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499" r:id="rId2"/>
    <p:sldId id="500" r:id="rId3"/>
    <p:sldId id="501" r:id="rId4"/>
    <p:sldId id="502" r:id="rId5"/>
    <p:sldId id="503" r:id="rId6"/>
    <p:sldId id="504" r:id="rId7"/>
    <p:sldId id="505" r:id="rId8"/>
    <p:sldId id="506" r:id="rId9"/>
    <p:sldId id="507" r:id="rId10"/>
    <p:sldId id="509" r:id="rId11"/>
    <p:sldId id="508" r:id="rId12"/>
    <p:sldId id="510" r:id="rId13"/>
    <p:sldId id="517" r:id="rId14"/>
    <p:sldId id="511" r:id="rId15"/>
    <p:sldId id="512" r:id="rId16"/>
    <p:sldId id="513" r:id="rId17"/>
    <p:sldId id="514" r:id="rId18"/>
    <p:sldId id="515" r:id="rId19"/>
    <p:sldId id="516" r:id="rId20"/>
    <p:sldId id="518" r:id="rId21"/>
    <p:sldId id="519" r:id="rId22"/>
    <p:sldId id="521" r:id="rId23"/>
    <p:sldId id="520" r:id="rId24"/>
    <p:sldId id="529" r:id="rId25"/>
    <p:sldId id="530" r:id="rId26"/>
    <p:sldId id="531" r:id="rId27"/>
    <p:sldId id="522" r:id="rId28"/>
    <p:sldId id="523" r:id="rId29"/>
    <p:sldId id="524" r:id="rId30"/>
    <p:sldId id="525" r:id="rId31"/>
    <p:sldId id="534" r:id="rId32"/>
    <p:sldId id="526" r:id="rId33"/>
    <p:sldId id="527" r:id="rId34"/>
    <p:sldId id="528" r:id="rId35"/>
    <p:sldId id="532" r:id="rId36"/>
    <p:sldId id="533" r:id="rId3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0F6"/>
    <a:srgbClr val="497F13"/>
    <a:srgbClr val="F3B84F"/>
    <a:srgbClr val="FCDD84"/>
    <a:srgbClr val="990000"/>
    <a:srgbClr val="F51919"/>
    <a:srgbClr val="072AC1"/>
    <a:srgbClr val="024A0B"/>
    <a:srgbClr val="772929"/>
    <a:srgbClr val="0D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6696" autoAdjust="0"/>
  </p:normalViewPr>
  <p:slideViewPr>
    <p:cSldViewPr>
      <p:cViewPr varScale="1">
        <p:scale>
          <a:sx n="109" d="100"/>
          <a:sy n="109" d="100"/>
        </p:scale>
        <p:origin x="-159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5" Type="http://schemas.openxmlformats.org/officeDocument/2006/relationships/image" Target="../media/image81.wmf"/><Relationship Id="rId4" Type="http://schemas.openxmlformats.org/officeDocument/2006/relationships/image" Target="../media/image9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image" Target="../media/image105.wmf"/><Relationship Id="rId7" Type="http://schemas.openxmlformats.org/officeDocument/2006/relationships/image" Target="../media/image109.wmf"/><Relationship Id="rId12" Type="http://schemas.openxmlformats.org/officeDocument/2006/relationships/image" Target="../media/image114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11" Type="http://schemas.openxmlformats.org/officeDocument/2006/relationships/image" Target="../media/image113.wmf"/><Relationship Id="rId5" Type="http://schemas.openxmlformats.org/officeDocument/2006/relationships/image" Target="../media/image107.wmf"/><Relationship Id="rId10" Type="http://schemas.openxmlformats.org/officeDocument/2006/relationships/image" Target="../media/image112.wmf"/><Relationship Id="rId4" Type="http://schemas.openxmlformats.org/officeDocument/2006/relationships/image" Target="../media/image106.wmf"/><Relationship Id="rId9" Type="http://schemas.openxmlformats.org/officeDocument/2006/relationships/image" Target="../media/image111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3" Type="http://schemas.openxmlformats.org/officeDocument/2006/relationships/image" Target="../media/image117.wmf"/><Relationship Id="rId7" Type="http://schemas.openxmlformats.org/officeDocument/2006/relationships/image" Target="../media/image121.wmf"/><Relationship Id="rId12" Type="http://schemas.openxmlformats.org/officeDocument/2006/relationships/image" Target="../media/image126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6" Type="http://schemas.openxmlformats.org/officeDocument/2006/relationships/image" Target="../media/image120.wmf"/><Relationship Id="rId11" Type="http://schemas.openxmlformats.org/officeDocument/2006/relationships/image" Target="../media/image125.wmf"/><Relationship Id="rId5" Type="http://schemas.openxmlformats.org/officeDocument/2006/relationships/image" Target="../media/image119.wmf"/><Relationship Id="rId10" Type="http://schemas.openxmlformats.org/officeDocument/2006/relationships/image" Target="../media/image124.wmf"/><Relationship Id="rId4" Type="http://schemas.openxmlformats.org/officeDocument/2006/relationships/image" Target="../media/image118.wmf"/><Relationship Id="rId9" Type="http://schemas.openxmlformats.org/officeDocument/2006/relationships/image" Target="../media/image12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7" Type="http://schemas.openxmlformats.org/officeDocument/2006/relationships/image" Target="../media/image133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6" Type="http://schemas.openxmlformats.org/officeDocument/2006/relationships/image" Target="../media/image132.wmf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3" Type="http://schemas.openxmlformats.org/officeDocument/2006/relationships/image" Target="../media/image136.wmf"/><Relationship Id="rId7" Type="http://schemas.openxmlformats.org/officeDocument/2006/relationships/image" Target="../media/image140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6" Type="http://schemas.openxmlformats.org/officeDocument/2006/relationships/image" Target="../media/image139.wmf"/><Relationship Id="rId5" Type="http://schemas.openxmlformats.org/officeDocument/2006/relationships/image" Target="../media/image138.wmf"/><Relationship Id="rId10" Type="http://schemas.openxmlformats.org/officeDocument/2006/relationships/image" Target="../media/image143.wmf"/><Relationship Id="rId4" Type="http://schemas.openxmlformats.org/officeDocument/2006/relationships/image" Target="../media/image137.wmf"/><Relationship Id="rId9" Type="http://schemas.openxmlformats.org/officeDocument/2006/relationships/image" Target="../media/image14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wmf"/><Relationship Id="rId7" Type="http://schemas.openxmlformats.org/officeDocument/2006/relationships/image" Target="../media/image150.wmf"/><Relationship Id="rId2" Type="http://schemas.openxmlformats.org/officeDocument/2006/relationships/image" Target="../media/image145.wmf"/><Relationship Id="rId1" Type="http://schemas.openxmlformats.org/officeDocument/2006/relationships/image" Target="../media/image144.wmf"/><Relationship Id="rId6" Type="http://schemas.openxmlformats.org/officeDocument/2006/relationships/image" Target="../media/image149.wmf"/><Relationship Id="rId5" Type="http://schemas.openxmlformats.org/officeDocument/2006/relationships/image" Target="../media/image148.wmf"/><Relationship Id="rId4" Type="http://schemas.openxmlformats.org/officeDocument/2006/relationships/image" Target="../media/image14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image" Target="../media/image153.wmf"/><Relationship Id="rId7" Type="http://schemas.openxmlformats.org/officeDocument/2006/relationships/image" Target="../media/image157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6.wmf"/><Relationship Id="rId11" Type="http://schemas.openxmlformats.org/officeDocument/2006/relationships/image" Target="../media/image161.wmf"/><Relationship Id="rId5" Type="http://schemas.openxmlformats.org/officeDocument/2006/relationships/image" Target="../media/image155.wmf"/><Relationship Id="rId10" Type="http://schemas.openxmlformats.org/officeDocument/2006/relationships/image" Target="../media/image160.wmf"/><Relationship Id="rId4" Type="http://schemas.openxmlformats.org/officeDocument/2006/relationships/image" Target="../media/image154.wmf"/><Relationship Id="rId9" Type="http://schemas.openxmlformats.org/officeDocument/2006/relationships/image" Target="../media/image159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wmf"/><Relationship Id="rId3" Type="http://schemas.openxmlformats.org/officeDocument/2006/relationships/image" Target="../media/image165.wmf"/><Relationship Id="rId7" Type="http://schemas.openxmlformats.org/officeDocument/2006/relationships/image" Target="../media/image169.wmf"/><Relationship Id="rId2" Type="http://schemas.openxmlformats.org/officeDocument/2006/relationships/image" Target="../media/image164.wmf"/><Relationship Id="rId1" Type="http://schemas.openxmlformats.org/officeDocument/2006/relationships/image" Target="../media/image163.wmf"/><Relationship Id="rId6" Type="http://schemas.openxmlformats.org/officeDocument/2006/relationships/image" Target="../media/image168.wmf"/><Relationship Id="rId5" Type="http://schemas.openxmlformats.org/officeDocument/2006/relationships/image" Target="../media/image167.wmf"/><Relationship Id="rId4" Type="http://schemas.openxmlformats.org/officeDocument/2006/relationships/image" Target="../media/image16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wmf"/><Relationship Id="rId2" Type="http://schemas.openxmlformats.org/officeDocument/2006/relationships/image" Target="../media/image172.wmf"/><Relationship Id="rId1" Type="http://schemas.openxmlformats.org/officeDocument/2006/relationships/image" Target="../media/image171.wmf"/><Relationship Id="rId5" Type="http://schemas.openxmlformats.org/officeDocument/2006/relationships/image" Target="../media/image175.wmf"/><Relationship Id="rId4" Type="http://schemas.openxmlformats.org/officeDocument/2006/relationships/image" Target="../media/image17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4" Type="http://schemas.openxmlformats.org/officeDocument/2006/relationships/image" Target="../media/image179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13" Type="http://schemas.openxmlformats.org/officeDocument/2006/relationships/image" Target="../media/image190.wmf"/><Relationship Id="rId18" Type="http://schemas.openxmlformats.org/officeDocument/2006/relationships/image" Target="../media/image195.wmf"/><Relationship Id="rId3" Type="http://schemas.openxmlformats.org/officeDocument/2006/relationships/image" Target="../media/image87.wmf"/><Relationship Id="rId7" Type="http://schemas.openxmlformats.org/officeDocument/2006/relationships/image" Target="../media/image184.wmf"/><Relationship Id="rId12" Type="http://schemas.openxmlformats.org/officeDocument/2006/relationships/image" Target="../media/image189.wmf"/><Relationship Id="rId17" Type="http://schemas.openxmlformats.org/officeDocument/2006/relationships/image" Target="../media/image194.wmf"/><Relationship Id="rId2" Type="http://schemas.openxmlformats.org/officeDocument/2006/relationships/image" Target="../media/image86.wmf"/><Relationship Id="rId16" Type="http://schemas.openxmlformats.org/officeDocument/2006/relationships/image" Target="../media/image193.wmf"/><Relationship Id="rId1" Type="http://schemas.openxmlformats.org/officeDocument/2006/relationships/image" Target="../media/image180.wmf"/><Relationship Id="rId6" Type="http://schemas.openxmlformats.org/officeDocument/2006/relationships/image" Target="../media/image183.wmf"/><Relationship Id="rId11" Type="http://schemas.openxmlformats.org/officeDocument/2006/relationships/image" Target="../media/image188.wmf"/><Relationship Id="rId5" Type="http://schemas.openxmlformats.org/officeDocument/2006/relationships/image" Target="../media/image182.wmf"/><Relationship Id="rId15" Type="http://schemas.openxmlformats.org/officeDocument/2006/relationships/image" Target="../media/image192.wmf"/><Relationship Id="rId10" Type="http://schemas.openxmlformats.org/officeDocument/2006/relationships/image" Target="../media/image187.wmf"/><Relationship Id="rId4" Type="http://schemas.openxmlformats.org/officeDocument/2006/relationships/image" Target="../media/image181.wmf"/><Relationship Id="rId9" Type="http://schemas.openxmlformats.org/officeDocument/2006/relationships/image" Target="../media/image186.wmf"/><Relationship Id="rId14" Type="http://schemas.openxmlformats.org/officeDocument/2006/relationships/image" Target="../media/image191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wmf"/><Relationship Id="rId13" Type="http://schemas.openxmlformats.org/officeDocument/2006/relationships/image" Target="../media/image189.wmf"/><Relationship Id="rId3" Type="http://schemas.openxmlformats.org/officeDocument/2006/relationships/image" Target="../media/image198.wmf"/><Relationship Id="rId7" Type="http://schemas.openxmlformats.org/officeDocument/2006/relationships/image" Target="../media/image200.wmf"/><Relationship Id="rId12" Type="http://schemas.openxmlformats.org/officeDocument/2006/relationships/image" Target="../media/image188.wmf"/><Relationship Id="rId2" Type="http://schemas.openxmlformats.org/officeDocument/2006/relationships/image" Target="../media/image197.wmf"/><Relationship Id="rId16" Type="http://schemas.openxmlformats.org/officeDocument/2006/relationships/image" Target="../media/image204.wmf"/><Relationship Id="rId1" Type="http://schemas.openxmlformats.org/officeDocument/2006/relationships/image" Target="../media/image196.wmf"/><Relationship Id="rId6" Type="http://schemas.openxmlformats.org/officeDocument/2006/relationships/image" Target="../media/image199.wmf"/><Relationship Id="rId11" Type="http://schemas.openxmlformats.org/officeDocument/2006/relationships/image" Target="../media/image187.wmf"/><Relationship Id="rId5" Type="http://schemas.openxmlformats.org/officeDocument/2006/relationships/image" Target="../media/image87.wmf"/><Relationship Id="rId15" Type="http://schemas.openxmlformats.org/officeDocument/2006/relationships/image" Target="../media/image203.wmf"/><Relationship Id="rId10" Type="http://schemas.openxmlformats.org/officeDocument/2006/relationships/image" Target="../media/image202.wmf"/><Relationship Id="rId4" Type="http://schemas.openxmlformats.org/officeDocument/2006/relationships/image" Target="../media/image86.wmf"/><Relationship Id="rId9" Type="http://schemas.openxmlformats.org/officeDocument/2006/relationships/image" Target="../media/image201.wmf"/><Relationship Id="rId14" Type="http://schemas.openxmlformats.org/officeDocument/2006/relationships/image" Target="../media/image190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wmf"/><Relationship Id="rId13" Type="http://schemas.openxmlformats.org/officeDocument/2006/relationships/image" Target="../media/image210.wmf"/><Relationship Id="rId3" Type="http://schemas.openxmlformats.org/officeDocument/2006/relationships/image" Target="../media/image207.wmf"/><Relationship Id="rId7" Type="http://schemas.openxmlformats.org/officeDocument/2006/relationships/image" Target="../media/image182.wmf"/><Relationship Id="rId12" Type="http://schemas.openxmlformats.org/officeDocument/2006/relationships/image" Target="../media/image209.wmf"/><Relationship Id="rId2" Type="http://schemas.openxmlformats.org/officeDocument/2006/relationships/image" Target="../media/image206.wmf"/><Relationship Id="rId16" Type="http://schemas.openxmlformats.org/officeDocument/2006/relationships/image" Target="../media/image213.wmf"/><Relationship Id="rId1" Type="http://schemas.openxmlformats.org/officeDocument/2006/relationships/image" Target="../media/image205.wmf"/><Relationship Id="rId6" Type="http://schemas.openxmlformats.org/officeDocument/2006/relationships/image" Target="../media/image181.wmf"/><Relationship Id="rId11" Type="http://schemas.openxmlformats.org/officeDocument/2006/relationships/image" Target="../media/image190.wmf"/><Relationship Id="rId5" Type="http://schemas.openxmlformats.org/officeDocument/2006/relationships/image" Target="../media/image87.wmf"/><Relationship Id="rId15" Type="http://schemas.openxmlformats.org/officeDocument/2006/relationships/image" Target="../media/image212.wmf"/><Relationship Id="rId10" Type="http://schemas.openxmlformats.org/officeDocument/2006/relationships/image" Target="../media/image208.wmf"/><Relationship Id="rId4" Type="http://schemas.openxmlformats.org/officeDocument/2006/relationships/image" Target="../media/image86.wmf"/><Relationship Id="rId9" Type="http://schemas.openxmlformats.org/officeDocument/2006/relationships/image" Target="../media/image187.wmf"/><Relationship Id="rId14" Type="http://schemas.openxmlformats.org/officeDocument/2006/relationships/image" Target="../media/image211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2.wmf"/><Relationship Id="rId13" Type="http://schemas.openxmlformats.org/officeDocument/2006/relationships/image" Target="../media/image227.wmf"/><Relationship Id="rId3" Type="http://schemas.openxmlformats.org/officeDocument/2006/relationships/image" Target="../media/image217.wmf"/><Relationship Id="rId7" Type="http://schemas.openxmlformats.org/officeDocument/2006/relationships/image" Target="../media/image221.wmf"/><Relationship Id="rId12" Type="http://schemas.openxmlformats.org/officeDocument/2006/relationships/image" Target="../media/image226.wmf"/><Relationship Id="rId2" Type="http://schemas.openxmlformats.org/officeDocument/2006/relationships/image" Target="../media/image216.wmf"/><Relationship Id="rId1" Type="http://schemas.openxmlformats.org/officeDocument/2006/relationships/image" Target="../media/image215.wmf"/><Relationship Id="rId6" Type="http://schemas.openxmlformats.org/officeDocument/2006/relationships/image" Target="../media/image220.wmf"/><Relationship Id="rId11" Type="http://schemas.openxmlformats.org/officeDocument/2006/relationships/image" Target="../media/image225.wmf"/><Relationship Id="rId5" Type="http://schemas.openxmlformats.org/officeDocument/2006/relationships/image" Target="../media/image219.wmf"/><Relationship Id="rId15" Type="http://schemas.openxmlformats.org/officeDocument/2006/relationships/image" Target="../media/image229.wmf"/><Relationship Id="rId10" Type="http://schemas.openxmlformats.org/officeDocument/2006/relationships/image" Target="../media/image224.wmf"/><Relationship Id="rId4" Type="http://schemas.openxmlformats.org/officeDocument/2006/relationships/image" Target="../media/image218.wmf"/><Relationship Id="rId9" Type="http://schemas.openxmlformats.org/officeDocument/2006/relationships/image" Target="../media/image223.wmf"/><Relationship Id="rId14" Type="http://schemas.openxmlformats.org/officeDocument/2006/relationships/image" Target="../media/image228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wmf"/><Relationship Id="rId13" Type="http://schemas.openxmlformats.org/officeDocument/2006/relationships/image" Target="../media/image242.wmf"/><Relationship Id="rId3" Type="http://schemas.openxmlformats.org/officeDocument/2006/relationships/image" Target="../media/image232.wmf"/><Relationship Id="rId7" Type="http://schemas.openxmlformats.org/officeDocument/2006/relationships/image" Target="../media/image236.wmf"/><Relationship Id="rId12" Type="http://schemas.openxmlformats.org/officeDocument/2006/relationships/image" Target="../media/image241.wmf"/><Relationship Id="rId2" Type="http://schemas.openxmlformats.org/officeDocument/2006/relationships/image" Target="../media/image231.wmf"/><Relationship Id="rId1" Type="http://schemas.openxmlformats.org/officeDocument/2006/relationships/image" Target="../media/image230.wmf"/><Relationship Id="rId6" Type="http://schemas.openxmlformats.org/officeDocument/2006/relationships/image" Target="../media/image235.wmf"/><Relationship Id="rId11" Type="http://schemas.openxmlformats.org/officeDocument/2006/relationships/image" Target="../media/image240.wmf"/><Relationship Id="rId5" Type="http://schemas.openxmlformats.org/officeDocument/2006/relationships/image" Target="../media/image234.wmf"/><Relationship Id="rId10" Type="http://schemas.openxmlformats.org/officeDocument/2006/relationships/image" Target="../media/image239.wmf"/><Relationship Id="rId4" Type="http://schemas.openxmlformats.org/officeDocument/2006/relationships/image" Target="../media/image233.wmf"/><Relationship Id="rId9" Type="http://schemas.openxmlformats.org/officeDocument/2006/relationships/image" Target="../media/image238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4.wmf"/><Relationship Id="rId13" Type="http://schemas.openxmlformats.org/officeDocument/2006/relationships/image" Target="../media/image249.wmf"/><Relationship Id="rId3" Type="http://schemas.openxmlformats.org/officeDocument/2006/relationships/image" Target="../media/image87.wmf"/><Relationship Id="rId7" Type="http://schemas.openxmlformats.org/officeDocument/2006/relationships/image" Target="../media/image243.wmf"/><Relationship Id="rId12" Type="http://schemas.openxmlformats.org/officeDocument/2006/relationships/image" Target="../media/image248.wmf"/><Relationship Id="rId2" Type="http://schemas.openxmlformats.org/officeDocument/2006/relationships/image" Target="../media/image86.wmf"/><Relationship Id="rId1" Type="http://schemas.openxmlformats.org/officeDocument/2006/relationships/image" Target="../media/image215.wmf"/><Relationship Id="rId6" Type="http://schemas.openxmlformats.org/officeDocument/2006/relationships/image" Target="../media/image209.wmf"/><Relationship Id="rId11" Type="http://schemas.openxmlformats.org/officeDocument/2006/relationships/image" Target="../media/image247.wmf"/><Relationship Id="rId5" Type="http://schemas.openxmlformats.org/officeDocument/2006/relationships/image" Target="../media/image210.wmf"/><Relationship Id="rId10" Type="http://schemas.openxmlformats.org/officeDocument/2006/relationships/image" Target="../media/image246.wmf"/><Relationship Id="rId4" Type="http://schemas.openxmlformats.org/officeDocument/2006/relationships/image" Target="../media/image183.wmf"/><Relationship Id="rId9" Type="http://schemas.openxmlformats.org/officeDocument/2006/relationships/image" Target="../media/image245.wmf"/><Relationship Id="rId14" Type="http://schemas.openxmlformats.org/officeDocument/2006/relationships/image" Target="../media/image25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9.wmf"/><Relationship Id="rId13" Type="http://schemas.openxmlformats.org/officeDocument/2006/relationships/image" Target="../media/image264.wmf"/><Relationship Id="rId3" Type="http://schemas.openxmlformats.org/officeDocument/2006/relationships/image" Target="../media/image254.wmf"/><Relationship Id="rId7" Type="http://schemas.openxmlformats.org/officeDocument/2006/relationships/image" Target="../media/image258.wmf"/><Relationship Id="rId12" Type="http://schemas.openxmlformats.org/officeDocument/2006/relationships/image" Target="../media/image263.wmf"/><Relationship Id="rId2" Type="http://schemas.openxmlformats.org/officeDocument/2006/relationships/image" Target="../media/image253.wmf"/><Relationship Id="rId1" Type="http://schemas.openxmlformats.org/officeDocument/2006/relationships/image" Target="../media/image252.wmf"/><Relationship Id="rId6" Type="http://schemas.openxmlformats.org/officeDocument/2006/relationships/image" Target="../media/image257.wmf"/><Relationship Id="rId11" Type="http://schemas.openxmlformats.org/officeDocument/2006/relationships/image" Target="../media/image262.wmf"/><Relationship Id="rId5" Type="http://schemas.openxmlformats.org/officeDocument/2006/relationships/image" Target="../media/image256.wmf"/><Relationship Id="rId10" Type="http://schemas.openxmlformats.org/officeDocument/2006/relationships/image" Target="../media/image261.wmf"/><Relationship Id="rId4" Type="http://schemas.openxmlformats.org/officeDocument/2006/relationships/image" Target="../media/image255.wmf"/><Relationship Id="rId9" Type="http://schemas.openxmlformats.org/officeDocument/2006/relationships/image" Target="../media/image260.wmf"/><Relationship Id="rId14" Type="http://schemas.openxmlformats.org/officeDocument/2006/relationships/image" Target="../media/image265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2.wmf"/><Relationship Id="rId13" Type="http://schemas.openxmlformats.org/officeDocument/2006/relationships/image" Target="../media/image277.wmf"/><Relationship Id="rId18" Type="http://schemas.openxmlformats.org/officeDocument/2006/relationships/image" Target="../media/image282.wmf"/><Relationship Id="rId3" Type="http://schemas.openxmlformats.org/officeDocument/2006/relationships/image" Target="../media/image267.wmf"/><Relationship Id="rId7" Type="http://schemas.openxmlformats.org/officeDocument/2006/relationships/image" Target="../media/image271.wmf"/><Relationship Id="rId12" Type="http://schemas.openxmlformats.org/officeDocument/2006/relationships/image" Target="../media/image276.wmf"/><Relationship Id="rId17" Type="http://schemas.openxmlformats.org/officeDocument/2006/relationships/image" Target="../media/image281.wmf"/><Relationship Id="rId2" Type="http://schemas.openxmlformats.org/officeDocument/2006/relationships/image" Target="../media/image266.wmf"/><Relationship Id="rId16" Type="http://schemas.openxmlformats.org/officeDocument/2006/relationships/image" Target="../media/image280.wmf"/><Relationship Id="rId1" Type="http://schemas.openxmlformats.org/officeDocument/2006/relationships/image" Target="../media/image252.wmf"/><Relationship Id="rId6" Type="http://schemas.openxmlformats.org/officeDocument/2006/relationships/image" Target="../media/image270.wmf"/><Relationship Id="rId11" Type="http://schemas.openxmlformats.org/officeDocument/2006/relationships/image" Target="../media/image275.wmf"/><Relationship Id="rId5" Type="http://schemas.openxmlformats.org/officeDocument/2006/relationships/image" Target="../media/image269.wmf"/><Relationship Id="rId15" Type="http://schemas.openxmlformats.org/officeDocument/2006/relationships/image" Target="../media/image279.wmf"/><Relationship Id="rId10" Type="http://schemas.openxmlformats.org/officeDocument/2006/relationships/image" Target="../media/image274.wmf"/><Relationship Id="rId4" Type="http://schemas.openxmlformats.org/officeDocument/2006/relationships/image" Target="../media/image268.wmf"/><Relationship Id="rId9" Type="http://schemas.openxmlformats.org/officeDocument/2006/relationships/image" Target="../media/image273.wmf"/><Relationship Id="rId14" Type="http://schemas.openxmlformats.org/officeDocument/2006/relationships/image" Target="../media/image278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wmf"/><Relationship Id="rId3" Type="http://schemas.openxmlformats.org/officeDocument/2006/relationships/image" Target="../media/image286.wmf"/><Relationship Id="rId7" Type="http://schemas.openxmlformats.org/officeDocument/2006/relationships/image" Target="../media/image290.wmf"/><Relationship Id="rId2" Type="http://schemas.openxmlformats.org/officeDocument/2006/relationships/image" Target="../media/image285.wmf"/><Relationship Id="rId1" Type="http://schemas.openxmlformats.org/officeDocument/2006/relationships/image" Target="../media/image284.wmf"/><Relationship Id="rId6" Type="http://schemas.openxmlformats.org/officeDocument/2006/relationships/image" Target="../media/image289.wmf"/><Relationship Id="rId11" Type="http://schemas.openxmlformats.org/officeDocument/2006/relationships/image" Target="../media/image294.wmf"/><Relationship Id="rId5" Type="http://schemas.openxmlformats.org/officeDocument/2006/relationships/image" Target="../media/image288.wmf"/><Relationship Id="rId10" Type="http://schemas.openxmlformats.org/officeDocument/2006/relationships/image" Target="../media/image293.wmf"/><Relationship Id="rId4" Type="http://schemas.openxmlformats.org/officeDocument/2006/relationships/image" Target="../media/image287.wmf"/><Relationship Id="rId9" Type="http://schemas.openxmlformats.org/officeDocument/2006/relationships/image" Target="../media/image292.w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2.wmf"/><Relationship Id="rId3" Type="http://schemas.openxmlformats.org/officeDocument/2006/relationships/image" Target="../media/image297.wmf"/><Relationship Id="rId7" Type="http://schemas.openxmlformats.org/officeDocument/2006/relationships/image" Target="../media/image301.wmf"/><Relationship Id="rId12" Type="http://schemas.openxmlformats.org/officeDocument/2006/relationships/image" Target="../media/image306.wmf"/><Relationship Id="rId2" Type="http://schemas.openxmlformats.org/officeDocument/2006/relationships/image" Target="../media/image296.wmf"/><Relationship Id="rId1" Type="http://schemas.openxmlformats.org/officeDocument/2006/relationships/image" Target="../media/image295.wmf"/><Relationship Id="rId6" Type="http://schemas.openxmlformats.org/officeDocument/2006/relationships/image" Target="../media/image300.wmf"/><Relationship Id="rId11" Type="http://schemas.openxmlformats.org/officeDocument/2006/relationships/image" Target="../media/image305.wmf"/><Relationship Id="rId5" Type="http://schemas.openxmlformats.org/officeDocument/2006/relationships/image" Target="../media/image299.wmf"/><Relationship Id="rId10" Type="http://schemas.openxmlformats.org/officeDocument/2006/relationships/image" Target="../media/image304.wmf"/><Relationship Id="rId4" Type="http://schemas.openxmlformats.org/officeDocument/2006/relationships/image" Target="../media/image298.wmf"/><Relationship Id="rId9" Type="http://schemas.openxmlformats.org/officeDocument/2006/relationships/image" Target="../media/image30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9.wmf"/><Relationship Id="rId1" Type="http://schemas.openxmlformats.org/officeDocument/2006/relationships/image" Target="../media/image24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image" Target="../media/image56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12" Type="http://schemas.openxmlformats.org/officeDocument/2006/relationships/image" Target="../media/image55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11" Type="http://schemas.openxmlformats.org/officeDocument/2006/relationships/image" Target="../media/image54.wmf"/><Relationship Id="rId5" Type="http://schemas.openxmlformats.org/officeDocument/2006/relationships/image" Target="../media/image48.wmf"/><Relationship Id="rId10" Type="http://schemas.openxmlformats.org/officeDocument/2006/relationships/image" Target="../media/image53.wmf"/><Relationship Id="rId4" Type="http://schemas.openxmlformats.org/officeDocument/2006/relationships/image" Target="../media/image47.wmf"/><Relationship Id="rId9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image" Target="../media/image77.wmf"/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12" Type="http://schemas.openxmlformats.org/officeDocument/2006/relationships/image" Target="../media/image76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11" Type="http://schemas.openxmlformats.org/officeDocument/2006/relationships/image" Target="../media/image75.wmf"/><Relationship Id="rId5" Type="http://schemas.openxmlformats.org/officeDocument/2006/relationships/image" Target="../media/image69.wmf"/><Relationship Id="rId10" Type="http://schemas.openxmlformats.org/officeDocument/2006/relationships/image" Target="../media/image74.wmf"/><Relationship Id="rId4" Type="http://schemas.openxmlformats.org/officeDocument/2006/relationships/image" Target="../media/image68.wmf"/><Relationship Id="rId9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38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43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21/03/2023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60.bin"/><Relationship Id="rId18" Type="http://schemas.openxmlformats.org/officeDocument/2006/relationships/image" Target="../media/image6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61.wmf"/><Relationship Id="rId1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6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72.wmf"/><Relationship Id="rId26" Type="http://schemas.openxmlformats.org/officeDocument/2006/relationships/image" Target="../media/image76.wmf"/><Relationship Id="rId3" Type="http://schemas.openxmlformats.org/officeDocument/2006/relationships/oleObject" Target="../embeddings/oleObject63.bin"/><Relationship Id="rId21" Type="http://schemas.openxmlformats.org/officeDocument/2006/relationships/oleObject" Target="../embeddings/oleObject72.bin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9.wmf"/><Relationship Id="rId17" Type="http://schemas.openxmlformats.org/officeDocument/2006/relationships/oleObject" Target="../embeddings/oleObject70.bin"/><Relationship Id="rId25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1.wmf"/><Relationship Id="rId20" Type="http://schemas.openxmlformats.org/officeDocument/2006/relationships/image" Target="../media/image73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67.bin"/><Relationship Id="rId24" Type="http://schemas.openxmlformats.org/officeDocument/2006/relationships/image" Target="../media/image75.wmf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23" Type="http://schemas.openxmlformats.org/officeDocument/2006/relationships/oleObject" Target="../embeddings/oleObject73.bin"/><Relationship Id="rId28" Type="http://schemas.openxmlformats.org/officeDocument/2006/relationships/image" Target="../media/image77.wmf"/><Relationship Id="rId10" Type="http://schemas.openxmlformats.org/officeDocument/2006/relationships/image" Target="../media/image68.wmf"/><Relationship Id="rId19" Type="http://schemas.openxmlformats.org/officeDocument/2006/relationships/oleObject" Target="../embeddings/oleObject71.bin"/><Relationship Id="rId4" Type="http://schemas.openxmlformats.org/officeDocument/2006/relationships/image" Target="../media/image65.w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70.wmf"/><Relationship Id="rId22" Type="http://schemas.openxmlformats.org/officeDocument/2006/relationships/image" Target="../media/image74.wmf"/><Relationship Id="rId27" Type="http://schemas.openxmlformats.org/officeDocument/2006/relationships/oleObject" Target="../embeddings/oleObject7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oleObject" Target="../embeddings/oleObject81.bin"/><Relationship Id="rId18" Type="http://schemas.openxmlformats.org/officeDocument/2006/relationships/image" Target="../media/image85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12" Type="http://schemas.openxmlformats.org/officeDocument/2006/relationships/image" Target="../media/image82.wmf"/><Relationship Id="rId17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4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80.bin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2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79.bin"/><Relationship Id="rId14" Type="http://schemas.openxmlformats.org/officeDocument/2006/relationships/image" Target="../media/image8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13" Type="http://schemas.openxmlformats.org/officeDocument/2006/relationships/image" Target="../media/image91.jpeg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12" Type="http://schemas.openxmlformats.org/officeDocument/2006/relationships/image" Target="../media/image9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7.wmf"/><Relationship Id="rId11" Type="http://schemas.openxmlformats.org/officeDocument/2006/relationships/oleObject" Target="../embeddings/oleObject88.bin"/><Relationship Id="rId5" Type="http://schemas.openxmlformats.org/officeDocument/2006/relationships/oleObject" Target="../embeddings/oleObject85.bin"/><Relationship Id="rId10" Type="http://schemas.openxmlformats.org/officeDocument/2006/relationships/image" Target="../media/image89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8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13" Type="http://schemas.openxmlformats.org/officeDocument/2006/relationships/image" Target="../media/image81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7.wmf"/><Relationship Id="rId12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90.bin"/><Relationship Id="rId11" Type="http://schemas.openxmlformats.org/officeDocument/2006/relationships/image" Target="../media/image93.wmf"/><Relationship Id="rId5" Type="http://schemas.openxmlformats.org/officeDocument/2006/relationships/image" Target="../media/image86.wmf"/><Relationship Id="rId10" Type="http://schemas.openxmlformats.org/officeDocument/2006/relationships/oleObject" Target="../embeddings/oleObject92.bin"/><Relationship Id="rId4" Type="http://schemas.openxmlformats.org/officeDocument/2006/relationships/oleObject" Target="../embeddings/oleObject89.bin"/><Relationship Id="rId9" Type="http://schemas.openxmlformats.org/officeDocument/2006/relationships/image" Target="../media/image9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9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7.wmf"/><Relationship Id="rId11" Type="http://schemas.openxmlformats.org/officeDocument/2006/relationships/oleObject" Target="../embeddings/oleObject98.bin"/><Relationship Id="rId5" Type="http://schemas.openxmlformats.org/officeDocument/2006/relationships/oleObject" Target="../embeddings/oleObject95.bin"/><Relationship Id="rId10" Type="http://schemas.openxmlformats.org/officeDocument/2006/relationships/image" Target="../media/image96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9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10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101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0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13" Type="http://schemas.openxmlformats.org/officeDocument/2006/relationships/oleObject" Target="../embeddings/oleObject109.bin"/><Relationship Id="rId18" Type="http://schemas.openxmlformats.org/officeDocument/2006/relationships/image" Target="../media/image110.wmf"/><Relationship Id="rId26" Type="http://schemas.openxmlformats.org/officeDocument/2006/relationships/image" Target="../media/image114.wmf"/><Relationship Id="rId3" Type="http://schemas.openxmlformats.org/officeDocument/2006/relationships/oleObject" Target="../embeddings/oleObject104.bin"/><Relationship Id="rId21" Type="http://schemas.openxmlformats.org/officeDocument/2006/relationships/oleObject" Target="../embeddings/oleObject113.bin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107.wmf"/><Relationship Id="rId17" Type="http://schemas.openxmlformats.org/officeDocument/2006/relationships/oleObject" Target="../embeddings/oleObject111.bin"/><Relationship Id="rId25" Type="http://schemas.openxmlformats.org/officeDocument/2006/relationships/oleObject" Target="../embeddings/oleObject1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9.wmf"/><Relationship Id="rId20" Type="http://schemas.openxmlformats.org/officeDocument/2006/relationships/image" Target="../media/image111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4.wmf"/><Relationship Id="rId11" Type="http://schemas.openxmlformats.org/officeDocument/2006/relationships/oleObject" Target="../embeddings/oleObject108.bin"/><Relationship Id="rId24" Type="http://schemas.openxmlformats.org/officeDocument/2006/relationships/image" Target="../media/image113.wmf"/><Relationship Id="rId5" Type="http://schemas.openxmlformats.org/officeDocument/2006/relationships/oleObject" Target="../embeddings/oleObject105.bin"/><Relationship Id="rId15" Type="http://schemas.openxmlformats.org/officeDocument/2006/relationships/oleObject" Target="../embeddings/oleObject110.bin"/><Relationship Id="rId23" Type="http://schemas.openxmlformats.org/officeDocument/2006/relationships/oleObject" Target="../embeddings/oleObject114.bin"/><Relationship Id="rId10" Type="http://schemas.openxmlformats.org/officeDocument/2006/relationships/image" Target="../media/image106.wmf"/><Relationship Id="rId19" Type="http://schemas.openxmlformats.org/officeDocument/2006/relationships/oleObject" Target="../embeddings/oleObject112.bin"/><Relationship Id="rId4" Type="http://schemas.openxmlformats.org/officeDocument/2006/relationships/image" Target="../media/image103.wmf"/><Relationship Id="rId9" Type="http://schemas.openxmlformats.org/officeDocument/2006/relationships/oleObject" Target="../embeddings/oleObject107.bin"/><Relationship Id="rId14" Type="http://schemas.openxmlformats.org/officeDocument/2006/relationships/image" Target="../media/image108.wmf"/><Relationship Id="rId22" Type="http://schemas.openxmlformats.org/officeDocument/2006/relationships/image" Target="../media/image11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13" Type="http://schemas.openxmlformats.org/officeDocument/2006/relationships/oleObject" Target="../embeddings/oleObject121.bin"/><Relationship Id="rId18" Type="http://schemas.openxmlformats.org/officeDocument/2006/relationships/image" Target="../media/image122.wmf"/><Relationship Id="rId26" Type="http://schemas.openxmlformats.org/officeDocument/2006/relationships/image" Target="../media/image126.wmf"/><Relationship Id="rId3" Type="http://schemas.openxmlformats.org/officeDocument/2006/relationships/oleObject" Target="../embeddings/oleObject116.bin"/><Relationship Id="rId21" Type="http://schemas.openxmlformats.org/officeDocument/2006/relationships/oleObject" Target="../embeddings/oleObject125.bin"/><Relationship Id="rId7" Type="http://schemas.openxmlformats.org/officeDocument/2006/relationships/oleObject" Target="../embeddings/oleObject118.bin"/><Relationship Id="rId12" Type="http://schemas.openxmlformats.org/officeDocument/2006/relationships/image" Target="../media/image119.wmf"/><Relationship Id="rId17" Type="http://schemas.openxmlformats.org/officeDocument/2006/relationships/oleObject" Target="../embeddings/oleObject123.bin"/><Relationship Id="rId25" Type="http://schemas.openxmlformats.org/officeDocument/2006/relationships/oleObject" Target="../embeddings/oleObject1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1.wmf"/><Relationship Id="rId20" Type="http://schemas.openxmlformats.org/officeDocument/2006/relationships/image" Target="../media/image123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16.wmf"/><Relationship Id="rId11" Type="http://schemas.openxmlformats.org/officeDocument/2006/relationships/oleObject" Target="../embeddings/oleObject120.bin"/><Relationship Id="rId24" Type="http://schemas.openxmlformats.org/officeDocument/2006/relationships/image" Target="../media/image125.wmf"/><Relationship Id="rId5" Type="http://schemas.openxmlformats.org/officeDocument/2006/relationships/oleObject" Target="../embeddings/oleObject117.bin"/><Relationship Id="rId15" Type="http://schemas.openxmlformats.org/officeDocument/2006/relationships/oleObject" Target="../embeddings/oleObject122.bin"/><Relationship Id="rId23" Type="http://schemas.openxmlformats.org/officeDocument/2006/relationships/oleObject" Target="../embeddings/oleObject126.bin"/><Relationship Id="rId10" Type="http://schemas.openxmlformats.org/officeDocument/2006/relationships/image" Target="../media/image118.wmf"/><Relationship Id="rId19" Type="http://schemas.openxmlformats.org/officeDocument/2006/relationships/oleObject" Target="../embeddings/oleObject124.bin"/><Relationship Id="rId4" Type="http://schemas.openxmlformats.org/officeDocument/2006/relationships/image" Target="../media/image115.wmf"/><Relationship Id="rId9" Type="http://schemas.openxmlformats.org/officeDocument/2006/relationships/oleObject" Target="../embeddings/oleObject119.bin"/><Relationship Id="rId14" Type="http://schemas.openxmlformats.org/officeDocument/2006/relationships/image" Target="../media/image120.wmf"/><Relationship Id="rId22" Type="http://schemas.openxmlformats.org/officeDocument/2006/relationships/image" Target="../media/image12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13" Type="http://schemas.openxmlformats.org/officeDocument/2006/relationships/oleObject" Target="../embeddings/oleObject133.bin"/><Relationship Id="rId3" Type="http://schemas.openxmlformats.org/officeDocument/2006/relationships/oleObject" Target="../embeddings/oleObject128.bin"/><Relationship Id="rId7" Type="http://schemas.openxmlformats.org/officeDocument/2006/relationships/oleObject" Target="../embeddings/oleObject130.bin"/><Relationship Id="rId12" Type="http://schemas.openxmlformats.org/officeDocument/2006/relationships/image" Target="../media/image13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3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8.wmf"/><Relationship Id="rId11" Type="http://schemas.openxmlformats.org/officeDocument/2006/relationships/oleObject" Target="../embeddings/oleObject132.bin"/><Relationship Id="rId5" Type="http://schemas.openxmlformats.org/officeDocument/2006/relationships/oleObject" Target="../embeddings/oleObject129.bin"/><Relationship Id="rId15" Type="http://schemas.openxmlformats.org/officeDocument/2006/relationships/oleObject" Target="../embeddings/oleObject134.bin"/><Relationship Id="rId10" Type="http://schemas.openxmlformats.org/officeDocument/2006/relationships/image" Target="../media/image130.wmf"/><Relationship Id="rId4" Type="http://schemas.openxmlformats.org/officeDocument/2006/relationships/image" Target="../media/image127.wmf"/><Relationship Id="rId9" Type="http://schemas.openxmlformats.org/officeDocument/2006/relationships/oleObject" Target="../embeddings/oleObject131.bin"/><Relationship Id="rId14" Type="http://schemas.openxmlformats.org/officeDocument/2006/relationships/image" Target="../media/image13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13" Type="http://schemas.openxmlformats.org/officeDocument/2006/relationships/oleObject" Target="../embeddings/oleObject140.bin"/><Relationship Id="rId18" Type="http://schemas.openxmlformats.org/officeDocument/2006/relationships/image" Target="../media/image141.wmf"/><Relationship Id="rId3" Type="http://schemas.openxmlformats.org/officeDocument/2006/relationships/oleObject" Target="../embeddings/oleObject135.bin"/><Relationship Id="rId21" Type="http://schemas.openxmlformats.org/officeDocument/2006/relationships/oleObject" Target="../embeddings/oleObject144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38.wmf"/><Relationship Id="rId17" Type="http://schemas.openxmlformats.org/officeDocument/2006/relationships/oleObject" Target="../embeddings/oleObject14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0.wmf"/><Relationship Id="rId20" Type="http://schemas.openxmlformats.org/officeDocument/2006/relationships/image" Target="../media/image142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35.w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5" Type="http://schemas.openxmlformats.org/officeDocument/2006/relationships/oleObject" Target="../embeddings/oleObject141.bin"/><Relationship Id="rId10" Type="http://schemas.openxmlformats.org/officeDocument/2006/relationships/image" Target="../media/image137.wmf"/><Relationship Id="rId19" Type="http://schemas.openxmlformats.org/officeDocument/2006/relationships/oleObject" Target="../embeddings/oleObject143.bin"/><Relationship Id="rId4" Type="http://schemas.openxmlformats.org/officeDocument/2006/relationships/image" Target="../media/image134.wmf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39.wmf"/><Relationship Id="rId22" Type="http://schemas.openxmlformats.org/officeDocument/2006/relationships/image" Target="../media/image14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wmf"/><Relationship Id="rId13" Type="http://schemas.openxmlformats.org/officeDocument/2006/relationships/oleObject" Target="../embeddings/oleObject150.bin"/><Relationship Id="rId3" Type="http://schemas.openxmlformats.org/officeDocument/2006/relationships/oleObject" Target="../embeddings/oleObject145.bin"/><Relationship Id="rId7" Type="http://schemas.openxmlformats.org/officeDocument/2006/relationships/oleObject" Target="../embeddings/oleObject147.bin"/><Relationship Id="rId12" Type="http://schemas.openxmlformats.org/officeDocument/2006/relationships/image" Target="../media/image14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0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45.wmf"/><Relationship Id="rId11" Type="http://schemas.openxmlformats.org/officeDocument/2006/relationships/oleObject" Target="../embeddings/oleObject149.bin"/><Relationship Id="rId5" Type="http://schemas.openxmlformats.org/officeDocument/2006/relationships/oleObject" Target="../embeddings/oleObject146.bin"/><Relationship Id="rId15" Type="http://schemas.openxmlformats.org/officeDocument/2006/relationships/oleObject" Target="../embeddings/oleObject151.bin"/><Relationship Id="rId10" Type="http://schemas.openxmlformats.org/officeDocument/2006/relationships/image" Target="../media/image147.wmf"/><Relationship Id="rId4" Type="http://schemas.openxmlformats.org/officeDocument/2006/relationships/image" Target="../media/image144.wmf"/><Relationship Id="rId9" Type="http://schemas.openxmlformats.org/officeDocument/2006/relationships/oleObject" Target="../embeddings/oleObject148.bin"/><Relationship Id="rId14" Type="http://schemas.openxmlformats.org/officeDocument/2006/relationships/image" Target="../media/image149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4.bin"/><Relationship Id="rId13" Type="http://schemas.openxmlformats.org/officeDocument/2006/relationships/image" Target="../media/image155.wmf"/><Relationship Id="rId18" Type="http://schemas.openxmlformats.org/officeDocument/2006/relationships/oleObject" Target="../embeddings/oleObject159.bin"/><Relationship Id="rId3" Type="http://schemas.openxmlformats.org/officeDocument/2006/relationships/image" Target="../media/image162.png"/><Relationship Id="rId21" Type="http://schemas.openxmlformats.org/officeDocument/2006/relationships/image" Target="../media/image159.wmf"/><Relationship Id="rId7" Type="http://schemas.openxmlformats.org/officeDocument/2006/relationships/image" Target="../media/image152.wmf"/><Relationship Id="rId12" Type="http://schemas.openxmlformats.org/officeDocument/2006/relationships/oleObject" Target="../embeddings/oleObject156.bin"/><Relationship Id="rId17" Type="http://schemas.openxmlformats.org/officeDocument/2006/relationships/image" Target="../media/image157.wmf"/><Relationship Id="rId25" Type="http://schemas.openxmlformats.org/officeDocument/2006/relationships/image" Target="../media/image16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8.bin"/><Relationship Id="rId20" Type="http://schemas.openxmlformats.org/officeDocument/2006/relationships/oleObject" Target="../embeddings/oleObject160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53.bin"/><Relationship Id="rId11" Type="http://schemas.openxmlformats.org/officeDocument/2006/relationships/image" Target="../media/image154.wmf"/><Relationship Id="rId24" Type="http://schemas.openxmlformats.org/officeDocument/2006/relationships/oleObject" Target="../embeddings/oleObject162.bin"/><Relationship Id="rId5" Type="http://schemas.openxmlformats.org/officeDocument/2006/relationships/image" Target="../media/image151.wmf"/><Relationship Id="rId15" Type="http://schemas.openxmlformats.org/officeDocument/2006/relationships/image" Target="../media/image156.wmf"/><Relationship Id="rId23" Type="http://schemas.openxmlformats.org/officeDocument/2006/relationships/image" Target="../media/image160.wmf"/><Relationship Id="rId10" Type="http://schemas.openxmlformats.org/officeDocument/2006/relationships/oleObject" Target="../embeddings/oleObject155.bin"/><Relationship Id="rId19" Type="http://schemas.openxmlformats.org/officeDocument/2006/relationships/image" Target="../media/image158.wmf"/><Relationship Id="rId4" Type="http://schemas.openxmlformats.org/officeDocument/2006/relationships/oleObject" Target="../embeddings/oleObject152.bin"/><Relationship Id="rId9" Type="http://schemas.openxmlformats.org/officeDocument/2006/relationships/image" Target="../media/image153.wmf"/><Relationship Id="rId14" Type="http://schemas.openxmlformats.org/officeDocument/2006/relationships/oleObject" Target="../embeddings/oleObject157.bin"/><Relationship Id="rId22" Type="http://schemas.openxmlformats.org/officeDocument/2006/relationships/oleObject" Target="../embeddings/oleObject16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wmf"/><Relationship Id="rId13" Type="http://schemas.openxmlformats.org/officeDocument/2006/relationships/oleObject" Target="../embeddings/oleObject168.bin"/><Relationship Id="rId18" Type="http://schemas.openxmlformats.org/officeDocument/2006/relationships/image" Target="../media/image170.wmf"/><Relationship Id="rId3" Type="http://schemas.openxmlformats.org/officeDocument/2006/relationships/oleObject" Target="../embeddings/oleObject163.bin"/><Relationship Id="rId7" Type="http://schemas.openxmlformats.org/officeDocument/2006/relationships/oleObject" Target="../embeddings/oleObject165.bin"/><Relationship Id="rId12" Type="http://schemas.openxmlformats.org/officeDocument/2006/relationships/image" Target="../media/image167.wmf"/><Relationship Id="rId17" Type="http://schemas.openxmlformats.org/officeDocument/2006/relationships/oleObject" Target="../embeddings/oleObject17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9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64.wmf"/><Relationship Id="rId11" Type="http://schemas.openxmlformats.org/officeDocument/2006/relationships/oleObject" Target="../embeddings/oleObject167.bin"/><Relationship Id="rId5" Type="http://schemas.openxmlformats.org/officeDocument/2006/relationships/oleObject" Target="../embeddings/oleObject164.bin"/><Relationship Id="rId15" Type="http://schemas.openxmlformats.org/officeDocument/2006/relationships/oleObject" Target="../embeddings/oleObject169.bin"/><Relationship Id="rId10" Type="http://schemas.openxmlformats.org/officeDocument/2006/relationships/image" Target="../media/image166.wmf"/><Relationship Id="rId4" Type="http://schemas.openxmlformats.org/officeDocument/2006/relationships/image" Target="../media/image163.wmf"/><Relationship Id="rId9" Type="http://schemas.openxmlformats.org/officeDocument/2006/relationships/oleObject" Target="../embeddings/oleObject166.bin"/><Relationship Id="rId14" Type="http://schemas.openxmlformats.org/officeDocument/2006/relationships/image" Target="../media/image16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wmf"/><Relationship Id="rId3" Type="http://schemas.openxmlformats.org/officeDocument/2006/relationships/oleObject" Target="../embeddings/oleObject171.bin"/><Relationship Id="rId7" Type="http://schemas.openxmlformats.org/officeDocument/2006/relationships/oleObject" Target="../embeddings/oleObject173.bin"/><Relationship Id="rId12" Type="http://schemas.openxmlformats.org/officeDocument/2006/relationships/image" Target="../media/image17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72.wmf"/><Relationship Id="rId11" Type="http://schemas.openxmlformats.org/officeDocument/2006/relationships/oleObject" Target="../embeddings/oleObject175.bin"/><Relationship Id="rId5" Type="http://schemas.openxmlformats.org/officeDocument/2006/relationships/oleObject" Target="../embeddings/oleObject172.bin"/><Relationship Id="rId10" Type="http://schemas.openxmlformats.org/officeDocument/2006/relationships/image" Target="../media/image174.wmf"/><Relationship Id="rId4" Type="http://schemas.openxmlformats.org/officeDocument/2006/relationships/image" Target="../media/image171.wmf"/><Relationship Id="rId9" Type="http://schemas.openxmlformats.org/officeDocument/2006/relationships/oleObject" Target="../embeddings/oleObject17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3" Type="http://schemas.openxmlformats.org/officeDocument/2006/relationships/oleObject" Target="../embeddings/oleObject176.bin"/><Relationship Id="rId7" Type="http://schemas.openxmlformats.org/officeDocument/2006/relationships/oleObject" Target="../embeddings/oleObject1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77.wmf"/><Relationship Id="rId5" Type="http://schemas.openxmlformats.org/officeDocument/2006/relationships/oleObject" Target="../embeddings/oleObject177.bin"/><Relationship Id="rId10" Type="http://schemas.openxmlformats.org/officeDocument/2006/relationships/image" Target="../media/image179.wmf"/><Relationship Id="rId4" Type="http://schemas.openxmlformats.org/officeDocument/2006/relationships/image" Target="../media/image176.wmf"/><Relationship Id="rId9" Type="http://schemas.openxmlformats.org/officeDocument/2006/relationships/oleObject" Target="../embeddings/oleObject179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185.bin"/><Relationship Id="rId18" Type="http://schemas.openxmlformats.org/officeDocument/2006/relationships/image" Target="../media/image185.wmf"/><Relationship Id="rId26" Type="http://schemas.openxmlformats.org/officeDocument/2006/relationships/oleObject" Target="../embeddings/oleObject192.bin"/><Relationship Id="rId39" Type="http://schemas.openxmlformats.org/officeDocument/2006/relationships/image" Target="../media/image195.wmf"/><Relationship Id="rId3" Type="http://schemas.openxmlformats.org/officeDocument/2006/relationships/oleObject" Target="../embeddings/oleObject180.bin"/><Relationship Id="rId21" Type="http://schemas.openxmlformats.org/officeDocument/2006/relationships/oleObject" Target="../embeddings/oleObject189.bin"/><Relationship Id="rId34" Type="http://schemas.openxmlformats.org/officeDocument/2006/relationships/oleObject" Target="../embeddings/oleObject196.bin"/><Relationship Id="rId7" Type="http://schemas.openxmlformats.org/officeDocument/2006/relationships/oleObject" Target="../embeddings/oleObject182.bin"/><Relationship Id="rId12" Type="http://schemas.openxmlformats.org/officeDocument/2006/relationships/image" Target="../media/image182.wmf"/><Relationship Id="rId17" Type="http://schemas.openxmlformats.org/officeDocument/2006/relationships/oleObject" Target="../embeddings/oleObject187.bin"/><Relationship Id="rId25" Type="http://schemas.openxmlformats.org/officeDocument/2006/relationships/image" Target="../media/image188.wmf"/><Relationship Id="rId33" Type="http://schemas.openxmlformats.org/officeDocument/2006/relationships/image" Target="../media/image192.wmf"/><Relationship Id="rId38" Type="http://schemas.openxmlformats.org/officeDocument/2006/relationships/oleObject" Target="../embeddings/oleObject1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4.wmf"/><Relationship Id="rId20" Type="http://schemas.openxmlformats.org/officeDocument/2006/relationships/image" Target="../media/image186.wmf"/><Relationship Id="rId29" Type="http://schemas.openxmlformats.org/officeDocument/2006/relationships/image" Target="../media/image190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184.bin"/><Relationship Id="rId24" Type="http://schemas.openxmlformats.org/officeDocument/2006/relationships/oleObject" Target="../embeddings/oleObject191.bin"/><Relationship Id="rId32" Type="http://schemas.openxmlformats.org/officeDocument/2006/relationships/oleObject" Target="../embeddings/oleObject195.bin"/><Relationship Id="rId37" Type="http://schemas.openxmlformats.org/officeDocument/2006/relationships/image" Target="../media/image194.wmf"/><Relationship Id="rId5" Type="http://schemas.openxmlformats.org/officeDocument/2006/relationships/oleObject" Target="../embeddings/oleObject181.bin"/><Relationship Id="rId15" Type="http://schemas.openxmlformats.org/officeDocument/2006/relationships/oleObject" Target="../embeddings/oleObject186.bin"/><Relationship Id="rId23" Type="http://schemas.openxmlformats.org/officeDocument/2006/relationships/oleObject" Target="../embeddings/oleObject190.bin"/><Relationship Id="rId28" Type="http://schemas.openxmlformats.org/officeDocument/2006/relationships/oleObject" Target="../embeddings/oleObject193.bin"/><Relationship Id="rId36" Type="http://schemas.openxmlformats.org/officeDocument/2006/relationships/oleObject" Target="../embeddings/oleObject197.bin"/><Relationship Id="rId10" Type="http://schemas.openxmlformats.org/officeDocument/2006/relationships/image" Target="../media/image181.wmf"/><Relationship Id="rId19" Type="http://schemas.openxmlformats.org/officeDocument/2006/relationships/oleObject" Target="../embeddings/oleObject188.bin"/><Relationship Id="rId31" Type="http://schemas.openxmlformats.org/officeDocument/2006/relationships/image" Target="../media/image191.wmf"/><Relationship Id="rId4" Type="http://schemas.openxmlformats.org/officeDocument/2006/relationships/image" Target="../media/image180.wmf"/><Relationship Id="rId9" Type="http://schemas.openxmlformats.org/officeDocument/2006/relationships/oleObject" Target="../embeddings/oleObject183.bin"/><Relationship Id="rId14" Type="http://schemas.openxmlformats.org/officeDocument/2006/relationships/image" Target="../media/image183.wmf"/><Relationship Id="rId22" Type="http://schemas.openxmlformats.org/officeDocument/2006/relationships/image" Target="../media/image187.wmf"/><Relationship Id="rId27" Type="http://schemas.openxmlformats.org/officeDocument/2006/relationships/image" Target="../media/image189.wmf"/><Relationship Id="rId30" Type="http://schemas.openxmlformats.org/officeDocument/2006/relationships/oleObject" Target="../embeddings/oleObject194.bin"/><Relationship Id="rId35" Type="http://schemas.openxmlformats.org/officeDocument/2006/relationships/image" Target="../media/image19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wmf"/><Relationship Id="rId13" Type="http://schemas.openxmlformats.org/officeDocument/2006/relationships/oleObject" Target="../embeddings/oleObject204.bin"/><Relationship Id="rId18" Type="http://schemas.openxmlformats.org/officeDocument/2006/relationships/image" Target="../media/image183.wmf"/><Relationship Id="rId26" Type="http://schemas.openxmlformats.org/officeDocument/2006/relationships/oleObject" Target="../embeddings/oleObject211.bin"/><Relationship Id="rId3" Type="http://schemas.openxmlformats.org/officeDocument/2006/relationships/oleObject" Target="../embeddings/oleObject199.bin"/><Relationship Id="rId21" Type="http://schemas.openxmlformats.org/officeDocument/2006/relationships/oleObject" Target="../embeddings/oleObject208.bin"/><Relationship Id="rId34" Type="http://schemas.openxmlformats.org/officeDocument/2006/relationships/oleObject" Target="../embeddings/oleObject216.bin"/><Relationship Id="rId7" Type="http://schemas.openxmlformats.org/officeDocument/2006/relationships/oleObject" Target="../embeddings/oleObject201.bin"/><Relationship Id="rId12" Type="http://schemas.openxmlformats.org/officeDocument/2006/relationships/image" Target="../media/image87.wmf"/><Relationship Id="rId17" Type="http://schemas.openxmlformats.org/officeDocument/2006/relationships/oleObject" Target="../embeddings/oleObject206.bin"/><Relationship Id="rId25" Type="http://schemas.openxmlformats.org/officeDocument/2006/relationships/oleObject" Target="../embeddings/oleObject210.bin"/><Relationship Id="rId33" Type="http://schemas.openxmlformats.org/officeDocument/2006/relationships/oleObject" Target="../embeddings/oleObject2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0.wmf"/><Relationship Id="rId20" Type="http://schemas.openxmlformats.org/officeDocument/2006/relationships/image" Target="../media/image201.wmf"/><Relationship Id="rId29" Type="http://schemas.openxmlformats.org/officeDocument/2006/relationships/image" Target="../media/image189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97.wmf"/><Relationship Id="rId11" Type="http://schemas.openxmlformats.org/officeDocument/2006/relationships/oleObject" Target="../embeddings/oleObject203.bin"/><Relationship Id="rId24" Type="http://schemas.openxmlformats.org/officeDocument/2006/relationships/image" Target="../media/image187.wmf"/><Relationship Id="rId32" Type="http://schemas.openxmlformats.org/officeDocument/2006/relationships/oleObject" Target="../embeddings/oleObject214.bin"/><Relationship Id="rId37" Type="http://schemas.openxmlformats.org/officeDocument/2006/relationships/image" Target="../media/image204.wmf"/><Relationship Id="rId5" Type="http://schemas.openxmlformats.org/officeDocument/2006/relationships/oleObject" Target="../embeddings/oleObject200.bin"/><Relationship Id="rId15" Type="http://schemas.openxmlformats.org/officeDocument/2006/relationships/oleObject" Target="../embeddings/oleObject205.bin"/><Relationship Id="rId23" Type="http://schemas.openxmlformats.org/officeDocument/2006/relationships/oleObject" Target="../embeddings/oleObject209.bin"/><Relationship Id="rId28" Type="http://schemas.openxmlformats.org/officeDocument/2006/relationships/oleObject" Target="../embeddings/oleObject212.bin"/><Relationship Id="rId36" Type="http://schemas.openxmlformats.org/officeDocument/2006/relationships/oleObject" Target="../embeddings/oleObject217.bin"/><Relationship Id="rId10" Type="http://schemas.openxmlformats.org/officeDocument/2006/relationships/image" Target="../media/image86.wmf"/><Relationship Id="rId19" Type="http://schemas.openxmlformats.org/officeDocument/2006/relationships/oleObject" Target="../embeddings/oleObject207.bin"/><Relationship Id="rId31" Type="http://schemas.openxmlformats.org/officeDocument/2006/relationships/image" Target="../media/image190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02.bin"/><Relationship Id="rId14" Type="http://schemas.openxmlformats.org/officeDocument/2006/relationships/image" Target="../media/image199.wmf"/><Relationship Id="rId22" Type="http://schemas.openxmlformats.org/officeDocument/2006/relationships/image" Target="../media/image202.wmf"/><Relationship Id="rId27" Type="http://schemas.openxmlformats.org/officeDocument/2006/relationships/image" Target="../media/image188.wmf"/><Relationship Id="rId30" Type="http://schemas.openxmlformats.org/officeDocument/2006/relationships/oleObject" Target="../embeddings/oleObject213.bin"/><Relationship Id="rId35" Type="http://schemas.openxmlformats.org/officeDocument/2006/relationships/image" Target="../media/image203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wmf"/><Relationship Id="rId13" Type="http://schemas.openxmlformats.org/officeDocument/2006/relationships/oleObject" Target="../embeddings/oleObject223.bin"/><Relationship Id="rId18" Type="http://schemas.openxmlformats.org/officeDocument/2006/relationships/image" Target="../media/image183.wmf"/><Relationship Id="rId26" Type="http://schemas.openxmlformats.org/officeDocument/2006/relationships/image" Target="../media/image190.wmf"/><Relationship Id="rId3" Type="http://schemas.openxmlformats.org/officeDocument/2006/relationships/oleObject" Target="../embeddings/oleObject218.bin"/><Relationship Id="rId21" Type="http://schemas.openxmlformats.org/officeDocument/2006/relationships/image" Target="../media/image187.wmf"/><Relationship Id="rId34" Type="http://schemas.openxmlformats.org/officeDocument/2006/relationships/image" Target="../media/image211.wmf"/><Relationship Id="rId7" Type="http://schemas.openxmlformats.org/officeDocument/2006/relationships/oleObject" Target="../embeddings/oleObject220.bin"/><Relationship Id="rId12" Type="http://schemas.openxmlformats.org/officeDocument/2006/relationships/image" Target="../media/image87.wmf"/><Relationship Id="rId17" Type="http://schemas.openxmlformats.org/officeDocument/2006/relationships/oleObject" Target="../embeddings/oleObject225.bin"/><Relationship Id="rId25" Type="http://schemas.openxmlformats.org/officeDocument/2006/relationships/oleObject" Target="../embeddings/oleObject229.bin"/><Relationship Id="rId33" Type="http://schemas.openxmlformats.org/officeDocument/2006/relationships/oleObject" Target="../embeddings/oleObject234.bin"/><Relationship Id="rId38" Type="http://schemas.openxmlformats.org/officeDocument/2006/relationships/image" Target="../media/image21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2.wmf"/><Relationship Id="rId20" Type="http://schemas.openxmlformats.org/officeDocument/2006/relationships/oleObject" Target="../embeddings/oleObject226.bin"/><Relationship Id="rId29" Type="http://schemas.openxmlformats.org/officeDocument/2006/relationships/oleObject" Target="../embeddings/oleObject231.bin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06.wmf"/><Relationship Id="rId11" Type="http://schemas.openxmlformats.org/officeDocument/2006/relationships/oleObject" Target="../embeddings/oleObject222.bin"/><Relationship Id="rId24" Type="http://schemas.openxmlformats.org/officeDocument/2006/relationships/image" Target="../media/image208.wmf"/><Relationship Id="rId32" Type="http://schemas.openxmlformats.org/officeDocument/2006/relationships/oleObject" Target="../embeddings/oleObject233.bin"/><Relationship Id="rId37" Type="http://schemas.openxmlformats.org/officeDocument/2006/relationships/oleObject" Target="../embeddings/oleObject236.bin"/><Relationship Id="rId5" Type="http://schemas.openxmlformats.org/officeDocument/2006/relationships/oleObject" Target="../embeddings/oleObject219.bin"/><Relationship Id="rId15" Type="http://schemas.openxmlformats.org/officeDocument/2006/relationships/oleObject" Target="../embeddings/oleObject224.bin"/><Relationship Id="rId23" Type="http://schemas.openxmlformats.org/officeDocument/2006/relationships/oleObject" Target="../embeddings/oleObject228.bin"/><Relationship Id="rId28" Type="http://schemas.openxmlformats.org/officeDocument/2006/relationships/image" Target="../media/image209.wmf"/><Relationship Id="rId36" Type="http://schemas.openxmlformats.org/officeDocument/2006/relationships/image" Target="../media/image212.wmf"/><Relationship Id="rId10" Type="http://schemas.openxmlformats.org/officeDocument/2006/relationships/image" Target="../media/image86.wmf"/><Relationship Id="rId19" Type="http://schemas.openxmlformats.org/officeDocument/2006/relationships/image" Target="../media/image214.png"/><Relationship Id="rId31" Type="http://schemas.openxmlformats.org/officeDocument/2006/relationships/oleObject" Target="../embeddings/oleObject232.bin"/><Relationship Id="rId4" Type="http://schemas.openxmlformats.org/officeDocument/2006/relationships/image" Target="../media/image205.wmf"/><Relationship Id="rId9" Type="http://schemas.openxmlformats.org/officeDocument/2006/relationships/oleObject" Target="../embeddings/oleObject221.bin"/><Relationship Id="rId14" Type="http://schemas.openxmlformats.org/officeDocument/2006/relationships/image" Target="../media/image181.wmf"/><Relationship Id="rId22" Type="http://schemas.openxmlformats.org/officeDocument/2006/relationships/oleObject" Target="../embeddings/oleObject227.bin"/><Relationship Id="rId27" Type="http://schemas.openxmlformats.org/officeDocument/2006/relationships/oleObject" Target="../embeddings/oleObject230.bin"/><Relationship Id="rId30" Type="http://schemas.openxmlformats.org/officeDocument/2006/relationships/image" Target="../media/image210.wmf"/><Relationship Id="rId35" Type="http://schemas.openxmlformats.org/officeDocument/2006/relationships/oleObject" Target="../embeddings/oleObject23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5.wmf"/><Relationship Id="rId18" Type="http://schemas.openxmlformats.org/officeDocument/2006/relationships/oleObject" Target="../embeddings/oleObject19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1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7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wmf"/><Relationship Id="rId13" Type="http://schemas.openxmlformats.org/officeDocument/2006/relationships/oleObject" Target="../embeddings/oleObject242.bin"/><Relationship Id="rId18" Type="http://schemas.openxmlformats.org/officeDocument/2006/relationships/image" Target="../media/image222.wmf"/><Relationship Id="rId26" Type="http://schemas.openxmlformats.org/officeDocument/2006/relationships/image" Target="../media/image226.wmf"/><Relationship Id="rId3" Type="http://schemas.openxmlformats.org/officeDocument/2006/relationships/oleObject" Target="../embeddings/oleObject237.bin"/><Relationship Id="rId21" Type="http://schemas.openxmlformats.org/officeDocument/2006/relationships/oleObject" Target="../embeddings/oleObject246.bin"/><Relationship Id="rId7" Type="http://schemas.openxmlformats.org/officeDocument/2006/relationships/oleObject" Target="../embeddings/oleObject239.bin"/><Relationship Id="rId12" Type="http://schemas.openxmlformats.org/officeDocument/2006/relationships/image" Target="../media/image219.wmf"/><Relationship Id="rId17" Type="http://schemas.openxmlformats.org/officeDocument/2006/relationships/oleObject" Target="../embeddings/oleObject244.bin"/><Relationship Id="rId25" Type="http://schemas.openxmlformats.org/officeDocument/2006/relationships/oleObject" Target="../embeddings/oleObject24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1.wmf"/><Relationship Id="rId20" Type="http://schemas.openxmlformats.org/officeDocument/2006/relationships/image" Target="../media/image223.wmf"/><Relationship Id="rId29" Type="http://schemas.openxmlformats.org/officeDocument/2006/relationships/oleObject" Target="../embeddings/oleObject250.bin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16.wmf"/><Relationship Id="rId11" Type="http://schemas.openxmlformats.org/officeDocument/2006/relationships/oleObject" Target="../embeddings/oleObject241.bin"/><Relationship Id="rId24" Type="http://schemas.openxmlformats.org/officeDocument/2006/relationships/image" Target="../media/image225.wmf"/><Relationship Id="rId32" Type="http://schemas.openxmlformats.org/officeDocument/2006/relationships/image" Target="../media/image229.wmf"/><Relationship Id="rId5" Type="http://schemas.openxmlformats.org/officeDocument/2006/relationships/oleObject" Target="../embeddings/oleObject238.bin"/><Relationship Id="rId15" Type="http://schemas.openxmlformats.org/officeDocument/2006/relationships/oleObject" Target="../embeddings/oleObject243.bin"/><Relationship Id="rId23" Type="http://schemas.openxmlformats.org/officeDocument/2006/relationships/oleObject" Target="../embeddings/oleObject247.bin"/><Relationship Id="rId28" Type="http://schemas.openxmlformats.org/officeDocument/2006/relationships/image" Target="../media/image227.wmf"/><Relationship Id="rId10" Type="http://schemas.openxmlformats.org/officeDocument/2006/relationships/image" Target="../media/image218.wmf"/><Relationship Id="rId19" Type="http://schemas.openxmlformats.org/officeDocument/2006/relationships/oleObject" Target="../embeddings/oleObject245.bin"/><Relationship Id="rId31" Type="http://schemas.openxmlformats.org/officeDocument/2006/relationships/oleObject" Target="../embeddings/oleObject251.bin"/><Relationship Id="rId4" Type="http://schemas.openxmlformats.org/officeDocument/2006/relationships/image" Target="../media/image215.wmf"/><Relationship Id="rId9" Type="http://schemas.openxmlformats.org/officeDocument/2006/relationships/oleObject" Target="../embeddings/oleObject240.bin"/><Relationship Id="rId14" Type="http://schemas.openxmlformats.org/officeDocument/2006/relationships/image" Target="../media/image220.wmf"/><Relationship Id="rId22" Type="http://schemas.openxmlformats.org/officeDocument/2006/relationships/image" Target="../media/image224.wmf"/><Relationship Id="rId27" Type="http://schemas.openxmlformats.org/officeDocument/2006/relationships/oleObject" Target="../embeddings/oleObject249.bin"/><Relationship Id="rId30" Type="http://schemas.openxmlformats.org/officeDocument/2006/relationships/image" Target="../media/image22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2.wmf"/><Relationship Id="rId13" Type="http://schemas.openxmlformats.org/officeDocument/2006/relationships/oleObject" Target="../embeddings/oleObject257.bin"/><Relationship Id="rId18" Type="http://schemas.openxmlformats.org/officeDocument/2006/relationships/image" Target="../media/image237.wmf"/><Relationship Id="rId26" Type="http://schemas.openxmlformats.org/officeDocument/2006/relationships/image" Target="../media/image241.wmf"/><Relationship Id="rId3" Type="http://schemas.openxmlformats.org/officeDocument/2006/relationships/oleObject" Target="../embeddings/oleObject252.bin"/><Relationship Id="rId21" Type="http://schemas.openxmlformats.org/officeDocument/2006/relationships/oleObject" Target="../embeddings/oleObject261.bin"/><Relationship Id="rId7" Type="http://schemas.openxmlformats.org/officeDocument/2006/relationships/oleObject" Target="../embeddings/oleObject254.bin"/><Relationship Id="rId12" Type="http://schemas.openxmlformats.org/officeDocument/2006/relationships/image" Target="../media/image234.wmf"/><Relationship Id="rId17" Type="http://schemas.openxmlformats.org/officeDocument/2006/relationships/oleObject" Target="../embeddings/oleObject259.bin"/><Relationship Id="rId25" Type="http://schemas.openxmlformats.org/officeDocument/2006/relationships/oleObject" Target="../embeddings/oleObject26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6.wmf"/><Relationship Id="rId20" Type="http://schemas.openxmlformats.org/officeDocument/2006/relationships/image" Target="../media/image238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31.wmf"/><Relationship Id="rId11" Type="http://schemas.openxmlformats.org/officeDocument/2006/relationships/oleObject" Target="../embeddings/oleObject256.bin"/><Relationship Id="rId24" Type="http://schemas.openxmlformats.org/officeDocument/2006/relationships/image" Target="../media/image240.wmf"/><Relationship Id="rId5" Type="http://schemas.openxmlformats.org/officeDocument/2006/relationships/oleObject" Target="../embeddings/oleObject253.bin"/><Relationship Id="rId15" Type="http://schemas.openxmlformats.org/officeDocument/2006/relationships/oleObject" Target="../embeddings/oleObject258.bin"/><Relationship Id="rId23" Type="http://schemas.openxmlformats.org/officeDocument/2006/relationships/oleObject" Target="../embeddings/oleObject262.bin"/><Relationship Id="rId28" Type="http://schemas.openxmlformats.org/officeDocument/2006/relationships/image" Target="../media/image242.wmf"/><Relationship Id="rId10" Type="http://schemas.openxmlformats.org/officeDocument/2006/relationships/image" Target="../media/image233.wmf"/><Relationship Id="rId19" Type="http://schemas.openxmlformats.org/officeDocument/2006/relationships/oleObject" Target="../embeddings/oleObject260.bin"/><Relationship Id="rId4" Type="http://schemas.openxmlformats.org/officeDocument/2006/relationships/image" Target="../media/image230.wmf"/><Relationship Id="rId9" Type="http://schemas.openxmlformats.org/officeDocument/2006/relationships/oleObject" Target="../embeddings/oleObject255.bin"/><Relationship Id="rId14" Type="http://schemas.openxmlformats.org/officeDocument/2006/relationships/image" Target="../media/image235.wmf"/><Relationship Id="rId22" Type="http://schemas.openxmlformats.org/officeDocument/2006/relationships/image" Target="../media/image239.wmf"/><Relationship Id="rId27" Type="http://schemas.openxmlformats.org/officeDocument/2006/relationships/oleObject" Target="../embeddings/oleObject264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270.bin"/><Relationship Id="rId18" Type="http://schemas.openxmlformats.org/officeDocument/2006/relationships/image" Target="../media/image244.wmf"/><Relationship Id="rId26" Type="http://schemas.openxmlformats.org/officeDocument/2006/relationships/oleObject" Target="../embeddings/oleObject276.bin"/><Relationship Id="rId3" Type="http://schemas.openxmlformats.org/officeDocument/2006/relationships/oleObject" Target="../embeddings/oleObject265.bin"/><Relationship Id="rId21" Type="http://schemas.openxmlformats.org/officeDocument/2006/relationships/image" Target="../media/image245.wmf"/><Relationship Id="rId7" Type="http://schemas.openxmlformats.org/officeDocument/2006/relationships/oleObject" Target="../embeddings/oleObject267.bin"/><Relationship Id="rId12" Type="http://schemas.openxmlformats.org/officeDocument/2006/relationships/image" Target="../media/image210.wmf"/><Relationship Id="rId17" Type="http://schemas.openxmlformats.org/officeDocument/2006/relationships/oleObject" Target="../embeddings/oleObject272.bin"/><Relationship Id="rId25" Type="http://schemas.openxmlformats.org/officeDocument/2006/relationships/image" Target="../media/image24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3.wmf"/><Relationship Id="rId20" Type="http://schemas.openxmlformats.org/officeDocument/2006/relationships/oleObject" Target="../embeddings/oleObject273.bin"/><Relationship Id="rId29" Type="http://schemas.openxmlformats.org/officeDocument/2006/relationships/image" Target="../media/image249.w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269.bin"/><Relationship Id="rId24" Type="http://schemas.openxmlformats.org/officeDocument/2006/relationships/oleObject" Target="../embeddings/oleObject275.bin"/><Relationship Id="rId5" Type="http://schemas.openxmlformats.org/officeDocument/2006/relationships/oleObject" Target="../embeddings/oleObject266.bin"/><Relationship Id="rId15" Type="http://schemas.openxmlformats.org/officeDocument/2006/relationships/oleObject" Target="../embeddings/oleObject271.bin"/><Relationship Id="rId23" Type="http://schemas.openxmlformats.org/officeDocument/2006/relationships/image" Target="../media/image246.wmf"/><Relationship Id="rId28" Type="http://schemas.openxmlformats.org/officeDocument/2006/relationships/oleObject" Target="../embeddings/oleObject277.bin"/><Relationship Id="rId10" Type="http://schemas.openxmlformats.org/officeDocument/2006/relationships/image" Target="../media/image183.wmf"/><Relationship Id="rId19" Type="http://schemas.openxmlformats.org/officeDocument/2006/relationships/image" Target="../media/image251.png"/><Relationship Id="rId31" Type="http://schemas.openxmlformats.org/officeDocument/2006/relationships/image" Target="../media/image250.wmf"/><Relationship Id="rId4" Type="http://schemas.openxmlformats.org/officeDocument/2006/relationships/image" Target="../media/image215.wmf"/><Relationship Id="rId9" Type="http://schemas.openxmlformats.org/officeDocument/2006/relationships/oleObject" Target="../embeddings/oleObject268.bin"/><Relationship Id="rId14" Type="http://schemas.openxmlformats.org/officeDocument/2006/relationships/image" Target="../media/image209.wmf"/><Relationship Id="rId22" Type="http://schemas.openxmlformats.org/officeDocument/2006/relationships/oleObject" Target="../embeddings/oleObject274.bin"/><Relationship Id="rId27" Type="http://schemas.openxmlformats.org/officeDocument/2006/relationships/image" Target="../media/image248.wmf"/><Relationship Id="rId30" Type="http://schemas.openxmlformats.org/officeDocument/2006/relationships/oleObject" Target="../embeddings/oleObject278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wmf"/><Relationship Id="rId13" Type="http://schemas.openxmlformats.org/officeDocument/2006/relationships/oleObject" Target="../embeddings/oleObject284.bin"/><Relationship Id="rId18" Type="http://schemas.openxmlformats.org/officeDocument/2006/relationships/image" Target="../media/image259.wmf"/><Relationship Id="rId26" Type="http://schemas.openxmlformats.org/officeDocument/2006/relationships/image" Target="../media/image263.wmf"/><Relationship Id="rId3" Type="http://schemas.openxmlformats.org/officeDocument/2006/relationships/oleObject" Target="../embeddings/oleObject279.bin"/><Relationship Id="rId21" Type="http://schemas.openxmlformats.org/officeDocument/2006/relationships/oleObject" Target="../embeddings/oleObject288.bin"/><Relationship Id="rId7" Type="http://schemas.openxmlformats.org/officeDocument/2006/relationships/oleObject" Target="../embeddings/oleObject281.bin"/><Relationship Id="rId12" Type="http://schemas.openxmlformats.org/officeDocument/2006/relationships/image" Target="../media/image256.wmf"/><Relationship Id="rId17" Type="http://schemas.openxmlformats.org/officeDocument/2006/relationships/oleObject" Target="../embeddings/oleObject286.bin"/><Relationship Id="rId25" Type="http://schemas.openxmlformats.org/officeDocument/2006/relationships/oleObject" Target="../embeddings/oleObject29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8.wmf"/><Relationship Id="rId20" Type="http://schemas.openxmlformats.org/officeDocument/2006/relationships/image" Target="../media/image260.wmf"/><Relationship Id="rId29" Type="http://schemas.openxmlformats.org/officeDocument/2006/relationships/oleObject" Target="../embeddings/oleObject292.bin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53.wmf"/><Relationship Id="rId11" Type="http://schemas.openxmlformats.org/officeDocument/2006/relationships/oleObject" Target="../embeddings/oleObject283.bin"/><Relationship Id="rId24" Type="http://schemas.openxmlformats.org/officeDocument/2006/relationships/image" Target="../media/image262.wmf"/><Relationship Id="rId5" Type="http://schemas.openxmlformats.org/officeDocument/2006/relationships/oleObject" Target="../embeddings/oleObject280.bin"/><Relationship Id="rId15" Type="http://schemas.openxmlformats.org/officeDocument/2006/relationships/oleObject" Target="../embeddings/oleObject285.bin"/><Relationship Id="rId23" Type="http://schemas.openxmlformats.org/officeDocument/2006/relationships/oleObject" Target="../embeddings/oleObject289.bin"/><Relationship Id="rId28" Type="http://schemas.openxmlformats.org/officeDocument/2006/relationships/image" Target="../media/image264.wmf"/><Relationship Id="rId10" Type="http://schemas.openxmlformats.org/officeDocument/2006/relationships/image" Target="../media/image255.wmf"/><Relationship Id="rId19" Type="http://schemas.openxmlformats.org/officeDocument/2006/relationships/oleObject" Target="../embeddings/oleObject287.bin"/><Relationship Id="rId4" Type="http://schemas.openxmlformats.org/officeDocument/2006/relationships/image" Target="../media/image252.wmf"/><Relationship Id="rId9" Type="http://schemas.openxmlformats.org/officeDocument/2006/relationships/oleObject" Target="../embeddings/oleObject282.bin"/><Relationship Id="rId14" Type="http://schemas.openxmlformats.org/officeDocument/2006/relationships/image" Target="../media/image257.wmf"/><Relationship Id="rId22" Type="http://schemas.openxmlformats.org/officeDocument/2006/relationships/image" Target="../media/image261.wmf"/><Relationship Id="rId27" Type="http://schemas.openxmlformats.org/officeDocument/2006/relationships/oleObject" Target="../embeddings/oleObject291.bin"/><Relationship Id="rId30" Type="http://schemas.openxmlformats.org/officeDocument/2006/relationships/image" Target="../media/image26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5.bin"/><Relationship Id="rId13" Type="http://schemas.openxmlformats.org/officeDocument/2006/relationships/image" Target="../media/image269.wmf"/><Relationship Id="rId18" Type="http://schemas.openxmlformats.org/officeDocument/2006/relationships/oleObject" Target="../embeddings/oleObject300.bin"/><Relationship Id="rId26" Type="http://schemas.openxmlformats.org/officeDocument/2006/relationships/oleObject" Target="../embeddings/oleObject304.bin"/><Relationship Id="rId39" Type="http://schemas.openxmlformats.org/officeDocument/2006/relationships/image" Target="../media/image282.wmf"/><Relationship Id="rId3" Type="http://schemas.openxmlformats.org/officeDocument/2006/relationships/image" Target="../media/image283.png"/><Relationship Id="rId21" Type="http://schemas.openxmlformats.org/officeDocument/2006/relationships/image" Target="../media/image273.wmf"/><Relationship Id="rId34" Type="http://schemas.openxmlformats.org/officeDocument/2006/relationships/oleObject" Target="../embeddings/oleObject308.bin"/><Relationship Id="rId7" Type="http://schemas.openxmlformats.org/officeDocument/2006/relationships/image" Target="../media/image266.wmf"/><Relationship Id="rId12" Type="http://schemas.openxmlformats.org/officeDocument/2006/relationships/oleObject" Target="../embeddings/oleObject297.bin"/><Relationship Id="rId17" Type="http://schemas.openxmlformats.org/officeDocument/2006/relationships/image" Target="../media/image271.wmf"/><Relationship Id="rId25" Type="http://schemas.openxmlformats.org/officeDocument/2006/relationships/image" Target="../media/image275.wmf"/><Relationship Id="rId33" Type="http://schemas.openxmlformats.org/officeDocument/2006/relationships/image" Target="../media/image279.wmf"/><Relationship Id="rId38" Type="http://schemas.openxmlformats.org/officeDocument/2006/relationships/oleObject" Target="../embeddings/oleObject31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99.bin"/><Relationship Id="rId20" Type="http://schemas.openxmlformats.org/officeDocument/2006/relationships/oleObject" Target="../embeddings/oleObject301.bin"/><Relationship Id="rId29" Type="http://schemas.openxmlformats.org/officeDocument/2006/relationships/image" Target="../media/image277.wmf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294.bin"/><Relationship Id="rId11" Type="http://schemas.openxmlformats.org/officeDocument/2006/relationships/image" Target="../media/image268.wmf"/><Relationship Id="rId24" Type="http://schemas.openxmlformats.org/officeDocument/2006/relationships/oleObject" Target="../embeddings/oleObject303.bin"/><Relationship Id="rId32" Type="http://schemas.openxmlformats.org/officeDocument/2006/relationships/oleObject" Target="../embeddings/oleObject307.bin"/><Relationship Id="rId37" Type="http://schemas.openxmlformats.org/officeDocument/2006/relationships/image" Target="../media/image281.wmf"/><Relationship Id="rId5" Type="http://schemas.openxmlformats.org/officeDocument/2006/relationships/image" Target="../media/image252.wmf"/><Relationship Id="rId15" Type="http://schemas.openxmlformats.org/officeDocument/2006/relationships/image" Target="../media/image270.wmf"/><Relationship Id="rId23" Type="http://schemas.openxmlformats.org/officeDocument/2006/relationships/image" Target="../media/image274.wmf"/><Relationship Id="rId28" Type="http://schemas.openxmlformats.org/officeDocument/2006/relationships/oleObject" Target="../embeddings/oleObject305.bin"/><Relationship Id="rId36" Type="http://schemas.openxmlformats.org/officeDocument/2006/relationships/oleObject" Target="../embeddings/oleObject309.bin"/><Relationship Id="rId10" Type="http://schemas.openxmlformats.org/officeDocument/2006/relationships/oleObject" Target="../embeddings/oleObject296.bin"/><Relationship Id="rId19" Type="http://schemas.openxmlformats.org/officeDocument/2006/relationships/image" Target="../media/image272.wmf"/><Relationship Id="rId31" Type="http://schemas.openxmlformats.org/officeDocument/2006/relationships/image" Target="../media/image278.wmf"/><Relationship Id="rId4" Type="http://schemas.openxmlformats.org/officeDocument/2006/relationships/oleObject" Target="../embeddings/oleObject293.bin"/><Relationship Id="rId9" Type="http://schemas.openxmlformats.org/officeDocument/2006/relationships/image" Target="../media/image267.wmf"/><Relationship Id="rId14" Type="http://schemas.openxmlformats.org/officeDocument/2006/relationships/oleObject" Target="../embeddings/oleObject298.bin"/><Relationship Id="rId22" Type="http://schemas.openxmlformats.org/officeDocument/2006/relationships/oleObject" Target="../embeddings/oleObject302.bin"/><Relationship Id="rId27" Type="http://schemas.openxmlformats.org/officeDocument/2006/relationships/image" Target="../media/image276.wmf"/><Relationship Id="rId30" Type="http://schemas.openxmlformats.org/officeDocument/2006/relationships/oleObject" Target="../embeddings/oleObject306.bin"/><Relationship Id="rId35" Type="http://schemas.openxmlformats.org/officeDocument/2006/relationships/image" Target="../media/image280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wmf"/><Relationship Id="rId13" Type="http://schemas.openxmlformats.org/officeDocument/2006/relationships/oleObject" Target="../embeddings/oleObject316.bin"/><Relationship Id="rId18" Type="http://schemas.openxmlformats.org/officeDocument/2006/relationships/image" Target="../media/image291.wmf"/><Relationship Id="rId3" Type="http://schemas.openxmlformats.org/officeDocument/2006/relationships/oleObject" Target="../embeddings/oleObject311.bin"/><Relationship Id="rId21" Type="http://schemas.openxmlformats.org/officeDocument/2006/relationships/oleObject" Target="../embeddings/oleObject320.bin"/><Relationship Id="rId7" Type="http://schemas.openxmlformats.org/officeDocument/2006/relationships/oleObject" Target="../embeddings/oleObject313.bin"/><Relationship Id="rId12" Type="http://schemas.openxmlformats.org/officeDocument/2006/relationships/image" Target="../media/image288.wmf"/><Relationship Id="rId17" Type="http://schemas.openxmlformats.org/officeDocument/2006/relationships/oleObject" Target="../embeddings/oleObject3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0.wmf"/><Relationship Id="rId20" Type="http://schemas.openxmlformats.org/officeDocument/2006/relationships/image" Target="../media/image292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85.wmf"/><Relationship Id="rId11" Type="http://schemas.openxmlformats.org/officeDocument/2006/relationships/oleObject" Target="../embeddings/oleObject315.bin"/><Relationship Id="rId24" Type="http://schemas.openxmlformats.org/officeDocument/2006/relationships/image" Target="../media/image294.wmf"/><Relationship Id="rId5" Type="http://schemas.openxmlformats.org/officeDocument/2006/relationships/oleObject" Target="../embeddings/oleObject312.bin"/><Relationship Id="rId15" Type="http://schemas.openxmlformats.org/officeDocument/2006/relationships/oleObject" Target="../embeddings/oleObject317.bin"/><Relationship Id="rId23" Type="http://schemas.openxmlformats.org/officeDocument/2006/relationships/oleObject" Target="../embeddings/oleObject321.bin"/><Relationship Id="rId10" Type="http://schemas.openxmlformats.org/officeDocument/2006/relationships/image" Target="../media/image287.wmf"/><Relationship Id="rId19" Type="http://schemas.openxmlformats.org/officeDocument/2006/relationships/oleObject" Target="../embeddings/oleObject319.bin"/><Relationship Id="rId4" Type="http://schemas.openxmlformats.org/officeDocument/2006/relationships/image" Target="../media/image284.wmf"/><Relationship Id="rId9" Type="http://schemas.openxmlformats.org/officeDocument/2006/relationships/oleObject" Target="../embeddings/oleObject314.bin"/><Relationship Id="rId14" Type="http://schemas.openxmlformats.org/officeDocument/2006/relationships/image" Target="../media/image289.wmf"/><Relationship Id="rId22" Type="http://schemas.openxmlformats.org/officeDocument/2006/relationships/image" Target="../media/image29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7.wmf"/><Relationship Id="rId13" Type="http://schemas.openxmlformats.org/officeDocument/2006/relationships/oleObject" Target="../embeddings/oleObject327.bin"/><Relationship Id="rId18" Type="http://schemas.openxmlformats.org/officeDocument/2006/relationships/image" Target="../media/image302.wmf"/><Relationship Id="rId26" Type="http://schemas.openxmlformats.org/officeDocument/2006/relationships/image" Target="../media/image306.wmf"/><Relationship Id="rId3" Type="http://schemas.openxmlformats.org/officeDocument/2006/relationships/oleObject" Target="../embeddings/oleObject322.bin"/><Relationship Id="rId21" Type="http://schemas.openxmlformats.org/officeDocument/2006/relationships/oleObject" Target="../embeddings/oleObject331.bin"/><Relationship Id="rId7" Type="http://schemas.openxmlformats.org/officeDocument/2006/relationships/oleObject" Target="../embeddings/oleObject324.bin"/><Relationship Id="rId12" Type="http://schemas.openxmlformats.org/officeDocument/2006/relationships/image" Target="../media/image299.wmf"/><Relationship Id="rId17" Type="http://schemas.openxmlformats.org/officeDocument/2006/relationships/oleObject" Target="../embeddings/oleObject329.bin"/><Relationship Id="rId25" Type="http://schemas.openxmlformats.org/officeDocument/2006/relationships/oleObject" Target="../embeddings/oleObject3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01.wmf"/><Relationship Id="rId20" Type="http://schemas.openxmlformats.org/officeDocument/2006/relationships/image" Target="../media/image303.wmf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96.wmf"/><Relationship Id="rId11" Type="http://schemas.openxmlformats.org/officeDocument/2006/relationships/oleObject" Target="../embeddings/oleObject326.bin"/><Relationship Id="rId24" Type="http://schemas.openxmlformats.org/officeDocument/2006/relationships/image" Target="../media/image305.wmf"/><Relationship Id="rId5" Type="http://schemas.openxmlformats.org/officeDocument/2006/relationships/oleObject" Target="../embeddings/oleObject323.bin"/><Relationship Id="rId15" Type="http://schemas.openxmlformats.org/officeDocument/2006/relationships/oleObject" Target="../embeddings/oleObject328.bin"/><Relationship Id="rId23" Type="http://schemas.openxmlformats.org/officeDocument/2006/relationships/oleObject" Target="../embeddings/oleObject332.bin"/><Relationship Id="rId10" Type="http://schemas.openxmlformats.org/officeDocument/2006/relationships/image" Target="../media/image298.wmf"/><Relationship Id="rId19" Type="http://schemas.openxmlformats.org/officeDocument/2006/relationships/oleObject" Target="../embeddings/oleObject330.bin"/><Relationship Id="rId4" Type="http://schemas.openxmlformats.org/officeDocument/2006/relationships/image" Target="../media/image295.wmf"/><Relationship Id="rId9" Type="http://schemas.openxmlformats.org/officeDocument/2006/relationships/oleObject" Target="../embeddings/oleObject325.bin"/><Relationship Id="rId14" Type="http://schemas.openxmlformats.org/officeDocument/2006/relationships/image" Target="../media/image300.wmf"/><Relationship Id="rId22" Type="http://schemas.openxmlformats.org/officeDocument/2006/relationships/image" Target="../media/image30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25.bin"/><Relationship Id="rId7" Type="http://schemas.openxmlformats.org/officeDocument/2006/relationships/image" Target="../media/image30.png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5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42.wmf"/><Relationship Id="rId3" Type="http://schemas.openxmlformats.org/officeDocument/2006/relationships/oleObject" Target="../embeddings/oleObject32.bin"/><Relationship Id="rId21" Type="http://schemas.openxmlformats.org/officeDocument/2006/relationships/image" Target="../media/image43.wmf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1.wmf"/><Relationship Id="rId20" Type="http://schemas.openxmlformats.org/officeDocument/2006/relationships/oleObject" Target="../embeddings/oleObject41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40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51.wmf"/><Relationship Id="rId26" Type="http://schemas.openxmlformats.org/officeDocument/2006/relationships/image" Target="../media/image55.wmf"/><Relationship Id="rId3" Type="http://schemas.openxmlformats.org/officeDocument/2006/relationships/oleObject" Target="../embeddings/oleObject42.bin"/><Relationship Id="rId21" Type="http://schemas.openxmlformats.org/officeDocument/2006/relationships/oleObject" Target="../embeddings/oleObject51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8.wmf"/><Relationship Id="rId17" Type="http://schemas.openxmlformats.org/officeDocument/2006/relationships/oleObject" Target="../embeddings/oleObject49.bin"/><Relationship Id="rId25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0.wmf"/><Relationship Id="rId20" Type="http://schemas.openxmlformats.org/officeDocument/2006/relationships/image" Target="../media/image52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6.bin"/><Relationship Id="rId24" Type="http://schemas.openxmlformats.org/officeDocument/2006/relationships/image" Target="../media/image54.wmf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23" Type="http://schemas.openxmlformats.org/officeDocument/2006/relationships/oleObject" Target="../embeddings/oleObject52.bin"/><Relationship Id="rId28" Type="http://schemas.openxmlformats.org/officeDocument/2006/relationships/image" Target="../media/image56.wmf"/><Relationship Id="rId10" Type="http://schemas.openxmlformats.org/officeDocument/2006/relationships/image" Target="../media/image47.wmf"/><Relationship Id="rId19" Type="http://schemas.openxmlformats.org/officeDocument/2006/relationships/oleObject" Target="../embeddings/oleObject50.bin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49.wmf"/><Relationship Id="rId22" Type="http://schemas.openxmlformats.org/officeDocument/2006/relationships/image" Target="../media/image53.wmf"/><Relationship Id="rId27" Type="http://schemas.openxmlformats.org/officeDocument/2006/relationships/oleObject" Target="../embeddings/oleObject5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Термодинамика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72008" y="836712"/>
            <a:ext cx="6588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Термодинамика занимается феноменологическим исследованием свойств  материальных тел, характеризуемых макроскопическими параметрами, на основе общих законов называемых началами термодинамики, без выяснения микроскопических механизмов изучаемых явлений.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35496" y="3181613"/>
            <a:ext cx="896448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Нулевое начало –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существование термодинамического равновесия,  закон транзитивности термического равновесия и существование эмпирической температуры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Первое начало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 закон сохранения энергии в применении к явлениям, изучаемым в термодинамике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Разделение способов изменения энергии системы на тепловое воздействие и совершение работы 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Второе начало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характеризует направление процессов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Третье начало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невозможность процессов, приводящих к достижению термодинамического нуля температуры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642D313-5A3E-4845-B970-8F8297D556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977853"/>
            <a:ext cx="1915817" cy="1915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0841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31353" y="51638"/>
            <a:ext cx="7288079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Различие бесконечно малых величин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207343" y="592433"/>
            <a:ext cx="24127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условие выполнено, т.е.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919927"/>
              </p:ext>
            </p:extLst>
          </p:nvPr>
        </p:nvGraphicFramePr>
        <p:xfrm>
          <a:off x="2987824" y="548680"/>
          <a:ext cx="11922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06" name="Equation" r:id="rId3" imgW="596880" imgH="419040" progId="Equation.DSMT4">
                  <p:embed/>
                </p:oleObj>
              </mc:Choice>
              <mc:Fallback>
                <p:oleObj name="Equation" r:id="rId3" imgW="5968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48680"/>
                        <a:ext cx="119221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73303"/>
              </p:ext>
            </p:extLst>
          </p:nvPr>
        </p:nvGraphicFramePr>
        <p:xfrm>
          <a:off x="1115616" y="1412776"/>
          <a:ext cx="61198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07" name="Equation" r:id="rId5" imgW="3060360" imgH="419040" progId="Equation.DSMT4">
                  <p:embed/>
                </p:oleObj>
              </mc:Choice>
              <mc:Fallback>
                <p:oleObj name="Equation" r:id="rId5" imgW="3060360" imgH="419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412776"/>
                        <a:ext cx="611981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4475392" y="746321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 бесконечно малая величина 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27830" y="2204864"/>
            <a:ext cx="89366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является полным дифференциалом, т.е. является бесконечно малым приращением функции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 обозначается с помощью символа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69628"/>
              </p:ext>
            </p:extLst>
          </p:nvPr>
        </p:nvGraphicFramePr>
        <p:xfrm>
          <a:off x="7856965" y="2526764"/>
          <a:ext cx="457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08" name="Equation" r:id="rId7" imgW="228600" imgH="177480" progId="Equation.DSMT4">
                  <p:embed/>
                </p:oleObj>
              </mc:Choice>
              <mc:Fallback>
                <p:oleObj name="Equation" r:id="rId7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6965" y="2526764"/>
                        <a:ext cx="457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90273"/>
              </p:ext>
            </p:extLst>
          </p:nvPr>
        </p:nvGraphicFramePr>
        <p:xfrm>
          <a:off x="2960421" y="2558056"/>
          <a:ext cx="3302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09" name="Equation" r:id="rId9" imgW="164880" imgH="164880" progId="Equation.DSMT4">
                  <p:embed/>
                </p:oleObj>
              </mc:Choice>
              <mc:Fallback>
                <p:oleObj name="Equation" r:id="rId9" imgW="1648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421" y="2558056"/>
                        <a:ext cx="3302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521661" y="3068960"/>
            <a:ext cx="63627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Основное свойство полных дифференциалов</a:t>
            </a:r>
          </a:p>
        </p:txBody>
      </p:sp>
      <p:sp>
        <p:nvSpPr>
          <p:cNvPr id="13" name="Прямоугольник 37"/>
          <p:cNvSpPr/>
          <p:nvPr/>
        </p:nvSpPr>
        <p:spPr>
          <a:xfrm>
            <a:off x="61628" y="3696003"/>
            <a:ext cx="22781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 вида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576551"/>
              </p:ext>
            </p:extLst>
          </p:nvPr>
        </p:nvGraphicFramePr>
        <p:xfrm>
          <a:off x="2224393" y="3429000"/>
          <a:ext cx="629761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10" name="Equation" r:id="rId11" imgW="3149280" imgH="520560" progId="Equation.DSMT4">
                  <p:embed/>
                </p:oleObj>
              </mc:Choice>
              <mc:Fallback>
                <p:oleObj name="Equation" r:id="rId11" imgW="3149280" imgH="520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393" y="3429000"/>
                        <a:ext cx="6297613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86228" y="4534964"/>
            <a:ext cx="8446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 зависти от пути, а зависит лишь от начальной и конечной точек</a:t>
            </a:r>
          </a:p>
        </p:txBody>
      </p:sp>
      <p:sp>
        <p:nvSpPr>
          <p:cNvPr id="16" name="Прямоугольник 37"/>
          <p:cNvSpPr/>
          <p:nvPr/>
        </p:nvSpPr>
        <p:spPr>
          <a:xfrm>
            <a:off x="99838" y="5085184"/>
            <a:ext cx="8936658" cy="163121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переменные 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 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характеризуют состояние некоторой системы, и бесконечно малая является полным дифференциалом от функции      , то эта функция является функцией состояния, которая в заданном состоянии системы имеет определенное значение, независимо от того, каким путем или способом система в это состояние приведена 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092501"/>
              </p:ext>
            </p:extLst>
          </p:nvPr>
        </p:nvGraphicFramePr>
        <p:xfrm>
          <a:off x="2399145" y="5157192"/>
          <a:ext cx="2524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11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9145" y="5157192"/>
                        <a:ext cx="252413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601409"/>
              </p:ext>
            </p:extLst>
          </p:nvPr>
        </p:nvGraphicFramePr>
        <p:xfrm>
          <a:off x="2885919" y="5141151"/>
          <a:ext cx="27781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12" name="Equation" r:id="rId15" imgW="139680" imgH="164880" progId="Equation.DSMT4">
                  <p:embed/>
                </p:oleObj>
              </mc:Choice>
              <mc:Fallback>
                <p:oleObj name="Equation" r:id="rId15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5919" y="5141151"/>
                        <a:ext cx="277812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506658"/>
              </p:ext>
            </p:extLst>
          </p:nvPr>
        </p:nvGraphicFramePr>
        <p:xfrm>
          <a:off x="8316238" y="5431576"/>
          <a:ext cx="32861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413" name="Equation" r:id="rId17" imgW="164880" imgH="164880" progId="Equation.DSMT4">
                  <p:embed/>
                </p:oleObj>
              </mc:Choice>
              <mc:Fallback>
                <p:oleObj name="Equation" r:id="rId17" imgW="1648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238" y="5431576"/>
                        <a:ext cx="328612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2450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37"/>
          <p:cNvSpPr/>
          <p:nvPr/>
        </p:nvSpPr>
        <p:spPr>
          <a:xfrm>
            <a:off x="353404" y="3140968"/>
            <a:ext cx="8740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этом символ        представляет собой единое целое, имеющий количественный смысл лишь для бесконечно малого значения.</a:t>
            </a: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44624"/>
            <a:ext cx="7288079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Различие бесконечно малых величин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884843"/>
              </p:ext>
            </p:extLst>
          </p:nvPr>
        </p:nvGraphicFramePr>
        <p:xfrm>
          <a:off x="3088201" y="761683"/>
          <a:ext cx="12176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37" name="Equation" r:id="rId3" imgW="609480" imgH="419040" progId="Equation.DSMT4">
                  <p:embed/>
                </p:oleObj>
              </mc:Choice>
              <mc:Fallback>
                <p:oleObj name="Equation" r:id="rId3" imgW="609480" imgH="41904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8201" y="761683"/>
                        <a:ext cx="121761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510805"/>
              </p:ext>
            </p:extLst>
          </p:nvPr>
        </p:nvGraphicFramePr>
        <p:xfrm>
          <a:off x="2296113" y="1628800"/>
          <a:ext cx="337661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38" name="Equation" r:id="rId5" imgW="1688760" imgH="253800" progId="Equation.DSMT4">
                  <p:embed/>
                </p:oleObj>
              </mc:Choice>
              <mc:Fallback>
                <p:oleObj name="Equation" r:id="rId5" imgW="1688760" imgH="253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6113" y="1628800"/>
                        <a:ext cx="3376613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315383" y="826840"/>
            <a:ext cx="24127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условие не выполняется, т.е.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4572000" y="980728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 бесконечно малая величина 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324082" y="2203970"/>
            <a:ext cx="8740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 может быть представлена в виде приращения какой-либо функции.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этом случае используется обозначение      , например,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411578"/>
              </p:ext>
            </p:extLst>
          </p:nvPr>
        </p:nvGraphicFramePr>
        <p:xfrm>
          <a:off x="5437169" y="2511498"/>
          <a:ext cx="29368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39" name="Equation" r:id="rId7" imgW="139680" imgH="177480" progId="Equation.DSMT4">
                  <p:embed/>
                </p:oleObj>
              </mc:Choice>
              <mc:Fallback>
                <p:oleObj name="Equation" r:id="rId7" imgW="139680" imgH="177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169" y="2511498"/>
                        <a:ext cx="293687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627358"/>
              </p:ext>
            </p:extLst>
          </p:nvPr>
        </p:nvGraphicFramePr>
        <p:xfrm>
          <a:off x="2751205" y="3166228"/>
          <a:ext cx="48101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0" name="Equation" r:id="rId9" imgW="228600" imgH="177480" progId="Equation.DSMT4">
                  <p:embed/>
                </p:oleObj>
              </mc:Choice>
              <mc:Fallback>
                <p:oleObj name="Equation" r:id="rId9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205" y="3166228"/>
                        <a:ext cx="481012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772141"/>
              </p:ext>
            </p:extLst>
          </p:nvPr>
        </p:nvGraphicFramePr>
        <p:xfrm>
          <a:off x="7151713" y="2520192"/>
          <a:ext cx="48101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1" name="Equation" r:id="rId11" imgW="228600" imgH="177480" progId="Equation.DSMT4">
                  <p:embed/>
                </p:oleObj>
              </mc:Choice>
              <mc:Fallback>
                <p:oleObj name="Equation" r:id="rId11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1713" y="2520192"/>
                        <a:ext cx="481012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95983D03-4374-474F-87D1-0A49F44579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392840"/>
              </p:ext>
            </p:extLst>
          </p:nvPr>
        </p:nvGraphicFramePr>
        <p:xfrm>
          <a:off x="1043608" y="4484240"/>
          <a:ext cx="18018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2" name="Equation" r:id="rId13" imgW="901440" imgH="228600" progId="Equation.DSMT4">
                  <p:embed/>
                </p:oleObj>
              </mc:Choice>
              <mc:Fallback>
                <p:oleObj name="Equation" r:id="rId13" imgW="901440" imgH="22860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484240"/>
                        <a:ext cx="18018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7B923803-84FA-477E-9D14-0E542D3771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422856"/>
              </p:ext>
            </p:extLst>
          </p:nvPr>
        </p:nvGraphicFramePr>
        <p:xfrm>
          <a:off x="5623390" y="4484240"/>
          <a:ext cx="200501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3" name="Equation" r:id="rId15" imgW="1002960" imgH="228600" progId="Equation.DSMT4">
                  <p:embed/>
                </p:oleObj>
              </mc:Choice>
              <mc:Fallback>
                <p:oleObj name="Equation" r:id="rId15" imgW="100296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95983D03-4374-474F-87D1-0A49F44579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3390" y="4484240"/>
                        <a:ext cx="200501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BD3DEACE-A204-4126-9B6D-D0BB1EDDA0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524716"/>
              </p:ext>
            </p:extLst>
          </p:nvPr>
        </p:nvGraphicFramePr>
        <p:xfrm>
          <a:off x="288094" y="5110336"/>
          <a:ext cx="32480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4" name="Equation" r:id="rId17" imgW="1625400" imgH="253800" progId="Equation.DSMT4">
                  <p:embed/>
                </p:oleObj>
              </mc:Choice>
              <mc:Fallback>
                <p:oleObj name="Equation" r:id="rId17" imgW="1625400" imgH="25380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94" y="5110336"/>
                        <a:ext cx="32480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20D45707-29CC-4E7F-9094-D2BB7FB63B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113366"/>
              </p:ext>
            </p:extLst>
          </p:nvPr>
        </p:nvGraphicFramePr>
        <p:xfrm>
          <a:off x="4987925" y="5013325"/>
          <a:ext cx="34258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5" name="Equation" r:id="rId19" imgW="1714320" imgH="253800" progId="Equation.DSMT4">
                  <p:embed/>
                </p:oleObj>
              </mc:Choice>
              <mc:Fallback>
                <p:oleObj name="Equation" r:id="rId19" imgW="1714320" imgH="2538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BD3DEACE-A204-4126-9B6D-D0BB1EDDA0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7925" y="5013325"/>
                        <a:ext cx="34258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171AD02D-F251-4D18-868C-5AED61B80C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21655"/>
              </p:ext>
            </p:extLst>
          </p:nvPr>
        </p:nvGraphicFramePr>
        <p:xfrm>
          <a:off x="203200" y="5815013"/>
          <a:ext cx="20542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6" name="Equation" r:id="rId21" imgW="1028520" imgH="419040" progId="Equation.DSMT4">
                  <p:embed/>
                </p:oleObj>
              </mc:Choice>
              <mc:Fallback>
                <p:oleObj name="Equation" r:id="rId21" imgW="1028520" imgH="41904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5815013"/>
                        <a:ext cx="20542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FC9728D7-BCFF-4F96-AF42-2209F05FF3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948555"/>
              </p:ext>
            </p:extLst>
          </p:nvPr>
        </p:nvGraphicFramePr>
        <p:xfrm>
          <a:off x="4908550" y="5824538"/>
          <a:ext cx="22050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7" name="Equation" r:id="rId23" imgW="1104840" imgH="419040" progId="Equation.DSMT4">
                  <p:embed/>
                </p:oleObj>
              </mc:Choice>
              <mc:Fallback>
                <p:oleObj name="Equation" r:id="rId23" imgW="1104840" imgH="41904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171AD02D-F251-4D18-868C-5AED61B80C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550" y="5824538"/>
                        <a:ext cx="220503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>
            <a:extLst>
              <a:ext uri="{FF2B5EF4-FFF2-40B4-BE49-F238E27FC236}">
                <a16:creationId xmlns="" xmlns:a16="http://schemas.microsoft.com/office/drawing/2014/main" id="{6A4131DB-EABC-42DB-B84D-57D338AF482F}"/>
              </a:ext>
            </a:extLst>
          </p:cNvPr>
          <p:cNvSpPr/>
          <p:nvPr/>
        </p:nvSpPr>
        <p:spPr>
          <a:xfrm>
            <a:off x="503878" y="4085936"/>
            <a:ext cx="281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Полный дифференциал</a:t>
            </a:r>
          </a:p>
        </p:txBody>
      </p:sp>
      <p:sp>
        <p:nvSpPr>
          <p:cNvPr id="22" name="Прямоугольник 37">
            <a:extLst>
              <a:ext uri="{FF2B5EF4-FFF2-40B4-BE49-F238E27FC236}">
                <a16:creationId xmlns="" xmlns:a16="http://schemas.microsoft.com/office/drawing/2014/main" id="{406DFFA7-E019-49AC-8E09-D489FEBFC489}"/>
              </a:ext>
            </a:extLst>
          </p:cNvPr>
          <p:cNvSpPr/>
          <p:nvPr/>
        </p:nvSpPr>
        <p:spPr>
          <a:xfrm>
            <a:off x="4694473" y="4085751"/>
            <a:ext cx="4218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Просто бесконечно малая величина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="" xmlns:a16="http://schemas.microsoft.com/office/drawing/2014/main" id="{3C0263B5-5A38-4F5B-AD8C-AB9F40DCA8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792817"/>
              </p:ext>
            </p:extLst>
          </p:nvPr>
        </p:nvGraphicFramePr>
        <p:xfrm>
          <a:off x="2992360" y="5825241"/>
          <a:ext cx="11922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8" name="Equation" r:id="rId25" imgW="596880" imgH="419040" progId="Equation.DSMT4">
                  <p:embed/>
                </p:oleObj>
              </mc:Choice>
              <mc:Fallback>
                <p:oleObj name="Equation" r:id="rId25" imgW="596880" imgH="41904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171AD02D-F251-4D18-868C-5AED61B80C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360" y="5825241"/>
                        <a:ext cx="119221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="" xmlns:a16="http://schemas.microsoft.com/office/drawing/2014/main" id="{B4B7A51A-A4AB-423E-9208-31A0CE69F7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267797"/>
              </p:ext>
            </p:extLst>
          </p:nvPr>
        </p:nvGraphicFramePr>
        <p:xfrm>
          <a:off x="7804944" y="5815013"/>
          <a:ext cx="12176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49" name="Equation" r:id="rId27" imgW="609480" imgH="419040" progId="Equation.DSMT4">
                  <p:embed/>
                </p:oleObj>
              </mc:Choice>
              <mc:Fallback>
                <p:oleObj name="Equation" r:id="rId27" imgW="609480" imgH="41904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="" xmlns:a16="http://schemas.microsoft.com/office/drawing/2014/main" id="{3C0263B5-5A38-4F5B-AD8C-AB9F40DCA8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4944" y="5815013"/>
                        <a:ext cx="121761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ight Arrow 21">
            <a:extLst>
              <a:ext uri="{FF2B5EF4-FFF2-40B4-BE49-F238E27FC236}">
                <a16:creationId xmlns="" xmlns:a16="http://schemas.microsoft.com/office/drawing/2014/main" id="{F70E81CE-796A-495E-902D-F84CA2A10673}"/>
              </a:ext>
            </a:extLst>
          </p:cNvPr>
          <p:cNvSpPr/>
          <p:nvPr/>
        </p:nvSpPr>
        <p:spPr>
          <a:xfrm>
            <a:off x="2363161" y="6031160"/>
            <a:ext cx="482260" cy="38432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ight Arrow 21">
            <a:extLst>
              <a:ext uri="{FF2B5EF4-FFF2-40B4-BE49-F238E27FC236}">
                <a16:creationId xmlns="" xmlns:a16="http://schemas.microsoft.com/office/drawing/2014/main" id="{FB34AC01-39F9-45DB-8F95-52B335D843EB}"/>
              </a:ext>
            </a:extLst>
          </p:cNvPr>
          <p:cNvSpPr/>
          <p:nvPr/>
        </p:nvSpPr>
        <p:spPr>
          <a:xfrm>
            <a:off x="7198822" y="6041952"/>
            <a:ext cx="482260" cy="38432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56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44624"/>
            <a:ext cx="7776864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Термическое уравнение состояния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88479" y="692696"/>
            <a:ext cx="5247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Равновесное состояние системы характеризуется значением как минимум трех макроскопических параметров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6084168" y="692696"/>
            <a:ext cx="1872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давление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объем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температура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50133"/>
              </p:ext>
            </p:extLst>
          </p:nvPr>
        </p:nvGraphicFramePr>
        <p:xfrm>
          <a:off x="8244408" y="692696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1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4408" y="692696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140174"/>
              </p:ext>
            </p:extLst>
          </p:nvPr>
        </p:nvGraphicFramePr>
        <p:xfrm>
          <a:off x="8243888" y="1022350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2" name="Equation" r:id="rId5" imgW="152280" imgH="177480" progId="Equation.DSMT4">
                  <p:embed/>
                </p:oleObj>
              </mc:Choice>
              <mc:Fallback>
                <p:oleObj name="Equation" r:id="rId5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1022350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406063"/>
              </p:ext>
            </p:extLst>
          </p:nvPr>
        </p:nvGraphicFramePr>
        <p:xfrm>
          <a:off x="8242940" y="1364942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3" name="Equation" r:id="rId7" imgW="139680" imgH="164880" progId="Equation.DSMT4">
                  <p:embed/>
                </p:oleObj>
              </mc:Choice>
              <mc:Fallback>
                <p:oleObj name="Equation" r:id="rId7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2940" y="1364942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197840" y="2132856"/>
            <a:ext cx="8550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Эти три параметры не независимы, а связаны некоторым соотношением, специфичным для каждой системы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070033"/>
              </p:ext>
            </p:extLst>
          </p:nvPr>
        </p:nvGraphicFramePr>
        <p:xfrm>
          <a:off x="3275856" y="2996952"/>
          <a:ext cx="1854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4" name="Equation" r:id="rId9" imgW="927000" imgH="253800" progId="Equation.DSMT4">
                  <p:embed/>
                </p:oleObj>
              </mc:Choice>
              <mc:Fallback>
                <p:oleObj name="Equation" r:id="rId9" imgW="927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996952"/>
                        <a:ext cx="1854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197840" y="3573016"/>
            <a:ext cx="8838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Такое соотношение называется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термическим уравнением состояния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195710"/>
              </p:ext>
            </p:extLst>
          </p:nvPr>
        </p:nvGraphicFramePr>
        <p:xfrm>
          <a:off x="611560" y="4581128"/>
          <a:ext cx="1574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5" name="Equation" r:id="rId11" imgW="787320" imgH="253800" progId="Equation.DSMT4">
                  <p:embed/>
                </p:oleObj>
              </mc:Choice>
              <mc:Fallback>
                <p:oleObj name="Equation" r:id="rId11" imgW="787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581128"/>
                        <a:ext cx="1574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/>
          <p:cNvSpPr/>
          <p:nvPr/>
        </p:nvSpPr>
        <p:spPr>
          <a:xfrm>
            <a:off x="235030" y="3983207"/>
            <a:ext cx="6651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Выраженное в явном виде допускает три варианта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327841"/>
              </p:ext>
            </p:extLst>
          </p:nvPr>
        </p:nvGraphicFramePr>
        <p:xfrm>
          <a:off x="3560968" y="4581128"/>
          <a:ext cx="1574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6" name="Equation" r:id="rId13" imgW="787320" imgH="253800" progId="Equation.DSMT4">
                  <p:embed/>
                </p:oleObj>
              </mc:Choice>
              <mc:Fallback>
                <p:oleObj name="Equation" r:id="rId13" imgW="787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0968" y="4581128"/>
                        <a:ext cx="1574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862368"/>
              </p:ext>
            </p:extLst>
          </p:nvPr>
        </p:nvGraphicFramePr>
        <p:xfrm>
          <a:off x="6381576" y="4581128"/>
          <a:ext cx="1574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7" name="Equation" r:id="rId15" imgW="787320" imgH="253800" progId="Equation.DSMT4">
                  <p:embed/>
                </p:oleObj>
              </mc:Choice>
              <mc:Fallback>
                <p:oleObj name="Equation" r:id="rId15" imgW="787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576" y="4581128"/>
                        <a:ext cx="1574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242729" y="5157192"/>
            <a:ext cx="6651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Например, уравнение состояния идеального газа – это уравнение Менделеева-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Клапейрона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252803"/>
              </p:ext>
            </p:extLst>
          </p:nvPr>
        </p:nvGraphicFramePr>
        <p:xfrm>
          <a:off x="3635896" y="6093296"/>
          <a:ext cx="1397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08" name="Equation" r:id="rId17" imgW="698400" imgH="203040" progId="Equation.DSMT4">
                  <p:embed/>
                </p:oleObj>
              </mc:Choice>
              <mc:Fallback>
                <p:oleObj name="Equation" r:id="rId17" imgW="6984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6093296"/>
                        <a:ext cx="1397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0115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44624"/>
            <a:ext cx="7776864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Неравновесные процессы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260487" y="1366276"/>
            <a:ext cx="70478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провести процесс не очень медленно, то нарушится постоянство давления, плотности и температуры по всему объему системы, они во всех точках будут различными. Пространственные распределения давления и температуры будут зависеть от способа, которым осуществляется переход между состояниями.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265168" y="331267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Промежуточные состояния являются неравновесными и сам процесс называется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неравновесным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736703"/>
              </p:ext>
            </p:extLst>
          </p:nvPr>
        </p:nvGraphicFramePr>
        <p:xfrm>
          <a:off x="3530778" y="6487175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437" name="Equation" r:id="rId3" imgW="152280" imgH="177480" progId="Equation.DSMT4">
                  <p:embed/>
                </p:oleObj>
              </mc:Choice>
              <mc:Fallback>
                <p:oleObj name="Equation" r:id="rId3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0778" y="6487175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942070" y="6601792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942070" y="4441552"/>
            <a:ext cx="0" cy="216024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197827"/>
              </p:ext>
            </p:extLst>
          </p:nvPr>
        </p:nvGraphicFramePr>
        <p:xfrm>
          <a:off x="467544" y="444238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438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442383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1"/>
          <p:cNvSpPr/>
          <p:nvPr/>
        </p:nvSpPr>
        <p:spPr>
          <a:xfrm>
            <a:off x="1383728" y="4893220"/>
            <a:ext cx="1637731" cy="1382777"/>
          </a:xfrm>
          <a:custGeom>
            <a:avLst/>
            <a:gdLst>
              <a:gd name="connsiteX0" fmla="*/ 0 w 1637731"/>
              <a:gd name="connsiteY0" fmla="*/ 17634 h 1382777"/>
              <a:gd name="connsiteX1" fmla="*/ 191068 w 1637731"/>
              <a:gd name="connsiteY1" fmla="*/ 17634 h 1382777"/>
              <a:gd name="connsiteX2" fmla="*/ 177421 w 1637731"/>
              <a:gd name="connsiteY2" fmla="*/ 58577 h 1382777"/>
              <a:gd name="connsiteX3" fmla="*/ 218364 w 1637731"/>
              <a:gd name="connsiteY3" fmla="*/ 85873 h 1382777"/>
              <a:gd name="connsiteX4" fmla="*/ 286603 w 1637731"/>
              <a:gd name="connsiteY4" fmla="*/ 99520 h 1382777"/>
              <a:gd name="connsiteX5" fmla="*/ 300251 w 1637731"/>
              <a:gd name="connsiteY5" fmla="*/ 167759 h 1382777"/>
              <a:gd name="connsiteX6" fmla="*/ 259307 w 1637731"/>
              <a:gd name="connsiteY6" fmla="*/ 222350 h 1382777"/>
              <a:gd name="connsiteX7" fmla="*/ 368489 w 1637731"/>
              <a:gd name="connsiteY7" fmla="*/ 235998 h 1382777"/>
              <a:gd name="connsiteX8" fmla="*/ 341194 w 1637731"/>
              <a:gd name="connsiteY8" fmla="*/ 276941 h 1382777"/>
              <a:gd name="connsiteX9" fmla="*/ 382137 w 1637731"/>
              <a:gd name="connsiteY9" fmla="*/ 290589 h 1382777"/>
              <a:gd name="connsiteX10" fmla="*/ 395785 w 1637731"/>
              <a:gd name="connsiteY10" fmla="*/ 345180 h 1382777"/>
              <a:gd name="connsiteX11" fmla="*/ 477671 w 1637731"/>
              <a:gd name="connsiteY11" fmla="*/ 399771 h 1382777"/>
              <a:gd name="connsiteX12" fmla="*/ 423080 w 1637731"/>
              <a:gd name="connsiteY12" fmla="*/ 495305 h 1382777"/>
              <a:gd name="connsiteX13" fmla="*/ 395785 w 1637731"/>
              <a:gd name="connsiteY13" fmla="*/ 618135 h 1382777"/>
              <a:gd name="connsiteX14" fmla="*/ 545910 w 1637731"/>
              <a:gd name="connsiteY14" fmla="*/ 631783 h 1382777"/>
              <a:gd name="connsiteX15" fmla="*/ 491319 w 1637731"/>
              <a:gd name="connsiteY15" fmla="*/ 672726 h 1382777"/>
              <a:gd name="connsiteX16" fmla="*/ 532262 w 1637731"/>
              <a:gd name="connsiteY16" fmla="*/ 686374 h 1382777"/>
              <a:gd name="connsiteX17" fmla="*/ 614149 w 1637731"/>
              <a:gd name="connsiteY17" fmla="*/ 604488 h 1382777"/>
              <a:gd name="connsiteX18" fmla="*/ 696036 w 1637731"/>
              <a:gd name="connsiteY18" fmla="*/ 549897 h 1382777"/>
              <a:gd name="connsiteX19" fmla="*/ 709683 w 1637731"/>
              <a:gd name="connsiteY19" fmla="*/ 604488 h 1382777"/>
              <a:gd name="connsiteX20" fmla="*/ 764274 w 1637731"/>
              <a:gd name="connsiteY20" fmla="*/ 590840 h 1382777"/>
              <a:gd name="connsiteX21" fmla="*/ 777922 w 1637731"/>
              <a:gd name="connsiteY21" fmla="*/ 686374 h 1382777"/>
              <a:gd name="connsiteX22" fmla="*/ 764274 w 1637731"/>
              <a:gd name="connsiteY22" fmla="*/ 754613 h 1382777"/>
              <a:gd name="connsiteX23" fmla="*/ 750627 w 1637731"/>
              <a:gd name="connsiteY23" fmla="*/ 795556 h 1382777"/>
              <a:gd name="connsiteX24" fmla="*/ 846161 w 1637731"/>
              <a:gd name="connsiteY24" fmla="*/ 891091 h 1382777"/>
              <a:gd name="connsiteX25" fmla="*/ 859809 w 1637731"/>
              <a:gd name="connsiteY25" fmla="*/ 932034 h 1382777"/>
              <a:gd name="connsiteX26" fmla="*/ 996286 w 1637731"/>
              <a:gd name="connsiteY26" fmla="*/ 877443 h 1382777"/>
              <a:gd name="connsiteX27" fmla="*/ 955343 w 1637731"/>
              <a:gd name="connsiteY27" fmla="*/ 850147 h 1382777"/>
              <a:gd name="connsiteX28" fmla="*/ 928048 w 1637731"/>
              <a:gd name="connsiteY28" fmla="*/ 904738 h 1382777"/>
              <a:gd name="connsiteX29" fmla="*/ 1023582 w 1637731"/>
              <a:gd name="connsiteY29" fmla="*/ 877443 h 1382777"/>
              <a:gd name="connsiteX30" fmla="*/ 1064525 w 1637731"/>
              <a:gd name="connsiteY30" fmla="*/ 850147 h 1382777"/>
              <a:gd name="connsiteX31" fmla="*/ 1064525 w 1637731"/>
              <a:gd name="connsiteY31" fmla="*/ 863795 h 1382777"/>
              <a:gd name="connsiteX32" fmla="*/ 1078173 w 1637731"/>
              <a:gd name="connsiteY32" fmla="*/ 904738 h 1382777"/>
              <a:gd name="connsiteX33" fmla="*/ 1091821 w 1637731"/>
              <a:gd name="connsiteY33" fmla="*/ 1027568 h 1382777"/>
              <a:gd name="connsiteX34" fmla="*/ 1160059 w 1637731"/>
              <a:gd name="connsiteY34" fmla="*/ 1095807 h 1382777"/>
              <a:gd name="connsiteX35" fmla="*/ 1187355 w 1637731"/>
              <a:gd name="connsiteY35" fmla="*/ 1164046 h 1382777"/>
              <a:gd name="connsiteX36" fmla="*/ 1214651 w 1637731"/>
              <a:gd name="connsiteY36" fmla="*/ 1232285 h 1382777"/>
              <a:gd name="connsiteX37" fmla="*/ 1228298 w 1637731"/>
              <a:gd name="connsiteY37" fmla="*/ 1273228 h 1382777"/>
              <a:gd name="connsiteX38" fmla="*/ 1337480 w 1637731"/>
              <a:gd name="connsiteY38" fmla="*/ 1218637 h 1382777"/>
              <a:gd name="connsiteX39" fmla="*/ 1460310 w 1637731"/>
              <a:gd name="connsiteY39" fmla="*/ 1286876 h 1382777"/>
              <a:gd name="connsiteX40" fmla="*/ 1501254 w 1637731"/>
              <a:gd name="connsiteY40" fmla="*/ 1314171 h 1382777"/>
              <a:gd name="connsiteX41" fmla="*/ 1555845 w 1637731"/>
              <a:gd name="connsiteY41" fmla="*/ 1382410 h 1382777"/>
              <a:gd name="connsiteX42" fmla="*/ 1596788 w 1637731"/>
              <a:gd name="connsiteY42" fmla="*/ 1368762 h 1382777"/>
              <a:gd name="connsiteX43" fmla="*/ 1637731 w 1637731"/>
              <a:gd name="connsiteY43" fmla="*/ 1341467 h 1382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37731" h="1382777">
                <a:moveTo>
                  <a:pt x="0" y="17634"/>
                </a:moveTo>
                <a:cubicBezTo>
                  <a:pt x="62997" y="5034"/>
                  <a:pt x="126230" y="-14785"/>
                  <a:pt x="191068" y="17634"/>
                </a:cubicBezTo>
                <a:cubicBezTo>
                  <a:pt x="203935" y="24068"/>
                  <a:pt x="181970" y="44929"/>
                  <a:pt x="177421" y="58577"/>
                </a:cubicBezTo>
                <a:cubicBezTo>
                  <a:pt x="191069" y="67676"/>
                  <a:pt x="203006" y="80114"/>
                  <a:pt x="218364" y="85873"/>
                </a:cubicBezTo>
                <a:cubicBezTo>
                  <a:pt x="240084" y="94018"/>
                  <a:pt x="270200" y="83118"/>
                  <a:pt x="286603" y="99520"/>
                </a:cubicBezTo>
                <a:cubicBezTo>
                  <a:pt x="303006" y="115923"/>
                  <a:pt x="295702" y="145013"/>
                  <a:pt x="300251" y="167759"/>
                </a:cubicBezTo>
                <a:cubicBezTo>
                  <a:pt x="286603" y="185956"/>
                  <a:pt x="255568" y="199913"/>
                  <a:pt x="259307" y="222350"/>
                </a:cubicBezTo>
                <a:cubicBezTo>
                  <a:pt x="267871" y="273736"/>
                  <a:pt x="352063" y="240105"/>
                  <a:pt x="368489" y="235998"/>
                </a:cubicBezTo>
                <a:cubicBezTo>
                  <a:pt x="359391" y="249646"/>
                  <a:pt x="337216" y="261028"/>
                  <a:pt x="341194" y="276941"/>
                </a:cubicBezTo>
                <a:cubicBezTo>
                  <a:pt x="344683" y="290897"/>
                  <a:pt x="373150" y="279355"/>
                  <a:pt x="382137" y="290589"/>
                </a:cubicBezTo>
                <a:cubicBezTo>
                  <a:pt x="393854" y="305236"/>
                  <a:pt x="386479" y="328894"/>
                  <a:pt x="395785" y="345180"/>
                </a:cubicBezTo>
                <a:cubicBezTo>
                  <a:pt x="419839" y="387275"/>
                  <a:pt x="438588" y="386743"/>
                  <a:pt x="477671" y="399771"/>
                </a:cubicBezTo>
                <a:cubicBezTo>
                  <a:pt x="446380" y="493648"/>
                  <a:pt x="489181" y="379628"/>
                  <a:pt x="423080" y="495305"/>
                </a:cubicBezTo>
                <a:cubicBezTo>
                  <a:pt x="407272" y="522970"/>
                  <a:pt x="399125" y="598097"/>
                  <a:pt x="395785" y="618135"/>
                </a:cubicBezTo>
                <a:cubicBezTo>
                  <a:pt x="445827" y="622684"/>
                  <a:pt x="502283" y="606853"/>
                  <a:pt x="545910" y="631783"/>
                </a:cubicBezTo>
                <a:cubicBezTo>
                  <a:pt x="565659" y="643068"/>
                  <a:pt x="496836" y="650659"/>
                  <a:pt x="491319" y="672726"/>
                </a:cubicBezTo>
                <a:cubicBezTo>
                  <a:pt x="487830" y="686682"/>
                  <a:pt x="518614" y="681825"/>
                  <a:pt x="532262" y="686374"/>
                </a:cubicBezTo>
                <a:cubicBezTo>
                  <a:pt x="624591" y="655598"/>
                  <a:pt x="517459" y="701177"/>
                  <a:pt x="614149" y="604488"/>
                </a:cubicBezTo>
                <a:cubicBezTo>
                  <a:pt x="637346" y="581291"/>
                  <a:pt x="696036" y="549897"/>
                  <a:pt x="696036" y="549897"/>
                </a:cubicBezTo>
                <a:cubicBezTo>
                  <a:pt x="700585" y="568094"/>
                  <a:pt x="693599" y="594838"/>
                  <a:pt x="709683" y="604488"/>
                </a:cubicBezTo>
                <a:cubicBezTo>
                  <a:pt x="725767" y="614138"/>
                  <a:pt x="752266" y="576430"/>
                  <a:pt x="764274" y="590840"/>
                </a:cubicBezTo>
                <a:cubicBezTo>
                  <a:pt x="784868" y="615552"/>
                  <a:pt x="773373" y="654529"/>
                  <a:pt x="777922" y="686374"/>
                </a:cubicBezTo>
                <a:cubicBezTo>
                  <a:pt x="773373" y="709120"/>
                  <a:pt x="769900" y="732109"/>
                  <a:pt x="764274" y="754613"/>
                </a:cubicBezTo>
                <a:cubicBezTo>
                  <a:pt x="760785" y="768569"/>
                  <a:pt x="746078" y="781908"/>
                  <a:pt x="750627" y="795556"/>
                </a:cubicBezTo>
                <a:cubicBezTo>
                  <a:pt x="778002" y="877681"/>
                  <a:pt x="789530" y="872214"/>
                  <a:pt x="846161" y="891091"/>
                </a:cubicBezTo>
                <a:cubicBezTo>
                  <a:pt x="850710" y="904739"/>
                  <a:pt x="845853" y="928545"/>
                  <a:pt x="859809" y="932034"/>
                </a:cubicBezTo>
                <a:cubicBezTo>
                  <a:pt x="938420" y="951686"/>
                  <a:pt x="954215" y="919514"/>
                  <a:pt x="996286" y="877443"/>
                </a:cubicBezTo>
                <a:cubicBezTo>
                  <a:pt x="982638" y="868344"/>
                  <a:pt x="970572" y="844055"/>
                  <a:pt x="955343" y="850147"/>
                </a:cubicBezTo>
                <a:cubicBezTo>
                  <a:pt x="936453" y="857703"/>
                  <a:pt x="909158" y="897182"/>
                  <a:pt x="928048" y="904738"/>
                </a:cubicBezTo>
                <a:cubicBezTo>
                  <a:pt x="958798" y="917038"/>
                  <a:pt x="991737" y="886541"/>
                  <a:pt x="1023582" y="877443"/>
                </a:cubicBezTo>
                <a:cubicBezTo>
                  <a:pt x="1037230" y="868344"/>
                  <a:pt x="1057189" y="835476"/>
                  <a:pt x="1064525" y="850147"/>
                </a:cubicBezTo>
                <a:cubicBezTo>
                  <a:pt x="1069472" y="860042"/>
                  <a:pt x="994036" y="969529"/>
                  <a:pt x="1064525" y="863795"/>
                </a:cubicBezTo>
                <a:cubicBezTo>
                  <a:pt x="1069074" y="877443"/>
                  <a:pt x="1075808" y="890548"/>
                  <a:pt x="1078173" y="904738"/>
                </a:cubicBezTo>
                <a:cubicBezTo>
                  <a:pt x="1084946" y="945373"/>
                  <a:pt x="1081830" y="987603"/>
                  <a:pt x="1091821" y="1027568"/>
                </a:cubicBezTo>
                <a:cubicBezTo>
                  <a:pt x="1100919" y="1063962"/>
                  <a:pt x="1132764" y="1077610"/>
                  <a:pt x="1160059" y="1095807"/>
                </a:cubicBezTo>
                <a:cubicBezTo>
                  <a:pt x="1169158" y="1118553"/>
                  <a:pt x="1173115" y="1144111"/>
                  <a:pt x="1187355" y="1164046"/>
                </a:cubicBezTo>
                <a:cubicBezTo>
                  <a:pt x="1231450" y="1225778"/>
                  <a:pt x="1241219" y="1152575"/>
                  <a:pt x="1214651" y="1232285"/>
                </a:cubicBezTo>
                <a:cubicBezTo>
                  <a:pt x="1219200" y="1245933"/>
                  <a:pt x="1214342" y="1269739"/>
                  <a:pt x="1228298" y="1273228"/>
                </a:cubicBezTo>
                <a:cubicBezTo>
                  <a:pt x="1324805" y="1297354"/>
                  <a:pt x="1319595" y="1272295"/>
                  <a:pt x="1337480" y="1218637"/>
                </a:cubicBezTo>
                <a:cubicBezTo>
                  <a:pt x="1409547" y="1242659"/>
                  <a:pt x="1366451" y="1224304"/>
                  <a:pt x="1460310" y="1286876"/>
                </a:cubicBezTo>
                <a:lnTo>
                  <a:pt x="1501254" y="1314171"/>
                </a:lnTo>
                <a:cubicBezTo>
                  <a:pt x="1511899" y="1346107"/>
                  <a:pt x="1512268" y="1375147"/>
                  <a:pt x="1555845" y="1382410"/>
                </a:cubicBezTo>
                <a:cubicBezTo>
                  <a:pt x="1570035" y="1384775"/>
                  <a:pt x="1583921" y="1375196"/>
                  <a:pt x="1596788" y="1368762"/>
                </a:cubicBezTo>
                <a:cubicBezTo>
                  <a:pt x="1611459" y="1361427"/>
                  <a:pt x="1637731" y="1341467"/>
                  <a:pt x="1637731" y="1341467"/>
                </a:cubicBezTo>
              </a:path>
            </a:pathLst>
          </a:custGeom>
          <a:ln w="31750">
            <a:solidFill>
              <a:schemeClr val="tx2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37"/>
          <p:cNvSpPr/>
          <p:nvPr/>
        </p:nvSpPr>
        <p:spPr>
          <a:xfrm>
            <a:off x="4898491" y="4385388"/>
            <a:ext cx="3692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Условное изображение неравновесного процесса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диаграмме.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Здесь только начальная и конечная точки являются равновесными состояниями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759411"/>
              </p:ext>
            </p:extLst>
          </p:nvPr>
        </p:nvGraphicFramePr>
        <p:xfrm>
          <a:off x="1259632" y="4187552"/>
          <a:ext cx="1295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439" name="Equation" r:id="rId7" imgW="647640" imgH="253800" progId="Equation.DSMT4">
                  <p:embed/>
                </p:oleObj>
              </mc:Choice>
              <mc:Fallback>
                <p:oleObj name="Equation" r:id="rId7" imgW="647640" imgH="2538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187552"/>
                        <a:ext cx="12954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215973"/>
              </p:ext>
            </p:extLst>
          </p:nvPr>
        </p:nvGraphicFramePr>
        <p:xfrm>
          <a:off x="3070154" y="5840078"/>
          <a:ext cx="1397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440" name="Equation" r:id="rId9" imgW="698400" imgH="253800" progId="Equation.DSMT4">
                  <p:embed/>
                </p:oleObj>
              </mc:Choice>
              <mc:Fallback>
                <p:oleObj name="Equation" r:id="rId9" imgW="698400" imgH="2538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154" y="5840078"/>
                        <a:ext cx="1397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260487" y="601442"/>
            <a:ext cx="52476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Процессом называется переход из одного равновесного состояния системы в друге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044168"/>
              </p:ext>
            </p:extLst>
          </p:nvPr>
        </p:nvGraphicFramePr>
        <p:xfrm>
          <a:off x="5796137" y="701385"/>
          <a:ext cx="2997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441" name="Equation" r:id="rId11" imgW="1498320" imgH="253800" progId="Equation.DSMT4">
                  <p:embed/>
                </p:oleObj>
              </mc:Choice>
              <mc:Fallback>
                <p:oleObj name="Equation" r:id="rId11" imgW="1498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7" y="701385"/>
                        <a:ext cx="2997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9BD3AB1-CFB6-4211-AC8C-396B501C695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986" y="1644383"/>
            <a:ext cx="1604150" cy="138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69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88479" y="44624"/>
            <a:ext cx="8631993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Равновесные или квазистатические процессы</a:t>
            </a:r>
          </a:p>
        </p:txBody>
      </p:sp>
      <p:sp>
        <p:nvSpPr>
          <p:cNvPr id="6" name="Прямоугольник 37"/>
          <p:cNvSpPr/>
          <p:nvPr/>
        </p:nvSpPr>
        <p:spPr>
          <a:xfrm>
            <a:off x="188479" y="656192"/>
            <a:ext cx="87760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Процесс происходит бесконечно медленно. После каждого бесконечно малого изменения параметров следующие изменения не производят, пока система не придет в  равновесное состояние. Весь процесс состоит из последовательности равновесных состояний, поэтому процесс называется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равновесным.</a:t>
            </a:r>
          </a:p>
        </p:txBody>
      </p:sp>
      <p:sp>
        <p:nvSpPr>
          <p:cNvPr id="16" name="Прямоугольник 37"/>
          <p:cNvSpPr/>
          <p:nvPr/>
        </p:nvSpPr>
        <p:spPr>
          <a:xfrm>
            <a:off x="193160" y="235332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Равновесный процесс на диаграмме может быть изображен непрерывной кривой.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306790"/>
              </p:ext>
            </p:extLst>
          </p:nvPr>
        </p:nvGraphicFramePr>
        <p:xfrm>
          <a:off x="3246326" y="5737696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0"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326" y="5737696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726046" y="5737696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26046" y="3577456"/>
            <a:ext cx="0" cy="216024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144116"/>
              </p:ext>
            </p:extLst>
          </p:nvPr>
        </p:nvGraphicFramePr>
        <p:xfrm>
          <a:off x="251520" y="3578287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78287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Freeform 20"/>
          <p:cNvSpPr/>
          <p:nvPr/>
        </p:nvSpPr>
        <p:spPr>
          <a:xfrm>
            <a:off x="1057755" y="3882985"/>
            <a:ext cx="1937982" cy="1634247"/>
          </a:xfrm>
          <a:custGeom>
            <a:avLst/>
            <a:gdLst>
              <a:gd name="connsiteX0" fmla="*/ 0 w 1937982"/>
              <a:gd name="connsiteY0" fmla="*/ 0 h 1187355"/>
              <a:gd name="connsiteX1" fmla="*/ 218364 w 1937982"/>
              <a:gd name="connsiteY1" fmla="*/ 491319 h 1187355"/>
              <a:gd name="connsiteX2" fmla="*/ 846161 w 1937982"/>
              <a:gd name="connsiteY2" fmla="*/ 1037230 h 1187355"/>
              <a:gd name="connsiteX3" fmla="*/ 1937982 w 1937982"/>
              <a:gd name="connsiteY3" fmla="*/ 1187355 h 1187355"/>
              <a:gd name="connsiteX4" fmla="*/ 1937982 w 1937982"/>
              <a:gd name="connsiteY4" fmla="*/ 1187355 h 118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7982" h="1187355">
                <a:moveTo>
                  <a:pt x="0" y="0"/>
                </a:moveTo>
                <a:cubicBezTo>
                  <a:pt x="38668" y="159223"/>
                  <a:pt x="77337" y="318447"/>
                  <a:pt x="218364" y="491319"/>
                </a:cubicBezTo>
                <a:cubicBezTo>
                  <a:pt x="359391" y="664191"/>
                  <a:pt x="559558" y="921224"/>
                  <a:pt x="846161" y="1037230"/>
                </a:cubicBezTo>
                <a:cubicBezTo>
                  <a:pt x="1132764" y="1153236"/>
                  <a:pt x="1937982" y="1187355"/>
                  <a:pt x="1937982" y="1187355"/>
                </a:cubicBezTo>
                <a:lnTo>
                  <a:pt x="1937982" y="1187355"/>
                </a:lnTo>
              </a:path>
            </a:pathLst>
          </a:custGeom>
          <a:ln w="31750">
            <a:solidFill>
              <a:srgbClr val="4110F6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781004"/>
              </p:ext>
            </p:extLst>
          </p:nvPr>
        </p:nvGraphicFramePr>
        <p:xfrm>
          <a:off x="942070" y="3323456"/>
          <a:ext cx="1295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2" name="Equation" r:id="rId8" imgW="647640" imgH="253800" progId="Equation.DSMT4">
                  <p:embed/>
                </p:oleObj>
              </mc:Choice>
              <mc:Fallback>
                <p:oleObj name="Equation" r:id="rId8" imgW="647640" imgH="2538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070" y="3323456"/>
                        <a:ext cx="12954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617712"/>
              </p:ext>
            </p:extLst>
          </p:nvPr>
        </p:nvGraphicFramePr>
        <p:xfrm>
          <a:off x="2475818" y="4869160"/>
          <a:ext cx="1397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3" name="Equation" r:id="rId10" imgW="698400" imgH="253800" progId="Equation.DSMT4">
                  <p:embed/>
                </p:oleObj>
              </mc:Choice>
              <mc:Fallback>
                <p:oleObj name="Equation" r:id="rId10" imgW="698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5818" y="4869160"/>
                        <a:ext cx="1397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4139957" y="3375153"/>
            <a:ext cx="45828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Каждая точка на кривой соответствует определенному равновесному состоянию системы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37"/>
          <p:cNvSpPr/>
          <p:nvPr/>
        </p:nvSpPr>
        <p:spPr>
          <a:xfrm>
            <a:off x="4139957" y="4922088"/>
            <a:ext cx="46665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Точка на плоскости определяется двумя параметрами, например, давлением и объемом. Третий параметр определяется из уравнения состояния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7D2F8CD3-1E02-4A3C-AB37-7D77354D3E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843560"/>
              </p:ext>
            </p:extLst>
          </p:nvPr>
        </p:nvGraphicFramePr>
        <p:xfrm>
          <a:off x="5652120" y="6201808"/>
          <a:ext cx="1854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4" name="Equation" r:id="rId12" imgW="927000" imgH="253800" progId="Equation.DSMT4">
                  <p:embed/>
                </p:oleObj>
              </mc:Choice>
              <mc:Fallback>
                <p:oleObj name="Equation" r:id="rId12" imgW="927000" imgH="253800" progId="Equation.DSMT4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6201808"/>
                        <a:ext cx="1854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9161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85092"/>
            <a:ext cx="7288079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Обратимые и необратимые процессы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54556" y="764704"/>
            <a:ext cx="87760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Обратимый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процесс – процесс, для которого возможен переход из конечного состояния в начальное через те же промежуточные состояния, что и в прямом процессе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74831" y="1916832"/>
            <a:ext cx="8776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Необратимый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процесс – обратный процесс через те же промежуточные состояния невозможен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174830" y="2852936"/>
            <a:ext cx="8776009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Неравновесный процесс в принципе не может быть обратимым, он всегда необратим. Равновесный процесс всегда является обратимым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155857" y="3789040"/>
            <a:ext cx="53196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Бесконечно медленный процесс не является обязательно обратимым. Например, пластическая деформация твердых тел может проходить бесконечно медленно, но при этом не является обратимым процессом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8FC5F2F-E737-4238-BA25-09C9B86AED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861048"/>
            <a:ext cx="2736304" cy="2790812"/>
          </a:xfrm>
          <a:prstGeom prst="rect">
            <a:avLst/>
          </a:prstGeom>
        </p:spPr>
      </p:pic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DDAE024C-E609-4EB7-9F34-E1168D1A607C}"/>
              </a:ext>
            </a:extLst>
          </p:cNvPr>
          <p:cNvSpPr/>
          <p:nvPr/>
        </p:nvSpPr>
        <p:spPr>
          <a:xfrm>
            <a:off x="174830" y="5956250"/>
            <a:ext cx="5439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Эксперимент с очень вязкой смолой – одна капля падает раз в 8-9 лет</a:t>
            </a:r>
          </a:p>
        </p:txBody>
      </p:sp>
    </p:spTree>
    <p:extLst>
      <p:ext uri="{BB962C8B-B14F-4D97-AF65-F5344CB8AC3E}">
        <p14:creationId xmlns:p14="http://schemas.microsoft.com/office/powerpoint/2010/main" val="3421760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85092"/>
            <a:ext cx="9144000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Пример обратимого процесса – газ под грузом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2870317"/>
            <a:ext cx="1656184" cy="17335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472329" y="425271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1166174" y="394055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548983" y="314169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700207" y="365884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1224777" y="357456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1570326" y="366630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029289" y="432679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395231" y="384880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328518" y="332518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803930" y="405359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1432139" y="416862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1512036" y="332635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936010" y="332518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636781" y="2605117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251520" y="2827021"/>
            <a:ext cx="1656184" cy="2629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/>
          <p:cNvSpPr/>
          <p:nvPr/>
        </p:nvSpPr>
        <p:spPr>
          <a:xfrm>
            <a:off x="828758" y="2605117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1057987" y="2605116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/>
          <p:nvPr/>
        </p:nvSpPr>
        <p:spPr>
          <a:xfrm>
            <a:off x="1287266" y="2605115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7"/>
          <p:cNvSpPr/>
          <p:nvPr/>
        </p:nvSpPr>
        <p:spPr>
          <a:xfrm>
            <a:off x="227083" y="607040"/>
            <a:ext cx="87374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Газ сдавливается массой песка на поршне. Песчинки одна за одной удаляются с поршня и складываются на той высоте, на которой находился поршень во время удаления данной песчинки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195736" y="2870317"/>
            <a:ext cx="1656184" cy="17335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/>
          <p:cNvSpPr/>
          <p:nvPr/>
        </p:nvSpPr>
        <p:spPr>
          <a:xfrm>
            <a:off x="2416545" y="425271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/>
          <p:cNvSpPr/>
          <p:nvPr/>
        </p:nvSpPr>
        <p:spPr>
          <a:xfrm>
            <a:off x="2741293" y="399731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/>
          <p:cNvSpPr/>
          <p:nvPr/>
        </p:nvSpPr>
        <p:spPr>
          <a:xfrm>
            <a:off x="3010089" y="375706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/>
          <p:cNvSpPr/>
          <p:nvPr/>
        </p:nvSpPr>
        <p:spPr>
          <a:xfrm>
            <a:off x="2738898" y="348125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Oval 39"/>
          <p:cNvSpPr/>
          <p:nvPr/>
        </p:nvSpPr>
        <p:spPr>
          <a:xfrm>
            <a:off x="3127732" y="33225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Oval 40"/>
          <p:cNvSpPr/>
          <p:nvPr/>
        </p:nvSpPr>
        <p:spPr>
          <a:xfrm>
            <a:off x="3476086" y="333853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Oval 41"/>
          <p:cNvSpPr/>
          <p:nvPr/>
        </p:nvSpPr>
        <p:spPr>
          <a:xfrm>
            <a:off x="3027999" y="427253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Oval 42"/>
          <p:cNvSpPr/>
          <p:nvPr/>
        </p:nvSpPr>
        <p:spPr>
          <a:xfrm>
            <a:off x="2339447" y="384880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Oval 43"/>
          <p:cNvSpPr/>
          <p:nvPr/>
        </p:nvSpPr>
        <p:spPr>
          <a:xfrm>
            <a:off x="2272734" y="332518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Oval 44"/>
          <p:cNvSpPr/>
          <p:nvPr/>
        </p:nvSpPr>
        <p:spPr>
          <a:xfrm>
            <a:off x="3476086" y="414752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Oval 45"/>
          <p:cNvSpPr/>
          <p:nvPr/>
        </p:nvSpPr>
        <p:spPr>
          <a:xfrm>
            <a:off x="3453430" y="374731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Oval 46"/>
          <p:cNvSpPr/>
          <p:nvPr/>
        </p:nvSpPr>
        <p:spPr>
          <a:xfrm>
            <a:off x="3376354" y="301930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Oval 47"/>
          <p:cNvSpPr/>
          <p:nvPr/>
        </p:nvSpPr>
        <p:spPr>
          <a:xfrm>
            <a:off x="2798035" y="308836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Oval 48"/>
          <p:cNvSpPr/>
          <p:nvPr/>
        </p:nvSpPr>
        <p:spPr>
          <a:xfrm>
            <a:off x="2580997" y="2462783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Rectangle 50"/>
          <p:cNvSpPr/>
          <p:nvPr/>
        </p:nvSpPr>
        <p:spPr>
          <a:xfrm>
            <a:off x="2195736" y="2684687"/>
            <a:ext cx="1656184" cy="2629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Oval 51"/>
          <p:cNvSpPr/>
          <p:nvPr/>
        </p:nvSpPr>
        <p:spPr>
          <a:xfrm>
            <a:off x="2772974" y="2462783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Oval 52"/>
          <p:cNvSpPr/>
          <p:nvPr/>
        </p:nvSpPr>
        <p:spPr>
          <a:xfrm>
            <a:off x="3002203" y="2462782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Oval 53"/>
          <p:cNvSpPr/>
          <p:nvPr/>
        </p:nvSpPr>
        <p:spPr>
          <a:xfrm>
            <a:off x="4139952" y="2520618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Right Arrow 60"/>
          <p:cNvSpPr/>
          <p:nvPr/>
        </p:nvSpPr>
        <p:spPr>
          <a:xfrm>
            <a:off x="3323503" y="2449135"/>
            <a:ext cx="686081" cy="29915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Rectangle 61"/>
          <p:cNvSpPr/>
          <p:nvPr/>
        </p:nvSpPr>
        <p:spPr>
          <a:xfrm>
            <a:off x="4427984" y="2532790"/>
            <a:ext cx="1656184" cy="208322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Oval 63"/>
          <p:cNvSpPr/>
          <p:nvPr/>
        </p:nvSpPr>
        <p:spPr>
          <a:xfrm>
            <a:off x="4648793" y="426488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Oval 64"/>
          <p:cNvSpPr/>
          <p:nvPr/>
        </p:nvSpPr>
        <p:spPr>
          <a:xfrm>
            <a:off x="5342638" y="395272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Oval 65"/>
          <p:cNvSpPr/>
          <p:nvPr/>
        </p:nvSpPr>
        <p:spPr>
          <a:xfrm>
            <a:off x="4837422" y="290650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Oval 66"/>
          <p:cNvSpPr/>
          <p:nvPr/>
        </p:nvSpPr>
        <p:spPr>
          <a:xfrm>
            <a:off x="5054681" y="334249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Oval 67"/>
          <p:cNvSpPr/>
          <p:nvPr/>
        </p:nvSpPr>
        <p:spPr>
          <a:xfrm>
            <a:off x="5370732" y="332635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Oval 68"/>
          <p:cNvSpPr/>
          <p:nvPr/>
        </p:nvSpPr>
        <p:spPr>
          <a:xfrm>
            <a:off x="5746790" y="367847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Oval 69"/>
          <p:cNvSpPr/>
          <p:nvPr/>
        </p:nvSpPr>
        <p:spPr>
          <a:xfrm>
            <a:off x="5205753" y="433896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Oval 70"/>
          <p:cNvSpPr/>
          <p:nvPr/>
        </p:nvSpPr>
        <p:spPr>
          <a:xfrm>
            <a:off x="4571695" y="386098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Oval 71"/>
          <p:cNvSpPr/>
          <p:nvPr/>
        </p:nvSpPr>
        <p:spPr>
          <a:xfrm>
            <a:off x="4568184" y="325074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Oval 72"/>
          <p:cNvSpPr/>
          <p:nvPr/>
        </p:nvSpPr>
        <p:spPr>
          <a:xfrm>
            <a:off x="4967601" y="373707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Oval 73"/>
          <p:cNvSpPr/>
          <p:nvPr/>
        </p:nvSpPr>
        <p:spPr>
          <a:xfrm>
            <a:off x="5708335" y="423197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Oval 74"/>
          <p:cNvSpPr/>
          <p:nvPr/>
        </p:nvSpPr>
        <p:spPr>
          <a:xfrm>
            <a:off x="5734225" y="30370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Oval 75"/>
          <p:cNvSpPr/>
          <p:nvPr/>
        </p:nvSpPr>
        <p:spPr>
          <a:xfrm>
            <a:off x="5327752" y="28631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Oval 76"/>
          <p:cNvSpPr/>
          <p:nvPr/>
        </p:nvSpPr>
        <p:spPr>
          <a:xfrm>
            <a:off x="4813245" y="2242939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Rectangle 78"/>
          <p:cNvSpPr/>
          <p:nvPr/>
        </p:nvSpPr>
        <p:spPr>
          <a:xfrm>
            <a:off x="4427984" y="2464843"/>
            <a:ext cx="1656184" cy="2629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Oval 79"/>
          <p:cNvSpPr/>
          <p:nvPr/>
        </p:nvSpPr>
        <p:spPr>
          <a:xfrm>
            <a:off x="5005222" y="2242939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Oval 81"/>
          <p:cNvSpPr/>
          <p:nvPr/>
        </p:nvSpPr>
        <p:spPr>
          <a:xfrm>
            <a:off x="6372200" y="2532790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Oval 85"/>
          <p:cNvSpPr/>
          <p:nvPr/>
        </p:nvSpPr>
        <p:spPr>
          <a:xfrm>
            <a:off x="6372200" y="2279295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Right Arrow 88"/>
          <p:cNvSpPr/>
          <p:nvPr/>
        </p:nvSpPr>
        <p:spPr>
          <a:xfrm>
            <a:off x="5569242" y="2214425"/>
            <a:ext cx="686081" cy="29915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Rectangle 89"/>
          <p:cNvSpPr/>
          <p:nvPr/>
        </p:nvSpPr>
        <p:spPr>
          <a:xfrm>
            <a:off x="6820590" y="2398338"/>
            <a:ext cx="1656184" cy="22176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1" name="Straight Connector 90"/>
          <p:cNvCxnSpPr/>
          <p:nvPr/>
        </p:nvCxnSpPr>
        <p:spPr>
          <a:xfrm>
            <a:off x="6820590" y="1668927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8105423" y="301244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Oval 92"/>
          <p:cNvSpPr/>
          <p:nvPr/>
        </p:nvSpPr>
        <p:spPr>
          <a:xfrm>
            <a:off x="8083172" y="367959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Oval 93"/>
          <p:cNvSpPr/>
          <p:nvPr/>
        </p:nvSpPr>
        <p:spPr>
          <a:xfrm>
            <a:off x="7498626" y="251301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Oval 94"/>
          <p:cNvSpPr/>
          <p:nvPr/>
        </p:nvSpPr>
        <p:spPr>
          <a:xfrm>
            <a:off x="6998979" y="299965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Oval 95"/>
          <p:cNvSpPr/>
          <p:nvPr/>
        </p:nvSpPr>
        <p:spPr>
          <a:xfrm>
            <a:off x="7498626" y="282925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Oval 96"/>
          <p:cNvSpPr/>
          <p:nvPr/>
        </p:nvSpPr>
        <p:spPr>
          <a:xfrm>
            <a:off x="7707619" y="318925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Oval 97"/>
          <p:cNvSpPr/>
          <p:nvPr/>
        </p:nvSpPr>
        <p:spPr>
          <a:xfrm>
            <a:off x="7598359" y="433896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Oval 98"/>
          <p:cNvSpPr/>
          <p:nvPr/>
        </p:nvSpPr>
        <p:spPr>
          <a:xfrm>
            <a:off x="7609761" y="373707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Oval 99"/>
          <p:cNvSpPr/>
          <p:nvPr/>
        </p:nvSpPr>
        <p:spPr>
          <a:xfrm>
            <a:off x="7198444" y="408543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Oval 100"/>
          <p:cNvSpPr/>
          <p:nvPr/>
        </p:nvSpPr>
        <p:spPr>
          <a:xfrm>
            <a:off x="7171995" y="343440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Oval 101"/>
          <p:cNvSpPr/>
          <p:nvPr/>
        </p:nvSpPr>
        <p:spPr>
          <a:xfrm>
            <a:off x="8100941" y="423197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Oval 102"/>
          <p:cNvSpPr/>
          <p:nvPr/>
        </p:nvSpPr>
        <p:spPr>
          <a:xfrm>
            <a:off x="8139396" y="255463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Oval 103"/>
          <p:cNvSpPr/>
          <p:nvPr/>
        </p:nvSpPr>
        <p:spPr>
          <a:xfrm>
            <a:off x="7064033" y="254740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Oval 104"/>
          <p:cNvSpPr/>
          <p:nvPr/>
        </p:nvSpPr>
        <p:spPr>
          <a:xfrm>
            <a:off x="7205851" y="1913465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Rectangle 106"/>
          <p:cNvSpPr/>
          <p:nvPr/>
        </p:nvSpPr>
        <p:spPr>
          <a:xfrm>
            <a:off x="6820590" y="2135369"/>
            <a:ext cx="1656184" cy="2629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Oval 107"/>
          <p:cNvSpPr/>
          <p:nvPr/>
        </p:nvSpPr>
        <p:spPr>
          <a:xfrm>
            <a:off x="8764613" y="1951884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Oval 108"/>
          <p:cNvSpPr/>
          <p:nvPr/>
        </p:nvSpPr>
        <p:spPr>
          <a:xfrm>
            <a:off x="8764806" y="2532790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Oval 109"/>
          <p:cNvSpPr/>
          <p:nvPr/>
        </p:nvSpPr>
        <p:spPr>
          <a:xfrm>
            <a:off x="8764806" y="2279295"/>
            <a:ext cx="199465" cy="1834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Right Arrow 110"/>
          <p:cNvSpPr/>
          <p:nvPr/>
        </p:nvSpPr>
        <p:spPr>
          <a:xfrm>
            <a:off x="7961848" y="1884951"/>
            <a:ext cx="686081" cy="29915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8476774" y="1668927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424693" y="1651669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6084168" y="1651669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2195736" y="1628800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3851920" y="1639339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51520" y="1639339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892503" y="1628800"/>
            <a:ext cx="0" cy="2964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1" name="Object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190382"/>
              </p:ext>
            </p:extLst>
          </p:nvPr>
        </p:nvGraphicFramePr>
        <p:xfrm>
          <a:off x="2543005" y="6502400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37" name="Equation" r:id="rId3" imgW="152280" imgH="177480" progId="Equation.DSMT4">
                  <p:embed/>
                </p:oleObj>
              </mc:Choice>
              <mc:Fallback>
                <p:oleObj name="Equation" r:id="rId3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005" y="6502400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2" name="Straight Arrow Connector 121"/>
          <p:cNvCxnSpPr/>
          <p:nvPr/>
        </p:nvCxnSpPr>
        <p:spPr>
          <a:xfrm>
            <a:off x="499088" y="6669360"/>
            <a:ext cx="1917457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V="1">
            <a:off x="499088" y="4814649"/>
            <a:ext cx="0" cy="1854712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4" name="Object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737206"/>
              </p:ext>
            </p:extLst>
          </p:nvPr>
        </p:nvGraphicFramePr>
        <p:xfrm>
          <a:off x="55348" y="4814649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38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8" y="4814649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" name="Object 1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055583"/>
              </p:ext>
            </p:extLst>
          </p:nvPr>
        </p:nvGraphicFramePr>
        <p:xfrm>
          <a:off x="898525" y="4814888"/>
          <a:ext cx="965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39" name="Equation" r:id="rId7" imgW="482400" imgH="253800" progId="Equation.DSMT4">
                  <p:embed/>
                </p:oleObj>
              </mc:Choice>
              <mc:Fallback>
                <p:oleObj name="Equation" r:id="rId7" imgW="482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4814888"/>
                        <a:ext cx="965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" name="Freeform 131"/>
          <p:cNvSpPr/>
          <p:nvPr/>
        </p:nvSpPr>
        <p:spPr>
          <a:xfrm>
            <a:off x="818866" y="5281684"/>
            <a:ext cx="1304862" cy="1171652"/>
          </a:xfrm>
          <a:custGeom>
            <a:avLst/>
            <a:gdLst>
              <a:gd name="connsiteX0" fmla="*/ 0 w 1160059"/>
              <a:gd name="connsiteY0" fmla="*/ 0 h 1037229"/>
              <a:gd name="connsiteX1" fmla="*/ 436728 w 1160059"/>
              <a:gd name="connsiteY1" fmla="*/ 668740 h 1037229"/>
              <a:gd name="connsiteX2" fmla="*/ 1160059 w 1160059"/>
              <a:gd name="connsiteY2" fmla="*/ 1037229 h 1037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0059" h="1037229">
                <a:moveTo>
                  <a:pt x="0" y="0"/>
                </a:moveTo>
                <a:cubicBezTo>
                  <a:pt x="121692" y="247934"/>
                  <a:pt x="243385" y="495869"/>
                  <a:pt x="436728" y="668740"/>
                </a:cubicBezTo>
                <a:cubicBezTo>
                  <a:pt x="630071" y="841611"/>
                  <a:pt x="895065" y="939420"/>
                  <a:pt x="1160059" y="1037229"/>
                </a:cubicBezTo>
              </a:path>
            </a:pathLst>
          </a:custGeom>
          <a:ln w="31750">
            <a:solidFill>
              <a:srgbClr val="4110F6"/>
            </a:solidFill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3" name="Object 1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217891"/>
              </p:ext>
            </p:extLst>
          </p:nvPr>
        </p:nvGraphicFramePr>
        <p:xfrm>
          <a:off x="1956439" y="5867510"/>
          <a:ext cx="1016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40" name="Equation" r:id="rId9" imgW="507960" imgH="253800" progId="Equation.DSMT4">
                  <p:embed/>
                </p:oleObj>
              </mc:Choice>
              <mc:Fallback>
                <p:oleObj name="Equation" r:id="rId9" imgW="5079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439" y="5867510"/>
                        <a:ext cx="10160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" name="Прямоугольник 37"/>
          <p:cNvSpPr/>
          <p:nvPr/>
        </p:nvSpPr>
        <p:spPr>
          <a:xfrm>
            <a:off x="3189048" y="5129897"/>
            <a:ext cx="55757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Забрасывая песчинки по одной в обратной последовательности, можно провести процесс в обратном направлении через те же промежуточные равновесные состояния.</a:t>
            </a:r>
          </a:p>
        </p:txBody>
      </p:sp>
      <p:graphicFrame>
        <p:nvGraphicFramePr>
          <p:cNvPr id="135" name="Object 1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15033"/>
              </p:ext>
            </p:extLst>
          </p:nvPr>
        </p:nvGraphicFramePr>
        <p:xfrm>
          <a:off x="368887" y="1728969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41" name="Equation" r:id="rId11" imgW="139680" imgH="203040" progId="Equation.DSMT4">
                  <p:embed/>
                </p:oleObj>
              </mc:Choice>
              <mc:Fallback>
                <p:oleObj name="Equation" r:id="rId11" imgW="1396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887" y="1728969"/>
                        <a:ext cx="279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6" name="Straight Arrow Connector 135"/>
          <p:cNvCxnSpPr/>
          <p:nvPr/>
        </p:nvCxnSpPr>
        <p:spPr>
          <a:xfrm>
            <a:off x="735104" y="1707414"/>
            <a:ext cx="0" cy="664621"/>
          </a:xfrm>
          <a:prstGeom prst="straightConnector1">
            <a:avLst/>
          </a:prstGeom>
          <a:ln w="412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61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99592" y="85092"/>
            <a:ext cx="7841395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Теплоемкость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07504" y="764704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сообщении системе бесконечно малого количества теплоты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её температура меняется на бесконечно малую величину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05081"/>
              </p:ext>
            </p:extLst>
          </p:nvPr>
        </p:nvGraphicFramePr>
        <p:xfrm>
          <a:off x="7884368" y="764704"/>
          <a:ext cx="482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377" name="Equation" r:id="rId3" imgW="241200" imgH="203040" progId="Equation.DSMT4">
                  <p:embed/>
                </p:oleObj>
              </mc:Choice>
              <mc:Fallback>
                <p:oleObj name="Equation" r:id="rId3" imgW="241200" imgH="203040" progId="Equation.DSMT4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764704"/>
                        <a:ext cx="4826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236901"/>
              </p:ext>
            </p:extLst>
          </p:nvPr>
        </p:nvGraphicFramePr>
        <p:xfrm>
          <a:off x="7081552" y="1105848"/>
          <a:ext cx="457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378" name="Equation" r:id="rId5" imgW="228600" imgH="177480" progId="Equation.DSMT4">
                  <p:embed/>
                </p:oleObj>
              </mc:Choice>
              <mc:Fallback>
                <p:oleObj name="Equation" r:id="rId5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1552" y="1105848"/>
                        <a:ext cx="457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099861"/>
              </p:ext>
            </p:extLst>
          </p:nvPr>
        </p:nvGraphicFramePr>
        <p:xfrm>
          <a:off x="4716016" y="1700808"/>
          <a:ext cx="1066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379" name="Equation" r:id="rId7" imgW="533160" imgH="393480" progId="Equation.DSMT4">
                  <p:embed/>
                </p:oleObj>
              </mc:Choice>
              <mc:Fallback>
                <p:oleObj name="Equation" r:id="rId7" imgW="5331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700808"/>
                        <a:ext cx="1066800" cy="787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64312" y="1700808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любой системы по определению</a:t>
            </a:r>
          </a:p>
        </p:txBody>
      </p:sp>
      <p:sp>
        <p:nvSpPr>
          <p:cNvPr id="10" name="Прямоугольник 37"/>
          <p:cNvSpPr/>
          <p:nvPr/>
        </p:nvSpPr>
        <p:spPr>
          <a:xfrm>
            <a:off x="224224" y="2694359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Удельная теплоемкость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(на 1 кг вещества)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123321"/>
              </p:ext>
            </p:extLst>
          </p:nvPr>
        </p:nvGraphicFramePr>
        <p:xfrm>
          <a:off x="4716016" y="2870502"/>
          <a:ext cx="1168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380" name="Equation" r:id="rId9" imgW="583920" imgH="177480" progId="Equation.DSMT4">
                  <p:embed/>
                </p:oleObj>
              </mc:Choice>
              <mc:Fallback>
                <p:oleObj name="Equation" r:id="rId9" imgW="5839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870502"/>
                        <a:ext cx="1168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224224" y="338283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Молярная теплоемкость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(на 1 моль вещества)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271978"/>
              </p:ext>
            </p:extLst>
          </p:nvPr>
        </p:nvGraphicFramePr>
        <p:xfrm>
          <a:off x="4572000" y="3508177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381" name="Equation" r:id="rId11" imgW="672840" imgH="228600" progId="Equation.DSMT4">
                  <p:embed/>
                </p:oleObj>
              </mc:Choice>
              <mc:Fallback>
                <p:oleObj name="Equation" r:id="rId11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508177"/>
                        <a:ext cx="1346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303709" y="4376572"/>
            <a:ext cx="8437278" cy="1323439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зависит от условий, в которых телу сообщается теплота и изменяется его температура. Теплоемкость одной и той же системы может принимать любые значения в зависимости от условий.</a:t>
            </a:r>
          </a:p>
        </p:txBody>
      </p:sp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FFC396A1-80D4-449C-885B-8E90FFFB9F23}"/>
              </a:ext>
            </a:extLst>
          </p:cNvPr>
          <p:cNvSpPr/>
          <p:nvPr/>
        </p:nvSpPr>
        <p:spPr>
          <a:xfrm>
            <a:off x="259058" y="5952284"/>
            <a:ext cx="8481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Например, теплоёмкость газа больше, когда он совершает работу, чем когда нагревание происходит при постоянном объёме</a:t>
            </a:r>
          </a:p>
        </p:txBody>
      </p:sp>
    </p:spTree>
    <p:extLst>
      <p:ext uri="{BB962C8B-B14F-4D97-AF65-F5344CB8AC3E}">
        <p14:creationId xmlns:p14="http://schemas.microsoft.com/office/powerpoint/2010/main" val="3292312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115593"/>
            <a:ext cx="8640960" cy="100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Теплоемкости при постоянном 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объеме или давлении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48516"/>
              </p:ext>
            </p:extLst>
          </p:nvPr>
        </p:nvGraphicFramePr>
        <p:xfrm>
          <a:off x="1187624" y="1875888"/>
          <a:ext cx="1625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39" name="Equation" r:id="rId3" imgW="812520" imgH="444240" progId="Equation.DSMT4">
                  <p:embed/>
                </p:oleObj>
              </mc:Choice>
              <mc:Fallback>
                <p:oleObj name="Equation" r:id="rId3" imgW="81252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875888"/>
                        <a:ext cx="1625600" cy="889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856480"/>
              </p:ext>
            </p:extLst>
          </p:nvPr>
        </p:nvGraphicFramePr>
        <p:xfrm>
          <a:off x="2771800" y="1290495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0" name="Equation" r:id="rId5" imgW="634680" imgH="177480" progId="Equation.DSMT4">
                  <p:embed/>
                </p:oleObj>
              </mc:Choice>
              <mc:Fallback>
                <p:oleObj name="Equation" r:id="rId5" imgW="634680" imgH="1774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290495"/>
                        <a:ext cx="1270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64312" y="1268240"/>
            <a:ext cx="2607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Изохорный процесс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635006"/>
              </p:ext>
            </p:extLst>
          </p:nvPr>
        </p:nvGraphicFramePr>
        <p:xfrm>
          <a:off x="3275856" y="2276872"/>
          <a:ext cx="2057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1" name="Equation" r:id="rId7" imgW="1028520" imgH="203040" progId="Equation.DSMT4">
                  <p:embed/>
                </p:oleObj>
              </mc:Choice>
              <mc:Fallback>
                <p:oleObj name="Equation" r:id="rId7" imgW="102852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276872"/>
                        <a:ext cx="2057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984661"/>
              </p:ext>
            </p:extLst>
          </p:nvPr>
        </p:nvGraphicFramePr>
        <p:xfrm>
          <a:off x="2480072" y="2985031"/>
          <a:ext cx="939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2" name="Equation" r:id="rId9" imgW="469800" imgH="177480" progId="Equation.DSMT4">
                  <p:embed/>
                </p:oleObj>
              </mc:Choice>
              <mc:Fallback>
                <p:oleObj name="Equation" r:id="rId9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0072" y="2985031"/>
                        <a:ext cx="939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8730166"/>
              </p:ext>
            </p:extLst>
          </p:nvPr>
        </p:nvGraphicFramePr>
        <p:xfrm>
          <a:off x="1187624" y="4881354"/>
          <a:ext cx="1625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3" name="Equation" r:id="rId11" imgW="812520" imgH="444240" progId="Equation.DSMT4">
                  <p:embed/>
                </p:oleObj>
              </mc:Choice>
              <mc:Fallback>
                <p:oleObj name="Equation" r:id="rId11" imgW="812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881354"/>
                        <a:ext cx="1625600" cy="889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39232" y="6033482"/>
            <a:ext cx="392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при постоянном объеме – функция состояния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786310"/>
              </p:ext>
            </p:extLst>
          </p:nvPr>
        </p:nvGraphicFramePr>
        <p:xfrm>
          <a:off x="300209" y="2911618"/>
          <a:ext cx="1600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4" name="Equation" r:id="rId13" imgW="799920" imgH="253800" progId="Equation.DSMT4">
                  <p:embed/>
                </p:oleObj>
              </mc:Choice>
              <mc:Fallback>
                <p:oleObj name="Equation" r:id="rId13" imgW="7999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209" y="2911618"/>
                        <a:ext cx="1600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1900240" y="2940319"/>
            <a:ext cx="655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т.к.                 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644424" y="3419618"/>
            <a:ext cx="2919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и, следовательно,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работа     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равна нулю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509538"/>
              </p:ext>
            </p:extLst>
          </p:nvPr>
        </p:nvGraphicFramePr>
        <p:xfrm>
          <a:off x="7408863" y="1275711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5" name="Equation" r:id="rId15" imgW="622080" imgH="177480" progId="Equation.DSMT4">
                  <p:embed/>
                </p:oleObj>
              </mc:Choice>
              <mc:Fallback>
                <p:oleObj name="Equation" r:id="rId15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863" y="1275711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4788024" y="1239943"/>
            <a:ext cx="2607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Изобарный процесс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245809"/>
              </p:ext>
            </p:extLst>
          </p:nvPr>
        </p:nvGraphicFramePr>
        <p:xfrm>
          <a:off x="5770563" y="1831975"/>
          <a:ext cx="1625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6" name="Equation" r:id="rId17" imgW="812520" imgH="457200" progId="Equation.DSMT4">
                  <p:embed/>
                </p:oleObj>
              </mc:Choice>
              <mc:Fallback>
                <p:oleObj name="Equation" r:id="rId17" imgW="812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0563" y="1831975"/>
                        <a:ext cx="1625600" cy="914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050557"/>
              </p:ext>
            </p:extLst>
          </p:nvPr>
        </p:nvGraphicFramePr>
        <p:xfrm>
          <a:off x="6595412" y="3999096"/>
          <a:ext cx="1600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7" name="Equation" r:id="rId19" imgW="799920" imgH="203040" progId="Equation.DSMT4">
                  <p:embed/>
                </p:oleObj>
              </mc:Choice>
              <mc:Fallback>
                <p:oleObj name="Equation" r:id="rId19" imgW="7999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412" y="3999096"/>
                        <a:ext cx="1600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538315"/>
              </p:ext>
            </p:extLst>
          </p:nvPr>
        </p:nvGraphicFramePr>
        <p:xfrm>
          <a:off x="5148064" y="2940319"/>
          <a:ext cx="3073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8" name="Equation" r:id="rId21" imgW="1536480" imgH="533160" progId="Equation.DSMT4">
                  <p:embed/>
                </p:oleObj>
              </mc:Choice>
              <mc:Fallback>
                <p:oleObj name="Equation" r:id="rId21" imgW="153648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940319"/>
                        <a:ext cx="30734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/>
          <p:cNvSpPr/>
          <p:nvPr/>
        </p:nvSpPr>
        <p:spPr>
          <a:xfrm>
            <a:off x="5076056" y="4005386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Энтальпия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функция состояния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887200"/>
              </p:ext>
            </p:extLst>
          </p:nvPr>
        </p:nvGraphicFramePr>
        <p:xfrm>
          <a:off x="5834889" y="4824448"/>
          <a:ext cx="1625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49" name="Equation" r:id="rId23" imgW="812520" imgH="457200" progId="Equation.DSMT4">
                  <p:embed/>
                </p:oleObj>
              </mc:Choice>
              <mc:Fallback>
                <p:oleObj name="Equation" r:id="rId23" imgW="8125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889" y="4824448"/>
                        <a:ext cx="1625600" cy="914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4788024" y="6021006"/>
            <a:ext cx="392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при постоянном давлении – функция состояния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895745"/>
              </p:ext>
            </p:extLst>
          </p:nvPr>
        </p:nvGraphicFramePr>
        <p:xfrm>
          <a:off x="1654076" y="3737897"/>
          <a:ext cx="1803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550" name="Equation" r:id="rId25" imgW="901440" imgH="203040" progId="Equation.DSMT4">
                  <p:embed/>
                </p:oleObj>
              </mc:Choice>
              <mc:Fallback>
                <p:oleObj name="Equation" r:id="rId25" imgW="9014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4076" y="3737897"/>
                        <a:ext cx="1803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/>
          <p:cNvSpPr/>
          <p:nvPr/>
        </p:nvSpPr>
        <p:spPr>
          <a:xfrm>
            <a:off x="3923928" y="1844824"/>
            <a:ext cx="10081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I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НТ</a:t>
            </a:r>
          </a:p>
        </p:txBody>
      </p:sp>
    </p:spTree>
    <p:extLst>
      <p:ext uri="{BB962C8B-B14F-4D97-AF65-F5344CB8AC3E}">
        <p14:creationId xmlns:p14="http://schemas.microsoft.com/office/powerpoint/2010/main" val="2280672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44105"/>
            <a:ext cx="8640960" cy="5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Соотношение между теплоемкостями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706865"/>
              </p:ext>
            </p:extLst>
          </p:nvPr>
        </p:nvGraphicFramePr>
        <p:xfrm>
          <a:off x="5364088" y="640046"/>
          <a:ext cx="1524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3" name="Equation" r:id="rId3" imgW="761760" imgH="203040" progId="Equation.DSMT4">
                  <p:embed/>
                </p:oleObj>
              </mc:Choice>
              <mc:Fallback>
                <p:oleObj name="Equation" r:id="rId3" imgW="76176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640046"/>
                        <a:ext cx="1524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179512" y="625070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Выбор независимых переменных           :    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045079"/>
              </p:ext>
            </p:extLst>
          </p:nvPr>
        </p:nvGraphicFramePr>
        <p:xfrm>
          <a:off x="4355976" y="643953"/>
          <a:ext cx="609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4" name="Equation" r:id="rId5" imgW="304560" imgH="203040" progId="Equation.DSMT4">
                  <p:embed/>
                </p:oleObj>
              </mc:Choice>
              <mc:Fallback>
                <p:oleObj name="Equation" r:id="rId5" imgW="304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643953"/>
                        <a:ext cx="6096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912393"/>
              </p:ext>
            </p:extLst>
          </p:nvPr>
        </p:nvGraphicFramePr>
        <p:xfrm>
          <a:off x="7524328" y="646336"/>
          <a:ext cx="157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5" name="Equation" r:id="rId7" imgW="787320" imgH="203040" progId="Equation.DSMT4">
                  <p:embed/>
                </p:oleObj>
              </mc:Choice>
              <mc:Fallback>
                <p:oleObj name="Equation" r:id="rId7" imgW="787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646336"/>
                        <a:ext cx="1574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7012062" y="62507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    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893744"/>
              </p:ext>
            </p:extLst>
          </p:nvPr>
        </p:nvGraphicFramePr>
        <p:xfrm>
          <a:off x="683568" y="1340768"/>
          <a:ext cx="3733801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6" name="Equation" r:id="rId9" imgW="1866600" imgH="444240" progId="Equation.DSMT4">
                  <p:embed/>
                </p:oleObj>
              </mc:Choice>
              <mc:Fallback>
                <p:oleObj name="Equation" r:id="rId9" imgW="18666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340768"/>
                        <a:ext cx="3733801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290707"/>
              </p:ext>
            </p:extLst>
          </p:nvPr>
        </p:nvGraphicFramePr>
        <p:xfrm>
          <a:off x="5724128" y="1556792"/>
          <a:ext cx="2057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7" name="Equation" r:id="rId11" imgW="1028520" imgH="203040" progId="Equation.DSMT4">
                  <p:embed/>
                </p:oleObj>
              </mc:Choice>
              <mc:Fallback>
                <p:oleObj name="Equation" r:id="rId11" imgW="10285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556792"/>
                        <a:ext cx="2057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008774"/>
              </p:ext>
            </p:extLst>
          </p:nvPr>
        </p:nvGraphicFramePr>
        <p:xfrm>
          <a:off x="2783085" y="2282359"/>
          <a:ext cx="4445001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8" name="Equation" r:id="rId13" imgW="2222280" imgH="482400" progId="Equation.DSMT4">
                  <p:embed/>
                </p:oleObj>
              </mc:Choice>
              <mc:Fallback>
                <p:oleObj name="Equation" r:id="rId13" imgW="22222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085" y="2282359"/>
                        <a:ext cx="4445001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772270"/>
              </p:ext>
            </p:extLst>
          </p:nvPr>
        </p:nvGraphicFramePr>
        <p:xfrm>
          <a:off x="3175000" y="4264025"/>
          <a:ext cx="40894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79" name="Equation" r:id="rId15" imgW="2044440" imgH="482400" progId="Equation.DSMT4">
                  <p:embed/>
                </p:oleObj>
              </mc:Choice>
              <mc:Fallback>
                <p:oleObj name="Equation" r:id="rId15" imgW="20444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00" y="4264025"/>
                        <a:ext cx="40894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143000" y="2524795"/>
            <a:ext cx="2700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 теплоты     </a:t>
            </a:r>
          </a:p>
        </p:txBody>
      </p:sp>
      <p:sp>
        <p:nvSpPr>
          <p:cNvPr id="15" name="Прямоугольник 37"/>
          <p:cNvSpPr/>
          <p:nvPr/>
        </p:nvSpPr>
        <p:spPr>
          <a:xfrm>
            <a:off x="121660" y="4546545"/>
            <a:ext cx="1944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Теплоемкость     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06076"/>
              </p:ext>
            </p:extLst>
          </p:nvPr>
        </p:nvGraphicFramePr>
        <p:xfrm>
          <a:off x="251520" y="3356992"/>
          <a:ext cx="1625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80" name="Equation" r:id="rId17" imgW="812520" imgH="444240" progId="Equation.DSMT4">
                  <p:embed/>
                </p:oleObj>
              </mc:Choice>
              <mc:Fallback>
                <p:oleObj name="Equation" r:id="rId17" imgW="812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356992"/>
                        <a:ext cx="16256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ight Arrow 16"/>
          <p:cNvSpPr/>
          <p:nvPr/>
        </p:nvSpPr>
        <p:spPr>
          <a:xfrm>
            <a:off x="2249546" y="3501008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37"/>
          <p:cNvSpPr/>
          <p:nvPr/>
        </p:nvSpPr>
        <p:spPr>
          <a:xfrm>
            <a:off x="107504" y="5261341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Соотношение              зависит от характера процесса, например  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400865"/>
              </p:ext>
            </p:extLst>
          </p:nvPr>
        </p:nvGraphicFramePr>
        <p:xfrm>
          <a:off x="3392686" y="3212976"/>
          <a:ext cx="38354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81" name="Equation" r:id="rId19" imgW="1917360" imgH="482400" progId="Equation.DSMT4">
                  <p:embed/>
                </p:oleObj>
              </mc:Choice>
              <mc:Fallback>
                <p:oleObj name="Equation" r:id="rId19" imgW="1917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2686" y="3212976"/>
                        <a:ext cx="38354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249354"/>
              </p:ext>
            </p:extLst>
          </p:nvPr>
        </p:nvGraphicFramePr>
        <p:xfrm>
          <a:off x="1903984" y="5157192"/>
          <a:ext cx="83268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82" name="Equation" r:id="rId21" imgW="444240" imgH="304560" progId="Equation.DSMT4">
                  <p:embed/>
                </p:oleObj>
              </mc:Choice>
              <mc:Fallback>
                <p:oleObj name="Equation" r:id="rId21" imgW="44424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3984" y="5157192"/>
                        <a:ext cx="832682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294237"/>
              </p:ext>
            </p:extLst>
          </p:nvPr>
        </p:nvGraphicFramePr>
        <p:xfrm>
          <a:off x="3105302" y="5691769"/>
          <a:ext cx="3911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83" name="Equation" r:id="rId23" imgW="1955520" imgH="482400" progId="Equation.DSMT4">
                  <p:embed/>
                </p:oleObj>
              </mc:Choice>
              <mc:Fallback>
                <p:oleObj name="Equation" r:id="rId23" imgW="19555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302" y="5691769"/>
                        <a:ext cx="3911600" cy="9652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704175"/>
              </p:ext>
            </p:extLst>
          </p:nvPr>
        </p:nvGraphicFramePr>
        <p:xfrm>
          <a:off x="7899400" y="5305851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484" name="Equation" r:id="rId25" imgW="622080" imgH="177480" progId="Equation.DSMT4">
                  <p:embed/>
                </p:oleObj>
              </mc:Choice>
              <mc:Fallback>
                <p:oleObj name="Equation" r:id="rId25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9400" y="5305851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Arrow: Curved Down 1">
            <a:extLst>
              <a:ext uri="{FF2B5EF4-FFF2-40B4-BE49-F238E27FC236}">
                <a16:creationId xmlns="" xmlns:a16="http://schemas.microsoft.com/office/drawing/2014/main" id="{7FFA1554-6991-4A80-B9DA-C497EBC6B65F}"/>
              </a:ext>
            </a:extLst>
          </p:cNvPr>
          <p:cNvSpPr/>
          <p:nvPr/>
        </p:nvSpPr>
        <p:spPr>
          <a:xfrm>
            <a:off x="4103948" y="1150595"/>
            <a:ext cx="2520280" cy="407036"/>
          </a:xfrm>
          <a:prstGeom prst="curved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9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n 6"/>
          <p:cNvSpPr/>
          <p:nvPr/>
        </p:nvSpPr>
        <p:spPr>
          <a:xfrm rot="5400000">
            <a:off x="3419872" y="980728"/>
            <a:ext cx="1800200" cy="1944216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 w="22225">
            <a:solidFill>
              <a:schemeClr val="tx1"/>
            </a:solidFill>
            <a:prstDash val="dash"/>
          </a:ln>
          <a:effectLst>
            <a:reflection stA="52000"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7"/>
          <p:cNvSpPr/>
          <p:nvPr/>
        </p:nvSpPr>
        <p:spPr>
          <a:xfrm>
            <a:off x="125760" y="5543396"/>
            <a:ext cx="8856984" cy="1015663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Правило знаков: работа, производимая внешними силами над газом, имеет отрицательный знак, а работа, производимая газом при увеличении его объема – положительный знак.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668404" y="44624"/>
            <a:ext cx="78640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Работа при изменении объема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Can 5"/>
          <p:cNvSpPr/>
          <p:nvPr/>
        </p:nvSpPr>
        <p:spPr>
          <a:xfrm rot="5400000">
            <a:off x="1187624" y="260648"/>
            <a:ext cx="1800200" cy="3384376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1955033" y="21742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443926" y="206096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826735" y="14736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977959" y="199076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1117546" y="120343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2943540" y="168110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2343484" y="139105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1855301" y="158102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672983" y="218072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2843808" y="249289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3043273" y="120756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2396002" y="204251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1017814" y="249289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1754505" y="249289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1340386" y="158935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/>
          <p:cNvSpPr/>
          <p:nvPr/>
        </p:nvSpPr>
        <p:spPr>
          <a:xfrm>
            <a:off x="1754504" y="126905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Right Arrow 24"/>
          <p:cNvSpPr/>
          <p:nvPr/>
        </p:nvSpPr>
        <p:spPr>
          <a:xfrm>
            <a:off x="3962983" y="1722383"/>
            <a:ext cx="1108973" cy="508815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321960"/>
              </p:ext>
            </p:extLst>
          </p:nvPr>
        </p:nvGraphicFramePr>
        <p:xfrm>
          <a:off x="3378411" y="1687906"/>
          <a:ext cx="29051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0" name="Equation" r:id="rId3" imgW="139680" imgH="177480" progId="Equation.DSMT4">
                  <p:embed/>
                </p:oleObj>
              </mc:Choice>
              <mc:Fallback>
                <p:oleObj name="Equation" r:id="rId3" imgW="139680" imgH="177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8411" y="1687906"/>
                        <a:ext cx="290513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85281"/>
              </p:ext>
            </p:extLst>
          </p:nvPr>
        </p:nvGraphicFramePr>
        <p:xfrm>
          <a:off x="4114390" y="3008767"/>
          <a:ext cx="44767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1" name="Equation" r:id="rId5" imgW="215640" imgH="177480" progId="Equation.DSMT4">
                  <p:embed/>
                </p:oleObj>
              </mc:Choice>
              <mc:Fallback>
                <p:oleObj name="Equation" r:id="rId5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390" y="3008767"/>
                        <a:ext cx="447675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67877"/>
              </p:ext>
            </p:extLst>
          </p:nvPr>
        </p:nvGraphicFramePr>
        <p:xfrm>
          <a:off x="273833" y="3573016"/>
          <a:ext cx="286198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2" name="Equation" r:id="rId7" imgW="139680" imgH="177480" progId="Equation.DSMT4">
                  <p:embed/>
                </p:oleObj>
              </mc:Choice>
              <mc:Fallback>
                <p:oleObj name="Equation" r:id="rId7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33" y="3573016"/>
                        <a:ext cx="286198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668404" y="3573016"/>
            <a:ext cx="40260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- площадь основания цилиндра</a:t>
            </a: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22202"/>
              </p:ext>
            </p:extLst>
          </p:nvPr>
        </p:nvGraphicFramePr>
        <p:xfrm>
          <a:off x="199691" y="4008417"/>
          <a:ext cx="441026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3" name="Equation" r:id="rId8" imgW="215640" imgH="177480" progId="Equation.DSMT4">
                  <p:embed/>
                </p:oleObj>
              </mc:Choice>
              <mc:Fallback>
                <p:oleObj name="Equation" r:id="rId8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691" y="4008417"/>
                        <a:ext cx="441026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715619" y="4008417"/>
            <a:ext cx="40260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- малое перемещение поршня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506183" y="3008767"/>
            <a:ext cx="156987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141524"/>
              </p:ext>
            </p:extLst>
          </p:nvPr>
        </p:nvGraphicFramePr>
        <p:xfrm>
          <a:off x="4231468" y="1345804"/>
          <a:ext cx="341312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4" name="Equation" r:id="rId9" imgW="164880" imgH="203040" progId="Equation.DSMT4">
                  <p:embed/>
                </p:oleObj>
              </mc:Choice>
              <mc:Fallback>
                <p:oleObj name="Equation" r:id="rId9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1468" y="1345804"/>
                        <a:ext cx="341312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018947"/>
              </p:ext>
            </p:extLst>
          </p:nvPr>
        </p:nvGraphicFramePr>
        <p:xfrm>
          <a:off x="188913" y="4842063"/>
          <a:ext cx="337807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5" name="Equation" r:id="rId11" imgW="164880" imgH="164880" progId="Equation.DSMT4">
                  <p:embed/>
                </p:oleObj>
              </mc:Choice>
              <mc:Fallback>
                <p:oleObj name="Equation" r:id="rId11" imgW="1648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13" y="4842063"/>
                        <a:ext cx="337807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Прямоугольник 37"/>
          <p:cNvSpPr/>
          <p:nvPr/>
        </p:nvSpPr>
        <p:spPr>
          <a:xfrm>
            <a:off x="715617" y="4829090"/>
            <a:ext cx="4288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- сила давления газа на поршень</a:t>
            </a: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667954"/>
              </p:ext>
            </p:extLst>
          </p:nvPr>
        </p:nvGraphicFramePr>
        <p:xfrm>
          <a:off x="5287980" y="3547676"/>
          <a:ext cx="33782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6" name="Equation" r:id="rId13" imgW="1625400" imgH="203040" progId="Equation.DSMT4">
                  <p:embed/>
                </p:oleObj>
              </mc:Choice>
              <mc:Fallback>
                <p:oleObj name="Equation" r:id="rId13" imgW="16254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7980" y="3547676"/>
                        <a:ext cx="3378200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ight Arrow 38"/>
          <p:cNvSpPr/>
          <p:nvPr/>
        </p:nvSpPr>
        <p:spPr>
          <a:xfrm rot="10800000">
            <a:off x="5335235" y="1740841"/>
            <a:ext cx="1108973" cy="508815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482282"/>
              </p:ext>
            </p:extLst>
          </p:nvPr>
        </p:nvGraphicFramePr>
        <p:xfrm>
          <a:off x="5803776" y="1346200"/>
          <a:ext cx="5238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7" name="Equation" r:id="rId15" imgW="253800" imgH="203040" progId="Equation.DSMT4">
                  <p:embed/>
                </p:oleObj>
              </mc:Choice>
              <mc:Fallback>
                <p:oleObj name="Equation" r:id="rId15" imgW="253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776" y="1346200"/>
                        <a:ext cx="523875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625820"/>
              </p:ext>
            </p:extLst>
          </p:nvPr>
        </p:nvGraphicFramePr>
        <p:xfrm>
          <a:off x="6105745" y="4409208"/>
          <a:ext cx="1452562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8" name="Equation" r:id="rId17" imgW="698400" imgH="406080" progId="Equation.DSMT4">
                  <p:embed/>
                </p:oleObj>
              </mc:Choice>
              <mc:Fallback>
                <p:oleObj name="Equation" r:id="rId17" imgW="6984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745" y="4409208"/>
                        <a:ext cx="1452562" cy="8509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086074"/>
              </p:ext>
            </p:extLst>
          </p:nvPr>
        </p:nvGraphicFramePr>
        <p:xfrm>
          <a:off x="2595467" y="1243282"/>
          <a:ext cx="3175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79" name="Equation" r:id="rId19" imgW="152280" imgH="164880" progId="Equation.DSMT4">
                  <p:embed/>
                </p:oleObj>
              </mc:Choice>
              <mc:Fallback>
                <p:oleObj name="Equation" r:id="rId19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467" y="1243282"/>
                        <a:ext cx="317500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842185"/>
              </p:ext>
            </p:extLst>
          </p:nvPr>
        </p:nvGraphicFramePr>
        <p:xfrm>
          <a:off x="203200" y="4495789"/>
          <a:ext cx="31115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1680" name="Equation" r:id="rId21" imgW="152280" imgH="164880" progId="Equation.DSMT4">
                  <p:embed/>
                </p:oleObj>
              </mc:Choice>
              <mc:Fallback>
                <p:oleObj name="Equation" r:id="rId21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4495789"/>
                        <a:ext cx="311150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37"/>
          <p:cNvSpPr/>
          <p:nvPr/>
        </p:nvSpPr>
        <p:spPr>
          <a:xfrm>
            <a:off x="715617" y="4419957"/>
            <a:ext cx="4288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- давление газа в цилиндре</a:t>
            </a:r>
          </a:p>
        </p:txBody>
      </p:sp>
      <p:sp>
        <p:nvSpPr>
          <p:cNvPr id="45" name="Прямоугольник 37"/>
          <p:cNvSpPr/>
          <p:nvPr/>
        </p:nvSpPr>
        <p:spPr>
          <a:xfrm>
            <a:off x="5521732" y="3014848"/>
            <a:ext cx="34610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Определение из механики</a:t>
            </a:r>
          </a:p>
        </p:txBody>
      </p:sp>
    </p:spTree>
    <p:extLst>
      <p:ext uri="{BB962C8B-B14F-4D97-AF65-F5344CB8AC3E}">
        <p14:creationId xmlns:p14="http://schemas.microsoft.com/office/powerpoint/2010/main" val="2919383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115593"/>
            <a:ext cx="8640960" cy="5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Уравнение Майера для идеального газа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07504" y="764704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Внутренняя энергия идеального газа складывается из кинетической энергии движения центра масс молекул, кинетической энергии вращения и колебаний. Все эти составляющие энергии зависят только от температуры: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298737"/>
              </p:ext>
            </p:extLst>
          </p:nvPr>
        </p:nvGraphicFramePr>
        <p:xfrm>
          <a:off x="3563888" y="2132856"/>
          <a:ext cx="482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55" name="Equation" r:id="rId3" imgW="241200" imgH="393480" progId="Equation.DSMT4">
                  <p:embed/>
                </p:oleObj>
              </mc:Choice>
              <mc:Fallback>
                <p:oleObj name="Equation" r:id="rId3" imgW="241200" imgH="39348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132856"/>
                        <a:ext cx="482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4211960" y="2326501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каждую степень свободы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223584" y="3068960"/>
            <a:ext cx="8812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Потенциальной энергией взаимодействия молекул в модели идеального газа пренебрегают. Поэтому внутренняя энергия идеального газа зависит только от температуры (не зависит от объема)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909083"/>
              </p:ext>
            </p:extLst>
          </p:nvPr>
        </p:nvGraphicFramePr>
        <p:xfrm>
          <a:off x="272785" y="4365104"/>
          <a:ext cx="1320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56" name="Equation" r:id="rId5" imgW="660240" imgH="253800" progId="Equation.DSMT4">
                  <p:embed/>
                </p:oleObj>
              </mc:Choice>
              <mc:Fallback>
                <p:oleObj name="Equation" r:id="rId5" imgW="6602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785" y="4365104"/>
                        <a:ext cx="1320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708259"/>
              </p:ext>
            </p:extLst>
          </p:nvPr>
        </p:nvGraphicFramePr>
        <p:xfrm>
          <a:off x="2543175" y="4183063"/>
          <a:ext cx="1447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57" name="Equation" r:id="rId7" imgW="723600" imgH="444240" progId="Equation.DSMT4">
                  <p:embed/>
                </p:oleObj>
              </mc:Choice>
              <mc:Fallback>
                <p:oleObj name="Equation" r:id="rId7" imgW="7236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175" y="4183063"/>
                        <a:ext cx="14478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279825"/>
              </p:ext>
            </p:extLst>
          </p:nvPr>
        </p:nvGraphicFramePr>
        <p:xfrm>
          <a:off x="4668646" y="4234036"/>
          <a:ext cx="1066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58" name="Equation" r:id="rId9" imgW="533160" imgH="419040" progId="Equation.DSMT4">
                  <p:embed/>
                </p:oleObj>
              </mc:Choice>
              <mc:Fallback>
                <p:oleObj name="Equation" r:id="rId9" imgW="5331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646" y="4234036"/>
                        <a:ext cx="10668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103626"/>
              </p:ext>
            </p:extLst>
          </p:nvPr>
        </p:nvGraphicFramePr>
        <p:xfrm>
          <a:off x="6694550" y="4188110"/>
          <a:ext cx="1524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59" name="Equation" r:id="rId11" imgW="761760" imgH="457200" progId="Equation.DSMT4">
                  <p:embed/>
                </p:oleObj>
              </mc:Choice>
              <mc:Fallback>
                <p:oleObj name="Equation" r:id="rId11" imgW="76176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4550" y="4188110"/>
                        <a:ext cx="1524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417167"/>
              </p:ext>
            </p:extLst>
          </p:nvPr>
        </p:nvGraphicFramePr>
        <p:xfrm>
          <a:off x="467544" y="5013176"/>
          <a:ext cx="7086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60" name="Equation" r:id="rId13" imgW="3543120" imgH="482400" progId="Equation.DSMT4">
                  <p:embed/>
                </p:oleObj>
              </mc:Choice>
              <mc:Fallback>
                <p:oleObj name="Equation" r:id="rId13" imgW="3543120" imgH="48240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013176"/>
                        <a:ext cx="70866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>
          <a:xfrm>
            <a:off x="1763688" y="4437112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ight Arrow 15"/>
          <p:cNvSpPr/>
          <p:nvPr/>
        </p:nvSpPr>
        <p:spPr>
          <a:xfrm>
            <a:off x="5796136" y="4411922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607462"/>
              </p:ext>
            </p:extLst>
          </p:nvPr>
        </p:nvGraphicFramePr>
        <p:xfrm>
          <a:off x="2997200" y="6133931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361" name="Equation" r:id="rId15" imgW="787320" imgH="241200" progId="Equation.DSMT4">
                  <p:embed/>
                </p:oleObj>
              </mc:Choice>
              <mc:Fallback>
                <p:oleObj name="Equation" r:id="rId15" imgW="787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200" y="6133931"/>
                        <a:ext cx="1574800" cy="4826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4860032" y="5949280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Уравнение Майера для теплоемкостей идеального газа</a:t>
            </a:r>
          </a:p>
        </p:txBody>
      </p:sp>
      <p:sp>
        <p:nvSpPr>
          <p:cNvPr id="19" name="Прямоугольник 37">
            <a:extLst>
              <a:ext uri="{FF2B5EF4-FFF2-40B4-BE49-F238E27FC236}">
                <a16:creationId xmlns="" xmlns:a16="http://schemas.microsoft.com/office/drawing/2014/main" id="{2B17CEF7-7216-4247-BD04-288859157EA3}"/>
              </a:ext>
            </a:extLst>
          </p:cNvPr>
          <p:cNvSpPr/>
          <p:nvPr/>
        </p:nvSpPr>
        <p:spPr>
          <a:xfrm>
            <a:off x="1331640" y="2306278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Средняя энергия</a:t>
            </a:r>
          </a:p>
        </p:txBody>
      </p:sp>
    </p:spTree>
    <p:extLst>
      <p:ext uri="{BB962C8B-B14F-4D97-AF65-F5344CB8AC3E}">
        <p14:creationId xmlns:p14="http://schemas.microsoft.com/office/powerpoint/2010/main" val="113591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-108520" y="-6118"/>
            <a:ext cx="9145016" cy="5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Внутренняя энергия и теплоемкость идеального газа</a:t>
            </a:r>
          </a:p>
        </p:txBody>
      </p:sp>
      <p:sp>
        <p:nvSpPr>
          <p:cNvPr id="5" name="Прямоугольник 37"/>
          <p:cNvSpPr/>
          <p:nvPr/>
        </p:nvSpPr>
        <p:spPr>
          <a:xfrm>
            <a:off x="86753" y="2636912"/>
            <a:ext cx="50613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Одноатомный газ – три степени свободы поступательного движения центра масс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0932778"/>
              </p:ext>
            </p:extLst>
          </p:nvPr>
        </p:nvGraphicFramePr>
        <p:xfrm>
          <a:off x="7164288" y="2569592"/>
          <a:ext cx="1270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595" name="Equation" r:id="rId3" imgW="634680" imgH="393480" progId="Equation.DSMT4">
                  <p:embed/>
                </p:oleObj>
              </mc:Choice>
              <mc:Fallback>
                <p:oleObj name="Equation" r:id="rId3" imgW="63468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2569592"/>
                        <a:ext cx="1270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086056"/>
              </p:ext>
            </p:extLst>
          </p:nvPr>
        </p:nvGraphicFramePr>
        <p:xfrm>
          <a:off x="5508104" y="2569592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596" name="Equation" r:id="rId5" imgW="571320" imgH="393480" progId="Equation.DSMT4">
                  <p:embed/>
                </p:oleObj>
              </mc:Choice>
              <mc:Fallback>
                <p:oleObj name="Equation" r:id="rId5" imgW="571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569592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4914073" y="476672"/>
            <a:ext cx="21394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Одна молекула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7053562" y="481111"/>
            <a:ext cx="2088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Один моль газа</a:t>
            </a:r>
          </a:p>
        </p:txBody>
      </p:sp>
      <p:sp>
        <p:nvSpPr>
          <p:cNvPr id="10" name="Прямоугольник 37"/>
          <p:cNvSpPr/>
          <p:nvPr/>
        </p:nvSpPr>
        <p:spPr>
          <a:xfrm>
            <a:off x="86753" y="4293096"/>
            <a:ext cx="53493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Двухатомный газ с жесткой связью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гантеля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– пять степеней свободы (3 степени поступательного движения центра масс, 2 степени вращательного движения)</a:t>
            </a:r>
          </a:p>
        </p:txBody>
      </p:sp>
      <p:sp>
        <p:nvSpPr>
          <p:cNvPr id="11" name="Oval 10"/>
          <p:cNvSpPr/>
          <p:nvPr/>
        </p:nvSpPr>
        <p:spPr>
          <a:xfrm>
            <a:off x="2267744" y="3645024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1691680" y="6031663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2979846" y="6031663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Straight Connector 14"/>
          <p:cNvCxnSpPr>
            <a:stCxn id="12" idx="6"/>
            <a:endCxn id="13" idx="2"/>
          </p:cNvCxnSpPr>
          <p:nvPr/>
        </p:nvCxnSpPr>
        <p:spPr>
          <a:xfrm>
            <a:off x="2185360" y="6278503"/>
            <a:ext cx="79448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593659" y="5661248"/>
            <a:ext cx="3267" cy="617255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rved Right Arrow 15"/>
          <p:cNvSpPr/>
          <p:nvPr/>
        </p:nvSpPr>
        <p:spPr>
          <a:xfrm>
            <a:off x="2268654" y="5844694"/>
            <a:ext cx="298408" cy="373937"/>
          </a:xfrm>
          <a:prstGeom prst="curv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117586" y="6278503"/>
            <a:ext cx="479340" cy="390856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ircular Arrow 24"/>
          <p:cNvSpPr/>
          <p:nvPr/>
        </p:nvSpPr>
        <p:spPr>
          <a:xfrm>
            <a:off x="1943820" y="6413091"/>
            <a:ext cx="522410" cy="512536"/>
          </a:xfrm>
          <a:prstGeom prst="circular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603488"/>
              </p:ext>
            </p:extLst>
          </p:nvPr>
        </p:nvGraphicFramePr>
        <p:xfrm>
          <a:off x="5580112" y="4561115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597" name="Equation" r:id="rId7" imgW="571320" imgH="393480" progId="Equation.DSMT4">
                  <p:embed/>
                </p:oleObj>
              </mc:Choice>
              <mc:Fallback>
                <p:oleObj name="Equation" r:id="rId7" imgW="571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561115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414550"/>
              </p:ext>
            </p:extLst>
          </p:nvPr>
        </p:nvGraphicFramePr>
        <p:xfrm>
          <a:off x="7236296" y="4561115"/>
          <a:ext cx="1270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598" name="Equation" r:id="rId9" imgW="634680" imgH="393480" progId="Equation.DSMT4">
                  <p:embed/>
                </p:oleObj>
              </mc:Choice>
              <mc:Fallback>
                <p:oleObj name="Equation" r:id="rId9" imgW="634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561115"/>
                        <a:ext cx="1270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37"/>
          <p:cNvSpPr/>
          <p:nvPr/>
        </p:nvSpPr>
        <p:spPr>
          <a:xfrm>
            <a:off x="827681" y="1004216"/>
            <a:ext cx="3277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Общая формула для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числа степеней свободы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22747"/>
              </p:ext>
            </p:extLst>
          </p:nvPr>
        </p:nvGraphicFramePr>
        <p:xfrm>
          <a:off x="5495966" y="970556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599" name="Equation" r:id="rId11" imgW="571320" imgH="393480" progId="Equation.DSMT4">
                  <p:embed/>
                </p:oleObj>
              </mc:Choice>
              <mc:Fallback>
                <p:oleObj name="Equation" r:id="rId11" imgW="571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966" y="970556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547807"/>
              </p:ext>
            </p:extLst>
          </p:nvPr>
        </p:nvGraphicFramePr>
        <p:xfrm>
          <a:off x="7236296" y="920112"/>
          <a:ext cx="1270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00" name="Equation" r:id="rId13" imgW="634680" imgH="393480" progId="Equation.DSMT4">
                  <p:embed/>
                </p:oleObj>
              </mc:Choice>
              <mc:Fallback>
                <p:oleObj name="Equation" r:id="rId13" imgW="634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920112"/>
                        <a:ext cx="1270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339389"/>
              </p:ext>
            </p:extLst>
          </p:nvPr>
        </p:nvGraphicFramePr>
        <p:xfrm>
          <a:off x="4015879" y="1358159"/>
          <a:ext cx="177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01" name="Equation" r:id="rId15" imgW="88560" imgH="164880" progId="Equation.DSMT4">
                  <p:embed/>
                </p:oleObj>
              </mc:Choice>
              <mc:Fallback>
                <p:oleObj name="Equation" r:id="rId15" imgW="8856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5879" y="1358159"/>
                        <a:ext cx="177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1004420" y="3916755"/>
            <a:ext cx="68726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1004420" y="3344798"/>
            <a:ext cx="0" cy="576064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532518" y="3912648"/>
            <a:ext cx="497688" cy="288032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749903" y="6315588"/>
            <a:ext cx="68726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49903" y="5743631"/>
            <a:ext cx="0" cy="576064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278001" y="6311481"/>
            <a:ext cx="497688" cy="288032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553575"/>
              </p:ext>
            </p:extLst>
          </p:nvPr>
        </p:nvGraphicFramePr>
        <p:xfrm>
          <a:off x="7122616" y="3358174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02" name="Equation" r:id="rId17" imgW="596880" imgH="393480" progId="Equation.DSMT4">
                  <p:embed/>
                </p:oleObj>
              </mc:Choice>
              <mc:Fallback>
                <p:oleObj name="Equation" r:id="rId17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2616" y="3358174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347214"/>
              </p:ext>
            </p:extLst>
          </p:nvPr>
        </p:nvGraphicFramePr>
        <p:xfrm>
          <a:off x="7194624" y="1628800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03" name="Equation" r:id="rId19" imgW="596880" imgH="393480" progId="Equation.DSMT4">
                  <p:embed/>
                </p:oleObj>
              </mc:Choice>
              <mc:Fallback>
                <p:oleObj name="Equation" r:id="rId19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4624" y="1628800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783031"/>
              </p:ext>
            </p:extLst>
          </p:nvPr>
        </p:nvGraphicFramePr>
        <p:xfrm>
          <a:off x="7236296" y="5453704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04" name="Equation" r:id="rId21" imgW="596880" imgH="393480" progId="Equation.DSMT4">
                  <p:embed/>
                </p:oleObj>
              </mc:Choice>
              <mc:Fallback>
                <p:oleObj name="Equation" r:id="rId21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5453704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0440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-442433" y="37978"/>
            <a:ext cx="9865096" cy="5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Внутренняя энергия и теплоемкость идеального газа</a:t>
            </a:r>
            <a:endParaRPr lang="ru-RU" sz="26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7" name="Прямоугольник 37"/>
          <p:cNvSpPr/>
          <p:nvPr/>
        </p:nvSpPr>
        <p:spPr>
          <a:xfrm>
            <a:off x="86753" y="1217160"/>
            <a:ext cx="50613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Двухатомный газ с учетом колебаний – шесть степеней свободы (3 степени поступательного движения центра масс, 2 степени вращательного движения, 1 колебательная степень)</a:t>
            </a:r>
          </a:p>
        </p:txBody>
      </p:sp>
      <p:sp>
        <p:nvSpPr>
          <p:cNvPr id="18" name="Oval 17"/>
          <p:cNvSpPr/>
          <p:nvPr/>
        </p:nvSpPr>
        <p:spPr>
          <a:xfrm>
            <a:off x="1691680" y="3327124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2969213" y="3327124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593659" y="2956709"/>
            <a:ext cx="3267" cy="617255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rved Right Arrow 21"/>
          <p:cNvSpPr/>
          <p:nvPr/>
        </p:nvSpPr>
        <p:spPr>
          <a:xfrm>
            <a:off x="2268654" y="3140155"/>
            <a:ext cx="298408" cy="373937"/>
          </a:xfrm>
          <a:prstGeom prst="curv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117586" y="3573964"/>
            <a:ext cx="479340" cy="390856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ircular Arrow 23"/>
          <p:cNvSpPr/>
          <p:nvPr/>
        </p:nvSpPr>
        <p:spPr>
          <a:xfrm>
            <a:off x="1943820" y="3708552"/>
            <a:ext cx="522410" cy="512536"/>
          </a:xfrm>
          <a:prstGeom prst="circular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746111"/>
              </p:ext>
            </p:extLst>
          </p:nvPr>
        </p:nvGraphicFramePr>
        <p:xfrm>
          <a:off x="5580112" y="1485179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55" name="Equation" r:id="rId3" imgW="571320" imgH="393480" progId="Equation.DSMT4">
                  <p:embed/>
                </p:oleObj>
              </mc:Choice>
              <mc:Fallback>
                <p:oleObj name="Equation" r:id="rId3" imgW="571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485179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213027"/>
              </p:ext>
            </p:extLst>
          </p:nvPr>
        </p:nvGraphicFramePr>
        <p:xfrm>
          <a:off x="7236296" y="1485179"/>
          <a:ext cx="1270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56" name="Equation" r:id="rId5" imgW="634680" imgH="393480" progId="Equation.DSMT4">
                  <p:embed/>
                </p:oleObj>
              </mc:Choice>
              <mc:Fallback>
                <p:oleObj name="Equation" r:id="rId5" imgW="634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1485179"/>
                        <a:ext cx="1270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749903" y="3611049"/>
            <a:ext cx="68726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9903" y="3039092"/>
            <a:ext cx="0" cy="576064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78001" y="3606942"/>
            <a:ext cx="497688" cy="288032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185360" y="3370076"/>
            <a:ext cx="164498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839343" y="3373493"/>
            <a:ext cx="164498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2330972" y="3372051"/>
            <a:ext cx="152129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2511410" y="3381372"/>
            <a:ext cx="164498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2658910" y="3383347"/>
            <a:ext cx="152129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-Right Arrow 39"/>
          <p:cNvSpPr/>
          <p:nvPr/>
        </p:nvSpPr>
        <p:spPr>
          <a:xfrm>
            <a:off x="3707904" y="3381373"/>
            <a:ext cx="720080" cy="357574"/>
          </a:xfrm>
          <a:prstGeom prst="left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37"/>
          <p:cNvSpPr/>
          <p:nvPr/>
        </p:nvSpPr>
        <p:spPr>
          <a:xfrm>
            <a:off x="4914073" y="764704"/>
            <a:ext cx="21394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Одна молекула</a:t>
            </a:r>
          </a:p>
        </p:txBody>
      </p:sp>
      <p:sp>
        <p:nvSpPr>
          <p:cNvPr id="42" name="Прямоугольник 37"/>
          <p:cNvSpPr/>
          <p:nvPr/>
        </p:nvSpPr>
        <p:spPr>
          <a:xfrm>
            <a:off x="7053562" y="769143"/>
            <a:ext cx="2088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Один моль газа</a:t>
            </a:r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97515"/>
              </p:ext>
            </p:extLst>
          </p:nvPr>
        </p:nvGraphicFramePr>
        <p:xfrm>
          <a:off x="7236296" y="2352755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57" name="Equation" r:id="rId7" imgW="596880" imgH="393480" progId="Equation.DSMT4">
                  <p:embed/>
                </p:oleObj>
              </mc:Choice>
              <mc:Fallback>
                <p:oleObj name="Equation" r:id="rId7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2352755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37"/>
          <p:cNvSpPr/>
          <p:nvPr/>
        </p:nvSpPr>
        <p:spPr>
          <a:xfrm>
            <a:off x="86753" y="4006569"/>
            <a:ext cx="53493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Колебательная степень свободы</a:t>
            </a:r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386519"/>
              </p:ext>
            </p:extLst>
          </p:nvPr>
        </p:nvGraphicFramePr>
        <p:xfrm>
          <a:off x="4427984" y="4005064"/>
          <a:ext cx="431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58" name="Equation" r:id="rId9" imgW="215640" imgH="177480" progId="Equation.DSMT4">
                  <p:embed/>
                </p:oleObj>
              </mc:Choice>
              <mc:Fallback>
                <p:oleObj name="Equation" r:id="rId9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005064"/>
                        <a:ext cx="431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рямоугольник 37"/>
          <p:cNvSpPr/>
          <p:nvPr/>
        </p:nvSpPr>
        <p:spPr>
          <a:xfrm>
            <a:off x="107505" y="4559862"/>
            <a:ext cx="5103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Трехатомный газ с жесткой молекулой – шесть степеней свободы (3 степени поступательного движения центра масс, 3 степени вращательного движения</a:t>
            </a:r>
          </a:p>
        </p:txBody>
      </p:sp>
      <p:sp>
        <p:nvSpPr>
          <p:cNvPr id="47" name="Oval 46"/>
          <p:cNvSpPr/>
          <p:nvPr/>
        </p:nvSpPr>
        <p:spPr>
          <a:xfrm>
            <a:off x="1465282" y="6165304"/>
            <a:ext cx="493680" cy="4936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Oval 47"/>
          <p:cNvSpPr/>
          <p:nvPr/>
        </p:nvSpPr>
        <p:spPr>
          <a:xfrm>
            <a:off x="2299722" y="5804648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Oval 48"/>
          <p:cNvSpPr/>
          <p:nvPr/>
        </p:nvSpPr>
        <p:spPr>
          <a:xfrm>
            <a:off x="2926192" y="6298328"/>
            <a:ext cx="493680" cy="4936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Straight Connector 49"/>
          <p:cNvCxnSpPr>
            <a:cxnSpLocks/>
          </p:cNvCxnSpPr>
          <p:nvPr/>
        </p:nvCxnSpPr>
        <p:spPr>
          <a:xfrm flipV="1">
            <a:off x="1901405" y="6102610"/>
            <a:ext cx="403200" cy="1861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9" idx="1"/>
          </p:cNvCxnSpPr>
          <p:nvPr/>
        </p:nvCxnSpPr>
        <p:spPr>
          <a:xfrm>
            <a:off x="2774719" y="6176278"/>
            <a:ext cx="223771" cy="1943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7" idx="6"/>
            <a:endCxn id="49" idx="2"/>
          </p:cNvCxnSpPr>
          <p:nvPr/>
        </p:nvCxnSpPr>
        <p:spPr>
          <a:xfrm>
            <a:off x="1958962" y="6412144"/>
            <a:ext cx="967230" cy="133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323399"/>
              </p:ext>
            </p:extLst>
          </p:nvPr>
        </p:nvGraphicFramePr>
        <p:xfrm>
          <a:off x="5652120" y="4725144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59" name="Equation" r:id="rId11" imgW="571320" imgH="393480" progId="Equation.DSMT4">
                  <p:embed/>
                </p:oleObj>
              </mc:Choice>
              <mc:Fallback>
                <p:oleObj name="Equation" r:id="rId11" imgW="571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725144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206239"/>
              </p:ext>
            </p:extLst>
          </p:nvPr>
        </p:nvGraphicFramePr>
        <p:xfrm>
          <a:off x="7236296" y="4725144"/>
          <a:ext cx="1270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60" name="Equation" r:id="rId13" imgW="634680" imgH="393480" progId="Equation.DSMT4">
                  <p:embed/>
                </p:oleObj>
              </mc:Choice>
              <mc:Fallback>
                <p:oleObj name="Equation" r:id="rId13" imgW="634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725144"/>
                        <a:ext cx="1270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690103"/>
              </p:ext>
            </p:extLst>
          </p:nvPr>
        </p:nvGraphicFramePr>
        <p:xfrm>
          <a:off x="7236296" y="5583226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61" name="Equation" r:id="rId15" imgW="596880" imgH="393480" progId="Equation.DSMT4">
                  <p:embed/>
                </p:oleObj>
              </mc:Choice>
              <mc:Fallback>
                <p:oleObj name="Equation" r:id="rId15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5583226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2" name="Straight Arrow Connector 61"/>
          <p:cNvCxnSpPr/>
          <p:nvPr/>
        </p:nvCxnSpPr>
        <p:spPr>
          <a:xfrm>
            <a:off x="526845" y="6410886"/>
            <a:ext cx="68726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26845" y="5838929"/>
            <a:ext cx="0" cy="576064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54943" y="6406779"/>
            <a:ext cx="497688" cy="288032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902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187624" y="135493"/>
            <a:ext cx="6552728" cy="93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Температурная зависимость теплоемкости идеального газа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Прямоугольник 37">
            <a:extLst>
              <a:ext uri="{FF2B5EF4-FFF2-40B4-BE49-F238E27FC236}">
                <a16:creationId xmlns="" xmlns:a16="http://schemas.microsoft.com/office/drawing/2014/main" id="{A0E57B69-0E01-489A-980C-A898CE09F25A}"/>
              </a:ext>
            </a:extLst>
          </p:cNvPr>
          <p:cNvSpPr/>
          <p:nvPr/>
        </p:nvSpPr>
        <p:spPr>
          <a:xfrm>
            <a:off x="97128" y="1119664"/>
            <a:ext cx="89497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Простые формулы для теплоёмкости дают хорошее согласие с экспериментом для одноатомных газов и многих двухатомных газов при комнатной температуре: азот, кислород, водород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 трехатомных молекул наблюдаются систематические отклонения от теории, следующей из теоремы о равнораспределении по степеням свободы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D4D3D4A-25D7-48E4-B2D4-7A09B4AA5A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8" y="3158529"/>
            <a:ext cx="4176464" cy="3297554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3263AE3E-D380-47A7-AECC-50D8A12942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655747"/>
              </p:ext>
            </p:extLst>
          </p:nvPr>
        </p:nvGraphicFramePr>
        <p:xfrm>
          <a:off x="4640387" y="6051810"/>
          <a:ext cx="2095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0" name="Equation" r:id="rId4" imgW="139680" imgH="164880" progId="Equation.DSMT4">
                  <p:embed/>
                </p:oleObj>
              </mc:Choice>
              <mc:Fallback>
                <p:oleObj name="Equation" r:id="rId4" imgW="139680" imgH="164880" progId="Equation.DSMT4">
                  <p:embed/>
                  <p:pic>
                    <p:nvPicPr>
                      <p:cNvPr id="61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387" y="6051810"/>
                        <a:ext cx="20955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46E2DB1C-9306-4C12-B1C6-24D7D1136E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539890"/>
              </p:ext>
            </p:extLst>
          </p:nvPr>
        </p:nvGraphicFramePr>
        <p:xfrm>
          <a:off x="3809058" y="6455807"/>
          <a:ext cx="5334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1" name="Equation" r:id="rId6" imgW="355320" imgH="177480" progId="Equation.DSMT4">
                  <p:embed/>
                </p:oleObj>
              </mc:Choice>
              <mc:Fallback>
                <p:oleObj name="Equation" r:id="rId6" imgW="355320" imgH="17748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3263AE3E-D380-47A7-AECC-50D8A12942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058" y="6455807"/>
                        <a:ext cx="5334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62AFE857-6361-4F1B-AF8C-40862469B7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094333"/>
              </p:ext>
            </p:extLst>
          </p:nvPr>
        </p:nvGraphicFramePr>
        <p:xfrm>
          <a:off x="2240639" y="6455807"/>
          <a:ext cx="4000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2" name="Equation" r:id="rId8" imgW="266400" imgH="177480" progId="Equation.DSMT4">
                  <p:embed/>
                </p:oleObj>
              </mc:Choice>
              <mc:Fallback>
                <p:oleObj name="Equation" r:id="rId8" imgW="26640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46E2DB1C-9306-4C12-B1C6-24D7D1136E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0639" y="6455807"/>
                        <a:ext cx="40005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F867F808-F1DE-4237-8F84-3D845904F0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153012"/>
              </p:ext>
            </p:extLst>
          </p:nvPr>
        </p:nvGraphicFramePr>
        <p:xfrm>
          <a:off x="1130425" y="6461125"/>
          <a:ext cx="2857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3" name="Equation" r:id="rId10" imgW="190440" imgH="177480" progId="Equation.DSMT4">
                  <p:embed/>
                </p:oleObj>
              </mc:Choice>
              <mc:Fallback>
                <p:oleObj name="Equation" r:id="rId10" imgW="19044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62AFE857-6361-4F1B-AF8C-40862469B7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425" y="6461125"/>
                        <a:ext cx="28575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632D93C5-F275-4C8C-8EA1-B3F92AD71D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164370"/>
              </p:ext>
            </p:extLst>
          </p:nvPr>
        </p:nvGraphicFramePr>
        <p:xfrm>
          <a:off x="107504" y="5085184"/>
          <a:ext cx="4000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4" name="Equation" r:id="rId12" imgW="266400" imgH="393480" progId="Equation.DSMT4">
                  <p:embed/>
                </p:oleObj>
              </mc:Choice>
              <mc:Fallback>
                <p:oleObj name="Equation" r:id="rId12" imgW="26640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F867F808-F1DE-4237-8F84-3D845904F0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085184"/>
                        <a:ext cx="4000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076AFA0E-FB91-45F8-95E8-1327725621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568289"/>
              </p:ext>
            </p:extLst>
          </p:nvPr>
        </p:nvGraphicFramePr>
        <p:xfrm>
          <a:off x="130793" y="4365104"/>
          <a:ext cx="4000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5" name="Equation" r:id="rId14" imgW="266400" imgH="393480" progId="Equation.DSMT4">
                  <p:embed/>
                </p:oleObj>
              </mc:Choice>
              <mc:Fallback>
                <p:oleObj name="Equation" r:id="rId14" imgW="26640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632D93C5-F275-4C8C-8EA1-B3F92AD71D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93" y="4365104"/>
                        <a:ext cx="4000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7D986FD1-CB26-4B34-BD51-2D475709C9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772269"/>
              </p:ext>
            </p:extLst>
          </p:nvPr>
        </p:nvGraphicFramePr>
        <p:xfrm>
          <a:off x="138076" y="3574807"/>
          <a:ext cx="4000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6" name="Equation" r:id="rId16" imgW="266400" imgH="393480" progId="Equation.DSMT4">
                  <p:embed/>
                </p:oleObj>
              </mc:Choice>
              <mc:Fallback>
                <p:oleObj name="Equation" r:id="rId16" imgW="26640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076AFA0E-FB91-45F8-95E8-1327725621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076" y="3574807"/>
                        <a:ext cx="4000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C97DABC6-3FDD-43B7-A4F4-68FB9433DF3E}"/>
              </a:ext>
            </a:extLst>
          </p:cNvPr>
          <p:cNvSpPr/>
          <p:nvPr/>
        </p:nvSpPr>
        <p:spPr>
          <a:xfrm>
            <a:off x="791302" y="3153487"/>
            <a:ext cx="37349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Теплоёмкость   водорода в зависимости от температуры</a:t>
            </a:r>
          </a:p>
        </p:txBody>
      </p:sp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6EF826EE-231C-4A6D-AA49-2EC9490EAA9E}"/>
              </a:ext>
            </a:extLst>
          </p:cNvPr>
          <p:cNvSpPr/>
          <p:nvPr/>
        </p:nvSpPr>
        <p:spPr>
          <a:xfrm>
            <a:off x="4956659" y="2924944"/>
            <a:ext cx="3396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низких температурах теплоёмкость как у одноатомного газа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BB93BC3E-D53F-4F5A-B24E-3DD63CFA59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716861"/>
              </p:ext>
            </p:extLst>
          </p:nvPr>
        </p:nvGraphicFramePr>
        <p:xfrm>
          <a:off x="8566985" y="3091334"/>
          <a:ext cx="479520" cy="7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7" name="Equation" r:id="rId18" imgW="266400" imgH="393480" progId="Equation.DSMT4">
                  <p:embed/>
                </p:oleObj>
              </mc:Choice>
              <mc:Fallback>
                <p:oleObj name="Equation" r:id="rId18" imgW="26640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632D93C5-F275-4C8C-8EA1-B3F92AD71D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6985" y="3091334"/>
                        <a:ext cx="479520" cy="708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>
            <a:extLst>
              <a:ext uri="{FF2B5EF4-FFF2-40B4-BE49-F238E27FC236}">
                <a16:creationId xmlns="" xmlns:a16="http://schemas.microsoft.com/office/drawing/2014/main" id="{025A9219-A4B4-4672-BB2A-4AD41AE2ACDE}"/>
              </a:ext>
            </a:extLst>
          </p:cNvPr>
          <p:cNvSpPr/>
          <p:nvPr/>
        </p:nvSpPr>
        <p:spPr>
          <a:xfrm>
            <a:off x="4956659" y="4081253"/>
            <a:ext cx="33440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комнатных температурах - как у двухатомного газа с жесткой связью между атомами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DF363D38-5A00-4BD3-84B1-395036D0DF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329422"/>
              </p:ext>
            </p:extLst>
          </p:nvPr>
        </p:nvGraphicFramePr>
        <p:xfrm>
          <a:off x="8567351" y="4241342"/>
          <a:ext cx="479520" cy="7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8" name="Equation" r:id="rId20" imgW="266400" imgH="393480" progId="Equation.DSMT4">
                  <p:embed/>
                </p:oleObj>
              </mc:Choice>
              <mc:Fallback>
                <p:oleObj name="Equation" r:id="rId20" imgW="26640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BB93BC3E-D53F-4F5A-B24E-3DD63CFA59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67351" y="4241342"/>
                        <a:ext cx="479520" cy="708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>
            <a:extLst>
              <a:ext uri="{FF2B5EF4-FFF2-40B4-BE49-F238E27FC236}">
                <a16:creationId xmlns="" xmlns:a16="http://schemas.microsoft.com/office/drawing/2014/main" id="{4AC9C15C-3FB0-489D-AE8A-6E6BAC0B720D}"/>
              </a:ext>
            </a:extLst>
          </p:cNvPr>
          <p:cNvSpPr/>
          <p:nvPr/>
        </p:nvSpPr>
        <p:spPr>
          <a:xfrm>
            <a:off x="4956659" y="5325600"/>
            <a:ext cx="33440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очень высоких температурах - как у двухатомного газа с колебательной степенью свободы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3C07C665-A98D-464B-9CDE-E97A628892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017777"/>
              </p:ext>
            </p:extLst>
          </p:nvPr>
        </p:nvGraphicFramePr>
        <p:xfrm>
          <a:off x="8575302" y="5468157"/>
          <a:ext cx="479520" cy="7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49" name="Equation" r:id="rId22" imgW="266400" imgH="393480" progId="Equation.DSMT4">
                  <p:embed/>
                </p:oleObj>
              </mc:Choice>
              <mc:Fallback>
                <p:oleObj name="Equation" r:id="rId22" imgW="266400" imgH="393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DF363D38-5A00-4BD3-84B1-395036D0DF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5302" y="5468157"/>
                        <a:ext cx="479520" cy="708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65FB236F-5C4F-459E-BC38-D2C3FC4EBA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90048"/>
              </p:ext>
            </p:extLst>
          </p:nvPr>
        </p:nvGraphicFramePr>
        <p:xfrm>
          <a:off x="2547067" y="3135727"/>
          <a:ext cx="36512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50" name="Equation" r:id="rId24" imgW="203040" imgH="228600" progId="Equation.DSMT4">
                  <p:embed/>
                </p:oleObj>
              </mc:Choice>
              <mc:Fallback>
                <p:oleObj name="Equation" r:id="rId24" imgW="20304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BB93BC3E-D53F-4F5A-B24E-3DD63CFA59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067" y="3135727"/>
                        <a:ext cx="365125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3497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1759821-347E-40DE-BC71-942E9859EF60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187624" y="55538"/>
            <a:ext cx="6552728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Вращательные степени свободы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>
            <a:extLst>
              <a:ext uri="{FF2B5EF4-FFF2-40B4-BE49-F238E27FC236}">
                <a16:creationId xmlns="" xmlns:a16="http://schemas.microsoft.com/office/drawing/2014/main" id="{A9B035AD-618E-4E3A-B072-EDA89E1C17B1}"/>
              </a:ext>
            </a:extLst>
          </p:cNvPr>
          <p:cNvSpPr/>
          <p:nvPr/>
        </p:nvSpPr>
        <p:spPr>
          <a:xfrm>
            <a:off x="194642" y="548680"/>
            <a:ext cx="8651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Зависимость теплоёмкости газа от температуры обусловлена квантовыми закономерностями движения молекул. Энергия вращательного и колебательного движений проквантована. 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5176632B-8E13-41EF-B615-4E8E3D5ECC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333003"/>
              </p:ext>
            </p:extLst>
          </p:nvPr>
        </p:nvGraphicFramePr>
        <p:xfrm>
          <a:off x="194642" y="2003054"/>
          <a:ext cx="1985963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0" name="Equation" r:id="rId3" imgW="1104840" imgH="457200" progId="Equation.DSMT4">
                  <p:embed/>
                </p:oleObj>
              </mc:Choice>
              <mc:Fallback>
                <p:oleObj name="Equation" r:id="rId3" imgW="1104840" imgH="4572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DF363D38-5A00-4BD3-84B1-395036D0DF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42" y="2003054"/>
                        <a:ext cx="1985963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>
            <a:extLst>
              <a:ext uri="{FF2B5EF4-FFF2-40B4-BE49-F238E27FC236}">
                <a16:creationId xmlns="" xmlns:a16="http://schemas.microsoft.com/office/drawing/2014/main" id="{E4EB21DE-49BD-40FA-BED4-DCEC14463234}"/>
              </a:ext>
            </a:extLst>
          </p:cNvPr>
          <p:cNvSpPr/>
          <p:nvPr/>
        </p:nvSpPr>
        <p:spPr>
          <a:xfrm>
            <a:off x="6084168" y="2111961"/>
            <a:ext cx="1774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Ортоводород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выс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энерг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.)</a:t>
            </a:r>
          </a:p>
        </p:txBody>
      </p:sp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8525D229-D0E0-40DE-8F25-FFB593EDB150}"/>
              </a:ext>
            </a:extLst>
          </p:cNvPr>
          <p:cNvSpPr/>
          <p:nvPr/>
        </p:nvSpPr>
        <p:spPr>
          <a:xfrm>
            <a:off x="2843808" y="2111961"/>
            <a:ext cx="1774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Arial" pitchFamily="34" charset="0"/>
                <a:cs typeface="Arial" pitchFamily="34" charset="0"/>
              </a:rPr>
              <a:t>Параводород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низк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энерг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FA9DF437-A1A5-4B1F-86DE-0D75CDDC719E}"/>
              </a:ext>
            </a:extLst>
          </p:cNvPr>
          <p:cNvCxnSpPr>
            <a:cxnSpLocks/>
          </p:cNvCxnSpPr>
          <p:nvPr/>
        </p:nvCxnSpPr>
        <p:spPr>
          <a:xfrm>
            <a:off x="4788024" y="2111961"/>
            <a:ext cx="0" cy="625662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2F2DB35F-6D03-44C1-BAAF-885BED5B5F8F}"/>
              </a:ext>
            </a:extLst>
          </p:cNvPr>
          <p:cNvCxnSpPr>
            <a:cxnSpLocks/>
          </p:cNvCxnSpPr>
          <p:nvPr/>
        </p:nvCxnSpPr>
        <p:spPr>
          <a:xfrm flipV="1">
            <a:off x="5148064" y="2111961"/>
            <a:ext cx="0" cy="625664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5D5D07CF-4241-4DD4-B863-B2276C3FBACB}"/>
              </a:ext>
            </a:extLst>
          </p:cNvPr>
          <p:cNvCxnSpPr>
            <a:cxnSpLocks/>
          </p:cNvCxnSpPr>
          <p:nvPr/>
        </p:nvCxnSpPr>
        <p:spPr>
          <a:xfrm>
            <a:off x="8573632" y="2204864"/>
            <a:ext cx="0" cy="581144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82CC9166-D8F7-47D0-AF98-0741E0FBD3A2}"/>
              </a:ext>
            </a:extLst>
          </p:cNvPr>
          <p:cNvCxnSpPr>
            <a:cxnSpLocks/>
          </p:cNvCxnSpPr>
          <p:nvPr/>
        </p:nvCxnSpPr>
        <p:spPr>
          <a:xfrm>
            <a:off x="8172400" y="2204864"/>
            <a:ext cx="0" cy="581144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FF97149F-6929-4E37-8FD9-F933B48553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102495"/>
              </p:ext>
            </p:extLst>
          </p:nvPr>
        </p:nvGraphicFramePr>
        <p:xfrm>
          <a:off x="3046293" y="2970939"/>
          <a:ext cx="1370012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1" name="Equation" r:id="rId5" imgW="761760" imgH="203040" progId="Equation.DSMT4">
                  <p:embed/>
                </p:oleObj>
              </mc:Choice>
              <mc:Fallback>
                <p:oleObj name="Equation" r:id="rId5" imgW="76176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5176632B-8E13-41EF-B615-4E8E3D5ECC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293" y="2970939"/>
                        <a:ext cx="1370012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C3CD0566-1DC3-46C9-A8AC-F46EE6BE54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257827"/>
              </p:ext>
            </p:extLst>
          </p:nvPr>
        </p:nvGraphicFramePr>
        <p:xfrm>
          <a:off x="6319838" y="2928561"/>
          <a:ext cx="130175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2" name="Equation" r:id="rId7" imgW="723600" imgH="203040" progId="Equation.DSMT4">
                  <p:embed/>
                </p:oleObj>
              </mc:Choice>
              <mc:Fallback>
                <p:oleObj name="Equation" r:id="rId7" imgW="723600" imgH="203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FF97149F-6929-4E37-8FD9-F933B48553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9838" y="2928561"/>
                        <a:ext cx="130175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47F30A19-8A40-46BB-996C-142E06434A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460066"/>
              </p:ext>
            </p:extLst>
          </p:nvPr>
        </p:nvGraphicFramePr>
        <p:xfrm>
          <a:off x="3010024" y="3375238"/>
          <a:ext cx="17780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3" name="Equation" r:id="rId9" imgW="990360" imgH="457200" progId="Equation.DSMT4">
                  <p:embed/>
                </p:oleObj>
              </mc:Choice>
              <mc:Fallback>
                <p:oleObj name="Equation" r:id="rId9" imgW="990360" imgH="4572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FF97149F-6929-4E37-8FD9-F933B48553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0024" y="3375238"/>
                        <a:ext cx="177800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8604BFA3-3A72-466A-A557-788F6D5C3E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979259"/>
              </p:ext>
            </p:extLst>
          </p:nvPr>
        </p:nvGraphicFramePr>
        <p:xfrm>
          <a:off x="6319838" y="3375238"/>
          <a:ext cx="1846262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4" name="Equation" r:id="rId11" imgW="1028520" imgH="457200" progId="Equation.DSMT4">
                  <p:embed/>
                </p:oleObj>
              </mc:Choice>
              <mc:Fallback>
                <p:oleObj name="Equation" r:id="rId11" imgW="1028520" imgH="4572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7F30A19-8A40-46BB-996C-142E06434A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9838" y="3375238"/>
                        <a:ext cx="1846262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>
            <a:extLst>
              <a:ext uri="{FF2B5EF4-FFF2-40B4-BE49-F238E27FC236}">
                <a16:creationId xmlns="" xmlns:a16="http://schemas.microsoft.com/office/drawing/2014/main" id="{A8E0F1BF-B9AD-435A-91A1-72C697F846A7}"/>
              </a:ext>
            </a:extLst>
          </p:cNvPr>
          <p:cNvSpPr/>
          <p:nvPr/>
        </p:nvSpPr>
        <p:spPr>
          <a:xfrm>
            <a:off x="194642" y="4342710"/>
            <a:ext cx="8651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очень малых температурах                            вращательные степени свободы не могут возбудиться, т.к. для этого недостаточно энергии, получаемой молекулой при столкновении. Молекула ведет себя как частица без внутренних степеней свободы 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90482315-F834-4F5F-8FE9-6DF64E6464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116306"/>
              </p:ext>
            </p:extLst>
          </p:nvPr>
        </p:nvGraphicFramePr>
        <p:xfrm>
          <a:off x="4603969" y="4337178"/>
          <a:ext cx="1731962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5" name="Equation" r:id="rId13" imgW="965160" imgH="241200" progId="Equation.DSMT4">
                  <p:embed/>
                </p:oleObj>
              </mc:Choice>
              <mc:Fallback>
                <p:oleObj name="Equation" r:id="rId13" imgW="965160" imgH="2412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7F30A19-8A40-46BB-996C-142E06434A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969" y="4337178"/>
                        <a:ext cx="1731962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>
            <a:extLst>
              <a:ext uri="{FF2B5EF4-FFF2-40B4-BE49-F238E27FC236}">
                <a16:creationId xmlns="" xmlns:a16="http://schemas.microsoft.com/office/drawing/2014/main" id="{C1B87979-2ED8-423C-B5BF-A89CABF8E6D9}"/>
              </a:ext>
            </a:extLst>
          </p:cNvPr>
          <p:cNvSpPr/>
          <p:nvPr/>
        </p:nvSpPr>
        <p:spPr>
          <a:xfrm>
            <a:off x="194642" y="5841924"/>
            <a:ext cx="48094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Температура, при которой включаются вращательные степени свободы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="" xmlns:a16="http://schemas.microsoft.com/office/drawing/2014/main" id="{ED7FA07B-86A4-435F-B9FE-F5989F3CF6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98023"/>
              </p:ext>
            </p:extLst>
          </p:nvPr>
        </p:nvGraphicFramePr>
        <p:xfrm>
          <a:off x="5148064" y="5811837"/>
          <a:ext cx="1322387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6" name="Equation" r:id="rId15" imgW="736560" imgH="457200" progId="Equation.DSMT4">
                  <p:embed/>
                </p:oleObj>
              </mc:Choice>
              <mc:Fallback>
                <p:oleObj name="Equation" r:id="rId15" imgW="736560" imgH="4572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="" xmlns:a16="http://schemas.microsoft.com/office/drawing/2014/main" id="{90482315-F834-4F5F-8FE9-6DF64E6464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811837"/>
                        <a:ext cx="1322387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>
            <a:extLst>
              <a:ext uri="{FF2B5EF4-FFF2-40B4-BE49-F238E27FC236}">
                <a16:creationId xmlns="" xmlns:a16="http://schemas.microsoft.com/office/drawing/2014/main" id="{80D9337E-C149-4372-AF1F-A7864D663D76}"/>
              </a:ext>
            </a:extLst>
          </p:cNvPr>
          <p:cNvSpPr/>
          <p:nvPr/>
        </p:nvSpPr>
        <p:spPr>
          <a:xfrm>
            <a:off x="8091615" y="2916993"/>
            <a:ext cx="9640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75%</a:t>
            </a:r>
          </a:p>
        </p:txBody>
      </p:sp>
      <p:sp>
        <p:nvSpPr>
          <p:cNvPr id="25" name="Прямоугольник 37">
            <a:extLst>
              <a:ext uri="{FF2B5EF4-FFF2-40B4-BE49-F238E27FC236}">
                <a16:creationId xmlns="" xmlns:a16="http://schemas.microsoft.com/office/drawing/2014/main" id="{1866E493-5287-43AD-85CC-2799A3206337}"/>
              </a:ext>
            </a:extLst>
          </p:cNvPr>
          <p:cNvSpPr/>
          <p:nvPr/>
        </p:nvSpPr>
        <p:spPr>
          <a:xfrm>
            <a:off x="4666047" y="2924944"/>
            <a:ext cx="770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25%</a:t>
            </a:r>
          </a:p>
        </p:txBody>
      </p:sp>
      <p:sp>
        <p:nvSpPr>
          <p:cNvPr id="31" name="Прямоугольник 37">
            <a:extLst>
              <a:ext uri="{FF2B5EF4-FFF2-40B4-BE49-F238E27FC236}">
                <a16:creationId xmlns="" xmlns:a16="http://schemas.microsoft.com/office/drawing/2014/main" id="{0B3A85E7-7045-4273-8164-ADABC4A65AF2}"/>
              </a:ext>
            </a:extLst>
          </p:cNvPr>
          <p:cNvSpPr/>
          <p:nvPr/>
        </p:nvSpPr>
        <p:spPr>
          <a:xfrm>
            <a:off x="1691680" y="1537452"/>
            <a:ext cx="8651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Молекулы водорода отличаются по ориентации спинов ядер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="" xmlns:a16="http://schemas.microsoft.com/office/drawing/2014/main" id="{E1F6260E-2EA0-4D89-9DA3-A091B31FED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472608"/>
              </p:ext>
            </p:extLst>
          </p:nvPr>
        </p:nvGraphicFramePr>
        <p:xfrm>
          <a:off x="7395417" y="6280594"/>
          <a:ext cx="125571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07" name="Equation" r:id="rId17" imgW="698400" imgH="228600" progId="Equation.DSMT4">
                  <p:embed/>
                </p:oleObj>
              </mc:Choice>
              <mc:Fallback>
                <p:oleObj name="Equation" r:id="rId17" imgW="698400" imgH="2286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="" xmlns:a16="http://schemas.microsoft.com/office/drawing/2014/main" id="{ED7FA07B-86A4-435F-B9FE-F5989F3CF6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5417" y="6280594"/>
                        <a:ext cx="1255712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Прямоугольник 37">
            <a:extLst>
              <a:ext uri="{FF2B5EF4-FFF2-40B4-BE49-F238E27FC236}">
                <a16:creationId xmlns="" xmlns:a16="http://schemas.microsoft.com/office/drawing/2014/main" id="{131DD623-A410-4B5A-8512-DCF6D694A802}"/>
              </a:ext>
            </a:extLst>
          </p:cNvPr>
          <p:cNvSpPr/>
          <p:nvPr/>
        </p:nvSpPr>
        <p:spPr>
          <a:xfrm>
            <a:off x="7149145" y="5844120"/>
            <a:ext cx="18849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Для водорода</a:t>
            </a:r>
          </a:p>
        </p:txBody>
      </p:sp>
    </p:spTree>
    <p:extLst>
      <p:ext uri="{BB962C8B-B14F-4D97-AF65-F5344CB8AC3E}">
        <p14:creationId xmlns:p14="http://schemas.microsoft.com/office/powerpoint/2010/main" val="783474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7">
            <a:extLst>
              <a:ext uri="{FF2B5EF4-FFF2-40B4-BE49-F238E27FC236}">
                <a16:creationId xmlns="" xmlns:a16="http://schemas.microsoft.com/office/drawing/2014/main" id="{8B7C2A95-6DE0-4E3B-AC87-1E303B89580E}"/>
              </a:ext>
            </a:extLst>
          </p:cNvPr>
          <p:cNvSpPr/>
          <p:nvPr/>
        </p:nvSpPr>
        <p:spPr>
          <a:xfrm>
            <a:off x="2751832" y="2564904"/>
            <a:ext cx="5942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Расстояние между колебательными уровнями энергии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5D3C537-B00F-43A1-B4D5-764301D993D1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187624" y="55538"/>
            <a:ext cx="6552728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Колебательные степени свободы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9F24259B-B0D0-4C1C-ABA7-B8E8051D2A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169174"/>
              </p:ext>
            </p:extLst>
          </p:nvPr>
        </p:nvGraphicFramePr>
        <p:xfrm>
          <a:off x="440344" y="1408710"/>
          <a:ext cx="1846263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13" name="Equation" r:id="rId3" imgW="1028520" imgH="431640" progId="Equation.DSMT4">
                  <p:embed/>
                </p:oleObj>
              </mc:Choice>
              <mc:Fallback>
                <p:oleObj name="Equation" r:id="rId3" imgW="1028520" imgH="43164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7F30A19-8A40-46BB-996C-142E06434A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344" y="1408710"/>
                        <a:ext cx="1846263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>
            <a:extLst>
              <a:ext uri="{FF2B5EF4-FFF2-40B4-BE49-F238E27FC236}">
                <a16:creationId xmlns="" xmlns:a16="http://schemas.microsoft.com/office/drawing/2014/main" id="{A98071F0-7631-460D-829B-AA8C0F689082}"/>
              </a:ext>
            </a:extLst>
          </p:cNvPr>
          <p:cNvSpPr/>
          <p:nvPr/>
        </p:nvSpPr>
        <p:spPr>
          <a:xfrm>
            <a:off x="2744600" y="1408494"/>
            <a:ext cx="4693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Дискретные уровни энергии гармонического осциллятора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71F59BE6-D758-458A-9F00-77B738C24A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21584"/>
              </p:ext>
            </p:extLst>
          </p:nvPr>
        </p:nvGraphicFramePr>
        <p:xfrm>
          <a:off x="703075" y="2220360"/>
          <a:ext cx="13208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14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9F24259B-B0D0-4C1C-ABA7-B8E8051D2A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075" y="2220360"/>
                        <a:ext cx="132080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2EFEAD66-EEB1-4B85-A40B-4DD892CB5E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037989"/>
              </p:ext>
            </p:extLst>
          </p:nvPr>
        </p:nvGraphicFramePr>
        <p:xfrm>
          <a:off x="395536" y="2730268"/>
          <a:ext cx="16637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15" name="Equation" r:id="rId7" imgW="927000" imgH="228600" progId="Equation.DSMT4">
                  <p:embed/>
                </p:oleObj>
              </mc:Choice>
              <mc:Fallback>
                <p:oleObj name="Equation" r:id="rId7" imgW="92700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9F24259B-B0D0-4C1C-ABA7-B8E8051D2A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730268"/>
                        <a:ext cx="16637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9F257FAB-87C7-4642-A2B3-522E4B1F237B}"/>
              </a:ext>
            </a:extLst>
          </p:cNvPr>
          <p:cNvSpPr/>
          <p:nvPr/>
        </p:nvSpPr>
        <p:spPr>
          <a:xfrm>
            <a:off x="179512" y="622554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Расстояние между вращательными уровнями энергии молекулы в 100 раз меньше, чем между колебательными уровнями энергии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1874942D-EAEA-4F22-8A10-0130331F5D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2145076"/>
              </p:ext>
            </p:extLst>
          </p:nvPr>
        </p:nvGraphicFramePr>
        <p:xfrm>
          <a:off x="816581" y="3511309"/>
          <a:ext cx="1093787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16" name="Equation" r:id="rId9" imgW="609480" imgH="393480" progId="Equation.DSMT4">
                  <p:embed/>
                </p:oleObj>
              </mc:Choice>
              <mc:Fallback>
                <p:oleObj name="Equation" r:id="rId9" imgW="60948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2EFEAD66-EEB1-4B85-A40B-4DD892CB5E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581" y="3511309"/>
                        <a:ext cx="1093787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>
            <a:extLst>
              <a:ext uri="{FF2B5EF4-FFF2-40B4-BE49-F238E27FC236}">
                <a16:creationId xmlns="" xmlns:a16="http://schemas.microsoft.com/office/drawing/2014/main" id="{70758DED-896F-46EC-865A-5CA78862C951}"/>
              </a:ext>
            </a:extLst>
          </p:cNvPr>
          <p:cNvSpPr/>
          <p:nvPr/>
        </p:nvSpPr>
        <p:spPr>
          <a:xfrm>
            <a:off x="2762922" y="3537854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Температура, при которой включаются колебательные степени свободы молекулы</a:t>
            </a:r>
          </a:p>
        </p:txBody>
      </p:sp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B23FF6C9-F752-4161-8EB1-43B47A5B7EFF}"/>
              </a:ext>
            </a:extLst>
          </p:cNvPr>
          <p:cNvSpPr/>
          <p:nvPr/>
        </p:nvSpPr>
        <p:spPr>
          <a:xfrm>
            <a:off x="2771800" y="4357395"/>
            <a:ext cx="5922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Для водорода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При такой высокой температуре происходит диссоциация двухатомных молекул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A5610ACE-3680-4020-95AB-4A310F9A85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748130"/>
              </p:ext>
            </p:extLst>
          </p:nvPr>
        </p:nvGraphicFramePr>
        <p:xfrm>
          <a:off x="703075" y="4403757"/>
          <a:ext cx="15494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17" name="Equation" r:id="rId11" imgW="863280" imgH="228600" progId="Equation.DSMT4">
                  <p:embed/>
                </p:oleObj>
              </mc:Choice>
              <mc:Fallback>
                <p:oleObj name="Equation" r:id="rId11" imgW="86328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1874942D-EAEA-4F22-8A10-0130331F5D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075" y="4403757"/>
                        <a:ext cx="15494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e 17">
            <a:extLst>
              <a:ext uri="{FF2B5EF4-FFF2-40B4-BE49-F238E27FC236}">
                <a16:creationId xmlns="" xmlns:a16="http://schemas.microsoft.com/office/drawing/2014/main" id="{8D89F7ED-3184-40DA-85BC-F8D29AB73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183248"/>
              </p:ext>
            </p:extLst>
          </p:nvPr>
        </p:nvGraphicFramePr>
        <p:xfrm>
          <a:off x="317522" y="5375995"/>
          <a:ext cx="348342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="" xmlns:a16="http://schemas.microsoft.com/office/drawing/2014/main" val="2036029977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708178941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3405124915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305359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r>
                        <a:rPr lang="en-US" baseline="-25000" dirty="0"/>
                        <a:t>2</a:t>
                      </a:r>
                      <a:endParaRPr lang="ru-RU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2</a:t>
                      </a:r>
                      <a:endParaRPr lang="ru-RU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</a:t>
                      </a:r>
                      <a:r>
                        <a:rPr lang="en-US" baseline="-25000" dirty="0"/>
                        <a:t>2</a:t>
                      </a:r>
                      <a:endParaRPr lang="ru-RU" baseline="-25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1345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T</a:t>
                      </a:r>
                      <a:r>
                        <a:rPr lang="en-US" baseline="-25000" dirty="0"/>
                        <a:t>rot </a:t>
                      </a:r>
                      <a:r>
                        <a:rPr lang="en-US" baseline="0" dirty="0"/>
                        <a:t>, K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4088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/>
                        <a:t>T</a:t>
                      </a:r>
                      <a:r>
                        <a:rPr lang="en-US" baseline="-25000" dirty="0" err="1"/>
                        <a:t>osc</a:t>
                      </a:r>
                      <a:r>
                        <a:rPr lang="en-US" baseline="-25000" dirty="0"/>
                        <a:t> </a:t>
                      </a:r>
                      <a:r>
                        <a:rPr lang="en-US" baseline="0" dirty="0"/>
                        <a:t>, K</a:t>
                      </a:r>
                      <a:endParaRPr lang="ru-RU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2187919"/>
                  </a:ext>
                </a:extLst>
              </a:tr>
            </a:tbl>
          </a:graphicData>
        </a:graphic>
      </p:graphicFrame>
      <p:sp>
        <p:nvSpPr>
          <p:cNvPr id="15" name="Прямоугольник 37">
            <a:extLst>
              <a:ext uri="{FF2B5EF4-FFF2-40B4-BE49-F238E27FC236}">
                <a16:creationId xmlns="" xmlns:a16="http://schemas.microsoft.com/office/drawing/2014/main" id="{FA612243-4DEE-49A2-BF28-0CE418FD06A6}"/>
              </a:ext>
            </a:extLst>
          </p:cNvPr>
          <p:cNvSpPr/>
          <p:nvPr/>
        </p:nvSpPr>
        <p:spPr>
          <a:xfrm>
            <a:off x="3995936" y="5308276"/>
            <a:ext cx="4902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Различие между характерными температурами возбуждения вращательных и колебательных степеней свободы обусловлены различием массы ядер</a:t>
            </a:r>
          </a:p>
        </p:txBody>
      </p:sp>
    </p:spTree>
    <p:extLst>
      <p:ext uri="{BB962C8B-B14F-4D97-AF65-F5344CB8AC3E}">
        <p14:creationId xmlns:p14="http://schemas.microsoft.com/office/powerpoint/2010/main" val="147426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="" xmlns:a16="http://schemas.microsoft.com/office/drawing/2014/main" id="{0009639D-4E03-4060-88AD-E96C61071238}"/>
              </a:ext>
            </a:extLst>
          </p:cNvPr>
          <p:cNvSpPr/>
          <p:nvPr/>
        </p:nvSpPr>
        <p:spPr>
          <a:xfrm>
            <a:off x="1340349" y="2573818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81A5330-7F22-4491-8ED7-B94BDD82783F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23528" y="55538"/>
            <a:ext cx="8496944" cy="108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Теплоёмкость твердого тела при высоких температурах. Соотношение Дюлонга-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Пти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2360FFCA-160E-4E15-A2FA-1B82ABBCEE29}"/>
              </a:ext>
            </a:extLst>
          </p:cNvPr>
          <p:cNvSpPr/>
          <p:nvPr/>
        </p:nvSpPr>
        <p:spPr>
          <a:xfrm>
            <a:off x="2599321" y="2573818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C1D41D9B-0140-49FE-A157-4F5A78EA2ADA}"/>
              </a:ext>
            </a:extLst>
          </p:cNvPr>
          <p:cNvSpPr/>
          <p:nvPr/>
        </p:nvSpPr>
        <p:spPr>
          <a:xfrm>
            <a:off x="1331640" y="3841499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85E878D1-A9A5-421C-8C95-637C252FB28A}"/>
              </a:ext>
            </a:extLst>
          </p:cNvPr>
          <p:cNvSpPr/>
          <p:nvPr/>
        </p:nvSpPr>
        <p:spPr>
          <a:xfrm>
            <a:off x="1331640" y="1340973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F2632FE2-15FD-4524-AF38-BEFAD98C2609}"/>
              </a:ext>
            </a:extLst>
          </p:cNvPr>
          <p:cNvSpPr/>
          <p:nvPr/>
        </p:nvSpPr>
        <p:spPr>
          <a:xfrm>
            <a:off x="81377" y="2573818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804B282E-7875-436C-A177-ED97D95747A2}"/>
              </a:ext>
            </a:extLst>
          </p:cNvPr>
          <p:cNvSpPr/>
          <p:nvPr/>
        </p:nvSpPr>
        <p:spPr>
          <a:xfrm>
            <a:off x="2590612" y="3832790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EE1924-DD2F-4829-B40E-56AC5D31421A}"/>
              </a:ext>
            </a:extLst>
          </p:cNvPr>
          <p:cNvSpPr/>
          <p:nvPr/>
        </p:nvSpPr>
        <p:spPr>
          <a:xfrm>
            <a:off x="115542" y="3824081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CEB33E5F-7ABE-4234-AEFA-3EBB06FA7955}"/>
              </a:ext>
            </a:extLst>
          </p:cNvPr>
          <p:cNvSpPr/>
          <p:nvPr/>
        </p:nvSpPr>
        <p:spPr>
          <a:xfrm>
            <a:off x="76688" y="1340973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36E92A2B-6357-447F-8DC9-874E9917FC99}"/>
              </a:ext>
            </a:extLst>
          </p:cNvPr>
          <p:cNvSpPr/>
          <p:nvPr/>
        </p:nvSpPr>
        <p:spPr>
          <a:xfrm>
            <a:off x="2590612" y="1323555"/>
            <a:ext cx="493680" cy="4936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88A16B3E-C285-428E-B8EB-B6C2E6DEC74F}"/>
              </a:ext>
            </a:extLst>
          </p:cNvPr>
          <p:cNvGrpSpPr/>
          <p:nvPr/>
        </p:nvGrpSpPr>
        <p:grpSpPr>
          <a:xfrm>
            <a:off x="556970" y="1340973"/>
            <a:ext cx="798227" cy="493680"/>
            <a:chOff x="556970" y="1620091"/>
            <a:chExt cx="798227" cy="49368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C13248A2-BD00-4F75-A0AC-6C3022619B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3652B528-CA54-4752-8C58-A2B625F597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9914643F-7BB9-4DAC-AC14-D71EC60B81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3B6044FD-5D76-4C31-AB3C-833E1800E1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="" xmlns:a16="http://schemas.microsoft.com/office/drawing/2014/main" id="{C11E8A81-9ABA-480B-946F-B7C073F736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EBFE0D62-8A0D-47B7-BD5E-04557FD533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D24A8BD5-90F8-446A-AA37-D10E898C88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FEAAF52A-F8B1-4F06-839E-D4E306B6E452}"/>
              </a:ext>
            </a:extLst>
          </p:cNvPr>
          <p:cNvGrpSpPr/>
          <p:nvPr/>
        </p:nvGrpSpPr>
        <p:grpSpPr>
          <a:xfrm>
            <a:off x="548461" y="2573818"/>
            <a:ext cx="798227" cy="493680"/>
            <a:chOff x="556970" y="1620091"/>
            <a:chExt cx="798227" cy="49368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="" xmlns:a16="http://schemas.microsoft.com/office/drawing/2014/main" id="{6047BAB8-67D7-48E9-95FC-779BE59DAD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AEA2A79C-B3FC-45D6-AFF8-A73F3372AE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="" xmlns:a16="http://schemas.microsoft.com/office/drawing/2014/main" id="{627D91EC-0A83-4EDA-B3BC-84D2A7670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5597A1C4-E111-4C64-97E5-EF6988BE00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="" xmlns:a16="http://schemas.microsoft.com/office/drawing/2014/main" id="{166E5FBB-AF4E-400E-8BE2-84F1914003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="" xmlns:a16="http://schemas.microsoft.com/office/drawing/2014/main" id="{6278A73D-8E54-42E7-904D-ECBA1AAA69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="" xmlns:a16="http://schemas.microsoft.com/office/drawing/2014/main" id="{A3464F05-7CF1-4978-A838-46073A7CE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6D845AE-D897-458F-88E1-568D21A3C377}"/>
              </a:ext>
            </a:extLst>
          </p:cNvPr>
          <p:cNvGrpSpPr/>
          <p:nvPr/>
        </p:nvGrpSpPr>
        <p:grpSpPr>
          <a:xfrm rot="5400000">
            <a:off x="1216961" y="1970210"/>
            <a:ext cx="798227" cy="493680"/>
            <a:chOff x="556970" y="1620091"/>
            <a:chExt cx="798227" cy="493680"/>
          </a:xfrm>
        </p:grpSpPr>
        <p:cxnSp>
          <p:nvCxnSpPr>
            <p:cNvPr id="44" name="Straight Connector 43">
              <a:extLst>
                <a:ext uri="{FF2B5EF4-FFF2-40B4-BE49-F238E27FC236}">
                  <a16:creationId xmlns="" xmlns:a16="http://schemas.microsoft.com/office/drawing/2014/main" id="{B1F8075C-25A1-4C99-93AC-EE8591D698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="" xmlns:a16="http://schemas.microsoft.com/office/drawing/2014/main" id="{6D165460-C533-427F-AC69-7A8CE1D089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6C1D53EF-22FC-4620-A2A3-69EB4BB030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="" xmlns:a16="http://schemas.microsoft.com/office/drawing/2014/main" id="{F393FC7D-8C0F-49F0-8EFD-F5B20893A6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="" xmlns:a16="http://schemas.microsoft.com/office/drawing/2014/main" id="{B1ED4F96-20C1-4843-BF5A-5B007D3F6C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54236566-D310-4148-AE37-34B46154FA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44F0754A-BD5B-410D-8E61-D570F996A9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34CC0997-5F45-426E-BC8C-AFEED4630E48}"/>
              </a:ext>
            </a:extLst>
          </p:cNvPr>
          <p:cNvGrpSpPr/>
          <p:nvPr/>
        </p:nvGrpSpPr>
        <p:grpSpPr>
          <a:xfrm rot="5400000">
            <a:off x="1200143" y="3202853"/>
            <a:ext cx="798227" cy="493680"/>
            <a:chOff x="556970" y="1620091"/>
            <a:chExt cx="798227" cy="49368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300BDF45-4C18-4C3F-A76B-5AFFB90FE7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E0273F21-F5B9-4437-A105-A876C56A47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FC003288-2BC6-44F3-9544-D215819007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E9A70C62-F30E-4AA1-8F31-CAA3A42A28B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F9181B1B-F63E-4508-B70B-26DD6852EF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="" xmlns:a16="http://schemas.microsoft.com/office/drawing/2014/main" id="{6E9F9098-F2B5-4164-8327-1B54023B5B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="" xmlns:a16="http://schemas.microsoft.com/office/drawing/2014/main" id="{86CE194F-8AC0-4DFC-B833-BE5B019BF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FA3B3A95-0227-421F-83A3-92314210EC79}"/>
              </a:ext>
            </a:extLst>
          </p:cNvPr>
          <p:cNvGrpSpPr/>
          <p:nvPr/>
        </p:nvGrpSpPr>
        <p:grpSpPr>
          <a:xfrm>
            <a:off x="1818194" y="2565542"/>
            <a:ext cx="798227" cy="493680"/>
            <a:chOff x="556970" y="1620091"/>
            <a:chExt cx="798227" cy="49368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="" xmlns:a16="http://schemas.microsoft.com/office/drawing/2014/main" id="{3D7D40BD-0856-4004-B353-356AA99454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="" xmlns:a16="http://schemas.microsoft.com/office/drawing/2014/main" id="{86B41EFF-208E-4B9D-B12C-A74C78D57E2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="" xmlns:a16="http://schemas.microsoft.com/office/drawing/2014/main" id="{96380962-3150-453F-A522-64E358CA20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="" xmlns:a16="http://schemas.microsoft.com/office/drawing/2014/main" id="{49F55311-0ED7-4468-A2CE-53086DE585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="" xmlns:a16="http://schemas.microsoft.com/office/drawing/2014/main" id="{A72EC41D-2D77-48DE-845A-4C9BC7C69A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="" xmlns:a16="http://schemas.microsoft.com/office/drawing/2014/main" id="{63154DFE-718C-41F1-B6BE-F055D62F6E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="" xmlns:a16="http://schemas.microsoft.com/office/drawing/2014/main" id="{EB669B71-A88C-4A8B-8CDA-C85C10D058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3903F0A4-5EEB-4476-B02E-3AC32E8CE3D0}"/>
              </a:ext>
            </a:extLst>
          </p:cNvPr>
          <p:cNvGrpSpPr/>
          <p:nvPr/>
        </p:nvGrpSpPr>
        <p:grpSpPr>
          <a:xfrm>
            <a:off x="1818194" y="1330849"/>
            <a:ext cx="798227" cy="493680"/>
            <a:chOff x="556970" y="1620091"/>
            <a:chExt cx="798227" cy="49368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="" xmlns:a16="http://schemas.microsoft.com/office/drawing/2014/main" id="{C842F12E-3AEC-4E79-8292-4B4323221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="" xmlns:a16="http://schemas.microsoft.com/office/drawing/2014/main" id="{CD79C4AD-01C7-4677-A69F-9CE66AE6AF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="" xmlns:a16="http://schemas.microsoft.com/office/drawing/2014/main" id="{6776D9F0-051E-486A-B3E9-6B93EDA48F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0437BAD7-AECB-4D02-B08A-0E01679FD4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="" xmlns:a16="http://schemas.microsoft.com/office/drawing/2014/main" id="{AFAE1D69-828D-46EE-9BD7-B5D29F5580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="" xmlns:a16="http://schemas.microsoft.com/office/drawing/2014/main" id="{9E164D12-E8F5-4E97-9464-7B205C9037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="" xmlns:a16="http://schemas.microsoft.com/office/drawing/2014/main" id="{4567B4B7-FE9D-40C7-BEF4-CCA18DA7CE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A23971D6-1E23-4926-BB21-5CB623FEA45E}"/>
              </a:ext>
            </a:extLst>
          </p:cNvPr>
          <p:cNvGrpSpPr/>
          <p:nvPr/>
        </p:nvGrpSpPr>
        <p:grpSpPr>
          <a:xfrm rot="5400000">
            <a:off x="2426642" y="1943417"/>
            <a:ext cx="798227" cy="493680"/>
            <a:chOff x="556970" y="1620091"/>
            <a:chExt cx="798227" cy="493680"/>
          </a:xfrm>
        </p:grpSpPr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AC4DAF0B-24D5-4694-BCA0-BD0428882B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902F7DF5-2B66-4853-8B57-5667AA119A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="" xmlns:a16="http://schemas.microsoft.com/office/drawing/2014/main" id="{A31D97D3-81D3-4923-AB80-4EC8D43350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="" xmlns:a16="http://schemas.microsoft.com/office/drawing/2014/main" id="{BBB26B45-06B9-4618-83C2-F066541B5D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="" xmlns:a16="http://schemas.microsoft.com/office/drawing/2014/main" id="{CEA7F3CE-3F81-4814-9346-999A9218A2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="" xmlns:a16="http://schemas.microsoft.com/office/drawing/2014/main" id="{29EBACB0-2E73-400E-BF8D-1935C2FFFC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="" xmlns:a16="http://schemas.microsoft.com/office/drawing/2014/main" id="{B476E5E6-B92A-4B1A-8850-008D06FB27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A9207B84-3EDC-40AB-89F9-56DB49CC5220}"/>
              </a:ext>
            </a:extLst>
          </p:cNvPr>
          <p:cNvGrpSpPr/>
          <p:nvPr/>
        </p:nvGrpSpPr>
        <p:grpSpPr>
          <a:xfrm rot="5400000">
            <a:off x="2459115" y="3216488"/>
            <a:ext cx="798227" cy="493680"/>
            <a:chOff x="556970" y="1620091"/>
            <a:chExt cx="798227" cy="493680"/>
          </a:xfrm>
        </p:grpSpPr>
        <p:cxnSp>
          <p:nvCxnSpPr>
            <p:cNvPr id="84" name="Straight Connector 83">
              <a:extLst>
                <a:ext uri="{FF2B5EF4-FFF2-40B4-BE49-F238E27FC236}">
                  <a16:creationId xmlns="" xmlns:a16="http://schemas.microsoft.com/office/drawing/2014/main" id="{380AC481-5077-4123-AB91-3C756ACC0F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="" xmlns:a16="http://schemas.microsoft.com/office/drawing/2014/main" id="{F75DB805-3C02-470A-B752-D2A250DE4C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="" xmlns:a16="http://schemas.microsoft.com/office/drawing/2014/main" id="{2EE55499-DADA-4C9A-9B7D-AE362ACB62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="" xmlns:a16="http://schemas.microsoft.com/office/drawing/2014/main" id="{B959A34E-C8F6-407C-853B-72AA1EDB79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="" xmlns:a16="http://schemas.microsoft.com/office/drawing/2014/main" id="{511A8FCB-2446-43C2-A91D-65482705CF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="" xmlns:a16="http://schemas.microsoft.com/office/drawing/2014/main" id="{8BA08B76-F681-475F-8E78-7B782F026D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="" xmlns:a16="http://schemas.microsoft.com/office/drawing/2014/main" id="{A26A5893-2461-43D4-964A-62F16A1DB3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856A6EF9-14B8-4428-8C90-98A5176281F5}"/>
              </a:ext>
            </a:extLst>
          </p:cNvPr>
          <p:cNvGrpSpPr/>
          <p:nvPr/>
        </p:nvGrpSpPr>
        <p:grpSpPr>
          <a:xfrm>
            <a:off x="1801094" y="3826933"/>
            <a:ext cx="798227" cy="493680"/>
            <a:chOff x="556970" y="1620091"/>
            <a:chExt cx="798227" cy="493680"/>
          </a:xfrm>
        </p:grpSpPr>
        <p:cxnSp>
          <p:nvCxnSpPr>
            <p:cNvPr id="92" name="Straight Connector 91">
              <a:extLst>
                <a:ext uri="{FF2B5EF4-FFF2-40B4-BE49-F238E27FC236}">
                  <a16:creationId xmlns="" xmlns:a16="http://schemas.microsoft.com/office/drawing/2014/main" id="{864EDE9E-4DBA-4B8F-990E-09FD3BCE55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="" xmlns:a16="http://schemas.microsoft.com/office/drawing/2014/main" id="{E81515FB-123A-4A8E-9603-04411E8058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="" xmlns:a16="http://schemas.microsoft.com/office/drawing/2014/main" id="{B490A14D-CD50-4DFE-AE57-424F4E16C7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="" xmlns:a16="http://schemas.microsoft.com/office/drawing/2014/main" id="{C755A47A-735E-4B49-9F52-D29BD9230D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="" xmlns:a16="http://schemas.microsoft.com/office/drawing/2014/main" id="{7A01F869-7173-4DEF-A738-B5D5AB9F50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="" xmlns:a16="http://schemas.microsoft.com/office/drawing/2014/main" id="{33E33120-4D49-4D9D-A111-C280BBD9DF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="" xmlns:a16="http://schemas.microsoft.com/office/drawing/2014/main" id="{FF7860EF-2007-4BB6-A885-8C1BDF0783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BC63317E-6EAF-4D7F-8FCB-B31A4AD717BF}"/>
              </a:ext>
            </a:extLst>
          </p:cNvPr>
          <p:cNvGrpSpPr/>
          <p:nvPr/>
        </p:nvGrpSpPr>
        <p:grpSpPr>
          <a:xfrm>
            <a:off x="574489" y="3826112"/>
            <a:ext cx="798227" cy="493680"/>
            <a:chOff x="556970" y="1620091"/>
            <a:chExt cx="798227" cy="493680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="" xmlns:a16="http://schemas.microsoft.com/office/drawing/2014/main" id="{197B3714-FA63-42F9-87A8-FCB20C5629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="" xmlns:a16="http://schemas.microsoft.com/office/drawing/2014/main" id="{0F8CFF2E-28AF-45CD-A2A6-13E03DB719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="" xmlns:a16="http://schemas.microsoft.com/office/drawing/2014/main" id="{DC0F0DFC-BE3A-4388-BB95-B1981FD3D3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="" xmlns:a16="http://schemas.microsoft.com/office/drawing/2014/main" id="{A4456F57-92DD-4287-8655-EF274CCC48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="" xmlns:a16="http://schemas.microsoft.com/office/drawing/2014/main" id="{FC39F4F8-1242-4085-AC90-CB2E4FC875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="" xmlns:a16="http://schemas.microsoft.com/office/drawing/2014/main" id="{DB16902D-3FCC-4FBA-88DF-67F85D37DA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="" xmlns:a16="http://schemas.microsoft.com/office/drawing/2014/main" id="{D08C66AF-52A9-4B5E-8A60-616E105D5F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="" xmlns:a16="http://schemas.microsoft.com/office/drawing/2014/main" id="{80A656A2-E56F-4D69-A1BC-CEDE23270C8F}"/>
              </a:ext>
            </a:extLst>
          </p:cNvPr>
          <p:cNvGrpSpPr/>
          <p:nvPr/>
        </p:nvGrpSpPr>
        <p:grpSpPr>
          <a:xfrm rot="5400000">
            <a:off x="-47150" y="1970870"/>
            <a:ext cx="798227" cy="493680"/>
            <a:chOff x="556970" y="1620091"/>
            <a:chExt cx="798227" cy="493680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="" xmlns:a16="http://schemas.microsoft.com/office/drawing/2014/main" id="{2A859691-71B6-43BD-8564-6B95776878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="" xmlns:a16="http://schemas.microsoft.com/office/drawing/2014/main" id="{79B7A840-5785-4EA1-9768-1F438D7253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="" xmlns:a16="http://schemas.microsoft.com/office/drawing/2014/main" id="{13534846-DA50-482C-960C-56A42B16DB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="" xmlns:a16="http://schemas.microsoft.com/office/drawing/2014/main" id="{2D04AA28-E6F7-457D-BD7A-4BC029B73C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="" xmlns:a16="http://schemas.microsoft.com/office/drawing/2014/main" id="{855C28F7-7B0D-4F30-8A29-DA0B03FCC7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="" xmlns:a16="http://schemas.microsoft.com/office/drawing/2014/main" id="{8907E125-3947-47BF-8FE7-930719DA2B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="" xmlns:a16="http://schemas.microsoft.com/office/drawing/2014/main" id="{C98103D9-29FC-4641-8496-3BDB71745D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A3897E3F-6FDC-4F18-9FB8-11548FF4E7ED}"/>
              </a:ext>
            </a:extLst>
          </p:cNvPr>
          <p:cNvGrpSpPr/>
          <p:nvPr/>
        </p:nvGrpSpPr>
        <p:grpSpPr>
          <a:xfrm rot="5400000">
            <a:off x="-56139" y="3216489"/>
            <a:ext cx="798227" cy="493680"/>
            <a:chOff x="556970" y="1620091"/>
            <a:chExt cx="798227" cy="493680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="" xmlns:a16="http://schemas.microsoft.com/office/drawing/2014/main" id="{E1138CE0-9BF6-4DB0-B91C-9375A31086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0" y="1628800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="" xmlns:a16="http://schemas.microsoft.com/office/drawing/2014/main" id="{513AC849-0A99-4841-9391-58D83063FE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277" y="1620091"/>
              <a:ext cx="5911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="" xmlns:a16="http://schemas.microsoft.com/office/drawing/2014/main" id="{EB445317-BB75-4C84-B0F1-48D6585947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617" y="1620091"/>
              <a:ext cx="157576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="" xmlns:a16="http://schemas.microsoft.com/office/drawing/2014/main" id="{20AE3038-9B63-435C-84C1-97CFBF1FF4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6679" y="1620091"/>
              <a:ext cx="109478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="" xmlns:a16="http://schemas.microsoft.com/office/drawing/2014/main" id="{1DBAD442-0D52-42A6-88A6-0F57487E5C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57" y="1620091"/>
              <a:ext cx="122255" cy="49368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="" xmlns:a16="http://schemas.microsoft.com/office/drawing/2014/main" id="{B277D82B-DE2A-4CC8-99CF-AE594152A8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387" y="1628800"/>
              <a:ext cx="75989" cy="48497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="" xmlns:a16="http://schemas.microsoft.com/office/drawing/2014/main" id="{8A8D734B-B13E-479B-BD62-744AC42896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645" y="1803788"/>
              <a:ext cx="137552" cy="29306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Прямоугольник 37">
            <a:extLst>
              <a:ext uri="{FF2B5EF4-FFF2-40B4-BE49-F238E27FC236}">
                <a16:creationId xmlns="" xmlns:a16="http://schemas.microsoft.com/office/drawing/2014/main" id="{67C01367-2823-4EC1-98CA-E034B715F4F5}"/>
              </a:ext>
            </a:extLst>
          </p:cNvPr>
          <p:cNvSpPr/>
          <p:nvPr/>
        </p:nvSpPr>
        <p:spPr>
          <a:xfrm>
            <a:off x="3411217" y="1196752"/>
            <a:ext cx="54631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высоких температурах можно считать, что каждый атом в кристаллической решетке твердого тела совершает колебательное движение по трем независимым направлениям.</a:t>
            </a:r>
          </a:p>
        </p:txBody>
      </p:sp>
      <p:sp>
        <p:nvSpPr>
          <p:cNvPr id="124" name="Прямоугольник 37">
            <a:extLst>
              <a:ext uri="{FF2B5EF4-FFF2-40B4-BE49-F238E27FC236}">
                <a16:creationId xmlns="" xmlns:a16="http://schemas.microsoft.com/office/drawing/2014/main" id="{ED6FAB5C-8475-4A51-9833-43AEE9FF3BD5}"/>
              </a:ext>
            </a:extLst>
          </p:cNvPr>
          <p:cNvSpPr/>
          <p:nvPr/>
        </p:nvSpPr>
        <p:spPr>
          <a:xfrm>
            <a:off x="3417066" y="3042303"/>
            <a:ext cx="56455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Каждый атом имеет 3 колебательных степени свободы. По теореме о равнораспределении по степеням свободы средняя энергия колебательной степени свободы:</a:t>
            </a:r>
          </a:p>
        </p:txBody>
      </p:sp>
      <p:graphicFrame>
        <p:nvGraphicFramePr>
          <p:cNvPr id="125" name="Object 124">
            <a:extLst>
              <a:ext uri="{FF2B5EF4-FFF2-40B4-BE49-F238E27FC236}">
                <a16:creationId xmlns="" xmlns:a16="http://schemas.microsoft.com/office/drawing/2014/main" id="{EB13FF59-54FF-475F-9E18-A0B1BE5978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768068"/>
              </p:ext>
            </p:extLst>
          </p:nvPr>
        </p:nvGraphicFramePr>
        <p:xfrm>
          <a:off x="3491880" y="4365742"/>
          <a:ext cx="3190875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173" name="Equation" r:id="rId3" imgW="1777680" imgH="393480" progId="Equation.DSMT4">
                  <p:embed/>
                </p:oleObj>
              </mc:Choice>
              <mc:Fallback>
                <p:oleObj name="Equation" r:id="rId3" imgW="177768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1874942D-EAEA-4F22-8A10-0130331F5D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365742"/>
                        <a:ext cx="3190875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" name="Object 125">
            <a:extLst>
              <a:ext uri="{FF2B5EF4-FFF2-40B4-BE49-F238E27FC236}">
                <a16:creationId xmlns="" xmlns:a16="http://schemas.microsoft.com/office/drawing/2014/main" id="{E382D820-CE58-48A7-9DB8-82260432F5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902631"/>
              </p:ext>
            </p:extLst>
          </p:nvPr>
        </p:nvGraphicFramePr>
        <p:xfrm>
          <a:off x="195418" y="5031731"/>
          <a:ext cx="979488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174" name="Equation" r:id="rId5" imgW="545760" imgH="203040" progId="Equation.DSMT4">
                  <p:embed/>
                </p:oleObj>
              </mc:Choice>
              <mc:Fallback>
                <p:oleObj name="Equation" r:id="rId5" imgW="545760" imgH="203040" progId="Equation.DSMT4">
                  <p:embed/>
                  <p:pic>
                    <p:nvPicPr>
                      <p:cNvPr id="125" name="Object 124">
                        <a:extLst>
                          <a:ext uri="{FF2B5EF4-FFF2-40B4-BE49-F238E27FC236}">
                            <a16:creationId xmlns="" xmlns:a16="http://schemas.microsoft.com/office/drawing/2014/main" id="{EB13FF59-54FF-475F-9E18-A0B1BE5978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18" y="5031731"/>
                        <a:ext cx="979488" cy="36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7" name="Прямоугольник 37">
            <a:extLst>
              <a:ext uri="{FF2B5EF4-FFF2-40B4-BE49-F238E27FC236}">
                <a16:creationId xmlns="" xmlns:a16="http://schemas.microsoft.com/office/drawing/2014/main" id="{73DA6EED-4171-4C85-9E13-ED7CBCEE4CFF}"/>
              </a:ext>
            </a:extLst>
          </p:cNvPr>
          <p:cNvSpPr/>
          <p:nvPr/>
        </p:nvSpPr>
        <p:spPr>
          <a:xfrm>
            <a:off x="2399636" y="5067157"/>
            <a:ext cx="6744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Средняя энергия одного атома с 3 кол. степ. свободы</a:t>
            </a:r>
          </a:p>
        </p:txBody>
      </p:sp>
      <p:graphicFrame>
        <p:nvGraphicFramePr>
          <p:cNvPr id="128" name="Object 127">
            <a:extLst>
              <a:ext uri="{FF2B5EF4-FFF2-40B4-BE49-F238E27FC236}">
                <a16:creationId xmlns="" xmlns:a16="http://schemas.microsoft.com/office/drawing/2014/main" id="{1EE913A8-E11F-48E6-80CE-E922F81C32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616032"/>
              </p:ext>
            </p:extLst>
          </p:nvPr>
        </p:nvGraphicFramePr>
        <p:xfrm>
          <a:off x="161346" y="5531567"/>
          <a:ext cx="2051051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175" name="Equation" r:id="rId7" imgW="1143000" imgH="228600" progId="Equation.DSMT4">
                  <p:embed/>
                </p:oleObj>
              </mc:Choice>
              <mc:Fallback>
                <p:oleObj name="Equation" r:id="rId7" imgW="1143000" imgH="228600" progId="Equation.DSMT4">
                  <p:embed/>
                  <p:pic>
                    <p:nvPicPr>
                      <p:cNvPr id="126" name="Object 125">
                        <a:extLst>
                          <a:ext uri="{FF2B5EF4-FFF2-40B4-BE49-F238E27FC236}">
                            <a16:creationId xmlns="" xmlns:a16="http://schemas.microsoft.com/office/drawing/2014/main" id="{E382D820-CE58-48A7-9DB8-82260432F5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346" y="5531567"/>
                        <a:ext cx="2051051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" name="Прямоугольник 37">
            <a:extLst>
              <a:ext uri="{FF2B5EF4-FFF2-40B4-BE49-F238E27FC236}">
                <a16:creationId xmlns="" xmlns:a16="http://schemas.microsoft.com/office/drawing/2014/main" id="{82E7A63B-168C-4A59-8D78-8AA0305F04C5}"/>
              </a:ext>
            </a:extLst>
          </p:cNvPr>
          <p:cNvSpPr/>
          <p:nvPr/>
        </p:nvSpPr>
        <p:spPr>
          <a:xfrm>
            <a:off x="2421475" y="5518442"/>
            <a:ext cx="6744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Средняя энергия 1 моля вещества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внутр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энергия)</a:t>
            </a:r>
          </a:p>
        </p:txBody>
      </p:sp>
      <p:graphicFrame>
        <p:nvGraphicFramePr>
          <p:cNvPr id="130" name="Object 129">
            <a:extLst>
              <a:ext uri="{FF2B5EF4-FFF2-40B4-BE49-F238E27FC236}">
                <a16:creationId xmlns="" xmlns:a16="http://schemas.microsoft.com/office/drawing/2014/main" id="{862AE32F-935A-4BA5-9EFC-DADB698C3F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888576"/>
              </p:ext>
            </p:extLst>
          </p:nvPr>
        </p:nvGraphicFramePr>
        <p:xfrm>
          <a:off x="141351" y="5946323"/>
          <a:ext cx="2073275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176" name="Equation" r:id="rId9" imgW="1155600" imgH="444240" progId="Equation.DSMT4">
                  <p:embed/>
                </p:oleObj>
              </mc:Choice>
              <mc:Fallback>
                <p:oleObj name="Equation" r:id="rId9" imgW="1155600" imgH="444240" progId="Equation.DSMT4">
                  <p:embed/>
                  <p:pic>
                    <p:nvPicPr>
                      <p:cNvPr id="128" name="Object 127">
                        <a:extLst>
                          <a:ext uri="{FF2B5EF4-FFF2-40B4-BE49-F238E27FC236}">
                            <a16:creationId xmlns="" xmlns:a16="http://schemas.microsoft.com/office/drawing/2014/main" id="{1EE913A8-E11F-48E6-80CE-E922F81C32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351" y="5946323"/>
                        <a:ext cx="2073275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" name="Прямоугольник 37">
            <a:extLst>
              <a:ext uri="{FF2B5EF4-FFF2-40B4-BE49-F238E27FC236}">
                <a16:creationId xmlns="" xmlns:a16="http://schemas.microsoft.com/office/drawing/2014/main" id="{4D9FC36D-6567-4B14-82AE-542DC6AF4FDD}"/>
              </a:ext>
            </a:extLst>
          </p:cNvPr>
          <p:cNvSpPr/>
          <p:nvPr/>
        </p:nvSpPr>
        <p:spPr>
          <a:xfrm>
            <a:off x="2463940" y="6084876"/>
            <a:ext cx="6744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Молярная теплоёмкость твердого тела</a:t>
            </a:r>
          </a:p>
        </p:txBody>
      </p:sp>
    </p:spTree>
    <p:extLst>
      <p:ext uri="{BB962C8B-B14F-4D97-AF65-F5344CB8AC3E}">
        <p14:creationId xmlns:p14="http://schemas.microsoft.com/office/powerpoint/2010/main" val="426276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03648" y="-22630"/>
            <a:ext cx="6552728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2869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Изобарный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217146"/>
              </p:ext>
            </p:extLst>
          </p:nvPr>
        </p:nvGraphicFramePr>
        <p:xfrm>
          <a:off x="3059832" y="867058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86" name="Equation" r:id="rId3" imgW="622080" imgH="177480" progId="Equation.DSMT4">
                  <p:embed/>
                </p:oleObj>
              </mc:Choice>
              <mc:Fallback>
                <p:oleObj name="Equation" r:id="rId3" imgW="622080" imgH="177480" progId="Equation.DSMT4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867058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397177"/>
              </p:ext>
            </p:extLst>
          </p:nvPr>
        </p:nvGraphicFramePr>
        <p:xfrm>
          <a:off x="3092191" y="3479742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87" name="Equation" r:id="rId5" imgW="152280" imgH="177480" progId="Equation.DSMT4">
                  <p:embed/>
                </p:oleObj>
              </mc:Choice>
              <mc:Fallback>
                <p:oleObj name="Equation" r:id="rId5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191" y="3479742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571911" y="3479742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438613"/>
              </p:ext>
            </p:extLst>
          </p:nvPr>
        </p:nvGraphicFramePr>
        <p:xfrm>
          <a:off x="107504" y="1497044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88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497044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359269"/>
              </p:ext>
            </p:extLst>
          </p:nvPr>
        </p:nvGraphicFramePr>
        <p:xfrm>
          <a:off x="1031579" y="3551750"/>
          <a:ext cx="30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89" name="Equation" r:id="rId9" imgW="152280" imgH="228600" progId="Equation.DSMT4">
                  <p:embed/>
                </p:oleObj>
              </mc:Choice>
              <mc:Fallback>
                <p:oleObj name="Equation" r:id="rId9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579" y="3551750"/>
                        <a:ext cx="30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740076"/>
              </p:ext>
            </p:extLst>
          </p:nvPr>
        </p:nvGraphicFramePr>
        <p:xfrm>
          <a:off x="2425696" y="3551750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0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696" y="3551750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417218"/>
              </p:ext>
            </p:extLst>
          </p:nvPr>
        </p:nvGraphicFramePr>
        <p:xfrm>
          <a:off x="317911" y="3479742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1" name="Equation" r:id="rId13" imgW="126720" imgH="177480" progId="Equation.DSMT4">
                  <p:embed/>
                </p:oleObj>
              </mc:Choice>
              <mc:Fallback>
                <p:oleObj name="Equation" r:id="rId13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11" y="3479742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1183979" y="2111590"/>
            <a:ext cx="1296144" cy="0"/>
          </a:xfrm>
          <a:prstGeom prst="line">
            <a:avLst/>
          </a:prstGeom>
          <a:ln w="34925">
            <a:solidFill>
              <a:srgbClr val="4110F6"/>
            </a:solidFill>
            <a:prstDash val="solid"/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183979" y="2045851"/>
            <a:ext cx="0" cy="1433891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480123" y="2045850"/>
            <a:ext cx="0" cy="1433891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638429"/>
              </p:ext>
            </p:extLst>
          </p:nvPr>
        </p:nvGraphicFramePr>
        <p:xfrm>
          <a:off x="5004048" y="640821"/>
          <a:ext cx="1117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2" name="Equation" r:id="rId15" imgW="558720" imgH="393480" progId="Equation.DSMT4">
                  <p:embed/>
                </p:oleObj>
              </mc:Choice>
              <mc:Fallback>
                <p:oleObj name="Equation" r:id="rId15" imgW="5587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640821"/>
                        <a:ext cx="1117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632666"/>
              </p:ext>
            </p:extLst>
          </p:nvPr>
        </p:nvGraphicFramePr>
        <p:xfrm>
          <a:off x="6762576" y="631321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3" name="Equation" r:id="rId17" imgW="596880" imgH="393480" progId="Equation.DSMT4">
                  <p:embed/>
                </p:oleObj>
              </mc:Choice>
              <mc:Fallback>
                <p:oleObj name="Equation" r:id="rId17" imgW="5968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2576" y="631321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3746907" y="1449084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– площадь под кривой процесса на диаграмме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407593"/>
              </p:ext>
            </p:extLst>
          </p:nvPr>
        </p:nvGraphicFramePr>
        <p:xfrm>
          <a:off x="3851920" y="2078360"/>
          <a:ext cx="3124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4" name="Equation" r:id="rId19" imgW="1562040" imgH="495000" progId="Equation.DSMT4">
                  <p:embed/>
                </p:oleObj>
              </mc:Choice>
              <mc:Fallback>
                <p:oleObj name="Equation" r:id="rId19" imgW="156204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078360"/>
                        <a:ext cx="31242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056093"/>
              </p:ext>
            </p:extLst>
          </p:nvPr>
        </p:nvGraphicFramePr>
        <p:xfrm>
          <a:off x="3141453" y="6092073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5" name="Equation" r:id="rId21" imgW="139680" imgH="164880" progId="Equation.DSMT4">
                  <p:embed/>
                </p:oleObj>
              </mc:Choice>
              <mc:Fallback>
                <p:oleObj name="Equation" r:id="rId21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453" y="6092073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>
          <a:xfrm>
            <a:off x="607804" y="6079227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07804" y="4127814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45702"/>
              </p:ext>
            </p:extLst>
          </p:nvPr>
        </p:nvGraphicFramePr>
        <p:xfrm>
          <a:off x="167006" y="4127814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6" name="Equation" r:id="rId23" imgW="152280" imgH="164880" progId="Equation.DSMT4">
                  <p:embed/>
                </p:oleObj>
              </mc:Choice>
              <mc:Fallback>
                <p:oleObj name="Equation" r:id="rId23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6" y="4127814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17316"/>
              </p:ext>
            </p:extLst>
          </p:nvPr>
        </p:nvGraphicFramePr>
        <p:xfrm>
          <a:off x="1080878" y="6150810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7" name="Equation" r:id="rId24" imgW="139680" imgH="228600" progId="Equation.DSMT4">
                  <p:embed/>
                </p:oleObj>
              </mc:Choice>
              <mc:Fallback>
                <p:oleObj name="Equation" r:id="rId24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878" y="6150810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233676"/>
              </p:ext>
            </p:extLst>
          </p:nvPr>
        </p:nvGraphicFramePr>
        <p:xfrm>
          <a:off x="2461589" y="6151235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8" name="Equation" r:id="rId26" imgW="164880" imgH="228600" progId="Equation.DSMT4">
                  <p:embed/>
                </p:oleObj>
              </mc:Choice>
              <mc:Fallback>
                <p:oleObj name="Equation" r:id="rId26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589" y="6151235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145939"/>
              </p:ext>
            </p:extLst>
          </p:nvPr>
        </p:nvGraphicFramePr>
        <p:xfrm>
          <a:off x="353804" y="6079227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699" name="Equation" r:id="rId28" imgW="126720" imgH="177480" progId="Equation.DSMT4">
                  <p:embed/>
                </p:oleObj>
              </mc:Choice>
              <mc:Fallback>
                <p:oleObj name="Equation" r:id="rId28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04" y="6079227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/>
          <p:cNvCxnSpPr/>
          <p:nvPr/>
        </p:nvCxnSpPr>
        <p:spPr>
          <a:xfrm>
            <a:off x="1219872" y="4711075"/>
            <a:ext cx="1296144" cy="0"/>
          </a:xfrm>
          <a:prstGeom prst="line">
            <a:avLst/>
          </a:prstGeom>
          <a:ln w="34925">
            <a:solidFill>
              <a:srgbClr val="4110F6"/>
            </a:solidFill>
            <a:prstDash val="solid"/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219872" y="4645336"/>
            <a:ext cx="0" cy="1433891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516016" y="4645335"/>
            <a:ext cx="0" cy="1433891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197285"/>
              </p:ext>
            </p:extLst>
          </p:nvPr>
        </p:nvGraphicFramePr>
        <p:xfrm>
          <a:off x="3835400" y="3140910"/>
          <a:ext cx="4318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00" name="Equation" r:id="rId30" imgW="2158920" imgH="495000" progId="Equation.DSMT4">
                  <p:embed/>
                </p:oleObj>
              </mc:Choice>
              <mc:Fallback>
                <p:oleObj name="Equation" r:id="rId30" imgW="215892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400" y="3140910"/>
                        <a:ext cx="4318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flipV="1">
            <a:off x="571911" y="1528328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66594"/>
              </p:ext>
            </p:extLst>
          </p:nvPr>
        </p:nvGraphicFramePr>
        <p:xfrm>
          <a:off x="7812360" y="2327614"/>
          <a:ext cx="1117440" cy="67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01" name="Equation" r:id="rId32" imgW="698400" imgH="419040" progId="Equation.DSMT4">
                  <p:embed/>
                </p:oleObj>
              </mc:Choice>
              <mc:Fallback>
                <p:oleObj name="Equation" r:id="rId32" imgW="6984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2327614"/>
                        <a:ext cx="1117440" cy="670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324255"/>
              </p:ext>
            </p:extLst>
          </p:nvPr>
        </p:nvGraphicFramePr>
        <p:xfrm>
          <a:off x="7884368" y="1549027"/>
          <a:ext cx="838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02" name="Equation" r:id="rId34" imgW="419040" imgH="253800" progId="Equation.DSMT4">
                  <p:embed/>
                </p:oleObj>
              </mc:Choice>
              <mc:Fallback>
                <p:oleObj name="Equation" r:id="rId34" imgW="4190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1549027"/>
                        <a:ext cx="838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8"/>
          <p:cNvSpPr/>
          <p:nvPr/>
        </p:nvSpPr>
        <p:spPr>
          <a:xfrm>
            <a:off x="1208013" y="2133447"/>
            <a:ext cx="1260000" cy="1332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735843"/>
              </p:ext>
            </p:extLst>
          </p:nvPr>
        </p:nvGraphicFramePr>
        <p:xfrm>
          <a:off x="3851920" y="4711075"/>
          <a:ext cx="2387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03" name="Equation" r:id="rId36" imgW="1193760" imgH="253800" progId="Equation.DSMT4">
                  <p:embed/>
                </p:oleObj>
              </mc:Choice>
              <mc:Fallback>
                <p:oleObj name="Equation" r:id="rId36" imgW="11937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711075"/>
                        <a:ext cx="2387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600644"/>
              </p:ext>
            </p:extLst>
          </p:nvPr>
        </p:nvGraphicFramePr>
        <p:xfrm>
          <a:off x="3885724" y="5651510"/>
          <a:ext cx="48514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704" name="Equation" r:id="rId38" imgW="2425680" imgH="482400" progId="Equation.DSMT4">
                  <p:embed/>
                </p:oleObj>
              </mc:Choice>
              <mc:Fallback>
                <p:oleObj name="Equation" r:id="rId38" imgW="24256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5724" y="5651510"/>
                        <a:ext cx="48514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Прямоугольник 37"/>
          <p:cNvSpPr/>
          <p:nvPr/>
        </p:nvSpPr>
        <p:spPr>
          <a:xfrm>
            <a:off x="3746907" y="4251434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Приращение внутренней энергии</a:t>
            </a:r>
          </a:p>
        </p:txBody>
      </p:sp>
      <p:sp>
        <p:nvSpPr>
          <p:cNvPr id="42" name="Прямоугольник 37"/>
          <p:cNvSpPr/>
          <p:nvPr/>
        </p:nvSpPr>
        <p:spPr>
          <a:xfrm>
            <a:off x="3804035" y="5279942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 теплоты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5424215" y="2636912"/>
            <a:ext cx="2376264" cy="648072"/>
          </a:xfrm>
          <a:prstGeom prst="straightConnector1">
            <a:avLst/>
          </a:prstGeom>
          <a:ln w="41275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1432640" y="1909070"/>
            <a:ext cx="835104" cy="2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1450392" y="4509120"/>
            <a:ext cx="835104" cy="2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578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/>
          <p:cNvCxnSpPr/>
          <p:nvPr/>
        </p:nvCxnSpPr>
        <p:spPr>
          <a:xfrm flipV="1">
            <a:off x="590681" y="4221088"/>
            <a:ext cx="2325135" cy="1854654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03648" y="-22630"/>
            <a:ext cx="6552728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2869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Изохорный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234828"/>
              </p:ext>
            </p:extLst>
          </p:nvPr>
        </p:nvGraphicFramePr>
        <p:xfrm>
          <a:off x="3094685" y="836712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06" name="Equation" r:id="rId3" imgW="634680" imgH="177480" progId="Equation.DSMT4">
                  <p:embed/>
                </p:oleObj>
              </mc:Choice>
              <mc:Fallback>
                <p:oleObj name="Equation" r:id="rId3" imgW="634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685" y="836712"/>
                        <a:ext cx="1270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855755"/>
              </p:ext>
            </p:extLst>
          </p:nvPr>
        </p:nvGraphicFramePr>
        <p:xfrm>
          <a:off x="4991100" y="641350"/>
          <a:ext cx="1143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07" name="Equation" r:id="rId5" imgW="571320" imgH="393480" progId="Equation.DSMT4">
                  <p:embed/>
                </p:oleObj>
              </mc:Choice>
              <mc:Fallback>
                <p:oleObj name="Equation" r:id="rId5" imgW="571320" imgH="3934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641350"/>
                        <a:ext cx="1143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397064"/>
              </p:ext>
            </p:extLst>
          </p:nvPr>
        </p:nvGraphicFramePr>
        <p:xfrm>
          <a:off x="6762750" y="620713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08" name="Equation" r:id="rId7" imgW="596880" imgH="393480" progId="Equation.DSMT4">
                  <p:embed/>
                </p:oleObj>
              </mc:Choice>
              <mc:Fallback>
                <p:oleObj name="Equation" r:id="rId7" imgW="596880" imgH="39348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2750" y="620713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096297"/>
              </p:ext>
            </p:extLst>
          </p:nvPr>
        </p:nvGraphicFramePr>
        <p:xfrm>
          <a:off x="3092191" y="3479742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09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191" y="3479742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571911" y="3479742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647703"/>
              </p:ext>
            </p:extLst>
          </p:nvPr>
        </p:nvGraphicFramePr>
        <p:xfrm>
          <a:off x="107504" y="1497044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0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497044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734867"/>
              </p:ext>
            </p:extLst>
          </p:nvPr>
        </p:nvGraphicFramePr>
        <p:xfrm>
          <a:off x="1098848" y="3560555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1" name="Equation" r:id="rId13" imgW="152280" imgH="177480" progId="Equation.DSMT4">
                  <p:embed/>
                </p:oleObj>
              </mc:Choice>
              <mc:Fallback>
                <p:oleObj name="Equation" r:id="rId13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848" y="3560555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876099"/>
              </p:ext>
            </p:extLst>
          </p:nvPr>
        </p:nvGraphicFramePr>
        <p:xfrm>
          <a:off x="63947" y="1762183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2" name="Equation" r:id="rId15" imgW="190440" imgH="228600" progId="Equation.DSMT4">
                  <p:embed/>
                </p:oleObj>
              </mc:Choice>
              <mc:Fallback>
                <p:oleObj name="Equation" r:id="rId1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7" y="1762183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847308"/>
              </p:ext>
            </p:extLst>
          </p:nvPr>
        </p:nvGraphicFramePr>
        <p:xfrm>
          <a:off x="317911" y="3479742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3" name="Equation" r:id="rId17" imgW="126720" imgH="177480" progId="Equation.DSMT4">
                  <p:embed/>
                </p:oleObj>
              </mc:Choice>
              <mc:Fallback>
                <p:oleObj name="Equation" r:id="rId17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11" y="3479742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H="1">
            <a:off x="571911" y="2035983"/>
            <a:ext cx="626466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63775" y="2972086"/>
            <a:ext cx="634602" cy="7775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1911" y="1528328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007437"/>
              </p:ext>
            </p:extLst>
          </p:nvPr>
        </p:nvGraphicFramePr>
        <p:xfrm>
          <a:off x="96871" y="2743200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4" name="Equation" r:id="rId19" imgW="177480" imgH="228600" progId="Equation.DSMT4">
                  <p:embed/>
                </p:oleObj>
              </mc:Choice>
              <mc:Fallback>
                <p:oleObj name="Equation" r:id="rId19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71" y="2743200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1198377" y="2035982"/>
            <a:ext cx="0" cy="936104"/>
          </a:xfrm>
          <a:prstGeom prst="line">
            <a:avLst/>
          </a:prstGeom>
          <a:ln w="34925">
            <a:solidFill>
              <a:srgbClr val="4110F6"/>
            </a:solidFill>
            <a:prstDash val="solid"/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55078"/>
              </p:ext>
            </p:extLst>
          </p:nvPr>
        </p:nvGraphicFramePr>
        <p:xfrm>
          <a:off x="3793401" y="2132856"/>
          <a:ext cx="2032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5" name="Equation" r:id="rId21" imgW="1015920" imgH="495000" progId="Equation.DSMT4">
                  <p:embed/>
                </p:oleObj>
              </mc:Choice>
              <mc:Fallback>
                <p:oleObj name="Equation" r:id="rId21" imgW="1015920" imgH="4950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3401" y="2132856"/>
                        <a:ext cx="2032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37"/>
          <p:cNvSpPr/>
          <p:nvPr/>
        </p:nvSpPr>
        <p:spPr>
          <a:xfrm>
            <a:off x="3746907" y="1635872"/>
            <a:ext cx="2625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равна нулю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153986"/>
              </p:ext>
            </p:extLst>
          </p:nvPr>
        </p:nvGraphicFramePr>
        <p:xfrm>
          <a:off x="3141453" y="6092073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6" name="Equation" r:id="rId23" imgW="139680" imgH="164880" progId="Equation.DSMT4">
                  <p:embed/>
                </p:oleObj>
              </mc:Choice>
              <mc:Fallback>
                <p:oleObj name="Equation" r:id="rId23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453" y="6092073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Arrow Connector 31"/>
          <p:cNvCxnSpPr/>
          <p:nvPr/>
        </p:nvCxnSpPr>
        <p:spPr>
          <a:xfrm>
            <a:off x="607804" y="6079227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07804" y="4127814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205160"/>
              </p:ext>
            </p:extLst>
          </p:nvPr>
        </p:nvGraphicFramePr>
        <p:xfrm>
          <a:off x="167006" y="4127814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7" name="Equation" r:id="rId25" imgW="152280" imgH="164880" progId="Equation.DSMT4">
                  <p:embed/>
                </p:oleObj>
              </mc:Choice>
              <mc:Fallback>
                <p:oleObj name="Equation" r:id="rId2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6" y="4127814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034267"/>
              </p:ext>
            </p:extLst>
          </p:nvPr>
        </p:nvGraphicFramePr>
        <p:xfrm>
          <a:off x="1080878" y="6150810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8" name="Equation" r:id="rId26" imgW="139680" imgH="228600" progId="Equation.DSMT4">
                  <p:embed/>
                </p:oleObj>
              </mc:Choice>
              <mc:Fallback>
                <p:oleObj name="Equation" r:id="rId26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878" y="6150810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321800"/>
              </p:ext>
            </p:extLst>
          </p:nvPr>
        </p:nvGraphicFramePr>
        <p:xfrm>
          <a:off x="2422575" y="6089860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19" name="Equation" r:id="rId28" imgW="164880" imgH="228600" progId="Equation.DSMT4">
                  <p:embed/>
                </p:oleObj>
              </mc:Choice>
              <mc:Fallback>
                <p:oleObj name="Equation" r:id="rId2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2575" y="6089860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327479"/>
              </p:ext>
            </p:extLst>
          </p:nvPr>
        </p:nvGraphicFramePr>
        <p:xfrm>
          <a:off x="353804" y="6079227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20" name="Equation" r:id="rId30" imgW="126720" imgH="177480" progId="Equation.DSMT4">
                  <p:embed/>
                </p:oleObj>
              </mc:Choice>
              <mc:Fallback>
                <p:oleObj name="Equation" r:id="rId30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04" y="6079227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Connector 37"/>
          <p:cNvCxnSpPr/>
          <p:nvPr/>
        </p:nvCxnSpPr>
        <p:spPr>
          <a:xfrm flipV="1">
            <a:off x="1183979" y="4581128"/>
            <a:ext cx="1299789" cy="1008112"/>
          </a:xfrm>
          <a:prstGeom prst="line">
            <a:avLst/>
          </a:prstGeom>
          <a:ln w="34925">
            <a:solidFill>
              <a:srgbClr val="4110F6"/>
            </a:solidFill>
            <a:prstDash val="solid"/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46084" y="4577053"/>
            <a:ext cx="1837684" cy="2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007437"/>
              </p:ext>
            </p:extLst>
          </p:nvPr>
        </p:nvGraphicFramePr>
        <p:xfrm>
          <a:off x="235081" y="5360640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21" name="Equation" r:id="rId32" imgW="177480" imgH="228600" progId="Equation.DSMT4">
                  <p:embed/>
                </p:oleObj>
              </mc:Choice>
              <mc:Fallback>
                <p:oleObj name="Equation" r:id="rId32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081" y="5360640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876099"/>
              </p:ext>
            </p:extLst>
          </p:nvPr>
        </p:nvGraphicFramePr>
        <p:xfrm>
          <a:off x="182775" y="4291035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22" name="Equation" r:id="rId33" imgW="190440" imgH="228600" progId="Equation.DSMT4">
                  <p:embed/>
                </p:oleObj>
              </mc:Choice>
              <mc:Fallback>
                <p:oleObj name="Equation" r:id="rId33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75" y="4291035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Straight Arrow Connector 51"/>
          <p:cNvCxnSpPr/>
          <p:nvPr/>
        </p:nvCxnSpPr>
        <p:spPr>
          <a:xfrm flipV="1">
            <a:off x="646084" y="5589238"/>
            <a:ext cx="537895" cy="2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483768" y="4581128"/>
            <a:ext cx="0" cy="1494614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183979" y="5589240"/>
            <a:ext cx="14398" cy="489987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37"/>
          <p:cNvSpPr/>
          <p:nvPr/>
        </p:nvSpPr>
        <p:spPr>
          <a:xfrm>
            <a:off x="3778806" y="3573016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Приращение внутренней энергии</a:t>
            </a:r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23346"/>
              </p:ext>
            </p:extLst>
          </p:nvPr>
        </p:nvGraphicFramePr>
        <p:xfrm>
          <a:off x="3851275" y="4033282"/>
          <a:ext cx="2387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23" name="Equation" r:id="rId34" imgW="1193760" imgH="253800" progId="Equation.DSMT4">
                  <p:embed/>
                </p:oleObj>
              </mc:Choice>
              <mc:Fallback>
                <p:oleObj name="Equation" r:id="rId34" imgW="1193760" imgH="2538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4033282"/>
                        <a:ext cx="2387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006995"/>
              </p:ext>
            </p:extLst>
          </p:nvPr>
        </p:nvGraphicFramePr>
        <p:xfrm>
          <a:off x="3851920" y="5029532"/>
          <a:ext cx="4648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724" name="Equation" r:id="rId36" imgW="2323800" imgH="253800" progId="Equation.DSMT4">
                  <p:embed/>
                </p:oleObj>
              </mc:Choice>
              <mc:Fallback>
                <p:oleObj name="Equation" r:id="rId36" imgW="2323800" imgH="25380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029532"/>
                        <a:ext cx="4648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Прямоугольник 37"/>
          <p:cNvSpPr/>
          <p:nvPr/>
        </p:nvSpPr>
        <p:spPr>
          <a:xfrm>
            <a:off x="3782769" y="4601524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 теплоты</a:t>
            </a:r>
          </a:p>
        </p:txBody>
      </p:sp>
      <p:sp>
        <p:nvSpPr>
          <p:cNvPr id="63" name="Прямоугольник 37"/>
          <p:cNvSpPr/>
          <p:nvPr/>
        </p:nvSpPr>
        <p:spPr>
          <a:xfrm>
            <a:off x="3793401" y="5589240"/>
            <a:ext cx="49444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Все тепло идет на увеличение внутренней энергии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201629" y="3000889"/>
            <a:ext cx="0" cy="489987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450392" y="2107989"/>
            <a:ext cx="0" cy="792090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1201629" y="4666992"/>
            <a:ext cx="825000" cy="661443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128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03648" y="-22630"/>
            <a:ext cx="6552728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3446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Изотермический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425909"/>
              </p:ext>
            </p:extLst>
          </p:nvPr>
        </p:nvGraphicFramePr>
        <p:xfrm>
          <a:off x="3779912" y="846616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38" name="Equation" r:id="rId3" imgW="622080" imgH="177480" progId="Equation.DSMT4">
                  <p:embed/>
                </p:oleObj>
              </mc:Choice>
              <mc:Fallback>
                <p:oleObj name="Equation" r:id="rId3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846616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696190"/>
              </p:ext>
            </p:extLst>
          </p:nvPr>
        </p:nvGraphicFramePr>
        <p:xfrm>
          <a:off x="5580112" y="620688"/>
          <a:ext cx="1143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39" name="Equation" r:id="rId5" imgW="571320" imgH="431640" progId="Equation.DSMT4">
                  <p:embed/>
                </p:oleObj>
              </mc:Choice>
              <mc:Fallback>
                <p:oleObj name="Equation" r:id="rId5" imgW="571320" imgH="43164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620688"/>
                        <a:ext cx="11430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563079"/>
              </p:ext>
            </p:extLst>
          </p:nvPr>
        </p:nvGraphicFramePr>
        <p:xfrm>
          <a:off x="7296150" y="620713"/>
          <a:ext cx="1168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0" name="Equation" r:id="rId7" imgW="583920" imgH="431640" progId="Equation.DSMT4">
                  <p:embed/>
                </p:oleObj>
              </mc:Choice>
              <mc:Fallback>
                <p:oleObj name="Equation" r:id="rId7" imgW="5839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6150" y="620713"/>
                        <a:ext cx="11684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374148"/>
              </p:ext>
            </p:extLst>
          </p:nvPr>
        </p:nvGraphicFramePr>
        <p:xfrm>
          <a:off x="3092191" y="3479742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1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191" y="3479742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571911" y="3479742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032638"/>
              </p:ext>
            </p:extLst>
          </p:nvPr>
        </p:nvGraphicFramePr>
        <p:xfrm>
          <a:off x="181503" y="124385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2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503" y="1243853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767607"/>
              </p:ext>
            </p:extLst>
          </p:nvPr>
        </p:nvGraphicFramePr>
        <p:xfrm>
          <a:off x="829367" y="3573016"/>
          <a:ext cx="30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3" name="Equation" r:id="rId13" imgW="152280" imgH="228600" progId="Equation.DSMT4">
                  <p:embed/>
                </p:oleObj>
              </mc:Choice>
              <mc:Fallback>
                <p:oleObj name="Equation" r:id="rId13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367" y="3573016"/>
                        <a:ext cx="30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137372"/>
              </p:ext>
            </p:extLst>
          </p:nvPr>
        </p:nvGraphicFramePr>
        <p:xfrm>
          <a:off x="2315023" y="3573016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4" name="Equation" r:id="rId15" imgW="164880" imgH="228600" progId="Equation.DSMT4">
                  <p:embed/>
                </p:oleObj>
              </mc:Choice>
              <mc:Fallback>
                <p:oleObj name="Equation" r:id="rId15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5023" y="3573016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413728"/>
              </p:ext>
            </p:extLst>
          </p:nvPr>
        </p:nvGraphicFramePr>
        <p:xfrm>
          <a:off x="317911" y="3479742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5" name="Equation" r:id="rId17" imgW="126720" imgH="177480" progId="Equation.DSMT4">
                  <p:embed/>
                </p:oleObj>
              </mc:Choice>
              <mc:Fallback>
                <p:oleObj name="Equation" r:id="rId17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11" y="3479742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175327" y="4581128"/>
            <a:ext cx="0" cy="977528"/>
          </a:xfrm>
          <a:prstGeom prst="line">
            <a:avLst/>
          </a:prstGeom>
          <a:ln w="34925">
            <a:solidFill>
              <a:srgbClr val="4110F6"/>
            </a:solidFill>
            <a:prstDash val="solid"/>
            <a:headEnd type="oval" w="lg" len="med"/>
            <a:tail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981767" y="1810492"/>
            <a:ext cx="0" cy="166925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450962" y="3212976"/>
            <a:ext cx="0" cy="266766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71911" y="1528328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2087" name="Picture 7" descr="D:\documentsECLbureau\CondMatter\Molecule\LecturePPT\fig_im\fig_isotherm_curve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67" y="1810492"/>
            <a:ext cx="1498356" cy="14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235140"/>
              </p:ext>
            </p:extLst>
          </p:nvPr>
        </p:nvGraphicFramePr>
        <p:xfrm>
          <a:off x="3141453" y="6092073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6" name="Equation" r:id="rId20" imgW="139680" imgH="164880" progId="Equation.DSMT4">
                  <p:embed/>
                </p:oleObj>
              </mc:Choice>
              <mc:Fallback>
                <p:oleObj name="Equation" r:id="rId20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453" y="6092073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607804" y="6079227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07804" y="4127814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475764"/>
              </p:ext>
            </p:extLst>
          </p:nvPr>
        </p:nvGraphicFramePr>
        <p:xfrm>
          <a:off x="167006" y="4127814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7" name="Equation" r:id="rId22" imgW="152280" imgH="164880" progId="Equation.DSMT4">
                  <p:embed/>
                </p:oleObj>
              </mc:Choice>
              <mc:Fallback>
                <p:oleObj name="Equation" r:id="rId22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6" y="4127814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217746"/>
              </p:ext>
            </p:extLst>
          </p:nvPr>
        </p:nvGraphicFramePr>
        <p:xfrm>
          <a:off x="1044279" y="6079227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8" name="Equation" r:id="rId23" imgW="139680" imgH="164880" progId="Equation.DSMT4">
                  <p:embed/>
                </p:oleObj>
              </mc:Choice>
              <mc:Fallback>
                <p:oleObj name="Equation" r:id="rId23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279" y="6079227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740672"/>
              </p:ext>
            </p:extLst>
          </p:nvPr>
        </p:nvGraphicFramePr>
        <p:xfrm>
          <a:off x="353804" y="6079227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49" name="Equation" r:id="rId25" imgW="126720" imgH="177480" progId="Equation.DSMT4">
                  <p:embed/>
                </p:oleObj>
              </mc:Choice>
              <mc:Fallback>
                <p:oleObj name="Equation" r:id="rId25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04" y="6079227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Arrow Connector 34"/>
          <p:cNvCxnSpPr/>
          <p:nvPr/>
        </p:nvCxnSpPr>
        <p:spPr>
          <a:xfrm flipV="1">
            <a:off x="646084" y="4577053"/>
            <a:ext cx="529243" cy="2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657578"/>
              </p:ext>
            </p:extLst>
          </p:nvPr>
        </p:nvGraphicFramePr>
        <p:xfrm>
          <a:off x="222250" y="5360988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0" name="Equation" r:id="rId27" imgW="190440" imgH="228600" progId="Equation.DSMT4">
                  <p:embed/>
                </p:oleObj>
              </mc:Choice>
              <mc:Fallback>
                <p:oleObj name="Equation" r:id="rId2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" y="5360988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0397"/>
              </p:ext>
            </p:extLst>
          </p:nvPr>
        </p:nvGraphicFramePr>
        <p:xfrm>
          <a:off x="227162" y="4291013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1" name="Equation" r:id="rId29" imgW="177480" imgH="228600" progId="Equation.DSMT4">
                  <p:embed/>
                </p:oleObj>
              </mc:Choice>
              <mc:Fallback>
                <p:oleObj name="Equation" r:id="rId29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162" y="4291013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Arrow Connector 37"/>
          <p:cNvCxnSpPr/>
          <p:nvPr/>
        </p:nvCxnSpPr>
        <p:spPr>
          <a:xfrm flipV="1">
            <a:off x="646084" y="5589238"/>
            <a:ext cx="537895" cy="2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183979" y="5589240"/>
            <a:ext cx="0" cy="489987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0397"/>
              </p:ext>
            </p:extLst>
          </p:nvPr>
        </p:nvGraphicFramePr>
        <p:xfrm>
          <a:off x="156103" y="1528328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2" name="Equation" r:id="rId31" imgW="177480" imgH="228600" progId="Equation.DSMT4">
                  <p:embed/>
                </p:oleObj>
              </mc:Choice>
              <mc:Fallback>
                <p:oleObj name="Equation" r:id="rId31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103" y="1528328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Straight Arrow Connector 46"/>
          <p:cNvCxnSpPr/>
          <p:nvPr/>
        </p:nvCxnSpPr>
        <p:spPr>
          <a:xfrm>
            <a:off x="571911" y="1836812"/>
            <a:ext cx="409856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657578"/>
              </p:ext>
            </p:extLst>
          </p:nvPr>
        </p:nvGraphicFramePr>
        <p:xfrm>
          <a:off x="190911" y="2889159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3" name="Equation" r:id="rId32" imgW="190440" imgH="228600" progId="Equation.DSMT4">
                  <p:embed/>
                </p:oleObj>
              </mc:Choice>
              <mc:Fallback>
                <p:oleObj name="Equation" r:id="rId32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911" y="2889159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Straight Arrow Connector 49"/>
          <p:cNvCxnSpPr/>
          <p:nvPr/>
        </p:nvCxnSpPr>
        <p:spPr>
          <a:xfrm>
            <a:off x="583206" y="3204766"/>
            <a:ext cx="1896917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37"/>
          <p:cNvSpPr/>
          <p:nvPr/>
        </p:nvSpPr>
        <p:spPr>
          <a:xfrm>
            <a:off x="3746907" y="1449084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– площадь под кривой процесса на диаграмме</a:t>
            </a:r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383689"/>
              </p:ext>
            </p:extLst>
          </p:nvPr>
        </p:nvGraphicFramePr>
        <p:xfrm>
          <a:off x="3851920" y="2214166"/>
          <a:ext cx="4318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4" name="Equation" r:id="rId33" imgW="2158920" imgH="495000" progId="Equation.DSMT4">
                  <p:embed/>
                </p:oleObj>
              </mc:Choice>
              <mc:Fallback>
                <p:oleObj name="Equation" r:id="rId33" imgW="2158920" imgH="4950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214166"/>
                        <a:ext cx="43180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Прямоугольник 37"/>
          <p:cNvSpPr/>
          <p:nvPr/>
        </p:nvSpPr>
        <p:spPr>
          <a:xfrm>
            <a:off x="3778806" y="3573016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Приращение внутренней энергии</a:t>
            </a:r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427482"/>
              </p:ext>
            </p:extLst>
          </p:nvPr>
        </p:nvGraphicFramePr>
        <p:xfrm>
          <a:off x="3851920" y="4096130"/>
          <a:ext cx="1168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5" name="Equation" r:id="rId35" imgW="583920" imgH="228600" progId="Equation.DSMT4">
                  <p:embed/>
                </p:oleObj>
              </mc:Choice>
              <mc:Fallback>
                <p:oleObj name="Equation" r:id="rId35" imgW="5839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096130"/>
                        <a:ext cx="1168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742230"/>
              </p:ext>
            </p:extLst>
          </p:nvPr>
        </p:nvGraphicFramePr>
        <p:xfrm>
          <a:off x="3872180" y="4869656"/>
          <a:ext cx="4089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656" name="Equation" r:id="rId37" imgW="2044440" imgH="431640" progId="Equation.DSMT4">
                  <p:embed/>
                </p:oleObj>
              </mc:Choice>
              <mc:Fallback>
                <p:oleObj name="Equation" r:id="rId37" imgW="20444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2180" y="4869656"/>
                        <a:ext cx="40894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37"/>
          <p:cNvSpPr/>
          <p:nvPr/>
        </p:nvSpPr>
        <p:spPr>
          <a:xfrm>
            <a:off x="3782769" y="4601524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 теплоты</a:t>
            </a:r>
          </a:p>
        </p:txBody>
      </p:sp>
      <p:sp>
        <p:nvSpPr>
          <p:cNvPr id="58" name="Прямоугольник 37"/>
          <p:cNvSpPr/>
          <p:nvPr/>
        </p:nvSpPr>
        <p:spPr>
          <a:xfrm>
            <a:off x="3793401" y="5673442"/>
            <a:ext cx="49444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Все тепло идет на совершение работы при расширении газа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402603" y="4653633"/>
            <a:ext cx="0" cy="832518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277083" y="2126589"/>
            <a:ext cx="779824" cy="770290"/>
          </a:xfrm>
          <a:prstGeom prst="straightConnector1">
            <a:avLst/>
          </a:prstGeom>
          <a:ln w="412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00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59508" y="157100"/>
            <a:ext cx="4244740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Обобщенная работа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5496" y="692696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общем смысле под работой понимаются процессы, когда системе сообщается и от системы забирается энергия путем изменения некоторых макроскопических параметров. При этом меняются уровни энергии системы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735643"/>
              </p:ext>
            </p:extLst>
          </p:nvPr>
        </p:nvGraphicFramePr>
        <p:xfrm>
          <a:off x="323528" y="2204864"/>
          <a:ext cx="1226268" cy="52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15" name="Equation" r:id="rId4" imgW="533160" imgH="228600" progId="Equation.DSMT4">
                  <p:embed/>
                </p:oleObj>
              </mc:Choice>
              <mc:Fallback>
                <p:oleObj name="Equation" r:id="rId4" imgW="533160" imgH="22860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204864"/>
                        <a:ext cx="1226268" cy="5257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547664" y="227687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параметры, изменение которых обуславливает совершение работы  (обобщенные координаты)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236789"/>
              </p:ext>
            </p:extLst>
          </p:nvPr>
        </p:nvGraphicFramePr>
        <p:xfrm>
          <a:off x="327025" y="3141663"/>
          <a:ext cx="116840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16" name="Equation" r:id="rId6" imgW="507960" imgH="228600" progId="Equation.DSMT4">
                  <p:embed/>
                </p:oleObj>
              </mc:Choice>
              <mc:Fallback>
                <p:oleObj name="Equation" r:id="rId6" imgW="5079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" y="3141663"/>
                        <a:ext cx="1168400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547664" y="3140968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Обобщенные силы, соответствующие обобщенным координатам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432032"/>
              </p:ext>
            </p:extLst>
          </p:nvPr>
        </p:nvGraphicFramePr>
        <p:xfrm>
          <a:off x="2866680" y="4000344"/>
          <a:ext cx="3446136" cy="52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17" name="Equation" r:id="rId8" imgW="1498320" imgH="228600" progId="Equation.DSMT4">
                  <p:embed/>
                </p:oleObj>
              </mc:Choice>
              <mc:Fallback>
                <p:oleObj name="Equation" r:id="rId8" imgW="1498320" imgH="228600" progId="Equation.DSMT4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6680" y="4000344"/>
                        <a:ext cx="3446136" cy="52578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207315" y="5305747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Пример</a:t>
            </a:r>
            <a:r>
              <a:rPr lang="en-US" dirty="0">
                <a:latin typeface="Arial" pitchFamily="34" charset="0"/>
                <a:cs typeface="Arial" pitchFamily="34" charset="0"/>
              </a:rPr>
              <a:t> 1</a:t>
            </a:r>
            <a:r>
              <a:rPr lang="ru-RU" dirty="0">
                <a:latin typeface="Arial" pitchFamily="34" charset="0"/>
                <a:cs typeface="Arial" pitchFamily="34" charset="0"/>
              </a:rPr>
              <a:t>: перенос заряда между двумя точками с разностью потенциалов 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304134"/>
              </p:ext>
            </p:extLst>
          </p:nvPr>
        </p:nvGraphicFramePr>
        <p:xfrm>
          <a:off x="8356459" y="5336044"/>
          <a:ext cx="434160" cy="36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18" name="Equation" r:id="rId10" imgW="241200" imgH="203040" progId="Equation.DSMT4">
                  <p:embed/>
                </p:oleObj>
              </mc:Choice>
              <mc:Fallback>
                <p:oleObj name="Equation" r:id="rId10" imgW="241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6459" y="5336044"/>
                        <a:ext cx="434160" cy="365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834461"/>
              </p:ext>
            </p:extLst>
          </p:nvPr>
        </p:nvGraphicFramePr>
        <p:xfrm>
          <a:off x="3682228" y="5666259"/>
          <a:ext cx="1485864" cy="36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19" name="Equation" r:id="rId12" imgW="825480" imgH="203040" progId="Equation.DSMT4">
                  <p:embed/>
                </p:oleObj>
              </mc:Choice>
              <mc:Fallback>
                <p:oleObj name="Equation" r:id="rId12" imgW="825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2228" y="5666259"/>
                        <a:ext cx="1485864" cy="365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207975" y="6029997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Пример</a:t>
            </a:r>
            <a:r>
              <a:rPr lang="en-US" dirty="0">
                <a:latin typeface="Arial" pitchFamily="34" charset="0"/>
                <a:cs typeface="Arial" pitchFamily="34" charset="0"/>
              </a:rPr>
              <a:t> 2</a:t>
            </a:r>
            <a:r>
              <a:rPr lang="ru-RU" dirty="0">
                <a:latin typeface="Arial" pitchFamily="34" charset="0"/>
                <a:cs typeface="Arial" pitchFamily="34" charset="0"/>
              </a:rPr>
              <a:t>: растяжение или сжатие упругого стержня длины    :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Внешние силы совершают положительную работу, работа системы отрицательна     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927025"/>
              </p:ext>
            </p:extLst>
          </p:nvPr>
        </p:nvGraphicFramePr>
        <p:xfrm>
          <a:off x="7098893" y="6055006"/>
          <a:ext cx="1211112" cy="36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20" name="Equation" r:id="rId14" imgW="672840" imgH="203040" progId="Equation.DSMT4">
                  <p:embed/>
                </p:oleObj>
              </mc:Choice>
              <mc:Fallback>
                <p:oleObj name="Equation" r:id="rId14" imgW="6728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8893" y="6055006"/>
                        <a:ext cx="1211112" cy="365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301990"/>
              </p:ext>
            </p:extLst>
          </p:nvPr>
        </p:nvGraphicFramePr>
        <p:xfrm>
          <a:off x="6645386" y="6029997"/>
          <a:ext cx="187325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21" name="Equation" r:id="rId16" imgW="88560" imgH="177480" progId="Equation.DSMT4">
                  <p:embed/>
                </p:oleObj>
              </mc:Choice>
              <mc:Fallback>
                <p:oleObj name="Equation" r:id="rId16" imgW="88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5386" y="6029997"/>
                        <a:ext cx="187325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>
            <a:extLst>
              <a:ext uri="{FF2B5EF4-FFF2-40B4-BE49-F238E27FC236}">
                <a16:creationId xmlns="" xmlns:a16="http://schemas.microsoft.com/office/drawing/2014/main" id="{DB3E2994-764B-4B27-8CCD-5A51518A6889}"/>
              </a:ext>
            </a:extLst>
          </p:cNvPr>
          <p:cNvSpPr/>
          <p:nvPr/>
        </p:nvSpPr>
        <p:spPr>
          <a:xfrm>
            <a:off x="215188" y="4715852"/>
            <a:ext cx="8784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Если работа совершается системой, то знак </a:t>
            </a:r>
            <a:r>
              <a:rPr lang="en-US" dirty="0">
                <a:latin typeface="Arial" pitchFamily="34" charset="0"/>
                <a:cs typeface="Arial" pitchFamily="34" charset="0"/>
              </a:rPr>
              <a:t>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>   должен быть положительным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E423EC79-D7BA-4471-A24D-DD639A745E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76755"/>
              </p:ext>
            </p:extLst>
          </p:nvPr>
        </p:nvGraphicFramePr>
        <p:xfrm>
          <a:off x="5148063" y="4750403"/>
          <a:ext cx="434160" cy="319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22" name="Equation" r:id="rId18" imgW="241200" imgH="177480" progId="Equation.DSMT4">
                  <p:embed/>
                </p:oleObj>
              </mc:Choice>
              <mc:Fallback>
                <p:oleObj name="Equation" r:id="rId18" imgW="241200" imgH="17748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3" y="4750403"/>
                        <a:ext cx="434160" cy="319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1672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17212"/>
            <a:ext cx="7704856" cy="63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газе: адиабата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3446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Адиабатический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833113"/>
              </p:ext>
            </p:extLst>
          </p:nvPr>
        </p:nvGraphicFramePr>
        <p:xfrm>
          <a:off x="3932238" y="820738"/>
          <a:ext cx="939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2" name="Equation" r:id="rId3" imgW="469800" imgH="203040" progId="Equation.DSMT4">
                  <p:embed/>
                </p:oleObj>
              </mc:Choice>
              <mc:Fallback>
                <p:oleObj name="Equation" r:id="rId3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2238" y="820738"/>
                        <a:ext cx="939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328185" y="1214716"/>
            <a:ext cx="5793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Отсутствует теплообмен с окружающей средой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618646"/>
              </p:ext>
            </p:extLst>
          </p:nvPr>
        </p:nvGraphicFramePr>
        <p:xfrm>
          <a:off x="179512" y="1844824"/>
          <a:ext cx="2082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3" name="Equation" r:id="rId5" imgW="1041120" imgH="228600" progId="Equation.DSMT4">
                  <p:embed/>
                </p:oleObj>
              </mc:Choice>
              <mc:Fallback>
                <p:oleObj name="Equation" r:id="rId5" imgW="1041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844824"/>
                        <a:ext cx="2082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433448"/>
              </p:ext>
            </p:extLst>
          </p:nvPr>
        </p:nvGraphicFramePr>
        <p:xfrm>
          <a:off x="467544" y="2351375"/>
          <a:ext cx="1244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4" name="Equation" r:id="rId7" imgW="622080" imgH="304560" progId="Equation.DSMT4">
                  <p:embed/>
                </p:oleObj>
              </mc:Choice>
              <mc:Fallback>
                <p:oleObj name="Equation" r:id="rId7" imgW="62208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351375"/>
                        <a:ext cx="12446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859363"/>
              </p:ext>
            </p:extLst>
          </p:nvPr>
        </p:nvGraphicFramePr>
        <p:xfrm>
          <a:off x="3419872" y="1991955"/>
          <a:ext cx="2387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5" name="Equation" r:id="rId9" imgW="1193760" imgH="393480" progId="Equation.DSMT4">
                  <p:embed/>
                </p:oleObj>
              </mc:Choice>
              <mc:Fallback>
                <p:oleObj name="Equation" r:id="rId9" imgW="1193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991955"/>
                        <a:ext cx="2387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10"/>
          <p:cNvSpPr/>
          <p:nvPr/>
        </p:nvSpPr>
        <p:spPr>
          <a:xfrm>
            <a:off x="2432405" y="2169631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71877"/>
              </p:ext>
            </p:extLst>
          </p:nvPr>
        </p:nvGraphicFramePr>
        <p:xfrm>
          <a:off x="6914976" y="1899814"/>
          <a:ext cx="2082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6" name="Equation" r:id="rId11" imgW="1041120" imgH="431640" progId="Equation.DSMT4">
                  <p:embed/>
                </p:oleObj>
              </mc:Choice>
              <mc:Fallback>
                <p:oleObj name="Equation" r:id="rId11" imgW="1041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4976" y="1899814"/>
                        <a:ext cx="20828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Arrow 12"/>
          <p:cNvSpPr/>
          <p:nvPr/>
        </p:nvSpPr>
        <p:spPr>
          <a:xfrm>
            <a:off x="5903339" y="2115590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680255"/>
              </p:ext>
            </p:extLst>
          </p:nvPr>
        </p:nvGraphicFramePr>
        <p:xfrm>
          <a:off x="90088" y="3141216"/>
          <a:ext cx="2971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7" name="Equation" r:id="rId13" imgW="1485720" imgH="431640" progId="Equation.DSMT4">
                  <p:embed/>
                </p:oleObj>
              </mc:Choice>
              <mc:Fallback>
                <p:oleObj name="Equation" r:id="rId13" imgW="14857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88" y="3141216"/>
                        <a:ext cx="29718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610096"/>
              </p:ext>
            </p:extLst>
          </p:nvPr>
        </p:nvGraphicFramePr>
        <p:xfrm>
          <a:off x="3985303" y="3024733"/>
          <a:ext cx="25654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8" name="Equation" r:id="rId15" imgW="1282680" imgH="330120" progId="Equation.DSMT4">
                  <p:embed/>
                </p:oleObj>
              </mc:Choice>
              <mc:Fallback>
                <p:oleObj name="Equation" r:id="rId15" imgW="1282680" imgH="330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5303" y="3024733"/>
                        <a:ext cx="25654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ight Arrow 15"/>
          <p:cNvSpPr/>
          <p:nvPr/>
        </p:nvSpPr>
        <p:spPr>
          <a:xfrm>
            <a:off x="3131840" y="3284984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189604"/>
              </p:ext>
            </p:extLst>
          </p:nvPr>
        </p:nvGraphicFramePr>
        <p:xfrm>
          <a:off x="7390506" y="3056632"/>
          <a:ext cx="17272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09" name="Equation" r:id="rId17" imgW="863280" imgH="330120" progId="Equation.DSMT4">
                  <p:embed/>
                </p:oleObj>
              </mc:Choice>
              <mc:Fallback>
                <p:oleObj name="Equation" r:id="rId17" imgW="863280" imgH="330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0506" y="3056632"/>
                        <a:ext cx="17272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Arrow 17"/>
          <p:cNvSpPr/>
          <p:nvPr/>
        </p:nvSpPr>
        <p:spPr>
          <a:xfrm>
            <a:off x="6621362" y="3297009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682128"/>
              </p:ext>
            </p:extLst>
          </p:nvPr>
        </p:nvGraphicFramePr>
        <p:xfrm>
          <a:off x="2651463" y="4179967"/>
          <a:ext cx="3200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0" name="Equation" r:id="rId19" imgW="1600200" imgH="457200" progId="Equation.DSMT4">
                  <p:embed/>
                </p:oleObj>
              </mc:Choice>
              <mc:Fallback>
                <p:oleObj name="Equation" r:id="rId19" imgW="16002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463" y="4179967"/>
                        <a:ext cx="3200400" cy="914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851848"/>
              </p:ext>
            </p:extLst>
          </p:nvPr>
        </p:nvGraphicFramePr>
        <p:xfrm>
          <a:off x="179512" y="4437112"/>
          <a:ext cx="2057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1" name="Equation" r:id="rId21" imgW="1028520" imgH="444240" progId="Equation.DSMT4">
                  <p:embed/>
                </p:oleObj>
              </mc:Choice>
              <mc:Fallback>
                <p:oleObj name="Equation" r:id="rId21" imgW="1028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437112"/>
                        <a:ext cx="2057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ight Arrow 20"/>
          <p:cNvSpPr/>
          <p:nvPr/>
        </p:nvSpPr>
        <p:spPr>
          <a:xfrm rot="5400000">
            <a:off x="841226" y="5411804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746360"/>
              </p:ext>
            </p:extLst>
          </p:nvPr>
        </p:nvGraphicFramePr>
        <p:xfrm>
          <a:off x="137290" y="5949280"/>
          <a:ext cx="19304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2" name="Equation" r:id="rId23" imgW="965160" imgH="355320" progId="Equation.DSMT4">
                  <p:embed/>
                </p:oleObj>
              </mc:Choice>
              <mc:Fallback>
                <p:oleObj name="Equation" r:id="rId23" imgW="96516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290" y="5949280"/>
                        <a:ext cx="19304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/>
          <p:cNvSpPr/>
          <p:nvPr/>
        </p:nvSpPr>
        <p:spPr>
          <a:xfrm>
            <a:off x="6012160" y="4437112"/>
            <a:ext cx="28968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Показатель адиабаты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637608"/>
              </p:ext>
            </p:extLst>
          </p:nvPr>
        </p:nvGraphicFramePr>
        <p:xfrm>
          <a:off x="2790229" y="5984112"/>
          <a:ext cx="162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3" name="Equation" r:id="rId25" imgW="812520" imgH="228600" progId="Equation.DSMT4">
                  <p:embed/>
                </p:oleObj>
              </mc:Choice>
              <mc:Fallback>
                <p:oleObj name="Equation" r:id="rId25" imgW="812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229" y="5984112"/>
                        <a:ext cx="1625600" cy="457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162664"/>
              </p:ext>
            </p:extLst>
          </p:nvPr>
        </p:nvGraphicFramePr>
        <p:xfrm>
          <a:off x="4722544" y="5987868"/>
          <a:ext cx="1752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4" name="Equation" r:id="rId27" imgW="876240" imgH="203040" progId="Equation.DSMT4">
                  <p:embed/>
                </p:oleObj>
              </mc:Choice>
              <mc:Fallback>
                <p:oleObj name="Equation" r:id="rId27" imgW="8762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2544" y="5987868"/>
                        <a:ext cx="1752600" cy="406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3726597" y="5395874"/>
            <a:ext cx="28968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Уравнение Пуассона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12859"/>
              </p:ext>
            </p:extLst>
          </p:nvPr>
        </p:nvGraphicFramePr>
        <p:xfrm>
          <a:off x="6877050" y="5962650"/>
          <a:ext cx="1879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5" name="Equation" r:id="rId29" imgW="939600" imgH="228600" progId="Equation.DSMT4">
                  <p:embed/>
                </p:oleObj>
              </mc:Choice>
              <mc:Fallback>
                <p:oleObj name="Equation" r:id="rId29" imgW="939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5962650"/>
                        <a:ext cx="1879600" cy="457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ight Arrow 29"/>
          <p:cNvSpPr/>
          <p:nvPr/>
        </p:nvSpPr>
        <p:spPr>
          <a:xfrm>
            <a:off x="5083014" y="796384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994463"/>
              </p:ext>
            </p:extLst>
          </p:nvPr>
        </p:nvGraphicFramePr>
        <p:xfrm>
          <a:off x="6079702" y="822032"/>
          <a:ext cx="1803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16" name="Equation" r:id="rId31" imgW="901440" imgH="203040" progId="Equation.DSMT4">
                  <p:embed/>
                </p:oleObj>
              </mc:Choice>
              <mc:Fallback>
                <p:oleObj name="Equation" r:id="rId31" imgW="9014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02" y="822032"/>
                        <a:ext cx="1803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713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17212"/>
            <a:ext cx="7704856" cy="63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Показатель 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адиабаты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312220"/>
              </p:ext>
            </p:extLst>
          </p:nvPr>
        </p:nvGraphicFramePr>
        <p:xfrm>
          <a:off x="658675" y="2120280"/>
          <a:ext cx="965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497" name="Equation" r:id="rId3" imgW="482400" imgH="457200" progId="Equation.DSMT4">
                  <p:embed/>
                </p:oleObj>
              </mc:Choice>
              <mc:Fallback>
                <p:oleObj name="Equation" r:id="rId3" imgW="482400" imgH="4572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675" y="2120280"/>
                        <a:ext cx="965200" cy="914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763960"/>
              </p:ext>
            </p:extLst>
          </p:nvPr>
        </p:nvGraphicFramePr>
        <p:xfrm>
          <a:off x="855927" y="980728"/>
          <a:ext cx="119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498" name="Equation" r:id="rId5" imgW="596880" imgH="393480" progId="Equation.DSMT4">
                  <p:embed/>
                </p:oleObj>
              </mc:Choice>
              <mc:Fallback>
                <p:oleObj name="Equation" r:id="rId5" imgW="596880" imgH="393480" progId="Equation.DSMT4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27" y="980728"/>
                        <a:ext cx="119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431966"/>
              </p:ext>
            </p:extLst>
          </p:nvPr>
        </p:nvGraphicFramePr>
        <p:xfrm>
          <a:off x="3059832" y="995810"/>
          <a:ext cx="3886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499" name="Equation" r:id="rId7" imgW="1942920" imgH="393480" progId="Equation.DSMT4">
                  <p:embed/>
                </p:oleObj>
              </mc:Choice>
              <mc:Fallback>
                <p:oleObj name="Equation" r:id="rId7" imgW="1942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995810"/>
                        <a:ext cx="38862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ight Arrow 7"/>
          <p:cNvSpPr/>
          <p:nvPr/>
        </p:nvSpPr>
        <p:spPr>
          <a:xfrm>
            <a:off x="1835696" y="2374032"/>
            <a:ext cx="792088" cy="40689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558266"/>
              </p:ext>
            </p:extLst>
          </p:nvPr>
        </p:nvGraphicFramePr>
        <p:xfrm>
          <a:off x="2914712" y="2158256"/>
          <a:ext cx="3530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0" name="Equation" r:id="rId9" imgW="1765080" imgH="431640" progId="Equation.DSMT4">
                  <p:embed/>
                </p:oleObj>
              </mc:Choice>
              <mc:Fallback>
                <p:oleObj name="Equation" r:id="rId9" imgW="17650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712" y="2158256"/>
                        <a:ext cx="3530600" cy="863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395536" y="629709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Теплоемкости, выраженные через число степеней свободы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431769"/>
              </p:ext>
            </p:extLst>
          </p:nvPr>
        </p:nvGraphicFramePr>
        <p:xfrm>
          <a:off x="7450703" y="2158008"/>
          <a:ext cx="1117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1" name="Equation" r:id="rId11" imgW="558720" imgH="393480" progId="Equation.DSMT4">
                  <p:embed/>
                </p:oleObj>
              </mc:Choice>
              <mc:Fallback>
                <p:oleObj name="Equation" r:id="rId11" imgW="5587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0703" y="2158008"/>
                        <a:ext cx="1117600" cy="787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333857" y="3573016"/>
            <a:ext cx="2325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Одноатомный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газ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858809"/>
              </p:ext>
            </p:extLst>
          </p:nvPr>
        </p:nvGraphicFramePr>
        <p:xfrm>
          <a:off x="3306936" y="3595271"/>
          <a:ext cx="609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2" name="Equation" r:id="rId13" imgW="304560" imgH="177480" progId="Equation.DSMT4">
                  <p:embed/>
                </p:oleObj>
              </mc:Choice>
              <mc:Fallback>
                <p:oleObj name="Equation" r:id="rId13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6936" y="3595271"/>
                        <a:ext cx="609600" cy="355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139834"/>
              </p:ext>
            </p:extLst>
          </p:nvPr>
        </p:nvGraphicFramePr>
        <p:xfrm>
          <a:off x="4963120" y="3379371"/>
          <a:ext cx="246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3" name="Equation" r:id="rId15" imgW="1231560" imgH="393480" progId="Equation.DSMT4">
                  <p:embed/>
                </p:oleObj>
              </mc:Choice>
              <mc:Fallback>
                <p:oleObj name="Equation" r:id="rId15" imgW="12315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120" y="3379371"/>
                        <a:ext cx="2463800" cy="787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333856" y="4305290"/>
            <a:ext cx="2613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Двухатомный газ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(жесткие молекулы)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162020"/>
              </p:ext>
            </p:extLst>
          </p:nvPr>
        </p:nvGraphicFramePr>
        <p:xfrm>
          <a:off x="3294980" y="4481577"/>
          <a:ext cx="635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4" name="Equation" r:id="rId17" imgW="317160" imgH="177480" progId="Equation.DSMT4">
                  <p:embed/>
                </p:oleObj>
              </mc:Choice>
              <mc:Fallback>
                <p:oleObj name="Equation" r:id="rId17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4980" y="4481577"/>
                        <a:ext cx="635000" cy="355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485210"/>
              </p:ext>
            </p:extLst>
          </p:nvPr>
        </p:nvGraphicFramePr>
        <p:xfrm>
          <a:off x="4963120" y="4211390"/>
          <a:ext cx="2489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5" name="Equation" r:id="rId19" imgW="1244520" imgH="393480" progId="Equation.DSMT4">
                  <p:embed/>
                </p:oleObj>
              </mc:Choice>
              <mc:Fallback>
                <p:oleObj name="Equation" r:id="rId19" imgW="1244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120" y="4211390"/>
                        <a:ext cx="2489200" cy="787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333855" y="6021288"/>
            <a:ext cx="2613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Трехатомный газ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(жесткие молекулы)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483569"/>
              </p:ext>
            </p:extLst>
          </p:nvPr>
        </p:nvGraphicFramePr>
        <p:xfrm>
          <a:off x="3298227" y="6197431"/>
          <a:ext cx="635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6" name="Equation" r:id="rId21" imgW="317160" imgH="177480" progId="Equation.DSMT4">
                  <p:embed/>
                </p:oleObj>
              </mc:Choice>
              <mc:Fallback>
                <p:oleObj name="Equation" r:id="rId21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8227" y="6197431"/>
                        <a:ext cx="635000" cy="355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146902"/>
              </p:ext>
            </p:extLst>
          </p:nvPr>
        </p:nvGraphicFramePr>
        <p:xfrm>
          <a:off x="4963120" y="5941774"/>
          <a:ext cx="2489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7" name="Equation" r:id="rId23" imgW="1244520" imgH="393480" progId="Equation.DSMT4">
                  <p:embed/>
                </p:oleObj>
              </mc:Choice>
              <mc:Fallback>
                <p:oleObj name="Equation" r:id="rId23" imgW="1244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120" y="5941774"/>
                        <a:ext cx="2489200" cy="787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333854" y="5085184"/>
            <a:ext cx="2613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Двухатомный газ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(с колебаниями)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176649"/>
              </p:ext>
            </p:extLst>
          </p:nvPr>
        </p:nvGraphicFramePr>
        <p:xfrm>
          <a:off x="3291066" y="5288230"/>
          <a:ext cx="1041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8" name="Equation" r:id="rId25" imgW="520560" imgH="177480" progId="Equation.DSMT4">
                  <p:embed/>
                </p:oleObj>
              </mc:Choice>
              <mc:Fallback>
                <p:oleObj name="Equation" r:id="rId25" imgW="520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1066" y="5288230"/>
                        <a:ext cx="1041400" cy="355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296492"/>
              </p:ext>
            </p:extLst>
          </p:nvPr>
        </p:nvGraphicFramePr>
        <p:xfrm>
          <a:off x="4963120" y="5040506"/>
          <a:ext cx="2489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509" name="Equation" r:id="rId27" imgW="1244520" imgH="393480" progId="Equation.DSMT4">
                  <p:embed/>
                </p:oleObj>
              </mc:Choice>
              <mc:Fallback>
                <p:oleObj name="Equation" r:id="rId27" imgW="1244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120" y="5040506"/>
                        <a:ext cx="2489200" cy="787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2487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511703" y="14542"/>
            <a:ext cx="7804713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газе: адиабата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3446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Адиабатический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481431"/>
              </p:ext>
            </p:extLst>
          </p:nvPr>
        </p:nvGraphicFramePr>
        <p:xfrm>
          <a:off x="3932238" y="820738"/>
          <a:ext cx="939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19" name="Equation" r:id="rId3" imgW="469800" imgH="203040" progId="Equation.DSMT4">
                  <p:embed/>
                </p:oleObj>
              </mc:Choice>
              <mc:Fallback>
                <p:oleObj name="Equation" r:id="rId3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2238" y="820738"/>
                        <a:ext cx="939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328185" y="1214716"/>
            <a:ext cx="5793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Отсутствует теплообмен с окружающей средой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668265"/>
              </p:ext>
            </p:extLst>
          </p:nvPr>
        </p:nvGraphicFramePr>
        <p:xfrm>
          <a:off x="3092191" y="4008705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0" name="Equation" r:id="rId5" imgW="152280" imgH="177480" progId="Equation.DSMT4">
                  <p:embed/>
                </p:oleObj>
              </mc:Choice>
              <mc:Fallback>
                <p:oleObj name="Equation" r:id="rId5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191" y="4008705"/>
                        <a:ext cx="304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571911" y="4008705"/>
            <a:ext cx="2520280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138111"/>
              </p:ext>
            </p:extLst>
          </p:nvPr>
        </p:nvGraphicFramePr>
        <p:xfrm>
          <a:off x="181503" y="1772816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1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503" y="1772816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02668"/>
              </p:ext>
            </p:extLst>
          </p:nvPr>
        </p:nvGraphicFramePr>
        <p:xfrm>
          <a:off x="317911" y="4008705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2" name="Equation" r:id="rId9" imgW="126720" imgH="177480" progId="Equation.DSMT4">
                  <p:embed/>
                </p:oleObj>
              </mc:Choice>
              <mc:Fallback>
                <p:oleObj name="Equation" r:id="rId9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11" y="4008705"/>
                        <a:ext cx="254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981767" y="2339455"/>
            <a:ext cx="0" cy="166925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33626" y="3741939"/>
            <a:ext cx="0" cy="266766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71911" y="2057291"/>
            <a:ext cx="0" cy="1951413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478739"/>
              </p:ext>
            </p:extLst>
          </p:nvPr>
        </p:nvGraphicFramePr>
        <p:xfrm>
          <a:off x="156103" y="2057291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3" name="Equation" r:id="rId11" imgW="177480" imgH="228600" progId="Equation.DSMT4">
                  <p:embed/>
                </p:oleObj>
              </mc:Choice>
              <mc:Fallback>
                <p:oleObj name="Equation" r:id="rId11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103" y="2057291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>
          <a:xfrm>
            <a:off x="571911" y="2365775"/>
            <a:ext cx="409856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396705"/>
              </p:ext>
            </p:extLst>
          </p:nvPr>
        </p:nvGraphicFramePr>
        <p:xfrm>
          <a:off x="190911" y="3418122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4" name="Equation" r:id="rId13" imgW="190440" imgH="228600" progId="Equation.DSMT4">
                  <p:embed/>
                </p:oleObj>
              </mc:Choice>
              <mc:Fallback>
                <p:oleObj name="Equation" r:id="rId13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911" y="3418122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583206" y="3733729"/>
            <a:ext cx="1676844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37"/>
          <p:cNvSpPr/>
          <p:nvPr/>
        </p:nvSpPr>
        <p:spPr>
          <a:xfrm>
            <a:off x="3746907" y="1772816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– площадь под кривой процесса на диаграмме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601919"/>
              </p:ext>
            </p:extLst>
          </p:nvPr>
        </p:nvGraphicFramePr>
        <p:xfrm>
          <a:off x="3779912" y="2524933"/>
          <a:ext cx="5074488" cy="1942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5" name="Equation" r:id="rId15" imgW="2819160" imgH="1079280" progId="Equation.DSMT4">
                  <p:embed/>
                </p:oleObj>
              </mc:Choice>
              <mc:Fallback>
                <p:oleObj name="Equation" r:id="rId15" imgW="2819160" imgH="1079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524933"/>
                        <a:ext cx="5074488" cy="1942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107504" y="4581128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Приращение внутренней энергии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135816"/>
              </p:ext>
            </p:extLst>
          </p:nvPr>
        </p:nvGraphicFramePr>
        <p:xfrm>
          <a:off x="4437856" y="4570495"/>
          <a:ext cx="154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6" name="Equation" r:id="rId17" imgW="774360" imgH="228600" progId="Equation.DSMT4">
                  <p:embed/>
                </p:oleObj>
              </mc:Choice>
              <mc:Fallback>
                <p:oleObj name="Equation" r:id="rId17" imgW="774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7856" y="4570495"/>
                        <a:ext cx="154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45154" name="Picture 2" descr="D:\documentsECLbureau\CondMatter\Molecule\LecturePPT\fig_im\fig_adiabat_curve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90" y="2346645"/>
            <a:ext cx="1262660" cy="138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255457"/>
              </p:ext>
            </p:extLst>
          </p:nvPr>
        </p:nvGraphicFramePr>
        <p:xfrm>
          <a:off x="6732240" y="617784"/>
          <a:ext cx="17526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7" name="Equation" r:id="rId20" imgW="876240" imgH="507960" progId="Equation.DSMT4">
                  <p:embed/>
                </p:oleObj>
              </mc:Choice>
              <mc:Fallback>
                <p:oleObj name="Equation" r:id="rId20" imgW="876240" imgH="5079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617784"/>
                        <a:ext cx="17526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989595"/>
              </p:ext>
            </p:extLst>
          </p:nvPr>
        </p:nvGraphicFramePr>
        <p:xfrm>
          <a:off x="844990" y="4055806"/>
          <a:ext cx="30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8" name="Equation" r:id="rId22" imgW="152280" imgH="228600" progId="Equation.DSMT4">
                  <p:embed/>
                </p:oleObj>
              </mc:Choice>
              <mc:Fallback>
                <p:oleObj name="Equation" r:id="rId22" imgW="15228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990" y="4055806"/>
                        <a:ext cx="30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675097"/>
              </p:ext>
            </p:extLst>
          </p:nvPr>
        </p:nvGraphicFramePr>
        <p:xfrm>
          <a:off x="2094950" y="4035725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29" name="Equation" r:id="rId24" imgW="164880" imgH="228600" progId="Equation.DSMT4">
                  <p:embed/>
                </p:oleObj>
              </mc:Choice>
              <mc:Fallback>
                <p:oleObj name="Equation" r:id="rId24" imgW="164880" imgH="228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4950" y="4035725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107504" y="5229200"/>
            <a:ext cx="87642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расширении газа из состояния                 до некоторого объема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давление в адиабатическом процессе падает быстрее и совершаемая работа меньше, чем в изотермическом процессе. Это происходит из-за того что в адиабатическом процессе при расширении положительная работа совершается за счет уменьшения внутренней энергии и газ соответственно охлаждается</a:t>
            </a: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338556"/>
              </p:ext>
            </p:extLst>
          </p:nvPr>
        </p:nvGraphicFramePr>
        <p:xfrm>
          <a:off x="4055457" y="5201076"/>
          <a:ext cx="868320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30" name="Equation" r:id="rId26" imgW="482400" imgH="253800" progId="Equation.DSMT4">
                  <p:embed/>
                </p:oleObj>
              </mc:Choice>
              <mc:Fallback>
                <p:oleObj name="Equation" r:id="rId26" imgW="482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5457" y="5201076"/>
                        <a:ext cx="868320" cy="456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196396"/>
              </p:ext>
            </p:extLst>
          </p:nvPr>
        </p:nvGraphicFramePr>
        <p:xfrm>
          <a:off x="7558955" y="5210357"/>
          <a:ext cx="296784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31" name="Equation" r:id="rId28" imgW="164880" imgH="228600" progId="Equation.DSMT4">
                  <p:embed/>
                </p:oleObj>
              </mc:Choice>
              <mc:Fallback>
                <p:oleObj name="Equation" r:id="rId2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8955" y="5210357"/>
                        <a:ext cx="296784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703428"/>
              </p:ext>
            </p:extLst>
          </p:nvPr>
        </p:nvGraphicFramePr>
        <p:xfrm>
          <a:off x="1907704" y="2480702"/>
          <a:ext cx="1646237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532" name="Equation" r:id="rId30" imgW="914400" imgH="241200" progId="Equation.DSMT4">
                  <p:embed/>
                </p:oleObj>
              </mc:Choice>
              <mc:Fallback>
                <p:oleObj name="Equation" r:id="rId30" imgW="9144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480702"/>
                        <a:ext cx="1646237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Arrow Connector 31"/>
          <p:cNvCxnSpPr/>
          <p:nvPr/>
        </p:nvCxnSpPr>
        <p:spPr>
          <a:xfrm>
            <a:off x="2771800" y="3032997"/>
            <a:ext cx="2376264" cy="522160"/>
          </a:xfrm>
          <a:prstGeom prst="straightConnector1">
            <a:avLst/>
          </a:prstGeom>
          <a:ln w="41275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3208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11560" y="23251"/>
            <a:ext cx="8280920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газе: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политропа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36620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Политропический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746198"/>
              </p:ext>
            </p:extLst>
          </p:nvPr>
        </p:nvGraphicFramePr>
        <p:xfrm>
          <a:off x="3995936" y="836861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29" name="Equation" r:id="rId3" imgW="634680" imgH="177480" progId="Equation.DSMT4">
                  <p:embed/>
                </p:oleObj>
              </mc:Choice>
              <mc:Fallback>
                <p:oleObj name="Equation" r:id="rId3" imgW="634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836861"/>
                        <a:ext cx="1270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395537" y="1801361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Изохорный процесс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497434"/>
              </p:ext>
            </p:extLst>
          </p:nvPr>
        </p:nvGraphicFramePr>
        <p:xfrm>
          <a:off x="3056136" y="1772816"/>
          <a:ext cx="93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0" name="Equation" r:id="rId5" imgW="469800" imgH="228600" progId="Equation.DSMT4">
                  <p:embed/>
                </p:oleObj>
              </mc:Choice>
              <mc:Fallback>
                <p:oleObj name="Equation" r:id="rId5" imgW="469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136" y="1772816"/>
                        <a:ext cx="939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395536" y="2294784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Изобарный процесс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355413"/>
              </p:ext>
            </p:extLst>
          </p:nvPr>
        </p:nvGraphicFramePr>
        <p:xfrm>
          <a:off x="3056136" y="2285438"/>
          <a:ext cx="939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1" name="Equation" r:id="rId7" imgW="469800" imgH="241200" progId="Equation.DSMT4">
                  <p:embed/>
                </p:oleObj>
              </mc:Choice>
              <mc:Fallback>
                <p:oleObj name="Equation" r:id="rId7" imgW="4698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136" y="2285438"/>
                        <a:ext cx="9398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4788024" y="1801361"/>
            <a:ext cx="35914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Изотермический процесс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343535"/>
              </p:ext>
            </p:extLst>
          </p:nvPr>
        </p:nvGraphicFramePr>
        <p:xfrm>
          <a:off x="7956376" y="1823616"/>
          <a:ext cx="1016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2" name="Equation" r:id="rId9" imgW="507960" imgH="177480" progId="Equation.DSMT4">
                  <p:embed/>
                </p:oleObj>
              </mc:Choice>
              <mc:Fallback>
                <p:oleObj name="Equation" r:id="rId9" imgW="5079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1823616"/>
                        <a:ext cx="1016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4809214" y="2294784"/>
            <a:ext cx="35914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Адиабатический процесс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6464153"/>
              </p:ext>
            </p:extLst>
          </p:nvPr>
        </p:nvGraphicFramePr>
        <p:xfrm>
          <a:off x="8083550" y="2305268"/>
          <a:ext cx="762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3" name="Equation" r:id="rId11" imgW="380880" imgH="177480" progId="Equation.DSMT4">
                  <p:embed/>
                </p:oleObj>
              </mc:Choice>
              <mc:Fallback>
                <p:oleObj name="Equation" r:id="rId11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3550" y="2305268"/>
                        <a:ext cx="762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405580" y="1270125"/>
            <a:ext cx="8486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Четыре рассмотренных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изопроцесса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есть частные случаи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политропы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99874"/>
              </p:ext>
            </p:extLst>
          </p:nvPr>
        </p:nvGraphicFramePr>
        <p:xfrm>
          <a:off x="6156176" y="852541"/>
          <a:ext cx="1346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4" name="Equation" r:id="rId13" imgW="672840" imgH="203040" progId="Equation.DSMT4">
                  <p:embed/>
                </p:oleObj>
              </mc:Choice>
              <mc:Fallback>
                <p:oleObj name="Equation" r:id="rId13" imgW="67284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852541"/>
                        <a:ext cx="1346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951503"/>
              </p:ext>
            </p:extLst>
          </p:nvPr>
        </p:nvGraphicFramePr>
        <p:xfrm>
          <a:off x="107504" y="3068960"/>
          <a:ext cx="2489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5" name="Equation" r:id="rId15" imgW="1244520" imgH="228600" progId="Equation.DSMT4">
                  <p:embed/>
                </p:oleObj>
              </mc:Choice>
              <mc:Fallback>
                <p:oleObj name="Equation" r:id="rId15" imgW="1244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068960"/>
                        <a:ext cx="2489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Arrow 17"/>
          <p:cNvSpPr/>
          <p:nvPr/>
        </p:nvSpPr>
        <p:spPr>
          <a:xfrm>
            <a:off x="2843808" y="3266615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552111"/>
              </p:ext>
            </p:extLst>
          </p:nvPr>
        </p:nvGraphicFramePr>
        <p:xfrm>
          <a:off x="3758290" y="3107308"/>
          <a:ext cx="2794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6" name="Equation" r:id="rId17" imgW="1396800" imgH="393480" progId="Equation.DSMT4">
                  <p:embed/>
                </p:oleObj>
              </mc:Choice>
              <mc:Fallback>
                <p:oleObj name="Equation" r:id="rId17" imgW="13968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8290" y="3107308"/>
                        <a:ext cx="2794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576810"/>
              </p:ext>
            </p:extLst>
          </p:nvPr>
        </p:nvGraphicFramePr>
        <p:xfrm>
          <a:off x="745532" y="3556248"/>
          <a:ext cx="1244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7" name="Equation" r:id="rId19" imgW="622080" imgH="304560" progId="Equation.DSMT4">
                  <p:embed/>
                </p:oleObj>
              </mc:Choice>
              <mc:Fallback>
                <p:oleObj name="Equation" r:id="rId19" imgW="622080" imgH="30456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532" y="3556248"/>
                        <a:ext cx="12446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623065"/>
              </p:ext>
            </p:extLst>
          </p:nvPr>
        </p:nvGraphicFramePr>
        <p:xfrm>
          <a:off x="103188" y="4119521"/>
          <a:ext cx="3149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8" name="Equation" r:id="rId21" imgW="1574640" imgH="393480" progId="Equation.DSMT4">
                  <p:embed/>
                </p:oleObj>
              </mc:Choice>
              <mc:Fallback>
                <p:oleObj name="Equation" r:id="rId21" imgW="1574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4119521"/>
                        <a:ext cx="3149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ight Arrow 21"/>
          <p:cNvSpPr/>
          <p:nvPr/>
        </p:nvSpPr>
        <p:spPr>
          <a:xfrm>
            <a:off x="6804248" y="3266615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ight Arrow 22"/>
          <p:cNvSpPr/>
          <p:nvPr/>
        </p:nvSpPr>
        <p:spPr>
          <a:xfrm>
            <a:off x="3491880" y="4263016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967605"/>
              </p:ext>
            </p:extLst>
          </p:nvPr>
        </p:nvGraphicFramePr>
        <p:xfrm>
          <a:off x="4572000" y="4077072"/>
          <a:ext cx="2819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39" name="Equation" r:id="rId23" imgW="1409400" imgH="444240" progId="Equation.DSMT4">
                  <p:embed/>
                </p:oleObj>
              </mc:Choice>
              <mc:Fallback>
                <p:oleObj name="Equation" r:id="rId23" imgW="14094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077072"/>
                        <a:ext cx="28194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ight Arrow 25"/>
          <p:cNvSpPr/>
          <p:nvPr/>
        </p:nvSpPr>
        <p:spPr>
          <a:xfrm>
            <a:off x="251520" y="5517232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063790"/>
              </p:ext>
            </p:extLst>
          </p:nvPr>
        </p:nvGraphicFramePr>
        <p:xfrm>
          <a:off x="1259632" y="5339556"/>
          <a:ext cx="246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40" name="Equation" r:id="rId25" imgW="1231560" imgH="393480" progId="Equation.DSMT4">
                  <p:embed/>
                </p:oleObj>
              </mc:Choice>
              <mc:Fallback>
                <p:oleObj name="Equation" r:id="rId25" imgW="12315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339556"/>
                        <a:ext cx="2463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ight Arrow 27"/>
          <p:cNvSpPr/>
          <p:nvPr/>
        </p:nvSpPr>
        <p:spPr>
          <a:xfrm>
            <a:off x="3875316" y="5517232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900949"/>
              </p:ext>
            </p:extLst>
          </p:nvPr>
        </p:nvGraphicFramePr>
        <p:xfrm>
          <a:off x="7080076" y="5949280"/>
          <a:ext cx="1752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41" name="Equation" r:id="rId27" imgW="876240" imgH="203040" progId="Equation.DSMT4">
                  <p:embed/>
                </p:oleObj>
              </mc:Choice>
              <mc:Fallback>
                <p:oleObj name="Equation" r:id="rId27" imgW="8762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076" y="5949280"/>
                        <a:ext cx="1752600" cy="406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884392"/>
              </p:ext>
            </p:extLst>
          </p:nvPr>
        </p:nvGraphicFramePr>
        <p:xfrm>
          <a:off x="5003902" y="5956866"/>
          <a:ext cx="162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42" name="Equation" r:id="rId29" imgW="812520" imgH="228600" progId="Equation.DSMT4">
                  <p:embed/>
                </p:oleObj>
              </mc:Choice>
              <mc:Fallback>
                <p:oleObj name="Equation" r:id="rId29" imgW="812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902" y="5956866"/>
                        <a:ext cx="1625600" cy="457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5008523" y="5229200"/>
            <a:ext cx="35914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Уравнение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политропы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27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282" name="Picture 10" descr="D:\documentsECLbureau\CondMatter\Molecule\LecturePPT\fig_im\fig_politr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81" y="3902722"/>
            <a:ext cx="3375857" cy="270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755576" y="14542"/>
            <a:ext cx="8119380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Изопроцессы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в идеальном газе: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политропа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33903" y="814606"/>
            <a:ext cx="36620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Политропический процесс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972315"/>
              </p:ext>
            </p:extLst>
          </p:nvPr>
        </p:nvGraphicFramePr>
        <p:xfrm>
          <a:off x="3995936" y="836861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57" name="Equation" r:id="rId4" imgW="634680" imgH="177480" progId="Equation.DSMT4">
                  <p:embed/>
                </p:oleObj>
              </mc:Choice>
              <mc:Fallback>
                <p:oleObj name="Equation" r:id="rId4" imgW="634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836861"/>
                        <a:ext cx="1270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405580" y="1270125"/>
            <a:ext cx="3014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Показатель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политропы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477965"/>
              </p:ext>
            </p:extLst>
          </p:nvPr>
        </p:nvGraphicFramePr>
        <p:xfrm>
          <a:off x="530225" y="1737941"/>
          <a:ext cx="1803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58" name="Equation" r:id="rId6" imgW="901440" imgH="431640" progId="Equation.DSMT4">
                  <p:embed/>
                </p:oleObj>
              </mc:Choice>
              <mc:Fallback>
                <p:oleObj name="Equation" r:id="rId6" imgW="901440" imgH="43164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1737941"/>
                        <a:ext cx="18034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ight Arrow 8"/>
          <p:cNvSpPr/>
          <p:nvPr/>
        </p:nvSpPr>
        <p:spPr>
          <a:xfrm>
            <a:off x="2721421" y="1869976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908957"/>
              </p:ext>
            </p:extLst>
          </p:nvPr>
        </p:nvGraphicFramePr>
        <p:xfrm>
          <a:off x="3851920" y="1628800"/>
          <a:ext cx="4648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59" name="Equation" r:id="rId8" imgW="2323800" imgH="457200" progId="Equation.DSMT4">
                  <p:embed/>
                </p:oleObj>
              </mc:Choice>
              <mc:Fallback>
                <p:oleObj name="Equation" r:id="rId8" imgW="2323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628800"/>
                        <a:ext cx="4648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212985"/>
              </p:ext>
            </p:extLst>
          </p:nvPr>
        </p:nvGraphicFramePr>
        <p:xfrm>
          <a:off x="739372" y="2852936"/>
          <a:ext cx="1778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0" name="Equation" r:id="rId10" imgW="888840" imgH="419040" progId="Equation.DSMT4">
                  <p:embed/>
                </p:oleObj>
              </mc:Choice>
              <mc:Fallback>
                <p:oleObj name="Equation" r:id="rId10" imgW="8888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372" y="2852936"/>
                        <a:ext cx="1778000" cy="838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312103"/>
              </p:ext>
            </p:extLst>
          </p:nvPr>
        </p:nvGraphicFramePr>
        <p:xfrm>
          <a:off x="6533976" y="2797333"/>
          <a:ext cx="1422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1" name="Equation" r:id="rId12" imgW="711000" imgH="457200" progId="Equation.DSMT4">
                  <p:embed/>
                </p:oleObj>
              </mc:Choice>
              <mc:Fallback>
                <p:oleObj name="Equation" r:id="rId12" imgW="711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3976" y="2797333"/>
                        <a:ext cx="1422400" cy="914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128850"/>
              </p:ext>
            </p:extLst>
          </p:nvPr>
        </p:nvGraphicFramePr>
        <p:xfrm>
          <a:off x="156103" y="3506065"/>
          <a:ext cx="355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2" name="Equation" r:id="rId14" imgW="177480" imgH="393480" progId="Equation.DSMT4">
                  <p:embed/>
                </p:oleObj>
              </mc:Choice>
              <mc:Fallback>
                <p:oleObj name="Equation" r:id="rId14" imgW="1774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103" y="3506065"/>
                        <a:ext cx="355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965072"/>
              </p:ext>
            </p:extLst>
          </p:nvPr>
        </p:nvGraphicFramePr>
        <p:xfrm>
          <a:off x="3162327" y="5949280"/>
          <a:ext cx="254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3" name="Equation" r:id="rId16" imgW="126720" imgH="139680" progId="Equation.DSMT4">
                  <p:embed/>
                </p:oleObj>
              </mc:Choice>
              <mc:Fallback>
                <p:oleObj name="Equation" r:id="rId16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27" y="5949280"/>
                        <a:ext cx="2540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2155627" y="4138447"/>
            <a:ext cx="0" cy="2101298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14769" y="5166264"/>
            <a:ext cx="2700300" cy="0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353568"/>
              </p:ext>
            </p:extLst>
          </p:nvPr>
        </p:nvGraphicFramePr>
        <p:xfrm>
          <a:off x="92603" y="4725144"/>
          <a:ext cx="482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4" name="Equation" r:id="rId18" imgW="241200" imgH="393480" progId="Equation.DSMT4">
                  <p:embed/>
                </p:oleObj>
              </mc:Choice>
              <mc:Fallback>
                <p:oleObj name="Equation" r:id="rId18" imgW="2412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03" y="4725144"/>
                        <a:ext cx="482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/>
          <p:nvPr/>
        </p:nvCxnSpPr>
        <p:spPr>
          <a:xfrm>
            <a:off x="773100" y="5546708"/>
            <a:ext cx="2700300" cy="0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479785"/>
              </p:ext>
            </p:extLst>
          </p:nvPr>
        </p:nvGraphicFramePr>
        <p:xfrm>
          <a:off x="2267744" y="5661248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5" name="Equation" r:id="rId20" imgW="126720" imgH="164880" progId="Equation.DSMT4">
                  <p:embed/>
                </p:oleObj>
              </mc:Choice>
              <mc:Fallback>
                <p:oleObj name="Equation" r:id="rId20" imgW="126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5661248"/>
                        <a:ext cx="2540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21"/>
          <p:cNvSpPr/>
          <p:nvPr/>
        </p:nvSpPr>
        <p:spPr>
          <a:xfrm>
            <a:off x="2267744" y="5474700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/>
          <p:nvPr/>
        </p:nvSpPr>
        <p:spPr>
          <a:xfrm>
            <a:off x="1610963" y="496037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472893"/>
              </p:ext>
            </p:extLst>
          </p:nvPr>
        </p:nvGraphicFramePr>
        <p:xfrm>
          <a:off x="1383031" y="4371545"/>
          <a:ext cx="361800" cy="62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6" name="Equation" r:id="rId22" imgW="241200" imgH="419040" progId="Equation.DSMT4">
                  <p:embed/>
                </p:oleObj>
              </mc:Choice>
              <mc:Fallback>
                <p:oleObj name="Equation" r:id="rId22" imgW="2412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3031" y="4371545"/>
                        <a:ext cx="361800" cy="628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882681"/>
              </p:ext>
            </p:extLst>
          </p:nvPr>
        </p:nvGraphicFramePr>
        <p:xfrm>
          <a:off x="3640336" y="4138906"/>
          <a:ext cx="711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7" name="Equation" r:id="rId24" imgW="355320" imgH="177480" progId="Equation.DSMT4">
                  <p:embed/>
                </p:oleObj>
              </mc:Choice>
              <mc:Fallback>
                <p:oleObj name="Equation" r:id="rId24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0336" y="4138906"/>
                        <a:ext cx="711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7"/>
          <p:cNvSpPr/>
          <p:nvPr/>
        </p:nvSpPr>
        <p:spPr>
          <a:xfrm>
            <a:off x="4499992" y="4119643"/>
            <a:ext cx="2628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Изобарный процесс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369386"/>
              </p:ext>
            </p:extLst>
          </p:nvPr>
        </p:nvGraphicFramePr>
        <p:xfrm>
          <a:off x="6876256" y="4043810"/>
          <a:ext cx="160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8" name="Equation" r:id="rId26" imgW="799920" imgH="228600" progId="Equation.DSMT4">
                  <p:embed/>
                </p:oleObj>
              </mc:Choice>
              <mc:Fallback>
                <p:oleObj name="Equation" r:id="rId26" imgW="7999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4043810"/>
                        <a:ext cx="160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381261"/>
              </p:ext>
            </p:extLst>
          </p:nvPr>
        </p:nvGraphicFramePr>
        <p:xfrm>
          <a:off x="3654905" y="4613275"/>
          <a:ext cx="660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69" name="Equation" r:id="rId28" imgW="330120" imgH="177480" progId="Equation.DSMT4">
                  <p:embed/>
                </p:oleObj>
              </mc:Choice>
              <mc:Fallback>
                <p:oleObj name="Equation" r:id="rId28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905" y="4613275"/>
                        <a:ext cx="660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7"/>
          <p:cNvSpPr/>
          <p:nvPr/>
        </p:nvSpPr>
        <p:spPr>
          <a:xfrm>
            <a:off x="4499992" y="4616346"/>
            <a:ext cx="2916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Изотермический процесс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212095"/>
              </p:ext>
            </p:extLst>
          </p:nvPr>
        </p:nvGraphicFramePr>
        <p:xfrm>
          <a:off x="7386611" y="4561779"/>
          <a:ext cx="157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70" name="Equation" r:id="rId30" imgW="787320" imgH="228600" progId="Equation.DSMT4">
                  <p:embed/>
                </p:oleObj>
              </mc:Choice>
              <mc:Fallback>
                <p:oleObj name="Equation" r:id="rId30" imgW="787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6611" y="4561779"/>
                        <a:ext cx="157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1702"/>
              </p:ext>
            </p:extLst>
          </p:nvPr>
        </p:nvGraphicFramePr>
        <p:xfrm>
          <a:off x="3640138" y="5126038"/>
          <a:ext cx="7112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71" name="Equation" r:id="rId32" imgW="355320" imgH="164880" progId="Equation.DSMT4">
                  <p:embed/>
                </p:oleObj>
              </mc:Choice>
              <mc:Fallback>
                <p:oleObj name="Equation" r:id="rId32" imgW="3553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0138" y="5126038"/>
                        <a:ext cx="7112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4499992" y="5051724"/>
            <a:ext cx="2916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Адиабатический процесс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735795"/>
              </p:ext>
            </p:extLst>
          </p:nvPr>
        </p:nvGraphicFramePr>
        <p:xfrm>
          <a:off x="7356475" y="4997450"/>
          <a:ext cx="162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72" name="Equation" r:id="rId34" imgW="812520" imgH="228600" progId="Equation.DSMT4">
                  <p:embed/>
                </p:oleObj>
              </mc:Choice>
              <mc:Fallback>
                <p:oleObj name="Equation" r:id="rId34" imgW="812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6475" y="4997450"/>
                        <a:ext cx="162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896949"/>
              </p:ext>
            </p:extLst>
          </p:nvPr>
        </p:nvGraphicFramePr>
        <p:xfrm>
          <a:off x="3602038" y="5572125"/>
          <a:ext cx="7874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73" name="Equation" r:id="rId36" imgW="393480" imgH="139680" progId="Equation.DSMT4">
                  <p:embed/>
                </p:oleObj>
              </mc:Choice>
              <mc:Fallback>
                <p:oleObj name="Equation" r:id="rId36" imgW="39348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038" y="5572125"/>
                        <a:ext cx="7874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Прямоугольник 37"/>
          <p:cNvSpPr/>
          <p:nvPr/>
        </p:nvSpPr>
        <p:spPr>
          <a:xfrm>
            <a:off x="4504716" y="5497224"/>
            <a:ext cx="23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Изохорный процесс</a:t>
            </a: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453907"/>
              </p:ext>
            </p:extLst>
          </p:nvPr>
        </p:nvGraphicFramePr>
        <p:xfrm>
          <a:off x="3624263" y="2878138"/>
          <a:ext cx="1625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74" name="Equation" r:id="rId38" imgW="812520" imgH="393480" progId="Equation.DSMT4">
                  <p:embed/>
                </p:oleObj>
              </mc:Choice>
              <mc:Fallback>
                <p:oleObj name="Equation" r:id="rId38" imgW="812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4263" y="2878138"/>
                        <a:ext cx="1625600" cy="787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Прямоугольник 37"/>
          <p:cNvSpPr/>
          <p:nvPr/>
        </p:nvSpPr>
        <p:spPr>
          <a:xfrm>
            <a:off x="2741070" y="3043539"/>
            <a:ext cx="732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sp>
        <p:nvSpPr>
          <p:cNvPr id="2" name="Left-Right Arrow 1"/>
          <p:cNvSpPr/>
          <p:nvPr/>
        </p:nvSpPr>
        <p:spPr>
          <a:xfrm>
            <a:off x="5420371" y="3103661"/>
            <a:ext cx="945465" cy="313620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691680" y="5113099"/>
            <a:ext cx="0" cy="1126646"/>
          </a:xfrm>
          <a:prstGeom prst="straightConnector1">
            <a:avLst/>
          </a:prstGeom>
          <a:ln w="31750">
            <a:solidFill>
              <a:srgbClr val="C000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1109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72390AC-A665-4379-A5E1-BEB893C003A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403648" y="49378"/>
            <a:ext cx="6552728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идеального газа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CAA1D6D6-6622-4BF5-919A-7DABBD630B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45694"/>
              </p:ext>
            </p:extLst>
          </p:nvPr>
        </p:nvGraphicFramePr>
        <p:xfrm>
          <a:off x="107504" y="790352"/>
          <a:ext cx="2336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595" name="Equation" r:id="rId3" imgW="1168200" imgH="228600" progId="Equation.DSMT4">
                  <p:embed/>
                </p:oleObj>
              </mc:Choice>
              <mc:Fallback>
                <p:oleObj name="Equation" r:id="rId3" imgW="1168200" imgH="228600" progId="Equation.DSMT4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790352"/>
                        <a:ext cx="2336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17">
            <a:extLst>
              <a:ext uri="{FF2B5EF4-FFF2-40B4-BE49-F238E27FC236}">
                <a16:creationId xmlns="" xmlns:a16="http://schemas.microsoft.com/office/drawing/2014/main" id="{54FF9084-01C1-42FF-BDEC-411A78F6733F}"/>
              </a:ext>
            </a:extLst>
          </p:cNvPr>
          <p:cNvSpPr/>
          <p:nvPr/>
        </p:nvSpPr>
        <p:spPr>
          <a:xfrm>
            <a:off x="2650630" y="957139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DBDCDF73-5D5A-4629-AB5C-506C123342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737564"/>
              </p:ext>
            </p:extLst>
          </p:nvPr>
        </p:nvGraphicFramePr>
        <p:xfrm>
          <a:off x="434008" y="1294408"/>
          <a:ext cx="1219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596" name="Equation" r:id="rId5" imgW="609480" imgH="203040" progId="Equation.DSMT4">
                  <p:embed/>
                </p:oleObj>
              </mc:Choice>
              <mc:Fallback>
                <p:oleObj name="Equation" r:id="rId5" imgW="609480" imgH="203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CAA1D6D6-6622-4BF5-919A-7DABBD630B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08" y="1294408"/>
                        <a:ext cx="1219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336E1235-A543-49C6-921D-2E9219BD1D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089529"/>
              </p:ext>
            </p:extLst>
          </p:nvPr>
        </p:nvGraphicFramePr>
        <p:xfrm>
          <a:off x="3635896" y="801287"/>
          <a:ext cx="2641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597" name="Equation" r:id="rId7" imgW="1320480" imgH="393480" progId="Equation.DSMT4">
                  <p:embed/>
                </p:oleObj>
              </mc:Choice>
              <mc:Fallback>
                <p:oleObj name="Equation" r:id="rId7" imgW="1320480" imgH="393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CAA1D6D6-6622-4BF5-919A-7DABBD630B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801287"/>
                        <a:ext cx="2641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90AA30D3-59A1-40FC-916A-D04591802A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749759"/>
              </p:ext>
            </p:extLst>
          </p:nvPr>
        </p:nvGraphicFramePr>
        <p:xfrm>
          <a:off x="107504" y="2276872"/>
          <a:ext cx="2590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598" name="Equation" r:id="rId9" imgW="1295280" imgH="393480" progId="Equation.DSMT4">
                  <p:embed/>
                </p:oleObj>
              </mc:Choice>
              <mc:Fallback>
                <p:oleObj name="Equation" r:id="rId9" imgW="129528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36E1235-A543-49C6-921D-2E9219BD1D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276872"/>
                        <a:ext cx="2590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17">
            <a:extLst>
              <a:ext uri="{FF2B5EF4-FFF2-40B4-BE49-F238E27FC236}">
                <a16:creationId xmlns="" xmlns:a16="http://schemas.microsoft.com/office/drawing/2014/main" id="{0C0EDF65-6D35-462A-A6CD-10A62E9C880B}"/>
              </a:ext>
            </a:extLst>
          </p:cNvPr>
          <p:cNvSpPr/>
          <p:nvPr/>
        </p:nvSpPr>
        <p:spPr>
          <a:xfrm>
            <a:off x="6542682" y="976782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ight Arrow 17">
            <a:extLst>
              <a:ext uri="{FF2B5EF4-FFF2-40B4-BE49-F238E27FC236}">
                <a16:creationId xmlns="" xmlns:a16="http://schemas.microsoft.com/office/drawing/2014/main" id="{3E9E5166-DB51-4293-904A-BF19A19887A0}"/>
              </a:ext>
            </a:extLst>
          </p:cNvPr>
          <p:cNvSpPr/>
          <p:nvPr/>
        </p:nvSpPr>
        <p:spPr>
          <a:xfrm>
            <a:off x="3099473" y="2454548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73ECFB4B-F713-4766-ACFA-0380A2151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021562"/>
              </p:ext>
            </p:extLst>
          </p:nvPr>
        </p:nvGraphicFramePr>
        <p:xfrm>
          <a:off x="4208890" y="2276872"/>
          <a:ext cx="3149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599" name="Equation" r:id="rId11" imgW="1574640" imgH="393480" progId="Equation.DSMT4">
                  <p:embed/>
                </p:oleObj>
              </mc:Choice>
              <mc:Fallback>
                <p:oleObj name="Equation" r:id="rId11" imgW="157464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90AA30D3-59A1-40FC-916A-D04591802A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8890" y="2276872"/>
                        <a:ext cx="31496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65A7AED9-8A5E-4FEB-B709-F74AD5D036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655557"/>
              </p:ext>
            </p:extLst>
          </p:nvPr>
        </p:nvGraphicFramePr>
        <p:xfrm>
          <a:off x="2755097" y="1892767"/>
          <a:ext cx="1397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0" name="Equation" r:id="rId13" imgW="698400" imgH="228600" progId="Equation.DSMT4">
                  <p:embed/>
                </p:oleObj>
              </mc:Choice>
              <mc:Fallback>
                <p:oleObj name="Equation" r:id="rId13" imgW="69840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90AA30D3-59A1-40FC-916A-D04591802A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097" y="1892767"/>
                        <a:ext cx="1397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6ADC9156-712C-41C8-A4E3-B8D856354144}"/>
              </a:ext>
            </a:extLst>
          </p:cNvPr>
          <p:cNvSpPr/>
          <p:nvPr/>
        </p:nvSpPr>
        <p:spPr>
          <a:xfrm>
            <a:off x="4695466" y="1936701"/>
            <a:ext cx="3010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Полный дифференциал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8A387BA0-B2F1-4D0A-929B-2699588307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2907691"/>
              </p:ext>
            </p:extLst>
          </p:nvPr>
        </p:nvGraphicFramePr>
        <p:xfrm>
          <a:off x="167206" y="3429000"/>
          <a:ext cx="1168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1" name="Equation" r:id="rId15" imgW="583920" imgH="393480" progId="Equation.DSMT4">
                  <p:embed/>
                </p:oleObj>
              </mc:Choice>
              <mc:Fallback>
                <p:oleObj name="Equation" r:id="rId15" imgW="58392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73ECFB4B-F713-4766-ACFA-0380A2151C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206" y="3429000"/>
                        <a:ext cx="1168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7C5E9345-8EED-404B-A34F-521E935DAE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430212"/>
              </p:ext>
            </p:extLst>
          </p:nvPr>
        </p:nvGraphicFramePr>
        <p:xfrm>
          <a:off x="154608" y="4584452"/>
          <a:ext cx="299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2" name="Equation" r:id="rId17" imgW="1498320" imgH="228600" progId="Equation.DSMT4">
                  <p:embed/>
                </p:oleObj>
              </mc:Choice>
              <mc:Fallback>
                <p:oleObj name="Equation" r:id="rId17" imgW="149832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8A387BA0-B2F1-4D0A-929B-2699588307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08" y="4584452"/>
                        <a:ext cx="2997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>
            <a:extLst>
              <a:ext uri="{FF2B5EF4-FFF2-40B4-BE49-F238E27FC236}">
                <a16:creationId xmlns="" xmlns:a16="http://schemas.microsoft.com/office/drawing/2014/main" id="{E95C93EC-2A5B-48D6-87EB-F9E269B8CD74}"/>
              </a:ext>
            </a:extLst>
          </p:cNvPr>
          <p:cNvSpPr/>
          <p:nvPr/>
        </p:nvSpPr>
        <p:spPr>
          <a:xfrm>
            <a:off x="3375841" y="4470714"/>
            <a:ext cx="5516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Энтропия 1 моля идеального газа, определенная с точностью до произвольной постоянной</a:t>
            </a:r>
          </a:p>
        </p:txBody>
      </p:sp>
      <p:sp>
        <p:nvSpPr>
          <p:cNvPr id="18" name="Прямоугольник 37">
            <a:extLst>
              <a:ext uri="{FF2B5EF4-FFF2-40B4-BE49-F238E27FC236}">
                <a16:creationId xmlns="" xmlns:a16="http://schemas.microsoft.com/office/drawing/2014/main" id="{542834D9-BD54-4D3B-97F7-751D56C8C6C5}"/>
              </a:ext>
            </a:extLst>
          </p:cNvPr>
          <p:cNvSpPr/>
          <p:nvPr/>
        </p:nvSpPr>
        <p:spPr>
          <a:xfrm>
            <a:off x="1873424" y="3483248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Выражение для полного дифференциала справедливо только для равновесных процессов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E37D4E42-942E-42D9-8523-383F452405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16037"/>
              </p:ext>
            </p:extLst>
          </p:nvPr>
        </p:nvGraphicFramePr>
        <p:xfrm>
          <a:off x="107504" y="5552275"/>
          <a:ext cx="34544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3" name="Equation" r:id="rId19" imgW="1726920" imgH="482400" progId="Equation.DSMT4">
                  <p:embed/>
                </p:oleObj>
              </mc:Choice>
              <mc:Fallback>
                <p:oleObj name="Equation" r:id="rId19" imgW="1726920" imgH="4824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7C5E9345-8EED-404B-A34F-521E935DAE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52275"/>
                        <a:ext cx="34544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>
            <a:extLst>
              <a:ext uri="{FF2B5EF4-FFF2-40B4-BE49-F238E27FC236}">
                <a16:creationId xmlns="" xmlns:a16="http://schemas.microsoft.com/office/drawing/2014/main" id="{B075FA4D-5730-4403-AD6D-24BEFD0955AF}"/>
              </a:ext>
            </a:extLst>
          </p:cNvPr>
          <p:cNvSpPr/>
          <p:nvPr/>
        </p:nvSpPr>
        <p:spPr>
          <a:xfrm>
            <a:off x="3707904" y="5700974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Изменение энтропии 1 моля идеального газа, при переходе из состояния              в состояние              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37221CB5-C9F9-48D8-AE95-18975D8575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576280"/>
              </p:ext>
            </p:extLst>
          </p:nvPr>
        </p:nvGraphicFramePr>
        <p:xfrm>
          <a:off x="7524328" y="5959599"/>
          <a:ext cx="710784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4" name="Equation" r:id="rId21" imgW="444240" imgH="253800" progId="Equation.DSMT4">
                  <p:embed/>
                </p:oleObj>
              </mc:Choice>
              <mc:Fallback>
                <p:oleObj name="Equation" r:id="rId21" imgW="444240" imgH="2538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E37D4E42-942E-42D9-8523-383F452405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5959599"/>
                        <a:ext cx="710784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C2CA2849-666D-4620-AD06-D97F26EA68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825866"/>
              </p:ext>
            </p:extLst>
          </p:nvPr>
        </p:nvGraphicFramePr>
        <p:xfrm>
          <a:off x="4975225" y="6281738"/>
          <a:ext cx="77311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605" name="Equation" r:id="rId23" imgW="482400" imgH="253800" progId="Equation.DSMT4">
                  <p:embed/>
                </p:oleObj>
              </mc:Choice>
              <mc:Fallback>
                <p:oleObj name="Equation" r:id="rId23" imgW="482400" imgH="2538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="" xmlns:a16="http://schemas.microsoft.com/office/drawing/2014/main" id="{37221CB5-C9F9-48D8-AE95-18975D8575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6281738"/>
                        <a:ext cx="773113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61326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8F9C2C2-DADA-479E-8AF1-24EF9A2627D1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467544" y="49378"/>
            <a:ext cx="8352928" cy="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Энтропия идеального газа: связь с формулой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F97EE598-4744-45C4-9E58-5969FD8DC7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073097"/>
              </p:ext>
            </p:extLst>
          </p:nvPr>
        </p:nvGraphicFramePr>
        <p:xfrm>
          <a:off x="486195" y="1181333"/>
          <a:ext cx="19050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0" name="Equation" r:id="rId3" imgW="952200" imgH="482400" progId="Equation.DSMT4">
                  <p:embed/>
                </p:oleObj>
              </mc:Choice>
              <mc:Fallback>
                <p:oleObj name="Equation" r:id="rId3" imgW="952200" imgH="4824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E37D4E42-942E-42D9-8523-383F452405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95" y="1181333"/>
                        <a:ext cx="19050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11E0EF73-9ADE-49E8-8E99-3432FCB0E7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052783"/>
              </p:ext>
            </p:extLst>
          </p:nvPr>
        </p:nvGraphicFramePr>
        <p:xfrm>
          <a:off x="539552" y="964925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1" name="Equation" r:id="rId5" imgW="622080" imgH="177480" progId="Equation.DSMT4">
                  <p:embed/>
                </p:oleObj>
              </mc:Choice>
              <mc:Fallback>
                <p:oleObj name="Equation" r:id="rId5" imgW="622080" imgH="177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F97EE598-4744-45C4-9E58-5969FD8DC7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964925"/>
                        <a:ext cx="1244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>
            <a:extLst>
              <a:ext uri="{FF2B5EF4-FFF2-40B4-BE49-F238E27FC236}">
                <a16:creationId xmlns="" xmlns:a16="http://schemas.microsoft.com/office/drawing/2014/main" id="{0A136472-D6D7-42D0-998A-EFF1BA5D5241}"/>
              </a:ext>
            </a:extLst>
          </p:cNvPr>
          <p:cNvSpPr/>
          <p:nvPr/>
        </p:nvSpPr>
        <p:spPr>
          <a:xfrm>
            <a:off x="2843808" y="1017602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Приращение энтропии 1 моля идеального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газа </a:t>
            </a:r>
            <a:r>
              <a:rPr lang="ru-RU" dirty="0">
                <a:latin typeface="Arial" pitchFamily="34" charset="0"/>
                <a:cs typeface="Arial" pitchFamily="34" charset="0"/>
              </a:rPr>
              <a:t>в изотермическом процессе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304261ED-9BF8-4EC5-9DB6-97C950C52A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648338"/>
              </p:ext>
            </p:extLst>
          </p:nvPr>
        </p:nvGraphicFramePr>
        <p:xfrm>
          <a:off x="511595" y="2194515"/>
          <a:ext cx="1854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2" name="Equation" r:id="rId7" imgW="927000" imgH="444240" progId="Equation.DSMT4">
                  <p:embed/>
                </p:oleObj>
              </mc:Choice>
              <mc:Fallback>
                <p:oleObj name="Equation" r:id="rId7" imgW="927000" imgH="4442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F97EE598-4744-45C4-9E58-5969FD8DC7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95" y="2194515"/>
                        <a:ext cx="18542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BDC95439-3B33-46C0-A9F9-6C6D07B63A38}"/>
              </a:ext>
            </a:extLst>
          </p:cNvPr>
          <p:cNvSpPr/>
          <p:nvPr/>
        </p:nvSpPr>
        <p:spPr>
          <a:xfrm>
            <a:off x="2866810" y="2132856"/>
            <a:ext cx="6097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Число пространственных микросостояний 1 моля идеального газа –  число размещений        различимых молекул по                    ячейкам ящика объема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2EDF56F2-EE00-43A2-9B59-ADE58C3E13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943582"/>
              </p:ext>
            </p:extLst>
          </p:nvPr>
        </p:nvGraphicFramePr>
        <p:xfrm>
          <a:off x="4275259" y="2706893"/>
          <a:ext cx="1056384" cy="32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3" name="Equation" r:id="rId9" imgW="660240" imgH="203040" progId="Equation.DSMT4">
                  <p:embed/>
                </p:oleObj>
              </mc:Choice>
              <mc:Fallback>
                <p:oleObj name="Equation" r:id="rId9" imgW="660240" imgH="203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04261ED-9BF8-4EC5-9DB6-97C950C52A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5259" y="2706893"/>
                        <a:ext cx="1056384" cy="324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C3E8A863-50C9-4D83-8587-F5BE677B19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597987"/>
              </p:ext>
            </p:extLst>
          </p:nvPr>
        </p:nvGraphicFramePr>
        <p:xfrm>
          <a:off x="7092280" y="2447743"/>
          <a:ext cx="36671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4" name="Equation" r:id="rId11" imgW="228600" imgH="228600" progId="Equation.DSMT4">
                  <p:embed/>
                </p:oleObj>
              </mc:Choice>
              <mc:Fallback>
                <p:oleObj name="Equation" r:id="rId11" imgW="22860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2EDF56F2-EE00-43A2-9B59-ADE58C3E13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2447743"/>
                        <a:ext cx="366713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B6CC9678-580D-4C92-8B0F-E3BFCE8DF6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106679"/>
              </p:ext>
            </p:extLst>
          </p:nvPr>
        </p:nvGraphicFramePr>
        <p:xfrm>
          <a:off x="8045958" y="2729695"/>
          <a:ext cx="244475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5" name="Equation" r:id="rId13" imgW="152280" imgH="177480" progId="Equation.DSMT4">
                  <p:embed/>
                </p:oleObj>
              </mc:Choice>
              <mc:Fallback>
                <p:oleObj name="Equation" r:id="rId13" imgW="152280" imgH="177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2EDF56F2-EE00-43A2-9B59-ADE58C3E13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5958" y="2729695"/>
                        <a:ext cx="244475" cy="28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62AB0CE3-A6D1-4921-84BD-3DAF73550D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323531"/>
              </p:ext>
            </p:extLst>
          </p:nvPr>
        </p:nvGraphicFramePr>
        <p:xfrm>
          <a:off x="867195" y="3296669"/>
          <a:ext cx="1143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6" name="Equation" r:id="rId15" imgW="571320" imgH="228600" progId="Equation.DSMT4">
                  <p:embed/>
                </p:oleObj>
              </mc:Choice>
              <mc:Fallback>
                <p:oleObj name="Equation" r:id="rId15" imgW="57132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04261ED-9BF8-4EC5-9DB6-97C950C52A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195" y="3296669"/>
                        <a:ext cx="1143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1F21C1B7-2B57-42C3-AE6F-C4B742AE29F8}"/>
              </a:ext>
            </a:extLst>
          </p:cNvPr>
          <p:cNvSpPr/>
          <p:nvPr/>
        </p:nvSpPr>
        <p:spPr>
          <a:xfrm>
            <a:off x="2851597" y="3198915"/>
            <a:ext cx="6097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Газ сильно разрежен и число молекул много меньше числа ячеек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47975130-018D-40CB-B14E-FEF8A99BF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494247"/>
              </p:ext>
            </p:extLst>
          </p:nvPr>
        </p:nvGraphicFramePr>
        <p:xfrm>
          <a:off x="205639" y="4053637"/>
          <a:ext cx="6324601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7" name="Equation" r:id="rId17" imgW="3162240" imgH="444240" progId="Equation.DSMT4">
                  <p:embed/>
                </p:oleObj>
              </mc:Choice>
              <mc:Fallback>
                <p:oleObj name="Equation" r:id="rId17" imgW="3162240" imgH="444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04261ED-9BF8-4EC5-9DB6-97C950C52A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639" y="4053637"/>
                        <a:ext cx="6324601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>
            <a:extLst>
              <a:ext uri="{FF2B5EF4-FFF2-40B4-BE49-F238E27FC236}">
                <a16:creationId xmlns="" xmlns:a16="http://schemas.microsoft.com/office/drawing/2014/main" id="{48C34F9F-659D-42ED-8B51-D3738F0E5159}"/>
              </a:ext>
            </a:extLst>
          </p:cNvPr>
          <p:cNvSpPr/>
          <p:nvPr/>
        </p:nvSpPr>
        <p:spPr>
          <a:xfrm>
            <a:off x="6639200" y="4101542"/>
            <a:ext cx="2325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Логарифм числа микросостояний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0A3C0747-2BCB-41D2-8101-9470CE6C61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935173"/>
              </p:ext>
            </p:extLst>
          </p:nvPr>
        </p:nvGraphicFramePr>
        <p:xfrm>
          <a:off x="28587" y="4897700"/>
          <a:ext cx="8966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8" name="Equation" r:id="rId19" imgW="4483080" imgH="457200" progId="Equation.DSMT4">
                  <p:embed/>
                </p:oleObj>
              </mc:Choice>
              <mc:Fallback>
                <p:oleObj name="Equation" r:id="rId19" imgW="4483080" imgH="4572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47975130-018D-40CB-B14E-FEF8A99BFF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87" y="4897700"/>
                        <a:ext cx="8966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4D0FB98B-06A2-4543-AC14-93D06BDF16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232038"/>
              </p:ext>
            </p:extLst>
          </p:nvPr>
        </p:nvGraphicFramePr>
        <p:xfrm>
          <a:off x="145852" y="5906406"/>
          <a:ext cx="2032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9" name="Equation" r:id="rId21" imgW="1015920" imgH="431640" progId="Equation.DSMT4">
                  <p:embed/>
                </p:oleObj>
              </mc:Choice>
              <mc:Fallback>
                <p:oleObj name="Equation" r:id="rId21" imgW="1015920" imgH="4316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0A3C0747-2BCB-41D2-8101-9470CE6C61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52" y="5906406"/>
                        <a:ext cx="20320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ight Arrow 17">
            <a:extLst>
              <a:ext uri="{FF2B5EF4-FFF2-40B4-BE49-F238E27FC236}">
                <a16:creationId xmlns="" xmlns:a16="http://schemas.microsoft.com/office/drawing/2014/main" id="{BA1FEC85-99E5-4777-B691-7354C7111AFB}"/>
              </a:ext>
            </a:extLst>
          </p:cNvPr>
          <p:cNvSpPr/>
          <p:nvPr/>
        </p:nvSpPr>
        <p:spPr>
          <a:xfrm>
            <a:off x="2483768" y="6083740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CB52B21C-5028-4D78-ADE2-7868F59E3F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896478"/>
              </p:ext>
            </p:extLst>
          </p:nvPr>
        </p:nvGraphicFramePr>
        <p:xfrm>
          <a:off x="3711587" y="5914603"/>
          <a:ext cx="1600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20" name="Equation" r:id="rId23" imgW="799920" imgH="431640" progId="Equation.DSMT4">
                  <p:embed/>
                </p:oleObj>
              </mc:Choice>
              <mc:Fallback>
                <p:oleObj name="Equation" r:id="rId23" imgW="799920" imgH="43164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D0FB98B-06A2-4543-AC14-93D06BDF16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87" y="5914603"/>
                        <a:ext cx="16002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ight Arrow 17">
            <a:extLst>
              <a:ext uri="{FF2B5EF4-FFF2-40B4-BE49-F238E27FC236}">
                <a16:creationId xmlns="" xmlns:a16="http://schemas.microsoft.com/office/drawing/2014/main" id="{51B0FB62-23F2-4FC5-9609-F87E58434788}"/>
              </a:ext>
            </a:extLst>
          </p:cNvPr>
          <p:cNvSpPr/>
          <p:nvPr/>
        </p:nvSpPr>
        <p:spPr>
          <a:xfrm>
            <a:off x="5555609" y="6086773"/>
            <a:ext cx="720080" cy="43204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7AEA9BFF-D4EC-4E3D-BD01-713EFCD814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338655"/>
              </p:ext>
            </p:extLst>
          </p:nvPr>
        </p:nvGraphicFramePr>
        <p:xfrm>
          <a:off x="6595530" y="6083740"/>
          <a:ext cx="2184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21" name="Equation" r:id="rId25" imgW="1091880" imgH="177480" progId="Equation.DSMT4">
                  <p:embed/>
                </p:oleObj>
              </mc:Choice>
              <mc:Fallback>
                <p:oleObj name="Equation" r:id="rId25" imgW="1091880" imgH="17748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="" xmlns:a16="http://schemas.microsoft.com/office/drawing/2014/main" id="{CB52B21C-5028-4D78-ADE2-7868F59E3F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530" y="6083740"/>
                        <a:ext cx="2184400" cy="3556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>
            <a:extLst>
              <a:ext uri="{FF2B5EF4-FFF2-40B4-BE49-F238E27FC236}">
                <a16:creationId xmlns="" xmlns:a16="http://schemas.microsoft.com/office/drawing/2014/main" id="{22B07EFB-0941-42B9-9667-800CA2E710CF}"/>
              </a:ext>
            </a:extLst>
          </p:cNvPr>
          <p:cNvSpPr/>
          <p:nvPr/>
        </p:nvSpPr>
        <p:spPr>
          <a:xfrm>
            <a:off x="6494784" y="6439737"/>
            <a:ext cx="2657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Формула Больцмана</a:t>
            </a:r>
          </a:p>
        </p:txBody>
      </p:sp>
    </p:spTree>
    <p:extLst>
      <p:ext uri="{BB962C8B-B14F-4D97-AF65-F5344CB8AC3E}">
        <p14:creationId xmlns:p14="http://schemas.microsoft.com/office/powerpoint/2010/main" val="358325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91680" y="157100"/>
            <a:ext cx="5832648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Теплота. Внутренняя энергия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5496" y="908720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Теплота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это энергия в форме молекулярного хаотического движения, которая передается при тепловом контакте от горячего тела к холодному.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064611"/>
              </p:ext>
            </p:extLst>
          </p:nvPr>
        </p:nvGraphicFramePr>
        <p:xfrm>
          <a:off x="179512" y="1700808"/>
          <a:ext cx="5540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965" name="Equation" r:id="rId3" imgW="241200" imgH="203040" progId="Equation.DSMT4">
                  <p:embed/>
                </p:oleObj>
              </mc:Choice>
              <mc:Fallback>
                <p:oleObj name="Equation" r:id="rId3" imgW="24120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00808"/>
                        <a:ext cx="5540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935596" y="1700808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–  обозначение бесконечно малого количества теплоты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92821" y="2204864"/>
            <a:ext cx="8682939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Правило знаков: количества теплоты положительно, если оно сообщается системе, и отрицательно, если оно забирается от системы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125760" y="3140968"/>
            <a:ext cx="8964488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Внутренняя энергия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это энергия, которая связана со всевозможными движениями частиц системы и их взаимодействием между собой, включая энергию, обусловленную взаимодействием и движением частиц, составляющих сложные частицы.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 внутренней энергии не относятся кинетическая энергия, связанная с движением центра масс системы, т.е. с движением системы как единого целого, и потенциальная энергия системы во внешних полях.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606713"/>
              </p:ext>
            </p:extLst>
          </p:nvPr>
        </p:nvGraphicFramePr>
        <p:xfrm>
          <a:off x="111125" y="5589240"/>
          <a:ext cx="5842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966" name="Equation" r:id="rId5" imgW="253800" imgH="177480" progId="Equation.DSMT4">
                  <p:embed/>
                </p:oleObj>
              </mc:Choice>
              <mc:Fallback>
                <p:oleObj name="Equation" r:id="rId5" imgW="253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" y="5589240"/>
                        <a:ext cx="5842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714632" y="5608992"/>
            <a:ext cx="8285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–  обозначение бесконечно малого изменения внутренней энергии</a:t>
            </a:r>
          </a:p>
        </p:txBody>
      </p:sp>
      <p:sp>
        <p:nvSpPr>
          <p:cNvPr id="12" name="Прямоугольник 37"/>
          <p:cNvSpPr/>
          <p:nvPr/>
        </p:nvSpPr>
        <p:spPr>
          <a:xfrm>
            <a:off x="125760" y="6017153"/>
            <a:ext cx="8682939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Правило знаков: изменение внутренней энергии положительно, если внутренняя энергия системы увеличивается</a:t>
            </a:r>
          </a:p>
        </p:txBody>
      </p:sp>
    </p:spTree>
    <p:extLst>
      <p:ext uri="{BB962C8B-B14F-4D97-AF65-F5344CB8AC3E}">
        <p14:creationId xmlns:p14="http://schemas.microsoft.com/office/powerpoint/2010/main" val="3404549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18919" y="157100"/>
            <a:ext cx="6192688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Первое начало термодинамики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07503" y="692696"/>
            <a:ext cx="88155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Первое начало термодинамики – это закон сохранения энергии для теплоты как формы энергии, внутренней энергии и совершаемой работы с учетом соглашения о знаках этих величин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444391"/>
              </p:ext>
            </p:extLst>
          </p:nvPr>
        </p:nvGraphicFramePr>
        <p:xfrm>
          <a:off x="1331640" y="1922225"/>
          <a:ext cx="21320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426" name="Equation" r:id="rId3" imgW="927000" imgH="203040" progId="Equation.DSMT4">
                  <p:embed/>
                </p:oleObj>
              </mc:Choice>
              <mc:Fallback>
                <p:oleObj name="Equation" r:id="rId3" imgW="92700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922225"/>
                        <a:ext cx="2132013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07504" y="2564904"/>
            <a:ext cx="8815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Словесная формулировка №1. Количество теплоты получаемое системой идет на увеличение внутренней энергии и совершение работы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Словесная формулировка №2. Приращение внутренней энергии системы достигается за счет получения количества теплоты и за счет работы внешних сил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над системой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60376"/>
              </p:ext>
            </p:extLst>
          </p:nvPr>
        </p:nvGraphicFramePr>
        <p:xfrm>
          <a:off x="5436096" y="1913830"/>
          <a:ext cx="22193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427" name="Equation" r:id="rId5" imgW="965160" imgH="203040" progId="Equation.DSMT4">
                  <p:embed/>
                </p:oleObj>
              </mc:Choice>
              <mc:Fallback>
                <p:oleObj name="Equation" r:id="rId5" imgW="965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913830"/>
                        <a:ext cx="2219325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4161333" y="1988840"/>
            <a:ext cx="7078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762172"/>
              </p:ext>
            </p:extLst>
          </p:nvPr>
        </p:nvGraphicFramePr>
        <p:xfrm>
          <a:off x="3131840" y="5373216"/>
          <a:ext cx="23653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428" name="Equation" r:id="rId7" imgW="1028520" imgH="203040" progId="Equation.DSMT4">
                  <p:embed/>
                </p:oleObj>
              </mc:Choice>
              <mc:Fallback>
                <p:oleObj name="Equation" r:id="rId7" imgW="10285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373216"/>
                        <a:ext cx="2365375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43374" y="6021288"/>
            <a:ext cx="8815523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Также как и в механике закон сохранения энергии, первое начало термодинамики не может предсказать направление развития процесса</a:t>
            </a:r>
          </a:p>
        </p:txBody>
      </p:sp>
      <p:sp>
        <p:nvSpPr>
          <p:cNvPr id="12" name="Прямоугольник 37"/>
          <p:cNvSpPr/>
          <p:nvPr/>
        </p:nvSpPr>
        <p:spPr>
          <a:xfrm>
            <a:off x="143374" y="4581128"/>
            <a:ext cx="8779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простейшем случае работы, связанной с силами давления первое начало термодинамики записывается как </a:t>
            </a:r>
          </a:p>
        </p:txBody>
      </p:sp>
    </p:spTree>
    <p:extLst>
      <p:ext uri="{BB962C8B-B14F-4D97-AF65-F5344CB8AC3E}">
        <p14:creationId xmlns:p14="http://schemas.microsoft.com/office/powerpoint/2010/main" val="618811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 rot="5400000">
            <a:off x="3599892" y="1808820"/>
            <a:ext cx="1800200" cy="1296144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 w="22225">
            <a:solidFill>
              <a:schemeClr val="tx1"/>
            </a:solidFill>
            <a:prstDash val="dash"/>
          </a:ln>
          <a:effectLst>
            <a:reflection stA="52000" endPos="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Can 4"/>
          <p:cNvSpPr/>
          <p:nvPr/>
        </p:nvSpPr>
        <p:spPr>
          <a:xfrm rot="5400000">
            <a:off x="1691680" y="764704"/>
            <a:ext cx="1800200" cy="3384376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2459089" y="267830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947982" y="256502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30791" y="197767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1482015" y="24948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621602" y="170749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3447596" y="218515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2847540" y="189510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2359357" y="208508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177039" y="268478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3347864" y="299695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3547329" y="171162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2900058" y="254656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1521870" y="299695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2258561" y="299695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1844442" y="209341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2258560" y="177311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ight Arrow 21"/>
          <p:cNvSpPr/>
          <p:nvPr/>
        </p:nvSpPr>
        <p:spPr>
          <a:xfrm>
            <a:off x="5053048" y="2239695"/>
            <a:ext cx="1008111" cy="628575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093465"/>
              </p:ext>
            </p:extLst>
          </p:nvPr>
        </p:nvGraphicFramePr>
        <p:xfrm>
          <a:off x="4233264" y="3560141"/>
          <a:ext cx="554760" cy="408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77" name="Equation" r:id="rId3" imgW="241200" imgH="177480" progId="Equation.DSMT4">
                  <p:embed/>
                </p:oleObj>
              </mc:Choice>
              <mc:Fallback>
                <p:oleObj name="Equation" r:id="rId3" imgW="2412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264" y="3560141"/>
                        <a:ext cx="554760" cy="4082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/>
          <p:cNvCxnSpPr/>
          <p:nvPr/>
        </p:nvCxnSpPr>
        <p:spPr>
          <a:xfrm>
            <a:off x="4010239" y="3512823"/>
            <a:ext cx="92180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130712"/>
              </p:ext>
            </p:extLst>
          </p:nvPr>
        </p:nvGraphicFramePr>
        <p:xfrm>
          <a:off x="3099523" y="1598451"/>
          <a:ext cx="350244" cy="379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78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9523" y="1598451"/>
                        <a:ext cx="350244" cy="379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3714" name="Picture 2" descr="D:\documentsECLbureau\CondMatter\Molecule\LecturePPT\fig_im\fire-30231_960_72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56" y="3228687"/>
            <a:ext cx="1431879" cy="199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3716" name="Picture 4" descr="D:\documentsECLbureau\CondMatter\Molecule\LecturePPT\fig_im\Spring_transp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11305" y="1106407"/>
            <a:ext cx="142604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4"/>
          <p:cNvSpPr txBox="1">
            <a:spLocks noRot="1" noChangeArrowheads="1"/>
          </p:cNvSpPr>
          <p:nvPr/>
        </p:nvSpPr>
        <p:spPr bwMode="auto">
          <a:xfrm>
            <a:off x="1418919" y="157100"/>
            <a:ext cx="6192688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Первое начало термодинамики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147249"/>
              </p:ext>
            </p:extLst>
          </p:nvPr>
        </p:nvGraphicFramePr>
        <p:xfrm>
          <a:off x="5956882" y="845638"/>
          <a:ext cx="15478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79" name="Equation" r:id="rId9" imgW="672840" imgH="203040" progId="Equation.DSMT4">
                  <p:embed/>
                </p:oleObj>
              </mc:Choice>
              <mc:Fallback>
                <p:oleObj name="Equation" r:id="rId9" imgW="672840" imgH="203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882" y="845638"/>
                        <a:ext cx="1547813" cy="4667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436304"/>
              </p:ext>
            </p:extLst>
          </p:nvPr>
        </p:nvGraphicFramePr>
        <p:xfrm>
          <a:off x="2104517" y="3708810"/>
          <a:ext cx="5540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80" name="Equation" r:id="rId11" imgW="241200" imgH="203040" progId="Equation.DSMT4">
                  <p:embed/>
                </p:oleObj>
              </mc:Choice>
              <mc:Fallback>
                <p:oleObj name="Equation" r:id="rId11" imgW="241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4517" y="3708810"/>
                        <a:ext cx="554037" cy="4667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ight Arrow 34"/>
          <p:cNvSpPr/>
          <p:nvPr/>
        </p:nvSpPr>
        <p:spPr>
          <a:xfrm rot="16200000">
            <a:off x="940879" y="2627207"/>
            <a:ext cx="1033862" cy="77326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7"/>
          <p:cNvSpPr/>
          <p:nvPr/>
        </p:nvSpPr>
        <p:spPr>
          <a:xfrm>
            <a:off x="1685000" y="4303829"/>
            <a:ext cx="4779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Нагрев газа в цилиндре под поршнем</a:t>
            </a:r>
          </a:p>
        </p:txBody>
      </p:sp>
      <p:sp>
        <p:nvSpPr>
          <p:cNvPr id="37" name="Прямоугольник 37"/>
          <p:cNvSpPr/>
          <p:nvPr/>
        </p:nvSpPr>
        <p:spPr>
          <a:xfrm>
            <a:off x="189995" y="878946"/>
            <a:ext cx="58711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Работа сил давления газа по сжатию пружины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549480"/>
              </p:ext>
            </p:extLst>
          </p:nvPr>
        </p:nvGraphicFramePr>
        <p:xfrm>
          <a:off x="5386447" y="1616031"/>
          <a:ext cx="379224" cy="466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81" name="Equation" r:id="rId13" imgW="164880" imgH="203040" progId="Equation.DSMT4">
                  <p:embed/>
                </p:oleObj>
              </mc:Choice>
              <mc:Fallback>
                <p:oleObj name="Equation" r:id="rId13" imgW="164880" imgH="20304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6447" y="1616031"/>
                        <a:ext cx="379224" cy="466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203358"/>
              </p:ext>
            </p:extLst>
          </p:nvPr>
        </p:nvGraphicFramePr>
        <p:xfrm>
          <a:off x="3538878" y="5085184"/>
          <a:ext cx="23653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82" name="Equation" r:id="rId15" imgW="1028520" imgH="203040" progId="Equation.DSMT4">
                  <p:embed/>
                </p:oleObj>
              </mc:Choice>
              <mc:Fallback>
                <p:oleObj name="Equation" r:id="rId15" imgW="1028520" imgH="203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878" y="5085184"/>
                        <a:ext cx="2365375" cy="4667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Прямоугольник 37"/>
          <p:cNvSpPr/>
          <p:nvPr/>
        </p:nvSpPr>
        <p:spPr>
          <a:xfrm>
            <a:off x="4788024" y="3577430"/>
            <a:ext cx="2389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Расширение газа</a:t>
            </a:r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120838"/>
              </p:ext>
            </p:extLst>
          </p:nvPr>
        </p:nvGraphicFramePr>
        <p:xfrm>
          <a:off x="2410114" y="2297394"/>
          <a:ext cx="58261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83" name="Equation" r:id="rId17" imgW="253800" imgH="177480" progId="Equation.DSMT4">
                  <p:embed/>
                </p:oleObj>
              </mc:Choice>
              <mc:Fallback>
                <p:oleObj name="Equation" r:id="rId17" imgW="253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0114" y="2297394"/>
                        <a:ext cx="582613" cy="4079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37"/>
          <p:cNvSpPr/>
          <p:nvPr/>
        </p:nvSpPr>
        <p:spPr>
          <a:xfrm>
            <a:off x="7524328" y="3200422"/>
            <a:ext cx="1368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Пружина</a:t>
            </a:r>
          </a:p>
        </p:txBody>
      </p:sp>
    </p:spTree>
    <p:extLst>
      <p:ext uri="{BB962C8B-B14F-4D97-AF65-F5344CB8AC3E}">
        <p14:creationId xmlns:p14="http://schemas.microsoft.com/office/powerpoint/2010/main" val="3527908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738" name="Picture 2" descr="D:\documentsECLbureau\CondMatter\Molecule\LecturePPT\fig_im\Portrait\Julius_Robert_von_M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2382"/>
            <a:ext cx="2845020" cy="321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4739" name="Picture 3" descr="D:\documentsECLbureau\CondMatter\Molecule\LecturePPT\fig_im\Portrait\Jou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16665"/>
            <a:ext cx="2808312" cy="336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4740" name="Picture 4" descr="D:\documentsECLbureau\CondMatter\Molecule\LecturePPT\fig_im\Portrait\Helmholt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16666"/>
            <a:ext cx="2664296" cy="335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5013176"/>
            <a:ext cx="3203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Юлиус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Роберт фон Майер </a:t>
            </a:r>
          </a:p>
          <a:p>
            <a:r>
              <a:rPr lang="ru-RU" dirty="0"/>
              <a:t>(</a:t>
            </a:r>
            <a:r>
              <a:rPr lang="de-DE" dirty="0"/>
              <a:t>нем. </a:t>
            </a:r>
            <a:r>
              <a:rPr lang="de-DE" i="1" dirty="0"/>
              <a:t>Julius Robert von Mayer</a:t>
            </a:r>
            <a:r>
              <a:rPr lang="ru-RU" i="1" dirty="0"/>
              <a:t> </a:t>
            </a:r>
            <a:r>
              <a:rPr lang="en-US" dirty="0"/>
              <a:t>1</a:t>
            </a:r>
            <a:r>
              <a:rPr lang="ru-RU" dirty="0"/>
              <a:t>814</a:t>
            </a:r>
            <a:r>
              <a:rPr lang="vi-VN" dirty="0"/>
              <a:t> —</a:t>
            </a:r>
            <a:r>
              <a:rPr lang="en-US" dirty="0"/>
              <a:t>1</a:t>
            </a:r>
            <a:r>
              <a:rPr lang="ru-RU" dirty="0"/>
              <a:t>978)</a:t>
            </a:r>
          </a:p>
        </p:txBody>
      </p:sp>
      <p:sp>
        <p:nvSpPr>
          <p:cNvPr id="8" name="Rectangle 4"/>
          <p:cNvSpPr txBox="1">
            <a:spLocks noRot="1" noChangeArrowheads="1"/>
          </p:cNvSpPr>
          <p:nvPr/>
        </p:nvSpPr>
        <p:spPr bwMode="auto">
          <a:xfrm>
            <a:off x="1418919" y="157100"/>
            <a:ext cx="6192688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Первое начало термодинамики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3848" y="5013176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Герман Людвиг Фердинанд Гельмгольц </a:t>
            </a:r>
            <a:r>
              <a:rPr lang="ru-RU" dirty="0"/>
              <a:t>(</a:t>
            </a:r>
            <a:r>
              <a:rPr lang="de-DE" dirty="0"/>
              <a:t>нем.  </a:t>
            </a:r>
            <a:r>
              <a:rPr lang="de-DE" i="1" dirty="0"/>
              <a:t>Hermann Ludwig Ferdinand von Helmholtz</a:t>
            </a:r>
            <a:r>
              <a:rPr lang="ru-RU" i="1" dirty="0"/>
              <a:t> </a:t>
            </a:r>
            <a:r>
              <a:rPr lang="en-US" dirty="0"/>
              <a:t>1</a:t>
            </a:r>
            <a:r>
              <a:rPr lang="ru-RU" dirty="0"/>
              <a:t>821</a:t>
            </a:r>
            <a:r>
              <a:rPr lang="vi-VN" dirty="0"/>
              <a:t> —</a:t>
            </a:r>
            <a:r>
              <a:rPr lang="en-US" dirty="0"/>
              <a:t>1</a:t>
            </a:r>
            <a:r>
              <a:rPr lang="ru-RU" dirty="0"/>
              <a:t>894)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8184" y="5013176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Джеймс Прескотт Джоуль </a:t>
            </a:r>
            <a:r>
              <a:rPr lang="ru-RU" dirty="0"/>
              <a:t>(</a:t>
            </a:r>
            <a:r>
              <a:rPr lang="ru-RU" dirty="0" err="1"/>
              <a:t>англ</a:t>
            </a:r>
            <a:r>
              <a:rPr lang="de-DE" dirty="0"/>
              <a:t>.  </a:t>
            </a:r>
            <a:r>
              <a:rPr lang="en-US" i="1" dirty="0"/>
              <a:t>James Prescott Joule</a:t>
            </a:r>
            <a:r>
              <a:rPr lang="ru-RU" i="1" dirty="0"/>
              <a:t> </a:t>
            </a:r>
            <a:r>
              <a:rPr lang="en-US" dirty="0"/>
              <a:t>1</a:t>
            </a:r>
            <a:r>
              <a:rPr lang="ru-RU" dirty="0"/>
              <a:t>818</a:t>
            </a:r>
            <a:r>
              <a:rPr lang="vi-VN" dirty="0"/>
              <a:t>—</a:t>
            </a:r>
            <a:r>
              <a:rPr lang="en-US" dirty="0"/>
              <a:t>1</a:t>
            </a:r>
            <a:r>
              <a:rPr lang="ru-RU" dirty="0"/>
              <a:t>889)</a:t>
            </a:r>
          </a:p>
        </p:txBody>
      </p:sp>
      <p:sp>
        <p:nvSpPr>
          <p:cNvPr id="4" name="Rectangle 3"/>
          <p:cNvSpPr/>
          <p:nvPr/>
        </p:nvSpPr>
        <p:spPr>
          <a:xfrm>
            <a:off x="6156176" y="620688"/>
            <a:ext cx="31436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Опыты по измерению механического эквивалента тепла, 1847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75856" y="764704"/>
            <a:ext cx="27835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Формулировка закона сохранения энергии, 1847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504" y="725884"/>
            <a:ext cx="29890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Указал на эквивалентность затрачиваемой работы и производимого тепла, 1840</a:t>
            </a:r>
          </a:p>
        </p:txBody>
      </p:sp>
    </p:spTree>
    <p:extLst>
      <p:ext uri="{BB962C8B-B14F-4D97-AF65-F5344CB8AC3E}">
        <p14:creationId xmlns:p14="http://schemas.microsoft.com/office/powerpoint/2010/main" val="280379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44624"/>
            <a:ext cx="7288079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Различие бесконечно малых величин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785001"/>
              </p:ext>
            </p:extLst>
          </p:nvPr>
        </p:nvGraphicFramePr>
        <p:xfrm>
          <a:off x="363538" y="692150"/>
          <a:ext cx="1760537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4" name="Equation" r:id="rId3" imgW="838080" imgH="203040" progId="Equation.DSMT4">
                  <p:embed/>
                </p:oleObj>
              </mc:Choice>
              <mc:Fallback>
                <p:oleObj name="Equation" r:id="rId3" imgW="838080" imgH="2030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8" y="692150"/>
                        <a:ext cx="1760537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2915816" y="692696"/>
            <a:ext cx="15532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Символ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825208"/>
              </p:ext>
            </p:extLst>
          </p:nvPr>
        </p:nvGraphicFramePr>
        <p:xfrm>
          <a:off x="4066165" y="693643"/>
          <a:ext cx="29368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5" name="Equation" r:id="rId5" imgW="139680" imgH="177480" progId="Equation.DSMT4">
                  <p:embed/>
                </p:oleObj>
              </mc:Choice>
              <mc:Fallback>
                <p:oleObj name="Equation" r:id="rId5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6165" y="693643"/>
                        <a:ext cx="293687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4343077" y="692696"/>
            <a:ext cx="15532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 символ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760605"/>
              </p:ext>
            </p:extLst>
          </p:nvPr>
        </p:nvGraphicFramePr>
        <p:xfrm>
          <a:off x="5602626" y="692696"/>
          <a:ext cx="29368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6" name="Equation" r:id="rId7" imgW="139680" imgH="177480" progId="Equation.DSMT4">
                  <p:embed/>
                </p:oleObj>
              </mc:Choice>
              <mc:Fallback>
                <p:oleObj name="Equation" r:id="rId7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626" y="692696"/>
                        <a:ext cx="293687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827584" y="13667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Случай функций одной независимой переменной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623329"/>
              </p:ext>
            </p:extLst>
          </p:nvPr>
        </p:nvGraphicFramePr>
        <p:xfrm>
          <a:off x="6971382" y="1439372"/>
          <a:ext cx="266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7" name="Equation" r:id="rId9" imgW="126720" imgH="139680" progId="Equation.DSMT4">
                  <p:embed/>
                </p:oleObj>
              </mc:Choice>
              <mc:Fallback>
                <p:oleObj name="Equation" r:id="rId9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1382" y="1439372"/>
                        <a:ext cx="2667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251519" y="1844824"/>
            <a:ext cx="8712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Как представить бесконечно малую величину         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как приращение некоторой функции? 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766410"/>
              </p:ext>
            </p:extLst>
          </p:nvPr>
        </p:nvGraphicFramePr>
        <p:xfrm>
          <a:off x="2771800" y="2561360"/>
          <a:ext cx="35301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8" name="Equation" r:id="rId11" imgW="1765080" imgH="253800" progId="Equation.DSMT4">
                  <p:embed/>
                </p:oleObj>
              </mc:Choice>
              <mc:Fallback>
                <p:oleObj name="Equation" r:id="rId11" imgW="17650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561360"/>
                        <a:ext cx="353016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6156176" y="692696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чем разница?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469721"/>
              </p:ext>
            </p:extLst>
          </p:nvPr>
        </p:nvGraphicFramePr>
        <p:xfrm>
          <a:off x="1355882" y="3926508"/>
          <a:ext cx="2270125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69" name="Equation" r:id="rId13" imgW="1079280" imgH="279360" progId="Equation.DSMT4">
                  <p:embed/>
                </p:oleObj>
              </mc:Choice>
              <mc:Fallback>
                <p:oleObj name="Equation" r:id="rId13" imgW="1079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882" y="3926508"/>
                        <a:ext cx="2270125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287523" y="4633064"/>
            <a:ext cx="85329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Символ     в таком случае употребляется для обозначения    полного дифференциала, т.е. бесконечно малого приращения функции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104085"/>
              </p:ext>
            </p:extLst>
          </p:nvPr>
        </p:nvGraphicFramePr>
        <p:xfrm>
          <a:off x="3405441" y="5419055"/>
          <a:ext cx="229711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70" name="Equation" r:id="rId15" imgW="1091880" imgH="253800" progId="Equation.DSMT4">
                  <p:embed/>
                </p:oleObj>
              </mc:Choice>
              <mc:Fallback>
                <p:oleObj name="Equation" r:id="rId15" imgW="10918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5441" y="5419055"/>
                        <a:ext cx="2297112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251519" y="3068960"/>
            <a:ext cx="8640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Это можно сделать практически всегда (не все функции интегрируемы) с использованием первообразной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52480"/>
              </p:ext>
            </p:extLst>
          </p:nvPr>
        </p:nvGraphicFramePr>
        <p:xfrm>
          <a:off x="5824538" y="3940175"/>
          <a:ext cx="18716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71" name="Equation" r:id="rId17" imgW="888840" imgH="253800" progId="Equation.DSMT4">
                  <p:embed/>
                </p:oleObj>
              </mc:Choice>
              <mc:Fallback>
                <p:oleObj name="Equation" r:id="rId17" imgW="8888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4538" y="3940175"/>
                        <a:ext cx="1871662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930238"/>
              </p:ext>
            </p:extLst>
          </p:nvPr>
        </p:nvGraphicFramePr>
        <p:xfrm>
          <a:off x="1331640" y="4633064"/>
          <a:ext cx="29368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72" name="Equation" r:id="rId19" imgW="139680" imgH="177480" progId="Equation.DSMT4">
                  <p:embed/>
                </p:oleObj>
              </mc:Choice>
              <mc:Fallback>
                <p:oleObj name="Equation" r:id="rId19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633064"/>
                        <a:ext cx="293687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49FC67C2-57C3-4A9B-908D-CF373F583C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46158"/>
              </p:ext>
            </p:extLst>
          </p:nvPr>
        </p:nvGraphicFramePr>
        <p:xfrm>
          <a:off x="5896546" y="1813912"/>
          <a:ext cx="1066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73" name="Equation" r:id="rId20" imgW="533160" imgH="253800" progId="Equation.DSMT4">
                  <p:embed/>
                </p:oleObj>
              </mc:Choice>
              <mc:Fallback>
                <p:oleObj name="Equation" r:id="rId20" imgW="533160" imgH="253800" progId="Equation.DSMT4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546" y="1813912"/>
                        <a:ext cx="1066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2135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27584" y="44624"/>
            <a:ext cx="7288079" cy="53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Различие бесконечно малых величин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1043608" y="724634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Случай функций двух независимых переменных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633931"/>
              </p:ext>
            </p:extLst>
          </p:nvPr>
        </p:nvGraphicFramePr>
        <p:xfrm>
          <a:off x="7040563" y="806759"/>
          <a:ext cx="560387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4" name="Equation" r:id="rId3" imgW="266400" imgH="164880" progId="Equation.DSMT4">
                  <p:embed/>
                </p:oleObj>
              </mc:Choice>
              <mc:Fallback>
                <p:oleObj name="Equation" r:id="rId3" imgW="26640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563" y="806759"/>
                        <a:ext cx="560387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79511" y="1196752"/>
            <a:ext cx="820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Как представить бесконечно малую величину как приращение некоторой функции?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780063"/>
              </p:ext>
            </p:extLst>
          </p:nvPr>
        </p:nvGraphicFramePr>
        <p:xfrm>
          <a:off x="1043608" y="1939508"/>
          <a:ext cx="69564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5" name="Equation" r:id="rId5" imgW="3479760" imgH="253800" progId="Equation.DSMT4">
                  <p:embed/>
                </p:oleObj>
              </mc:Choice>
              <mc:Fallback>
                <p:oleObj name="Equation" r:id="rId5" imgW="34797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939508"/>
                        <a:ext cx="69564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200573" y="2492896"/>
            <a:ext cx="88359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общем случае при произвольных        и         это сделать невозможно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742844"/>
              </p:ext>
            </p:extLst>
          </p:nvPr>
        </p:nvGraphicFramePr>
        <p:xfrm>
          <a:off x="4604886" y="2546978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6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4886" y="2546978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814887"/>
              </p:ext>
            </p:extLst>
          </p:nvPr>
        </p:nvGraphicFramePr>
        <p:xfrm>
          <a:off x="5292080" y="2533840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7" name="Equation" r:id="rId9" imgW="152280" imgH="203040" progId="Equation.DSMT4">
                  <p:embed/>
                </p:oleObj>
              </mc:Choice>
              <mc:Fallback>
                <p:oleObj name="Equation" r:id="rId9" imgW="152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533840"/>
                        <a:ext cx="304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24671"/>
              </p:ext>
            </p:extLst>
          </p:nvPr>
        </p:nvGraphicFramePr>
        <p:xfrm>
          <a:off x="3203848" y="3003803"/>
          <a:ext cx="54594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8" name="Equation" r:id="rId11" imgW="2730240" imgH="419040" progId="Equation.DSMT4">
                  <p:embed/>
                </p:oleObj>
              </mc:Choice>
              <mc:Fallback>
                <p:oleObj name="Equation" r:id="rId11" imgW="27302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003803"/>
                        <a:ext cx="545941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297610"/>
              </p:ext>
            </p:extLst>
          </p:nvPr>
        </p:nvGraphicFramePr>
        <p:xfrm>
          <a:off x="2483768" y="3861048"/>
          <a:ext cx="49498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39" name="Equation" r:id="rId13" imgW="2476440" imgH="419040" progId="Equation.DSMT4">
                  <p:embed/>
                </p:oleObj>
              </mc:Choice>
              <mc:Fallback>
                <p:oleObj name="Equation" r:id="rId13" imgW="24764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861048"/>
                        <a:ext cx="49498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215007" y="3067174"/>
            <a:ext cx="27195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Ряд Тейлора до линейных слагаемых</a:t>
            </a:r>
          </a:p>
        </p:txBody>
      </p:sp>
      <p:sp>
        <p:nvSpPr>
          <p:cNvPr id="15" name="Прямоугольник 37"/>
          <p:cNvSpPr/>
          <p:nvPr/>
        </p:nvSpPr>
        <p:spPr>
          <a:xfrm>
            <a:off x="215007" y="4051176"/>
            <a:ext cx="2109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Следовательно</a:t>
            </a:r>
          </a:p>
        </p:txBody>
      </p:sp>
      <p:sp>
        <p:nvSpPr>
          <p:cNvPr id="16" name="Прямоугольник 37"/>
          <p:cNvSpPr/>
          <p:nvPr/>
        </p:nvSpPr>
        <p:spPr>
          <a:xfrm>
            <a:off x="184728" y="4672552"/>
            <a:ext cx="3667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Поскольку      и      являются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независимыми величинами  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429769"/>
              </p:ext>
            </p:extLst>
          </p:nvPr>
        </p:nvGraphicFramePr>
        <p:xfrm>
          <a:off x="1574772" y="4766840"/>
          <a:ext cx="254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0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772" y="4766840"/>
                        <a:ext cx="2540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027324"/>
              </p:ext>
            </p:extLst>
          </p:nvPr>
        </p:nvGraphicFramePr>
        <p:xfrm>
          <a:off x="2129808" y="4760752"/>
          <a:ext cx="27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1" name="Equation" r:id="rId17" imgW="139680" imgH="164880" progId="Equation.DSMT4">
                  <p:embed/>
                </p:oleObj>
              </mc:Choice>
              <mc:Fallback>
                <p:oleObj name="Equation" r:id="rId17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9808" y="4760752"/>
                        <a:ext cx="2794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599879"/>
              </p:ext>
            </p:extLst>
          </p:nvPr>
        </p:nvGraphicFramePr>
        <p:xfrm>
          <a:off x="4076384" y="4593038"/>
          <a:ext cx="172561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2" name="Equation" r:id="rId19" imgW="863280" imgH="393480" progId="Equation.DSMT4">
                  <p:embed/>
                </p:oleObj>
              </mc:Choice>
              <mc:Fallback>
                <p:oleObj name="Equation" r:id="rId19" imgW="863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384" y="4593038"/>
                        <a:ext cx="1725612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768482"/>
              </p:ext>
            </p:extLst>
          </p:nvPr>
        </p:nvGraphicFramePr>
        <p:xfrm>
          <a:off x="6650038" y="4581128"/>
          <a:ext cx="17510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3" name="Equation" r:id="rId21" imgW="876240" imgH="419040" progId="Equation.DSMT4">
                  <p:embed/>
                </p:oleObj>
              </mc:Choice>
              <mc:Fallback>
                <p:oleObj name="Equation" r:id="rId21" imgW="8762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0038" y="4581128"/>
                        <a:ext cx="1751012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456221"/>
              </p:ext>
            </p:extLst>
          </p:nvPr>
        </p:nvGraphicFramePr>
        <p:xfrm>
          <a:off x="228530" y="5856073"/>
          <a:ext cx="304482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4" name="Equation" r:id="rId23" imgW="1523880" imgH="444240" progId="Equation.DSMT4">
                  <p:embed/>
                </p:oleObj>
              </mc:Choice>
              <mc:Fallback>
                <p:oleObj name="Equation" r:id="rId23" imgW="15238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30" y="5856073"/>
                        <a:ext cx="3044825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052972"/>
              </p:ext>
            </p:extLst>
          </p:nvPr>
        </p:nvGraphicFramePr>
        <p:xfrm>
          <a:off x="3875517" y="5749979"/>
          <a:ext cx="11922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5" name="Equation" r:id="rId25" imgW="596880" imgH="419040" progId="Equation.DSMT4">
                  <p:embed/>
                </p:oleObj>
              </mc:Choice>
              <mc:Fallback>
                <p:oleObj name="Equation" r:id="rId25" imgW="5968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517" y="5749979"/>
                        <a:ext cx="1192212" cy="8382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5450817" y="5661248"/>
            <a:ext cx="3667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Условие того, что бесконечно малая величина      является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полным дифференциалом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421513"/>
              </p:ext>
            </p:extLst>
          </p:nvPr>
        </p:nvGraphicFramePr>
        <p:xfrm>
          <a:off x="7524328" y="5965879"/>
          <a:ext cx="254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846" name="Equation" r:id="rId27" imgW="126720" imgH="203040" progId="Equation.DSMT4">
                  <p:embed/>
                </p:oleObj>
              </mc:Choice>
              <mc:Fallback>
                <p:oleObj name="Equation" r:id="rId27" imgW="1267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5965879"/>
                        <a:ext cx="254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/>
          <p:cNvSpPr/>
          <p:nvPr/>
        </p:nvSpPr>
        <p:spPr>
          <a:xfrm>
            <a:off x="179512" y="5477162"/>
            <a:ext cx="33356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Смешанная производная </a:t>
            </a:r>
          </a:p>
        </p:txBody>
      </p:sp>
    </p:spTree>
    <p:extLst>
      <p:ext uri="{BB962C8B-B14F-4D97-AF65-F5344CB8AC3E}">
        <p14:creationId xmlns:p14="http://schemas.microsoft.com/office/powerpoint/2010/main" val="20914690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26537</TotalTime>
  <Words>2126</Words>
  <Application>Microsoft Office PowerPoint</Application>
  <PresentationFormat>On-screen Show (4:3)</PresentationFormat>
  <Paragraphs>274</Paragraphs>
  <Slides>36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Thème Office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1886</cp:revision>
  <dcterms:created xsi:type="dcterms:W3CDTF">2012-04-18T08:51:00Z</dcterms:created>
  <dcterms:modified xsi:type="dcterms:W3CDTF">2023-03-21T11:27:28Z</dcterms:modified>
</cp:coreProperties>
</file>