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502" r:id="rId2"/>
    <p:sldId id="539" r:id="rId3"/>
    <p:sldId id="532" r:id="rId4"/>
    <p:sldId id="540" r:id="rId5"/>
    <p:sldId id="475" r:id="rId6"/>
    <p:sldId id="533" r:id="rId7"/>
    <p:sldId id="534" r:id="rId8"/>
    <p:sldId id="535" r:id="rId9"/>
    <p:sldId id="536" r:id="rId10"/>
    <p:sldId id="538" r:id="rId11"/>
    <p:sldId id="477" r:id="rId12"/>
    <p:sldId id="478" r:id="rId13"/>
    <p:sldId id="476" r:id="rId14"/>
    <p:sldId id="541" r:id="rId15"/>
    <p:sldId id="504" r:id="rId16"/>
    <p:sldId id="506" r:id="rId17"/>
    <p:sldId id="508" r:id="rId18"/>
    <p:sldId id="510" r:id="rId19"/>
    <p:sldId id="511" r:id="rId20"/>
    <p:sldId id="512" r:id="rId21"/>
    <p:sldId id="513" r:id="rId22"/>
    <p:sldId id="514" r:id="rId23"/>
    <p:sldId id="515" r:id="rId24"/>
    <p:sldId id="509" r:id="rId25"/>
    <p:sldId id="516" r:id="rId26"/>
    <p:sldId id="517" r:id="rId27"/>
    <p:sldId id="518" r:id="rId28"/>
    <p:sldId id="507" r:id="rId29"/>
    <p:sldId id="519" r:id="rId30"/>
    <p:sldId id="520" r:id="rId31"/>
    <p:sldId id="521" r:id="rId32"/>
    <p:sldId id="522" r:id="rId33"/>
    <p:sldId id="523" r:id="rId34"/>
    <p:sldId id="529" r:id="rId35"/>
    <p:sldId id="530" r:id="rId36"/>
    <p:sldId id="531" r:id="rId37"/>
    <p:sldId id="524" r:id="rId38"/>
    <p:sldId id="525" r:id="rId39"/>
    <p:sldId id="526" r:id="rId40"/>
    <p:sldId id="527" r:id="rId41"/>
    <p:sldId id="528" r:id="rId42"/>
    <p:sldId id="505" r:id="rId43"/>
    <p:sldId id="482" r:id="rId44"/>
    <p:sldId id="480" r:id="rId45"/>
    <p:sldId id="479" r:id="rId46"/>
    <p:sldId id="481" r:id="rId47"/>
    <p:sldId id="484" r:id="rId48"/>
    <p:sldId id="483" r:id="rId49"/>
    <p:sldId id="542" r:id="rId50"/>
    <p:sldId id="485" r:id="rId51"/>
    <p:sldId id="486" r:id="rId52"/>
    <p:sldId id="487" r:id="rId53"/>
    <p:sldId id="490" r:id="rId54"/>
    <p:sldId id="488" r:id="rId55"/>
    <p:sldId id="489" r:id="rId56"/>
    <p:sldId id="491" r:id="rId57"/>
    <p:sldId id="492" r:id="rId58"/>
    <p:sldId id="493" r:id="rId59"/>
    <p:sldId id="494" r:id="rId60"/>
    <p:sldId id="495" r:id="rId61"/>
    <p:sldId id="496" r:id="rId62"/>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D6D"/>
    <a:srgbClr val="4110F6"/>
    <a:srgbClr val="FF0101"/>
    <a:srgbClr val="497F13"/>
    <a:srgbClr val="0B871A"/>
    <a:srgbClr val="078B07"/>
    <a:srgbClr val="F3B84F"/>
    <a:srgbClr val="FCDD84"/>
    <a:srgbClr val="990000"/>
    <a:srgbClr val="F519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Style clair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E8034E78-7F5D-4C2E-B375-FC64B27BC917}" styleName="Style foncé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16DA210-FB5B-4158-B5E0-FEB733F419BA}" styleName="Style clair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62" autoAdjust="0"/>
    <p:restoredTop sz="92914" autoAdjust="0"/>
  </p:normalViewPr>
  <p:slideViewPr>
    <p:cSldViewPr>
      <p:cViewPr varScale="1">
        <p:scale>
          <a:sx n="105" d="100"/>
          <a:sy n="105" d="100"/>
        </p:scale>
        <p:origin x="-1818" y="-78"/>
      </p:cViewPr>
      <p:guideLst>
        <p:guide orient="horz" pos="2160"/>
        <p:guide pos="2880"/>
      </p:guideLst>
    </p:cSldViewPr>
  </p:slideViewPr>
  <p:outlineViewPr>
    <p:cViewPr>
      <p:scale>
        <a:sx n="33" d="100"/>
        <a:sy n="33" d="100"/>
      </p:scale>
      <p:origin x="0" y="766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87.wmf"/><Relationship Id="rId3" Type="http://schemas.openxmlformats.org/officeDocument/2006/relationships/image" Target="../media/image82.wmf"/><Relationship Id="rId7" Type="http://schemas.openxmlformats.org/officeDocument/2006/relationships/image" Target="../media/image86.wmf"/><Relationship Id="rId12" Type="http://schemas.openxmlformats.org/officeDocument/2006/relationships/image" Target="../media/image91.wmf"/><Relationship Id="rId2" Type="http://schemas.openxmlformats.org/officeDocument/2006/relationships/image" Target="../media/image81.wmf"/><Relationship Id="rId1" Type="http://schemas.openxmlformats.org/officeDocument/2006/relationships/image" Target="../media/image80.wmf"/><Relationship Id="rId6" Type="http://schemas.openxmlformats.org/officeDocument/2006/relationships/image" Target="../media/image85.wmf"/><Relationship Id="rId11" Type="http://schemas.openxmlformats.org/officeDocument/2006/relationships/image" Target="../media/image90.wmf"/><Relationship Id="rId5" Type="http://schemas.openxmlformats.org/officeDocument/2006/relationships/image" Target="../media/image84.wmf"/><Relationship Id="rId10" Type="http://schemas.openxmlformats.org/officeDocument/2006/relationships/image" Target="../media/image89.wmf"/><Relationship Id="rId4" Type="http://schemas.openxmlformats.org/officeDocument/2006/relationships/image" Target="../media/image83.wmf"/><Relationship Id="rId9" Type="http://schemas.openxmlformats.org/officeDocument/2006/relationships/image" Target="../media/image88.wmf"/></Relationships>
</file>

<file path=ppt/drawings/_rels/vmlDrawing11.vml.rels><?xml version="1.0" encoding="UTF-8" standalone="yes"?>
<Relationships xmlns="http://schemas.openxmlformats.org/package/2006/relationships"><Relationship Id="rId8" Type="http://schemas.openxmlformats.org/officeDocument/2006/relationships/image" Target="../media/image100.wmf"/><Relationship Id="rId3" Type="http://schemas.openxmlformats.org/officeDocument/2006/relationships/image" Target="../media/image95.wmf"/><Relationship Id="rId7" Type="http://schemas.openxmlformats.org/officeDocument/2006/relationships/image" Target="../media/image99.wmf"/><Relationship Id="rId2" Type="http://schemas.openxmlformats.org/officeDocument/2006/relationships/image" Target="../media/image94.wmf"/><Relationship Id="rId1" Type="http://schemas.openxmlformats.org/officeDocument/2006/relationships/image" Target="../media/image93.wmf"/><Relationship Id="rId6" Type="http://schemas.openxmlformats.org/officeDocument/2006/relationships/image" Target="../media/image98.wmf"/><Relationship Id="rId5" Type="http://schemas.openxmlformats.org/officeDocument/2006/relationships/image" Target="../media/image97.wmf"/><Relationship Id="rId4" Type="http://schemas.openxmlformats.org/officeDocument/2006/relationships/image" Target="../media/image96.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105.wmf"/><Relationship Id="rId3" Type="http://schemas.openxmlformats.org/officeDocument/2006/relationships/image" Target="../media/image85.wmf"/><Relationship Id="rId7" Type="http://schemas.openxmlformats.org/officeDocument/2006/relationships/image" Target="../media/image104.wmf"/><Relationship Id="rId2" Type="http://schemas.openxmlformats.org/officeDocument/2006/relationships/image" Target="../media/image87.wmf"/><Relationship Id="rId1" Type="http://schemas.openxmlformats.org/officeDocument/2006/relationships/image" Target="../media/image101.wmf"/><Relationship Id="rId6" Type="http://schemas.openxmlformats.org/officeDocument/2006/relationships/image" Target="../media/image103.wmf"/><Relationship Id="rId5" Type="http://schemas.openxmlformats.org/officeDocument/2006/relationships/image" Target="../media/image86.wmf"/><Relationship Id="rId4" Type="http://schemas.openxmlformats.org/officeDocument/2006/relationships/image" Target="../media/image102.wmf"/><Relationship Id="rId9" Type="http://schemas.openxmlformats.org/officeDocument/2006/relationships/image" Target="../media/image106.w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105.wmf"/><Relationship Id="rId3" Type="http://schemas.openxmlformats.org/officeDocument/2006/relationships/image" Target="../media/image85.wmf"/><Relationship Id="rId7" Type="http://schemas.openxmlformats.org/officeDocument/2006/relationships/image" Target="../media/image104.wmf"/><Relationship Id="rId2" Type="http://schemas.openxmlformats.org/officeDocument/2006/relationships/image" Target="../media/image87.wmf"/><Relationship Id="rId1" Type="http://schemas.openxmlformats.org/officeDocument/2006/relationships/image" Target="../media/image101.wmf"/><Relationship Id="rId6" Type="http://schemas.openxmlformats.org/officeDocument/2006/relationships/image" Target="../media/image103.wmf"/><Relationship Id="rId5" Type="http://schemas.openxmlformats.org/officeDocument/2006/relationships/image" Target="../media/image86.wmf"/><Relationship Id="rId4" Type="http://schemas.openxmlformats.org/officeDocument/2006/relationships/image" Target="../media/image102.wmf"/><Relationship Id="rId9" Type="http://schemas.openxmlformats.org/officeDocument/2006/relationships/image" Target="../media/image106.wmf"/></Relationships>
</file>

<file path=ppt/drawings/_rels/vmlDrawing14.vml.rels><?xml version="1.0" encoding="UTF-8" standalone="yes"?>
<Relationships xmlns="http://schemas.openxmlformats.org/package/2006/relationships"><Relationship Id="rId8" Type="http://schemas.openxmlformats.org/officeDocument/2006/relationships/image" Target="../media/image115.wmf"/><Relationship Id="rId13" Type="http://schemas.openxmlformats.org/officeDocument/2006/relationships/image" Target="../media/image120.wmf"/><Relationship Id="rId3" Type="http://schemas.openxmlformats.org/officeDocument/2006/relationships/image" Target="../media/image110.wmf"/><Relationship Id="rId7" Type="http://schemas.openxmlformats.org/officeDocument/2006/relationships/image" Target="../media/image114.wmf"/><Relationship Id="rId12" Type="http://schemas.openxmlformats.org/officeDocument/2006/relationships/image" Target="../media/image119.wmf"/><Relationship Id="rId2" Type="http://schemas.openxmlformats.org/officeDocument/2006/relationships/image" Target="../media/image109.wmf"/><Relationship Id="rId1" Type="http://schemas.openxmlformats.org/officeDocument/2006/relationships/image" Target="../media/image108.wmf"/><Relationship Id="rId6" Type="http://schemas.openxmlformats.org/officeDocument/2006/relationships/image" Target="../media/image113.wmf"/><Relationship Id="rId11" Type="http://schemas.openxmlformats.org/officeDocument/2006/relationships/image" Target="../media/image118.wmf"/><Relationship Id="rId5" Type="http://schemas.openxmlformats.org/officeDocument/2006/relationships/image" Target="../media/image112.wmf"/><Relationship Id="rId10" Type="http://schemas.openxmlformats.org/officeDocument/2006/relationships/image" Target="../media/image117.wmf"/><Relationship Id="rId4" Type="http://schemas.openxmlformats.org/officeDocument/2006/relationships/image" Target="../media/image111.wmf"/><Relationship Id="rId9" Type="http://schemas.openxmlformats.org/officeDocument/2006/relationships/image" Target="../media/image116.wmf"/></Relationships>
</file>

<file path=ppt/drawings/_rels/vmlDrawing15.vml.rels><?xml version="1.0" encoding="UTF-8" standalone="yes"?>
<Relationships xmlns="http://schemas.openxmlformats.org/package/2006/relationships"><Relationship Id="rId8" Type="http://schemas.openxmlformats.org/officeDocument/2006/relationships/image" Target="../media/image116.wmf"/><Relationship Id="rId13" Type="http://schemas.openxmlformats.org/officeDocument/2006/relationships/image" Target="../media/image123.wmf"/><Relationship Id="rId18" Type="http://schemas.openxmlformats.org/officeDocument/2006/relationships/image" Target="../media/image128.wmf"/><Relationship Id="rId26" Type="http://schemas.openxmlformats.org/officeDocument/2006/relationships/image" Target="../media/image136.wmf"/><Relationship Id="rId3" Type="http://schemas.openxmlformats.org/officeDocument/2006/relationships/image" Target="../media/image110.wmf"/><Relationship Id="rId21" Type="http://schemas.openxmlformats.org/officeDocument/2006/relationships/image" Target="../media/image131.wmf"/><Relationship Id="rId7" Type="http://schemas.openxmlformats.org/officeDocument/2006/relationships/image" Target="../media/image114.wmf"/><Relationship Id="rId12" Type="http://schemas.openxmlformats.org/officeDocument/2006/relationships/image" Target="../media/image122.wmf"/><Relationship Id="rId17" Type="http://schemas.openxmlformats.org/officeDocument/2006/relationships/image" Target="../media/image127.wmf"/><Relationship Id="rId25" Type="http://schemas.openxmlformats.org/officeDocument/2006/relationships/image" Target="../media/image135.wmf"/><Relationship Id="rId2" Type="http://schemas.openxmlformats.org/officeDocument/2006/relationships/image" Target="../media/image109.wmf"/><Relationship Id="rId16" Type="http://schemas.openxmlformats.org/officeDocument/2006/relationships/image" Target="../media/image126.wmf"/><Relationship Id="rId20" Type="http://schemas.openxmlformats.org/officeDocument/2006/relationships/image" Target="../media/image130.wmf"/><Relationship Id="rId1" Type="http://schemas.openxmlformats.org/officeDocument/2006/relationships/image" Target="../media/image108.wmf"/><Relationship Id="rId6" Type="http://schemas.openxmlformats.org/officeDocument/2006/relationships/image" Target="../media/image113.wmf"/><Relationship Id="rId11" Type="http://schemas.openxmlformats.org/officeDocument/2006/relationships/image" Target="../media/image119.wmf"/><Relationship Id="rId24" Type="http://schemas.openxmlformats.org/officeDocument/2006/relationships/image" Target="../media/image134.wmf"/><Relationship Id="rId5" Type="http://schemas.openxmlformats.org/officeDocument/2006/relationships/image" Target="../media/image112.wmf"/><Relationship Id="rId15" Type="http://schemas.openxmlformats.org/officeDocument/2006/relationships/image" Target="../media/image125.wmf"/><Relationship Id="rId23" Type="http://schemas.openxmlformats.org/officeDocument/2006/relationships/image" Target="../media/image133.wmf"/><Relationship Id="rId28" Type="http://schemas.openxmlformats.org/officeDocument/2006/relationships/image" Target="../media/image138.wmf"/><Relationship Id="rId10" Type="http://schemas.openxmlformats.org/officeDocument/2006/relationships/image" Target="../media/image118.wmf"/><Relationship Id="rId19" Type="http://schemas.openxmlformats.org/officeDocument/2006/relationships/image" Target="../media/image129.wmf"/><Relationship Id="rId4" Type="http://schemas.openxmlformats.org/officeDocument/2006/relationships/image" Target="../media/image111.wmf"/><Relationship Id="rId9" Type="http://schemas.openxmlformats.org/officeDocument/2006/relationships/image" Target="../media/image117.wmf"/><Relationship Id="rId14" Type="http://schemas.openxmlformats.org/officeDocument/2006/relationships/image" Target="../media/image124.wmf"/><Relationship Id="rId22" Type="http://schemas.openxmlformats.org/officeDocument/2006/relationships/image" Target="../media/image132.wmf"/><Relationship Id="rId27" Type="http://schemas.openxmlformats.org/officeDocument/2006/relationships/image" Target="../media/image137.wmf"/></Relationships>
</file>

<file path=ppt/drawings/_rels/vmlDrawing16.vml.rels><?xml version="1.0" encoding="UTF-8" standalone="yes"?>
<Relationships xmlns="http://schemas.openxmlformats.org/package/2006/relationships"><Relationship Id="rId8" Type="http://schemas.openxmlformats.org/officeDocument/2006/relationships/image" Target="../media/image117.wmf"/><Relationship Id="rId13" Type="http://schemas.openxmlformats.org/officeDocument/2006/relationships/image" Target="../media/image140.wmf"/><Relationship Id="rId18" Type="http://schemas.openxmlformats.org/officeDocument/2006/relationships/image" Target="../media/image145.wmf"/><Relationship Id="rId3" Type="http://schemas.openxmlformats.org/officeDocument/2006/relationships/image" Target="../media/image110.wmf"/><Relationship Id="rId21" Type="http://schemas.openxmlformats.org/officeDocument/2006/relationships/image" Target="../media/image148.wmf"/><Relationship Id="rId7" Type="http://schemas.openxmlformats.org/officeDocument/2006/relationships/image" Target="../media/image114.wmf"/><Relationship Id="rId12" Type="http://schemas.openxmlformats.org/officeDocument/2006/relationships/image" Target="../media/image126.wmf"/><Relationship Id="rId17" Type="http://schemas.openxmlformats.org/officeDocument/2006/relationships/image" Target="../media/image144.wmf"/><Relationship Id="rId2" Type="http://schemas.openxmlformats.org/officeDocument/2006/relationships/image" Target="../media/image109.wmf"/><Relationship Id="rId16" Type="http://schemas.openxmlformats.org/officeDocument/2006/relationships/image" Target="../media/image143.wmf"/><Relationship Id="rId20" Type="http://schemas.openxmlformats.org/officeDocument/2006/relationships/image" Target="../media/image147.wmf"/><Relationship Id="rId1" Type="http://schemas.openxmlformats.org/officeDocument/2006/relationships/image" Target="../media/image108.wmf"/><Relationship Id="rId6" Type="http://schemas.openxmlformats.org/officeDocument/2006/relationships/image" Target="../media/image113.wmf"/><Relationship Id="rId11" Type="http://schemas.openxmlformats.org/officeDocument/2006/relationships/image" Target="../media/image122.wmf"/><Relationship Id="rId5" Type="http://schemas.openxmlformats.org/officeDocument/2006/relationships/image" Target="../media/image112.wmf"/><Relationship Id="rId15" Type="http://schemas.openxmlformats.org/officeDocument/2006/relationships/image" Target="../media/image142.wmf"/><Relationship Id="rId23" Type="http://schemas.openxmlformats.org/officeDocument/2006/relationships/image" Target="../media/image150.wmf"/><Relationship Id="rId10" Type="http://schemas.openxmlformats.org/officeDocument/2006/relationships/image" Target="../media/image119.wmf"/><Relationship Id="rId19" Type="http://schemas.openxmlformats.org/officeDocument/2006/relationships/image" Target="../media/image146.wmf"/><Relationship Id="rId4" Type="http://schemas.openxmlformats.org/officeDocument/2006/relationships/image" Target="../media/image111.wmf"/><Relationship Id="rId9" Type="http://schemas.openxmlformats.org/officeDocument/2006/relationships/image" Target="../media/image118.wmf"/><Relationship Id="rId14" Type="http://schemas.openxmlformats.org/officeDocument/2006/relationships/image" Target="../media/image141.wmf"/><Relationship Id="rId22" Type="http://schemas.openxmlformats.org/officeDocument/2006/relationships/image" Target="../media/image149.wmf"/></Relationships>
</file>

<file path=ppt/drawings/_rels/vmlDrawing17.vml.rels><?xml version="1.0" encoding="UTF-8" standalone="yes"?>
<Relationships xmlns="http://schemas.openxmlformats.org/package/2006/relationships"><Relationship Id="rId8" Type="http://schemas.openxmlformats.org/officeDocument/2006/relationships/image" Target="../media/image117.wmf"/><Relationship Id="rId13" Type="http://schemas.openxmlformats.org/officeDocument/2006/relationships/image" Target="../media/image140.wmf"/><Relationship Id="rId18" Type="http://schemas.openxmlformats.org/officeDocument/2006/relationships/image" Target="../media/image153.wmf"/><Relationship Id="rId3" Type="http://schemas.openxmlformats.org/officeDocument/2006/relationships/image" Target="../media/image110.wmf"/><Relationship Id="rId7" Type="http://schemas.openxmlformats.org/officeDocument/2006/relationships/image" Target="../media/image114.wmf"/><Relationship Id="rId12" Type="http://schemas.openxmlformats.org/officeDocument/2006/relationships/image" Target="../media/image126.wmf"/><Relationship Id="rId17" Type="http://schemas.openxmlformats.org/officeDocument/2006/relationships/image" Target="../media/image152.wmf"/><Relationship Id="rId2" Type="http://schemas.openxmlformats.org/officeDocument/2006/relationships/image" Target="../media/image109.wmf"/><Relationship Id="rId16" Type="http://schemas.openxmlformats.org/officeDocument/2006/relationships/image" Target="../media/image151.wmf"/><Relationship Id="rId20" Type="http://schemas.openxmlformats.org/officeDocument/2006/relationships/image" Target="../media/image155.wmf"/><Relationship Id="rId1" Type="http://schemas.openxmlformats.org/officeDocument/2006/relationships/image" Target="../media/image108.wmf"/><Relationship Id="rId6" Type="http://schemas.openxmlformats.org/officeDocument/2006/relationships/image" Target="../media/image113.wmf"/><Relationship Id="rId11" Type="http://schemas.openxmlformats.org/officeDocument/2006/relationships/image" Target="../media/image122.wmf"/><Relationship Id="rId5" Type="http://schemas.openxmlformats.org/officeDocument/2006/relationships/image" Target="../media/image112.wmf"/><Relationship Id="rId15" Type="http://schemas.openxmlformats.org/officeDocument/2006/relationships/image" Target="../media/image142.wmf"/><Relationship Id="rId10" Type="http://schemas.openxmlformats.org/officeDocument/2006/relationships/image" Target="../media/image119.wmf"/><Relationship Id="rId19" Type="http://schemas.openxmlformats.org/officeDocument/2006/relationships/image" Target="../media/image154.wmf"/><Relationship Id="rId4" Type="http://schemas.openxmlformats.org/officeDocument/2006/relationships/image" Target="../media/image111.wmf"/><Relationship Id="rId9" Type="http://schemas.openxmlformats.org/officeDocument/2006/relationships/image" Target="../media/image118.wmf"/><Relationship Id="rId14" Type="http://schemas.openxmlformats.org/officeDocument/2006/relationships/image" Target="../media/image141.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158.wmf"/><Relationship Id="rId2" Type="http://schemas.openxmlformats.org/officeDocument/2006/relationships/image" Target="../media/image157.wmf"/><Relationship Id="rId1" Type="http://schemas.openxmlformats.org/officeDocument/2006/relationships/image" Target="../media/image156.wmf"/><Relationship Id="rId4" Type="http://schemas.openxmlformats.org/officeDocument/2006/relationships/image" Target="../media/image159.wmf"/></Relationships>
</file>

<file path=ppt/drawings/_rels/vmlDrawing19.vml.rels><?xml version="1.0" encoding="UTF-8" standalone="yes"?>
<Relationships xmlns="http://schemas.openxmlformats.org/package/2006/relationships"><Relationship Id="rId8" Type="http://schemas.openxmlformats.org/officeDocument/2006/relationships/image" Target="../media/image169.wmf"/><Relationship Id="rId13" Type="http://schemas.openxmlformats.org/officeDocument/2006/relationships/image" Target="../media/image174.wmf"/><Relationship Id="rId3" Type="http://schemas.openxmlformats.org/officeDocument/2006/relationships/image" Target="../media/image164.wmf"/><Relationship Id="rId7" Type="http://schemas.openxmlformats.org/officeDocument/2006/relationships/image" Target="../media/image168.wmf"/><Relationship Id="rId12" Type="http://schemas.openxmlformats.org/officeDocument/2006/relationships/image" Target="../media/image173.wmf"/><Relationship Id="rId2" Type="http://schemas.openxmlformats.org/officeDocument/2006/relationships/image" Target="../media/image163.wmf"/><Relationship Id="rId1" Type="http://schemas.openxmlformats.org/officeDocument/2006/relationships/image" Target="../media/image162.emf"/><Relationship Id="rId6" Type="http://schemas.openxmlformats.org/officeDocument/2006/relationships/image" Target="../media/image167.wmf"/><Relationship Id="rId11" Type="http://schemas.openxmlformats.org/officeDocument/2006/relationships/image" Target="../media/image172.wmf"/><Relationship Id="rId5" Type="http://schemas.openxmlformats.org/officeDocument/2006/relationships/image" Target="../media/image166.wmf"/><Relationship Id="rId10" Type="http://schemas.openxmlformats.org/officeDocument/2006/relationships/image" Target="../media/image171.wmf"/><Relationship Id="rId4" Type="http://schemas.openxmlformats.org/officeDocument/2006/relationships/image" Target="../media/image165.wmf"/><Relationship Id="rId9" Type="http://schemas.openxmlformats.org/officeDocument/2006/relationships/image" Target="../media/image17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20.vml.rels><?xml version="1.0" encoding="UTF-8" standalone="yes"?>
<Relationships xmlns="http://schemas.openxmlformats.org/package/2006/relationships"><Relationship Id="rId8" Type="http://schemas.openxmlformats.org/officeDocument/2006/relationships/image" Target="../media/image180.wmf"/><Relationship Id="rId3" Type="http://schemas.openxmlformats.org/officeDocument/2006/relationships/image" Target="../media/image177.wmf"/><Relationship Id="rId7" Type="http://schemas.openxmlformats.org/officeDocument/2006/relationships/image" Target="../media/image179.wmf"/><Relationship Id="rId2" Type="http://schemas.openxmlformats.org/officeDocument/2006/relationships/image" Target="../media/image176.wmf"/><Relationship Id="rId1" Type="http://schemas.openxmlformats.org/officeDocument/2006/relationships/image" Target="../media/image175.wmf"/><Relationship Id="rId6" Type="http://schemas.openxmlformats.org/officeDocument/2006/relationships/image" Target="../media/image178.wmf"/><Relationship Id="rId5" Type="http://schemas.openxmlformats.org/officeDocument/2006/relationships/image" Target="../media/image85.wmf"/><Relationship Id="rId4" Type="http://schemas.openxmlformats.org/officeDocument/2006/relationships/image" Target="../media/image86.wmf"/><Relationship Id="rId9" Type="http://schemas.openxmlformats.org/officeDocument/2006/relationships/image" Target="../media/image181.wmf"/></Relationships>
</file>

<file path=ppt/drawings/_rels/vmlDrawing21.vml.rels><?xml version="1.0" encoding="UTF-8" standalone="yes"?>
<Relationships xmlns="http://schemas.openxmlformats.org/package/2006/relationships"><Relationship Id="rId8" Type="http://schemas.openxmlformats.org/officeDocument/2006/relationships/image" Target="../media/image176.wmf"/><Relationship Id="rId13" Type="http://schemas.openxmlformats.org/officeDocument/2006/relationships/image" Target="../media/image194.wmf"/><Relationship Id="rId18" Type="http://schemas.openxmlformats.org/officeDocument/2006/relationships/image" Target="../media/image199.wmf"/><Relationship Id="rId3" Type="http://schemas.openxmlformats.org/officeDocument/2006/relationships/image" Target="../media/image185.wmf"/><Relationship Id="rId7" Type="http://schemas.openxmlformats.org/officeDocument/2006/relationships/image" Target="../media/image189.wmf"/><Relationship Id="rId12" Type="http://schemas.openxmlformats.org/officeDocument/2006/relationships/image" Target="../media/image193.wmf"/><Relationship Id="rId17" Type="http://schemas.openxmlformats.org/officeDocument/2006/relationships/image" Target="../media/image198.wmf"/><Relationship Id="rId2" Type="http://schemas.openxmlformats.org/officeDocument/2006/relationships/image" Target="../media/image184.wmf"/><Relationship Id="rId16" Type="http://schemas.openxmlformats.org/officeDocument/2006/relationships/image" Target="../media/image197.wmf"/><Relationship Id="rId20" Type="http://schemas.openxmlformats.org/officeDocument/2006/relationships/image" Target="../media/image201.wmf"/><Relationship Id="rId1" Type="http://schemas.openxmlformats.org/officeDocument/2006/relationships/image" Target="../media/image183.wmf"/><Relationship Id="rId6" Type="http://schemas.openxmlformats.org/officeDocument/2006/relationships/image" Target="../media/image188.wmf"/><Relationship Id="rId11" Type="http://schemas.openxmlformats.org/officeDocument/2006/relationships/image" Target="../media/image192.wmf"/><Relationship Id="rId5" Type="http://schemas.openxmlformats.org/officeDocument/2006/relationships/image" Target="../media/image187.wmf"/><Relationship Id="rId15" Type="http://schemas.openxmlformats.org/officeDocument/2006/relationships/image" Target="../media/image196.wmf"/><Relationship Id="rId10" Type="http://schemas.openxmlformats.org/officeDocument/2006/relationships/image" Target="../media/image191.wmf"/><Relationship Id="rId19" Type="http://schemas.openxmlformats.org/officeDocument/2006/relationships/image" Target="../media/image200.wmf"/><Relationship Id="rId4" Type="http://schemas.openxmlformats.org/officeDocument/2006/relationships/image" Target="../media/image186.wmf"/><Relationship Id="rId9" Type="http://schemas.openxmlformats.org/officeDocument/2006/relationships/image" Target="../media/image190.wmf"/><Relationship Id="rId14" Type="http://schemas.openxmlformats.org/officeDocument/2006/relationships/image" Target="../media/image195.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204.wmf"/><Relationship Id="rId2" Type="http://schemas.openxmlformats.org/officeDocument/2006/relationships/image" Target="../media/image203.wmf"/><Relationship Id="rId1" Type="http://schemas.openxmlformats.org/officeDocument/2006/relationships/image" Target="../media/image202.wmf"/><Relationship Id="rId5" Type="http://schemas.openxmlformats.org/officeDocument/2006/relationships/image" Target="../media/image206.wmf"/><Relationship Id="rId4" Type="http://schemas.openxmlformats.org/officeDocument/2006/relationships/image" Target="../media/image205.wmf"/></Relationships>
</file>

<file path=ppt/drawings/_rels/vmlDrawing23.vml.rels><?xml version="1.0" encoding="UTF-8" standalone="yes"?>
<Relationships xmlns="http://schemas.openxmlformats.org/package/2006/relationships"><Relationship Id="rId8" Type="http://schemas.openxmlformats.org/officeDocument/2006/relationships/image" Target="../media/image214.wmf"/><Relationship Id="rId13" Type="http://schemas.openxmlformats.org/officeDocument/2006/relationships/image" Target="../media/image219.wmf"/><Relationship Id="rId3" Type="http://schemas.openxmlformats.org/officeDocument/2006/relationships/image" Target="../media/image209.wmf"/><Relationship Id="rId7" Type="http://schemas.openxmlformats.org/officeDocument/2006/relationships/image" Target="../media/image213.wmf"/><Relationship Id="rId12" Type="http://schemas.openxmlformats.org/officeDocument/2006/relationships/image" Target="../media/image218.wmf"/><Relationship Id="rId2" Type="http://schemas.openxmlformats.org/officeDocument/2006/relationships/image" Target="../media/image208.wmf"/><Relationship Id="rId1" Type="http://schemas.openxmlformats.org/officeDocument/2006/relationships/image" Target="../media/image202.wmf"/><Relationship Id="rId6" Type="http://schemas.openxmlformats.org/officeDocument/2006/relationships/image" Target="../media/image212.wmf"/><Relationship Id="rId11" Type="http://schemas.openxmlformats.org/officeDocument/2006/relationships/image" Target="../media/image217.wmf"/><Relationship Id="rId5" Type="http://schemas.openxmlformats.org/officeDocument/2006/relationships/image" Target="../media/image211.wmf"/><Relationship Id="rId10" Type="http://schemas.openxmlformats.org/officeDocument/2006/relationships/image" Target="../media/image216.wmf"/><Relationship Id="rId4" Type="http://schemas.openxmlformats.org/officeDocument/2006/relationships/image" Target="../media/image210.wmf"/><Relationship Id="rId9" Type="http://schemas.openxmlformats.org/officeDocument/2006/relationships/image" Target="../media/image215.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222.wmf"/><Relationship Id="rId2" Type="http://schemas.openxmlformats.org/officeDocument/2006/relationships/image" Target="../media/image221.wmf"/><Relationship Id="rId1" Type="http://schemas.openxmlformats.org/officeDocument/2006/relationships/image" Target="../media/image220.wmf"/><Relationship Id="rId6" Type="http://schemas.openxmlformats.org/officeDocument/2006/relationships/image" Target="../media/image225.wmf"/><Relationship Id="rId5" Type="http://schemas.openxmlformats.org/officeDocument/2006/relationships/image" Target="../media/image224.wmf"/><Relationship Id="rId4" Type="http://schemas.openxmlformats.org/officeDocument/2006/relationships/image" Target="../media/image223.wmf"/></Relationships>
</file>

<file path=ppt/drawings/_rels/vmlDrawing25.vml.rels><?xml version="1.0" encoding="UTF-8" standalone="yes"?>
<Relationships xmlns="http://schemas.openxmlformats.org/package/2006/relationships"><Relationship Id="rId8" Type="http://schemas.openxmlformats.org/officeDocument/2006/relationships/image" Target="../media/image234.wmf"/><Relationship Id="rId3" Type="http://schemas.openxmlformats.org/officeDocument/2006/relationships/image" Target="../media/image229.wmf"/><Relationship Id="rId7" Type="http://schemas.openxmlformats.org/officeDocument/2006/relationships/image" Target="../media/image233.wmf"/><Relationship Id="rId2" Type="http://schemas.openxmlformats.org/officeDocument/2006/relationships/image" Target="../media/image228.wmf"/><Relationship Id="rId1" Type="http://schemas.openxmlformats.org/officeDocument/2006/relationships/image" Target="../media/image227.wmf"/><Relationship Id="rId6" Type="http://schemas.openxmlformats.org/officeDocument/2006/relationships/image" Target="../media/image232.wmf"/><Relationship Id="rId5" Type="http://schemas.openxmlformats.org/officeDocument/2006/relationships/image" Target="../media/image231.wmf"/><Relationship Id="rId4" Type="http://schemas.openxmlformats.org/officeDocument/2006/relationships/image" Target="../media/image230.wmf"/><Relationship Id="rId9" Type="http://schemas.openxmlformats.org/officeDocument/2006/relationships/image" Target="../media/image235.wmf"/></Relationships>
</file>

<file path=ppt/drawings/_rels/vmlDrawing26.vml.rels><?xml version="1.0" encoding="UTF-8" standalone="yes"?>
<Relationships xmlns="http://schemas.openxmlformats.org/package/2006/relationships"><Relationship Id="rId8" Type="http://schemas.openxmlformats.org/officeDocument/2006/relationships/image" Target="../media/image244.wmf"/><Relationship Id="rId3" Type="http://schemas.openxmlformats.org/officeDocument/2006/relationships/image" Target="../media/image239.wmf"/><Relationship Id="rId7" Type="http://schemas.openxmlformats.org/officeDocument/2006/relationships/image" Target="../media/image243.wmf"/><Relationship Id="rId2" Type="http://schemas.openxmlformats.org/officeDocument/2006/relationships/image" Target="../media/image238.wmf"/><Relationship Id="rId1" Type="http://schemas.openxmlformats.org/officeDocument/2006/relationships/image" Target="../media/image237.wmf"/><Relationship Id="rId6" Type="http://schemas.openxmlformats.org/officeDocument/2006/relationships/image" Target="../media/image242.wmf"/><Relationship Id="rId5" Type="http://schemas.openxmlformats.org/officeDocument/2006/relationships/image" Target="../media/image241.wmf"/><Relationship Id="rId10" Type="http://schemas.openxmlformats.org/officeDocument/2006/relationships/image" Target="../media/image246.wmf"/><Relationship Id="rId4" Type="http://schemas.openxmlformats.org/officeDocument/2006/relationships/image" Target="../media/image240.wmf"/><Relationship Id="rId9" Type="http://schemas.openxmlformats.org/officeDocument/2006/relationships/image" Target="../media/image245.wmf"/></Relationships>
</file>

<file path=ppt/drawings/_rels/vmlDrawing27.vml.rels><?xml version="1.0" encoding="UTF-8" standalone="yes"?>
<Relationships xmlns="http://schemas.openxmlformats.org/package/2006/relationships"><Relationship Id="rId8" Type="http://schemas.openxmlformats.org/officeDocument/2006/relationships/image" Target="../media/image254.wmf"/><Relationship Id="rId13" Type="http://schemas.openxmlformats.org/officeDocument/2006/relationships/image" Target="../media/image259.wmf"/><Relationship Id="rId18" Type="http://schemas.openxmlformats.org/officeDocument/2006/relationships/image" Target="../media/image264.wmf"/><Relationship Id="rId3" Type="http://schemas.openxmlformats.org/officeDocument/2006/relationships/image" Target="../media/image250.wmf"/><Relationship Id="rId7" Type="http://schemas.openxmlformats.org/officeDocument/2006/relationships/image" Target="../media/image253.wmf"/><Relationship Id="rId12" Type="http://schemas.openxmlformats.org/officeDocument/2006/relationships/image" Target="../media/image258.wmf"/><Relationship Id="rId17" Type="http://schemas.openxmlformats.org/officeDocument/2006/relationships/image" Target="../media/image263.wmf"/><Relationship Id="rId2" Type="http://schemas.openxmlformats.org/officeDocument/2006/relationships/image" Target="../media/image249.wmf"/><Relationship Id="rId16" Type="http://schemas.openxmlformats.org/officeDocument/2006/relationships/image" Target="../media/image262.wmf"/><Relationship Id="rId1" Type="http://schemas.openxmlformats.org/officeDocument/2006/relationships/image" Target="../media/image248.wmf"/><Relationship Id="rId6" Type="http://schemas.openxmlformats.org/officeDocument/2006/relationships/image" Target="../media/image252.wmf"/><Relationship Id="rId11" Type="http://schemas.openxmlformats.org/officeDocument/2006/relationships/image" Target="../media/image257.wmf"/><Relationship Id="rId5" Type="http://schemas.openxmlformats.org/officeDocument/2006/relationships/image" Target="../media/image251.wmf"/><Relationship Id="rId15" Type="http://schemas.openxmlformats.org/officeDocument/2006/relationships/image" Target="../media/image261.wmf"/><Relationship Id="rId10" Type="http://schemas.openxmlformats.org/officeDocument/2006/relationships/image" Target="../media/image256.wmf"/><Relationship Id="rId19" Type="http://schemas.openxmlformats.org/officeDocument/2006/relationships/image" Target="../media/image265.wmf"/><Relationship Id="rId4" Type="http://schemas.openxmlformats.org/officeDocument/2006/relationships/image" Target="../media/image164.wmf"/><Relationship Id="rId9" Type="http://schemas.openxmlformats.org/officeDocument/2006/relationships/image" Target="../media/image255.wmf"/><Relationship Id="rId14" Type="http://schemas.openxmlformats.org/officeDocument/2006/relationships/image" Target="../media/image260.wmf"/></Relationships>
</file>

<file path=ppt/drawings/_rels/vmlDrawing28.vml.rels><?xml version="1.0" encoding="UTF-8" standalone="yes"?>
<Relationships xmlns="http://schemas.openxmlformats.org/package/2006/relationships"><Relationship Id="rId8" Type="http://schemas.openxmlformats.org/officeDocument/2006/relationships/image" Target="../media/image259.wmf"/><Relationship Id="rId13" Type="http://schemas.openxmlformats.org/officeDocument/2006/relationships/image" Target="../media/image268.wmf"/><Relationship Id="rId3" Type="http://schemas.openxmlformats.org/officeDocument/2006/relationships/image" Target="../media/image251.wmf"/><Relationship Id="rId7" Type="http://schemas.openxmlformats.org/officeDocument/2006/relationships/image" Target="../media/image258.wmf"/><Relationship Id="rId12" Type="http://schemas.openxmlformats.org/officeDocument/2006/relationships/image" Target="../media/image267.wmf"/><Relationship Id="rId17" Type="http://schemas.openxmlformats.org/officeDocument/2006/relationships/image" Target="../media/image272.wmf"/><Relationship Id="rId2" Type="http://schemas.openxmlformats.org/officeDocument/2006/relationships/image" Target="../media/image164.wmf"/><Relationship Id="rId16" Type="http://schemas.openxmlformats.org/officeDocument/2006/relationships/image" Target="../media/image271.wmf"/><Relationship Id="rId1" Type="http://schemas.openxmlformats.org/officeDocument/2006/relationships/image" Target="../media/image250.wmf"/><Relationship Id="rId6" Type="http://schemas.openxmlformats.org/officeDocument/2006/relationships/image" Target="../media/image254.wmf"/><Relationship Id="rId11" Type="http://schemas.openxmlformats.org/officeDocument/2006/relationships/image" Target="../media/image262.wmf"/><Relationship Id="rId5" Type="http://schemas.openxmlformats.org/officeDocument/2006/relationships/image" Target="../media/image253.wmf"/><Relationship Id="rId15" Type="http://schemas.openxmlformats.org/officeDocument/2006/relationships/image" Target="../media/image270.wmf"/><Relationship Id="rId10" Type="http://schemas.openxmlformats.org/officeDocument/2006/relationships/image" Target="../media/image261.wmf"/><Relationship Id="rId4" Type="http://schemas.openxmlformats.org/officeDocument/2006/relationships/image" Target="../media/image252.wmf"/><Relationship Id="rId9" Type="http://schemas.openxmlformats.org/officeDocument/2006/relationships/image" Target="../media/image260.wmf"/><Relationship Id="rId14" Type="http://schemas.openxmlformats.org/officeDocument/2006/relationships/image" Target="../media/image269.wmf"/></Relationships>
</file>

<file path=ppt/drawings/_rels/vmlDrawing29.vml.rels><?xml version="1.0" encoding="UTF-8" standalone="yes"?>
<Relationships xmlns="http://schemas.openxmlformats.org/package/2006/relationships"><Relationship Id="rId8" Type="http://schemas.openxmlformats.org/officeDocument/2006/relationships/image" Target="../media/image259.wmf"/><Relationship Id="rId13" Type="http://schemas.openxmlformats.org/officeDocument/2006/relationships/image" Target="../media/image264.wmf"/><Relationship Id="rId3" Type="http://schemas.openxmlformats.org/officeDocument/2006/relationships/image" Target="../media/image251.wmf"/><Relationship Id="rId7" Type="http://schemas.openxmlformats.org/officeDocument/2006/relationships/image" Target="../media/image258.wmf"/><Relationship Id="rId12" Type="http://schemas.openxmlformats.org/officeDocument/2006/relationships/image" Target="../media/image267.wmf"/><Relationship Id="rId2" Type="http://schemas.openxmlformats.org/officeDocument/2006/relationships/image" Target="../media/image164.wmf"/><Relationship Id="rId1" Type="http://schemas.openxmlformats.org/officeDocument/2006/relationships/image" Target="../media/image250.wmf"/><Relationship Id="rId6" Type="http://schemas.openxmlformats.org/officeDocument/2006/relationships/image" Target="../media/image254.wmf"/><Relationship Id="rId11" Type="http://schemas.openxmlformats.org/officeDocument/2006/relationships/image" Target="../media/image262.wmf"/><Relationship Id="rId5" Type="http://schemas.openxmlformats.org/officeDocument/2006/relationships/image" Target="../media/image253.wmf"/><Relationship Id="rId10" Type="http://schemas.openxmlformats.org/officeDocument/2006/relationships/image" Target="../media/image261.wmf"/><Relationship Id="rId4" Type="http://schemas.openxmlformats.org/officeDocument/2006/relationships/image" Target="../media/image252.wmf"/><Relationship Id="rId9" Type="http://schemas.openxmlformats.org/officeDocument/2006/relationships/image" Target="../media/image260.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1.wmf"/><Relationship Id="rId2" Type="http://schemas.openxmlformats.org/officeDocument/2006/relationships/image" Target="../media/image16.wmf"/><Relationship Id="rId1" Type="http://schemas.openxmlformats.org/officeDocument/2006/relationships/image" Target="../media/image15.wmf"/><Relationship Id="rId6" Type="http://schemas.openxmlformats.org/officeDocument/2006/relationships/image" Target="../media/image20.wmf"/><Relationship Id="rId5" Type="http://schemas.openxmlformats.org/officeDocument/2006/relationships/image" Target="../media/image19.wmf"/><Relationship Id="rId4" Type="http://schemas.openxmlformats.org/officeDocument/2006/relationships/image" Target="../media/image18.wmf"/></Relationships>
</file>

<file path=ppt/drawings/_rels/vmlDrawing30.vml.rels><?xml version="1.0" encoding="UTF-8" standalone="yes"?>
<Relationships xmlns="http://schemas.openxmlformats.org/package/2006/relationships"><Relationship Id="rId8" Type="http://schemas.openxmlformats.org/officeDocument/2006/relationships/image" Target="../media/image283.wmf"/><Relationship Id="rId3" Type="http://schemas.openxmlformats.org/officeDocument/2006/relationships/image" Target="../media/image278.wmf"/><Relationship Id="rId7" Type="http://schemas.openxmlformats.org/officeDocument/2006/relationships/image" Target="../media/image282.wmf"/><Relationship Id="rId2" Type="http://schemas.openxmlformats.org/officeDocument/2006/relationships/image" Target="../media/image277.wmf"/><Relationship Id="rId1" Type="http://schemas.openxmlformats.org/officeDocument/2006/relationships/image" Target="../media/image276.wmf"/><Relationship Id="rId6" Type="http://schemas.openxmlformats.org/officeDocument/2006/relationships/image" Target="../media/image281.wmf"/><Relationship Id="rId5" Type="http://schemas.openxmlformats.org/officeDocument/2006/relationships/image" Target="../media/image280.wmf"/><Relationship Id="rId10" Type="http://schemas.openxmlformats.org/officeDocument/2006/relationships/image" Target="../media/image285.wmf"/><Relationship Id="rId4" Type="http://schemas.openxmlformats.org/officeDocument/2006/relationships/image" Target="../media/image279.wmf"/><Relationship Id="rId9" Type="http://schemas.openxmlformats.org/officeDocument/2006/relationships/image" Target="../media/image284.wmf"/></Relationships>
</file>

<file path=ppt/drawings/_rels/vmlDrawing31.vml.rels><?xml version="1.0" encoding="UTF-8" standalone="yes"?>
<Relationships xmlns="http://schemas.openxmlformats.org/package/2006/relationships"><Relationship Id="rId8" Type="http://schemas.openxmlformats.org/officeDocument/2006/relationships/image" Target="../media/image293.wmf"/><Relationship Id="rId3" Type="http://schemas.openxmlformats.org/officeDocument/2006/relationships/image" Target="../media/image288.wmf"/><Relationship Id="rId7" Type="http://schemas.openxmlformats.org/officeDocument/2006/relationships/image" Target="../media/image292.wmf"/><Relationship Id="rId12" Type="http://schemas.openxmlformats.org/officeDocument/2006/relationships/image" Target="../media/image297.wmf"/><Relationship Id="rId2" Type="http://schemas.openxmlformats.org/officeDocument/2006/relationships/image" Target="../media/image287.wmf"/><Relationship Id="rId1" Type="http://schemas.openxmlformats.org/officeDocument/2006/relationships/image" Target="../media/image286.wmf"/><Relationship Id="rId6" Type="http://schemas.openxmlformats.org/officeDocument/2006/relationships/image" Target="../media/image291.wmf"/><Relationship Id="rId11" Type="http://schemas.openxmlformats.org/officeDocument/2006/relationships/image" Target="../media/image296.wmf"/><Relationship Id="rId5" Type="http://schemas.openxmlformats.org/officeDocument/2006/relationships/image" Target="../media/image290.wmf"/><Relationship Id="rId10" Type="http://schemas.openxmlformats.org/officeDocument/2006/relationships/image" Target="../media/image295.wmf"/><Relationship Id="rId4" Type="http://schemas.openxmlformats.org/officeDocument/2006/relationships/image" Target="../media/image289.wmf"/><Relationship Id="rId9" Type="http://schemas.openxmlformats.org/officeDocument/2006/relationships/image" Target="../media/image294.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300.wmf"/><Relationship Id="rId2" Type="http://schemas.openxmlformats.org/officeDocument/2006/relationships/image" Target="../media/image299.wmf"/><Relationship Id="rId1" Type="http://schemas.openxmlformats.org/officeDocument/2006/relationships/image" Target="../media/image298.wmf"/><Relationship Id="rId6" Type="http://schemas.openxmlformats.org/officeDocument/2006/relationships/image" Target="../media/image303.wmf"/><Relationship Id="rId5" Type="http://schemas.openxmlformats.org/officeDocument/2006/relationships/image" Target="../media/image302.wmf"/><Relationship Id="rId4" Type="http://schemas.openxmlformats.org/officeDocument/2006/relationships/image" Target="../media/image301.wmf"/></Relationships>
</file>

<file path=ppt/drawings/_rels/vmlDrawing33.vml.rels><?xml version="1.0" encoding="UTF-8" standalone="yes"?>
<Relationships xmlns="http://schemas.openxmlformats.org/package/2006/relationships"><Relationship Id="rId8" Type="http://schemas.openxmlformats.org/officeDocument/2006/relationships/image" Target="../media/image311.wmf"/><Relationship Id="rId13" Type="http://schemas.openxmlformats.org/officeDocument/2006/relationships/image" Target="../media/image316.wmf"/><Relationship Id="rId3" Type="http://schemas.openxmlformats.org/officeDocument/2006/relationships/image" Target="../media/image306.wmf"/><Relationship Id="rId7" Type="http://schemas.openxmlformats.org/officeDocument/2006/relationships/image" Target="../media/image310.wmf"/><Relationship Id="rId12" Type="http://schemas.openxmlformats.org/officeDocument/2006/relationships/image" Target="../media/image315.wmf"/><Relationship Id="rId2" Type="http://schemas.openxmlformats.org/officeDocument/2006/relationships/image" Target="../media/image305.wmf"/><Relationship Id="rId16" Type="http://schemas.openxmlformats.org/officeDocument/2006/relationships/image" Target="../media/image319.wmf"/><Relationship Id="rId1" Type="http://schemas.openxmlformats.org/officeDocument/2006/relationships/image" Target="../media/image304.wmf"/><Relationship Id="rId6" Type="http://schemas.openxmlformats.org/officeDocument/2006/relationships/image" Target="../media/image309.wmf"/><Relationship Id="rId11" Type="http://schemas.openxmlformats.org/officeDocument/2006/relationships/image" Target="../media/image314.wmf"/><Relationship Id="rId5" Type="http://schemas.openxmlformats.org/officeDocument/2006/relationships/image" Target="../media/image308.wmf"/><Relationship Id="rId15" Type="http://schemas.openxmlformats.org/officeDocument/2006/relationships/image" Target="../media/image318.wmf"/><Relationship Id="rId10" Type="http://schemas.openxmlformats.org/officeDocument/2006/relationships/image" Target="../media/image313.wmf"/><Relationship Id="rId4" Type="http://schemas.openxmlformats.org/officeDocument/2006/relationships/image" Target="../media/image307.wmf"/><Relationship Id="rId9" Type="http://schemas.openxmlformats.org/officeDocument/2006/relationships/image" Target="../media/image312.wmf"/><Relationship Id="rId14" Type="http://schemas.openxmlformats.org/officeDocument/2006/relationships/image" Target="../media/image317.w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322.wmf"/><Relationship Id="rId7" Type="http://schemas.openxmlformats.org/officeDocument/2006/relationships/image" Target="../media/image326.wmf"/><Relationship Id="rId2" Type="http://schemas.openxmlformats.org/officeDocument/2006/relationships/image" Target="../media/image321.wmf"/><Relationship Id="rId1" Type="http://schemas.openxmlformats.org/officeDocument/2006/relationships/image" Target="../media/image320.wmf"/><Relationship Id="rId6" Type="http://schemas.openxmlformats.org/officeDocument/2006/relationships/image" Target="../media/image325.wmf"/><Relationship Id="rId5" Type="http://schemas.openxmlformats.org/officeDocument/2006/relationships/image" Target="../media/image324.wmf"/><Relationship Id="rId4" Type="http://schemas.openxmlformats.org/officeDocument/2006/relationships/image" Target="../media/image323.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329.wmf"/><Relationship Id="rId2" Type="http://schemas.openxmlformats.org/officeDocument/2006/relationships/image" Target="../media/image328.wmf"/><Relationship Id="rId1" Type="http://schemas.openxmlformats.org/officeDocument/2006/relationships/image" Target="../media/image327.wmf"/></Relationships>
</file>

<file path=ppt/drawings/_rels/vmlDrawing36.vml.rels><?xml version="1.0" encoding="UTF-8" standalone="yes"?>
<Relationships xmlns="http://schemas.openxmlformats.org/package/2006/relationships"><Relationship Id="rId8" Type="http://schemas.openxmlformats.org/officeDocument/2006/relationships/image" Target="../media/image337.wmf"/><Relationship Id="rId3" Type="http://schemas.openxmlformats.org/officeDocument/2006/relationships/image" Target="../media/image332.wmf"/><Relationship Id="rId7" Type="http://schemas.openxmlformats.org/officeDocument/2006/relationships/image" Target="../media/image336.wmf"/><Relationship Id="rId2" Type="http://schemas.openxmlformats.org/officeDocument/2006/relationships/image" Target="../media/image331.wmf"/><Relationship Id="rId1" Type="http://schemas.openxmlformats.org/officeDocument/2006/relationships/image" Target="../media/image330.wmf"/><Relationship Id="rId6" Type="http://schemas.openxmlformats.org/officeDocument/2006/relationships/image" Target="../media/image335.wmf"/><Relationship Id="rId5" Type="http://schemas.openxmlformats.org/officeDocument/2006/relationships/image" Target="../media/image334.wmf"/><Relationship Id="rId4" Type="http://schemas.openxmlformats.org/officeDocument/2006/relationships/image" Target="../media/image333.wmf"/><Relationship Id="rId9" Type="http://schemas.openxmlformats.org/officeDocument/2006/relationships/image" Target="../media/image338.wmf"/></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341.wmf"/><Relationship Id="rId2" Type="http://schemas.openxmlformats.org/officeDocument/2006/relationships/image" Target="../media/image340.wmf"/><Relationship Id="rId1" Type="http://schemas.openxmlformats.org/officeDocument/2006/relationships/image" Target="../media/image339.wmf"/><Relationship Id="rId4" Type="http://schemas.openxmlformats.org/officeDocument/2006/relationships/image" Target="../media/image342.wmf"/></Relationships>
</file>

<file path=ppt/drawings/_rels/vmlDrawing38.vml.rels><?xml version="1.0" encoding="UTF-8" standalone="yes"?>
<Relationships xmlns="http://schemas.openxmlformats.org/package/2006/relationships"><Relationship Id="rId8" Type="http://schemas.openxmlformats.org/officeDocument/2006/relationships/image" Target="../media/image84.wmf"/><Relationship Id="rId3" Type="http://schemas.openxmlformats.org/officeDocument/2006/relationships/image" Target="../media/image86.wmf"/><Relationship Id="rId7" Type="http://schemas.openxmlformats.org/officeDocument/2006/relationships/image" Target="../media/image346.wmf"/><Relationship Id="rId2" Type="http://schemas.openxmlformats.org/officeDocument/2006/relationships/image" Target="../media/image85.wmf"/><Relationship Id="rId1" Type="http://schemas.openxmlformats.org/officeDocument/2006/relationships/image" Target="../media/image83.wmf"/><Relationship Id="rId6" Type="http://schemas.openxmlformats.org/officeDocument/2006/relationships/image" Target="../media/image345.wmf"/><Relationship Id="rId5" Type="http://schemas.openxmlformats.org/officeDocument/2006/relationships/image" Target="../media/image344.wmf"/><Relationship Id="rId10" Type="http://schemas.openxmlformats.org/officeDocument/2006/relationships/image" Target="../media/image87.wmf"/><Relationship Id="rId4" Type="http://schemas.openxmlformats.org/officeDocument/2006/relationships/image" Target="../media/image343.wmf"/><Relationship Id="rId9" Type="http://schemas.openxmlformats.org/officeDocument/2006/relationships/image" Target="../media/image347.wmf"/></Relationships>
</file>

<file path=ppt/drawings/_rels/vmlDrawing39.vml.rels><?xml version="1.0" encoding="UTF-8" standalone="yes"?>
<Relationships xmlns="http://schemas.openxmlformats.org/package/2006/relationships"><Relationship Id="rId8" Type="http://schemas.openxmlformats.org/officeDocument/2006/relationships/image" Target="../media/image87.wmf"/><Relationship Id="rId3" Type="http://schemas.openxmlformats.org/officeDocument/2006/relationships/image" Target="../media/image351.wmf"/><Relationship Id="rId7" Type="http://schemas.openxmlformats.org/officeDocument/2006/relationships/image" Target="../media/image352.wmf"/><Relationship Id="rId2" Type="http://schemas.openxmlformats.org/officeDocument/2006/relationships/image" Target="../media/image350.wmf"/><Relationship Id="rId1" Type="http://schemas.openxmlformats.org/officeDocument/2006/relationships/image" Target="../media/image349.wmf"/><Relationship Id="rId6" Type="http://schemas.openxmlformats.org/officeDocument/2006/relationships/image" Target="../media/image85.wmf"/><Relationship Id="rId5" Type="http://schemas.openxmlformats.org/officeDocument/2006/relationships/image" Target="../media/image86.wmf"/><Relationship Id="rId4" Type="http://schemas.openxmlformats.org/officeDocument/2006/relationships/image" Target="../media/image83.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31.wmf"/><Relationship Id="rId13" Type="http://schemas.openxmlformats.org/officeDocument/2006/relationships/image" Target="../media/image36.wmf"/><Relationship Id="rId3" Type="http://schemas.openxmlformats.org/officeDocument/2006/relationships/image" Target="../media/image26.wmf"/><Relationship Id="rId7" Type="http://schemas.openxmlformats.org/officeDocument/2006/relationships/image" Target="../media/image30.wmf"/><Relationship Id="rId12" Type="http://schemas.openxmlformats.org/officeDocument/2006/relationships/image" Target="../media/image35.wmf"/><Relationship Id="rId2" Type="http://schemas.openxmlformats.org/officeDocument/2006/relationships/image" Target="../media/image16.wmf"/><Relationship Id="rId1" Type="http://schemas.openxmlformats.org/officeDocument/2006/relationships/image" Target="../media/image15.wmf"/><Relationship Id="rId6" Type="http://schemas.openxmlformats.org/officeDocument/2006/relationships/image" Target="../media/image29.wmf"/><Relationship Id="rId11" Type="http://schemas.openxmlformats.org/officeDocument/2006/relationships/image" Target="../media/image34.wmf"/><Relationship Id="rId5" Type="http://schemas.openxmlformats.org/officeDocument/2006/relationships/image" Target="../media/image28.wmf"/><Relationship Id="rId10" Type="http://schemas.openxmlformats.org/officeDocument/2006/relationships/image" Target="../media/image33.wmf"/><Relationship Id="rId4" Type="http://schemas.openxmlformats.org/officeDocument/2006/relationships/image" Target="../media/image27.wmf"/><Relationship Id="rId9" Type="http://schemas.openxmlformats.org/officeDocument/2006/relationships/image" Target="../media/image32.wmf"/><Relationship Id="rId14" Type="http://schemas.openxmlformats.org/officeDocument/2006/relationships/image" Target="../media/image37.wmf"/></Relationships>
</file>

<file path=ppt/drawings/_rels/vmlDrawing40.vml.rels><?xml version="1.0" encoding="UTF-8" standalone="yes"?>
<Relationships xmlns="http://schemas.openxmlformats.org/package/2006/relationships"><Relationship Id="rId8" Type="http://schemas.openxmlformats.org/officeDocument/2006/relationships/image" Target="../media/image87.wmf"/><Relationship Id="rId3" Type="http://schemas.openxmlformats.org/officeDocument/2006/relationships/image" Target="../media/image351.wmf"/><Relationship Id="rId7" Type="http://schemas.openxmlformats.org/officeDocument/2006/relationships/image" Target="../media/image354.wmf"/><Relationship Id="rId2" Type="http://schemas.openxmlformats.org/officeDocument/2006/relationships/image" Target="../media/image353.wmf"/><Relationship Id="rId1" Type="http://schemas.openxmlformats.org/officeDocument/2006/relationships/image" Target="../media/image349.wmf"/><Relationship Id="rId6" Type="http://schemas.openxmlformats.org/officeDocument/2006/relationships/image" Target="../media/image85.wmf"/><Relationship Id="rId5" Type="http://schemas.openxmlformats.org/officeDocument/2006/relationships/image" Target="../media/image86.wmf"/><Relationship Id="rId4" Type="http://schemas.openxmlformats.org/officeDocument/2006/relationships/image" Target="../media/image83.wmf"/></Relationships>
</file>

<file path=ppt/drawings/_rels/vmlDrawing41.vml.rels><?xml version="1.0" encoding="UTF-8" standalone="yes"?>
<Relationships xmlns="http://schemas.openxmlformats.org/package/2006/relationships"><Relationship Id="rId8" Type="http://schemas.openxmlformats.org/officeDocument/2006/relationships/image" Target="../media/image362.wmf"/><Relationship Id="rId13" Type="http://schemas.openxmlformats.org/officeDocument/2006/relationships/image" Target="../media/image367.wmf"/><Relationship Id="rId3" Type="http://schemas.openxmlformats.org/officeDocument/2006/relationships/image" Target="../media/image357.wmf"/><Relationship Id="rId7" Type="http://schemas.openxmlformats.org/officeDocument/2006/relationships/image" Target="../media/image361.wmf"/><Relationship Id="rId12" Type="http://schemas.openxmlformats.org/officeDocument/2006/relationships/image" Target="../media/image366.wmf"/><Relationship Id="rId2" Type="http://schemas.openxmlformats.org/officeDocument/2006/relationships/image" Target="../media/image356.wmf"/><Relationship Id="rId1" Type="http://schemas.openxmlformats.org/officeDocument/2006/relationships/image" Target="../media/image355.wmf"/><Relationship Id="rId6" Type="http://schemas.openxmlformats.org/officeDocument/2006/relationships/image" Target="../media/image360.wmf"/><Relationship Id="rId11" Type="http://schemas.openxmlformats.org/officeDocument/2006/relationships/image" Target="../media/image365.wmf"/><Relationship Id="rId5" Type="http://schemas.openxmlformats.org/officeDocument/2006/relationships/image" Target="../media/image359.wmf"/><Relationship Id="rId10" Type="http://schemas.openxmlformats.org/officeDocument/2006/relationships/image" Target="../media/image364.wmf"/><Relationship Id="rId4" Type="http://schemas.openxmlformats.org/officeDocument/2006/relationships/image" Target="../media/image358.wmf"/><Relationship Id="rId9" Type="http://schemas.openxmlformats.org/officeDocument/2006/relationships/image" Target="../media/image363.wmf"/><Relationship Id="rId14" Type="http://schemas.openxmlformats.org/officeDocument/2006/relationships/image" Target="../media/image368.wmf"/></Relationships>
</file>

<file path=ppt/drawings/_rels/vmlDrawing42.vml.rels><?xml version="1.0" encoding="UTF-8" standalone="yes"?>
<Relationships xmlns="http://schemas.openxmlformats.org/package/2006/relationships"><Relationship Id="rId8" Type="http://schemas.openxmlformats.org/officeDocument/2006/relationships/image" Target="../media/image371.wmf"/><Relationship Id="rId3" Type="http://schemas.openxmlformats.org/officeDocument/2006/relationships/image" Target="../media/image357.wmf"/><Relationship Id="rId7" Type="http://schemas.openxmlformats.org/officeDocument/2006/relationships/image" Target="../media/image370.wmf"/><Relationship Id="rId2" Type="http://schemas.openxmlformats.org/officeDocument/2006/relationships/image" Target="../media/image356.wmf"/><Relationship Id="rId1" Type="http://schemas.openxmlformats.org/officeDocument/2006/relationships/image" Target="../media/image355.wmf"/><Relationship Id="rId6" Type="http://schemas.openxmlformats.org/officeDocument/2006/relationships/image" Target="../media/image369.wmf"/><Relationship Id="rId5" Type="http://schemas.openxmlformats.org/officeDocument/2006/relationships/image" Target="../media/image359.wmf"/><Relationship Id="rId4" Type="http://schemas.openxmlformats.org/officeDocument/2006/relationships/image" Target="../media/image358.wmf"/><Relationship Id="rId9" Type="http://schemas.openxmlformats.org/officeDocument/2006/relationships/image" Target="../media/image372.wmf"/></Relationships>
</file>

<file path=ppt/drawings/_rels/vmlDrawing43.vml.rels><?xml version="1.0" encoding="UTF-8" standalone="yes"?>
<Relationships xmlns="http://schemas.openxmlformats.org/package/2006/relationships"><Relationship Id="rId8" Type="http://schemas.openxmlformats.org/officeDocument/2006/relationships/image" Target="../media/image375.wmf"/><Relationship Id="rId3" Type="http://schemas.openxmlformats.org/officeDocument/2006/relationships/image" Target="../media/image357.wmf"/><Relationship Id="rId7" Type="http://schemas.openxmlformats.org/officeDocument/2006/relationships/image" Target="../media/image374.wmf"/><Relationship Id="rId2" Type="http://schemas.openxmlformats.org/officeDocument/2006/relationships/image" Target="../media/image356.wmf"/><Relationship Id="rId1" Type="http://schemas.openxmlformats.org/officeDocument/2006/relationships/image" Target="../media/image355.wmf"/><Relationship Id="rId6" Type="http://schemas.openxmlformats.org/officeDocument/2006/relationships/image" Target="../media/image373.wmf"/><Relationship Id="rId5" Type="http://schemas.openxmlformats.org/officeDocument/2006/relationships/image" Target="../media/image359.wmf"/><Relationship Id="rId4" Type="http://schemas.openxmlformats.org/officeDocument/2006/relationships/image" Target="../media/image358.wmf"/></Relationships>
</file>

<file path=ppt/drawings/_rels/vmlDrawing44.vml.rels><?xml version="1.0" encoding="UTF-8" standalone="yes"?>
<Relationships xmlns="http://schemas.openxmlformats.org/package/2006/relationships"><Relationship Id="rId3" Type="http://schemas.openxmlformats.org/officeDocument/2006/relationships/image" Target="../media/image378.wmf"/><Relationship Id="rId7" Type="http://schemas.openxmlformats.org/officeDocument/2006/relationships/image" Target="../media/image382.wmf"/><Relationship Id="rId2" Type="http://schemas.openxmlformats.org/officeDocument/2006/relationships/image" Target="../media/image377.wmf"/><Relationship Id="rId1" Type="http://schemas.openxmlformats.org/officeDocument/2006/relationships/image" Target="../media/image376.wmf"/><Relationship Id="rId6" Type="http://schemas.openxmlformats.org/officeDocument/2006/relationships/image" Target="../media/image381.wmf"/><Relationship Id="rId5" Type="http://schemas.openxmlformats.org/officeDocument/2006/relationships/image" Target="../media/image380.wmf"/><Relationship Id="rId4" Type="http://schemas.openxmlformats.org/officeDocument/2006/relationships/image" Target="../media/image379.wmf"/></Relationships>
</file>

<file path=ppt/drawings/_rels/vmlDrawing45.vml.rels><?xml version="1.0" encoding="UTF-8" standalone="yes"?>
<Relationships xmlns="http://schemas.openxmlformats.org/package/2006/relationships"><Relationship Id="rId3" Type="http://schemas.openxmlformats.org/officeDocument/2006/relationships/image" Target="../media/image385.wmf"/><Relationship Id="rId2" Type="http://schemas.openxmlformats.org/officeDocument/2006/relationships/image" Target="../media/image384.wmf"/><Relationship Id="rId1" Type="http://schemas.openxmlformats.org/officeDocument/2006/relationships/image" Target="../media/image383.wmf"/><Relationship Id="rId5" Type="http://schemas.openxmlformats.org/officeDocument/2006/relationships/image" Target="../media/image387.wmf"/><Relationship Id="rId4" Type="http://schemas.openxmlformats.org/officeDocument/2006/relationships/image" Target="../media/image386.wmf"/></Relationships>
</file>

<file path=ppt/drawings/_rels/vmlDrawing46.vml.rels><?xml version="1.0" encoding="UTF-8" standalone="yes"?>
<Relationships xmlns="http://schemas.openxmlformats.org/package/2006/relationships"><Relationship Id="rId3" Type="http://schemas.openxmlformats.org/officeDocument/2006/relationships/image" Target="../media/image390.wmf"/><Relationship Id="rId2" Type="http://schemas.openxmlformats.org/officeDocument/2006/relationships/image" Target="../media/image389.wmf"/><Relationship Id="rId1" Type="http://schemas.openxmlformats.org/officeDocument/2006/relationships/image" Target="../media/image388.wmf"/><Relationship Id="rId6" Type="http://schemas.openxmlformats.org/officeDocument/2006/relationships/image" Target="../media/image393.wmf"/><Relationship Id="rId5" Type="http://schemas.openxmlformats.org/officeDocument/2006/relationships/image" Target="../media/image392.wmf"/><Relationship Id="rId4" Type="http://schemas.openxmlformats.org/officeDocument/2006/relationships/image" Target="../media/image391.wmf"/></Relationships>
</file>

<file path=ppt/drawings/_rels/vmlDrawing47.vml.rels><?xml version="1.0" encoding="UTF-8" standalone="yes"?>
<Relationships xmlns="http://schemas.openxmlformats.org/package/2006/relationships"><Relationship Id="rId3" Type="http://schemas.openxmlformats.org/officeDocument/2006/relationships/image" Target="../media/image396.wmf"/><Relationship Id="rId2" Type="http://schemas.openxmlformats.org/officeDocument/2006/relationships/image" Target="../media/image395.wmf"/><Relationship Id="rId1" Type="http://schemas.openxmlformats.org/officeDocument/2006/relationships/image" Target="../media/image394.wmf"/><Relationship Id="rId6" Type="http://schemas.openxmlformats.org/officeDocument/2006/relationships/image" Target="../media/image399.wmf"/><Relationship Id="rId5" Type="http://schemas.openxmlformats.org/officeDocument/2006/relationships/image" Target="../media/image398.wmf"/><Relationship Id="rId4" Type="http://schemas.openxmlformats.org/officeDocument/2006/relationships/image" Target="../media/image397.wmf"/></Relationships>
</file>

<file path=ppt/drawings/_rels/vmlDrawing48.vml.rels><?xml version="1.0" encoding="UTF-8" standalone="yes"?>
<Relationships xmlns="http://schemas.openxmlformats.org/package/2006/relationships"><Relationship Id="rId8" Type="http://schemas.openxmlformats.org/officeDocument/2006/relationships/image" Target="../media/image407.wmf"/><Relationship Id="rId3" Type="http://schemas.openxmlformats.org/officeDocument/2006/relationships/image" Target="../media/image402.wmf"/><Relationship Id="rId7" Type="http://schemas.openxmlformats.org/officeDocument/2006/relationships/image" Target="../media/image406.wmf"/><Relationship Id="rId2" Type="http://schemas.openxmlformats.org/officeDocument/2006/relationships/image" Target="../media/image401.wmf"/><Relationship Id="rId1" Type="http://schemas.openxmlformats.org/officeDocument/2006/relationships/image" Target="../media/image400.wmf"/><Relationship Id="rId6" Type="http://schemas.openxmlformats.org/officeDocument/2006/relationships/image" Target="../media/image405.wmf"/><Relationship Id="rId5" Type="http://schemas.openxmlformats.org/officeDocument/2006/relationships/image" Target="../media/image404.wmf"/><Relationship Id="rId4" Type="http://schemas.openxmlformats.org/officeDocument/2006/relationships/image" Target="../media/image403.wmf"/><Relationship Id="rId9" Type="http://schemas.openxmlformats.org/officeDocument/2006/relationships/image" Target="../media/image408.wmf"/></Relationships>
</file>

<file path=ppt/drawings/_rels/vmlDrawing49.vml.rels><?xml version="1.0" encoding="UTF-8" standalone="yes"?>
<Relationships xmlns="http://schemas.openxmlformats.org/package/2006/relationships"><Relationship Id="rId3" Type="http://schemas.openxmlformats.org/officeDocument/2006/relationships/image" Target="../media/image411.wmf"/><Relationship Id="rId2" Type="http://schemas.openxmlformats.org/officeDocument/2006/relationships/image" Target="../media/image410.wmf"/><Relationship Id="rId1" Type="http://schemas.openxmlformats.org/officeDocument/2006/relationships/image" Target="../media/image409.wmf"/><Relationship Id="rId6" Type="http://schemas.openxmlformats.org/officeDocument/2006/relationships/image" Target="../media/image414.wmf"/><Relationship Id="rId5" Type="http://schemas.openxmlformats.org/officeDocument/2006/relationships/image" Target="../media/image413.wmf"/><Relationship Id="rId4" Type="http://schemas.openxmlformats.org/officeDocument/2006/relationships/image" Target="../media/image412.w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31.wmf"/><Relationship Id="rId13" Type="http://schemas.openxmlformats.org/officeDocument/2006/relationships/image" Target="../media/image44.wmf"/><Relationship Id="rId3" Type="http://schemas.openxmlformats.org/officeDocument/2006/relationships/image" Target="../media/image26.wmf"/><Relationship Id="rId7" Type="http://schemas.openxmlformats.org/officeDocument/2006/relationships/image" Target="../media/image39.wmf"/><Relationship Id="rId12" Type="http://schemas.openxmlformats.org/officeDocument/2006/relationships/image" Target="../media/image43.wmf"/><Relationship Id="rId2" Type="http://schemas.openxmlformats.org/officeDocument/2006/relationships/image" Target="../media/image16.wmf"/><Relationship Id="rId1" Type="http://schemas.openxmlformats.org/officeDocument/2006/relationships/image" Target="../media/image15.wmf"/><Relationship Id="rId6" Type="http://schemas.openxmlformats.org/officeDocument/2006/relationships/image" Target="../media/image38.wmf"/><Relationship Id="rId11" Type="http://schemas.openxmlformats.org/officeDocument/2006/relationships/image" Target="../media/image42.wmf"/><Relationship Id="rId5" Type="http://schemas.openxmlformats.org/officeDocument/2006/relationships/image" Target="../media/image28.wmf"/><Relationship Id="rId10" Type="http://schemas.openxmlformats.org/officeDocument/2006/relationships/image" Target="../media/image41.wmf"/><Relationship Id="rId4" Type="http://schemas.openxmlformats.org/officeDocument/2006/relationships/image" Target="../media/image27.wmf"/><Relationship Id="rId9" Type="http://schemas.openxmlformats.org/officeDocument/2006/relationships/image" Target="../media/image40.wmf"/><Relationship Id="rId14" Type="http://schemas.openxmlformats.org/officeDocument/2006/relationships/image" Target="../media/image45.wmf"/></Relationships>
</file>

<file path=ppt/drawings/_rels/vmlDrawing50.vml.rels><?xml version="1.0" encoding="UTF-8" standalone="yes"?>
<Relationships xmlns="http://schemas.openxmlformats.org/package/2006/relationships"><Relationship Id="rId3" Type="http://schemas.openxmlformats.org/officeDocument/2006/relationships/image" Target="../media/image417.wmf"/><Relationship Id="rId2" Type="http://schemas.openxmlformats.org/officeDocument/2006/relationships/image" Target="../media/image416.wmf"/><Relationship Id="rId1" Type="http://schemas.openxmlformats.org/officeDocument/2006/relationships/image" Target="../media/image415.wmf"/><Relationship Id="rId5" Type="http://schemas.openxmlformats.org/officeDocument/2006/relationships/image" Target="../media/image419.wmf"/><Relationship Id="rId4" Type="http://schemas.openxmlformats.org/officeDocument/2006/relationships/image" Target="../media/image418.wmf"/></Relationships>
</file>

<file path=ppt/drawings/_rels/vmlDrawing51.vml.rels><?xml version="1.0" encoding="UTF-8" standalone="yes"?>
<Relationships xmlns="http://schemas.openxmlformats.org/package/2006/relationships"><Relationship Id="rId3" Type="http://schemas.openxmlformats.org/officeDocument/2006/relationships/image" Target="../media/image421.wmf"/><Relationship Id="rId2" Type="http://schemas.openxmlformats.org/officeDocument/2006/relationships/image" Target="../media/image420.wmf"/><Relationship Id="rId1" Type="http://schemas.openxmlformats.org/officeDocument/2006/relationships/image" Target="../media/image417.wmf"/><Relationship Id="rId4" Type="http://schemas.openxmlformats.org/officeDocument/2006/relationships/image" Target="../media/image422.wmf"/></Relationships>
</file>

<file path=ppt/drawings/_rels/vmlDrawing52.vml.rels><?xml version="1.0" encoding="UTF-8" standalone="yes"?>
<Relationships xmlns="http://schemas.openxmlformats.org/package/2006/relationships"><Relationship Id="rId8" Type="http://schemas.openxmlformats.org/officeDocument/2006/relationships/image" Target="../media/image428.wmf"/><Relationship Id="rId3" Type="http://schemas.openxmlformats.org/officeDocument/2006/relationships/image" Target="../media/image423.wmf"/><Relationship Id="rId7" Type="http://schemas.openxmlformats.org/officeDocument/2006/relationships/image" Target="../media/image427.wmf"/><Relationship Id="rId2" Type="http://schemas.openxmlformats.org/officeDocument/2006/relationships/image" Target="../media/image419.wmf"/><Relationship Id="rId1" Type="http://schemas.openxmlformats.org/officeDocument/2006/relationships/image" Target="../media/image399.wmf"/><Relationship Id="rId6" Type="http://schemas.openxmlformats.org/officeDocument/2006/relationships/image" Target="../media/image426.wmf"/><Relationship Id="rId5" Type="http://schemas.openxmlformats.org/officeDocument/2006/relationships/image" Target="../media/image425.wmf"/><Relationship Id="rId10" Type="http://schemas.openxmlformats.org/officeDocument/2006/relationships/image" Target="../media/image430.wmf"/><Relationship Id="rId4" Type="http://schemas.openxmlformats.org/officeDocument/2006/relationships/image" Target="../media/image424.wmf"/><Relationship Id="rId9" Type="http://schemas.openxmlformats.org/officeDocument/2006/relationships/image" Target="../media/image429.wmf"/></Relationships>
</file>

<file path=ppt/drawings/_rels/vmlDrawing53.vml.rels><?xml version="1.0" encoding="UTF-8" standalone="yes"?>
<Relationships xmlns="http://schemas.openxmlformats.org/package/2006/relationships"><Relationship Id="rId3" Type="http://schemas.openxmlformats.org/officeDocument/2006/relationships/image" Target="../media/image434.wmf"/><Relationship Id="rId2" Type="http://schemas.openxmlformats.org/officeDocument/2006/relationships/image" Target="../media/image433.wmf"/><Relationship Id="rId1" Type="http://schemas.openxmlformats.org/officeDocument/2006/relationships/image" Target="../media/image432.wmf"/><Relationship Id="rId6" Type="http://schemas.openxmlformats.org/officeDocument/2006/relationships/image" Target="../media/image437.wmf"/><Relationship Id="rId5" Type="http://schemas.openxmlformats.org/officeDocument/2006/relationships/image" Target="../media/image436.wmf"/><Relationship Id="rId4" Type="http://schemas.openxmlformats.org/officeDocument/2006/relationships/image" Target="../media/image435.wmf"/></Relationships>
</file>

<file path=ppt/drawings/_rels/vmlDrawing54.vml.rels><?xml version="1.0" encoding="UTF-8" standalone="yes"?>
<Relationships xmlns="http://schemas.openxmlformats.org/package/2006/relationships"><Relationship Id="rId2" Type="http://schemas.openxmlformats.org/officeDocument/2006/relationships/image" Target="../media/image440.wmf"/><Relationship Id="rId1" Type="http://schemas.openxmlformats.org/officeDocument/2006/relationships/image" Target="../media/image439.w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31.wmf"/><Relationship Id="rId13" Type="http://schemas.openxmlformats.org/officeDocument/2006/relationships/image" Target="../media/image51.wmf"/><Relationship Id="rId3" Type="http://schemas.openxmlformats.org/officeDocument/2006/relationships/image" Target="../media/image26.wmf"/><Relationship Id="rId7" Type="http://schemas.openxmlformats.org/officeDocument/2006/relationships/image" Target="../media/image47.wmf"/><Relationship Id="rId12" Type="http://schemas.openxmlformats.org/officeDocument/2006/relationships/image" Target="../media/image50.wmf"/><Relationship Id="rId2" Type="http://schemas.openxmlformats.org/officeDocument/2006/relationships/image" Target="../media/image16.wmf"/><Relationship Id="rId1" Type="http://schemas.openxmlformats.org/officeDocument/2006/relationships/image" Target="../media/image15.wmf"/><Relationship Id="rId6" Type="http://schemas.openxmlformats.org/officeDocument/2006/relationships/image" Target="../media/image46.wmf"/><Relationship Id="rId11" Type="http://schemas.openxmlformats.org/officeDocument/2006/relationships/image" Target="../media/image49.wmf"/><Relationship Id="rId5" Type="http://schemas.openxmlformats.org/officeDocument/2006/relationships/image" Target="../media/image28.wmf"/><Relationship Id="rId10" Type="http://schemas.openxmlformats.org/officeDocument/2006/relationships/image" Target="../media/image44.wmf"/><Relationship Id="rId4" Type="http://schemas.openxmlformats.org/officeDocument/2006/relationships/image" Target="../media/image27.wmf"/><Relationship Id="rId9" Type="http://schemas.openxmlformats.org/officeDocument/2006/relationships/image" Target="../media/image48.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59.wmf"/><Relationship Id="rId3" Type="http://schemas.openxmlformats.org/officeDocument/2006/relationships/image" Target="../media/image54.wmf"/><Relationship Id="rId7" Type="http://schemas.openxmlformats.org/officeDocument/2006/relationships/image" Target="../media/image58.wmf"/><Relationship Id="rId2" Type="http://schemas.openxmlformats.org/officeDocument/2006/relationships/image" Target="../media/image53.wmf"/><Relationship Id="rId1" Type="http://schemas.openxmlformats.org/officeDocument/2006/relationships/image" Target="../media/image52.wmf"/><Relationship Id="rId6" Type="http://schemas.openxmlformats.org/officeDocument/2006/relationships/image" Target="../media/image57.wmf"/><Relationship Id="rId11" Type="http://schemas.openxmlformats.org/officeDocument/2006/relationships/image" Target="../media/image62.wmf"/><Relationship Id="rId5" Type="http://schemas.openxmlformats.org/officeDocument/2006/relationships/image" Target="../media/image56.wmf"/><Relationship Id="rId10" Type="http://schemas.openxmlformats.org/officeDocument/2006/relationships/image" Target="../media/image61.wmf"/><Relationship Id="rId4" Type="http://schemas.openxmlformats.org/officeDocument/2006/relationships/image" Target="../media/image55.wmf"/><Relationship Id="rId9" Type="http://schemas.openxmlformats.org/officeDocument/2006/relationships/image" Target="../media/image60.wmf"/></Relationships>
</file>

<file path=ppt/drawings/_rels/vmlDrawing8.vml.rels><?xml version="1.0" encoding="UTF-8" standalone="yes"?>
<Relationships xmlns="http://schemas.openxmlformats.org/package/2006/relationships"><Relationship Id="rId8" Type="http://schemas.openxmlformats.org/officeDocument/2006/relationships/image" Target="../media/image71.wmf"/><Relationship Id="rId3" Type="http://schemas.openxmlformats.org/officeDocument/2006/relationships/image" Target="../media/image66.wmf"/><Relationship Id="rId7" Type="http://schemas.openxmlformats.org/officeDocument/2006/relationships/image" Target="../media/image70.wmf"/><Relationship Id="rId2" Type="http://schemas.openxmlformats.org/officeDocument/2006/relationships/image" Target="../media/image65.wmf"/><Relationship Id="rId1" Type="http://schemas.openxmlformats.org/officeDocument/2006/relationships/image" Target="../media/image64.wmf"/><Relationship Id="rId6" Type="http://schemas.openxmlformats.org/officeDocument/2006/relationships/image" Target="../media/image69.wmf"/><Relationship Id="rId5" Type="http://schemas.openxmlformats.org/officeDocument/2006/relationships/image" Target="../media/image68.wmf"/><Relationship Id="rId4" Type="http://schemas.openxmlformats.org/officeDocument/2006/relationships/image" Target="../media/image67.wmf"/><Relationship Id="rId9" Type="http://schemas.openxmlformats.org/officeDocument/2006/relationships/image" Target="../media/image72.wmf"/></Relationships>
</file>

<file path=ppt/drawings/_rels/vmlDrawing9.vml.rels><?xml version="1.0" encoding="UTF-8" standalone="yes"?>
<Relationships xmlns="http://schemas.openxmlformats.org/package/2006/relationships"><Relationship Id="rId8" Type="http://schemas.openxmlformats.org/officeDocument/2006/relationships/image" Target="../media/image78.wmf"/><Relationship Id="rId3" Type="http://schemas.openxmlformats.org/officeDocument/2006/relationships/image" Target="../media/image74.wmf"/><Relationship Id="rId7" Type="http://schemas.openxmlformats.org/officeDocument/2006/relationships/image" Target="../media/image77.wmf"/><Relationship Id="rId2" Type="http://schemas.openxmlformats.org/officeDocument/2006/relationships/image" Target="../media/image73.wmf"/><Relationship Id="rId1" Type="http://schemas.openxmlformats.org/officeDocument/2006/relationships/image" Target="../media/image66.wmf"/><Relationship Id="rId6" Type="http://schemas.openxmlformats.org/officeDocument/2006/relationships/image" Target="../media/image76.wmf"/><Relationship Id="rId5" Type="http://schemas.openxmlformats.org/officeDocument/2006/relationships/image" Target="../media/image68.wmf"/><Relationship Id="rId4" Type="http://schemas.openxmlformats.org/officeDocument/2006/relationships/image" Target="../media/image75.wmf"/><Relationship Id="rId9" Type="http://schemas.openxmlformats.org/officeDocument/2006/relationships/image" Target="../media/image7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921D160-98F1-4CED-AD98-32CA91619159}" type="datetimeFigureOut">
              <a:rPr lang="fr-FR" smtClean="0"/>
              <a:pPr/>
              <a:t>24/04/2023</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F0A025-6E92-4244-965B-BE5F8D68F59A}" type="slidenum">
              <a:rPr lang="fr-FR" smtClean="0"/>
              <a:pPr/>
              <a:t>‹#›</a:t>
            </a:fld>
            <a:endParaRPr lang="fr-FR"/>
          </a:p>
        </p:txBody>
      </p:sp>
    </p:spTree>
    <p:extLst>
      <p:ext uri="{BB962C8B-B14F-4D97-AF65-F5344CB8AC3E}">
        <p14:creationId xmlns:p14="http://schemas.microsoft.com/office/powerpoint/2010/main" val="31363198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smtClean="0"/>
              <a:t>Модель ионного кристалла это</a:t>
            </a:r>
            <a:r>
              <a:rPr lang="ru-RU" baseline="0" dirty="0" smtClean="0"/>
              <a:t> совокупность непроницаемых заряженных сфер, между которыми действуют кулоновские силы, причем определяющую роль играют силы притяжения между разноименно заряженными сферами. Непроницаемость сфер препятствует коллапсу. Непроницаемость  сфер обусловлена принципом Паули и существованием устойчивых электронных конфигураций электронов в атомах и молекулах.  Силы отталкивания, которые уравновешивают кулоновские силы притяжения между ионами, возникают при соприкосновении сфер.</a:t>
            </a:r>
          </a:p>
          <a:p>
            <a:endParaRPr lang="ru-RU" baseline="0" dirty="0" smtClean="0"/>
          </a:p>
          <a:p>
            <a:r>
              <a:rPr lang="ru-RU" baseline="0" dirty="0" smtClean="0"/>
              <a:t>Расстояние между центрами сфер должны быть минимальными, чтобы обеспечить минимизацию свободной энергии для получения устойчивого равновесия. Это требование определяет способ упаковки сфер, моделирующих ионы.    </a:t>
            </a:r>
            <a:endParaRPr lang="ru-RU" dirty="0"/>
          </a:p>
        </p:txBody>
      </p:sp>
      <p:sp>
        <p:nvSpPr>
          <p:cNvPr id="4" name="Slide Number Placeholder 3"/>
          <p:cNvSpPr>
            <a:spLocks noGrp="1"/>
          </p:cNvSpPr>
          <p:nvPr>
            <p:ph type="sldNum" sz="quarter" idx="10"/>
          </p:nvPr>
        </p:nvSpPr>
        <p:spPr/>
        <p:txBody>
          <a:bodyPr/>
          <a:lstStyle/>
          <a:p>
            <a:fld id="{05F0A025-6E92-4244-965B-BE5F8D68F59A}" type="slidenum">
              <a:rPr lang="fr-FR" smtClean="0"/>
              <a:pPr/>
              <a:t>1</a:t>
            </a:fld>
            <a:endParaRPr lang="fr-FR"/>
          </a:p>
        </p:txBody>
      </p:sp>
    </p:spTree>
    <p:extLst>
      <p:ext uri="{BB962C8B-B14F-4D97-AF65-F5344CB8AC3E}">
        <p14:creationId xmlns:p14="http://schemas.microsoft.com/office/powerpoint/2010/main" val="13657548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a:t>Для</a:t>
            </a:r>
            <a:r>
              <a:rPr lang="ru-RU" baseline="0" dirty="0"/>
              <a:t> большинства газов температура инверсии лежит значительно выше комнатной, поэтому они в процессе Джоуля-Томсона охлаждаются. К таким газам относятся, например, азот и кислород.  Для некоторых других газов, таких как водород и гелий, температура инверсии лежит значительно ниже комнатной, поэтому они в процессе Джоуля-Томсона нагреваются. </a:t>
            </a:r>
            <a:endParaRPr lang="ru-RU" dirty="0"/>
          </a:p>
        </p:txBody>
      </p:sp>
      <p:sp>
        <p:nvSpPr>
          <p:cNvPr id="4" name="Slide Number Placeholder 3"/>
          <p:cNvSpPr>
            <a:spLocks noGrp="1"/>
          </p:cNvSpPr>
          <p:nvPr>
            <p:ph type="sldNum" sz="quarter" idx="10"/>
          </p:nvPr>
        </p:nvSpPr>
        <p:spPr/>
        <p:txBody>
          <a:bodyPr/>
          <a:lstStyle/>
          <a:p>
            <a:fld id="{05F0A025-6E92-4244-965B-BE5F8D68F59A}" type="slidenum">
              <a:rPr lang="fr-FR" smtClean="0"/>
              <a:pPr/>
              <a:t>59</a:t>
            </a:fld>
            <a:endParaRPr lang="fr-FR"/>
          </a:p>
        </p:txBody>
      </p:sp>
    </p:spTree>
    <p:extLst>
      <p:ext uri="{BB962C8B-B14F-4D97-AF65-F5344CB8AC3E}">
        <p14:creationId xmlns:p14="http://schemas.microsoft.com/office/powerpoint/2010/main" val="3747388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a:t>Газ не может быть сжижен при сколь угодно высоком давлении, если его температура выше так называемой </a:t>
            </a:r>
            <a:r>
              <a:rPr lang="ru-RU" i="1" dirty="0"/>
              <a:t>критической температуры</a:t>
            </a:r>
            <a:r>
              <a:rPr lang="ru-RU" dirty="0"/>
              <a:t>.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ru-RU" dirty="0"/>
              <a:t>Уравнение состояния реальных газов Ван-дер-Ваальса показывает, что всякий газ может быть переведен в жидкое состояние, но необходимым условием для этого является предварительное охлаждение газа до температуры ниже критической</a:t>
            </a:r>
          </a:p>
          <a:p>
            <a:endParaRPr lang="ru-RU" dirty="0"/>
          </a:p>
        </p:txBody>
      </p:sp>
      <p:sp>
        <p:nvSpPr>
          <p:cNvPr id="4" name="Slide Number Placeholder 3"/>
          <p:cNvSpPr>
            <a:spLocks noGrp="1"/>
          </p:cNvSpPr>
          <p:nvPr>
            <p:ph type="sldNum" sz="quarter" idx="10"/>
          </p:nvPr>
        </p:nvSpPr>
        <p:spPr/>
        <p:txBody>
          <a:bodyPr/>
          <a:lstStyle/>
          <a:p>
            <a:fld id="{05F0A025-6E92-4244-965B-BE5F8D68F59A}" type="slidenum">
              <a:rPr lang="fr-FR" smtClean="0"/>
              <a:pPr/>
              <a:t>60</a:t>
            </a:fld>
            <a:endParaRPr lang="fr-FR"/>
          </a:p>
        </p:txBody>
      </p:sp>
    </p:spTree>
    <p:extLst>
      <p:ext uri="{BB962C8B-B14F-4D97-AF65-F5344CB8AC3E}">
        <p14:creationId xmlns:p14="http://schemas.microsoft.com/office/powerpoint/2010/main" val="2995536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Modifiez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A0421F27-E944-486A-AAF8-0393F6DBC384}" type="datetimeFigureOut">
              <a:rPr lang="fr-FR" smtClean="0"/>
              <a:pPr/>
              <a:t>24/04/2023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AB6FB24-49EF-4936-9312-2A3079B648CA}" type="slidenum">
              <a:rPr lang="fr-FR" smtClean="0"/>
              <a:pPr/>
              <a:t>‹#›</a:t>
            </a:fld>
            <a:endParaRPr lang="fr-FR"/>
          </a:p>
        </p:txBody>
      </p:sp>
    </p:spTree>
    <p:extLst>
      <p:ext uri="{BB962C8B-B14F-4D97-AF65-F5344CB8AC3E}">
        <p14:creationId xmlns:p14="http://schemas.microsoft.com/office/powerpoint/2010/main" val="35385163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A0421F27-E944-486A-AAF8-0393F6DBC384}" type="datetimeFigureOut">
              <a:rPr lang="fr-FR" smtClean="0"/>
              <a:pPr/>
              <a:t>24/04/2023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AB6FB24-49EF-4936-9312-2A3079B648CA}" type="slidenum">
              <a:rPr lang="fr-FR" smtClean="0"/>
              <a:pPr/>
              <a:t>‹#›</a:t>
            </a:fld>
            <a:endParaRPr lang="fr-FR"/>
          </a:p>
        </p:txBody>
      </p:sp>
    </p:spTree>
    <p:extLst>
      <p:ext uri="{BB962C8B-B14F-4D97-AF65-F5344CB8AC3E}">
        <p14:creationId xmlns:p14="http://schemas.microsoft.com/office/powerpoint/2010/main" val="29739650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A0421F27-E944-486A-AAF8-0393F6DBC384}" type="datetimeFigureOut">
              <a:rPr lang="fr-FR" smtClean="0"/>
              <a:pPr/>
              <a:t>24/04/2023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AB6FB24-49EF-4936-9312-2A3079B648CA}" type="slidenum">
              <a:rPr lang="fr-FR" smtClean="0"/>
              <a:pPr/>
              <a:t>‹#›</a:t>
            </a:fld>
            <a:endParaRPr lang="fr-FR"/>
          </a:p>
        </p:txBody>
      </p:sp>
    </p:spTree>
    <p:extLst>
      <p:ext uri="{BB962C8B-B14F-4D97-AF65-F5344CB8AC3E}">
        <p14:creationId xmlns:p14="http://schemas.microsoft.com/office/powerpoint/2010/main" val="31509644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A0421F27-E944-486A-AAF8-0393F6DBC384}" type="datetimeFigureOut">
              <a:rPr lang="fr-FR" smtClean="0"/>
              <a:pPr/>
              <a:t>24/04/2023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AB6FB24-49EF-4936-9312-2A3079B648CA}" type="slidenum">
              <a:rPr lang="fr-FR" smtClean="0"/>
              <a:pPr/>
              <a:t>‹#›</a:t>
            </a:fld>
            <a:endParaRPr lang="fr-FR"/>
          </a:p>
        </p:txBody>
      </p:sp>
    </p:spTree>
    <p:extLst>
      <p:ext uri="{BB962C8B-B14F-4D97-AF65-F5344CB8AC3E}">
        <p14:creationId xmlns:p14="http://schemas.microsoft.com/office/powerpoint/2010/main" val="16775681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A0421F27-E944-486A-AAF8-0393F6DBC384}" type="datetimeFigureOut">
              <a:rPr lang="fr-FR" smtClean="0"/>
              <a:pPr/>
              <a:t>24/04/2023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AB6FB24-49EF-4936-9312-2A3079B648CA}" type="slidenum">
              <a:rPr lang="fr-FR" smtClean="0"/>
              <a:pPr/>
              <a:t>‹#›</a:t>
            </a:fld>
            <a:endParaRPr lang="fr-FR"/>
          </a:p>
        </p:txBody>
      </p:sp>
    </p:spTree>
    <p:extLst>
      <p:ext uri="{BB962C8B-B14F-4D97-AF65-F5344CB8AC3E}">
        <p14:creationId xmlns:p14="http://schemas.microsoft.com/office/powerpoint/2010/main" val="29861114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A0421F27-E944-486A-AAF8-0393F6DBC384}" type="datetimeFigureOut">
              <a:rPr lang="fr-FR" smtClean="0"/>
              <a:pPr/>
              <a:t>24/04/2023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AB6FB24-49EF-4936-9312-2A3079B648CA}" type="slidenum">
              <a:rPr lang="fr-FR" smtClean="0"/>
              <a:pPr/>
              <a:t>‹#›</a:t>
            </a:fld>
            <a:endParaRPr lang="fr-FR"/>
          </a:p>
        </p:txBody>
      </p:sp>
    </p:spTree>
    <p:extLst>
      <p:ext uri="{BB962C8B-B14F-4D97-AF65-F5344CB8AC3E}">
        <p14:creationId xmlns:p14="http://schemas.microsoft.com/office/powerpoint/2010/main" val="33014169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A0421F27-E944-486A-AAF8-0393F6DBC384}" type="datetimeFigureOut">
              <a:rPr lang="fr-FR" smtClean="0"/>
              <a:pPr/>
              <a:t>24/04/2023</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CAB6FB24-49EF-4936-9312-2A3079B648CA}" type="slidenum">
              <a:rPr lang="fr-FR" smtClean="0"/>
              <a:pPr/>
              <a:t>‹#›</a:t>
            </a:fld>
            <a:endParaRPr lang="fr-FR"/>
          </a:p>
        </p:txBody>
      </p:sp>
    </p:spTree>
    <p:extLst>
      <p:ext uri="{BB962C8B-B14F-4D97-AF65-F5344CB8AC3E}">
        <p14:creationId xmlns:p14="http://schemas.microsoft.com/office/powerpoint/2010/main" val="13361055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A0421F27-E944-486A-AAF8-0393F6DBC384}" type="datetimeFigureOut">
              <a:rPr lang="fr-FR" smtClean="0"/>
              <a:pPr/>
              <a:t>24/04/2023</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CAB6FB24-49EF-4936-9312-2A3079B648CA}" type="slidenum">
              <a:rPr lang="fr-FR" smtClean="0"/>
              <a:pPr/>
              <a:t>‹#›</a:t>
            </a:fld>
            <a:endParaRPr lang="fr-FR"/>
          </a:p>
        </p:txBody>
      </p:sp>
    </p:spTree>
    <p:extLst>
      <p:ext uri="{BB962C8B-B14F-4D97-AF65-F5344CB8AC3E}">
        <p14:creationId xmlns:p14="http://schemas.microsoft.com/office/powerpoint/2010/main" val="6312485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0421F27-E944-486A-AAF8-0393F6DBC384}" type="datetimeFigureOut">
              <a:rPr lang="fr-FR" smtClean="0"/>
              <a:pPr/>
              <a:t>24/04/2023</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CAB6FB24-49EF-4936-9312-2A3079B648CA}" type="slidenum">
              <a:rPr lang="fr-FR" smtClean="0"/>
              <a:pPr/>
              <a:t>‹#›</a:t>
            </a:fld>
            <a:endParaRPr lang="fr-FR"/>
          </a:p>
        </p:txBody>
      </p:sp>
    </p:spTree>
    <p:extLst>
      <p:ext uri="{BB962C8B-B14F-4D97-AF65-F5344CB8AC3E}">
        <p14:creationId xmlns:p14="http://schemas.microsoft.com/office/powerpoint/2010/main" val="22334280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A0421F27-E944-486A-AAF8-0393F6DBC384}" type="datetimeFigureOut">
              <a:rPr lang="fr-FR" smtClean="0"/>
              <a:pPr/>
              <a:t>24/04/2023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AB6FB24-49EF-4936-9312-2A3079B648CA}" type="slidenum">
              <a:rPr lang="fr-FR" smtClean="0"/>
              <a:pPr/>
              <a:t>‹#›</a:t>
            </a:fld>
            <a:endParaRPr lang="fr-FR"/>
          </a:p>
        </p:txBody>
      </p:sp>
    </p:spTree>
    <p:extLst>
      <p:ext uri="{BB962C8B-B14F-4D97-AF65-F5344CB8AC3E}">
        <p14:creationId xmlns:p14="http://schemas.microsoft.com/office/powerpoint/2010/main" val="6114917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A0421F27-E944-486A-AAF8-0393F6DBC384}" type="datetimeFigureOut">
              <a:rPr lang="fr-FR" smtClean="0"/>
              <a:pPr/>
              <a:t>24/04/2023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AB6FB24-49EF-4936-9312-2A3079B648CA}" type="slidenum">
              <a:rPr lang="fr-FR" smtClean="0"/>
              <a:pPr/>
              <a:t>‹#›</a:t>
            </a:fld>
            <a:endParaRPr lang="fr-FR"/>
          </a:p>
        </p:txBody>
      </p:sp>
    </p:spTree>
    <p:extLst>
      <p:ext uri="{BB962C8B-B14F-4D97-AF65-F5344CB8AC3E}">
        <p14:creationId xmlns:p14="http://schemas.microsoft.com/office/powerpoint/2010/main" val="25907551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421F27-E944-486A-AAF8-0393F6DBC384}" type="datetimeFigureOut">
              <a:rPr lang="fr-FR" smtClean="0"/>
              <a:pPr/>
              <a:t>24/04/2023</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B6FB24-49EF-4936-9312-2A3079B648CA}" type="slidenum">
              <a:rPr lang="fr-FR" smtClean="0"/>
              <a:pPr/>
              <a:t>‹#›</a:t>
            </a:fld>
            <a:endParaRPr lang="fr-FR"/>
          </a:p>
        </p:txBody>
      </p:sp>
    </p:spTree>
    <p:extLst>
      <p:ext uri="{BB962C8B-B14F-4D97-AF65-F5344CB8AC3E}">
        <p14:creationId xmlns:p14="http://schemas.microsoft.com/office/powerpoint/2010/main" val="11734271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notesSlide" Target="../notesSlides/notesSlide1.xml"/><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wmf"/><Relationship Id="rId11" Type="http://schemas.openxmlformats.org/officeDocument/2006/relationships/image" Target="../media/image5.jpeg"/><Relationship Id="rId5" Type="http://schemas.openxmlformats.org/officeDocument/2006/relationships/oleObject" Target="../embeddings/oleObject1.bin"/><Relationship Id="rId10" Type="http://schemas.openxmlformats.org/officeDocument/2006/relationships/image" Target="../media/image3.wmf"/><Relationship Id="rId4" Type="http://schemas.openxmlformats.org/officeDocument/2006/relationships/image" Target="../media/image4.jpeg"/><Relationship Id="rId9" Type="http://schemas.openxmlformats.org/officeDocument/2006/relationships/oleObject" Target="../embeddings/oleObject3.bin"/></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61.bin"/><Relationship Id="rId13" Type="http://schemas.openxmlformats.org/officeDocument/2006/relationships/image" Target="../media/image56.wmf"/><Relationship Id="rId18" Type="http://schemas.openxmlformats.org/officeDocument/2006/relationships/oleObject" Target="../embeddings/oleObject66.bin"/><Relationship Id="rId3" Type="http://schemas.openxmlformats.org/officeDocument/2006/relationships/image" Target="../media/image63.jpeg"/><Relationship Id="rId21" Type="http://schemas.openxmlformats.org/officeDocument/2006/relationships/image" Target="../media/image60.wmf"/><Relationship Id="rId7" Type="http://schemas.openxmlformats.org/officeDocument/2006/relationships/image" Target="../media/image53.wmf"/><Relationship Id="rId12" Type="http://schemas.openxmlformats.org/officeDocument/2006/relationships/oleObject" Target="../embeddings/oleObject63.bin"/><Relationship Id="rId17" Type="http://schemas.openxmlformats.org/officeDocument/2006/relationships/image" Target="../media/image58.wmf"/><Relationship Id="rId25" Type="http://schemas.openxmlformats.org/officeDocument/2006/relationships/image" Target="../media/image62.wmf"/><Relationship Id="rId2" Type="http://schemas.openxmlformats.org/officeDocument/2006/relationships/slideLayout" Target="../slideLayouts/slideLayout2.xml"/><Relationship Id="rId16" Type="http://schemas.openxmlformats.org/officeDocument/2006/relationships/oleObject" Target="../embeddings/oleObject65.bin"/><Relationship Id="rId20" Type="http://schemas.openxmlformats.org/officeDocument/2006/relationships/oleObject" Target="../embeddings/oleObject67.bin"/><Relationship Id="rId1" Type="http://schemas.openxmlformats.org/officeDocument/2006/relationships/vmlDrawing" Target="../drawings/vmlDrawing7.vml"/><Relationship Id="rId6" Type="http://schemas.openxmlformats.org/officeDocument/2006/relationships/oleObject" Target="../embeddings/oleObject60.bin"/><Relationship Id="rId11" Type="http://schemas.openxmlformats.org/officeDocument/2006/relationships/image" Target="../media/image55.wmf"/><Relationship Id="rId24" Type="http://schemas.openxmlformats.org/officeDocument/2006/relationships/oleObject" Target="../embeddings/oleObject69.bin"/><Relationship Id="rId5" Type="http://schemas.openxmlformats.org/officeDocument/2006/relationships/image" Target="../media/image52.wmf"/><Relationship Id="rId15" Type="http://schemas.openxmlformats.org/officeDocument/2006/relationships/image" Target="../media/image57.wmf"/><Relationship Id="rId23" Type="http://schemas.openxmlformats.org/officeDocument/2006/relationships/image" Target="../media/image61.wmf"/><Relationship Id="rId10" Type="http://schemas.openxmlformats.org/officeDocument/2006/relationships/oleObject" Target="../embeddings/oleObject62.bin"/><Relationship Id="rId19" Type="http://schemas.openxmlformats.org/officeDocument/2006/relationships/image" Target="../media/image59.wmf"/><Relationship Id="rId4" Type="http://schemas.openxmlformats.org/officeDocument/2006/relationships/oleObject" Target="../embeddings/oleObject59.bin"/><Relationship Id="rId9" Type="http://schemas.openxmlformats.org/officeDocument/2006/relationships/image" Target="../media/image54.wmf"/><Relationship Id="rId14" Type="http://schemas.openxmlformats.org/officeDocument/2006/relationships/oleObject" Target="../embeddings/oleObject64.bin"/><Relationship Id="rId22" Type="http://schemas.openxmlformats.org/officeDocument/2006/relationships/oleObject" Target="../embeddings/oleObject68.bin"/></Relationships>
</file>

<file path=ppt/slides/_rels/slide11.xml.rels><?xml version="1.0" encoding="UTF-8" standalone="yes"?>
<Relationships xmlns="http://schemas.openxmlformats.org/package/2006/relationships"><Relationship Id="rId8" Type="http://schemas.openxmlformats.org/officeDocument/2006/relationships/image" Target="../media/image66.wmf"/><Relationship Id="rId13" Type="http://schemas.openxmlformats.org/officeDocument/2006/relationships/oleObject" Target="../embeddings/oleObject75.bin"/><Relationship Id="rId18" Type="http://schemas.openxmlformats.org/officeDocument/2006/relationships/image" Target="../media/image71.wmf"/><Relationship Id="rId3" Type="http://schemas.openxmlformats.org/officeDocument/2006/relationships/oleObject" Target="../embeddings/oleObject70.bin"/><Relationship Id="rId7" Type="http://schemas.openxmlformats.org/officeDocument/2006/relationships/oleObject" Target="../embeddings/oleObject72.bin"/><Relationship Id="rId12" Type="http://schemas.openxmlformats.org/officeDocument/2006/relationships/image" Target="../media/image68.wmf"/><Relationship Id="rId17" Type="http://schemas.openxmlformats.org/officeDocument/2006/relationships/oleObject" Target="../embeddings/oleObject77.bin"/><Relationship Id="rId2" Type="http://schemas.openxmlformats.org/officeDocument/2006/relationships/slideLayout" Target="../slideLayouts/slideLayout2.xml"/><Relationship Id="rId16" Type="http://schemas.openxmlformats.org/officeDocument/2006/relationships/image" Target="../media/image70.wmf"/><Relationship Id="rId20" Type="http://schemas.openxmlformats.org/officeDocument/2006/relationships/image" Target="../media/image72.wmf"/><Relationship Id="rId1" Type="http://schemas.openxmlformats.org/officeDocument/2006/relationships/vmlDrawing" Target="../drawings/vmlDrawing8.vml"/><Relationship Id="rId6" Type="http://schemas.openxmlformats.org/officeDocument/2006/relationships/image" Target="../media/image65.wmf"/><Relationship Id="rId11" Type="http://schemas.openxmlformats.org/officeDocument/2006/relationships/oleObject" Target="../embeddings/oleObject74.bin"/><Relationship Id="rId5" Type="http://schemas.openxmlformats.org/officeDocument/2006/relationships/oleObject" Target="../embeddings/oleObject71.bin"/><Relationship Id="rId15" Type="http://schemas.openxmlformats.org/officeDocument/2006/relationships/oleObject" Target="../embeddings/oleObject76.bin"/><Relationship Id="rId10" Type="http://schemas.openxmlformats.org/officeDocument/2006/relationships/image" Target="../media/image67.wmf"/><Relationship Id="rId19" Type="http://schemas.openxmlformats.org/officeDocument/2006/relationships/oleObject" Target="../embeddings/oleObject78.bin"/><Relationship Id="rId4" Type="http://schemas.openxmlformats.org/officeDocument/2006/relationships/image" Target="../media/image64.wmf"/><Relationship Id="rId9" Type="http://schemas.openxmlformats.org/officeDocument/2006/relationships/oleObject" Target="../embeddings/oleObject73.bin"/><Relationship Id="rId14" Type="http://schemas.openxmlformats.org/officeDocument/2006/relationships/image" Target="../media/image69.wmf"/></Relationships>
</file>

<file path=ppt/slides/_rels/slide12.xml.rels><?xml version="1.0" encoding="UTF-8" standalone="yes"?>
<Relationships xmlns="http://schemas.openxmlformats.org/package/2006/relationships"><Relationship Id="rId8" Type="http://schemas.openxmlformats.org/officeDocument/2006/relationships/image" Target="../media/image74.wmf"/><Relationship Id="rId13" Type="http://schemas.openxmlformats.org/officeDocument/2006/relationships/oleObject" Target="../embeddings/oleObject84.bin"/><Relationship Id="rId18" Type="http://schemas.openxmlformats.org/officeDocument/2006/relationships/image" Target="../media/image78.wmf"/><Relationship Id="rId3" Type="http://schemas.openxmlformats.org/officeDocument/2006/relationships/oleObject" Target="../embeddings/oleObject79.bin"/><Relationship Id="rId7" Type="http://schemas.openxmlformats.org/officeDocument/2006/relationships/oleObject" Target="../embeddings/oleObject81.bin"/><Relationship Id="rId12" Type="http://schemas.openxmlformats.org/officeDocument/2006/relationships/image" Target="../media/image68.wmf"/><Relationship Id="rId17" Type="http://schemas.openxmlformats.org/officeDocument/2006/relationships/oleObject" Target="../embeddings/oleObject86.bin"/><Relationship Id="rId2" Type="http://schemas.openxmlformats.org/officeDocument/2006/relationships/slideLayout" Target="../slideLayouts/slideLayout2.xml"/><Relationship Id="rId16" Type="http://schemas.openxmlformats.org/officeDocument/2006/relationships/image" Target="../media/image77.wmf"/><Relationship Id="rId20" Type="http://schemas.openxmlformats.org/officeDocument/2006/relationships/image" Target="../media/image79.wmf"/><Relationship Id="rId1" Type="http://schemas.openxmlformats.org/officeDocument/2006/relationships/vmlDrawing" Target="../drawings/vmlDrawing9.vml"/><Relationship Id="rId6" Type="http://schemas.openxmlformats.org/officeDocument/2006/relationships/image" Target="../media/image73.wmf"/><Relationship Id="rId11" Type="http://schemas.openxmlformats.org/officeDocument/2006/relationships/oleObject" Target="../embeddings/oleObject83.bin"/><Relationship Id="rId5" Type="http://schemas.openxmlformats.org/officeDocument/2006/relationships/oleObject" Target="../embeddings/oleObject80.bin"/><Relationship Id="rId15" Type="http://schemas.openxmlformats.org/officeDocument/2006/relationships/oleObject" Target="../embeddings/oleObject85.bin"/><Relationship Id="rId10" Type="http://schemas.openxmlformats.org/officeDocument/2006/relationships/image" Target="../media/image75.wmf"/><Relationship Id="rId19" Type="http://schemas.openxmlformats.org/officeDocument/2006/relationships/oleObject" Target="../embeddings/oleObject87.bin"/><Relationship Id="rId4" Type="http://schemas.openxmlformats.org/officeDocument/2006/relationships/image" Target="../media/image66.wmf"/><Relationship Id="rId9" Type="http://schemas.openxmlformats.org/officeDocument/2006/relationships/oleObject" Target="../embeddings/oleObject82.bin"/><Relationship Id="rId14" Type="http://schemas.openxmlformats.org/officeDocument/2006/relationships/image" Target="../media/image76.wmf"/></Relationships>
</file>

<file path=ppt/slides/_rels/slide13.xml.rels><?xml version="1.0" encoding="UTF-8" standalone="yes"?>
<Relationships xmlns="http://schemas.openxmlformats.org/package/2006/relationships"><Relationship Id="rId8" Type="http://schemas.openxmlformats.org/officeDocument/2006/relationships/image" Target="../media/image82.wmf"/><Relationship Id="rId13" Type="http://schemas.openxmlformats.org/officeDocument/2006/relationships/image" Target="../media/image84.wmf"/><Relationship Id="rId18" Type="http://schemas.openxmlformats.org/officeDocument/2006/relationships/oleObject" Target="../embeddings/oleObject95.bin"/><Relationship Id="rId26" Type="http://schemas.openxmlformats.org/officeDocument/2006/relationships/oleObject" Target="../embeddings/oleObject99.bin"/><Relationship Id="rId3" Type="http://schemas.openxmlformats.org/officeDocument/2006/relationships/oleObject" Target="../embeddings/oleObject88.bin"/><Relationship Id="rId21" Type="http://schemas.openxmlformats.org/officeDocument/2006/relationships/image" Target="../media/image88.wmf"/><Relationship Id="rId7" Type="http://schemas.openxmlformats.org/officeDocument/2006/relationships/oleObject" Target="../embeddings/oleObject90.bin"/><Relationship Id="rId12" Type="http://schemas.openxmlformats.org/officeDocument/2006/relationships/oleObject" Target="../embeddings/oleObject92.bin"/><Relationship Id="rId17" Type="http://schemas.openxmlformats.org/officeDocument/2006/relationships/image" Target="../media/image86.wmf"/><Relationship Id="rId25" Type="http://schemas.openxmlformats.org/officeDocument/2006/relationships/image" Target="../media/image90.wmf"/><Relationship Id="rId2" Type="http://schemas.openxmlformats.org/officeDocument/2006/relationships/slideLayout" Target="../slideLayouts/slideLayout2.xml"/><Relationship Id="rId16" Type="http://schemas.openxmlformats.org/officeDocument/2006/relationships/oleObject" Target="../embeddings/oleObject94.bin"/><Relationship Id="rId20" Type="http://schemas.openxmlformats.org/officeDocument/2006/relationships/oleObject" Target="../embeddings/oleObject96.bin"/><Relationship Id="rId1" Type="http://schemas.openxmlformats.org/officeDocument/2006/relationships/vmlDrawing" Target="../drawings/vmlDrawing10.vml"/><Relationship Id="rId6" Type="http://schemas.openxmlformats.org/officeDocument/2006/relationships/image" Target="../media/image81.wmf"/><Relationship Id="rId11" Type="http://schemas.openxmlformats.org/officeDocument/2006/relationships/image" Target="../media/image83.wmf"/><Relationship Id="rId24" Type="http://schemas.openxmlformats.org/officeDocument/2006/relationships/oleObject" Target="../embeddings/oleObject98.bin"/><Relationship Id="rId5" Type="http://schemas.openxmlformats.org/officeDocument/2006/relationships/oleObject" Target="../embeddings/oleObject89.bin"/><Relationship Id="rId15" Type="http://schemas.openxmlformats.org/officeDocument/2006/relationships/image" Target="../media/image85.wmf"/><Relationship Id="rId23" Type="http://schemas.openxmlformats.org/officeDocument/2006/relationships/image" Target="../media/image89.wmf"/><Relationship Id="rId10" Type="http://schemas.openxmlformats.org/officeDocument/2006/relationships/oleObject" Target="../embeddings/oleObject91.bin"/><Relationship Id="rId19" Type="http://schemas.openxmlformats.org/officeDocument/2006/relationships/image" Target="../media/image87.wmf"/><Relationship Id="rId4" Type="http://schemas.openxmlformats.org/officeDocument/2006/relationships/image" Target="../media/image80.wmf"/><Relationship Id="rId9" Type="http://schemas.openxmlformats.org/officeDocument/2006/relationships/image" Target="../media/image92.png"/><Relationship Id="rId14" Type="http://schemas.openxmlformats.org/officeDocument/2006/relationships/oleObject" Target="../embeddings/oleObject93.bin"/><Relationship Id="rId22" Type="http://schemas.openxmlformats.org/officeDocument/2006/relationships/oleObject" Target="../embeddings/oleObject97.bin"/><Relationship Id="rId27" Type="http://schemas.openxmlformats.org/officeDocument/2006/relationships/image" Target="../media/image91.wmf"/></Relationships>
</file>

<file path=ppt/slides/_rels/slide14.xml.rels><?xml version="1.0" encoding="UTF-8" standalone="yes"?>
<Relationships xmlns="http://schemas.openxmlformats.org/package/2006/relationships"><Relationship Id="rId8" Type="http://schemas.openxmlformats.org/officeDocument/2006/relationships/image" Target="../media/image95.wmf"/><Relationship Id="rId13" Type="http://schemas.openxmlformats.org/officeDocument/2006/relationships/oleObject" Target="../embeddings/oleObject105.bin"/><Relationship Id="rId18" Type="http://schemas.openxmlformats.org/officeDocument/2006/relationships/image" Target="../media/image100.wmf"/><Relationship Id="rId3" Type="http://schemas.openxmlformats.org/officeDocument/2006/relationships/oleObject" Target="../embeddings/oleObject100.bin"/><Relationship Id="rId7" Type="http://schemas.openxmlformats.org/officeDocument/2006/relationships/oleObject" Target="../embeddings/oleObject102.bin"/><Relationship Id="rId12" Type="http://schemas.openxmlformats.org/officeDocument/2006/relationships/image" Target="../media/image97.wmf"/><Relationship Id="rId17" Type="http://schemas.openxmlformats.org/officeDocument/2006/relationships/oleObject" Target="../embeddings/oleObject107.bin"/><Relationship Id="rId2" Type="http://schemas.openxmlformats.org/officeDocument/2006/relationships/slideLayout" Target="../slideLayouts/slideLayout2.xml"/><Relationship Id="rId16" Type="http://schemas.openxmlformats.org/officeDocument/2006/relationships/image" Target="../media/image99.wmf"/><Relationship Id="rId1" Type="http://schemas.openxmlformats.org/officeDocument/2006/relationships/vmlDrawing" Target="../drawings/vmlDrawing11.vml"/><Relationship Id="rId6" Type="http://schemas.openxmlformats.org/officeDocument/2006/relationships/image" Target="../media/image94.wmf"/><Relationship Id="rId11" Type="http://schemas.openxmlformats.org/officeDocument/2006/relationships/oleObject" Target="../embeddings/oleObject104.bin"/><Relationship Id="rId5" Type="http://schemas.openxmlformats.org/officeDocument/2006/relationships/oleObject" Target="../embeddings/oleObject101.bin"/><Relationship Id="rId15" Type="http://schemas.openxmlformats.org/officeDocument/2006/relationships/oleObject" Target="../embeddings/oleObject106.bin"/><Relationship Id="rId10" Type="http://schemas.openxmlformats.org/officeDocument/2006/relationships/image" Target="../media/image96.wmf"/><Relationship Id="rId4" Type="http://schemas.openxmlformats.org/officeDocument/2006/relationships/image" Target="../media/image93.wmf"/><Relationship Id="rId9" Type="http://schemas.openxmlformats.org/officeDocument/2006/relationships/oleObject" Target="../embeddings/oleObject103.bin"/><Relationship Id="rId14" Type="http://schemas.openxmlformats.org/officeDocument/2006/relationships/image" Target="../media/image98.wmf"/></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110.bin"/><Relationship Id="rId13" Type="http://schemas.openxmlformats.org/officeDocument/2006/relationships/image" Target="../media/image86.wmf"/><Relationship Id="rId18" Type="http://schemas.openxmlformats.org/officeDocument/2006/relationships/oleObject" Target="../embeddings/oleObject115.bin"/><Relationship Id="rId3" Type="http://schemas.openxmlformats.org/officeDocument/2006/relationships/image" Target="../media/image107.png"/><Relationship Id="rId21" Type="http://schemas.openxmlformats.org/officeDocument/2006/relationships/image" Target="../media/image105.wmf"/><Relationship Id="rId7" Type="http://schemas.openxmlformats.org/officeDocument/2006/relationships/image" Target="../media/image87.wmf"/><Relationship Id="rId12" Type="http://schemas.openxmlformats.org/officeDocument/2006/relationships/oleObject" Target="../embeddings/oleObject112.bin"/><Relationship Id="rId17" Type="http://schemas.openxmlformats.org/officeDocument/2006/relationships/image" Target="../media/image104.wmf"/><Relationship Id="rId2" Type="http://schemas.openxmlformats.org/officeDocument/2006/relationships/slideLayout" Target="../slideLayouts/slideLayout1.xml"/><Relationship Id="rId16" Type="http://schemas.openxmlformats.org/officeDocument/2006/relationships/oleObject" Target="../embeddings/oleObject114.bin"/><Relationship Id="rId20" Type="http://schemas.openxmlformats.org/officeDocument/2006/relationships/oleObject" Target="../embeddings/oleObject117.bin"/><Relationship Id="rId1" Type="http://schemas.openxmlformats.org/officeDocument/2006/relationships/vmlDrawing" Target="../drawings/vmlDrawing12.vml"/><Relationship Id="rId6" Type="http://schemas.openxmlformats.org/officeDocument/2006/relationships/oleObject" Target="../embeddings/oleObject109.bin"/><Relationship Id="rId11" Type="http://schemas.openxmlformats.org/officeDocument/2006/relationships/image" Target="../media/image102.wmf"/><Relationship Id="rId24" Type="http://schemas.openxmlformats.org/officeDocument/2006/relationships/image" Target="../media/image106.wmf"/><Relationship Id="rId5" Type="http://schemas.openxmlformats.org/officeDocument/2006/relationships/image" Target="../media/image101.wmf"/><Relationship Id="rId15" Type="http://schemas.openxmlformats.org/officeDocument/2006/relationships/image" Target="../media/image103.wmf"/><Relationship Id="rId23" Type="http://schemas.openxmlformats.org/officeDocument/2006/relationships/oleObject" Target="../embeddings/oleObject119.bin"/><Relationship Id="rId10" Type="http://schemas.openxmlformats.org/officeDocument/2006/relationships/oleObject" Target="../embeddings/oleObject111.bin"/><Relationship Id="rId19" Type="http://schemas.openxmlformats.org/officeDocument/2006/relationships/oleObject" Target="../embeddings/oleObject116.bin"/><Relationship Id="rId4" Type="http://schemas.openxmlformats.org/officeDocument/2006/relationships/oleObject" Target="../embeddings/oleObject108.bin"/><Relationship Id="rId9" Type="http://schemas.openxmlformats.org/officeDocument/2006/relationships/image" Target="../media/image85.wmf"/><Relationship Id="rId14" Type="http://schemas.openxmlformats.org/officeDocument/2006/relationships/oleObject" Target="../embeddings/oleObject113.bin"/><Relationship Id="rId22" Type="http://schemas.openxmlformats.org/officeDocument/2006/relationships/oleObject" Target="../embeddings/oleObject118.bin"/></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122.bin"/><Relationship Id="rId13" Type="http://schemas.openxmlformats.org/officeDocument/2006/relationships/image" Target="../media/image86.wmf"/><Relationship Id="rId18" Type="http://schemas.openxmlformats.org/officeDocument/2006/relationships/oleObject" Target="../embeddings/oleObject127.bin"/><Relationship Id="rId3" Type="http://schemas.openxmlformats.org/officeDocument/2006/relationships/image" Target="../media/image107.png"/><Relationship Id="rId21" Type="http://schemas.openxmlformats.org/officeDocument/2006/relationships/image" Target="../media/image105.wmf"/><Relationship Id="rId7" Type="http://schemas.openxmlformats.org/officeDocument/2006/relationships/image" Target="../media/image87.wmf"/><Relationship Id="rId12" Type="http://schemas.openxmlformats.org/officeDocument/2006/relationships/oleObject" Target="../embeddings/oleObject124.bin"/><Relationship Id="rId17" Type="http://schemas.openxmlformats.org/officeDocument/2006/relationships/image" Target="../media/image104.wmf"/><Relationship Id="rId2" Type="http://schemas.openxmlformats.org/officeDocument/2006/relationships/slideLayout" Target="../slideLayouts/slideLayout2.xml"/><Relationship Id="rId16" Type="http://schemas.openxmlformats.org/officeDocument/2006/relationships/oleObject" Target="../embeddings/oleObject126.bin"/><Relationship Id="rId20" Type="http://schemas.openxmlformats.org/officeDocument/2006/relationships/oleObject" Target="../embeddings/oleObject129.bin"/><Relationship Id="rId1" Type="http://schemas.openxmlformats.org/officeDocument/2006/relationships/vmlDrawing" Target="../drawings/vmlDrawing13.vml"/><Relationship Id="rId6" Type="http://schemas.openxmlformats.org/officeDocument/2006/relationships/oleObject" Target="../embeddings/oleObject121.bin"/><Relationship Id="rId11" Type="http://schemas.openxmlformats.org/officeDocument/2006/relationships/image" Target="../media/image102.wmf"/><Relationship Id="rId24" Type="http://schemas.openxmlformats.org/officeDocument/2006/relationships/image" Target="../media/image106.wmf"/><Relationship Id="rId5" Type="http://schemas.openxmlformats.org/officeDocument/2006/relationships/image" Target="../media/image101.wmf"/><Relationship Id="rId15" Type="http://schemas.openxmlformats.org/officeDocument/2006/relationships/image" Target="../media/image103.wmf"/><Relationship Id="rId23" Type="http://schemas.openxmlformats.org/officeDocument/2006/relationships/oleObject" Target="../embeddings/oleObject131.bin"/><Relationship Id="rId10" Type="http://schemas.openxmlformats.org/officeDocument/2006/relationships/oleObject" Target="../embeddings/oleObject123.bin"/><Relationship Id="rId19" Type="http://schemas.openxmlformats.org/officeDocument/2006/relationships/oleObject" Target="../embeddings/oleObject128.bin"/><Relationship Id="rId4" Type="http://schemas.openxmlformats.org/officeDocument/2006/relationships/oleObject" Target="../embeddings/oleObject120.bin"/><Relationship Id="rId9" Type="http://schemas.openxmlformats.org/officeDocument/2006/relationships/image" Target="../media/image85.wmf"/><Relationship Id="rId14" Type="http://schemas.openxmlformats.org/officeDocument/2006/relationships/oleObject" Target="../embeddings/oleObject125.bin"/><Relationship Id="rId22" Type="http://schemas.openxmlformats.org/officeDocument/2006/relationships/oleObject" Target="../embeddings/oleObject130.bin"/></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134.bin"/><Relationship Id="rId13" Type="http://schemas.openxmlformats.org/officeDocument/2006/relationships/image" Target="../media/image112.wmf"/><Relationship Id="rId18" Type="http://schemas.openxmlformats.org/officeDocument/2006/relationships/oleObject" Target="../embeddings/oleObject139.bin"/><Relationship Id="rId26" Type="http://schemas.openxmlformats.org/officeDocument/2006/relationships/oleObject" Target="../embeddings/oleObject143.bin"/><Relationship Id="rId3" Type="http://schemas.openxmlformats.org/officeDocument/2006/relationships/image" Target="../media/image121.emf"/><Relationship Id="rId21" Type="http://schemas.openxmlformats.org/officeDocument/2006/relationships/image" Target="../media/image116.wmf"/><Relationship Id="rId7" Type="http://schemas.openxmlformats.org/officeDocument/2006/relationships/image" Target="../media/image109.wmf"/><Relationship Id="rId12" Type="http://schemas.openxmlformats.org/officeDocument/2006/relationships/oleObject" Target="../embeddings/oleObject136.bin"/><Relationship Id="rId17" Type="http://schemas.openxmlformats.org/officeDocument/2006/relationships/image" Target="../media/image114.wmf"/><Relationship Id="rId25" Type="http://schemas.openxmlformats.org/officeDocument/2006/relationships/image" Target="../media/image118.wmf"/><Relationship Id="rId2" Type="http://schemas.openxmlformats.org/officeDocument/2006/relationships/slideLayout" Target="../slideLayouts/slideLayout2.xml"/><Relationship Id="rId16" Type="http://schemas.openxmlformats.org/officeDocument/2006/relationships/oleObject" Target="../embeddings/oleObject138.bin"/><Relationship Id="rId20" Type="http://schemas.openxmlformats.org/officeDocument/2006/relationships/oleObject" Target="../embeddings/oleObject140.bin"/><Relationship Id="rId29" Type="http://schemas.openxmlformats.org/officeDocument/2006/relationships/image" Target="../media/image120.wmf"/><Relationship Id="rId1" Type="http://schemas.openxmlformats.org/officeDocument/2006/relationships/vmlDrawing" Target="../drawings/vmlDrawing14.vml"/><Relationship Id="rId6" Type="http://schemas.openxmlformats.org/officeDocument/2006/relationships/oleObject" Target="../embeddings/oleObject133.bin"/><Relationship Id="rId11" Type="http://schemas.openxmlformats.org/officeDocument/2006/relationships/image" Target="../media/image111.wmf"/><Relationship Id="rId24" Type="http://schemas.openxmlformats.org/officeDocument/2006/relationships/oleObject" Target="../embeddings/oleObject142.bin"/><Relationship Id="rId5" Type="http://schemas.openxmlformats.org/officeDocument/2006/relationships/image" Target="../media/image108.wmf"/><Relationship Id="rId15" Type="http://schemas.openxmlformats.org/officeDocument/2006/relationships/image" Target="../media/image113.wmf"/><Relationship Id="rId23" Type="http://schemas.openxmlformats.org/officeDocument/2006/relationships/image" Target="../media/image117.wmf"/><Relationship Id="rId28" Type="http://schemas.openxmlformats.org/officeDocument/2006/relationships/oleObject" Target="../embeddings/oleObject144.bin"/><Relationship Id="rId10" Type="http://schemas.openxmlformats.org/officeDocument/2006/relationships/oleObject" Target="../embeddings/oleObject135.bin"/><Relationship Id="rId19" Type="http://schemas.openxmlformats.org/officeDocument/2006/relationships/image" Target="../media/image115.wmf"/><Relationship Id="rId4" Type="http://schemas.openxmlformats.org/officeDocument/2006/relationships/oleObject" Target="../embeddings/oleObject132.bin"/><Relationship Id="rId9" Type="http://schemas.openxmlformats.org/officeDocument/2006/relationships/image" Target="../media/image110.wmf"/><Relationship Id="rId14" Type="http://schemas.openxmlformats.org/officeDocument/2006/relationships/oleObject" Target="../embeddings/oleObject137.bin"/><Relationship Id="rId22" Type="http://schemas.openxmlformats.org/officeDocument/2006/relationships/oleObject" Target="../embeddings/oleObject141.bin"/><Relationship Id="rId27" Type="http://schemas.openxmlformats.org/officeDocument/2006/relationships/image" Target="../media/image119.wmf"/></Relationships>
</file>

<file path=ppt/slides/_rels/slide18.xml.rels><?xml version="1.0" encoding="UTF-8" standalone="yes"?>
<Relationships xmlns="http://schemas.openxmlformats.org/package/2006/relationships"><Relationship Id="rId13" Type="http://schemas.openxmlformats.org/officeDocument/2006/relationships/image" Target="../media/image112.wmf"/><Relationship Id="rId18" Type="http://schemas.openxmlformats.org/officeDocument/2006/relationships/oleObject" Target="../embeddings/oleObject152.bin"/><Relationship Id="rId26" Type="http://schemas.openxmlformats.org/officeDocument/2006/relationships/oleObject" Target="../embeddings/oleObject156.bin"/><Relationship Id="rId39" Type="http://schemas.openxmlformats.org/officeDocument/2006/relationships/image" Target="../media/image128.wmf"/><Relationship Id="rId21" Type="http://schemas.openxmlformats.org/officeDocument/2006/relationships/image" Target="../media/image117.wmf"/><Relationship Id="rId34" Type="http://schemas.openxmlformats.org/officeDocument/2006/relationships/oleObject" Target="../embeddings/oleObject160.bin"/><Relationship Id="rId42" Type="http://schemas.openxmlformats.org/officeDocument/2006/relationships/image" Target="../media/image129.wmf"/><Relationship Id="rId47" Type="http://schemas.openxmlformats.org/officeDocument/2006/relationships/oleObject" Target="../embeddings/oleObject166.bin"/><Relationship Id="rId50" Type="http://schemas.openxmlformats.org/officeDocument/2006/relationships/image" Target="../media/image133.wmf"/><Relationship Id="rId55" Type="http://schemas.openxmlformats.org/officeDocument/2006/relationships/oleObject" Target="../embeddings/oleObject170.bin"/><Relationship Id="rId7" Type="http://schemas.openxmlformats.org/officeDocument/2006/relationships/image" Target="../media/image109.wmf"/><Relationship Id="rId12" Type="http://schemas.openxmlformats.org/officeDocument/2006/relationships/oleObject" Target="../embeddings/oleObject149.bin"/><Relationship Id="rId17" Type="http://schemas.openxmlformats.org/officeDocument/2006/relationships/image" Target="../media/image114.wmf"/><Relationship Id="rId25" Type="http://schemas.openxmlformats.org/officeDocument/2006/relationships/image" Target="../media/image119.wmf"/><Relationship Id="rId33" Type="http://schemas.openxmlformats.org/officeDocument/2006/relationships/image" Target="../media/image125.wmf"/><Relationship Id="rId38" Type="http://schemas.openxmlformats.org/officeDocument/2006/relationships/oleObject" Target="../embeddings/oleObject162.bin"/><Relationship Id="rId46" Type="http://schemas.openxmlformats.org/officeDocument/2006/relationships/image" Target="../media/image131.wmf"/><Relationship Id="rId59" Type="http://schemas.openxmlformats.org/officeDocument/2006/relationships/oleObject" Target="../embeddings/oleObject172.bin"/><Relationship Id="rId2" Type="http://schemas.openxmlformats.org/officeDocument/2006/relationships/slideLayout" Target="../slideLayouts/slideLayout2.xml"/><Relationship Id="rId16" Type="http://schemas.openxmlformats.org/officeDocument/2006/relationships/oleObject" Target="../embeddings/oleObject151.bin"/><Relationship Id="rId20" Type="http://schemas.openxmlformats.org/officeDocument/2006/relationships/oleObject" Target="../embeddings/oleObject153.bin"/><Relationship Id="rId29" Type="http://schemas.openxmlformats.org/officeDocument/2006/relationships/image" Target="../media/image123.wmf"/><Relationship Id="rId41" Type="http://schemas.openxmlformats.org/officeDocument/2006/relationships/oleObject" Target="../embeddings/oleObject163.bin"/><Relationship Id="rId54" Type="http://schemas.openxmlformats.org/officeDocument/2006/relationships/image" Target="../media/image135.wmf"/><Relationship Id="rId1" Type="http://schemas.openxmlformats.org/officeDocument/2006/relationships/vmlDrawing" Target="../drawings/vmlDrawing15.vml"/><Relationship Id="rId6" Type="http://schemas.openxmlformats.org/officeDocument/2006/relationships/oleObject" Target="../embeddings/oleObject146.bin"/><Relationship Id="rId11" Type="http://schemas.openxmlformats.org/officeDocument/2006/relationships/image" Target="../media/image111.wmf"/><Relationship Id="rId24" Type="http://schemas.openxmlformats.org/officeDocument/2006/relationships/oleObject" Target="../embeddings/oleObject155.bin"/><Relationship Id="rId32" Type="http://schemas.openxmlformats.org/officeDocument/2006/relationships/oleObject" Target="../embeddings/oleObject159.bin"/><Relationship Id="rId37" Type="http://schemas.openxmlformats.org/officeDocument/2006/relationships/image" Target="../media/image127.wmf"/><Relationship Id="rId40" Type="http://schemas.openxmlformats.org/officeDocument/2006/relationships/image" Target="../media/image139.emf"/><Relationship Id="rId45" Type="http://schemas.openxmlformats.org/officeDocument/2006/relationships/oleObject" Target="../embeddings/oleObject165.bin"/><Relationship Id="rId53" Type="http://schemas.openxmlformats.org/officeDocument/2006/relationships/oleObject" Target="../embeddings/oleObject169.bin"/><Relationship Id="rId58" Type="http://schemas.openxmlformats.org/officeDocument/2006/relationships/image" Target="../media/image137.wmf"/><Relationship Id="rId5" Type="http://schemas.openxmlformats.org/officeDocument/2006/relationships/image" Target="../media/image108.wmf"/><Relationship Id="rId15" Type="http://schemas.openxmlformats.org/officeDocument/2006/relationships/image" Target="../media/image113.wmf"/><Relationship Id="rId23" Type="http://schemas.openxmlformats.org/officeDocument/2006/relationships/image" Target="../media/image118.wmf"/><Relationship Id="rId28" Type="http://schemas.openxmlformats.org/officeDocument/2006/relationships/oleObject" Target="../embeddings/oleObject157.bin"/><Relationship Id="rId36" Type="http://schemas.openxmlformats.org/officeDocument/2006/relationships/oleObject" Target="../embeddings/oleObject161.bin"/><Relationship Id="rId49" Type="http://schemas.openxmlformats.org/officeDocument/2006/relationships/oleObject" Target="../embeddings/oleObject167.bin"/><Relationship Id="rId57" Type="http://schemas.openxmlformats.org/officeDocument/2006/relationships/oleObject" Target="../embeddings/oleObject171.bin"/><Relationship Id="rId10" Type="http://schemas.openxmlformats.org/officeDocument/2006/relationships/oleObject" Target="../embeddings/oleObject148.bin"/><Relationship Id="rId19" Type="http://schemas.openxmlformats.org/officeDocument/2006/relationships/image" Target="../media/image116.wmf"/><Relationship Id="rId31" Type="http://schemas.openxmlformats.org/officeDocument/2006/relationships/image" Target="../media/image124.wmf"/><Relationship Id="rId44" Type="http://schemas.openxmlformats.org/officeDocument/2006/relationships/image" Target="../media/image130.wmf"/><Relationship Id="rId52" Type="http://schemas.openxmlformats.org/officeDocument/2006/relationships/image" Target="../media/image134.wmf"/><Relationship Id="rId60" Type="http://schemas.openxmlformats.org/officeDocument/2006/relationships/image" Target="../media/image138.wmf"/><Relationship Id="rId4" Type="http://schemas.openxmlformats.org/officeDocument/2006/relationships/oleObject" Target="../embeddings/oleObject145.bin"/><Relationship Id="rId9" Type="http://schemas.openxmlformats.org/officeDocument/2006/relationships/image" Target="../media/image110.wmf"/><Relationship Id="rId14" Type="http://schemas.openxmlformats.org/officeDocument/2006/relationships/oleObject" Target="../embeddings/oleObject150.bin"/><Relationship Id="rId22" Type="http://schemas.openxmlformats.org/officeDocument/2006/relationships/oleObject" Target="../embeddings/oleObject154.bin"/><Relationship Id="rId27" Type="http://schemas.openxmlformats.org/officeDocument/2006/relationships/image" Target="../media/image122.wmf"/><Relationship Id="rId30" Type="http://schemas.openxmlformats.org/officeDocument/2006/relationships/oleObject" Target="../embeddings/oleObject158.bin"/><Relationship Id="rId35" Type="http://schemas.openxmlformats.org/officeDocument/2006/relationships/image" Target="../media/image126.wmf"/><Relationship Id="rId43" Type="http://schemas.openxmlformats.org/officeDocument/2006/relationships/oleObject" Target="../embeddings/oleObject164.bin"/><Relationship Id="rId48" Type="http://schemas.openxmlformats.org/officeDocument/2006/relationships/image" Target="../media/image132.wmf"/><Relationship Id="rId56" Type="http://schemas.openxmlformats.org/officeDocument/2006/relationships/image" Target="../media/image136.wmf"/><Relationship Id="rId8" Type="http://schemas.openxmlformats.org/officeDocument/2006/relationships/oleObject" Target="../embeddings/oleObject147.bin"/><Relationship Id="rId51" Type="http://schemas.openxmlformats.org/officeDocument/2006/relationships/oleObject" Target="../embeddings/oleObject168.bin"/><Relationship Id="rId3" Type="http://schemas.openxmlformats.org/officeDocument/2006/relationships/image" Target="../media/image121.emf"/></Relationships>
</file>

<file path=ppt/slides/_rels/slide19.xml.rels><?xml version="1.0" encoding="UTF-8" standalone="yes"?>
<Relationships xmlns="http://schemas.openxmlformats.org/package/2006/relationships"><Relationship Id="rId13" Type="http://schemas.openxmlformats.org/officeDocument/2006/relationships/image" Target="../media/image112.wmf"/><Relationship Id="rId18" Type="http://schemas.openxmlformats.org/officeDocument/2006/relationships/oleObject" Target="../embeddings/oleObject180.bin"/><Relationship Id="rId26" Type="http://schemas.openxmlformats.org/officeDocument/2006/relationships/oleObject" Target="../embeddings/oleObject184.bin"/><Relationship Id="rId39" Type="http://schemas.openxmlformats.org/officeDocument/2006/relationships/image" Target="../media/image145.wmf"/><Relationship Id="rId3" Type="http://schemas.openxmlformats.org/officeDocument/2006/relationships/image" Target="../media/image121.emf"/><Relationship Id="rId21" Type="http://schemas.openxmlformats.org/officeDocument/2006/relationships/image" Target="../media/image118.wmf"/><Relationship Id="rId34" Type="http://schemas.openxmlformats.org/officeDocument/2006/relationships/oleObject" Target="../embeddings/oleObject188.bin"/><Relationship Id="rId42" Type="http://schemas.openxmlformats.org/officeDocument/2006/relationships/oleObject" Target="../embeddings/oleObject192.bin"/><Relationship Id="rId47" Type="http://schemas.openxmlformats.org/officeDocument/2006/relationships/image" Target="../media/image149.wmf"/><Relationship Id="rId7" Type="http://schemas.openxmlformats.org/officeDocument/2006/relationships/image" Target="../media/image109.wmf"/><Relationship Id="rId12" Type="http://schemas.openxmlformats.org/officeDocument/2006/relationships/oleObject" Target="../embeddings/oleObject177.bin"/><Relationship Id="rId17" Type="http://schemas.openxmlformats.org/officeDocument/2006/relationships/image" Target="../media/image114.wmf"/><Relationship Id="rId25" Type="http://schemas.openxmlformats.org/officeDocument/2006/relationships/image" Target="../media/image122.wmf"/><Relationship Id="rId33" Type="http://schemas.openxmlformats.org/officeDocument/2006/relationships/image" Target="../media/image142.wmf"/><Relationship Id="rId38" Type="http://schemas.openxmlformats.org/officeDocument/2006/relationships/oleObject" Target="../embeddings/oleObject190.bin"/><Relationship Id="rId46" Type="http://schemas.openxmlformats.org/officeDocument/2006/relationships/oleObject" Target="../embeddings/oleObject194.bin"/><Relationship Id="rId2" Type="http://schemas.openxmlformats.org/officeDocument/2006/relationships/slideLayout" Target="../slideLayouts/slideLayout2.xml"/><Relationship Id="rId16" Type="http://schemas.openxmlformats.org/officeDocument/2006/relationships/oleObject" Target="../embeddings/oleObject179.bin"/><Relationship Id="rId20" Type="http://schemas.openxmlformats.org/officeDocument/2006/relationships/oleObject" Target="../embeddings/oleObject181.bin"/><Relationship Id="rId29" Type="http://schemas.openxmlformats.org/officeDocument/2006/relationships/image" Target="../media/image140.wmf"/><Relationship Id="rId41" Type="http://schemas.openxmlformats.org/officeDocument/2006/relationships/image" Target="../media/image146.wmf"/><Relationship Id="rId1" Type="http://schemas.openxmlformats.org/officeDocument/2006/relationships/vmlDrawing" Target="../drawings/vmlDrawing16.vml"/><Relationship Id="rId6" Type="http://schemas.openxmlformats.org/officeDocument/2006/relationships/oleObject" Target="../embeddings/oleObject174.bin"/><Relationship Id="rId11" Type="http://schemas.openxmlformats.org/officeDocument/2006/relationships/image" Target="../media/image111.wmf"/><Relationship Id="rId24" Type="http://schemas.openxmlformats.org/officeDocument/2006/relationships/oleObject" Target="../embeddings/oleObject183.bin"/><Relationship Id="rId32" Type="http://schemas.openxmlformats.org/officeDocument/2006/relationships/oleObject" Target="../embeddings/oleObject187.bin"/><Relationship Id="rId37" Type="http://schemas.openxmlformats.org/officeDocument/2006/relationships/image" Target="../media/image144.wmf"/><Relationship Id="rId40" Type="http://schemas.openxmlformats.org/officeDocument/2006/relationships/oleObject" Target="../embeddings/oleObject191.bin"/><Relationship Id="rId45" Type="http://schemas.openxmlformats.org/officeDocument/2006/relationships/image" Target="../media/image148.wmf"/><Relationship Id="rId5" Type="http://schemas.openxmlformats.org/officeDocument/2006/relationships/image" Target="../media/image108.wmf"/><Relationship Id="rId15" Type="http://schemas.openxmlformats.org/officeDocument/2006/relationships/image" Target="../media/image113.wmf"/><Relationship Id="rId23" Type="http://schemas.openxmlformats.org/officeDocument/2006/relationships/image" Target="../media/image119.wmf"/><Relationship Id="rId28" Type="http://schemas.openxmlformats.org/officeDocument/2006/relationships/oleObject" Target="../embeddings/oleObject185.bin"/><Relationship Id="rId36" Type="http://schemas.openxmlformats.org/officeDocument/2006/relationships/oleObject" Target="../embeddings/oleObject189.bin"/><Relationship Id="rId49" Type="http://schemas.openxmlformats.org/officeDocument/2006/relationships/image" Target="../media/image150.wmf"/><Relationship Id="rId10" Type="http://schemas.openxmlformats.org/officeDocument/2006/relationships/oleObject" Target="../embeddings/oleObject176.bin"/><Relationship Id="rId19" Type="http://schemas.openxmlformats.org/officeDocument/2006/relationships/image" Target="../media/image117.wmf"/><Relationship Id="rId31" Type="http://schemas.openxmlformats.org/officeDocument/2006/relationships/image" Target="../media/image141.wmf"/><Relationship Id="rId44" Type="http://schemas.openxmlformats.org/officeDocument/2006/relationships/oleObject" Target="../embeddings/oleObject193.bin"/><Relationship Id="rId4" Type="http://schemas.openxmlformats.org/officeDocument/2006/relationships/oleObject" Target="../embeddings/oleObject173.bin"/><Relationship Id="rId9" Type="http://schemas.openxmlformats.org/officeDocument/2006/relationships/image" Target="../media/image110.wmf"/><Relationship Id="rId14" Type="http://schemas.openxmlformats.org/officeDocument/2006/relationships/oleObject" Target="../embeddings/oleObject178.bin"/><Relationship Id="rId22" Type="http://schemas.openxmlformats.org/officeDocument/2006/relationships/oleObject" Target="../embeddings/oleObject182.bin"/><Relationship Id="rId27" Type="http://schemas.openxmlformats.org/officeDocument/2006/relationships/image" Target="../media/image126.wmf"/><Relationship Id="rId30" Type="http://schemas.openxmlformats.org/officeDocument/2006/relationships/oleObject" Target="../embeddings/oleObject186.bin"/><Relationship Id="rId35" Type="http://schemas.openxmlformats.org/officeDocument/2006/relationships/image" Target="../media/image143.wmf"/><Relationship Id="rId43" Type="http://schemas.openxmlformats.org/officeDocument/2006/relationships/image" Target="../media/image147.wmf"/><Relationship Id="rId48" Type="http://schemas.openxmlformats.org/officeDocument/2006/relationships/oleObject" Target="../embeddings/oleObject195.bin"/><Relationship Id="rId8" Type="http://schemas.openxmlformats.org/officeDocument/2006/relationships/oleObject" Target="../embeddings/oleObject175.bin"/></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198.bin"/><Relationship Id="rId13" Type="http://schemas.openxmlformats.org/officeDocument/2006/relationships/image" Target="../media/image112.wmf"/><Relationship Id="rId18" Type="http://schemas.openxmlformats.org/officeDocument/2006/relationships/oleObject" Target="../embeddings/oleObject203.bin"/><Relationship Id="rId26" Type="http://schemas.openxmlformats.org/officeDocument/2006/relationships/oleObject" Target="../embeddings/oleObject207.bin"/><Relationship Id="rId39" Type="http://schemas.openxmlformats.org/officeDocument/2006/relationships/image" Target="../media/image153.wmf"/><Relationship Id="rId3" Type="http://schemas.openxmlformats.org/officeDocument/2006/relationships/image" Target="../media/image121.emf"/><Relationship Id="rId21" Type="http://schemas.openxmlformats.org/officeDocument/2006/relationships/image" Target="../media/image118.wmf"/><Relationship Id="rId34" Type="http://schemas.openxmlformats.org/officeDocument/2006/relationships/oleObject" Target="../embeddings/oleObject211.bin"/><Relationship Id="rId42" Type="http://schemas.openxmlformats.org/officeDocument/2006/relationships/oleObject" Target="../embeddings/oleObject215.bin"/><Relationship Id="rId7" Type="http://schemas.openxmlformats.org/officeDocument/2006/relationships/image" Target="../media/image109.wmf"/><Relationship Id="rId12" Type="http://schemas.openxmlformats.org/officeDocument/2006/relationships/oleObject" Target="../embeddings/oleObject200.bin"/><Relationship Id="rId17" Type="http://schemas.openxmlformats.org/officeDocument/2006/relationships/image" Target="../media/image114.wmf"/><Relationship Id="rId25" Type="http://schemas.openxmlformats.org/officeDocument/2006/relationships/image" Target="../media/image122.wmf"/><Relationship Id="rId33" Type="http://schemas.openxmlformats.org/officeDocument/2006/relationships/image" Target="../media/image142.wmf"/><Relationship Id="rId38" Type="http://schemas.openxmlformats.org/officeDocument/2006/relationships/oleObject" Target="../embeddings/oleObject213.bin"/><Relationship Id="rId2" Type="http://schemas.openxmlformats.org/officeDocument/2006/relationships/slideLayout" Target="../slideLayouts/slideLayout2.xml"/><Relationship Id="rId16" Type="http://schemas.openxmlformats.org/officeDocument/2006/relationships/oleObject" Target="../embeddings/oleObject202.bin"/><Relationship Id="rId20" Type="http://schemas.openxmlformats.org/officeDocument/2006/relationships/oleObject" Target="../embeddings/oleObject204.bin"/><Relationship Id="rId29" Type="http://schemas.openxmlformats.org/officeDocument/2006/relationships/image" Target="../media/image140.wmf"/><Relationship Id="rId41" Type="http://schemas.openxmlformats.org/officeDocument/2006/relationships/image" Target="../media/image154.wmf"/><Relationship Id="rId1" Type="http://schemas.openxmlformats.org/officeDocument/2006/relationships/vmlDrawing" Target="../drawings/vmlDrawing17.vml"/><Relationship Id="rId6" Type="http://schemas.openxmlformats.org/officeDocument/2006/relationships/oleObject" Target="../embeddings/oleObject197.bin"/><Relationship Id="rId11" Type="http://schemas.openxmlformats.org/officeDocument/2006/relationships/image" Target="../media/image111.wmf"/><Relationship Id="rId24" Type="http://schemas.openxmlformats.org/officeDocument/2006/relationships/oleObject" Target="../embeddings/oleObject206.bin"/><Relationship Id="rId32" Type="http://schemas.openxmlformats.org/officeDocument/2006/relationships/oleObject" Target="../embeddings/oleObject210.bin"/><Relationship Id="rId37" Type="http://schemas.openxmlformats.org/officeDocument/2006/relationships/image" Target="../media/image152.wmf"/><Relationship Id="rId40" Type="http://schemas.openxmlformats.org/officeDocument/2006/relationships/oleObject" Target="../embeddings/oleObject214.bin"/><Relationship Id="rId5" Type="http://schemas.openxmlformats.org/officeDocument/2006/relationships/image" Target="../media/image108.wmf"/><Relationship Id="rId15" Type="http://schemas.openxmlformats.org/officeDocument/2006/relationships/image" Target="../media/image113.wmf"/><Relationship Id="rId23" Type="http://schemas.openxmlformats.org/officeDocument/2006/relationships/image" Target="../media/image119.wmf"/><Relationship Id="rId28" Type="http://schemas.openxmlformats.org/officeDocument/2006/relationships/oleObject" Target="../embeddings/oleObject208.bin"/><Relationship Id="rId36" Type="http://schemas.openxmlformats.org/officeDocument/2006/relationships/oleObject" Target="../embeddings/oleObject212.bin"/><Relationship Id="rId10" Type="http://schemas.openxmlformats.org/officeDocument/2006/relationships/oleObject" Target="../embeddings/oleObject199.bin"/><Relationship Id="rId19" Type="http://schemas.openxmlformats.org/officeDocument/2006/relationships/image" Target="../media/image117.wmf"/><Relationship Id="rId31" Type="http://schemas.openxmlformats.org/officeDocument/2006/relationships/image" Target="../media/image141.wmf"/><Relationship Id="rId4" Type="http://schemas.openxmlformats.org/officeDocument/2006/relationships/oleObject" Target="../embeddings/oleObject196.bin"/><Relationship Id="rId9" Type="http://schemas.openxmlformats.org/officeDocument/2006/relationships/image" Target="../media/image110.wmf"/><Relationship Id="rId14" Type="http://schemas.openxmlformats.org/officeDocument/2006/relationships/oleObject" Target="../embeddings/oleObject201.bin"/><Relationship Id="rId22" Type="http://schemas.openxmlformats.org/officeDocument/2006/relationships/oleObject" Target="../embeddings/oleObject205.bin"/><Relationship Id="rId27" Type="http://schemas.openxmlformats.org/officeDocument/2006/relationships/image" Target="../media/image126.wmf"/><Relationship Id="rId30" Type="http://schemas.openxmlformats.org/officeDocument/2006/relationships/oleObject" Target="../embeddings/oleObject209.bin"/><Relationship Id="rId35" Type="http://schemas.openxmlformats.org/officeDocument/2006/relationships/image" Target="../media/image151.wmf"/><Relationship Id="rId43" Type="http://schemas.openxmlformats.org/officeDocument/2006/relationships/image" Target="../media/image155.wmf"/></Relationships>
</file>

<file path=ppt/slides/_rels/slide21.xml.rels><?xml version="1.0" encoding="UTF-8" standalone="yes"?>
<Relationships xmlns="http://schemas.openxmlformats.org/package/2006/relationships"><Relationship Id="rId8" Type="http://schemas.openxmlformats.org/officeDocument/2006/relationships/image" Target="../media/image157.wmf"/><Relationship Id="rId3" Type="http://schemas.openxmlformats.org/officeDocument/2006/relationships/image" Target="../media/image160.jpeg"/><Relationship Id="rId7" Type="http://schemas.openxmlformats.org/officeDocument/2006/relationships/oleObject" Target="../embeddings/oleObject217.bin"/><Relationship Id="rId12" Type="http://schemas.openxmlformats.org/officeDocument/2006/relationships/image" Target="../media/image159.wmf"/><Relationship Id="rId2" Type="http://schemas.openxmlformats.org/officeDocument/2006/relationships/slideLayout" Target="../slideLayouts/slideLayout2.xml"/><Relationship Id="rId1" Type="http://schemas.openxmlformats.org/officeDocument/2006/relationships/vmlDrawing" Target="../drawings/vmlDrawing18.vml"/><Relationship Id="rId6" Type="http://schemas.openxmlformats.org/officeDocument/2006/relationships/image" Target="../media/image161.jpeg"/><Relationship Id="rId11" Type="http://schemas.openxmlformats.org/officeDocument/2006/relationships/oleObject" Target="../embeddings/oleObject219.bin"/><Relationship Id="rId5" Type="http://schemas.openxmlformats.org/officeDocument/2006/relationships/image" Target="../media/image156.wmf"/><Relationship Id="rId10" Type="http://schemas.openxmlformats.org/officeDocument/2006/relationships/image" Target="../media/image158.wmf"/><Relationship Id="rId4" Type="http://schemas.openxmlformats.org/officeDocument/2006/relationships/oleObject" Target="../embeddings/oleObject216.bin"/><Relationship Id="rId9" Type="http://schemas.openxmlformats.org/officeDocument/2006/relationships/oleObject" Target="../embeddings/oleObject218.bin"/></Relationships>
</file>

<file path=ppt/slides/_rels/slide22.xml.rels><?xml version="1.0" encoding="UTF-8" standalone="yes"?>
<Relationships xmlns="http://schemas.openxmlformats.org/package/2006/relationships"><Relationship Id="rId8" Type="http://schemas.openxmlformats.org/officeDocument/2006/relationships/image" Target="../media/image164.wmf"/><Relationship Id="rId13" Type="http://schemas.openxmlformats.org/officeDocument/2006/relationships/oleObject" Target="../embeddings/oleObject225.bin"/><Relationship Id="rId18" Type="http://schemas.openxmlformats.org/officeDocument/2006/relationships/image" Target="../media/image169.wmf"/><Relationship Id="rId26" Type="http://schemas.openxmlformats.org/officeDocument/2006/relationships/image" Target="../media/image173.wmf"/><Relationship Id="rId3" Type="http://schemas.openxmlformats.org/officeDocument/2006/relationships/oleObject" Target="../embeddings/oleObject220.bin"/><Relationship Id="rId21" Type="http://schemas.openxmlformats.org/officeDocument/2006/relationships/oleObject" Target="../embeddings/oleObject229.bin"/><Relationship Id="rId7" Type="http://schemas.openxmlformats.org/officeDocument/2006/relationships/oleObject" Target="../embeddings/oleObject222.bin"/><Relationship Id="rId12" Type="http://schemas.openxmlformats.org/officeDocument/2006/relationships/image" Target="../media/image166.wmf"/><Relationship Id="rId17" Type="http://schemas.openxmlformats.org/officeDocument/2006/relationships/oleObject" Target="../embeddings/oleObject227.bin"/><Relationship Id="rId25" Type="http://schemas.openxmlformats.org/officeDocument/2006/relationships/oleObject" Target="../embeddings/oleObject231.bin"/><Relationship Id="rId2" Type="http://schemas.openxmlformats.org/officeDocument/2006/relationships/slideLayout" Target="../slideLayouts/slideLayout2.xml"/><Relationship Id="rId16" Type="http://schemas.openxmlformats.org/officeDocument/2006/relationships/image" Target="../media/image168.wmf"/><Relationship Id="rId20" Type="http://schemas.openxmlformats.org/officeDocument/2006/relationships/image" Target="../media/image170.wmf"/><Relationship Id="rId1" Type="http://schemas.openxmlformats.org/officeDocument/2006/relationships/vmlDrawing" Target="../drawings/vmlDrawing19.vml"/><Relationship Id="rId6" Type="http://schemas.openxmlformats.org/officeDocument/2006/relationships/image" Target="../media/image163.wmf"/><Relationship Id="rId11" Type="http://schemas.openxmlformats.org/officeDocument/2006/relationships/oleObject" Target="../embeddings/oleObject224.bin"/><Relationship Id="rId24" Type="http://schemas.openxmlformats.org/officeDocument/2006/relationships/image" Target="../media/image172.wmf"/><Relationship Id="rId5" Type="http://schemas.openxmlformats.org/officeDocument/2006/relationships/oleObject" Target="../embeddings/oleObject221.bin"/><Relationship Id="rId15" Type="http://schemas.openxmlformats.org/officeDocument/2006/relationships/oleObject" Target="../embeddings/oleObject226.bin"/><Relationship Id="rId23" Type="http://schemas.openxmlformats.org/officeDocument/2006/relationships/oleObject" Target="../embeddings/oleObject230.bin"/><Relationship Id="rId28" Type="http://schemas.openxmlformats.org/officeDocument/2006/relationships/image" Target="../media/image174.wmf"/><Relationship Id="rId10" Type="http://schemas.openxmlformats.org/officeDocument/2006/relationships/image" Target="../media/image165.wmf"/><Relationship Id="rId19" Type="http://schemas.openxmlformats.org/officeDocument/2006/relationships/oleObject" Target="../embeddings/oleObject228.bin"/><Relationship Id="rId4" Type="http://schemas.openxmlformats.org/officeDocument/2006/relationships/image" Target="../media/image162.emf"/><Relationship Id="rId9" Type="http://schemas.openxmlformats.org/officeDocument/2006/relationships/oleObject" Target="../embeddings/oleObject223.bin"/><Relationship Id="rId14" Type="http://schemas.openxmlformats.org/officeDocument/2006/relationships/image" Target="../media/image167.wmf"/><Relationship Id="rId22" Type="http://schemas.openxmlformats.org/officeDocument/2006/relationships/image" Target="../media/image171.wmf"/><Relationship Id="rId27" Type="http://schemas.openxmlformats.org/officeDocument/2006/relationships/oleObject" Target="../embeddings/oleObject232.bin"/></Relationships>
</file>

<file path=ppt/slides/_rels/slide23.xml.rels><?xml version="1.0" encoding="UTF-8" standalone="yes"?>
<Relationships xmlns="http://schemas.openxmlformats.org/package/2006/relationships"><Relationship Id="rId8" Type="http://schemas.openxmlformats.org/officeDocument/2006/relationships/image" Target="../media/image107.png"/><Relationship Id="rId13" Type="http://schemas.openxmlformats.org/officeDocument/2006/relationships/oleObject" Target="../embeddings/oleObject237.bin"/><Relationship Id="rId18" Type="http://schemas.openxmlformats.org/officeDocument/2006/relationships/image" Target="../media/image179.wmf"/><Relationship Id="rId3" Type="http://schemas.openxmlformats.org/officeDocument/2006/relationships/oleObject" Target="../embeddings/oleObject233.bin"/><Relationship Id="rId21" Type="http://schemas.openxmlformats.org/officeDocument/2006/relationships/oleObject" Target="../embeddings/oleObject241.bin"/><Relationship Id="rId7" Type="http://schemas.openxmlformats.org/officeDocument/2006/relationships/image" Target="../media/image176.wmf"/><Relationship Id="rId12" Type="http://schemas.openxmlformats.org/officeDocument/2006/relationships/image" Target="../media/image86.wmf"/><Relationship Id="rId17" Type="http://schemas.openxmlformats.org/officeDocument/2006/relationships/oleObject" Target="../embeddings/oleObject239.bin"/><Relationship Id="rId2" Type="http://schemas.openxmlformats.org/officeDocument/2006/relationships/slideLayout" Target="../slideLayouts/slideLayout2.xml"/><Relationship Id="rId16" Type="http://schemas.openxmlformats.org/officeDocument/2006/relationships/image" Target="../media/image178.wmf"/><Relationship Id="rId20" Type="http://schemas.openxmlformats.org/officeDocument/2006/relationships/image" Target="../media/image180.wmf"/><Relationship Id="rId1" Type="http://schemas.openxmlformats.org/officeDocument/2006/relationships/vmlDrawing" Target="../drawings/vmlDrawing20.vml"/><Relationship Id="rId6" Type="http://schemas.openxmlformats.org/officeDocument/2006/relationships/oleObject" Target="../embeddings/oleObject234.bin"/><Relationship Id="rId11" Type="http://schemas.openxmlformats.org/officeDocument/2006/relationships/oleObject" Target="../embeddings/oleObject236.bin"/><Relationship Id="rId5" Type="http://schemas.openxmlformats.org/officeDocument/2006/relationships/image" Target="../media/image182.png"/><Relationship Id="rId15" Type="http://schemas.openxmlformats.org/officeDocument/2006/relationships/oleObject" Target="../embeddings/oleObject238.bin"/><Relationship Id="rId10" Type="http://schemas.openxmlformats.org/officeDocument/2006/relationships/image" Target="../media/image177.wmf"/><Relationship Id="rId19" Type="http://schemas.openxmlformats.org/officeDocument/2006/relationships/oleObject" Target="../embeddings/oleObject240.bin"/><Relationship Id="rId4" Type="http://schemas.openxmlformats.org/officeDocument/2006/relationships/image" Target="../media/image175.wmf"/><Relationship Id="rId9" Type="http://schemas.openxmlformats.org/officeDocument/2006/relationships/oleObject" Target="../embeddings/oleObject235.bin"/><Relationship Id="rId14" Type="http://schemas.openxmlformats.org/officeDocument/2006/relationships/image" Target="../media/image85.wmf"/><Relationship Id="rId22" Type="http://schemas.openxmlformats.org/officeDocument/2006/relationships/image" Target="../media/image181.wmf"/></Relationships>
</file>

<file path=ppt/slides/_rels/slide24.xml.rels><?xml version="1.0" encoding="UTF-8" standalone="yes"?>
<Relationships xmlns="http://schemas.openxmlformats.org/package/2006/relationships"><Relationship Id="rId8" Type="http://schemas.openxmlformats.org/officeDocument/2006/relationships/image" Target="../media/image185.wmf"/><Relationship Id="rId13" Type="http://schemas.openxmlformats.org/officeDocument/2006/relationships/oleObject" Target="../embeddings/oleObject247.bin"/><Relationship Id="rId18" Type="http://schemas.openxmlformats.org/officeDocument/2006/relationships/image" Target="../media/image176.wmf"/><Relationship Id="rId26" Type="http://schemas.openxmlformats.org/officeDocument/2006/relationships/image" Target="../media/image193.wmf"/><Relationship Id="rId39" Type="http://schemas.openxmlformats.org/officeDocument/2006/relationships/oleObject" Target="../embeddings/oleObject260.bin"/><Relationship Id="rId3" Type="http://schemas.openxmlformats.org/officeDocument/2006/relationships/oleObject" Target="../embeddings/oleObject242.bin"/><Relationship Id="rId21" Type="http://schemas.openxmlformats.org/officeDocument/2006/relationships/oleObject" Target="../embeddings/oleObject251.bin"/><Relationship Id="rId34" Type="http://schemas.openxmlformats.org/officeDocument/2006/relationships/image" Target="../media/image197.wmf"/><Relationship Id="rId42" Type="http://schemas.openxmlformats.org/officeDocument/2006/relationships/image" Target="../media/image201.wmf"/><Relationship Id="rId7" Type="http://schemas.openxmlformats.org/officeDocument/2006/relationships/oleObject" Target="../embeddings/oleObject244.bin"/><Relationship Id="rId12" Type="http://schemas.openxmlformats.org/officeDocument/2006/relationships/image" Target="../media/image187.wmf"/><Relationship Id="rId17" Type="http://schemas.openxmlformats.org/officeDocument/2006/relationships/oleObject" Target="../embeddings/oleObject249.bin"/><Relationship Id="rId25" Type="http://schemas.openxmlformats.org/officeDocument/2006/relationships/oleObject" Target="../embeddings/oleObject253.bin"/><Relationship Id="rId33" Type="http://schemas.openxmlformats.org/officeDocument/2006/relationships/oleObject" Target="../embeddings/oleObject257.bin"/><Relationship Id="rId38" Type="http://schemas.openxmlformats.org/officeDocument/2006/relationships/image" Target="../media/image199.wmf"/><Relationship Id="rId2" Type="http://schemas.openxmlformats.org/officeDocument/2006/relationships/slideLayout" Target="../slideLayouts/slideLayout2.xml"/><Relationship Id="rId16" Type="http://schemas.openxmlformats.org/officeDocument/2006/relationships/image" Target="../media/image189.wmf"/><Relationship Id="rId20" Type="http://schemas.openxmlformats.org/officeDocument/2006/relationships/image" Target="../media/image190.wmf"/><Relationship Id="rId29" Type="http://schemas.openxmlformats.org/officeDocument/2006/relationships/oleObject" Target="../embeddings/oleObject255.bin"/><Relationship Id="rId41" Type="http://schemas.openxmlformats.org/officeDocument/2006/relationships/oleObject" Target="../embeddings/oleObject261.bin"/><Relationship Id="rId1" Type="http://schemas.openxmlformats.org/officeDocument/2006/relationships/vmlDrawing" Target="../drawings/vmlDrawing21.vml"/><Relationship Id="rId6" Type="http://schemas.openxmlformats.org/officeDocument/2006/relationships/image" Target="../media/image184.wmf"/><Relationship Id="rId11" Type="http://schemas.openxmlformats.org/officeDocument/2006/relationships/oleObject" Target="../embeddings/oleObject246.bin"/><Relationship Id="rId24" Type="http://schemas.openxmlformats.org/officeDocument/2006/relationships/image" Target="../media/image192.wmf"/><Relationship Id="rId32" Type="http://schemas.openxmlformats.org/officeDocument/2006/relationships/image" Target="../media/image196.wmf"/><Relationship Id="rId37" Type="http://schemas.openxmlformats.org/officeDocument/2006/relationships/oleObject" Target="../embeddings/oleObject259.bin"/><Relationship Id="rId40" Type="http://schemas.openxmlformats.org/officeDocument/2006/relationships/image" Target="../media/image200.wmf"/><Relationship Id="rId5" Type="http://schemas.openxmlformats.org/officeDocument/2006/relationships/oleObject" Target="../embeddings/oleObject243.bin"/><Relationship Id="rId15" Type="http://schemas.openxmlformats.org/officeDocument/2006/relationships/oleObject" Target="../embeddings/oleObject248.bin"/><Relationship Id="rId23" Type="http://schemas.openxmlformats.org/officeDocument/2006/relationships/oleObject" Target="../embeddings/oleObject252.bin"/><Relationship Id="rId28" Type="http://schemas.openxmlformats.org/officeDocument/2006/relationships/image" Target="../media/image194.wmf"/><Relationship Id="rId36" Type="http://schemas.openxmlformats.org/officeDocument/2006/relationships/image" Target="../media/image198.wmf"/><Relationship Id="rId10" Type="http://schemas.openxmlformats.org/officeDocument/2006/relationships/image" Target="../media/image186.wmf"/><Relationship Id="rId19" Type="http://schemas.openxmlformats.org/officeDocument/2006/relationships/oleObject" Target="../embeddings/oleObject250.bin"/><Relationship Id="rId31" Type="http://schemas.openxmlformats.org/officeDocument/2006/relationships/oleObject" Target="../embeddings/oleObject256.bin"/><Relationship Id="rId4" Type="http://schemas.openxmlformats.org/officeDocument/2006/relationships/image" Target="../media/image183.wmf"/><Relationship Id="rId9" Type="http://schemas.openxmlformats.org/officeDocument/2006/relationships/oleObject" Target="../embeddings/oleObject245.bin"/><Relationship Id="rId14" Type="http://schemas.openxmlformats.org/officeDocument/2006/relationships/image" Target="../media/image188.wmf"/><Relationship Id="rId22" Type="http://schemas.openxmlformats.org/officeDocument/2006/relationships/image" Target="../media/image191.wmf"/><Relationship Id="rId27" Type="http://schemas.openxmlformats.org/officeDocument/2006/relationships/oleObject" Target="../embeddings/oleObject254.bin"/><Relationship Id="rId30" Type="http://schemas.openxmlformats.org/officeDocument/2006/relationships/image" Target="../media/image195.wmf"/><Relationship Id="rId35" Type="http://schemas.openxmlformats.org/officeDocument/2006/relationships/oleObject" Target="../embeddings/oleObject258.bin"/></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264.bin"/><Relationship Id="rId13" Type="http://schemas.openxmlformats.org/officeDocument/2006/relationships/image" Target="../media/image206.wmf"/><Relationship Id="rId3" Type="http://schemas.openxmlformats.org/officeDocument/2006/relationships/image" Target="../media/image207.png"/><Relationship Id="rId7" Type="http://schemas.openxmlformats.org/officeDocument/2006/relationships/image" Target="../media/image203.wmf"/><Relationship Id="rId12" Type="http://schemas.openxmlformats.org/officeDocument/2006/relationships/oleObject" Target="../embeddings/oleObject266.bin"/><Relationship Id="rId2" Type="http://schemas.openxmlformats.org/officeDocument/2006/relationships/slideLayout" Target="../slideLayouts/slideLayout2.xml"/><Relationship Id="rId1" Type="http://schemas.openxmlformats.org/officeDocument/2006/relationships/vmlDrawing" Target="../drawings/vmlDrawing22.vml"/><Relationship Id="rId6" Type="http://schemas.openxmlformats.org/officeDocument/2006/relationships/oleObject" Target="../embeddings/oleObject263.bin"/><Relationship Id="rId11" Type="http://schemas.openxmlformats.org/officeDocument/2006/relationships/image" Target="../media/image205.wmf"/><Relationship Id="rId5" Type="http://schemas.openxmlformats.org/officeDocument/2006/relationships/image" Target="../media/image202.wmf"/><Relationship Id="rId10" Type="http://schemas.openxmlformats.org/officeDocument/2006/relationships/oleObject" Target="../embeddings/oleObject265.bin"/><Relationship Id="rId4" Type="http://schemas.openxmlformats.org/officeDocument/2006/relationships/oleObject" Target="../embeddings/oleObject262.bin"/><Relationship Id="rId9" Type="http://schemas.openxmlformats.org/officeDocument/2006/relationships/image" Target="../media/image204.wmf"/></Relationships>
</file>

<file path=ppt/slides/_rels/slide26.xml.rels><?xml version="1.0" encoding="UTF-8" standalone="yes"?>
<Relationships xmlns="http://schemas.openxmlformats.org/package/2006/relationships"><Relationship Id="rId8" Type="http://schemas.openxmlformats.org/officeDocument/2006/relationships/image" Target="../media/image209.wmf"/><Relationship Id="rId13" Type="http://schemas.openxmlformats.org/officeDocument/2006/relationships/oleObject" Target="../embeddings/oleObject272.bin"/><Relationship Id="rId18" Type="http://schemas.openxmlformats.org/officeDocument/2006/relationships/image" Target="../media/image214.wmf"/><Relationship Id="rId26" Type="http://schemas.openxmlformats.org/officeDocument/2006/relationships/image" Target="../media/image218.wmf"/><Relationship Id="rId3" Type="http://schemas.openxmlformats.org/officeDocument/2006/relationships/oleObject" Target="../embeddings/oleObject267.bin"/><Relationship Id="rId21" Type="http://schemas.openxmlformats.org/officeDocument/2006/relationships/oleObject" Target="../embeddings/oleObject276.bin"/><Relationship Id="rId7" Type="http://schemas.openxmlformats.org/officeDocument/2006/relationships/oleObject" Target="../embeddings/oleObject269.bin"/><Relationship Id="rId12" Type="http://schemas.openxmlformats.org/officeDocument/2006/relationships/image" Target="../media/image211.wmf"/><Relationship Id="rId17" Type="http://schemas.openxmlformats.org/officeDocument/2006/relationships/oleObject" Target="../embeddings/oleObject274.bin"/><Relationship Id="rId25" Type="http://schemas.openxmlformats.org/officeDocument/2006/relationships/oleObject" Target="../embeddings/oleObject278.bin"/><Relationship Id="rId2" Type="http://schemas.openxmlformats.org/officeDocument/2006/relationships/slideLayout" Target="../slideLayouts/slideLayout2.xml"/><Relationship Id="rId16" Type="http://schemas.openxmlformats.org/officeDocument/2006/relationships/image" Target="../media/image213.wmf"/><Relationship Id="rId20" Type="http://schemas.openxmlformats.org/officeDocument/2006/relationships/image" Target="../media/image215.wmf"/><Relationship Id="rId1" Type="http://schemas.openxmlformats.org/officeDocument/2006/relationships/vmlDrawing" Target="../drawings/vmlDrawing23.vml"/><Relationship Id="rId6" Type="http://schemas.openxmlformats.org/officeDocument/2006/relationships/image" Target="../media/image208.wmf"/><Relationship Id="rId11" Type="http://schemas.openxmlformats.org/officeDocument/2006/relationships/oleObject" Target="../embeddings/oleObject271.bin"/><Relationship Id="rId24" Type="http://schemas.openxmlformats.org/officeDocument/2006/relationships/image" Target="../media/image217.wmf"/><Relationship Id="rId5" Type="http://schemas.openxmlformats.org/officeDocument/2006/relationships/oleObject" Target="../embeddings/oleObject268.bin"/><Relationship Id="rId15" Type="http://schemas.openxmlformats.org/officeDocument/2006/relationships/oleObject" Target="../embeddings/oleObject273.bin"/><Relationship Id="rId23" Type="http://schemas.openxmlformats.org/officeDocument/2006/relationships/oleObject" Target="../embeddings/oleObject277.bin"/><Relationship Id="rId28" Type="http://schemas.openxmlformats.org/officeDocument/2006/relationships/image" Target="../media/image219.wmf"/><Relationship Id="rId10" Type="http://schemas.openxmlformats.org/officeDocument/2006/relationships/image" Target="../media/image210.wmf"/><Relationship Id="rId19" Type="http://schemas.openxmlformats.org/officeDocument/2006/relationships/oleObject" Target="../embeddings/oleObject275.bin"/><Relationship Id="rId4" Type="http://schemas.openxmlformats.org/officeDocument/2006/relationships/image" Target="../media/image202.wmf"/><Relationship Id="rId9" Type="http://schemas.openxmlformats.org/officeDocument/2006/relationships/oleObject" Target="../embeddings/oleObject270.bin"/><Relationship Id="rId14" Type="http://schemas.openxmlformats.org/officeDocument/2006/relationships/image" Target="../media/image212.wmf"/><Relationship Id="rId22" Type="http://schemas.openxmlformats.org/officeDocument/2006/relationships/image" Target="../media/image216.wmf"/><Relationship Id="rId27" Type="http://schemas.openxmlformats.org/officeDocument/2006/relationships/oleObject" Target="../embeddings/oleObject279.bin"/></Relationships>
</file>

<file path=ppt/slides/_rels/slide27.xml.rels><?xml version="1.0" encoding="UTF-8" standalone="yes"?>
<Relationships xmlns="http://schemas.openxmlformats.org/package/2006/relationships"><Relationship Id="rId8" Type="http://schemas.openxmlformats.org/officeDocument/2006/relationships/image" Target="../media/image222.wmf"/><Relationship Id="rId13" Type="http://schemas.openxmlformats.org/officeDocument/2006/relationships/image" Target="../media/image224.wmf"/><Relationship Id="rId3" Type="http://schemas.openxmlformats.org/officeDocument/2006/relationships/oleObject" Target="../embeddings/oleObject280.bin"/><Relationship Id="rId7" Type="http://schemas.openxmlformats.org/officeDocument/2006/relationships/oleObject" Target="../embeddings/oleObject282.bin"/><Relationship Id="rId12" Type="http://schemas.openxmlformats.org/officeDocument/2006/relationships/oleObject" Target="../embeddings/oleObject284.bin"/><Relationship Id="rId2" Type="http://schemas.openxmlformats.org/officeDocument/2006/relationships/slideLayout" Target="../slideLayouts/slideLayout2.xml"/><Relationship Id="rId1" Type="http://schemas.openxmlformats.org/officeDocument/2006/relationships/vmlDrawing" Target="../drawings/vmlDrawing24.vml"/><Relationship Id="rId6" Type="http://schemas.openxmlformats.org/officeDocument/2006/relationships/image" Target="../media/image221.wmf"/><Relationship Id="rId11" Type="http://schemas.openxmlformats.org/officeDocument/2006/relationships/image" Target="../media/image226.png"/><Relationship Id="rId5" Type="http://schemas.openxmlformats.org/officeDocument/2006/relationships/oleObject" Target="../embeddings/oleObject281.bin"/><Relationship Id="rId15" Type="http://schemas.openxmlformats.org/officeDocument/2006/relationships/image" Target="../media/image225.wmf"/><Relationship Id="rId10" Type="http://schemas.openxmlformats.org/officeDocument/2006/relationships/image" Target="../media/image223.wmf"/><Relationship Id="rId4" Type="http://schemas.openxmlformats.org/officeDocument/2006/relationships/image" Target="../media/image220.wmf"/><Relationship Id="rId9" Type="http://schemas.openxmlformats.org/officeDocument/2006/relationships/oleObject" Target="../embeddings/oleObject283.bin"/><Relationship Id="rId14" Type="http://schemas.openxmlformats.org/officeDocument/2006/relationships/oleObject" Target="../embeddings/oleObject285.bin"/></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288.bin"/><Relationship Id="rId13" Type="http://schemas.openxmlformats.org/officeDocument/2006/relationships/image" Target="../media/image231.wmf"/><Relationship Id="rId18" Type="http://schemas.openxmlformats.org/officeDocument/2006/relationships/oleObject" Target="../embeddings/oleObject293.bin"/><Relationship Id="rId3" Type="http://schemas.openxmlformats.org/officeDocument/2006/relationships/image" Target="../media/image236.jpeg"/><Relationship Id="rId21" Type="http://schemas.openxmlformats.org/officeDocument/2006/relationships/image" Target="../media/image235.wmf"/><Relationship Id="rId7" Type="http://schemas.openxmlformats.org/officeDocument/2006/relationships/image" Target="../media/image228.wmf"/><Relationship Id="rId12" Type="http://schemas.openxmlformats.org/officeDocument/2006/relationships/oleObject" Target="../embeddings/oleObject290.bin"/><Relationship Id="rId17" Type="http://schemas.openxmlformats.org/officeDocument/2006/relationships/image" Target="../media/image233.wmf"/><Relationship Id="rId2" Type="http://schemas.openxmlformats.org/officeDocument/2006/relationships/slideLayout" Target="../slideLayouts/slideLayout2.xml"/><Relationship Id="rId16" Type="http://schemas.openxmlformats.org/officeDocument/2006/relationships/oleObject" Target="../embeddings/oleObject292.bin"/><Relationship Id="rId20" Type="http://schemas.openxmlformats.org/officeDocument/2006/relationships/oleObject" Target="../embeddings/oleObject294.bin"/><Relationship Id="rId1" Type="http://schemas.openxmlformats.org/officeDocument/2006/relationships/vmlDrawing" Target="../drawings/vmlDrawing25.vml"/><Relationship Id="rId6" Type="http://schemas.openxmlformats.org/officeDocument/2006/relationships/oleObject" Target="../embeddings/oleObject287.bin"/><Relationship Id="rId11" Type="http://schemas.openxmlformats.org/officeDocument/2006/relationships/image" Target="../media/image230.wmf"/><Relationship Id="rId5" Type="http://schemas.openxmlformats.org/officeDocument/2006/relationships/image" Target="../media/image227.wmf"/><Relationship Id="rId15" Type="http://schemas.openxmlformats.org/officeDocument/2006/relationships/image" Target="../media/image232.wmf"/><Relationship Id="rId10" Type="http://schemas.openxmlformats.org/officeDocument/2006/relationships/oleObject" Target="../embeddings/oleObject289.bin"/><Relationship Id="rId19" Type="http://schemas.openxmlformats.org/officeDocument/2006/relationships/image" Target="../media/image234.wmf"/><Relationship Id="rId4" Type="http://schemas.openxmlformats.org/officeDocument/2006/relationships/oleObject" Target="../embeddings/oleObject286.bin"/><Relationship Id="rId9" Type="http://schemas.openxmlformats.org/officeDocument/2006/relationships/image" Target="../media/image229.wmf"/><Relationship Id="rId14" Type="http://schemas.openxmlformats.org/officeDocument/2006/relationships/oleObject" Target="../embeddings/oleObject291.bin"/></Relationships>
</file>

<file path=ppt/slides/_rels/slide29.xml.rels><?xml version="1.0" encoding="UTF-8" standalone="yes"?>
<Relationships xmlns="http://schemas.openxmlformats.org/package/2006/relationships"><Relationship Id="rId8" Type="http://schemas.openxmlformats.org/officeDocument/2006/relationships/image" Target="../media/image239.wmf"/><Relationship Id="rId13" Type="http://schemas.openxmlformats.org/officeDocument/2006/relationships/oleObject" Target="../embeddings/oleObject300.bin"/><Relationship Id="rId18" Type="http://schemas.openxmlformats.org/officeDocument/2006/relationships/oleObject" Target="../embeddings/oleObject302.bin"/><Relationship Id="rId3" Type="http://schemas.openxmlformats.org/officeDocument/2006/relationships/oleObject" Target="../embeddings/oleObject295.bin"/><Relationship Id="rId21" Type="http://schemas.openxmlformats.org/officeDocument/2006/relationships/image" Target="../media/image245.wmf"/><Relationship Id="rId7" Type="http://schemas.openxmlformats.org/officeDocument/2006/relationships/oleObject" Target="../embeddings/oleObject297.bin"/><Relationship Id="rId12" Type="http://schemas.openxmlformats.org/officeDocument/2006/relationships/image" Target="../media/image241.wmf"/><Relationship Id="rId17" Type="http://schemas.openxmlformats.org/officeDocument/2006/relationships/image" Target="../media/image247.png"/><Relationship Id="rId2" Type="http://schemas.openxmlformats.org/officeDocument/2006/relationships/slideLayout" Target="../slideLayouts/slideLayout2.xml"/><Relationship Id="rId16" Type="http://schemas.openxmlformats.org/officeDocument/2006/relationships/image" Target="../media/image243.wmf"/><Relationship Id="rId20" Type="http://schemas.openxmlformats.org/officeDocument/2006/relationships/oleObject" Target="../embeddings/oleObject303.bin"/><Relationship Id="rId1" Type="http://schemas.openxmlformats.org/officeDocument/2006/relationships/vmlDrawing" Target="../drawings/vmlDrawing26.vml"/><Relationship Id="rId6" Type="http://schemas.openxmlformats.org/officeDocument/2006/relationships/image" Target="../media/image238.wmf"/><Relationship Id="rId11" Type="http://schemas.openxmlformats.org/officeDocument/2006/relationships/oleObject" Target="../embeddings/oleObject299.bin"/><Relationship Id="rId5" Type="http://schemas.openxmlformats.org/officeDocument/2006/relationships/oleObject" Target="../embeddings/oleObject296.bin"/><Relationship Id="rId15" Type="http://schemas.openxmlformats.org/officeDocument/2006/relationships/oleObject" Target="../embeddings/oleObject301.bin"/><Relationship Id="rId23" Type="http://schemas.openxmlformats.org/officeDocument/2006/relationships/image" Target="../media/image246.wmf"/><Relationship Id="rId10" Type="http://schemas.openxmlformats.org/officeDocument/2006/relationships/image" Target="../media/image240.wmf"/><Relationship Id="rId19" Type="http://schemas.openxmlformats.org/officeDocument/2006/relationships/image" Target="../media/image244.wmf"/><Relationship Id="rId4" Type="http://schemas.openxmlformats.org/officeDocument/2006/relationships/image" Target="../media/image237.wmf"/><Relationship Id="rId9" Type="http://schemas.openxmlformats.org/officeDocument/2006/relationships/oleObject" Target="../embeddings/oleObject298.bin"/><Relationship Id="rId14" Type="http://schemas.openxmlformats.org/officeDocument/2006/relationships/image" Target="../media/image242.wmf"/><Relationship Id="rId22" Type="http://schemas.openxmlformats.org/officeDocument/2006/relationships/oleObject" Target="../embeddings/oleObject304.bin"/></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8.wmf"/><Relationship Id="rId5" Type="http://schemas.openxmlformats.org/officeDocument/2006/relationships/oleObject" Target="../embeddings/oleObject4.bin"/><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8" Type="http://schemas.openxmlformats.org/officeDocument/2006/relationships/oleObject" Target="../embeddings/oleObject307.bin"/><Relationship Id="rId13" Type="http://schemas.openxmlformats.org/officeDocument/2006/relationships/image" Target="../media/image251.wmf"/><Relationship Id="rId18" Type="http://schemas.openxmlformats.org/officeDocument/2006/relationships/oleObject" Target="../embeddings/oleObject312.bin"/><Relationship Id="rId26" Type="http://schemas.openxmlformats.org/officeDocument/2006/relationships/image" Target="../media/image257.wmf"/><Relationship Id="rId39" Type="http://schemas.openxmlformats.org/officeDocument/2006/relationships/oleObject" Target="../embeddings/oleObject323.bin"/><Relationship Id="rId3" Type="http://schemas.openxmlformats.org/officeDocument/2006/relationships/image" Target="../media/image266.emf"/><Relationship Id="rId21" Type="http://schemas.openxmlformats.org/officeDocument/2006/relationships/image" Target="../media/image255.wmf"/><Relationship Id="rId34" Type="http://schemas.openxmlformats.org/officeDocument/2006/relationships/image" Target="../media/image261.wmf"/><Relationship Id="rId42" Type="http://schemas.openxmlformats.org/officeDocument/2006/relationships/image" Target="../media/image265.wmf"/><Relationship Id="rId7" Type="http://schemas.openxmlformats.org/officeDocument/2006/relationships/image" Target="../media/image249.wmf"/><Relationship Id="rId12" Type="http://schemas.openxmlformats.org/officeDocument/2006/relationships/oleObject" Target="../embeddings/oleObject309.bin"/><Relationship Id="rId17" Type="http://schemas.openxmlformats.org/officeDocument/2006/relationships/image" Target="../media/image253.wmf"/><Relationship Id="rId25" Type="http://schemas.openxmlformats.org/officeDocument/2006/relationships/oleObject" Target="../embeddings/oleObject316.bin"/><Relationship Id="rId33" Type="http://schemas.openxmlformats.org/officeDocument/2006/relationships/oleObject" Target="../embeddings/oleObject320.bin"/><Relationship Id="rId38" Type="http://schemas.openxmlformats.org/officeDocument/2006/relationships/image" Target="../media/image263.wmf"/><Relationship Id="rId2" Type="http://schemas.openxmlformats.org/officeDocument/2006/relationships/slideLayout" Target="../slideLayouts/slideLayout2.xml"/><Relationship Id="rId16" Type="http://schemas.openxmlformats.org/officeDocument/2006/relationships/oleObject" Target="../embeddings/oleObject311.bin"/><Relationship Id="rId20" Type="http://schemas.openxmlformats.org/officeDocument/2006/relationships/oleObject" Target="../embeddings/oleObject313.bin"/><Relationship Id="rId29" Type="http://schemas.openxmlformats.org/officeDocument/2006/relationships/oleObject" Target="../embeddings/oleObject318.bin"/><Relationship Id="rId41" Type="http://schemas.openxmlformats.org/officeDocument/2006/relationships/oleObject" Target="../embeddings/oleObject324.bin"/><Relationship Id="rId1" Type="http://schemas.openxmlformats.org/officeDocument/2006/relationships/vmlDrawing" Target="../drawings/vmlDrawing27.vml"/><Relationship Id="rId6" Type="http://schemas.openxmlformats.org/officeDocument/2006/relationships/oleObject" Target="../embeddings/oleObject306.bin"/><Relationship Id="rId11" Type="http://schemas.openxmlformats.org/officeDocument/2006/relationships/image" Target="../media/image164.wmf"/><Relationship Id="rId24" Type="http://schemas.openxmlformats.org/officeDocument/2006/relationships/oleObject" Target="../embeddings/oleObject315.bin"/><Relationship Id="rId32" Type="http://schemas.openxmlformats.org/officeDocument/2006/relationships/image" Target="../media/image260.wmf"/><Relationship Id="rId37" Type="http://schemas.openxmlformats.org/officeDocument/2006/relationships/oleObject" Target="../embeddings/oleObject322.bin"/><Relationship Id="rId40" Type="http://schemas.openxmlformats.org/officeDocument/2006/relationships/image" Target="../media/image264.wmf"/><Relationship Id="rId5" Type="http://schemas.openxmlformats.org/officeDocument/2006/relationships/image" Target="../media/image248.wmf"/><Relationship Id="rId15" Type="http://schemas.openxmlformats.org/officeDocument/2006/relationships/image" Target="../media/image252.wmf"/><Relationship Id="rId23" Type="http://schemas.openxmlformats.org/officeDocument/2006/relationships/image" Target="../media/image256.wmf"/><Relationship Id="rId28" Type="http://schemas.openxmlformats.org/officeDocument/2006/relationships/image" Target="../media/image258.wmf"/><Relationship Id="rId36" Type="http://schemas.openxmlformats.org/officeDocument/2006/relationships/image" Target="../media/image262.wmf"/><Relationship Id="rId10" Type="http://schemas.openxmlformats.org/officeDocument/2006/relationships/oleObject" Target="../embeddings/oleObject308.bin"/><Relationship Id="rId19" Type="http://schemas.openxmlformats.org/officeDocument/2006/relationships/image" Target="../media/image254.wmf"/><Relationship Id="rId31" Type="http://schemas.openxmlformats.org/officeDocument/2006/relationships/oleObject" Target="../embeddings/oleObject319.bin"/><Relationship Id="rId4" Type="http://schemas.openxmlformats.org/officeDocument/2006/relationships/oleObject" Target="../embeddings/oleObject305.bin"/><Relationship Id="rId9" Type="http://schemas.openxmlformats.org/officeDocument/2006/relationships/image" Target="../media/image250.wmf"/><Relationship Id="rId14" Type="http://schemas.openxmlformats.org/officeDocument/2006/relationships/oleObject" Target="../embeddings/oleObject310.bin"/><Relationship Id="rId22" Type="http://schemas.openxmlformats.org/officeDocument/2006/relationships/oleObject" Target="../embeddings/oleObject314.bin"/><Relationship Id="rId27" Type="http://schemas.openxmlformats.org/officeDocument/2006/relationships/oleObject" Target="../embeddings/oleObject317.bin"/><Relationship Id="rId30" Type="http://schemas.openxmlformats.org/officeDocument/2006/relationships/image" Target="../media/image259.wmf"/><Relationship Id="rId35" Type="http://schemas.openxmlformats.org/officeDocument/2006/relationships/oleObject" Target="../embeddings/oleObject321.bin"/></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327.bin"/><Relationship Id="rId13" Type="http://schemas.openxmlformats.org/officeDocument/2006/relationships/image" Target="../media/image253.wmf"/><Relationship Id="rId18" Type="http://schemas.openxmlformats.org/officeDocument/2006/relationships/oleObject" Target="../embeddings/oleObject332.bin"/><Relationship Id="rId26" Type="http://schemas.openxmlformats.org/officeDocument/2006/relationships/oleObject" Target="../embeddings/oleObject336.bin"/><Relationship Id="rId3" Type="http://schemas.openxmlformats.org/officeDocument/2006/relationships/image" Target="../media/image266.emf"/><Relationship Id="rId21" Type="http://schemas.openxmlformats.org/officeDocument/2006/relationships/image" Target="../media/image260.wmf"/><Relationship Id="rId34" Type="http://schemas.openxmlformats.org/officeDocument/2006/relationships/oleObject" Target="../embeddings/oleObject340.bin"/><Relationship Id="rId7" Type="http://schemas.openxmlformats.org/officeDocument/2006/relationships/image" Target="../media/image164.wmf"/><Relationship Id="rId12" Type="http://schemas.openxmlformats.org/officeDocument/2006/relationships/oleObject" Target="../embeddings/oleObject329.bin"/><Relationship Id="rId17" Type="http://schemas.openxmlformats.org/officeDocument/2006/relationships/image" Target="../media/image258.wmf"/><Relationship Id="rId25" Type="http://schemas.openxmlformats.org/officeDocument/2006/relationships/image" Target="../media/image262.wmf"/><Relationship Id="rId33" Type="http://schemas.openxmlformats.org/officeDocument/2006/relationships/image" Target="../media/image270.wmf"/><Relationship Id="rId2" Type="http://schemas.openxmlformats.org/officeDocument/2006/relationships/slideLayout" Target="../slideLayouts/slideLayout2.xml"/><Relationship Id="rId16" Type="http://schemas.openxmlformats.org/officeDocument/2006/relationships/oleObject" Target="../embeddings/oleObject331.bin"/><Relationship Id="rId20" Type="http://schemas.openxmlformats.org/officeDocument/2006/relationships/oleObject" Target="../embeddings/oleObject333.bin"/><Relationship Id="rId29" Type="http://schemas.openxmlformats.org/officeDocument/2006/relationships/image" Target="../media/image268.wmf"/><Relationship Id="rId1" Type="http://schemas.openxmlformats.org/officeDocument/2006/relationships/vmlDrawing" Target="../drawings/vmlDrawing28.vml"/><Relationship Id="rId6" Type="http://schemas.openxmlformats.org/officeDocument/2006/relationships/oleObject" Target="../embeddings/oleObject326.bin"/><Relationship Id="rId11" Type="http://schemas.openxmlformats.org/officeDocument/2006/relationships/image" Target="../media/image252.wmf"/><Relationship Id="rId24" Type="http://schemas.openxmlformats.org/officeDocument/2006/relationships/oleObject" Target="../embeddings/oleObject335.bin"/><Relationship Id="rId32" Type="http://schemas.openxmlformats.org/officeDocument/2006/relationships/oleObject" Target="../embeddings/oleObject339.bin"/><Relationship Id="rId37" Type="http://schemas.openxmlformats.org/officeDocument/2006/relationships/image" Target="../media/image272.wmf"/><Relationship Id="rId5" Type="http://schemas.openxmlformats.org/officeDocument/2006/relationships/image" Target="../media/image250.wmf"/><Relationship Id="rId15" Type="http://schemas.openxmlformats.org/officeDocument/2006/relationships/image" Target="../media/image254.wmf"/><Relationship Id="rId23" Type="http://schemas.openxmlformats.org/officeDocument/2006/relationships/image" Target="../media/image261.wmf"/><Relationship Id="rId28" Type="http://schemas.openxmlformats.org/officeDocument/2006/relationships/oleObject" Target="../embeddings/oleObject337.bin"/><Relationship Id="rId36" Type="http://schemas.openxmlformats.org/officeDocument/2006/relationships/oleObject" Target="../embeddings/oleObject341.bin"/><Relationship Id="rId10" Type="http://schemas.openxmlformats.org/officeDocument/2006/relationships/oleObject" Target="../embeddings/oleObject328.bin"/><Relationship Id="rId19" Type="http://schemas.openxmlformats.org/officeDocument/2006/relationships/image" Target="../media/image259.wmf"/><Relationship Id="rId31" Type="http://schemas.openxmlformats.org/officeDocument/2006/relationships/image" Target="../media/image269.wmf"/><Relationship Id="rId4" Type="http://schemas.openxmlformats.org/officeDocument/2006/relationships/oleObject" Target="../embeddings/oleObject325.bin"/><Relationship Id="rId9" Type="http://schemas.openxmlformats.org/officeDocument/2006/relationships/image" Target="../media/image251.wmf"/><Relationship Id="rId14" Type="http://schemas.openxmlformats.org/officeDocument/2006/relationships/oleObject" Target="../embeddings/oleObject330.bin"/><Relationship Id="rId22" Type="http://schemas.openxmlformats.org/officeDocument/2006/relationships/oleObject" Target="../embeddings/oleObject334.bin"/><Relationship Id="rId27" Type="http://schemas.openxmlformats.org/officeDocument/2006/relationships/image" Target="../media/image267.wmf"/><Relationship Id="rId30" Type="http://schemas.openxmlformats.org/officeDocument/2006/relationships/oleObject" Target="../embeddings/oleObject338.bin"/><Relationship Id="rId35" Type="http://schemas.openxmlformats.org/officeDocument/2006/relationships/image" Target="../media/image271.wmf"/></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344.bin"/><Relationship Id="rId13" Type="http://schemas.openxmlformats.org/officeDocument/2006/relationships/image" Target="../media/image253.wmf"/><Relationship Id="rId18" Type="http://schemas.openxmlformats.org/officeDocument/2006/relationships/oleObject" Target="../embeddings/oleObject349.bin"/><Relationship Id="rId26" Type="http://schemas.openxmlformats.org/officeDocument/2006/relationships/oleObject" Target="../embeddings/oleObject353.bin"/><Relationship Id="rId3" Type="http://schemas.openxmlformats.org/officeDocument/2006/relationships/image" Target="../media/image266.emf"/><Relationship Id="rId21" Type="http://schemas.openxmlformats.org/officeDocument/2006/relationships/image" Target="../media/image260.wmf"/><Relationship Id="rId7" Type="http://schemas.openxmlformats.org/officeDocument/2006/relationships/image" Target="../media/image164.wmf"/><Relationship Id="rId12" Type="http://schemas.openxmlformats.org/officeDocument/2006/relationships/oleObject" Target="../embeddings/oleObject346.bin"/><Relationship Id="rId17" Type="http://schemas.openxmlformats.org/officeDocument/2006/relationships/image" Target="../media/image258.wmf"/><Relationship Id="rId25" Type="http://schemas.openxmlformats.org/officeDocument/2006/relationships/image" Target="../media/image262.wmf"/><Relationship Id="rId2" Type="http://schemas.openxmlformats.org/officeDocument/2006/relationships/slideLayout" Target="../slideLayouts/slideLayout2.xml"/><Relationship Id="rId16" Type="http://schemas.openxmlformats.org/officeDocument/2006/relationships/oleObject" Target="../embeddings/oleObject348.bin"/><Relationship Id="rId20" Type="http://schemas.openxmlformats.org/officeDocument/2006/relationships/oleObject" Target="../embeddings/oleObject350.bin"/><Relationship Id="rId29" Type="http://schemas.openxmlformats.org/officeDocument/2006/relationships/image" Target="../media/image264.wmf"/><Relationship Id="rId1" Type="http://schemas.openxmlformats.org/officeDocument/2006/relationships/vmlDrawing" Target="../drawings/vmlDrawing29.vml"/><Relationship Id="rId6" Type="http://schemas.openxmlformats.org/officeDocument/2006/relationships/oleObject" Target="../embeddings/oleObject343.bin"/><Relationship Id="rId11" Type="http://schemas.openxmlformats.org/officeDocument/2006/relationships/image" Target="../media/image252.wmf"/><Relationship Id="rId24" Type="http://schemas.openxmlformats.org/officeDocument/2006/relationships/oleObject" Target="../embeddings/oleObject352.bin"/><Relationship Id="rId5" Type="http://schemas.openxmlformats.org/officeDocument/2006/relationships/image" Target="../media/image250.wmf"/><Relationship Id="rId15" Type="http://schemas.openxmlformats.org/officeDocument/2006/relationships/image" Target="../media/image254.wmf"/><Relationship Id="rId23" Type="http://schemas.openxmlformats.org/officeDocument/2006/relationships/image" Target="../media/image261.wmf"/><Relationship Id="rId28" Type="http://schemas.openxmlformats.org/officeDocument/2006/relationships/oleObject" Target="../embeddings/oleObject354.bin"/><Relationship Id="rId10" Type="http://schemas.openxmlformats.org/officeDocument/2006/relationships/oleObject" Target="../embeddings/oleObject345.bin"/><Relationship Id="rId19" Type="http://schemas.openxmlformats.org/officeDocument/2006/relationships/image" Target="../media/image259.wmf"/><Relationship Id="rId4" Type="http://schemas.openxmlformats.org/officeDocument/2006/relationships/oleObject" Target="../embeddings/oleObject342.bin"/><Relationship Id="rId9" Type="http://schemas.openxmlformats.org/officeDocument/2006/relationships/image" Target="../media/image251.wmf"/><Relationship Id="rId14" Type="http://schemas.openxmlformats.org/officeDocument/2006/relationships/oleObject" Target="../embeddings/oleObject347.bin"/><Relationship Id="rId22" Type="http://schemas.openxmlformats.org/officeDocument/2006/relationships/oleObject" Target="../embeddings/oleObject351.bin"/><Relationship Id="rId27" Type="http://schemas.openxmlformats.org/officeDocument/2006/relationships/image" Target="../media/image267.wmf"/></Relationships>
</file>

<file path=ppt/slides/_rels/slide33.xml.rels><?xml version="1.0" encoding="UTF-8" standalone="yes"?>
<Relationships xmlns="http://schemas.openxmlformats.org/package/2006/relationships"><Relationship Id="rId3" Type="http://schemas.openxmlformats.org/officeDocument/2006/relationships/image" Target="../media/image274.jpeg"/><Relationship Id="rId2" Type="http://schemas.openxmlformats.org/officeDocument/2006/relationships/image" Target="../media/image273.jpeg"/><Relationship Id="rId1" Type="http://schemas.openxmlformats.org/officeDocument/2006/relationships/slideLayout" Target="../slideLayouts/slideLayout2.xml"/><Relationship Id="rId5" Type="http://schemas.openxmlformats.org/officeDocument/2006/relationships/hyperlink" Target="http://nuclphys.sinp.msu.ru/experiment/detectors/bubble.htm" TargetMode="External"/><Relationship Id="rId4" Type="http://schemas.openxmlformats.org/officeDocument/2006/relationships/image" Target="../media/image275.png"/></Relationships>
</file>

<file path=ppt/slides/_rels/slide34.xml.rels><?xml version="1.0" encoding="UTF-8" standalone="yes"?>
<Relationships xmlns="http://schemas.openxmlformats.org/package/2006/relationships"><Relationship Id="rId8" Type="http://schemas.openxmlformats.org/officeDocument/2006/relationships/image" Target="../media/image278.wmf"/><Relationship Id="rId13" Type="http://schemas.openxmlformats.org/officeDocument/2006/relationships/oleObject" Target="../embeddings/oleObject360.bin"/><Relationship Id="rId18" Type="http://schemas.openxmlformats.org/officeDocument/2006/relationships/image" Target="../media/image283.wmf"/><Relationship Id="rId3" Type="http://schemas.openxmlformats.org/officeDocument/2006/relationships/oleObject" Target="../embeddings/oleObject355.bin"/><Relationship Id="rId21" Type="http://schemas.openxmlformats.org/officeDocument/2006/relationships/oleObject" Target="../embeddings/oleObject364.bin"/><Relationship Id="rId7" Type="http://schemas.openxmlformats.org/officeDocument/2006/relationships/oleObject" Target="../embeddings/oleObject357.bin"/><Relationship Id="rId12" Type="http://schemas.openxmlformats.org/officeDocument/2006/relationships/image" Target="../media/image280.wmf"/><Relationship Id="rId17" Type="http://schemas.openxmlformats.org/officeDocument/2006/relationships/oleObject" Target="../embeddings/oleObject362.bin"/><Relationship Id="rId2" Type="http://schemas.openxmlformats.org/officeDocument/2006/relationships/slideLayout" Target="../slideLayouts/slideLayout2.xml"/><Relationship Id="rId16" Type="http://schemas.openxmlformats.org/officeDocument/2006/relationships/image" Target="../media/image282.wmf"/><Relationship Id="rId20" Type="http://schemas.openxmlformats.org/officeDocument/2006/relationships/image" Target="../media/image284.wmf"/><Relationship Id="rId1" Type="http://schemas.openxmlformats.org/officeDocument/2006/relationships/vmlDrawing" Target="../drawings/vmlDrawing30.vml"/><Relationship Id="rId6" Type="http://schemas.openxmlformats.org/officeDocument/2006/relationships/image" Target="../media/image277.wmf"/><Relationship Id="rId11" Type="http://schemas.openxmlformats.org/officeDocument/2006/relationships/oleObject" Target="../embeddings/oleObject359.bin"/><Relationship Id="rId5" Type="http://schemas.openxmlformats.org/officeDocument/2006/relationships/oleObject" Target="../embeddings/oleObject356.bin"/><Relationship Id="rId15" Type="http://schemas.openxmlformats.org/officeDocument/2006/relationships/oleObject" Target="../embeddings/oleObject361.bin"/><Relationship Id="rId10" Type="http://schemas.openxmlformats.org/officeDocument/2006/relationships/image" Target="../media/image279.wmf"/><Relationship Id="rId19" Type="http://schemas.openxmlformats.org/officeDocument/2006/relationships/oleObject" Target="../embeddings/oleObject363.bin"/><Relationship Id="rId4" Type="http://schemas.openxmlformats.org/officeDocument/2006/relationships/image" Target="../media/image276.wmf"/><Relationship Id="rId9" Type="http://schemas.openxmlformats.org/officeDocument/2006/relationships/oleObject" Target="../embeddings/oleObject358.bin"/><Relationship Id="rId14" Type="http://schemas.openxmlformats.org/officeDocument/2006/relationships/image" Target="../media/image281.wmf"/><Relationship Id="rId22" Type="http://schemas.openxmlformats.org/officeDocument/2006/relationships/image" Target="../media/image285.wmf"/></Relationships>
</file>

<file path=ppt/slides/_rels/slide35.xml.rels><?xml version="1.0" encoding="UTF-8" standalone="yes"?>
<Relationships xmlns="http://schemas.openxmlformats.org/package/2006/relationships"><Relationship Id="rId8" Type="http://schemas.openxmlformats.org/officeDocument/2006/relationships/image" Target="../media/image288.wmf"/><Relationship Id="rId13" Type="http://schemas.openxmlformats.org/officeDocument/2006/relationships/oleObject" Target="../embeddings/oleObject370.bin"/><Relationship Id="rId18" Type="http://schemas.openxmlformats.org/officeDocument/2006/relationships/image" Target="../media/image293.wmf"/><Relationship Id="rId26" Type="http://schemas.openxmlformats.org/officeDocument/2006/relationships/image" Target="../media/image297.wmf"/><Relationship Id="rId3" Type="http://schemas.openxmlformats.org/officeDocument/2006/relationships/oleObject" Target="../embeddings/oleObject365.bin"/><Relationship Id="rId21" Type="http://schemas.openxmlformats.org/officeDocument/2006/relationships/oleObject" Target="../embeddings/oleObject374.bin"/><Relationship Id="rId7" Type="http://schemas.openxmlformats.org/officeDocument/2006/relationships/oleObject" Target="../embeddings/oleObject367.bin"/><Relationship Id="rId12" Type="http://schemas.openxmlformats.org/officeDocument/2006/relationships/image" Target="../media/image290.wmf"/><Relationship Id="rId17" Type="http://schemas.openxmlformats.org/officeDocument/2006/relationships/oleObject" Target="../embeddings/oleObject372.bin"/><Relationship Id="rId25" Type="http://schemas.openxmlformats.org/officeDocument/2006/relationships/oleObject" Target="../embeddings/oleObject376.bin"/><Relationship Id="rId2" Type="http://schemas.openxmlformats.org/officeDocument/2006/relationships/slideLayout" Target="../slideLayouts/slideLayout2.xml"/><Relationship Id="rId16" Type="http://schemas.openxmlformats.org/officeDocument/2006/relationships/image" Target="../media/image292.wmf"/><Relationship Id="rId20" Type="http://schemas.openxmlformats.org/officeDocument/2006/relationships/image" Target="../media/image294.wmf"/><Relationship Id="rId1" Type="http://schemas.openxmlformats.org/officeDocument/2006/relationships/vmlDrawing" Target="../drawings/vmlDrawing31.vml"/><Relationship Id="rId6" Type="http://schemas.openxmlformats.org/officeDocument/2006/relationships/image" Target="../media/image287.wmf"/><Relationship Id="rId11" Type="http://schemas.openxmlformats.org/officeDocument/2006/relationships/oleObject" Target="../embeddings/oleObject369.bin"/><Relationship Id="rId24" Type="http://schemas.openxmlformats.org/officeDocument/2006/relationships/image" Target="../media/image296.wmf"/><Relationship Id="rId5" Type="http://schemas.openxmlformats.org/officeDocument/2006/relationships/oleObject" Target="../embeddings/oleObject366.bin"/><Relationship Id="rId15" Type="http://schemas.openxmlformats.org/officeDocument/2006/relationships/oleObject" Target="../embeddings/oleObject371.bin"/><Relationship Id="rId23" Type="http://schemas.openxmlformats.org/officeDocument/2006/relationships/oleObject" Target="../embeddings/oleObject375.bin"/><Relationship Id="rId10" Type="http://schemas.openxmlformats.org/officeDocument/2006/relationships/image" Target="../media/image289.wmf"/><Relationship Id="rId19" Type="http://schemas.openxmlformats.org/officeDocument/2006/relationships/oleObject" Target="../embeddings/oleObject373.bin"/><Relationship Id="rId4" Type="http://schemas.openxmlformats.org/officeDocument/2006/relationships/image" Target="../media/image286.wmf"/><Relationship Id="rId9" Type="http://schemas.openxmlformats.org/officeDocument/2006/relationships/oleObject" Target="../embeddings/oleObject368.bin"/><Relationship Id="rId14" Type="http://schemas.openxmlformats.org/officeDocument/2006/relationships/image" Target="../media/image291.wmf"/><Relationship Id="rId22" Type="http://schemas.openxmlformats.org/officeDocument/2006/relationships/image" Target="../media/image295.wmf"/></Relationships>
</file>

<file path=ppt/slides/_rels/slide36.xml.rels><?xml version="1.0" encoding="UTF-8" standalone="yes"?>
<Relationships xmlns="http://schemas.openxmlformats.org/package/2006/relationships"><Relationship Id="rId8" Type="http://schemas.openxmlformats.org/officeDocument/2006/relationships/image" Target="../media/image300.wmf"/><Relationship Id="rId13" Type="http://schemas.openxmlformats.org/officeDocument/2006/relationships/oleObject" Target="../embeddings/oleObject382.bin"/><Relationship Id="rId3" Type="http://schemas.openxmlformats.org/officeDocument/2006/relationships/oleObject" Target="../embeddings/oleObject377.bin"/><Relationship Id="rId7" Type="http://schemas.openxmlformats.org/officeDocument/2006/relationships/oleObject" Target="../embeddings/oleObject379.bin"/><Relationship Id="rId12" Type="http://schemas.openxmlformats.org/officeDocument/2006/relationships/image" Target="../media/image302.wmf"/><Relationship Id="rId2" Type="http://schemas.openxmlformats.org/officeDocument/2006/relationships/slideLayout" Target="../slideLayouts/slideLayout2.xml"/><Relationship Id="rId1" Type="http://schemas.openxmlformats.org/officeDocument/2006/relationships/vmlDrawing" Target="../drawings/vmlDrawing32.vml"/><Relationship Id="rId6" Type="http://schemas.openxmlformats.org/officeDocument/2006/relationships/image" Target="../media/image299.wmf"/><Relationship Id="rId11" Type="http://schemas.openxmlformats.org/officeDocument/2006/relationships/oleObject" Target="../embeddings/oleObject381.bin"/><Relationship Id="rId5" Type="http://schemas.openxmlformats.org/officeDocument/2006/relationships/oleObject" Target="../embeddings/oleObject378.bin"/><Relationship Id="rId10" Type="http://schemas.openxmlformats.org/officeDocument/2006/relationships/image" Target="../media/image301.wmf"/><Relationship Id="rId4" Type="http://schemas.openxmlformats.org/officeDocument/2006/relationships/image" Target="../media/image298.wmf"/><Relationship Id="rId9" Type="http://schemas.openxmlformats.org/officeDocument/2006/relationships/oleObject" Target="../embeddings/oleObject380.bin"/><Relationship Id="rId14" Type="http://schemas.openxmlformats.org/officeDocument/2006/relationships/image" Target="../media/image303.wmf"/></Relationships>
</file>

<file path=ppt/slides/_rels/slide37.xml.rels><?xml version="1.0" encoding="UTF-8" standalone="yes"?>
<Relationships xmlns="http://schemas.openxmlformats.org/package/2006/relationships"><Relationship Id="rId8" Type="http://schemas.openxmlformats.org/officeDocument/2006/relationships/image" Target="../media/image306.wmf"/><Relationship Id="rId13" Type="http://schemas.openxmlformats.org/officeDocument/2006/relationships/oleObject" Target="../embeddings/oleObject388.bin"/><Relationship Id="rId18" Type="http://schemas.openxmlformats.org/officeDocument/2006/relationships/image" Target="../media/image311.wmf"/><Relationship Id="rId26" Type="http://schemas.openxmlformats.org/officeDocument/2006/relationships/image" Target="../media/image315.wmf"/><Relationship Id="rId3" Type="http://schemas.openxmlformats.org/officeDocument/2006/relationships/oleObject" Target="../embeddings/oleObject383.bin"/><Relationship Id="rId21" Type="http://schemas.openxmlformats.org/officeDocument/2006/relationships/oleObject" Target="../embeddings/oleObject392.bin"/><Relationship Id="rId34" Type="http://schemas.openxmlformats.org/officeDocument/2006/relationships/image" Target="../media/image319.wmf"/><Relationship Id="rId7" Type="http://schemas.openxmlformats.org/officeDocument/2006/relationships/oleObject" Target="../embeddings/oleObject385.bin"/><Relationship Id="rId12" Type="http://schemas.openxmlformats.org/officeDocument/2006/relationships/image" Target="../media/image308.wmf"/><Relationship Id="rId17" Type="http://schemas.openxmlformats.org/officeDocument/2006/relationships/oleObject" Target="../embeddings/oleObject390.bin"/><Relationship Id="rId25" Type="http://schemas.openxmlformats.org/officeDocument/2006/relationships/oleObject" Target="../embeddings/oleObject394.bin"/><Relationship Id="rId33" Type="http://schemas.openxmlformats.org/officeDocument/2006/relationships/oleObject" Target="../embeddings/oleObject398.bin"/><Relationship Id="rId2" Type="http://schemas.openxmlformats.org/officeDocument/2006/relationships/slideLayout" Target="../slideLayouts/slideLayout2.xml"/><Relationship Id="rId16" Type="http://schemas.openxmlformats.org/officeDocument/2006/relationships/image" Target="../media/image310.wmf"/><Relationship Id="rId20" Type="http://schemas.openxmlformats.org/officeDocument/2006/relationships/image" Target="../media/image312.wmf"/><Relationship Id="rId29" Type="http://schemas.openxmlformats.org/officeDocument/2006/relationships/oleObject" Target="../embeddings/oleObject396.bin"/><Relationship Id="rId1" Type="http://schemas.openxmlformats.org/officeDocument/2006/relationships/vmlDrawing" Target="../drawings/vmlDrawing33.vml"/><Relationship Id="rId6" Type="http://schemas.openxmlformats.org/officeDocument/2006/relationships/image" Target="../media/image305.wmf"/><Relationship Id="rId11" Type="http://schemas.openxmlformats.org/officeDocument/2006/relationships/oleObject" Target="../embeddings/oleObject387.bin"/><Relationship Id="rId24" Type="http://schemas.openxmlformats.org/officeDocument/2006/relationships/image" Target="../media/image314.wmf"/><Relationship Id="rId32" Type="http://schemas.openxmlformats.org/officeDocument/2006/relationships/image" Target="../media/image318.wmf"/><Relationship Id="rId5" Type="http://schemas.openxmlformats.org/officeDocument/2006/relationships/oleObject" Target="../embeddings/oleObject384.bin"/><Relationship Id="rId15" Type="http://schemas.openxmlformats.org/officeDocument/2006/relationships/oleObject" Target="../embeddings/oleObject389.bin"/><Relationship Id="rId23" Type="http://schemas.openxmlformats.org/officeDocument/2006/relationships/oleObject" Target="../embeddings/oleObject393.bin"/><Relationship Id="rId28" Type="http://schemas.openxmlformats.org/officeDocument/2006/relationships/image" Target="../media/image316.wmf"/><Relationship Id="rId10" Type="http://schemas.openxmlformats.org/officeDocument/2006/relationships/image" Target="../media/image307.wmf"/><Relationship Id="rId19" Type="http://schemas.openxmlformats.org/officeDocument/2006/relationships/oleObject" Target="../embeddings/oleObject391.bin"/><Relationship Id="rId31" Type="http://schemas.openxmlformats.org/officeDocument/2006/relationships/oleObject" Target="../embeddings/oleObject397.bin"/><Relationship Id="rId4" Type="http://schemas.openxmlformats.org/officeDocument/2006/relationships/image" Target="../media/image304.wmf"/><Relationship Id="rId9" Type="http://schemas.openxmlformats.org/officeDocument/2006/relationships/oleObject" Target="../embeddings/oleObject386.bin"/><Relationship Id="rId14" Type="http://schemas.openxmlformats.org/officeDocument/2006/relationships/image" Target="../media/image309.wmf"/><Relationship Id="rId22" Type="http://schemas.openxmlformats.org/officeDocument/2006/relationships/image" Target="../media/image313.wmf"/><Relationship Id="rId27" Type="http://schemas.openxmlformats.org/officeDocument/2006/relationships/oleObject" Target="../embeddings/oleObject395.bin"/><Relationship Id="rId30" Type="http://schemas.openxmlformats.org/officeDocument/2006/relationships/image" Target="../media/image317.wm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322.wmf"/><Relationship Id="rId13" Type="http://schemas.openxmlformats.org/officeDocument/2006/relationships/oleObject" Target="../embeddings/oleObject404.bin"/><Relationship Id="rId3" Type="http://schemas.openxmlformats.org/officeDocument/2006/relationships/oleObject" Target="../embeddings/oleObject399.bin"/><Relationship Id="rId7" Type="http://schemas.openxmlformats.org/officeDocument/2006/relationships/oleObject" Target="../embeddings/oleObject401.bin"/><Relationship Id="rId12" Type="http://schemas.openxmlformats.org/officeDocument/2006/relationships/image" Target="../media/image324.wmf"/><Relationship Id="rId2" Type="http://schemas.openxmlformats.org/officeDocument/2006/relationships/slideLayout" Target="../slideLayouts/slideLayout2.xml"/><Relationship Id="rId16" Type="http://schemas.openxmlformats.org/officeDocument/2006/relationships/image" Target="../media/image326.wmf"/><Relationship Id="rId1" Type="http://schemas.openxmlformats.org/officeDocument/2006/relationships/vmlDrawing" Target="../drawings/vmlDrawing34.vml"/><Relationship Id="rId6" Type="http://schemas.openxmlformats.org/officeDocument/2006/relationships/image" Target="../media/image321.wmf"/><Relationship Id="rId11" Type="http://schemas.openxmlformats.org/officeDocument/2006/relationships/oleObject" Target="../embeddings/oleObject403.bin"/><Relationship Id="rId5" Type="http://schemas.openxmlformats.org/officeDocument/2006/relationships/oleObject" Target="../embeddings/oleObject400.bin"/><Relationship Id="rId15" Type="http://schemas.openxmlformats.org/officeDocument/2006/relationships/oleObject" Target="../embeddings/oleObject405.bin"/><Relationship Id="rId10" Type="http://schemas.openxmlformats.org/officeDocument/2006/relationships/image" Target="../media/image323.wmf"/><Relationship Id="rId4" Type="http://schemas.openxmlformats.org/officeDocument/2006/relationships/image" Target="../media/image320.wmf"/><Relationship Id="rId9" Type="http://schemas.openxmlformats.org/officeDocument/2006/relationships/oleObject" Target="../embeddings/oleObject402.bin"/><Relationship Id="rId14" Type="http://schemas.openxmlformats.org/officeDocument/2006/relationships/image" Target="../media/image325.wmf"/></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image" Target="../media/image329.wmf"/><Relationship Id="rId3" Type="http://schemas.openxmlformats.org/officeDocument/2006/relationships/oleObject" Target="../embeddings/oleObject406.bin"/><Relationship Id="rId7" Type="http://schemas.openxmlformats.org/officeDocument/2006/relationships/oleObject" Target="../embeddings/oleObject408.bin"/><Relationship Id="rId2" Type="http://schemas.openxmlformats.org/officeDocument/2006/relationships/slideLayout" Target="../slideLayouts/slideLayout2.xml"/><Relationship Id="rId1" Type="http://schemas.openxmlformats.org/officeDocument/2006/relationships/vmlDrawing" Target="../drawings/vmlDrawing35.vml"/><Relationship Id="rId6" Type="http://schemas.openxmlformats.org/officeDocument/2006/relationships/image" Target="../media/image328.wmf"/><Relationship Id="rId5" Type="http://schemas.openxmlformats.org/officeDocument/2006/relationships/oleObject" Target="../embeddings/oleObject407.bin"/><Relationship Id="rId4" Type="http://schemas.openxmlformats.org/officeDocument/2006/relationships/image" Target="../media/image327.wmf"/></Relationships>
</file>

<file path=ppt/slides/_rels/slide42.xml.rels><?xml version="1.0" encoding="UTF-8" standalone="yes"?>
<Relationships xmlns="http://schemas.openxmlformats.org/package/2006/relationships"><Relationship Id="rId8" Type="http://schemas.openxmlformats.org/officeDocument/2006/relationships/image" Target="../media/image332.wmf"/><Relationship Id="rId13" Type="http://schemas.openxmlformats.org/officeDocument/2006/relationships/oleObject" Target="../embeddings/oleObject414.bin"/><Relationship Id="rId18" Type="http://schemas.openxmlformats.org/officeDocument/2006/relationships/image" Target="../media/image337.wmf"/><Relationship Id="rId3" Type="http://schemas.openxmlformats.org/officeDocument/2006/relationships/oleObject" Target="../embeddings/oleObject409.bin"/><Relationship Id="rId7" Type="http://schemas.openxmlformats.org/officeDocument/2006/relationships/oleObject" Target="../embeddings/oleObject411.bin"/><Relationship Id="rId12" Type="http://schemas.openxmlformats.org/officeDocument/2006/relationships/image" Target="../media/image334.wmf"/><Relationship Id="rId17" Type="http://schemas.openxmlformats.org/officeDocument/2006/relationships/oleObject" Target="../embeddings/oleObject416.bin"/><Relationship Id="rId2" Type="http://schemas.openxmlformats.org/officeDocument/2006/relationships/slideLayout" Target="../slideLayouts/slideLayout2.xml"/><Relationship Id="rId16" Type="http://schemas.openxmlformats.org/officeDocument/2006/relationships/image" Target="../media/image336.wmf"/><Relationship Id="rId20" Type="http://schemas.openxmlformats.org/officeDocument/2006/relationships/image" Target="../media/image338.wmf"/><Relationship Id="rId1" Type="http://schemas.openxmlformats.org/officeDocument/2006/relationships/vmlDrawing" Target="../drawings/vmlDrawing36.vml"/><Relationship Id="rId6" Type="http://schemas.openxmlformats.org/officeDocument/2006/relationships/image" Target="../media/image331.wmf"/><Relationship Id="rId11" Type="http://schemas.openxmlformats.org/officeDocument/2006/relationships/oleObject" Target="../embeddings/oleObject413.bin"/><Relationship Id="rId5" Type="http://schemas.openxmlformats.org/officeDocument/2006/relationships/oleObject" Target="../embeddings/oleObject410.bin"/><Relationship Id="rId15" Type="http://schemas.openxmlformats.org/officeDocument/2006/relationships/oleObject" Target="../embeddings/oleObject415.bin"/><Relationship Id="rId10" Type="http://schemas.openxmlformats.org/officeDocument/2006/relationships/image" Target="../media/image333.wmf"/><Relationship Id="rId19" Type="http://schemas.openxmlformats.org/officeDocument/2006/relationships/oleObject" Target="../embeddings/oleObject417.bin"/><Relationship Id="rId4" Type="http://schemas.openxmlformats.org/officeDocument/2006/relationships/image" Target="../media/image330.wmf"/><Relationship Id="rId9" Type="http://schemas.openxmlformats.org/officeDocument/2006/relationships/oleObject" Target="../embeddings/oleObject412.bin"/><Relationship Id="rId14" Type="http://schemas.openxmlformats.org/officeDocument/2006/relationships/image" Target="../media/image335.wmf"/></Relationships>
</file>

<file path=ppt/slides/_rels/slide43.xml.rels><?xml version="1.0" encoding="UTF-8" standalone="yes"?>
<Relationships xmlns="http://schemas.openxmlformats.org/package/2006/relationships"><Relationship Id="rId8" Type="http://schemas.openxmlformats.org/officeDocument/2006/relationships/image" Target="../media/image341.wmf"/><Relationship Id="rId3" Type="http://schemas.openxmlformats.org/officeDocument/2006/relationships/oleObject" Target="../embeddings/oleObject418.bin"/><Relationship Id="rId7" Type="http://schemas.openxmlformats.org/officeDocument/2006/relationships/oleObject" Target="../embeddings/oleObject420.bin"/><Relationship Id="rId2" Type="http://schemas.openxmlformats.org/officeDocument/2006/relationships/slideLayout" Target="../slideLayouts/slideLayout2.xml"/><Relationship Id="rId1" Type="http://schemas.openxmlformats.org/officeDocument/2006/relationships/vmlDrawing" Target="../drawings/vmlDrawing37.vml"/><Relationship Id="rId6" Type="http://schemas.openxmlformats.org/officeDocument/2006/relationships/image" Target="../media/image340.wmf"/><Relationship Id="rId5" Type="http://schemas.openxmlformats.org/officeDocument/2006/relationships/oleObject" Target="../embeddings/oleObject419.bin"/><Relationship Id="rId10" Type="http://schemas.openxmlformats.org/officeDocument/2006/relationships/image" Target="../media/image342.wmf"/><Relationship Id="rId4" Type="http://schemas.openxmlformats.org/officeDocument/2006/relationships/image" Target="../media/image339.wmf"/><Relationship Id="rId9" Type="http://schemas.openxmlformats.org/officeDocument/2006/relationships/oleObject" Target="../embeddings/oleObject421.bin"/></Relationships>
</file>

<file path=ppt/slides/_rels/slide44.xml.rels><?xml version="1.0" encoding="UTF-8" standalone="yes"?>
<Relationships xmlns="http://schemas.openxmlformats.org/package/2006/relationships"><Relationship Id="rId8" Type="http://schemas.openxmlformats.org/officeDocument/2006/relationships/oleObject" Target="../embeddings/oleObject424.bin"/><Relationship Id="rId13" Type="http://schemas.openxmlformats.org/officeDocument/2006/relationships/image" Target="../media/image344.wmf"/><Relationship Id="rId18" Type="http://schemas.openxmlformats.org/officeDocument/2006/relationships/oleObject" Target="../embeddings/oleObject429.bin"/><Relationship Id="rId3" Type="http://schemas.openxmlformats.org/officeDocument/2006/relationships/image" Target="../media/image348.png"/><Relationship Id="rId21" Type="http://schemas.openxmlformats.org/officeDocument/2006/relationships/image" Target="../media/image347.wmf"/><Relationship Id="rId7" Type="http://schemas.openxmlformats.org/officeDocument/2006/relationships/image" Target="../media/image85.wmf"/><Relationship Id="rId12" Type="http://schemas.openxmlformats.org/officeDocument/2006/relationships/oleObject" Target="../embeddings/oleObject426.bin"/><Relationship Id="rId17" Type="http://schemas.openxmlformats.org/officeDocument/2006/relationships/image" Target="../media/image346.wmf"/><Relationship Id="rId2" Type="http://schemas.openxmlformats.org/officeDocument/2006/relationships/slideLayout" Target="../slideLayouts/slideLayout2.xml"/><Relationship Id="rId16" Type="http://schemas.openxmlformats.org/officeDocument/2006/relationships/oleObject" Target="../embeddings/oleObject428.bin"/><Relationship Id="rId20" Type="http://schemas.openxmlformats.org/officeDocument/2006/relationships/oleObject" Target="../embeddings/oleObject430.bin"/><Relationship Id="rId1" Type="http://schemas.openxmlformats.org/officeDocument/2006/relationships/vmlDrawing" Target="../drawings/vmlDrawing38.vml"/><Relationship Id="rId6" Type="http://schemas.openxmlformats.org/officeDocument/2006/relationships/oleObject" Target="../embeddings/oleObject423.bin"/><Relationship Id="rId11" Type="http://schemas.openxmlformats.org/officeDocument/2006/relationships/image" Target="../media/image343.wmf"/><Relationship Id="rId5" Type="http://schemas.openxmlformats.org/officeDocument/2006/relationships/image" Target="../media/image83.wmf"/><Relationship Id="rId15" Type="http://schemas.openxmlformats.org/officeDocument/2006/relationships/image" Target="../media/image345.wmf"/><Relationship Id="rId23" Type="http://schemas.openxmlformats.org/officeDocument/2006/relationships/image" Target="../media/image87.wmf"/><Relationship Id="rId10" Type="http://schemas.openxmlformats.org/officeDocument/2006/relationships/oleObject" Target="../embeddings/oleObject425.bin"/><Relationship Id="rId19" Type="http://schemas.openxmlformats.org/officeDocument/2006/relationships/image" Target="../media/image84.wmf"/><Relationship Id="rId4" Type="http://schemas.openxmlformats.org/officeDocument/2006/relationships/oleObject" Target="../embeddings/oleObject422.bin"/><Relationship Id="rId9" Type="http://schemas.openxmlformats.org/officeDocument/2006/relationships/image" Target="../media/image86.wmf"/><Relationship Id="rId14" Type="http://schemas.openxmlformats.org/officeDocument/2006/relationships/oleObject" Target="../embeddings/oleObject427.bin"/><Relationship Id="rId22" Type="http://schemas.openxmlformats.org/officeDocument/2006/relationships/oleObject" Target="../embeddings/oleObject431.bin"/></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434.bin"/><Relationship Id="rId13" Type="http://schemas.openxmlformats.org/officeDocument/2006/relationships/image" Target="../media/image86.wmf"/><Relationship Id="rId18" Type="http://schemas.openxmlformats.org/officeDocument/2006/relationships/oleObject" Target="../embeddings/oleObject439.bin"/><Relationship Id="rId3" Type="http://schemas.openxmlformats.org/officeDocument/2006/relationships/image" Target="../media/image348.png"/><Relationship Id="rId7" Type="http://schemas.openxmlformats.org/officeDocument/2006/relationships/image" Target="../media/image350.wmf"/><Relationship Id="rId12" Type="http://schemas.openxmlformats.org/officeDocument/2006/relationships/oleObject" Target="../embeddings/oleObject436.bin"/><Relationship Id="rId17" Type="http://schemas.openxmlformats.org/officeDocument/2006/relationships/image" Target="../media/image352.wmf"/><Relationship Id="rId2" Type="http://schemas.openxmlformats.org/officeDocument/2006/relationships/slideLayout" Target="../slideLayouts/slideLayout2.xml"/><Relationship Id="rId16" Type="http://schemas.openxmlformats.org/officeDocument/2006/relationships/oleObject" Target="../embeddings/oleObject438.bin"/><Relationship Id="rId1" Type="http://schemas.openxmlformats.org/officeDocument/2006/relationships/vmlDrawing" Target="../drawings/vmlDrawing39.vml"/><Relationship Id="rId6" Type="http://schemas.openxmlformats.org/officeDocument/2006/relationships/oleObject" Target="../embeddings/oleObject433.bin"/><Relationship Id="rId11" Type="http://schemas.openxmlformats.org/officeDocument/2006/relationships/image" Target="../media/image83.wmf"/><Relationship Id="rId5" Type="http://schemas.openxmlformats.org/officeDocument/2006/relationships/image" Target="../media/image349.wmf"/><Relationship Id="rId15" Type="http://schemas.openxmlformats.org/officeDocument/2006/relationships/image" Target="../media/image85.wmf"/><Relationship Id="rId10" Type="http://schemas.openxmlformats.org/officeDocument/2006/relationships/oleObject" Target="../embeddings/oleObject435.bin"/><Relationship Id="rId19" Type="http://schemas.openxmlformats.org/officeDocument/2006/relationships/image" Target="../media/image87.wmf"/><Relationship Id="rId4" Type="http://schemas.openxmlformats.org/officeDocument/2006/relationships/oleObject" Target="../embeddings/oleObject432.bin"/><Relationship Id="rId9" Type="http://schemas.openxmlformats.org/officeDocument/2006/relationships/image" Target="../media/image351.wmf"/><Relationship Id="rId14" Type="http://schemas.openxmlformats.org/officeDocument/2006/relationships/oleObject" Target="../embeddings/oleObject437.bin"/></Relationships>
</file>

<file path=ppt/slides/_rels/slide46.xml.rels><?xml version="1.0" encoding="UTF-8" standalone="yes"?>
<Relationships xmlns="http://schemas.openxmlformats.org/package/2006/relationships"><Relationship Id="rId8" Type="http://schemas.openxmlformats.org/officeDocument/2006/relationships/oleObject" Target="../embeddings/oleObject442.bin"/><Relationship Id="rId13" Type="http://schemas.openxmlformats.org/officeDocument/2006/relationships/image" Target="../media/image86.wmf"/><Relationship Id="rId18" Type="http://schemas.openxmlformats.org/officeDocument/2006/relationships/oleObject" Target="../embeddings/oleObject447.bin"/><Relationship Id="rId3" Type="http://schemas.openxmlformats.org/officeDocument/2006/relationships/image" Target="../media/image348.png"/><Relationship Id="rId7" Type="http://schemas.openxmlformats.org/officeDocument/2006/relationships/image" Target="../media/image353.wmf"/><Relationship Id="rId12" Type="http://schemas.openxmlformats.org/officeDocument/2006/relationships/oleObject" Target="../embeddings/oleObject444.bin"/><Relationship Id="rId17" Type="http://schemas.openxmlformats.org/officeDocument/2006/relationships/image" Target="../media/image354.wmf"/><Relationship Id="rId2" Type="http://schemas.openxmlformats.org/officeDocument/2006/relationships/slideLayout" Target="../slideLayouts/slideLayout2.xml"/><Relationship Id="rId16" Type="http://schemas.openxmlformats.org/officeDocument/2006/relationships/oleObject" Target="../embeddings/oleObject446.bin"/><Relationship Id="rId1" Type="http://schemas.openxmlformats.org/officeDocument/2006/relationships/vmlDrawing" Target="../drawings/vmlDrawing40.vml"/><Relationship Id="rId6" Type="http://schemas.openxmlformats.org/officeDocument/2006/relationships/oleObject" Target="../embeddings/oleObject441.bin"/><Relationship Id="rId11" Type="http://schemas.openxmlformats.org/officeDocument/2006/relationships/image" Target="../media/image83.wmf"/><Relationship Id="rId5" Type="http://schemas.openxmlformats.org/officeDocument/2006/relationships/image" Target="../media/image349.wmf"/><Relationship Id="rId15" Type="http://schemas.openxmlformats.org/officeDocument/2006/relationships/image" Target="../media/image85.wmf"/><Relationship Id="rId10" Type="http://schemas.openxmlformats.org/officeDocument/2006/relationships/oleObject" Target="../embeddings/oleObject443.bin"/><Relationship Id="rId19" Type="http://schemas.openxmlformats.org/officeDocument/2006/relationships/image" Target="../media/image87.wmf"/><Relationship Id="rId4" Type="http://schemas.openxmlformats.org/officeDocument/2006/relationships/oleObject" Target="../embeddings/oleObject440.bin"/><Relationship Id="rId9" Type="http://schemas.openxmlformats.org/officeDocument/2006/relationships/image" Target="../media/image351.wmf"/><Relationship Id="rId14" Type="http://schemas.openxmlformats.org/officeDocument/2006/relationships/oleObject" Target="../embeddings/oleObject445.bin"/></Relationships>
</file>

<file path=ppt/slides/_rels/slide47.xml.rels><?xml version="1.0" encoding="UTF-8" standalone="yes"?>
<Relationships xmlns="http://schemas.openxmlformats.org/package/2006/relationships"><Relationship Id="rId8" Type="http://schemas.openxmlformats.org/officeDocument/2006/relationships/image" Target="../media/image357.wmf"/><Relationship Id="rId13" Type="http://schemas.openxmlformats.org/officeDocument/2006/relationships/oleObject" Target="../embeddings/oleObject453.bin"/><Relationship Id="rId18" Type="http://schemas.openxmlformats.org/officeDocument/2006/relationships/oleObject" Target="../embeddings/oleObject456.bin"/><Relationship Id="rId26" Type="http://schemas.openxmlformats.org/officeDocument/2006/relationships/oleObject" Target="../embeddings/oleObject460.bin"/><Relationship Id="rId3" Type="http://schemas.openxmlformats.org/officeDocument/2006/relationships/oleObject" Target="../embeddings/oleObject448.bin"/><Relationship Id="rId21" Type="http://schemas.openxmlformats.org/officeDocument/2006/relationships/image" Target="../media/image363.wmf"/><Relationship Id="rId7" Type="http://schemas.openxmlformats.org/officeDocument/2006/relationships/oleObject" Target="../embeddings/oleObject450.bin"/><Relationship Id="rId12" Type="http://schemas.openxmlformats.org/officeDocument/2006/relationships/image" Target="../media/image359.wmf"/><Relationship Id="rId17" Type="http://schemas.openxmlformats.org/officeDocument/2006/relationships/image" Target="../media/image361.wmf"/><Relationship Id="rId25" Type="http://schemas.openxmlformats.org/officeDocument/2006/relationships/image" Target="../media/image365.wmf"/><Relationship Id="rId2" Type="http://schemas.openxmlformats.org/officeDocument/2006/relationships/slideLayout" Target="../slideLayouts/slideLayout2.xml"/><Relationship Id="rId16" Type="http://schemas.openxmlformats.org/officeDocument/2006/relationships/oleObject" Target="../embeddings/oleObject455.bin"/><Relationship Id="rId20" Type="http://schemas.openxmlformats.org/officeDocument/2006/relationships/oleObject" Target="../embeddings/oleObject457.bin"/><Relationship Id="rId29" Type="http://schemas.openxmlformats.org/officeDocument/2006/relationships/image" Target="../media/image367.wmf"/><Relationship Id="rId1" Type="http://schemas.openxmlformats.org/officeDocument/2006/relationships/vmlDrawing" Target="../drawings/vmlDrawing41.vml"/><Relationship Id="rId6" Type="http://schemas.openxmlformats.org/officeDocument/2006/relationships/image" Target="../media/image356.wmf"/><Relationship Id="rId11" Type="http://schemas.openxmlformats.org/officeDocument/2006/relationships/oleObject" Target="../embeddings/oleObject452.bin"/><Relationship Id="rId24" Type="http://schemas.openxmlformats.org/officeDocument/2006/relationships/oleObject" Target="../embeddings/oleObject459.bin"/><Relationship Id="rId5" Type="http://schemas.openxmlformats.org/officeDocument/2006/relationships/oleObject" Target="../embeddings/oleObject449.bin"/><Relationship Id="rId15" Type="http://schemas.openxmlformats.org/officeDocument/2006/relationships/oleObject" Target="../embeddings/oleObject454.bin"/><Relationship Id="rId23" Type="http://schemas.openxmlformats.org/officeDocument/2006/relationships/image" Target="../media/image364.wmf"/><Relationship Id="rId28" Type="http://schemas.openxmlformats.org/officeDocument/2006/relationships/oleObject" Target="../embeddings/oleObject461.bin"/><Relationship Id="rId10" Type="http://schemas.openxmlformats.org/officeDocument/2006/relationships/image" Target="../media/image358.wmf"/><Relationship Id="rId19" Type="http://schemas.openxmlformats.org/officeDocument/2006/relationships/image" Target="../media/image362.wmf"/><Relationship Id="rId31" Type="http://schemas.openxmlformats.org/officeDocument/2006/relationships/image" Target="../media/image368.wmf"/><Relationship Id="rId4" Type="http://schemas.openxmlformats.org/officeDocument/2006/relationships/image" Target="../media/image355.wmf"/><Relationship Id="rId9" Type="http://schemas.openxmlformats.org/officeDocument/2006/relationships/oleObject" Target="../embeddings/oleObject451.bin"/><Relationship Id="rId14" Type="http://schemas.openxmlformats.org/officeDocument/2006/relationships/image" Target="../media/image360.wmf"/><Relationship Id="rId22" Type="http://schemas.openxmlformats.org/officeDocument/2006/relationships/oleObject" Target="../embeddings/oleObject458.bin"/><Relationship Id="rId27" Type="http://schemas.openxmlformats.org/officeDocument/2006/relationships/image" Target="../media/image366.wmf"/><Relationship Id="rId30" Type="http://schemas.openxmlformats.org/officeDocument/2006/relationships/oleObject" Target="../embeddings/oleObject462.bin"/></Relationships>
</file>

<file path=ppt/slides/_rels/slide48.xml.rels><?xml version="1.0" encoding="UTF-8" standalone="yes"?>
<Relationships xmlns="http://schemas.openxmlformats.org/package/2006/relationships"><Relationship Id="rId8" Type="http://schemas.openxmlformats.org/officeDocument/2006/relationships/image" Target="../media/image357.wmf"/><Relationship Id="rId13" Type="http://schemas.openxmlformats.org/officeDocument/2006/relationships/oleObject" Target="../embeddings/oleObject468.bin"/><Relationship Id="rId18" Type="http://schemas.openxmlformats.org/officeDocument/2006/relationships/image" Target="../media/image371.wmf"/><Relationship Id="rId3" Type="http://schemas.openxmlformats.org/officeDocument/2006/relationships/oleObject" Target="../embeddings/oleObject463.bin"/><Relationship Id="rId7" Type="http://schemas.openxmlformats.org/officeDocument/2006/relationships/oleObject" Target="../embeddings/oleObject465.bin"/><Relationship Id="rId12" Type="http://schemas.openxmlformats.org/officeDocument/2006/relationships/image" Target="../media/image359.wmf"/><Relationship Id="rId17" Type="http://schemas.openxmlformats.org/officeDocument/2006/relationships/oleObject" Target="../embeddings/oleObject470.bin"/><Relationship Id="rId2" Type="http://schemas.openxmlformats.org/officeDocument/2006/relationships/slideLayout" Target="../slideLayouts/slideLayout2.xml"/><Relationship Id="rId16" Type="http://schemas.openxmlformats.org/officeDocument/2006/relationships/image" Target="../media/image370.wmf"/><Relationship Id="rId20" Type="http://schemas.openxmlformats.org/officeDocument/2006/relationships/image" Target="../media/image372.wmf"/><Relationship Id="rId1" Type="http://schemas.openxmlformats.org/officeDocument/2006/relationships/vmlDrawing" Target="../drawings/vmlDrawing42.vml"/><Relationship Id="rId6" Type="http://schemas.openxmlformats.org/officeDocument/2006/relationships/image" Target="../media/image356.wmf"/><Relationship Id="rId11" Type="http://schemas.openxmlformats.org/officeDocument/2006/relationships/oleObject" Target="../embeddings/oleObject467.bin"/><Relationship Id="rId5" Type="http://schemas.openxmlformats.org/officeDocument/2006/relationships/oleObject" Target="../embeddings/oleObject464.bin"/><Relationship Id="rId15" Type="http://schemas.openxmlformats.org/officeDocument/2006/relationships/oleObject" Target="../embeddings/oleObject469.bin"/><Relationship Id="rId10" Type="http://schemas.openxmlformats.org/officeDocument/2006/relationships/image" Target="../media/image358.wmf"/><Relationship Id="rId19" Type="http://schemas.openxmlformats.org/officeDocument/2006/relationships/oleObject" Target="../embeddings/oleObject471.bin"/><Relationship Id="rId4" Type="http://schemas.openxmlformats.org/officeDocument/2006/relationships/image" Target="../media/image355.wmf"/><Relationship Id="rId9" Type="http://schemas.openxmlformats.org/officeDocument/2006/relationships/oleObject" Target="../embeddings/oleObject466.bin"/><Relationship Id="rId14" Type="http://schemas.openxmlformats.org/officeDocument/2006/relationships/image" Target="../media/image369.wmf"/></Relationships>
</file>

<file path=ppt/slides/_rels/slide49.xml.rels><?xml version="1.0" encoding="UTF-8" standalone="yes"?>
<Relationships xmlns="http://schemas.openxmlformats.org/package/2006/relationships"><Relationship Id="rId8" Type="http://schemas.openxmlformats.org/officeDocument/2006/relationships/image" Target="../media/image357.wmf"/><Relationship Id="rId13" Type="http://schemas.openxmlformats.org/officeDocument/2006/relationships/oleObject" Target="../embeddings/oleObject477.bin"/><Relationship Id="rId18" Type="http://schemas.openxmlformats.org/officeDocument/2006/relationships/image" Target="../media/image375.wmf"/><Relationship Id="rId3" Type="http://schemas.openxmlformats.org/officeDocument/2006/relationships/oleObject" Target="../embeddings/oleObject472.bin"/><Relationship Id="rId7" Type="http://schemas.openxmlformats.org/officeDocument/2006/relationships/oleObject" Target="../embeddings/oleObject474.bin"/><Relationship Id="rId12" Type="http://schemas.openxmlformats.org/officeDocument/2006/relationships/image" Target="../media/image359.wmf"/><Relationship Id="rId17" Type="http://schemas.openxmlformats.org/officeDocument/2006/relationships/oleObject" Target="../embeddings/oleObject479.bin"/><Relationship Id="rId2" Type="http://schemas.openxmlformats.org/officeDocument/2006/relationships/slideLayout" Target="../slideLayouts/slideLayout2.xml"/><Relationship Id="rId16" Type="http://schemas.openxmlformats.org/officeDocument/2006/relationships/image" Target="../media/image374.wmf"/><Relationship Id="rId1" Type="http://schemas.openxmlformats.org/officeDocument/2006/relationships/vmlDrawing" Target="../drawings/vmlDrawing43.vml"/><Relationship Id="rId6" Type="http://schemas.openxmlformats.org/officeDocument/2006/relationships/image" Target="../media/image356.wmf"/><Relationship Id="rId11" Type="http://schemas.openxmlformats.org/officeDocument/2006/relationships/oleObject" Target="../embeddings/oleObject476.bin"/><Relationship Id="rId5" Type="http://schemas.openxmlformats.org/officeDocument/2006/relationships/oleObject" Target="../embeddings/oleObject473.bin"/><Relationship Id="rId15" Type="http://schemas.openxmlformats.org/officeDocument/2006/relationships/oleObject" Target="../embeddings/oleObject478.bin"/><Relationship Id="rId10" Type="http://schemas.openxmlformats.org/officeDocument/2006/relationships/image" Target="../media/image358.wmf"/><Relationship Id="rId4" Type="http://schemas.openxmlformats.org/officeDocument/2006/relationships/image" Target="../media/image355.wmf"/><Relationship Id="rId9" Type="http://schemas.openxmlformats.org/officeDocument/2006/relationships/oleObject" Target="../embeddings/oleObject475.bin"/><Relationship Id="rId14" Type="http://schemas.openxmlformats.org/officeDocument/2006/relationships/image" Target="../media/image373.wmf"/></Relationships>
</file>

<file path=ppt/slides/_rels/slide5.xml.rels><?xml version="1.0" encoding="UTF-8" standalone="yes"?>
<Relationships xmlns="http://schemas.openxmlformats.org/package/2006/relationships"><Relationship Id="rId8" Type="http://schemas.openxmlformats.org/officeDocument/2006/relationships/image" Target="../media/image17.wmf"/><Relationship Id="rId13" Type="http://schemas.openxmlformats.org/officeDocument/2006/relationships/oleObject" Target="../embeddings/oleObject10.bin"/><Relationship Id="rId18" Type="http://schemas.openxmlformats.org/officeDocument/2006/relationships/image" Target="../media/image23.png"/><Relationship Id="rId3" Type="http://schemas.openxmlformats.org/officeDocument/2006/relationships/oleObject" Target="../embeddings/oleObject5.bin"/><Relationship Id="rId7" Type="http://schemas.openxmlformats.org/officeDocument/2006/relationships/oleObject" Target="../embeddings/oleObject7.bin"/><Relationship Id="rId12" Type="http://schemas.openxmlformats.org/officeDocument/2006/relationships/image" Target="../media/image19.wmf"/><Relationship Id="rId17" Type="http://schemas.openxmlformats.org/officeDocument/2006/relationships/image" Target="../media/image22.gif"/><Relationship Id="rId2" Type="http://schemas.openxmlformats.org/officeDocument/2006/relationships/slideLayout" Target="../slideLayouts/slideLayout2.xml"/><Relationship Id="rId16" Type="http://schemas.openxmlformats.org/officeDocument/2006/relationships/image" Target="../media/image21.wmf"/><Relationship Id="rId1" Type="http://schemas.openxmlformats.org/officeDocument/2006/relationships/vmlDrawing" Target="../drawings/vmlDrawing3.vml"/><Relationship Id="rId6" Type="http://schemas.openxmlformats.org/officeDocument/2006/relationships/image" Target="../media/image16.wmf"/><Relationship Id="rId11" Type="http://schemas.openxmlformats.org/officeDocument/2006/relationships/oleObject" Target="../embeddings/oleObject9.bin"/><Relationship Id="rId5" Type="http://schemas.openxmlformats.org/officeDocument/2006/relationships/oleObject" Target="../embeddings/oleObject6.bin"/><Relationship Id="rId15" Type="http://schemas.openxmlformats.org/officeDocument/2006/relationships/oleObject" Target="../embeddings/oleObject11.bin"/><Relationship Id="rId10" Type="http://schemas.openxmlformats.org/officeDocument/2006/relationships/image" Target="../media/image18.wmf"/><Relationship Id="rId4" Type="http://schemas.openxmlformats.org/officeDocument/2006/relationships/image" Target="../media/image15.wmf"/><Relationship Id="rId9" Type="http://schemas.openxmlformats.org/officeDocument/2006/relationships/oleObject" Target="../embeddings/oleObject8.bin"/><Relationship Id="rId14" Type="http://schemas.openxmlformats.org/officeDocument/2006/relationships/image" Target="../media/image20.wmf"/></Relationships>
</file>

<file path=ppt/slides/_rels/slide50.xml.rels><?xml version="1.0" encoding="UTF-8" standalone="yes"?>
<Relationships xmlns="http://schemas.openxmlformats.org/package/2006/relationships"><Relationship Id="rId8" Type="http://schemas.openxmlformats.org/officeDocument/2006/relationships/image" Target="../media/image378.wmf"/><Relationship Id="rId13" Type="http://schemas.openxmlformats.org/officeDocument/2006/relationships/oleObject" Target="../embeddings/oleObject485.bin"/><Relationship Id="rId3" Type="http://schemas.openxmlformats.org/officeDocument/2006/relationships/oleObject" Target="../embeddings/oleObject480.bin"/><Relationship Id="rId7" Type="http://schemas.openxmlformats.org/officeDocument/2006/relationships/oleObject" Target="../embeddings/oleObject482.bin"/><Relationship Id="rId12" Type="http://schemas.openxmlformats.org/officeDocument/2006/relationships/image" Target="../media/image380.wmf"/><Relationship Id="rId2" Type="http://schemas.openxmlformats.org/officeDocument/2006/relationships/slideLayout" Target="../slideLayouts/slideLayout2.xml"/><Relationship Id="rId16" Type="http://schemas.openxmlformats.org/officeDocument/2006/relationships/image" Target="../media/image382.wmf"/><Relationship Id="rId1" Type="http://schemas.openxmlformats.org/officeDocument/2006/relationships/vmlDrawing" Target="../drawings/vmlDrawing44.vml"/><Relationship Id="rId6" Type="http://schemas.openxmlformats.org/officeDocument/2006/relationships/image" Target="../media/image377.wmf"/><Relationship Id="rId11" Type="http://schemas.openxmlformats.org/officeDocument/2006/relationships/oleObject" Target="../embeddings/oleObject484.bin"/><Relationship Id="rId5" Type="http://schemas.openxmlformats.org/officeDocument/2006/relationships/oleObject" Target="../embeddings/oleObject481.bin"/><Relationship Id="rId15" Type="http://schemas.openxmlformats.org/officeDocument/2006/relationships/oleObject" Target="../embeddings/oleObject486.bin"/><Relationship Id="rId10" Type="http://schemas.openxmlformats.org/officeDocument/2006/relationships/image" Target="../media/image379.wmf"/><Relationship Id="rId4" Type="http://schemas.openxmlformats.org/officeDocument/2006/relationships/image" Target="../media/image376.wmf"/><Relationship Id="rId9" Type="http://schemas.openxmlformats.org/officeDocument/2006/relationships/oleObject" Target="../embeddings/oleObject483.bin"/><Relationship Id="rId14" Type="http://schemas.openxmlformats.org/officeDocument/2006/relationships/image" Target="../media/image381.wmf"/></Relationships>
</file>

<file path=ppt/slides/_rels/slide51.xml.rels><?xml version="1.0" encoding="UTF-8" standalone="yes"?>
<Relationships xmlns="http://schemas.openxmlformats.org/package/2006/relationships"><Relationship Id="rId8" Type="http://schemas.openxmlformats.org/officeDocument/2006/relationships/image" Target="../media/image385.wmf"/><Relationship Id="rId3" Type="http://schemas.openxmlformats.org/officeDocument/2006/relationships/oleObject" Target="../embeddings/oleObject487.bin"/><Relationship Id="rId7" Type="http://schemas.openxmlformats.org/officeDocument/2006/relationships/oleObject" Target="../embeddings/oleObject489.bin"/><Relationship Id="rId12" Type="http://schemas.openxmlformats.org/officeDocument/2006/relationships/image" Target="../media/image387.wmf"/><Relationship Id="rId2" Type="http://schemas.openxmlformats.org/officeDocument/2006/relationships/slideLayout" Target="../slideLayouts/slideLayout2.xml"/><Relationship Id="rId1" Type="http://schemas.openxmlformats.org/officeDocument/2006/relationships/vmlDrawing" Target="../drawings/vmlDrawing45.vml"/><Relationship Id="rId6" Type="http://schemas.openxmlformats.org/officeDocument/2006/relationships/image" Target="../media/image384.wmf"/><Relationship Id="rId11" Type="http://schemas.openxmlformats.org/officeDocument/2006/relationships/oleObject" Target="../embeddings/oleObject491.bin"/><Relationship Id="rId5" Type="http://schemas.openxmlformats.org/officeDocument/2006/relationships/oleObject" Target="../embeddings/oleObject488.bin"/><Relationship Id="rId10" Type="http://schemas.openxmlformats.org/officeDocument/2006/relationships/image" Target="../media/image386.wmf"/><Relationship Id="rId4" Type="http://schemas.openxmlformats.org/officeDocument/2006/relationships/image" Target="../media/image383.wmf"/><Relationship Id="rId9" Type="http://schemas.openxmlformats.org/officeDocument/2006/relationships/oleObject" Target="../embeddings/oleObject490.bin"/></Relationships>
</file>

<file path=ppt/slides/_rels/slide52.xml.rels><?xml version="1.0" encoding="UTF-8" standalone="yes"?>
<Relationships xmlns="http://schemas.openxmlformats.org/package/2006/relationships"><Relationship Id="rId8" Type="http://schemas.openxmlformats.org/officeDocument/2006/relationships/image" Target="../media/image390.wmf"/><Relationship Id="rId13" Type="http://schemas.openxmlformats.org/officeDocument/2006/relationships/oleObject" Target="../embeddings/oleObject497.bin"/><Relationship Id="rId3" Type="http://schemas.openxmlformats.org/officeDocument/2006/relationships/oleObject" Target="../embeddings/oleObject492.bin"/><Relationship Id="rId7" Type="http://schemas.openxmlformats.org/officeDocument/2006/relationships/oleObject" Target="../embeddings/oleObject494.bin"/><Relationship Id="rId12" Type="http://schemas.openxmlformats.org/officeDocument/2006/relationships/image" Target="../media/image392.wmf"/><Relationship Id="rId2" Type="http://schemas.openxmlformats.org/officeDocument/2006/relationships/slideLayout" Target="../slideLayouts/slideLayout2.xml"/><Relationship Id="rId1" Type="http://schemas.openxmlformats.org/officeDocument/2006/relationships/vmlDrawing" Target="../drawings/vmlDrawing46.vml"/><Relationship Id="rId6" Type="http://schemas.openxmlformats.org/officeDocument/2006/relationships/image" Target="../media/image389.wmf"/><Relationship Id="rId11" Type="http://schemas.openxmlformats.org/officeDocument/2006/relationships/oleObject" Target="../embeddings/oleObject496.bin"/><Relationship Id="rId5" Type="http://schemas.openxmlformats.org/officeDocument/2006/relationships/oleObject" Target="../embeddings/oleObject493.bin"/><Relationship Id="rId10" Type="http://schemas.openxmlformats.org/officeDocument/2006/relationships/image" Target="../media/image391.wmf"/><Relationship Id="rId4" Type="http://schemas.openxmlformats.org/officeDocument/2006/relationships/image" Target="../media/image388.wmf"/><Relationship Id="rId9" Type="http://schemas.openxmlformats.org/officeDocument/2006/relationships/oleObject" Target="../embeddings/oleObject495.bin"/><Relationship Id="rId14" Type="http://schemas.openxmlformats.org/officeDocument/2006/relationships/image" Target="../media/image393.wmf"/></Relationships>
</file>

<file path=ppt/slides/_rels/slide53.xml.rels><?xml version="1.0" encoding="UTF-8" standalone="yes"?>
<Relationships xmlns="http://schemas.openxmlformats.org/package/2006/relationships"><Relationship Id="rId8" Type="http://schemas.openxmlformats.org/officeDocument/2006/relationships/image" Target="../media/image396.wmf"/><Relationship Id="rId13" Type="http://schemas.openxmlformats.org/officeDocument/2006/relationships/oleObject" Target="../embeddings/oleObject503.bin"/><Relationship Id="rId3" Type="http://schemas.openxmlformats.org/officeDocument/2006/relationships/oleObject" Target="../embeddings/oleObject498.bin"/><Relationship Id="rId7" Type="http://schemas.openxmlformats.org/officeDocument/2006/relationships/oleObject" Target="../embeddings/oleObject500.bin"/><Relationship Id="rId12" Type="http://schemas.openxmlformats.org/officeDocument/2006/relationships/image" Target="../media/image398.wmf"/><Relationship Id="rId2" Type="http://schemas.openxmlformats.org/officeDocument/2006/relationships/slideLayout" Target="../slideLayouts/slideLayout2.xml"/><Relationship Id="rId1" Type="http://schemas.openxmlformats.org/officeDocument/2006/relationships/vmlDrawing" Target="../drawings/vmlDrawing47.vml"/><Relationship Id="rId6" Type="http://schemas.openxmlformats.org/officeDocument/2006/relationships/image" Target="../media/image395.wmf"/><Relationship Id="rId11" Type="http://schemas.openxmlformats.org/officeDocument/2006/relationships/oleObject" Target="../embeddings/oleObject502.bin"/><Relationship Id="rId5" Type="http://schemas.openxmlformats.org/officeDocument/2006/relationships/oleObject" Target="../embeddings/oleObject499.bin"/><Relationship Id="rId10" Type="http://schemas.openxmlformats.org/officeDocument/2006/relationships/image" Target="../media/image397.wmf"/><Relationship Id="rId4" Type="http://schemas.openxmlformats.org/officeDocument/2006/relationships/image" Target="../media/image394.wmf"/><Relationship Id="rId9" Type="http://schemas.openxmlformats.org/officeDocument/2006/relationships/oleObject" Target="../embeddings/oleObject501.bin"/><Relationship Id="rId14" Type="http://schemas.openxmlformats.org/officeDocument/2006/relationships/image" Target="../media/image399.wmf"/></Relationships>
</file>

<file path=ppt/slides/_rels/slide54.xml.rels><?xml version="1.0" encoding="UTF-8" standalone="yes"?>
<Relationships xmlns="http://schemas.openxmlformats.org/package/2006/relationships"><Relationship Id="rId8" Type="http://schemas.openxmlformats.org/officeDocument/2006/relationships/image" Target="../media/image402.wmf"/><Relationship Id="rId13" Type="http://schemas.openxmlformats.org/officeDocument/2006/relationships/oleObject" Target="../embeddings/oleObject509.bin"/><Relationship Id="rId18" Type="http://schemas.openxmlformats.org/officeDocument/2006/relationships/image" Target="../media/image407.wmf"/><Relationship Id="rId3" Type="http://schemas.openxmlformats.org/officeDocument/2006/relationships/oleObject" Target="../embeddings/oleObject504.bin"/><Relationship Id="rId7" Type="http://schemas.openxmlformats.org/officeDocument/2006/relationships/oleObject" Target="../embeddings/oleObject506.bin"/><Relationship Id="rId12" Type="http://schemas.openxmlformats.org/officeDocument/2006/relationships/image" Target="../media/image404.wmf"/><Relationship Id="rId17" Type="http://schemas.openxmlformats.org/officeDocument/2006/relationships/oleObject" Target="../embeddings/oleObject511.bin"/><Relationship Id="rId2" Type="http://schemas.openxmlformats.org/officeDocument/2006/relationships/slideLayout" Target="../slideLayouts/slideLayout2.xml"/><Relationship Id="rId16" Type="http://schemas.openxmlformats.org/officeDocument/2006/relationships/image" Target="../media/image406.wmf"/><Relationship Id="rId20" Type="http://schemas.openxmlformats.org/officeDocument/2006/relationships/image" Target="../media/image408.wmf"/><Relationship Id="rId1" Type="http://schemas.openxmlformats.org/officeDocument/2006/relationships/vmlDrawing" Target="../drawings/vmlDrawing48.vml"/><Relationship Id="rId6" Type="http://schemas.openxmlformats.org/officeDocument/2006/relationships/image" Target="../media/image401.wmf"/><Relationship Id="rId11" Type="http://schemas.openxmlformats.org/officeDocument/2006/relationships/oleObject" Target="../embeddings/oleObject508.bin"/><Relationship Id="rId5" Type="http://schemas.openxmlformats.org/officeDocument/2006/relationships/oleObject" Target="../embeddings/oleObject505.bin"/><Relationship Id="rId15" Type="http://schemas.openxmlformats.org/officeDocument/2006/relationships/oleObject" Target="../embeddings/oleObject510.bin"/><Relationship Id="rId10" Type="http://schemas.openxmlformats.org/officeDocument/2006/relationships/image" Target="../media/image403.wmf"/><Relationship Id="rId19" Type="http://schemas.openxmlformats.org/officeDocument/2006/relationships/oleObject" Target="../embeddings/oleObject512.bin"/><Relationship Id="rId4" Type="http://schemas.openxmlformats.org/officeDocument/2006/relationships/image" Target="../media/image400.wmf"/><Relationship Id="rId9" Type="http://schemas.openxmlformats.org/officeDocument/2006/relationships/oleObject" Target="../embeddings/oleObject507.bin"/><Relationship Id="rId14" Type="http://schemas.openxmlformats.org/officeDocument/2006/relationships/image" Target="../media/image405.wmf"/></Relationships>
</file>

<file path=ppt/slides/_rels/slide55.xml.rels><?xml version="1.0" encoding="UTF-8" standalone="yes"?>
<Relationships xmlns="http://schemas.openxmlformats.org/package/2006/relationships"><Relationship Id="rId8" Type="http://schemas.openxmlformats.org/officeDocument/2006/relationships/image" Target="../media/image411.wmf"/><Relationship Id="rId13" Type="http://schemas.openxmlformats.org/officeDocument/2006/relationships/oleObject" Target="../embeddings/oleObject518.bin"/><Relationship Id="rId3" Type="http://schemas.openxmlformats.org/officeDocument/2006/relationships/oleObject" Target="../embeddings/oleObject513.bin"/><Relationship Id="rId7" Type="http://schemas.openxmlformats.org/officeDocument/2006/relationships/oleObject" Target="../embeddings/oleObject515.bin"/><Relationship Id="rId12" Type="http://schemas.openxmlformats.org/officeDocument/2006/relationships/image" Target="../media/image413.wmf"/><Relationship Id="rId2" Type="http://schemas.openxmlformats.org/officeDocument/2006/relationships/slideLayout" Target="../slideLayouts/slideLayout2.xml"/><Relationship Id="rId1" Type="http://schemas.openxmlformats.org/officeDocument/2006/relationships/vmlDrawing" Target="../drawings/vmlDrawing49.vml"/><Relationship Id="rId6" Type="http://schemas.openxmlformats.org/officeDocument/2006/relationships/image" Target="../media/image410.wmf"/><Relationship Id="rId11" Type="http://schemas.openxmlformats.org/officeDocument/2006/relationships/oleObject" Target="../embeddings/oleObject517.bin"/><Relationship Id="rId5" Type="http://schemas.openxmlformats.org/officeDocument/2006/relationships/oleObject" Target="../embeddings/oleObject514.bin"/><Relationship Id="rId10" Type="http://schemas.openxmlformats.org/officeDocument/2006/relationships/image" Target="../media/image412.wmf"/><Relationship Id="rId4" Type="http://schemas.openxmlformats.org/officeDocument/2006/relationships/image" Target="../media/image409.wmf"/><Relationship Id="rId9" Type="http://schemas.openxmlformats.org/officeDocument/2006/relationships/oleObject" Target="../embeddings/oleObject516.bin"/><Relationship Id="rId14" Type="http://schemas.openxmlformats.org/officeDocument/2006/relationships/image" Target="../media/image414.wmf"/></Relationships>
</file>

<file path=ppt/slides/_rels/slide56.xml.rels><?xml version="1.0" encoding="UTF-8" standalone="yes"?>
<Relationships xmlns="http://schemas.openxmlformats.org/package/2006/relationships"><Relationship Id="rId8" Type="http://schemas.openxmlformats.org/officeDocument/2006/relationships/image" Target="../media/image417.wmf"/><Relationship Id="rId3" Type="http://schemas.openxmlformats.org/officeDocument/2006/relationships/oleObject" Target="../embeddings/oleObject519.bin"/><Relationship Id="rId7" Type="http://schemas.openxmlformats.org/officeDocument/2006/relationships/oleObject" Target="../embeddings/oleObject521.bin"/><Relationship Id="rId12" Type="http://schemas.openxmlformats.org/officeDocument/2006/relationships/image" Target="../media/image419.wmf"/><Relationship Id="rId2" Type="http://schemas.openxmlformats.org/officeDocument/2006/relationships/slideLayout" Target="../slideLayouts/slideLayout2.xml"/><Relationship Id="rId1" Type="http://schemas.openxmlformats.org/officeDocument/2006/relationships/vmlDrawing" Target="../drawings/vmlDrawing50.vml"/><Relationship Id="rId6" Type="http://schemas.openxmlformats.org/officeDocument/2006/relationships/image" Target="../media/image416.wmf"/><Relationship Id="rId11" Type="http://schemas.openxmlformats.org/officeDocument/2006/relationships/oleObject" Target="../embeddings/oleObject523.bin"/><Relationship Id="rId5" Type="http://schemas.openxmlformats.org/officeDocument/2006/relationships/oleObject" Target="../embeddings/oleObject520.bin"/><Relationship Id="rId10" Type="http://schemas.openxmlformats.org/officeDocument/2006/relationships/image" Target="../media/image418.wmf"/><Relationship Id="rId4" Type="http://schemas.openxmlformats.org/officeDocument/2006/relationships/image" Target="../media/image415.wmf"/><Relationship Id="rId9" Type="http://schemas.openxmlformats.org/officeDocument/2006/relationships/oleObject" Target="../embeddings/oleObject522.bin"/></Relationships>
</file>

<file path=ppt/slides/_rels/slide57.xml.rels><?xml version="1.0" encoding="UTF-8" standalone="yes"?>
<Relationships xmlns="http://schemas.openxmlformats.org/package/2006/relationships"><Relationship Id="rId8" Type="http://schemas.openxmlformats.org/officeDocument/2006/relationships/image" Target="../media/image421.wmf"/><Relationship Id="rId3" Type="http://schemas.openxmlformats.org/officeDocument/2006/relationships/oleObject" Target="../embeddings/oleObject524.bin"/><Relationship Id="rId7" Type="http://schemas.openxmlformats.org/officeDocument/2006/relationships/oleObject" Target="../embeddings/oleObject526.bin"/><Relationship Id="rId2" Type="http://schemas.openxmlformats.org/officeDocument/2006/relationships/slideLayout" Target="../slideLayouts/slideLayout2.xml"/><Relationship Id="rId1" Type="http://schemas.openxmlformats.org/officeDocument/2006/relationships/vmlDrawing" Target="../drawings/vmlDrawing51.vml"/><Relationship Id="rId6" Type="http://schemas.openxmlformats.org/officeDocument/2006/relationships/image" Target="../media/image420.wmf"/><Relationship Id="rId5" Type="http://schemas.openxmlformats.org/officeDocument/2006/relationships/oleObject" Target="../embeddings/oleObject525.bin"/><Relationship Id="rId10" Type="http://schemas.openxmlformats.org/officeDocument/2006/relationships/image" Target="../media/image422.wmf"/><Relationship Id="rId4" Type="http://schemas.openxmlformats.org/officeDocument/2006/relationships/image" Target="../media/image417.wmf"/><Relationship Id="rId9" Type="http://schemas.openxmlformats.org/officeDocument/2006/relationships/oleObject" Target="../embeddings/oleObject527.bin"/></Relationships>
</file>

<file path=ppt/slides/_rels/slide58.xml.rels><?xml version="1.0" encoding="UTF-8" standalone="yes"?>
<Relationships xmlns="http://schemas.openxmlformats.org/package/2006/relationships"><Relationship Id="rId8" Type="http://schemas.openxmlformats.org/officeDocument/2006/relationships/oleObject" Target="../embeddings/oleObject530.bin"/><Relationship Id="rId13" Type="http://schemas.openxmlformats.org/officeDocument/2006/relationships/image" Target="../media/image425.wmf"/><Relationship Id="rId18" Type="http://schemas.openxmlformats.org/officeDocument/2006/relationships/oleObject" Target="../embeddings/oleObject535.bin"/><Relationship Id="rId3" Type="http://schemas.openxmlformats.org/officeDocument/2006/relationships/image" Target="../media/image431.png"/><Relationship Id="rId21" Type="http://schemas.openxmlformats.org/officeDocument/2006/relationships/image" Target="../media/image429.wmf"/><Relationship Id="rId7" Type="http://schemas.openxmlformats.org/officeDocument/2006/relationships/image" Target="../media/image419.wmf"/><Relationship Id="rId12" Type="http://schemas.openxmlformats.org/officeDocument/2006/relationships/oleObject" Target="../embeddings/oleObject532.bin"/><Relationship Id="rId17" Type="http://schemas.openxmlformats.org/officeDocument/2006/relationships/image" Target="../media/image427.wmf"/><Relationship Id="rId2" Type="http://schemas.openxmlformats.org/officeDocument/2006/relationships/slideLayout" Target="../slideLayouts/slideLayout2.xml"/><Relationship Id="rId16" Type="http://schemas.openxmlformats.org/officeDocument/2006/relationships/oleObject" Target="../embeddings/oleObject534.bin"/><Relationship Id="rId20" Type="http://schemas.openxmlformats.org/officeDocument/2006/relationships/oleObject" Target="../embeddings/oleObject536.bin"/><Relationship Id="rId1" Type="http://schemas.openxmlformats.org/officeDocument/2006/relationships/vmlDrawing" Target="../drawings/vmlDrawing52.vml"/><Relationship Id="rId6" Type="http://schemas.openxmlformats.org/officeDocument/2006/relationships/oleObject" Target="../embeddings/oleObject529.bin"/><Relationship Id="rId11" Type="http://schemas.openxmlformats.org/officeDocument/2006/relationships/image" Target="../media/image424.wmf"/><Relationship Id="rId5" Type="http://schemas.openxmlformats.org/officeDocument/2006/relationships/image" Target="../media/image399.wmf"/><Relationship Id="rId15" Type="http://schemas.openxmlformats.org/officeDocument/2006/relationships/image" Target="../media/image426.wmf"/><Relationship Id="rId23" Type="http://schemas.openxmlformats.org/officeDocument/2006/relationships/image" Target="../media/image430.wmf"/><Relationship Id="rId10" Type="http://schemas.openxmlformats.org/officeDocument/2006/relationships/oleObject" Target="../embeddings/oleObject531.bin"/><Relationship Id="rId19" Type="http://schemas.openxmlformats.org/officeDocument/2006/relationships/image" Target="../media/image428.wmf"/><Relationship Id="rId4" Type="http://schemas.openxmlformats.org/officeDocument/2006/relationships/oleObject" Target="../embeddings/oleObject528.bin"/><Relationship Id="rId9" Type="http://schemas.openxmlformats.org/officeDocument/2006/relationships/image" Target="../media/image423.wmf"/><Relationship Id="rId14" Type="http://schemas.openxmlformats.org/officeDocument/2006/relationships/oleObject" Target="../embeddings/oleObject533.bin"/><Relationship Id="rId22" Type="http://schemas.openxmlformats.org/officeDocument/2006/relationships/oleObject" Target="../embeddings/oleObject537.bin"/></Relationships>
</file>

<file path=ppt/slides/_rels/slide59.xml.rels><?xml version="1.0" encoding="UTF-8" standalone="yes"?>
<Relationships xmlns="http://schemas.openxmlformats.org/package/2006/relationships"><Relationship Id="rId8" Type="http://schemas.openxmlformats.org/officeDocument/2006/relationships/image" Target="../media/image433.wmf"/><Relationship Id="rId13" Type="http://schemas.openxmlformats.org/officeDocument/2006/relationships/oleObject" Target="../embeddings/oleObject542.bin"/><Relationship Id="rId3" Type="http://schemas.openxmlformats.org/officeDocument/2006/relationships/notesSlide" Target="../notesSlides/notesSlide2.xml"/><Relationship Id="rId7" Type="http://schemas.openxmlformats.org/officeDocument/2006/relationships/oleObject" Target="../embeddings/oleObject539.bin"/><Relationship Id="rId12" Type="http://schemas.openxmlformats.org/officeDocument/2006/relationships/image" Target="../media/image435.wmf"/><Relationship Id="rId2" Type="http://schemas.openxmlformats.org/officeDocument/2006/relationships/slideLayout" Target="../slideLayouts/slideLayout2.xml"/><Relationship Id="rId16" Type="http://schemas.openxmlformats.org/officeDocument/2006/relationships/image" Target="../media/image437.wmf"/><Relationship Id="rId1" Type="http://schemas.openxmlformats.org/officeDocument/2006/relationships/vmlDrawing" Target="../drawings/vmlDrawing53.vml"/><Relationship Id="rId6" Type="http://schemas.openxmlformats.org/officeDocument/2006/relationships/image" Target="../media/image432.wmf"/><Relationship Id="rId11" Type="http://schemas.openxmlformats.org/officeDocument/2006/relationships/oleObject" Target="../embeddings/oleObject541.bin"/><Relationship Id="rId5" Type="http://schemas.openxmlformats.org/officeDocument/2006/relationships/oleObject" Target="../embeddings/oleObject538.bin"/><Relationship Id="rId15" Type="http://schemas.openxmlformats.org/officeDocument/2006/relationships/oleObject" Target="../embeddings/oleObject543.bin"/><Relationship Id="rId10" Type="http://schemas.openxmlformats.org/officeDocument/2006/relationships/image" Target="../media/image434.wmf"/><Relationship Id="rId4" Type="http://schemas.openxmlformats.org/officeDocument/2006/relationships/image" Target="../media/image438.png"/><Relationship Id="rId9" Type="http://schemas.openxmlformats.org/officeDocument/2006/relationships/oleObject" Target="../embeddings/oleObject540.bin"/><Relationship Id="rId14" Type="http://schemas.openxmlformats.org/officeDocument/2006/relationships/image" Target="../media/image436.wmf"/></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440.wmf"/><Relationship Id="rId2" Type="http://schemas.openxmlformats.org/officeDocument/2006/relationships/slideLayout" Target="../slideLayouts/slideLayout2.xml"/><Relationship Id="rId1" Type="http://schemas.openxmlformats.org/officeDocument/2006/relationships/vmlDrawing" Target="../drawings/vmlDrawing54.vml"/><Relationship Id="rId6" Type="http://schemas.openxmlformats.org/officeDocument/2006/relationships/oleObject" Target="../embeddings/oleObject545.bin"/><Relationship Id="rId5" Type="http://schemas.openxmlformats.org/officeDocument/2006/relationships/image" Target="../media/image439.wmf"/><Relationship Id="rId4" Type="http://schemas.openxmlformats.org/officeDocument/2006/relationships/oleObject" Target="../embeddings/oleObject544.bin"/></Relationships>
</file>

<file path=ppt/slides/_rels/slide61.xml.rels><?xml version="1.0" encoding="UTF-8" standalone="yes"?>
<Relationships xmlns="http://schemas.openxmlformats.org/package/2006/relationships"><Relationship Id="rId3" Type="http://schemas.openxmlformats.org/officeDocument/2006/relationships/image" Target="../media/image442.png"/><Relationship Id="rId2" Type="http://schemas.openxmlformats.org/officeDocument/2006/relationships/image" Target="../media/image441.jpeg"/><Relationship Id="rId1" Type="http://schemas.openxmlformats.org/officeDocument/2006/relationships/slideLayout" Target="../slideLayouts/slideLayout2.xml"/><Relationship Id="rId4" Type="http://schemas.openxmlformats.org/officeDocument/2006/relationships/image" Target="../media/image443.jpeg"/></Relationships>
</file>

<file path=ppt/slides/_rels/slide7.xml.rels><?xml version="1.0" encoding="UTF-8" standalone="yes"?>
<Relationships xmlns="http://schemas.openxmlformats.org/package/2006/relationships"><Relationship Id="rId8" Type="http://schemas.openxmlformats.org/officeDocument/2006/relationships/image" Target="../media/image26.wmf"/><Relationship Id="rId13" Type="http://schemas.openxmlformats.org/officeDocument/2006/relationships/oleObject" Target="../embeddings/oleObject17.bin"/><Relationship Id="rId18" Type="http://schemas.openxmlformats.org/officeDocument/2006/relationships/oleObject" Target="../embeddings/oleObject20.bin"/><Relationship Id="rId26" Type="http://schemas.openxmlformats.org/officeDocument/2006/relationships/image" Target="../media/image34.wmf"/><Relationship Id="rId3" Type="http://schemas.openxmlformats.org/officeDocument/2006/relationships/oleObject" Target="../embeddings/oleObject12.bin"/><Relationship Id="rId21" Type="http://schemas.openxmlformats.org/officeDocument/2006/relationships/oleObject" Target="../embeddings/oleObject22.bin"/><Relationship Id="rId7" Type="http://schemas.openxmlformats.org/officeDocument/2006/relationships/oleObject" Target="../embeddings/oleObject14.bin"/><Relationship Id="rId12" Type="http://schemas.openxmlformats.org/officeDocument/2006/relationships/image" Target="../media/image28.wmf"/><Relationship Id="rId17" Type="http://schemas.openxmlformats.org/officeDocument/2006/relationships/oleObject" Target="../embeddings/oleObject19.bin"/><Relationship Id="rId25" Type="http://schemas.openxmlformats.org/officeDocument/2006/relationships/oleObject" Target="../embeddings/oleObject24.bin"/><Relationship Id="rId2" Type="http://schemas.openxmlformats.org/officeDocument/2006/relationships/slideLayout" Target="../slideLayouts/slideLayout2.xml"/><Relationship Id="rId16" Type="http://schemas.openxmlformats.org/officeDocument/2006/relationships/image" Target="../media/image30.wmf"/><Relationship Id="rId20" Type="http://schemas.openxmlformats.org/officeDocument/2006/relationships/oleObject" Target="../embeddings/oleObject21.bin"/><Relationship Id="rId29" Type="http://schemas.openxmlformats.org/officeDocument/2006/relationships/oleObject" Target="../embeddings/oleObject26.bin"/><Relationship Id="rId1" Type="http://schemas.openxmlformats.org/officeDocument/2006/relationships/vmlDrawing" Target="../drawings/vmlDrawing4.vml"/><Relationship Id="rId6" Type="http://schemas.openxmlformats.org/officeDocument/2006/relationships/image" Target="../media/image16.wmf"/><Relationship Id="rId11" Type="http://schemas.openxmlformats.org/officeDocument/2006/relationships/oleObject" Target="../embeddings/oleObject16.bin"/><Relationship Id="rId24" Type="http://schemas.openxmlformats.org/officeDocument/2006/relationships/image" Target="../media/image33.wmf"/><Relationship Id="rId32" Type="http://schemas.openxmlformats.org/officeDocument/2006/relationships/image" Target="../media/image37.wmf"/><Relationship Id="rId5" Type="http://schemas.openxmlformats.org/officeDocument/2006/relationships/oleObject" Target="../embeddings/oleObject13.bin"/><Relationship Id="rId15" Type="http://schemas.openxmlformats.org/officeDocument/2006/relationships/oleObject" Target="../embeddings/oleObject18.bin"/><Relationship Id="rId23" Type="http://schemas.openxmlformats.org/officeDocument/2006/relationships/oleObject" Target="../embeddings/oleObject23.bin"/><Relationship Id="rId28" Type="http://schemas.openxmlformats.org/officeDocument/2006/relationships/image" Target="../media/image35.wmf"/><Relationship Id="rId10" Type="http://schemas.openxmlformats.org/officeDocument/2006/relationships/image" Target="../media/image27.wmf"/><Relationship Id="rId19" Type="http://schemas.openxmlformats.org/officeDocument/2006/relationships/image" Target="../media/image31.wmf"/><Relationship Id="rId31" Type="http://schemas.openxmlformats.org/officeDocument/2006/relationships/oleObject" Target="../embeddings/oleObject27.bin"/><Relationship Id="rId4" Type="http://schemas.openxmlformats.org/officeDocument/2006/relationships/image" Target="../media/image15.wmf"/><Relationship Id="rId9" Type="http://schemas.openxmlformats.org/officeDocument/2006/relationships/oleObject" Target="../embeddings/oleObject15.bin"/><Relationship Id="rId14" Type="http://schemas.openxmlformats.org/officeDocument/2006/relationships/image" Target="../media/image29.wmf"/><Relationship Id="rId22" Type="http://schemas.openxmlformats.org/officeDocument/2006/relationships/image" Target="../media/image32.wmf"/><Relationship Id="rId27" Type="http://schemas.openxmlformats.org/officeDocument/2006/relationships/oleObject" Target="../embeddings/oleObject25.bin"/><Relationship Id="rId30" Type="http://schemas.openxmlformats.org/officeDocument/2006/relationships/image" Target="../media/image36.wmf"/></Relationships>
</file>

<file path=ppt/slides/_rels/slide8.xml.rels><?xml version="1.0" encoding="UTF-8" standalone="yes"?>
<Relationships xmlns="http://schemas.openxmlformats.org/package/2006/relationships"><Relationship Id="rId8" Type="http://schemas.openxmlformats.org/officeDocument/2006/relationships/image" Target="../media/image26.wmf"/><Relationship Id="rId13" Type="http://schemas.openxmlformats.org/officeDocument/2006/relationships/oleObject" Target="../embeddings/oleObject33.bin"/><Relationship Id="rId18" Type="http://schemas.openxmlformats.org/officeDocument/2006/relationships/oleObject" Target="../embeddings/oleObject36.bin"/><Relationship Id="rId26" Type="http://schemas.openxmlformats.org/officeDocument/2006/relationships/image" Target="../media/image42.wmf"/><Relationship Id="rId3" Type="http://schemas.openxmlformats.org/officeDocument/2006/relationships/oleObject" Target="../embeddings/oleObject28.bin"/><Relationship Id="rId21" Type="http://schemas.openxmlformats.org/officeDocument/2006/relationships/oleObject" Target="../embeddings/oleObject38.bin"/><Relationship Id="rId7" Type="http://schemas.openxmlformats.org/officeDocument/2006/relationships/oleObject" Target="../embeddings/oleObject30.bin"/><Relationship Id="rId12" Type="http://schemas.openxmlformats.org/officeDocument/2006/relationships/image" Target="../media/image28.wmf"/><Relationship Id="rId17" Type="http://schemas.openxmlformats.org/officeDocument/2006/relationships/oleObject" Target="../embeddings/oleObject35.bin"/><Relationship Id="rId25" Type="http://schemas.openxmlformats.org/officeDocument/2006/relationships/oleObject" Target="../embeddings/oleObject40.bin"/><Relationship Id="rId2" Type="http://schemas.openxmlformats.org/officeDocument/2006/relationships/slideLayout" Target="../slideLayouts/slideLayout2.xml"/><Relationship Id="rId16" Type="http://schemas.openxmlformats.org/officeDocument/2006/relationships/image" Target="../media/image39.wmf"/><Relationship Id="rId20" Type="http://schemas.openxmlformats.org/officeDocument/2006/relationships/oleObject" Target="../embeddings/oleObject37.bin"/><Relationship Id="rId29" Type="http://schemas.openxmlformats.org/officeDocument/2006/relationships/oleObject" Target="../embeddings/oleObject42.bin"/><Relationship Id="rId1" Type="http://schemas.openxmlformats.org/officeDocument/2006/relationships/vmlDrawing" Target="../drawings/vmlDrawing5.vml"/><Relationship Id="rId6" Type="http://schemas.openxmlformats.org/officeDocument/2006/relationships/image" Target="../media/image16.wmf"/><Relationship Id="rId11" Type="http://schemas.openxmlformats.org/officeDocument/2006/relationships/oleObject" Target="../embeddings/oleObject32.bin"/><Relationship Id="rId24" Type="http://schemas.openxmlformats.org/officeDocument/2006/relationships/image" Target="../media/image41.wmf"/><Relationship Id="rId32" Type="http://schemas.openxmlformats.org/officeDocument/2006/relationships/image" Target="../media/image45.wmf"/><Relationship Id="rId5" Type="http://schemas.openxmlformats.org/officeDocument/2006/relationships/oleObject" Target="../embeddings/oleObject29.bin"/><Relationship Id="rId15" Type="http://schemas.openxmlformats.org/officeDocument/2006/relationships/oleObject" Target="../embeddings/oleObject34.bin"/><Relationship Id="rId23" Type="http://schemas.openxmlformats.org/officeDocument/2006/relationships/oleObject" Target="../embeddings/oleObject39.bin"/><Relationship Id="rId28" Type="http://schemas.openxmlformats.org/officeDocument/2006/relationships/image" Target="../media/image43.wmf"/><Relationship Id="rId10" Type="http://schemas.openxmlformats.org/officeDocument/2006/relationships/image" Target="../media/image27.wmf"/><Relationship Id="rId19" Type="http://schemas.openxmlformats.org/officeDocument/2006/relationships/image" Target="../media/image31.wmf"/><Relationship Id="rId31" Type="http://schemas.openxmlformats.org/officeDocument/2006/relationships/oleObject" Target="../embeddings/oleObject43.bin"/><Relationship Id="rId4" Type="http://schemas.openxmlformats.org/officeDocument/2006/relationships/image" Target="../media/image15.wmf"/><Relationship Id="rId9" Type="http://schemas.openxmlformats.org/officeDocument/2006/relationships/oleObject" Target="../embeddings/oleObject31.bin"/><Relationship Id="rId14" Type="http://schemas.openxmlformats.org/officeDocument/2006/relationships/image" Target="../media/image38.wmf"/><Relationship Id="rId22" Type="http://schemas.openxmlformats.org/officeDocument/2006/relationships/image" Target="../media/image40.wmf"/><Relationship Id="rId27" Type="http://schemas.openxmlformats.org/officeDocument/2006/relationships/oleObject" Target="../embeddings/oleObject41.bin"/><Relationship Id="rId30" Type="http://schemas.openxmlformats.org/officeDocument/2006/relationships/image" Target="../media/image44.wmf"/></Relationships>
</file>

<file path=ppt/slides/_rels/slide9.xml.rels><?xml version="1.0" encoding="UTF-8" standalone="yes"?>
<Relationships xmlns="http://schemas.openxmlformats.org/package/2006/relationships"><Relationship Id="rId8" Type="http://schemas.openxmlformats.org/officeDocument/2006/relationships/image" Target="../media/image26.wmf"/><Relationship Id="rId13" Type="http://schemas.openxmlformats.org/officeDocument/2006/relationships/oleObject" Target="../embeddings/oleObject49.bin"/><Relationship Id="rId18" Type="http://schemas.openxmlformats.org/officeDocument/2006/relationships/oleObject" Target="../embeddings/oleObject52.bin"/><Relationship Id="rId26" Type="http://schemas.openxmlformats.org/officeDocument/2006/relationships/image" Target="../media/image49.wmf"/><Relationship Id="rId3" Type="http://schemas.openxmlformats.org/officeDocument/2006/relationships/oleObject" Target="../embeddings/oleObject44.bin"/><Relationship Id="rId21" Type="http://schemas.openxmlformats.org/officeDocument/2006/relationships/oleObject" Target="../embeddings/oleObject54.bin"/><Relationship Id="rId7" Type="http://schemas.openxmlformats.org/officeDocument/2006/relationships/oleObject" Target="../embeddings/oleObject46.bin"/><Relationship Id="rId12" Type="http://schemas.openxmlformats.org/officeDocument/2006/relationships/image" Target="../media/image28.wmf"/><Relationship Id="rId17" Type="http://schemas.openxmlformats.org/officeDocument/2006/relationships/oleObject" Target="../embeddings/oleObject51.bin"/><Relationship Id="rId25" Type="http://schemas.openxmlformats.org/officeDocument/2006/relationships/oleObject" Target="../embeddings/oleObject56.bin"/><Relationship Id="rId2" Type="http://schemas.openxmlformats.org/officeDocument/2006/relationships/slideLayout" Target="../slideLayouts/slideLayout2.xml"/><Relationship Id="rId16" Type="http://schemas.openxmlformats.org/officeDocument/2006/relationships/image" Target="../media/image47.wmf"/><Relationship Id="rId20" Type="http://schemas.openxmlformats.org/officeDocument/2006/relationships/oleObject" Target="../embeddings/oleObject53.bin"/><Relationship Id="rId29" Type="http://schemas.openxmlformats.org/officeDocument/2006/relationships/oleObject" Target="../embeddings/oleObject58.bin"/><Relationship Id="rId1" Type="http://schemas.openxmlformats.org/officeDocument/2006/relationships/vmlDrawing" Target="../drawings/vmlDrawing6.vml"/><Relationship Id="rId6" Type="http://schemas.openxmlformats.org/officeDocument/2006/relationships/image" Target="../media/image16.wmf"/><Relationship Id="rId11" Type="http://schemas.openxmlformats.org/officeDocument/2006/relationships/oleObject" Target="../embeddings/oleObject48.bin"/><Relationship Id="rId24" Type="http://schemas.openxmlformats.org/officeDocument/2006/relationships/image" Target="../media/image44.wmf"/><Relationship Id="rId5" Type="http://schemas.openxmlformats.org/officeDocument/2006/relationships/oleObject" Target="../embeddings/oleObject45.bin"/><Relationship Id="rId15" Type="http://schemas.openxmlformats.org/officeDocument/2006/relationships/oleObject" Target="../embeddings/oleObject50.bin"/><Relationship Id="rId23" Type="http://schemas.openxmlformats.org/officeDocument/2006/relationships/oleObject" Target="../embeddings/oleObject55.bin"/><Relationship Id="rId28" Type="http://schemas.openxmlformats.org/officeDocument/2006/relationships/image" Target="../media/image50.wmf"/><Relationship Id="rId10" Type="http://schemas.openxmlformats.org/officeDocument/2006/relationships/image" Target="../media/image27.wmf"/><Relationship Id="rId19" Type="http://schemas.openxmlformats.org/officeDocument/2006/relationships/image" Target="../media/image31.wmf"/><Relationship Id="rId4" Type="http://schemas.openxmlformats.org/officeDocument/2006/relationships/image" Target="../media/image15.wmf"/><Relationship Id="rId9" Type="http://schemas.openxmlformats.org/officeDocument/2006/relationships/oleObject" Target="../embeddings/oleObject47.bin"/><Relationship Id="rId14" Type="http://schemas.openxmlformats.org/officeDocument/2006/relationships/image" Target="../media/image46.wmf"/><Relationship Id="rId22" Type="http://schemas.openxmlformats.org/officeDocument/2006/relationships/image" Target="../media/image48.wmf"/><Relationship Id="rId27" Type="http://schemas.openxmlformats.org/officeDocument/2006/relationships/oleObject" Target="../embeddings/oleObject57.bin"/><Relationship Id="rId30" Type="http://schemas.openxmlformats.org/officeDocument/2006/relationships/image" Target="../media/image51.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539552" y="44624"/>
            <a:ext cx="8352928"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Силы взаимодействия между атомами в молекулах </a:t>
            </a:r>
            <a:endParaRPr lang="ru-RU" sz="2800" b="1" kern="0" baseline="-25000" dirty="0">
              <a:solidFill>
                <a:srgbClr val="003399"/>
              </a:solidFill>
              <a:latin typeface="Arial" pitchFamily="34" charset="0"/>
              <a:cs typeface="Arial" pitchFamily="34" charset="0"/>
            </a:endParaRPr>
          </a:p>
        </p:txBody>
      </p:sp>
      <p:sp>
        <p:nvSpPr>
          <p:cNvPr id="5" name="Rectangle 4"/>
          <p:cNvSpPr/>
          <p:nvPr/>
        </p:nvSpPr>
        <p:spPr>
          <a:xfrm>
            <a:off x="65237" y="854991"/>
            <a:ext cx="6243872" cy="400110"/>
          </a:xfrm>
          <a:prstGeom prst="rect">
            <a:avLst/>
          </a:prstGeom>
        </p:spPr>
        <p:txBody>
          <a:bodyPr wrap="square">
            <a:spAutoFit/>
          </a:bodyPr>
          <a:lstStyle/>
          <a:p>
            <a:pPr algn="just"/>
            <a:r>
              <a:rPr lang="ru-RU" sz="2000" dirty="0">
                <a:latin typeface="Arial" pitchFamily="34" charset="0"/>
                <a:cs typeface="Arial" pitchFamily="34" charset="0"/>
              </a:rPr>
              <a:t>Природа сил взаимодействия - электромагнитная </a:t>
            </a:r>
          </a:p>
        </p:txBody>
      </p:sp>
      <p:sp>
        <p:nvSpPr>
          <p:cNvPr id="6" name="Rectangle 5"/>
          <p:cNvSpPr/>
          <p:nvPr/>
        </p:nvSpPr>
        <p:spPr>
          <a:xfrm>
            <a:off x="2147927" y="1348156"/>
            <a:ext cx="2067407" cy="400110"/>
          </a:xfrm>
          <a:prstGeom prst="rect">
            <a:avLst/>
          </a:prstGeom>
        </p:spPr>
        <p:txBody>
          <a:bodyPr wrap="square">
            <a:spAutoFit/>
          </a:bodyPr>
          <a:lstStyle/>
          <a:p>
            <a:pPr algn="just"/>
            <a:r>
              <a:rPr lang="ru-RU" sz="2000" b="1" dirty="0">
                <a:latin typeface="Arial" pitchFamily="34" charset="0"/>
                <a:cs typeface="Arial" pitchFamily="34" charset="0"/>
              </a:rPr>
              <a:t>Ионная связь </a:t>
            </a:r>
          </a:p>
        </p:txBody>
      </p:sp>
      <p:pic>
        <p:nvPicPr>
          <p:cNvPr id="1047554" name="Picture 2" descr="C:\Users\PierreYV\Downloads\1518278525_snimok.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348" y="3337835"/>
            <a:ext cx="5025401" cy="201622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14230" y="1807606"/>
            <a:ext cx="8878250" cy="584775"/>
          </a:xfrm>
          <a:prstGeom prst="rect">
            <a:avLst/>
          </a:prstGeom>
        </p:spPr>
        <p:txBody>
          <a:bodyPr wrap="square">
            <a:spAutoFit/>
          </a:bodyPr>
          <a:lstStyle/>
          <a:p>
            <a:pPr algn="just"/>
            <a:r>
              <a:rPr lang="ru-RU" sz="1600" dirty="0">
                <a:latin typeface="Arial" pitchFamily="34" charset="0"/>
                <a:cs typeface="Arial" pitchFamily="34" charset="0"/>
              </a:rPr>
              <a:t>В некоторых случаях в атоме есть </a:t>
            </a:r>
            <a:r>
              <a:rPr lang="ru-RU" sz="1600" dirty="0" smtClean="0">
                <a:latin typeface="Arial" pitchFamily="34" charset="0"/>
                <a:cs typeface="Arial" pitchFamily="34" charset="0"/>
              </a:rPr>
              <a:t>валентные </a:t>
            </a:r>
            <a:r>
              <a:rPr lang="ru-RU" sz="1600" dirty="0" smtClean="0">
                <a:latin typeface="Arial" pitchFamily="34" charset="0"/>
                <a:cs typeface="Arial" pitchFamily="34" charset="0"/>
              </a:rPr>
              <a:t>электроны, которые </a:t>
            </a:r>
            <a:r>
              <a:rPr lang="ru-RU" sz="1600" dirty="0">
                <a:latin typeface="Arial" pitchFamily="34" charset="0"/>
                <a:cs typeface="Arial" pitchFamily="34" charset="0"/>
              </a:rPr>
              <a:t>слабо связан с атомом </a:t>
            </a:r>
          </a:p>
          <a:p>
            <a:pPr algn="just"/>
            <a:r>
              <a:rPr lang="ru-RU" sz="1600" dirty="0">
                <a:latin typeface="Arial" pitchFamily="34" charset="0"/>
                <a:cs typeface="Arial" pitchFamily="34" charset="0"/>
              </a:rPr>
              <a:t>В других атом может захватывать один или несколько электронов</a:t>
            </a:r>
          </a:p>
        </p:txBody>
      </p:sp>
      <p:sp>
        <p:nvSpPr>
          <p:cNvPr id="7" name="Rectangle 6"/>
          <p:cNvSpPr/>
          <p:nvPr/>
        </p:nvSpPr>
        <p:spPr>
          <a:xfrm>
            <a:off x="76707" y="5445224"/>
            <a:ext cx="8959789" cy="1323439"/>
          </a:xfrm>
          <a:prstGeom prst="rect">
            <a:avLst/>
          </a:prstGeom>
        </p:spPr>
        <p:txBody>
          <a:bodyPr wrap="square">
            <a:spAutoFit/>
          </a:bodyPr>
          <a:lstStyle/>
          <a:p>
            <a:r>
              <a:rPr lang="ru-RU" sz="1600" dirty="0">
                <a:latin typeface="Arial" pitchFamily="34" charset="0"/>
                <a:cs typeface="Arial" pitchFamily="34" charset="0"/>
              </a:rPr>
              <a:t>Возникает ионная связь — сильная химическая связь, возникающая в результате электростатического (Кулоновского) притяжения катионов</a:t>
            </a:r>
            <a:r>
              <a:rPr lang="en-US" sz="1600" dirty="0">
                <a:latin typeface="Arial" pitchFamily="34" charset="0"/>
                <a:cs typeface="Arial" pitchFamily="34" charset="0"/>
              </a:rPr>
              <a:t> (+)</a:t>
            </a:r>
            <a:r>
              <a:rPr lang="ru-RU" sz="1600" dirty="0">
                <a:latin typeface="Arial" pitchFamily="34" charset="0"/>
                <a:cs typeface="Arial" pitchFamily="34" charset="0"/>
              </a:rPr>
              <a:t> и анионов</a:t>
            </a:r>
            <a:r>
              <a:rPr lang="en-US" sz="1600" dirty="0">
                <a:latin typeface="Arial" pitchFamily="34" charset="0"/>
                <a:cs typeface="Arial" pitchFamily="34" charset="0"/>
              </a:rPr>
              <a:t> (-)</a:t>
            </a:r>
            <a:r>
              <a:rPr lang="ru-RU" sz="1600" dirty="0">
                <a:latin typeface="Arial" pitchFamily="34" charset="0"/>
                <a:cs typeface="Arial" pitchFamily="34" charset="0"/>
              </a:rPr>
              <a:t>.</a:t>
            </a:r>
          </a:p>
          <a:p>
            <a:r>
              <a:rPr lang="ru-RU" sz="1600" dirty="0">
                <a:latin typeface="Arial" pitchFamily="34" charset="0"/>
                <a:cs typeface="Arial" pitchFamily="34" charset="0"/>
              </a:rPr>
              <a:t>Образуется между типичными металлом и неметаллом.</a:t>
            </a:r>
          </a:p>
          <a:p>
            <a:r>
              <a:rPr lang="ru-RU" sz="1600" dirty="0">
                <a:latin typeface="Arial" pitchFamily="34" charset="0"/>
                <a:cs typeface="Arial" pitchFamily="34" charset="0"/>
              </a:rPr>
              <a:t>Силы отталкивания, уравновешивающие кулоновские силы, обусловлены принципом Паули и существованием устойчивых </a:t>
            </a:r>
            <a:r>
              <a:rPr lang="ru-RU" sz="1600" dirty="0" smtClean="0">
                <a:latin typeface="Arial" pitchFamily="34" charset="0"/>
                <a:cs typeface="Arial" pitchFamily="34" charset="0"/>
              </a:rPr>
              <a:t>электронных оболочек </a:t>
            </a:r>
            <a:r>
              <a:rPr lang="ru-RU" sz="1600" dirty="0" smtClean="0">
                <a:latin typeface="Arial" pitchFamily="34" charset="0"/>
                <a:cs typeface="Arial" pitchFamily="34" charset="0"/>
              </a:rPr>
              <a:t>атомов (электроны – ферми-частицы)</a:t>
            </a:r>
            <a:endParaRPr lang="ru-RU" sz="1600" dirty="0">
              <a:latin typeface="Arial" pitchFamily="34" charset="0"/>
              <a:cs typeface="Arial" pitchFamily="34" charset="0"/>
            </a:endParaRPr>
          </a:p>
        </p:txBody>
      </p:sp>
      <p:sp>
        <p:nvSpPr>
          <p:cNvPr id="10" name="Rectangle 9"/>
          <p:cNvSpPr/>
          <p:nvPr/>
        </p:nvSpPr>
        <p:spPr>
          <a:xfrm>
            <a:off x="35496" y="2407891"/>
            <a:ext cx="8418629" cy="584775"/>
          </a:xfrm>
          <a:prstGeom prst="rect">
            <a:avLst/>
          </a:prstGeom>
        </p:spPr>
        <p:txBody>
          <a:bodyPr wrap="square">
            <a:spAutoFit/>
          </a:bodyPr>
          <a:lstStyle/>
          <a:p>
            <a:pPr algn="just"/>
            <a:r>
              <a:rPr lang="ru-RU" sz="1600" dirty="0">
                <a:latin typeface="Arial" pitchFamily="34" charset="0"/>
                <a:cs typeface="Arial" pitchFamily="34" charset="0"/>
              </a:rPr>
              <a:t>При полном обмене зарядом происходит образование положительно и отрицательно заряженных ионов: катиона и аниона</a:t>
            </a:r>
          </a:p>
        </p:txBody>
      </p:sp>
      <p:graphicFrame>
        <p:nvGraphicFramePr>
          <p:cNvPr id="9" name="Object 8"/>
          <p:cNvGraphicFramePr>
            <a:graphicFrameLocks noChangeAspect="1"/>
          </p:cNvGraphicFramePr>
          <p:nvPr/>
        </p:nvGraphicFramePr>
        <p:xfrm>
          <a:off x="5940152" y="3645024"/>
          <a:ext cx="1828800" cy="914400"/>
        </p:xfrm>
        <a:graphic>
          <a:graphicData uri="http://schemas.openxmlformats.org/presentationml/2006/ole">
            <mc:AlternateContent xmlns:mc="http://schemas.openxmlformats.org/markup-compatibility/2006">
              <mc:Choice xmlns:v="urn:schemas-microsoft-com:vml" Requires="v">
                <p:oleObj spid="_x0000_s1635422" name="Equation" r:id="rId5" imgW="914400" imgH="457200" progId="Equation.DSMT4">
                  <p:embed/>
                </p:oleObj>
              </mc:Choice>
              <mc:Fallback>
                <p:oleObj name="Equation" r:id="rId5" imgW="914400" imgH="457200" progId="Equation.DSMT4">
                  <p:embed/>
                  <p:pic>
                    <p:nvPicPr>
                      <p:cNvPr id="9" name="Object 8"/>
                      <p:cNvPicPr>
                        <a:picLocks noChangeAspect="1" noChangeArrowheads="1"/>
                      </p:cNvPicPr>
                      <p:nvPr/>
                    </p:nvPicPr>
                    <p:blipFill>
                      <a:blip r:embed="rId6"/>
                      <a:srcRect/>
                      <a:stretch>
                        <a:fillRect/>
                      </a:stretch>
                    </p:blipFill>
                    <p:spPr bwMode="auto">
                      <a:xfrm>
                        <a:off x="5940152" y="3645024"/>
                        <a:ext cx="1828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2" name="Rectangle 11"/>
          <p:cNvSpPr/>
          <p:nvPr/>
        </p:nvSpPr>
        <p:spPr>
          <a:xfrm>
            <a:off x="5868144" y="3039350"/>
            <a:ext cx="2880320" cy="584775"/>
          </a:xfrm>
          <a:prstGeom prst="rect">
            <a:avLst/>
          </a:prstGeom>
        </p:spPr>
        <p:txBody>
          <a:bodyPr wrap="square">
            <a:spAutoFit/>
          </a:bodyPr>
          <a:lstStyle/>
          <a:p>
            <a:pPr algn="just"/>
            <a:r>
              <a:rPr lang="ru-RU" sz="1600" dirty="0">
                <a:latin typeface="Arial" pitchFamily="34" charset="0"/>
                <a:cs typeface="Arial" pitchFamily="34" charset="0"/>
              </a:rPr>
              <a:t>Потенциальная энергия притяжения ионов</a:t>
            </a:r>
          </a:p>
        </p:txBody>
      </p:sp>
      <p:graphicFrame>
        <p:nvGraphicFramePr>
          <p:cNvPr id="13" name="Object 12"/>
          <p:cNvGraphicFramePr>
            <a:graphicFrameLocks noChangeAspect="1"/>
          </p:cNvGraphicFramePr>
          <p:nvPr>
            <p:extLst>
              <p:ext uri="{D42A27DB-BD31-4B8C-83A1-F6EECF244321}">
                <p14:modId xmlns:p14="http://schemas.microsoft.com/office/powerpoint/2010/main" val="1871209296"/>
              </p:ext>
            </p:extLst>
          </p:nvPr>
        </p:nvGraphicFramePr>
        <p:xfrm>
          <a:off x="5363749" y="4591732"/>
          <a:ext cx="3200400" cy="506413"/>
        </p:xfrm>
        <a:graphic>
          <a:graphicData uri="http://schemas.openxmlformats.org/presentationml/2006/ole">
            <mc:AlternateContent xmlns:mc="http://schemas.openxmlformats.org/markup-compatibility/2006">
              <mc:Choice xmlns:v="urn:schemas-microsoft-com:vml" Requires="v">
                <p:oleObj spid="_x0000_s1635423" name="Equation" r:id="rId7" imgW="1600200" imgH="253800" progId="Equation.DSMT4">
                  <p:embed/>
                </p:oleObj>
              </mc:Choice>
              <mc:Fallback>
                <p:oleObj name="Equation" r:id="rId7" imgW="1600200" imgH="253800" progId="Equation.DSMT4">
                  <p:embed/>
                  <p:pic>
                    <p:nvPicPr>
                      <p:cNvPr id="13" name="Object 12"/>
                      <p:cNvPicPr>
                        <a:picLocks noChangeAspect="1" noChangeArrowheads="1"/>
                      </p:cNvPicPr>
                      <p:nvPr/>
                    </p:nvPicPr>
                    <p:blipFill>
                      <a:blip r:embed="rId8"/>
                      <a:srcRect/>
                      <a:stretch>
                        <a:fillRect/>
                      </a:stretch>
                    </p:blipFill>
                    <p:spPr bwMode="auto">
                      <a:xfrm>
                        <a:off x="5363749" y="4591732"/>
                        <a:ext cx="3200400"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4" name="Object 13"/>
          <p:cNvGraphicFramePr>
            <a:graphicFrameLocks noChangeAspect="1"/>
          </p:cNvGraphicFramePr>
          <p:nvPr/>
        </p:nvGraphicFramePr>
        <p:xfrm>
          <a:off x="2555776" y="3076286"/>
          <a:ext cx="865187" cy="390525"/>
        </p:xfrm>
        <a:graphic>
          <a:graphicData uri="http://schemas.openxmlformats.org/presentationml/2006/ole">
            <mc:AlternateContent xmlns:mc="http://schemas.openxmlformats.org/markup-compatibility/2006">
              <mc:Choice xmlns:v="urn:schemas-microsoft-com:vml" Requires="v">
                <p:oleObj spid="_x0000_s1635424" name="Equation" r:id="rId9" imgW="393480" imgH="177480" progId="Equation.DSMT4">
                  <p:embed/>
                </p:oleObj>
              </mc:Choice>
              <mc:Fallback>
                <p:oleObj name="Equation" r:id="rId9" imgW="393480" imgH="177480" progId="Equation.DSMT4">
                  <p:embed/>
                  <p:pic>
                    <p:nvPicPr>
                      <p:cNvPr id="14" name="Object 13"/>
                      <p:cNvPicPr>
                        <a:picLocks noChangeAspect="1" noChangeArrowheads="1"/>
                      </p:cNvPicPr>
                      <p:nvPr/>
                    </p:nvPicPr>
                    <p:blipFill>
                      <a:blip r:embed="rId10"/>
                      <a:srcRect/>
                      <a:stretch>
                        <a:fillRect/>
                      </a:stretch>
                    </p:blipFill>
                    <p:spPr bwMode="auto">
                      <a:xfrm>
                        <a:off x="2555776" y="3076286"/>
                        <a:ext cx="865187"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pic>
        <p:nvPicPr>
          <p:cNvPr id="1047578" name="Picture 26" descr="C:\Users\PierreYV\Downloads\ionnaya-svyaz.jp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7949" t="8487" r="9006" b="4383"/>
          <a:stretch/>
        </p:blipFill>
        <p:spPr bwMode="auto">
          <a:xfrm>
            <a:off x="6424914" y="528631"/>
            <a:ext cx="2213413" cy="1219635"/>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5860856" y="5061088"/>
            <a:ext cx="2880320" cy="338554"/>
          </a:xfrm>
          <a:prstGeom prst="rect">
            <a:avLst/>
          </a:prstGeom>
        </p:spPr>
        <p:txBody>
          <a:bodyPr wrap="square">
            <a:spAutoFit/>
          </a:bodyPr>
          <a:lstStyle/>
          <a:p>
            <a:pPr algn="just"/>
            <a:r>
              <a:rPr lang="ru-RU" sz="1600" dirty="0">
                <a:latin typeface="Arial" pitchFamily="34" charset="0"/>
                <a:cs typeface="Arial" pitchFamily="34" charset="0"/>
              </a:rPr>
              <a:t>Несколько электрон-вольт</a:t>
            </a:r>
          </a:p>
        </p:txBody>
      </p:sp>
    </p:spTree>
    <p:extLst>
      <p:ext uri="{BB962C8B-B14F-4D97-AF65-F5344CB8AC3E}">
        <p14:creationId xmlns:p14="http://schemas.microsoft.com/office/powerpoint/2010/main" val="30558929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6610" name="Picture 2" descr="C:\Users\PierreYV\Downloads\3_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907" y="1196753"/>
            <a:ext cx="4036045" cy="315939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txBox="1">
            <a:spLocks noRot="1" noChangeArrowheads="1"/>
          </p:cNvSpPr>
          <p:nvPr/>
        </p:nvSpPr>
        <p:spPr bwMode="auto">
          <a:xfrm>
            <a:off x="323528" y="106515"/>
            <a:ext cx="8280920" cy="86409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Потенциал </a:t>
            </a:r>
            <a:r>
              <a:rPr lang="ru-RU" sz="2800" b="1" kern="0" dirty="0" smtClean="0">
                <a:solidFill>
                  <a:srgbClr val="003399"/>
                </a:solidFill>
                <a:latin typeface="Arial" pitchFamily="34" charset="0"/>
                <a:cs typeface="Arial" pitchFamily="34" charset="0"/>
              </a:rPr>
              <a:t>сил межмолекулярного взаимодействия</a:t>
            </a:r>
            <a:endParaRPr lang="ru-RU" sz="2800" b="1" kern="0" baseline="-25000" dirty="0">
              <a:solidFill>
                <a:srgbClr val="003399"/>
              </a:solidFill>
              <a:latin typeface="Arial" pitchFamily="34" charset="0"/>
              <a:cs typeface="Arial" pitchFamily="34" charset="0"/>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94274212"/>
              </p:ext>
            </p:extLst>
          </p:nvPr>
        </p:nvGraphicFramePr>
        <p:xfrm>
          <a:off x="5292467" y="2107854"/>
          <a:ext cx="710640" cy="457200"/>
        </p:xfrm>
        <a:graphic>
          <a:graphicData uri="http://schemas.openxmlformats.org/presentationml/2006/ole">
            <mc:AlternateContent xmlns:mc="http://schemas.openxmlformats.org/markup-compatibility/2006">
              <mc:Choice xmlns:v="urn:schemas-microsoft-com:vml" Requires="v">
                <p:oleObj spid="_x0000_s1627615" name="Equation" r:id="rId4" imgW="355320" imgH="228600" progId="Equation.DSMT4">
                  <p:embed/>
                </p:oleObj>
              </mc:Choice>
              <mc:Fallback>
                <p:oleObj name="Equation" r:id="rId4" imgW="355320" imgH="228600" progId="Equation.DSMT4">
                  <p:embed/>
                  <p:pic>
                    <p:nvPicPr>
                      <p:cNvPr id="0" name="Object 8"/>
                      <p:cNvPicPr>
                        <a:picLocks noChangeAspect="1" noChangeArrowheads="1"/>
                      </p:cNvPicPr>
                      <p:nvPr/>
                    </p:nvPicPr>
                    <p:blipFill>
                      <a:blip r:embed="rId5"/>
                      <a:srcRect/>
                      <a:stretch>
                        <a:fillRect/>
                      </a:stretch>
                    </p:blipFill>
                    <p:spPr bwMode="auto">
                      <a:xfrm>
                        <a:off x="5292467" y="2107854"/>
                        <a:ext cx="71064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7" name="Rectangle 6"/>
          <p:cNvSpPr/>
          <p:nvPr/>
        </p:nvSpPr>
        <p:spPr>
          <a:xfrm>
            <a:off x="6228184" y="2161101"/>
            <a:ext cx="2376264" cy="369332"/>
          </a:xfrm>
          <a:prstGeom prst="rect">
            <a:avLst/>
          </a:prstGeom>
          <a:ln>
            <a:noFill/>
          </a:ln>
        </p:spPr>
        <p:txBody>
          <a:bodyPr wrap="square">
            <a:spAutoFit/>
          </a:bodyPr>
          <a:lstStyle/>
          <a:p>
            <a:r>
              <a:rPr lang="ru-RU" dirty="0" smtClean="0"/>
              <a:t>Силы отталкивания</a:t>
            </a:r>
            <a:endParaRPr lang="ru-RU" dirty="0"/>
          </a:p>
        </p:txBody>
      </p:sp>
      <p:graphicFrame>
        <p:nvGraphicFramePr>
          <p:cNvPr id="8" name="Object 7"/>
          <p:cNvGraphicFramePr>
            <a:graphicFrameLocks noChangeAspect="1"/>
          </p:cNvGraphicFramePr>
          <p:nvPr>
            <p:extLst>
              <p:ext uri="{D42A27DB-BD31-4B8C-83A1-F6EECF244321}">
                <p14:modId xmlns:p14="http://schemas.microsoft.com/office/powerpoint/2010/main" val="1144181485"/>
              </p:ext>
            </p:extLst>
          </p:nvPr>
        </p:nvGraphicFramePr>
        <p:xfrm>
          <a:off x="5285091" y="2581799"/>
          <a:ext cx="710640" cy="457200"/>
        </p:xfrm>
        <a:graphic>
          <a:graphicData uri="http://schemas.openxmlformats.org/presentationml/2006/ole">
            <mc:AlternateContent xmlns:mc="http://schemas.openxmlformats.org/markup-compatibility/2006">
              <mc:Choice xmlns:v="urn:schemas-microsoft-com:vml" Requires="v">
                <p:oleObj spid="_x0000_s1627616" name="Equation" r:id="rId6" imgW="355320" imgH="228600" progId="Equation.DSMT4">
                  <p:embed/>
                </p:oleObj>
              </mc:Choice>
              <mc:Fallback>
                <p:oleObj name="Equation" r:id="rId6" imgW="355320" imgH="228600" progId="Equation.DSMT4">
                  <p:embed/>
                  <p:pic>
                    <p:nvPicPr>
                      <p:cNvPr id="0" name=""/>
                      <p:cNvPicPr>
                        <a:picLocks noChangeAspect="1" noChangeArrowheads="1"/>
                      </p:cNvPicPr>
                      <p:nvPr/>
                    </p:nvPicPr>
                    <p:blipFill>
                      <a:blip r:embed="rId7"/>
                      <a:srcRect/>
                      <a:stretch>
                        <a:fillRect/>
                      </a:stretch>
                    </p:blipFill>
                    <p:spPr bwMode="auto">
                      <a:xfrm>
                        <a:off x="5285091" y="2581799"/>
                        <a:ext cx="71064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9" name="Rectangle 8"/>
          <p:cNvSpPr/>
          <p:nvPr/>
        </p:nvSpPr>
        <p:spPr>
          <a:xfrm>
            <a:off x="6245874" y="2624922"/>
            <a:ext cx="1440160" cy="369332"/>
          </a:xfrm>
          <a:prstGeom prst="rect">
            <a:avLst/>
          </a:prstGeom>
          <a:ln>
            <a:noFill/>
          </a:ln>
        </p:spPr>
        <p:txBody>
          <a:bodyPr wrap="square">
            <a:spAutoFit/>
          </a:bodyPr>
          <a:lstStyle/>
          <a:p>
            <a:r>
              <a:rPr lang="ru-RU" dirty="0" smtClean="0"/>
              <a:t>Равновесие</a:t>
            </a:r>
            <a:endParaRPr lang="ru-RU" dirty="0"/>
          </a:p>
        </p:txBody>
      </p:sp>
      <p:graphicFrame>
        <p:nvGraphicFramePr>
          <p:cNvPr id="10" name="Object 9"/>
          <p:cNvGraphicFramePr>
            <a:graphicFrameLocks noChangeAspect="1"/>
          </p:cNvGraphicFramePr>
          <p:nvPr>
            <p:extLst>
              <p:ext uri="{D42A27DB-BD31-4B8C-83A1-F6EECF244321}">
                <p14:modId xmlns:p14="http://schemas.microsoft.com/office/powerpoint/2010/main" val="1186616798"/>
              </p:ext>
            </p:extLst>
          </p:nvPr>
        </p:nvGraphicFramePr>
        <p:xfrm>
          <a:off x="5282992" y="3030784"/>
          <a:ext cx="710640" cy="457200"/>
        </p:xfrm>
        <a:graphic>
          <a:graphicData uri="http://schemas.openxmlformats.org/presentationml/2006/ole">
            <mc:AlternateContent xmlns:mc="http://schemas.openxmlformats.org/markup-compatibility/2006">
              <mc:Choice xmlns:v="urn:schemas-microsoft-com:vml" Requires="v">
                <p:oleObj spid="_x0000_s1627617" name="Equation" r:id="rId8" imgW="355320" imgH="228600" progId="Equation.DSMT4">
                  <p:embed/>
                </p:oleObj>
              </mc:Choice>
              <mc:Fallback>
                <p:oleObj name="Equation" r:id="rId8" imgW="355320" imgH="228600" progId="Equation.DSMT4">
                  <p:embed/>
                  <p:pic>
                    <p:nvPicPr>
                      <p:cNvPr id="0" name=""/>
                      <p:cNvPicPr>
                        <a:picLocks noChangeAspect="1" noChangeArrowheads="1"/>
                      </p:cNvPicPr>
                      <p:nvPr/>
                    </p:nvPicPr>
                    <p:blipFill>
                      <a:blip r:embed="rId9"/>
                      <a:srcRect/>
                      <a:stretch>
                        <a:fillRect/>
                      </a:stretch>
                    </p:blipFill>
                    <p:spPr bwMode="auto">
                      <a:xfrm>
                        <a:off x="5282992" y="3030784"/>
                        <a:ext cx="71064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1" name="Rectangle 10"/>
          <p:cNvSpPr/>
          <p:nvPr/>
        </p:nvSpPr>
        <p:spPr>
          <a:xfrm>
            <a:off x="6245874" y="3061408"/>
            <a:ext cx="2376264" cy="369332"/>
          </a:xfrm>
          <a:prstGeom prst="rect">
            <a:avLst/>
          </a:prstGeom>
          <a:ln>
            <a:noFill/>
          </a:ln>
        </p:spPr>
        <p:txBody>
          <a:bodyPr wrap="square">
            <a:spAutoFit/>
          </a:bodyPr>
          <a:lstStyle/>
          <a:p>
            <a:r>
              <a:rPr lang="ru-RU" dirty="0" smtClean="0"/>
              <a:t>Силы притяжения</a:t>
            </a:r>
            <a:endParaRPr lang="ru-RU" dirty="0"/>
          </a:p>
        </p:txBody>
      </p:sp>
      <p:sp>
        <p:nvSpPr>
          <p:cNvPr id="12" name="Rectangle 11"/>
          <p:cNvSpPr/>
          <p:nvPr/>
        </p:nvSpPr>
        <p:spPr>
          <a:xfrm>
            <a:off x="4122262" y="3574757"/>
            <a:ext cx="4626202" cy="646331"/>
          </a:xfrm>
          <a:prstGeom prst="rect">
            <a:avLst/>
          </a:prstGeom>
          <a:ln>
            <a:noFill/>
          </a:ln>
        </p:spPr>
        <p:txBody>
          <a:bodyPr wrap="square">
            <a:spAutoFit/>
          </a:bodyPr>
          <a:lstStyle/>
          <a:p>
            <a:pPr algn="just"/>
            <a:r>
              <a:rPr lang="ru-RU" dirty="0" smtClean="0"/>
              <a:t>Какой-либо универсальной формулы       </a:t>
            </a:r>
            <a:r>
              <a:rPr lang="en-US" dirty="0" smtClean="0"/>
              <a:t>, </a:t>
            </a:r>
            <a:r>
              <a:rPr lang="ru-RU" dirty="0" smtClean="0"/>
              <a:t>пригодной для всех молекул, не существует</a:t>
            </a:r>
            <a:endParaRPr lang="ru-RU" dirty="0"/>
          </a:p>
        </p:txBody>
      </p:sp>
      <p:graphicFrame>
        <p:nvGraphicFramePr>
          <p:cNvPr id="13" name="Object 12"/>
          <p:cNvGraphicFramePr>
            <a:graphicFrameLocks noChangeAspect="1"/>
          </p:cNvGraphicFramePr>
          <p:nvPr>
            <p:extLst>
              <p:ext uri="{D42A27DB-BD31-4B8C-83A1-F6EECF244321}">
                <p14:modId xmlns:p14="http://schemas.microsoft.com/office/powerpoint/2010/main" val="405061823"/>
              </p:ext>
            </p:extLst>
          </p:nvPr>
        </p:nvGraphicFramePr>
        <p:xfrm>
          <a:off x="7987922" y="3613143"/>
          <a:ext cx="548352" cy="324864"/>
        </p:xfrm>
        <a:graphic>
          <a:graphicData uri="http://schemas.openxmlformats.org/presentationml/2006/ole">
            <mc:AlternateContent xmlns:mc="http://schemas.openxmlformats.org/markup-compatibility/2006">
              <mc:Choice xmlns:v="urn:schemas-microsoft-com:vml" Requires="v">
                <p:oleObj spid="_x0000_s1627618" name="Equation" r:id="rId10" imgW="342720" imgH="203040" progId="Equation.DSMT4">
                  <p:embed/>
                </p:oleObj>
              </mc:Choice>
              <mc:Fallback>
                <p:oleObj name="Equation" r:id="rId10" imgW="342720" imgH="203040" progId="Equation.DSMT4">
                  <p:embed/>
                  <p:pic>
                    <p:nvPicPr>
                      <p:cNvPr id="0" name=""/>
                      <p:cNvPicPr>
                        <a:picLocks noChangeAspect="1" noChangeArrowheads="1"/>
                      </p:cNvPicPr>
                      <p:nvPr/>
                    </p:nvPicPr>
                    <p:blipFill>
                      <a:blip r:embed="rId11"/>
                      <a:srcRect/>
                      <a:stretch>
                        <a:fillRect/>
                      </a:stretch>
                    </p:blipFill>
                    <p:spPr bwMode="auto">
                      <a:xfrm>
                        <a:off x="7987922" y="3613143"/>
                        <a:ext cx="548352" cy="324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789797117"/>
              </p:ext>
            </p:extLst>
          </p:nvPr>
        </p:nvGraphicFramePr>
        <p:xfrm>
          <a:off x="3355119" y="4941168"/>
          <a:ext cx="2217738" cy="909637"/>
        </p:xfrm>
        <a:graphic>
          <a:graphicData uri="http://schemas.openxmlformats.org/presentationml/2006/ole">
            <mc:AlternateContent xmlns:mc="http://schemas.openxmlformats.org/markup-compatibility/2006">
              <mc:Choice xmlns:v="urn:schemas-microsoft-com:vml" Requires="v">
                <p:oleObj spid="_x0000_s1627619" name="Equation" r:id="rId12" imgW="965160" imgH="393480" progId="Equation.DSMT4">
                  <p:embed/>
                </p:oleObj>
              </mc:Choice>
              <mc:Fallback>
                <p:oleObj name="Equation" r:id="rId12" imgW="965160" imgH="393480" progId="Equation.DSMT4">
                  <p:embed/>
                  <p:pic>
                    <p:nvPicPr>
                      <p:cNvPr id="0" name="Object 5"/>
                      <p:cNvPicPr>
                        <a:picLocks noChangeAspect="1" noChangeArrowheads="1"/>
                      </p:cNvPicPr>
                      <p:nvPr/>
                    </p:nvPicPr>
                    <p:blipFill>
                      <a:blip r:embed="rId13"/>
                      <a:srcRect/>
                      <a:stretch>
                        <a:fillRect/>
                      </a:stretch>
                    </p:blipFill>
                    <p:spPr bwMode="auto">
                      <a:xfrm>
                        <a:off x="3355119" y="4941168"/>
                        <a:ext cx="2217738" cy="909637"/>
                      </a:xfrm>
                      <a:prstGeom prst="rect">
                        <a:avLst/>
                      </a:prstGeom>
                      <a:noFill/>
                      <a:ln w="28575">
                        <a:solidFill>
                          <a:srgbClr val="C00000"/>
                        </a:solidFill>
                      </a:ln>
                    </p:spPr>
                  </p:pic>
                </p:oleObj>
              </mc:Fallback>
            </mc:AlternateContent>
          </a:graphicData>
        </a:graphic>
      </p:graphicFrame>
      <p:sp>
        <p:nvSpPr>
          <p:cNvPr id="15" name="Rectangle 14"/>
          <p:cNvSpPr/>
          <p:nvPr/>
        </p:nvSpPr>
        <p:spPr>
          <a:xfrm>
            <a:off x="1907704" y="4422196"/>
            <a:ext cx="5616624" cy="369332"/>
          </a:xfrm>
          <a:prstGeom prst="rect">
            <a:avLst/>
          </a:prstGeom>
          <a:ln>
            <a:noFill/>
          </a:ln>
        </p:spPr>
        <p:txBody>
          <a:bodyPr wrap="square">
            <a:spAutoFit/>
          </a:bodyPr>
          <a:lstStyle/>
          <a:p>
            <a:pPr algn="just"/>
            <a:r>
              <a:rPr lang="ru-RU" dirty="0" smtClean="0"/>
              <a:t>Часто используемый вид  модельного потенциала</a:t>
            </a:r>
            <a:endParaRPr lang="ru-RU" dirty="0"/>
          </a:p>
        </p:txBody>
      </p:sp>
      <p:graphicFrame>
        <p:nvGraphicFramePr>
          <p:cNvPr id="16" name="Object 15"/>
          <p:cNvGraphicFramePr>
            <a:graphicFrameLocks noChangeAspect="1"/>
          </p:cNvGraphicFramePr>
          <p:nvPr>
            <p:extLst>
              <p:ext uri="{D42A27DB-BD31-4B8C-83A1-F6EECF244321}">
                <p14:modId xmlns:p14="http://schemas.microsoft.com/office/powerpoint/2010/main" val="3693987856"/>
              </p:ext>
            </p:extLst>
          </p:nvPr>
        </p:nvGraphicFramePr>
        <p:xfrm>
          <a:off x="1700733" y="3347939"/>
          <a:ext cx="616896" cy="365472"/>
        </p:xfrm>
        <a:graphic>
          <a:graphicData uri="http://schemas.openxmlformats.org/presentationml/2006/ole">
            <mc:AlternateContent xmlns:mc="http://schemas.openxmlformats.org/markup-compatibility/2006">
              <mc:Choice xmlns:v="urn:schemas-microsoft-com:vml" Requires="v">
                <p:oleObj spid="_x0000_s1627620" name="Equation" r:id="rId14" imgW="342720" imgH="203040" progId="Equation.DSMT4">
                  <p:embed/>
                </p:oleObj>
              </mc:Choice>
              <mc:Fallback>
                <p:oleObj name="Equation" r:id="rId14" imgW="342720" imgH="203040" progId="Equation.DSMT4">
                  <p:embed/>
                  <p:pic>
                    <p:nvPicPr>
                      <p:cNvPr id="0" name=""/>
                      <p:cNvPicPr>
                        <a:picLocks noChangeAspect="1" noChangeArrowheads="1"/>
                      </p:cNvPicPr>
                      <p:nvPr/>
                    </p:nvPicPr>
                    <p:blipFill>
                      <a:blip r:embed="rId15"/>
                      <a:srcRect/>
                      <a:stretch>
                        <a:fillRect/>
                      </a:stretch>
                    </p:blipFill>
                    <p:spPr bwMode="auto">
                      <a:xfrm>
                        <a:off x="1700733" y="3347939"/>
                        <a:ext cx="616896" cy="365472"/>
                      </a:xfrm>
                      <a:prstGeom prst="rect">
                        <a:avLst/>
                      </a:prstGeom>
                      <a:solidFill>
                        <a:schemeClr val="bg1"/>
                      </a:solidFill>
                      <a:ln>
                        <a:noFill/>
                      </a:ln>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823258247"/>
              </p:ext>
            </p:extLst>
          </p:nvPr>
        </p:nvGraphicFramePr>
        <p:xfrm>
          <a:off x="71708" y="3577198"/>
          <a:ext cx="365472" cy="411480"/>
        </p:xfrm>
        <a:graphic>
          <a:graphicData uri="http://schemas.openxmlformats.org/presentationml/2006/ole">
            <mc:AlternateContent xmlns:mc="http://schemas.openxmlformats.org/markup-compatibility/2006">
              <mc:Choice xmlns:v="urn:schemas-microsoft-com:vml" Requires="v">
                <p:oleObj spid="_x0000_s1627621" name="Equation" r:id="rId16" imgW="203040" imgH="228600" progId="Equation.DSMT4">
                  <p:embed/>
                </p:oleObj>
              </mc:Choice>
              <mc:Fallback>
                <p:oleObj name="Equation" r:id="rId16" imgW="203040" imgH="228600" progId="Equation.DSMT4">
                  <p:embed/>
                  <p:pic>
                    <p:nvPicPr>
                      <p:cNvPr id="0" name=""/>
                      <p:cNvPicPr>
                        <a:picLocks noChangeAspect="1" noChangeArrowheads="1"/>
                      </p:cNvPicPr>
                      <p:nvPr/>
                    </p:nvPicPr>
                    <p:blipFill>
                      <a:blip r:embed="rId17"/>
                      <a:srcRect/>
                      <a:stretch>
                        <a:fillRect/>
                      </a:stretch>
                    </p:blipFill>
                    <p:spPr bwMode="auto">
                      <a:xfrm>
                        <a:off x="71708" y="3577198"/>
                        <a:ext cx="365472" cy="411480"/>
                      </a:xfrm>
                      <a:prstGeom prst="rect">
                        <a:avLst/>
                      </a:prstGeom>
                      <a:solidFill>
                        <a:schemeClr val="bg1"/>
                      </a:solidFill>
                      <a:ln>
                        <a:noFill/>
                      </a:ln>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3661819387"/>
              </p:ext>
            </p:extLst>
          </p:nvPr>
        </p:nvGraphicFramePr>
        <p:xfrm>
          <a:off x="4031182" y="1142850"/>
          <a:ext cx="685800" cy="406400"/>
        </p:xfrm>
        <a:graphic>
          <a:graphicData uri="http://schemas.openxmlformats.org/presentationml/2006/ole">
            <mc:AlternateContent xmlns:mc="http://schemas.openxmlformats.org/markup-compatibility/2006">
              <mc:Choice xmlns:v="urn:schemas-microsoft-com:vml" Requires="v">
                <p:oleObj spid="_x0000_s1627622" name="Equation" r:id="rId18" imgW="342720" imgH="203040" progId="Equation.DSMT4">
                  <p:embed/>
                </p:oleObj>
              </mc:Choice>
              <mc:Fallback>
                <p:oleObj name="Equation" r:id="rId18" imgW="342720" imgH="203040" progId="Equation.DSMT4">
                  <p:embed/>
                  <p:pic>
                    <p:nvPicPr>
                      <p:cNvPr id="0" name=""/>
                      <p:cNvPicPr>
                        <a:picLocks noChangeAspect="1" noChangeArrowheads="1"/>
                      </p:cNvPicPr>
                      <p:nvPr/>
                    </p:nvPicPr>
                    <p:blipFill>
                      <a:blip r:embed="rId19"/>
                      <a:srcRect/>
                      <a:stretch>
                        <a:fillRect/>
                      </a:stretch>
                    </p:blipFill>
                    <p:spPr bwMode="auto">
                      <a:xfrm>
                        <a:off x="4031182" y="1142850"/>
                        <a:ext cx="6858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9" name="Rectangle 18"/>
          <p:cNvSpPr/>
          <p:nvPr/>
        </p:nvSpPr>
        <p:spPr>
          <a:xfrm>
            <a:off x="4877722" y="1153613"/>
            <a:ext cx="4014758" cy="369332"/>
          </a:xfrm>
          <a:prstGeom prst="rect">
            <a:avLst/>
          </a:prstGeom>
          <a:ln>
            <a:noFill/>
          </a:ln>
        </p:spPr>
        <p:txBody>
          <a:bodyPr wrap="square">
            <a:spAutoFit/>
          </a:bodyPr>
          <a:lstStyle/>
          <a:p>
            <a:r>
              <a:rPr lang="ru-RU" dirty="0" smtClean="0"/>
              <a:t>Сила </a:t>
            </a:r>
            <a:r>
              <a:rPr lang="ru-RU" dirty="0" err="1" smtClean="0"/>
              <a:t>двухчастичного</a:t>
            </a:r>
            <a:r>
              <a:rPr lang="ru-RU" dirty="0" smtClean="0"/>
              <a:t> взаимодействия</a:t>
            </a:r>
            <a:endParaRPr lang="ru-RU" dirty="0"/>
          </a:p>
        </p:txBody>
      </p:sp>
      <p:graphicFrame>
        <p:nvGraphicFramePr>
          <p:cNvPr id="20" name="Object 19"/>
          <p:cNvGraphicFramePr>
            <a:graphicFrameLocks noChangeAspect="1"/>
          </p:cNvGraphicFramePr>
          <p:nvPr>
            <p:extLst>
              <p:ext uri="{D42A27DB-BD31-4B8C-83A1-F6EECF244321}">
                <p14:modId xmlns:p14="http://schemas.microsoft.com/office/powerpoint/2010/main" val="3672339676"/>
              </p:ext>
            </p:extLst>
          </p:nvPr>
        </p:nvGraphicFramePr>
        <p:xfrm>
          <a:off x="4067944" y="1609469"/>
          <a:ext cx="685800" cy="406400"/>
        </p:xfrm>
        <a:graphic>
          <a:graphicData uri="http://schemas.openxmlformats.org/presentationml/2006/ole">
            <mc:AlternateContent xmlns:mc="http://schemas.openxmlformats.org/markup-compatibility/2006">
              <mc:Choice xmlns:v="urn:schemas-microsoft-com:vml" Requires="v">
                <p:oleObj spid="_x0000_s1627623" name="Equation" r:id="rId20" imgW="342720" imgH="203040" progId="Equation.DSMT4">
                  <p:embed/>
                </p:oleObj>
              </mc:Choice>
              <mc:Fallback>
                <p:oleObj name="Equation" r:id="rId20" imgW="342720" imgH="203040" progId="Equation.DSMT4">
                  <p:embed/>
                  <p:pic>
                    <p:nvPicPr>
                      <p:cNvPr id="0" name=""/>
                      <p:cNvPicPr>
                        <a:picLocks noChangeAspect="1" noChangeArrowheads="1"/>
                      </p:cNvPicPr>
                      <p:nvPr/>
                    </p:nvPicPr>
                    <p:blipFill>
                      <a:blip r:embed="rId21"/>
                      <a:srcRect/>
                      <a:stretch>
                        <a:fillRect/>
                      </a:stretch>
                    </p:blipFill>
                    <p:spPr bwMode="auto">
                      <a:xfrm>
                        <a:off x="4067944" y="1609469"/>
                        <a:ext cx="6858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1" name="Rectangle 20"/>
          <p:cNvSpPr/>
          <p:nvPr/>
        </p:nvSpPr>
        <p:spPr>
          <a:xfrm>
            <a:off x="4896097" y="1611957"/>
            <a:ext cx="4220743" cy="369332"/>
          </a:xfrm>
          <a:prstGeom prst="rect">
            <a:avLst/>
          </a:prstGeom>
          <a:ln>
            <a:noFill/>
          </a:ln>
        </p:spPr>
        <p:txBody>
          <a:bodyPr wrap="square">
            <a:spAutoFit/>
          </a:bodyPr>
          <a:lstStyle/>
          <a:p>
            <a:r>
              <a:rPr lang="ru-RU" dirty="0" smtClean="0"/>
              <a:t>Потенциальная энергия взаимодействия</a:t>
            </a:r>
            <a:endParaRPr lang="ru-RU" dirty="0"/>
          </a:p>
        </p:txBody>
      </p:sp>
      <p:sp>
        <p:nvSpPr>
          <p:cNvPr id="22" name="Rectangle 21"/>
          <p:cNvSpPr/>
          <p:nvPr/>
        </p:nvSpPr>
        <p:spPr>
          <a:xfrm>
            <a:off x="296455" y="6021288"/>
            <a:ext cx="7119862" cy="646331"/>
          </a:xfrm>
          <a:prstGeom prst="rect">
            <a:avLst/>
          </a:prstGeom>
          <a:ln>
            <a:noFill/>
          </a:ln>
        </p:spPr>
        <p:txBody>
          <a:bodyPr wrap="square">
            <a:spAutoFit/>
          </a:bodyPr>
          <a:lstStyle/>
          <a:p>
            <a:pPr algn="just"/>
            <a:r>
              <a:rPr lang="ru-RU" dirty="0" smtClean="0"/>
              <a:t>Параметры                     подбираются из требований наилучшей аппроксимации реального потенциала </a:t>
            </a:r>
            <a:endParaRPr lang="ru-RU" dirty="0"/>
          </a:p>
        </p:txBody>
      </p:sp>
      <p:graphicFrame>
        <p:nvGraphicFramePr>
          <p:cNvPr id="23" name="Object 22"/>
          <p:cNvGraphicFramePr>
            <a:graphicFrameLocks noChangeAspect="1"/>
          </p:cNvGraphicFramePr>
          <p:nvPr>
            <p:extLst>
              <p:ext uri="{D42A27DB-BD31-4B8C-83A1-F6EECF244321}">
                <p14:modId xmlns:p14="http://schemas.microsoft.com/office/powerpoint/2010/main" val="3121196644"/>
              </p:ext>
            </p:extLst>
          </p:nvPr>
        </p:nvGraphicFramePr>
        <p:xfrm>
          <a:off x="1745582" y="5986836"/>
          <a:ext cx="1320800" cy="457200"/>
        </p:xfrm>
        <a:graphic>
          <a:graphicData uri="http://schemas.openxmlformats.org/presentationml/2006/ole">
            <mc:AlternateContent xmlns:mc="http://schemas.openxmlformats.org/markup-compatibility/2006">
              <mc:Choice xmlns:v="urn:schemas-microsoft-com:vml" Requires="v">
                <p:oleObj spid="_x0000_s1627624" name="Equation" r:id="rId22" imgW="660240" imgH="228600" progId="Equation.DSMT4">
                  <p:embed/>
                </p:oleObj>
              </mc:Choice>
              <mc:Fallback>
                <p:oleObj name="Equation" r:id="rId22" imgW="660240" imgH="228600" progId="Equation.DSMT4">
                  <p:embed/>
                  <p:pic>
                    <p:nvPicPr>
                      <p:cNvPr id="0" name=""/>
                      <p:cNvPicPr>
                        <a:picLocks noChangeAspect="1" noChangeArrowheads="1"/>
                      </p:cNvPicPr>
                      <p:nvPr/>
                    </p:nvPicPr>
                    <p:blipFill>
                      <a:blip r:embed="rId23"/>
                      <a:srcRect/>
                      <a:stretch>
                        <a:fillRect/>
                      </a:stretch>
                    </p:blipFill>
                    <p:spPr bwMode="auto">
                      <a:xfrm>
                        <a:off x="1745582" y="5986836"/>
                        <a:ext cx="1320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3958879362"/>
              </p:ext>
            </p:extLst>
          </p:nvPr>
        </p:nvGraphicFramePr>
        <p:xfrm>
          <a:off x="1907704" y="970611"/>
          <a:ext cx="1651000" cy="787400"/>
        </p:xfrm>
        <a:graphic>
          <a:graphicData uri="http://schemas.openxmlformats.org/presentationml/2006/ole">
            <mc:AlternateContent xmlns:mc="http://schemas.openxmlformats.org/markup-compatibility/2006">
              <mc:Choice xmlns:v="urn:schemas-microsoft-com:vml" Requires="v">
                <p:oleObj spid="_x0000_s1627625" name="Equation" r:id="rId24" imgW="825480" imgH="393480" progId="Equation.DSMT4">
                  <p:embed/>
                </p:oleObj>
              </mc:Choice>
              <mc:Fallback>
                <p:oleObj name="Equation" r:id="rId24" imgW="825480" imgH="393480" progId="Equation.DSMT4">
                  <p:embed/>
                  <p:pic>
                    <p:nvPicPr>
                      <p:cNvPr id="0" name=""/>
                      <p:cNvPicPr>
                        <a:picLocks noChangeAspect="1" noChangeArrowheads="1"/>
                      </p:cNvPicPr>
                      <p:nvPr/>
                    </p:nvPicPr>
                    <p:blipFill>
                      <a:blip r:embed="rId25"/>
                      <a:srcRect/>
                      <a:stretch>
                        <a:fillRect/>
                      </a:stretch>
                    </p:blipFill>
                    <p:spPr bwMode="auto">
                      <a:xfrm>
                        <a:off x="1907704" y="970611"/>
                        <a:ext cx="16510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3634670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691680" y="0"/>
            <a:ext cx="5760640"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Потенциал </a:t>
            </a:r>
            <a:r>
              <a:rPr lang="ru-RU" sz="2800" b="1" kern="0" dirty="0" err="1">
                <a:solidFill>
                  <a:srgbClr val="003399"/>
                </a:solidFill>
                <a:latin typeface="Arial" pitchFamily="34" charset="0"/>
                <a:cs typeface="Arial" pitchFamily="34" charset="0"/>
              </a:rPr>
              <a:t>Леннарда</a:t>
            </a:r>
            <a:r>
              <a:rPr lang="ru-RU" sz="2800" b="1" kern="0" dirty="0">
                <a:solidFill>
                  <a:srgbClr val="003399"/>
                </a:solidFill>
                <a:latin typeface="Arial" pitchFamily="34" charset="0"/>
                <a:cs typeface="Arial" pitchFamily="34" charset="0"/>
              </a:rPr>
              <a:t>-Джонса</a:t>
            </a:r>
            <a:endParaRPr lang="ru-RU" sz="2800" b="1" kern="0" baseline="-25000" dirty="0">
              <a:solidFill>
                <a:srgbClr val="003399"/>
              </a:solidFill>
              <a:latin typeface="Arial" pitchFamily="34" charset="0"/>
              <a:cs typeface="Arial" pitchFamily="34" charset="0"/>
            </a:endParaRPr>
          </a:p>
        </p:txBody>
      </p:sp>
      <p:sp>
        <p:nvSpPr>
          <p:cNvPr id="5" name="Rectangle 4"/>
          <p:cNvSpPr/>
          <p:nvPr/>
        </p:nvSpPr>
        <p:spPr>
          <a:xfrm>
            <a:off x="251520" y="587617"/>
            <a:ext cx="8892480" cy="646331"/>
          </a:xfrm>
          <a:prstGeom prst="rect">
            <a:avLst/>
          </a:prstGeom>
        </p:spPr>
        <p:txBody>
          <a:bodyPr wrap="square">
            <a:spAutoFit/>
          </a:bodyPr>
          <a:lstStyle/>
          <a:p>
            <a:pPr algn="just"/>
            <a:r>
              <a:rPr lang="ru-RU" dirty="0">
                <a:latin typeface="Arial" pitchFamily="34" charset="0"/>
                <a:cs typeface="Arial" pitchFamily="34" charset="0"/>
              </a:rPr>
              <a:t>Аппроксимирует потенциальную энергию </a:t>
            </a:r>
            <a:r>
              <a:rPr lang="ru-RU" dirty="0" err="1">
                <a:latin typeface="Arial" pitchFamily="34" charset="0"/>
                <a:cs typeface="Arial" pitchFamily="34" charset="0"/>
              </a:rPr>
              <a:t>двухчастичного</a:t>
            </a:r>
            <a:r>
              <a:rPr lang="ru-RU" dirty="0">
                <a:latin typeface="Arial" pitchFamily="34" charset="0"/>
                <a:cs typeface="Arial" pitchFamily="34" charset="0"/>
              </a:rPr>
              <a:t> межмолекулярного взаимодействия (влияние третьей и др. молекул не </a:t>
            </a:r>
            <a:r>
              <a:rPr lang="ru-RU" dirty="0" smtClean="0">
                <a:latin typeface="Arial" pitchFamily="34" charset="0"/>
                <a:cs typeface="Arial" pitchFamily="34" charset="0"/>
              </a:rPr>
              <a:t>в строгом виде учитывается</a:t>
            </a:r>
            <a:r>
              <a:rPr lang="ru-RU" dirty="0">
                <a:latin typeface="Arial" pitchFamily="34" charset="0"/>
                <a:cs typeface="Arial" pitchFamily="34" charset="0"/>
              </a:rPr>
              <a:t>)</a:t>
            </a:r>
            <a:endParaRPr lang="ru-RU" b="1" dirty="0">
              <a:latin typeface="Arial" pitchFamily="34" charset="0"/>
              <a:cs typeface="Arial" pitchFamily="34" charset="0"/>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3506456339"/>
              </p:ext>
            </p:extLst>
          </p:nvPr>
        </p:nvGraphicFramePr>
        <p:xfrm>
          <a:off x="3059832" y="1484784"/>
          <a:ext cx="2247900" cy="909637"/>
        </p:xfrm>
        <a:graphic>
          <a:graphicData uri="http://schemas.openxmlformats.org/presentationml/2006/ole">
            <mc:AlternateContent xmlns:mc="http://schemas.openxmlformats.org/markup-compatibility/2006">
              <mc:Choice xmlns:v="urn:schemas-microsoft-com:vml" Requires="v">
                <p:oleObj spid="_x0000_s1643742" name="Equation" r:id="rId3" imgW="977760" imgH="393480" progId="Equation.DSMT4">
                  <p:embed/>
                </p:oleObj>
              </mc:Choice>
              <mc:Fallback>
                <p:oleObj name="Equation" r:id="rId3" imgW="977760" imgH="393480" progId="Equation.DSMT4">
                  <p:embed/>
                  <p:pic>
                    <p:nvPicPr>
                      <p:cNvPr id="6"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832" y="1484784"/>
                        <a:ext cx="2247900" cy="909637"/>
                      </a:xfrm>
                      <a:prstGeom prst="rect">
                        <a:avLst/>
                      </a:prstGeom>
                      <a:noFill/>
                      <a:ln w="28575">
                        <a:solidFill>
                          <a:srgbClr val="C00000"/>
                        </a:solidFill>
                      </a:ln>
                      <a:extLst/>
                    </p:spPr>
                  </p:pic>
                </p:oleObj>
              </mc:Fallback>
            </mc:AlternateContent>
          </a:graphicData>
        </a:graphic>
      </p:graphicFrame>
      <p:graphicFrame>
        <p:nvGraphicFramePr>
          <p:cNvPr id="7" name="Object 6"/>
          <p:cNvGraphicFramePr>
            <a:graphicFrameLocks noChangeAspect="1"/>
          </p:cNvGraphicFramePr>
          <p:nvPr/>
        </p:nvGraphicFramePr>
        <p:xfrm>
          <a:off x="611560" y="2924944"/>
          <a:ext cx="2832100" cy="998538"/>
        </p:xfrm>
        <a:graphic>
          <a:graphicData uri="http://schemas.openxmlformats.org/presentationml/2006/ole">
            <mc:AlternateContent xmlns:mc="http://schemas.openxmlformats.org/markup-compatibility/2006">
              <mc:Choice xmlns:v="urn:schemas-microsoft-com:vml" Requires="v">
                <p:oleObj spid="_x0000_s1643743" name="Equation" r:id="rId5" imgW="1231560" imgH="431640" progId="Equation.DSMT4">
                  <p:embed/>
                </p:oleObj>
              </mc:Choice>
              <mc:Fallback>
                <p:oleObj name="Equation" r:id="rId5" imgW="1231560" imgH="431640" progId="Equation.DSMT4">
                  <p:embed/>
                  <p:pic>
                    <p:nvPicPr>
                      <p:cNvPr id="7"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1560" y="2924944"/>
                        <a:ext cx="2832100" cy="99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8" name="Rectangle 7"/>
          <p:cNvSpPr/>
          <p:nvPr/>
        </p:nvSpPr>
        <p:spPr>
          <a:xfrm>
            <a:off x="140643" y="2454002"/>
            <a:ext cx="8712968" cy="369332"/>
          </a:xfrm>
          <a:prstGeom prst="rect">
            <a:avLst/>
          </a:prstGeom>
        </p:spPr>
        <p:txBody>
          <a:bodyPr wrap="square">
            <a:spAutoFit/>
          </a:bodyPr>
          <a:lstStyle/>
          <a:p>
            <a:pPr algn="just"/>
            <a:r>
              <a:rPr lang="ru-RU" dirty="0">
                <a:latin typeface="Arial" pitchFamily="34" charset="0"/>
                <a:cs typeface="Arial" pitchFamily="34" charset="0"/>
              </a:rPr>
              <a:t>Расстояние, на котором потенциальная энергия обращается в ноль</a:t>
            </a:r>
            <a:endParaRPr lang="ru-RU" b="1" dirty="0">
              <a:latin typeface="Arial" pitchFamily="34" charset="0"/>
              <a:cs typeface="Arial" pitchFamily="34" charset="0"/>
            </a:endParaRPr>
          </a:p>
        </p:txBody>
      </p:sp>
      <p:graphicFrame>
        <p:nvGraphicFramePr>
          <p:cNvPr id="9" name="Object 8"/>
          <p:cNvGraphicFramePr>
            <a:graphicFrameLocks noChangeAspect="1"/>
          </p:cNvGraphicFramePr>
          <p:nvPr/>
        </p:nvGraphicFramePr>
        <p:xfrm>
          <a:off x="5724128" y="2924944"/>
          <a:ext cx="1139825" cy="998537"/>
        </p:xfrm>
        <a:graphic>
          <a:graphicData uri="http://schemas.openxmlformats.org/presentationml/2006/ole">
            <mc:AlternateContent xmlns:mc="http://schemas.openxmlformats.org/markup-compatibility/2006">
              <mc:Choice xmlns:v="urn:schemas-microsoft-com:vml" Requires="v">
                <p:oleObj spid="_x0000_s1643744" name="Equation" r:id="rId7" imgW="495000" imgH="431640" progId="Equation.DSMT4">
                  <p:embed/>
                </p:oleObj>
              </mc:Choice>
              <mc:Fallback>
                <p:oleObj name="Equation" r:id="rId7" imgW="495000" imgH="431640" progId="Equation.DSMT4">
                  <p:embed/>
                  <p:pic>
                    <p:nvPicPr>
                      <p:cNvPr id="9"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24128" y="2924944"/>
                        <a:ext cx="1139825"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0" name="Rectangle 9"/>
          <p:cNvSpPr/>
          <p:nvPr/>
        </p:nvSpPr>
        <p:spPr>
          <a:xfrm>
            <a:off x="140643" y="4149080"/>
            <a:ext cx="7383685" cy="369332"/>
          </a:xfrm>
          <a:prstGeom prst="rect">
            <a:avLst/>
          </a:prstGeom>
        </p:spPr>
        <p:txBody>
          <a:bodyPr wrap="square">
            <a:spAutoFit/>
          </a:bodyPr>
          <a:lstStyle/>
          <a:p>
            <a:pPr algn="just"/>
            <a:r>
              <a:rPr lang="ru-RU" dirty="0">
                <a:latin typeface="Arial" pitchFamily="34" charset="0"/>
                <a:cs typeface="Arial" pitchFamily="34" charset="0"/>
              </a:rPr>
              <a:t>Расстояние, на котором потенциальная энергия имеет минимум</a:t>
            </a:r>
            <a:endParaRPr lang="ru-RU" b="1" dirty="0">
              <a:latin typeface="Arial" pitchFamily="34" charset="0"/>
              <a:cs typeface="Arial" pitchFamily="34" charset="0"/>
            </a:endParaRPr>
          </a:p>
        </p:txBody>
      </p:sp>
      <p:graphicFrame>
        <p:nvGraphicFramePr>
          <p:cNvPr id="11" name="Object 10"/>
          <p:cNvGraphicFramePr>
            <a:graphicFrameLocks noChangeAspect="1"/>
          </p:cNvGraphicFramePr>
          <p:nvPr>
            <p:extLst>
              <p:ext uri="{D42A27DB-BD31-4B8C-83A1-F6EECF244321}">
                <p14:modId xmlns:p14="http://schemas.microsoft.com/office/powerpoint/2010/main" val="1014959556"/>
              </p:ext>
            </p:extLst>
          </p:nvPr>
        </p:nvGraphicFramePr>
        <p:xfrm>
          <a:off x="412750" y="4652963"/>
          <a:ext cx="4144963" cy="1087437"/>
        </p:xfrm>
        <a:graphic>
          <a:graphicData uri="http://schemas.openxmlformats.org/presentationml/2006/ole">
            <mc:AlternateContent xmlns:mc="http://schemas.openxmlformats.org/markup-compatibility/2006">
              <mc:Choice xmlns:v="urn:schemas-microsoft-com:vml" Requires="v">
                <p:oleObj spid="_x0000_s1643745" name="Equation" r:id="rId9" imgW="1803240" imgH="469800" progId="Equation.DSMT4">
                  <p:embed/>
                </p:oleObj>
              </mc:Choice>
              <mc:Fallback>
                <p:oleObj name="Equation" r:id="rId9" imgW="1803240" imgH="469800" progId="Equation.DSMT4">
                  <p:embed/>
                  <p:pic>
                    <p:nvPicPr>
                      <p:cNvPr id="11" name="Object 10"/>
                      <p:cNvPicPr>
                        <a:picLocks noChangeAspect="1" noChangeArrowheads="1"/>
                      </p:cNvPicPr>
                      <p:nvPr/>
                    </p:nvPicPr>
                    <p:blipFill>
                      <a:blip r:embed="rId10"/>
                      <a:srcRect/>
                      <a:stretch>
                        <a:fillRect/>
                      </a:stretch>
                    </p:blipFill>
                    <p:spPr bwMode="auto">
                      <a:xfrm>
                        <a:off x="412750" y="4652963"/>
                        <a:ext cx="4144963"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2" name="Object 11"/>
          <p:cNvGraphicFramePr>
            <a:graphicFrameLocks noChangeAspect="1"/>
          </p:cNvGraphicFramePr>
          <p:nvPr/>
        </p:nvGraphicFramePr>
        <p:xfrm>
          <a:off x="5724128" y="4653136"/>
          <a:ext cx="1285875" cy="998538"/>
        </p:xfrm>
        <a:graphic>
          <a:graphicData uri="http://schemas.openxmlformats.org/presentationml/2006/ole">
            <mc:AlternateContent xmlns:mc="http://schemas.openxmlformats.org/markup-compatibility/2006">
              <mc:Choice xmlns:v="urn:schemas-microsoft-com:vml" Requires="v">
                <p:oleObj spid="_x0000_s1643746" name="Equation" r:id="rId11" imgW="558720" imgH="431640" progId="Equation.DSMT4">
                  <p:embed/>
                </p:oleObj>
              </mc:Choice>
              <mc:Fallback>
                <p:oleObj name="Equation" r:id="rId11" imgW="558720" imgH="431640" progId="Equation.DSMT4">
                  <p:embed/>
                  <p:pic>
                    <p:nvPicPr>
                      <p:cNvPr id="12"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724128" y="4653136"/>
                        <a:ext cx="1285875" cy="99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3" name="Rectangle 12"/>
          <p:cNvSpPr/>
          <p:nvPr/>
        </p:nvSpPr>
        <p:spPr>
          <a:xfrm>
            <a:off x="395536" y="6021288"/>
            <a:ext cx="4680520" cy="646331"/>
          </a:xfrm>
          <a:prstGeom prst="rect">
            <a:avLst/>
          </a:prstGeom>
        </p:spPr>
        <p:txBody>
          <a:bodyPr wrap="square">
            <a:spAutoFit/>
          </a:bodyPr>
          <a:lstStyle/>
          <a:p>
            <a:pPr algn="just"/>
            <a:r>
              <a:rPr lang="ru-RU" dirty="0" smtClean="0">
                <a:latin typeface="Arial" pitchFamily="34" charset="0"/>
                <a:cs typeface="Arial" pitchFamily="34" charset="0"/>
              </a:rPr>
              <a:t>Значение в точке минимума </a:t>
            </a:r>
            <a:r>
              <a:rPr lang="ru-RU" dirty="0">
                <a:latin typeface="Arial" pitchFamily="34" charset="0"/>
                <a:cs typeface="Arial" pitchFamily="34" charset="0"/>
              </a:rPr>
              <a:t>потенциальной </a:t>
            </a:r>
            <a:r>
              <a:rPr lang="ru-RU" dirty="0" smtClean="0">
                <a:latin typeface="Arial" pitchFamily="34" charset="0"/>
                <a:cs typeface="Arial" pitchFamily="34" charset="0"/>
              </a:rPr>
              <a:t>энергии (отрицательный</a:t>
            </a:r>
            <a:r>
              <a:rPr lang="ru-RU" dirty="0">
                <a:latin typeface="Arial" pitchFamily="34" charset="0"/>
                <a:cs typeface="Arial" pitchFamily="34" charset="0"/>
              </a:rPr>
              <a:t>)</a:t>
            </a:r>
          </a:p>
        </p:txBody>
      </p:sp>
      <p:graphicFrame>
        <p:nvGraphicFramePr>
          <p:cNvPr id="14" name="Object 13"/>
          <p:cNvGraphicFramePr>
            <a:graphicFrameLocks noChangeAspect="1"/>
          </p:cNvGraphicFramePr>
          <p:nvPr/>
        </p:nvGraphicFramePr>
        <p:xfrm>
          <a:off x="5643910" y="5692705"/>
          <a:ext cx="2105025" cy="1057275"/>
        </p:xfrm>
        <a:graphic>
          <a:graphicData uri="http://schemas.openxmlformats.org/presentationml/2006/ole">
            <mc:AlternateContent xmlns:mc="http://schemas.openxmlformats.org/markup-compatibility/2006">
              <mc:Choice xmlns:v="urn:schemas-microsoft-com:vml" Requires="v">
                <p:oleObj spid="_x0000_s1643747" name="Equation" r:id="rId13" imgW="914400" imgH="457200" progId="Equation.DSMT4">
                  <p:embed/>
                </p:oleObj>
              </mc:Choice>
              <mc:Fallback>
                <p:oleObj name="Equation" r:id="rId13" imgW="914400" imgH="457200" progId="Equation.DSMT4">
                  <p:embed/>
                  <p:pic>
                    <p:nvPicPr>
                      <p:cNvPr id="14" name="Object 13"/>
                      <p:cNvPicPr>
                        <a:picLocks noChangeAspect="1" noChangeArrowheads="1"/>
                      </p:cNvPicPr>
                      <p:nvPr/>
                    </p:nvPicPr>
                    <p:blipFill>
                      <a:blip r:embed="rId14"/>
                      <a:srcRect/>
                      <a:stretch>
                        <a:fillRect/>
                      </a:stretch>
                    </p:blipFill>
                    <p:spPr bwMode="auto">
                      <a:xfrm>
                        <a:off x="5643910" y="5692705"/>
                        <a:ext cx="2105025" cy="105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1309967370"/>
              </p:ext>
            </p:extLst>
          </p:nvPr>
        </p:nvGraphicFramePr>
        <p:xfrm>
          <a:off x="7668344" y="2374349"/>
          <a:ext cx="293687" cy="528638"/>
        </p:xfrm>
        <a:graphic>
          <a:graphicData uri="http://schemas.openxmlformats.org/presentationml/2006/ole">
            <mc:AlternateContent xmlns:mc="http://schemas.openxmlformats.org/markup-compatibility/2006">
              <mc:Choice xmlns:v="urn:schemas-microsoft-com:vml" Requires="v">
                <p:oleObj spid="_x0000_s1643748" name="Equation" r:id="rId15" imgW="126720" imgH="228600" progId="Equation.DSMT4">
                  <p:embed/>
                </p:oleObj>
              </mc:Choice>
              <mc:Fallback>
                <p:oleObj name="Equation" r:id="rId15" imgW="126720" imgH="228600" progId="Equation.DSMT4">
                  <p:embed/>
                  <p:pic>
                    <p:nvPicPr>
                      <p:cNvPr id="15" name="Object 14"/>
                      <p:cNvPicPr>
                        <a:picLocks noChangeAspect="1" noChangeArrowheads="1"/>
                      </p:cNvPicPr>
                      <p:nvPr/>
                    </p:nvPicPr>
                    <p:blipFill>
                      <a:blip r:embed="rId16"/>
                      <a:srcRect/>
                      <a:stretch>
                        <a:fillRect/>
                      </a:stretch>
                    </p:blipFill>
                    <p:spPr bwMode="auto">
                      <a:xfrm>
                        <a:off x="7668344" y="2374349"/>
                        <a:ext cx="293687"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1048585140"/>
              </p:ext>
            </p:extLst>
          </p:nvPr>
        </p:nvGraphicFramePr>
        <p:xfrm>
          <a:off x="7202065" y="4069427"/>
          <a:ext cx="322263" cy="528637"/>
        </p:xfrm>
        <a:graphic>
          <a:graphicData uri="http://schemas.openxmlformats.org/presentationml/2006/ole">
            <mc:AlternateContent xmlns:mc="http://schemas.openxmlformats.org/markup-compatibility/2006">
              <mc:Choice xmlns:v="urn:schemas-microsoft-com:vml" Requires="v">
                <p:oleObj spid="_x0000_s1643749" name="Equation" r:id="rId17" imgW="139680" imgH="228600" progId="Equation.DSMT4">
                  <p:embed/>
                </p:oleObj>
              </mc:Choice>
              <mc:Fallback>
                <p:oleObj name="Equation" r:id="rId17" imgW="139680" imgH="228600" progId="Equation.DSMT4">
                  <p:embed/>
                  <p:pic>
                    <p:nvPicPr>
                      <p:cNvPr id="16" name="Object 15"/>
                      <p:cNvPicPr>
                        <a:picLocks noChangeAspect="1" noChangeArrowheads="1"/>
                      </p:cNvPicPr>
                      <p:nvPr/>
                    </p:nvPicPr>
                    <p:blipFill>
                      <a:blip r:embed="rId18"/>
                      <a:srcRect/>
                      <a:stretch>
                        <a:fillRect/>
                      </a:stretch>
                    </p:blipFill>
                    <p:spPr bwMode="auto">
                      <a:xfrm>
                        <a:off x="7202065" y="4069427"/>
                        <a:ext cx="322263"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349382724"/>
              </p:ext>
            </p:extLst>
          </p:nvPr>
        </p:nvGraphicFramePr>
        <p:xfrm>
          <a:off x="7164288" y="1484784"/>
          <a:ext cx="838200" cy="812800"/>
        </p:xfrm>
        <a:graphic>
          <a:graphicData uri="http://schemas.openxmlformats.org/presentationml/2006/ole">
            <mc:AlternateContent xmlns:mc="http://schemas.openxmlformats.org/markup-compatibility/2006">
              <mc:Choice xmlns:v="urn:schemas-microsoft-com:vml" Requires="v">
                <p:oleObj spid="_x0000_s1643750" name="Equation" r:id="rId19" imgW="419040" imgH="406080" progId="Equation.DSMT4">
                  <p:embed/>
                </p:oleObj>
              </mc:Choice>
              <mc:Fallback>
                <p:oleObj name="Equation" r:id="rId19" imgW="419040" imgH="406080" progId="Equation.DSMT4">
                  <p:embed/>
                  <p:pic>
                    <p:nvPicPr>
                      <p:cNvPr id="0" name="Object 22"/>
                      <p:cNvPicPr>
                        <a:picLocks noChangeAspect="1" noChangeArrowheads="1"/>
                      </p:cNvPicPr>
                      <p:nvPr/>
                    </p:nvPicPr>
                    <p:blipFill>
                      <a:blip r:embed="rId20"/>
                      <a:srcRect/>
                      <a:stretch>
                        <a:fillRect/>
                      </a:stretch>
                    </p:blipFill>
                    <p:spPr bwMode="auto">
                      <a:xfrm>
                        <a:off x="7164288" y="1484784"/>
                        <a:ext cx="8382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8992462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691680" y="44624"/>
            <a:ext cx="5760640"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Потенциал </a:t>
            </a:r>
            <a:r>
              <a:rPr lang="ru-RU" sz="2800" b="1" kern="0" dirty="0" err="1">
                <a:solidFill>
                  <a:srgbClr val="003399"/>
                </a:solidFill>
                <a:latin typeface="Arial" pitchFamily="34" charset="0"/>
                <a:cs typeface="Arial" pitchFamily="34" charset="0"/>
              </a:rPr>
              <a:t>Леннарда</a:t>
            </a:r>
            <a:r>
              <a:rPr lang="ru-RU" sz="2800" b="1" kern="0" dirty="0">
                <a:solidFill>
                  <a:srgbClr val="003399"/>
                </a:solidFill>
                <a:latin typeface="Arial" pitchFamily="34" charset="0"/>
                <a:cs typeface="Arial" pitchFamily="34" charset="0"/>
              </a:rPr>
              <a:t>-Джонса</a:t>
            </a:r>
            <a:endParaRPr lang="ru-RU" sz="2800" b="1" kern="0" baseline="-25000" dirty="0">
              <a:solidFill>
                <a:srgbClr val="003399"/>
              </a:solidFill>
              <a:latin typeface="Arial" pitchFamily="34" charset="0"/>
              <a:cs typeface="Arial" pitchFamily="34" charset="0"/>
            </a:endParaRPr>
          </a:p>
        </p:txBody>
      </p:sp>
      <p:graphicFrame>
        <p:nvGraphicFramePr>
          <p:cNvPr id="6" name="Object 5"/>
          <p:cNvGraphicFramePr>
            <a:graphicFrameLocks noChangeAspect="1"/>
          </p:cNvGraphicFramePr>
          <p:nvPr/>
        </p:nvGraphicFramePr>
        <p:xfrm>
          <a:off x="3203848" y="1340768"/>
          <a:ext cx="1139825" cy="998538"/>
        </p:xfrm>
        <a:graphic>
          <a:graphicData uri="http://schemas.openxmlformats.org/presentationml/2006/ole">
            <mc:AlternateContent xmlns:mc="http://schemas.openxmlformats.org/markup-compatibility/2006">
              <mc:Choice xmlns:v="urn:schemas-microsoft-com:vml" Requires="v">
                <p:oleObj spid="_x0000_s1638669" name="Equation" r:id="rId3" imgW="495085" imgH="431613" progId="Equation.DSMT4">
                  <p:embed/>
                </p:oleObj>
              </mc:Choice>
              <mc:Fallback>
                <p:oleObj name="Equation" r:id="rId3" imgW="495085" imgH="431613" progId="Equation.DSMT4">
                  <p:embed/>
                  <p:pic>
                    <p:nvPicPr>
                      <p:cNvPr id="6"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3848" y="1340768"/>
                        <a:ext cx="1139825" cy="99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nvGraphicFramePr>
        <p:xfrm>
          <a:off x="5148064" y="1308830"/>
          <a:ext cx="1608138" cy="1057275"/>
        </p:xfrm>
        <a:graphic>
          <a:graphicData uri="http://schemas.openxmlformats.org/presentationml/2006/ole">
            <mc:AlternateContent xmlns:mc="http://schemas.openxmlformats.org/markup-compatibility/2006">
              <mc:Choice xmlns:v="urn:schemas-microsoft-com:vml" Requires="v">
                <p:oleObj spid="_x0000_s1638670" name="Equation" r:id="rId5" imgW="698500" imgH="457200" progId="Equation.DSMT4">
                  <p:embed/>
                </p:oleObj>
              </mc:Choice>
              <mc:Fallback>
                <p:oleObj name="Equation" r:id="rId5" imgW="698500" imgH="457200" progId="Equation.DSMT4">
                  <p:embed/>
                  <p:pic>
                    <p:nvPicPr>
                      <p:cNvPr id="7"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48064" y="1308830"/>
                        <a:ext cx="1608138" cy="105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nvGraphicFramePr>
        <p:xfrm>
          <a:off x="3995936" y="2780928"/>
          <a:ext cx="1784350" cy="558800"/>
        </p:xfrm>
        <a:graphic>
          <a:graphicData uri="http://schemas.openxmlformats.org/presentationml/2006/ole">
            <mc:AlternateContent xmlns:mc="http://schemas.openxmlformats.org/markup-compatibility/2006">
              <mc:Choice xmlns:v="urn:schemas-microsoft-com:vml" Requires="v">
                <p:oleObj spid="_x0000_s1638671" name="Equation" r:id="rId7" imgW="774360" imgH="241200" progId="Equation.DSMT4">
                  <p:embed/>
                </p:oleObj>
              </mc:Choice>
              <mc:Fallback>
                <p:oleObj name="Equation" r:id="rId7" imgW="774360" imgH="241200" progId="Equation.DSMT4">
                  <p:embed/>
                  <p:pic>
                    <p:nvPicPr>
                      <p:cNvPr id="8"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95936" y="2780928"/>
                        <a:ext cx="178435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9" name="Rectangle 8"/>
          <p:cNvSpPr/>
          <p:nvPr/>
        </p:nvSpPr>
        <p:spPr>
          <a:xfrm>
            <a:off x="1115616" y="797124"/>
            <a:ext cx="6663605" cy="400110"/>
          </a:xfrm>
          <a:prstGeom prst="rect">
            <a:avLst/>
          </a:prstGeom>
        </p:spPr>
        <p:txBody>
          <a:bodyPr wrap="square">
            <a:spAutoFit/>
          </a:bodyPr>
          <a:lstStyle/>
          <a:p>
            <a:pPr algn="just"/>
            <a:r>
              <a:rPr lang="ru-RU" sz="2000" dirty="0">
                <a:latin typeface="Arial" pitchFamily="34" charset="0"/>
                <a:cs typeface="Arial" pitchFamily="34" charset="0"/>
              </a:rPr>
              <a:t>Нахождение коэффициентов из системы уравнений</a:t>
            </a:r>
            <a:endParaRPr lang="ru-RU" sz="2000" b="1" dirty="0">
              <a:latin typeface="Arial" pitchFamily="34" charset="0"/>
              <a:cs typeface="Arial" pitchFamily="34" charset="0"/>
            </a:endParaRPr>
          </a:p>
        </p:txBody>
      </p:sp>
      <p:graphicFrame>
        <p:nvGraphicFramePr>
          <p:cNvPr id="10" name="Object 9"/>
          <p:cNvGraphicFramePr>
            <a:graphicFrameLocks noChangeAspect="1"/>
          </p:cNvGraphicFramePr>
          <p:nvPr/>
        </p:nvGraphicFramePr>
        <p:xfrm>
          <a:off x="1691680" y="2780928"/>
          <a:ext cx="1666875" cy="558800"/>
        </p:xfrm>
        <a:graphic>
          <a:graphicData uri="http://schemas.openxmlformats.org/presentationml/2006/ole">
            <mc:AlternateContent xmlns:mc="http://schemas.openxmlformats.org/markup-compatibility/2006">
              <mc:Choice xmlns:v="urn:schemas-microsoft-com:vml" Requires="v">
                <p:oleObj spid="_x0000_s1638672" name="Equation" r:id="rId9" imgW="723600" imgH="241200" progId="Equation.DSMT4">
                  <p:embed/>
                </p:oleObj>
              </mc:Choice>
              <mc:Fallback>
                <p:oleObj name="Equation" r:id="rId9" imgW="723600" imgH="241200" progId="Equation.DSMT4">
                  <p:embed/>
                  <p:pic>
                    <p:nvPicPr>
                      <p:cNvPr id="1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91680" y="2780928"/>
                        <a:ext cx="16668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1" name="Object 10"/>
          <p:cNvGraphicFramePr>
            <a:graphicFrameLocks noChangeAspect="1"/>
          </p:cNvGraphicFramePr>
          <p:nvPr/>
        </p:nvGraphicFramePr>
        <p:xfrm>
          <a:off x="1403648" y="1374726"/>
          <a:ext cx="1285875" cy="998537"/>
        </p:xfrm>
        <a:graphic>
          <a:graphicData uri="http://schemas.openxmlformats.org/presentationml/2006/ole">
            <mc:AlternateContent xmlns:mc="http://schemas.openxmlformats.org/markup-compatibility/2006">
              <mc:Choice xmlns:v="urn:schemas-microsoft-com:vml" Requires="v">
                <p:oleObj spid="_x0000_s1638673" name="Equation" r:id="rId11" imgW="558558" imgH="431613" progId="Equation.DSMT4">
                  <p:embed/>
                </p:oleObj>
              </mc:Choice>
              <mc:Fallback>
                <p:oleObj name="Equation" r:id="rId11" imgW="558558" imgH="431613" progId="Equation.DSMT4">
                  <p:embed/>
                  <p:pic>
                    <p:nvPicPr>
                      <p:cNvPr id="11" name="Object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03648" y="1374726"/>
                        <a:ext cx="1285875"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2" name="Object 11"/>
          <p:cNvGraphicFramePr>
            <a:graphicFrameLocks noChangeAspect="1"/>
          </p:cNvGraphicFramePr>
          <p:nvPr/>
        </p:nvGraphicFramePr>
        <p:xfrm>
          <a:off x="6444208" y="2780928"/>
          <a:ext cx="1257300" cy="558800"/>
        </p:xfrm>
        <a:graphic>
          <a:graphicData uri="http://schemas.openxmlformats.org/presentationml/2006/ole">
            <mc:AlternateContent xmlns:mc="http://schemas.openxmlformats.org/markup-compatibility/2006">
              <mc:Choice xmlns:v="urn:schemas-microsoft-com:vml" Requires="v">
                <p:oleObj spid="_x0000_s1638674" name="Equation" r:id="rId13" imgW="545760" imgH="241200" progId="Equation.DSMT4">
                  <p:embed/>
                </p:oleObj>
              </mc:Choice>
              <mc:Fallback>
                <p:oleObj name="Equation" r:id="rId13" imgW="545760" imgH="241200" progId="Equation.DSMT4">
                  <p:embed/>
                  <p:pic>
                    <p:nvPicPr>
                      <p:cNvPr id="12"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444208" y="2780928"/>
                        <a:ext cx="12573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3" name="Object 12"/>
          <p:cNvGraphicFramePr>
            <a:graphicFrameLocks noChangeAspect="1"/>
          </p:cNvGraphicFramePr>
          <p:nvPr/>
        </p:nvGraphicFramePr>
        <p:xfrm>
          <a:off x="1677988" y="3861048"/>
          <a:ext cx="1843087" cy="558800"/>
        </p:xfrm>
        <a:graphic>
          <a:graphicData uri="http://schemas.openxmlformats.org/presentationml/2006/ole">
            <mc:AlternateContent xmlns:mc="http://schemas.openxmlformats.org/markup-compatibility/2006">
              <mc:Choice xmlns:v="urn:schemas-microsoft-com:vml" Requires="v">
                <p:oleObj spid="_x0000_s1638675" name="Equation" r:id="rId15" imgW="799920" imgH="241200" progId="Equation.DSMT4">
                  <p:embed/>
                </p:oleObj>
              </mc:Choice>
              <mc:Fallback>
                <p:oleObj name="Equation" r:id="rId15" imgW="799920" imgH="241200" progId="Equation.DSMT4">
                  <p:embed/>
                  <p:pic>
                    <p:nvPicPr>
                      <p:cNvPr id="13" name="Object 1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677988" y="3861048"/>
                        <a:ext cx="1843087"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4" name="Object 13"/>
          <p:cNvGraphicFramePr>
            <a:graphicFrameLocks noChangeAspect="1"/>
          </p:cNvGraphicFramePr>
          <p:nvPr/>
        </p:nvGraphicFramePr>
        <p:xfrm>
          <a:off x="3923928" y="3789040"/>
          <a:ext cx="1784350" cy="558800"/>
        </p:xfrm>
        <a:graphic>
          <a:graphicData uri="http://schemas.openxmlformats.org/presentationml/2006/ole">
            <mc:AlternateContent xmlns:mc="http://schemas.openxmlformats.org/markup-compatibility/2006">
              <mc:Choice xmlns:v="urn:schemas-microsoft-com:vml" Requires="v">
                <p:oleObj spid="_x0000_s1638676" name="Equation" r:id="rId17" imgW="774360" imgH="241200" progId="Equation.DSMT4">
                  <p:embed/>
                </p:oleObj>
              </mc:Choice>
              <mc:Fallback>
                <p:oleObj name="Equation" r:id="rId17" imgW="774360" imgH="241200" progId="Equation.DSMT4">
                  <p:embed/>
                  <p:pic>
                    <p:nvPicPr>
                      <p:cNvPr id="14" name="Object 1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923928" y="3789040"/>
                        <a:ext cx="178435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5" name="Object 14"/>
          <p:cNvGraphicFramePr>
            <a:graphicFrameLocks noChangeAspect="1"/>
          </p:cNvGraphicFramePr>
          <p:nvPr/>
        </p:nvGraphicFramePr>
        <p:xfrm>
          <a:off x="395536" y="4725144"/>
          <a:ext cx="7734301" cy="1114425"/>
        </p:xfrm>
        <a:graphic>
          <a:graphicData uri="http://schemas.openxmlformats.org/presentationml/2006/ole">
            <mc:AlternateContent xmlns:mc="http://schemas.openxmlformats.org/markup-compatibility/2006">
              <mc:Choice xmlns:v="urn:schemas-microsoft-com:vml" Requires="v">
                <p:oleObj spid="_x0000_s1638677" name="Equation" r:id="rId19" imgW="3365280" imgH="482400" progId="Equation.DSMT4">
                  <p:embed/>
                </p:oleObj>
              </mc:Choice>
              <mc:Fallback>
                <p:oleObj name="Equation" r:id="rId19" imgW="3365280" imgH="482400" progId="Equation.DSMT4">
                  <p:embed/>
                  <p:pic>
                    <p:nvPicPr>
                      <p:cNvPr id="15" name="Object 1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95536" y="4725144"/>
                        <a:ext cx="7734301"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9338569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699474" y="44624"/>
            <a:ext cx="5760640" cy="50405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Потенциал </a:t>
            </a:r>
            <a:r>
              <a:rPr lang="ru-RU" sz="2800" b="1" kern="0" dirty="0" err="1">
                <a:solidFill>
                  <a:srgbClr val="003399"/>
                </a:solidFill>
                <a:latin typeface="Arial" pitchFamily="34" charset="0"/>
                <a:cs typeface="Arial" pitchFamily="34" charset="0"/>
              </a:rPr>
              <a:t>Леннарда</a:t>
            </a:r>
            <a:r>
              <a:rPr lang="ru-RU" sz="2800" b="1" kern="0" dirty="0">
                <a:solidFill>
                  <a:srgbClr val="003399"/>
                </a:solidFill>
                <a:latin typeface="Arial" pitchFamily="34" charset="0"/>
                <a:cs typeface="Arial" pitchFamily="34" charset="0"/>
              </a:rPr>
              <a:t>-Джонса</a:t>
            </a:r>
            <a:endParaRPr lang="ru-RU" sz="2800" b="1" kern="0" baseline="-25000" dirty="0">
              <a:solidFill>
                <a:srgbClr val="003399"/>
              </a:solidFill>
              <a:latin typeface="Arial" pitchFamily="34" charset="0"/>
              <a:cs typeface="Arial" pitchFamily="34"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2746443076"/>
              </p:ext>
            </p:extLst>
          </p:nvPr>
        </p:nvGraphicFramePr>
        <p:xfrm>
          <a:off x="5131555" y="4279038"/>
          <a:ext cx="817562" cy="528637"/>
        </p:xfrm>
        <a:graphic>
          <a:graphicData uri="http://schemas.openxmlformats.org/presentationml/2006/ole">
            <mc:AlternateContent xmlns:mc="http://schemas.openxmlformats.org/markup-compatibility/2006">
              <mc:Choice xmlns:v="urn:schemas-microsoft-com:vml" Requires="v">
                <p:oleObj spid="_x0000_s1639783" name="Equation" r:id="rId3" imgW="355320" imgH="228600" progId="Equation.DSMT4">
                  <p:embed/>
                </p:oleObj>
              </mc:Choice>
              <mc:Fallback>
                <p:oleObj name="Equation" r:id="rId3" imgW="355320" imgH="228600" progId="Equation.DSMT4">
                  <p:embed/>
                  <p:pic>
                    <p:nvPicPr>
                      <p:cNvPr id="5"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31555" y="4279038"/>
                        <a:ext cx="817562"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040904487"/>
              </p:ext>
            </p:extLst>
          </p:nvPr>
        </p:nvGraphicFramePr>
        <p:xfrm>
          <a:off x="5109195" y="3773891"/>
          <a:ext cx="817562" cy="528637"/>
        </p:xfrm>
        <a:graphic>
          <a:graphicData uri="http://schemas.openxmlformats.org/presentationml/2006/ole">
            <mc:AlternateContent xmlns:mc="http://schemas.openxmlformats.org/markup-compatibility/2006">
              <mc:Choice xmlns:v="urn:schemas-microsoft-com:vml" Requires="v">
                <p:oleObj spid="_x0000_s1639784" name="Equation" r:id="rId5" imgW="355320" imgH="228600" progId="Equation.DSMT4">
                  <p:embed/>
                </p:oleObj>
              </mc:Choice>
              <mc:Fallback>
                <p:oleObj name="Equation" r:id="rId5" imgW="355320" imgH="228600" progId="Equation.DSMT4">
                  <p:embed/>
                  <p:pic>
                    <p:nvPicPr>
                      <p:cNvPr id="6"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09195" y="3773891"/>
                        <a:ext cx="817562"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096363838"/>
              </p:ext>
            </p:extLst>
          </p:nvPr>
        </p:nvGraphicFramePr>
        <p:xfrm>
          <a:off x="5104457" y="1280954"/>
          <a:ext cx="3355975" cy="1114425"/>
        </p:xfrm>
        <a:graphic>
          <a:graphicData uri="http://schemas.openxmlformats.org/presentationml/2006/ole">
            <mc:AlternateContent xmlns:mc="http://schemas.openxmlformats.org/markup-compatibility/2006">
              <mc:Choice xmlns:v="urn:schemas-microsoft-com:vml" Requires="v">
                <p:oleObj spid="_x0000_s1639785" name="Equation" r:id="rId7" imgW="1460160" imgH="482400" progId="Equation.DSMT4">
                  <p:embed/>
                </p:oleObj>
              </mc:Choice>
              <mc:Fallback>
                <p:oleObj name="Equation" r:id="rId7" imgW="1460160" imgH="482400" progId="Equation.DSMT4">
                  <p:embed/>
                  <p:pic>
                    <p:nvPicPr>
                      <p:cNvPr id="7"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04457" y="1280954"/>
                        <a:ext cx="335597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8" name="Rectangle 7"/>
          <p:cNvSpPr/>
          <p:nvPr/>
        </p:nvSpPr>
        <p:spPr>
          <a:xfrm>
            <a:off x="6117307" y="3846990"/>
            <a:ext cx="2055093" cy="400110"/>
          </a:xfrm>
          <a:prstGeom prst="rect">
            <a:avLst/>
          </a:prstGeom>
        </p:spPr>
        <p:txBody>
          <a:bodyPr wrap="square">
            <a:spAutoFit/>
          </a:bodyPr>
          <a:lstStyle/>
          <a:p>
            <a:pPr algn="just"/>
            <a:r>
              <a:rPr lang="ru-RU" sz="2000" dirty="0">
                <a:latin typeface="Arial" pitchFamily="34" charset="0"/>
                <a:cs typeface="Arial" pitchFamily="34" charset="0"/>
              </a:rPr>
              <a:t>отталкивание</a:t>
            </a:r>
            <a:endParaRPr lang="ru-RU" sz="2000" b="1" dirty="0">
              <a:latin typeface="Arial" pitchFamily="34" charset="0"/>
              <a:cs typeface="Arial" pitchFamily="34" charset="0"/>
            </a:endParaRPr>
          </a:p>
        </p:txBody>
      </p:sp>
      <p:pic>
        <p:nvPicPr>
          <p:cNvPr id="471058" name="Picture 18" descr="D:\documentsECLbureau\CondMatter\Molecule\LecturePPT\fig_im\fig_Lennard_Johns.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1520" y="1077566"/>
            <a:ext cx="4824536" cy="401985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6131793" y="4351046"/>
            <a:ext cx="1666478" cy="400110"/>
          </a:xfrm>
          <a:prstGeom prst="rect">
            <a:avLst/>
          </a:prstGeom>
        </p:spPr>
        <p:txBody>
          <a:bodyPr wrap="square">
            <a:spAutoFit/>
          </a:bodyPr>
          <a:lstStyle/>
          <a:p>
            <a:pPr algn="just"/>
            <a:r>
              <a:rPr lang="ru-RU" sz="2000" dirty="0">
                <a:latin typeface="Arial" pitchFamily="34" charset="0"/>
                <a:cs typeface="Arial" pitchFamily="34" charset="0"/>
              </a:rPr>
              <a:t>притяжение</a:t>
            </a:r>
            <a:endParaRPr lang="ru-RU" sz="2000" b="1" dirty="0">
              <a:latin typeface="Arial" pitchFamily="34" charset="0"/>
              <a:cs typeface="Arial" pitchFamily="34" charset="0"/>
            </a:endParaRPr>
          </a:p>
        </p:txBody>
      </p:sp>
      <p:cxnSp>
        <p:nvCxnSpPr>
          <p:cNvPr id="3" name="Straight Arrow Connector 2"/>
          <p:cNvCxnSpPr/>
          <p:nvPr/>
        </p:nvCxnSpPr>
        <p:spPr>
          <a:xfrm flipV="1">
            <a:off x="827584" y="1280954"/>
            <a:ext cx="0" cy="3384376"/>
          </a:xfrm>
          <a:prstGeom prst="straightConnector1">
            <a:avLst/>
          </a:prstGeom>
          <a:ln w="4445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graphicFrame>
        <p:nvGraphicFramePr>
          <p:cNvPr id="12" name="Object 11"/>
          <p:cNvGraphicFramePr>
            <a:graphicFrameLocks noChangeAspect="1"/>
          </p:cNvGraphicFramePr>
          <p:nvPr>
            <p:extLst>
              <p:ext uri="{D42A27DB-BD31-4B8C-83A1-F6EECF244321}">
                <p14:modId xmlns:p14="http://schemas.microsoft.com/office/powerpoint/2010/main" val="3673039133"/>
              </p:ext>
            </p:extLst>
          </p:nvPr>
        </p:nvGraphicFramePr>
        <p:xfrm>
          <a:off x="421556" y="1208946"/>
          <a:ext cx="379413" cy="411163"/>
        </p:xfrm>
        <a:graphic>
          <a:graphicData uri="http://schemas.openxmlformats.org/presentationml/2006/ole">
            <mc:AlternateContent xmlns:mc="http://schemas.openxmlformats.org/markup-compatibility/2006">
              <mc:Choice xmlns:v="urn:schemas-microsoft-com:vml" Requires="v">
                <p:oleObj spid="_x0000_s1639786" name="Equation" r:id="rId10" imgW="164880" imgH="177480" progId="Equation.DSMT4">
                  <p:embed/>
                </p:oleObj>
              </mc:Choice>
              <mc:Fallback>
                <p:oleObj name="Equation" r:id="rId10" imgW="164880" imgH="177480" progId="Equation.DSMT4">
                  <p:embed/>
                  <p:pic>
                    <p:nvPicPr>
                      <p:cNvPr id="12" name="Object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21556" y="1208946"/>
                        <a:ext cx="379413"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3756612296"/>
              </p:ext>
            </p:extLst>
          </p:nvPr>
        </p:nvGraphicFramePr>
        <p:xfrm>
          <a:off x="4497127" y="3297178"/>
          <a:ext cx="261938" cy="293688"/>
        </p:xfrm>
        <a:graphic>
          <a:graphicData uri="http://schemas.openxmlformats.org/presentationml/2006/ole">
            <mc:AlternateContent xmlns:mc="http://schemas.openxmlformats.org/markup-compatibility/2006">
              <mc:Choice xmlns:v="urn:schemas-microsoft-com:vml" Requires="v">
                <p:oleObj spid="_x0000_s1639787" name="Equation" r:id="rId12" imgW="114120" imgH="126720" progId="Equation.DSMT4">
                  <p:embed/>
                </p:oleObj>
              </mc:Choice>
              <mc:Fallback>
                <p:oleObj name="Equation" r:id="rId12" imgW="114120" imgH="126720" progId="Equation.DSMT4">
                  <p:embed/>
                  <p:pic>
                    <p:nvPicPr>
                      <p:cNvPr id="13" name="Object 1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497127" y="3297178"/>
                        <a:ext cx="261938"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4229803006"/>
              </p:ext>
            </p:extLst>
          </p:nvPr>
        </p:nvGraphicFramePr>
        <p:xfrm>
          <a:off x="360859" y="4136693"/>
          <a:ext cx="466725" cy="528637"/>
        </p:xfrm>
        <a:graphic>
          <a:graphicData uri="http://schemas.openxmlformats.org/presentationml/2006/ole">
            <mc:AlternateContent xmlns:mc="http://schemas.openxmlformats.org/markup-compatibility/2006">
              <mc:Choice xmlns:v="urn:schemas-microsoft-com:vml" Requires="v">
                <p:oleObj spid="_x0000_s1639788" name="Equation" r:id="rId14" imgW="203040" imgH="228600" progId="Equation.DSMT4">
                  <p:embed/>
                </p:oleObj>
              </mc:Choice>
              <mc:Fallback>
                <p:oleObj name="Equation" r:id="rId14" imgW="203040" imgH="228600" progId="Equation.DSMT4">
                  <p:embed/>
                  <p:pic>
                    <p:nvPicPr>
                      <p:cNvPr id="14" name="Object 1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60859" y="4136693"/>
                        <a:ext cx="46672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2339718095"/>
              </p:ext>
            </p:extLst>
          </p:nvPr>
        </p:nvGraphicFramePr>
        <p:xfrm>
          <a:off x="467544" y="3002486"/>
          <a:ext cx="290513" cy="411163"/>
        </p:xfrm>
        <a:graphic>
          <a:graphicData uri="http://schemas.openxmlformats.org/presentationml/2006/ole">
            <mc:AlternateContent xmlns:mc="http://schemas.openxmlformats.org/markup-compatibility/2006">
              <mc:Choice xmlns:v="urn:schemas-microsoft-com:vml" Requires="v">
                <p:oleObj spid="_x0000_s1639789" name="Equation" r:id="rId16" imgW="126720" imgH="177480" progId="Equation.DSMT4">
                  <p:embed/>
                </p:oleObj>
              </mc:Choice>
              <mc:Fallback>
                <p:oleObj name="Equation" r:id="rId16" imgW="126720" imgH="177480" progId="Equation.DSMT4">
                  <p:embed/>
                  <p:pic>
                    <p:nvPicPr>
                      <p:cNvPr id="15" name="Object 1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67544" y="3002486"/>
                        <a:ext cx="290513"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16967098"/>
              </p:ext>
            </p:extLst>
          </p:nvPr>
        </p:nvGraphicFramePr>
        <p:xfrm>
          <a:off x="2051720" y="2708823"/>
          <a:ext cx="319088" cy="528637"/>
        </p:xfrm>
        <a:graphic>
          <a:graphicData uri="http://schemas.openxmlformats.org/presentationml/2006/ole">
            <mc:AlternateContent xmlns:mc="http://schemas.openxmlformats.org/markup-compatibility/2006">
              <mc:Choice xmlns:v="urn:schemas-microsoft-com:vml" Requires="v">
                <p:oleObj spid="_x0000_s1639790" name="Equation" r:id="rId18" imgW="139680" imgH="228600" progId="Equation.DSMT4">
                  <p:embed/>
                </p:oleObj>
              </mc:Choice>
              <mc:Fallback>
                <p:oleObj name="Equation" r:id="rId18" imgW="139680" imgH="228600" progId="Equation.DSMT4">
                  <p:embed/>
                  <p:pic>
                    <p:nvPicPr>
                      <p:cNvPr id="16" name="Object 15"/>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051720" y="2708823"/>
                        <a:ext cx="319088"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7" name="Rectangle 16"/>
          <p:cNvSpPr/>
          <p:nvPr/>
        </p:nvSpPr>
        <p:spPr>
          <a:xfrm>
            <a:off x="140643" y="4881354"/>
            <a:ext cx="7599709" cy="1015663"/>
          </a:xfrm>
          <a:prstGeom prst="rect">
            <a:avLst/>
          </a:prstGeom>
        </p:spPr>
        <p:txBody>
          <a:bodyPr wrap="square">
            <a:spAutoFit/>
          </a:bodyPr>
          <a:lstStyle/>
          <a:p>
            <a:pPr algn="just"/>
            <a:r>
              <a:rPr lang="ru-RU" sz="2000" dirty="0">
                <a:latin typeface="Arial" pitchFamily="34" charset="0"/>
                <a:cs typeface="Arial" pitchFamily="34" charset="0"/>
              </a:rPr>
              <a:t>Убыль потенциальной энергии на больших расстояниях </a:t>
            </a:r>
          </a:p>
          <a:p>
            <a:pPr algn="just"/>
            <a:r>
              <a:rPr lang="ru-RU" sz="2000" dirty="0" smtClean="0">
                <a:latin typeface="Arial" pitchFamily="34" charset="0"/>
                <a:cs typeface="Arial" pitchFamily="34" charset="0"/>
              </a:rPr>
              <a:t>пропорциональна </a:t>
            </a:r>
            <a:r>
              <a:rPr lang="ru-RU" sz="2000" dirty="0">
                <a:latin typeface="Arial" pitchFamily="34" charset="0"/>
                <a:cs typeface="Arial" pitchFamily="34" charset="0"/>
              </a:rPr>
              <a:t>шестой степени расстояния </a:t>
            </a:r>
            <a:r>
              <a:rPr lang="ru-RU" sz="2000" dirty="0" smtClean="0">
                <a:latin typeface="Arial" pitchFamily="34" charset="0"/>
                <a:cs typeface="Arial" pitchFamily="34" charset="0"/>
              </a:rPr>
              <a:t>и соответствует</a:t>
            </a:r>
            <a:endParaRPr lang="ru-RU" sz="2000" dirty="0">
              <a:latin typeface="Arial" pitchFamily="34" charset="0"/>
              <a:cs typeface="Arial" pitchFamily="34" charset="0"/>
            </a:endParaRPr>
          </a:p>
          <a:p>
            <a:pPr algn="just"/>
            <a:r>
              <a:rPr lang="ru-RU" sz="2000" dirty="0">
                <a:latin typeface="Arial" pitchFamily="34" charset="0"/>
                <a:cs typeface="Arial" pitchFamily="34" charset="0"/>
              </a:rPr>
              <a:t>закону убыли энергии для сил Ван-дер-Ваальса  </a:t>
            </a:r>
            <a:endParaRPr lang="ru-RU" sz="2000" b="1" dirty="0">
              <a:latin typeface="Arial" pitchFamily="34" charset="0"/>
              <a:cs typeface="Arial" pitchFamily="34" charset="0"/>
            </a:endParaRPr>
          </a:p>
        </p:txBody>
      </p:sp>
      <p:graphicFrame>
        <p:nvGraphicFramePr>
          <p:cNvPr id="18" name="Object 17"/>
          <p:cNvGraphicFramePr>
            <a:graphicFrameLocks noChangeAspect="1"/>
          </p:cNvGraphicFramePr>
          <p:nvPr>
            <p:extLst>
              <p:ext uri="{D42A27DB-BD31-4B8C-83A1-F6EECF244321}">
                <p14:modId xmlns:p14="http://schemas.microsoft.com/office/powerpoint/2010/main" val="3660929757"/>
              </p:ext>
            </p:extLst>
          </p:nvPr>
        </p:nvGraphicFramePr>
        <p:xfrm>
          <a:off x="7166044" y="5601434"/>
          <a:ext cx="1781175" cy="909638"/>
        </p:xfrm>
        <a:graphic>
          <a:graphicData uri="http://schemas.openxmlformats.org/presentationml/2006/ole">
            <mc:AlternateContent xmlns:mc="http://schemas.openxmlformats.org/markup-compatibility/2006">
              <mc:Choice xmlns:v="urn:schemas-microsoft-com:vml" Requires="v">
                <p:oleObj spid="_x0000_s1639791" name="Equation" r:id="rId20" imgW="774360" imgH="393480" progId="Equation.DSMT4">
                  <p:embed/>
                </p:oleObj>
              </mc:Choice>
              <mc:Fallback>
                <p:oleObj name="Equation" r:id="rId20" imgW="774360" imgH="393480" progId="Equation.DSMT4">
                  <p:embed/>
                  <p:pic>
                    <p:nvPicPr>
                      <p:cNvPr id="18" name="Object 17"/>
                      <p:cNvPicPr>
                        <a:picLocks noChangeAspect="1" noChangeArrowheads="1"/>
                      </p:cNvPicPr>
                      <p:nvPr/>
                    </p:nvPicPr>
                    <p:blipFill>
                      <a:blip r:embed="rId21"/>
                      <a:srcRect/>
                      <a:stretch>
                        <a:fillRect/>
                      </a:stretch>
                    </p:blipFill>
                    <p:spPr bwMode="auto">
                      <a:xfrm>
                        <a:off x="7166044" y="5601434"/>
                        <a:ext cx="1781175" cy="909638"/>
                      </a:xfrm>
                      <a:prstGeom prst="rect">
                        <a:avLst/>
                      </a:prstGeom>
                      <a:noFill/>
                      <a:ln w="28575">
                        <a:solidFill>
                          <a:srgbClr val="C00000"/>
                        </a:solidFill>
                      </a:ln>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3337840760"/>
              </p:ext>
            </p:extLst>
          </p:nvPr>
        </p:nvGraphicFramePr>
        <p:xfrm>
          <a:off x="5148064" y="2361074"/>
          <a:ext cx="320675" cy="528637"/>
        </p:xfrm>
        <a:graphic>
          <a:graphicData uri="http://schemas.openxmlformats.org/presentationml/2006/ole">
            <mc:AlternateContent xmlns:mc="http://schemas.openxmlformats.org/markup-compatibility/2006">
              <mc:Choice xmlns:v="urn:schemas-microsoft-com:vml" Requires="v">
                <p:oleObj spid="_x0000_s1639792" name="Equation" r:id="rId22" imgW="139680" imgH="228600" progId="Equation.DSMT4">
                  <p:embed/>
                </p:oleObj>
              </mc:Choice>
              <mc:Fallback>
                <p:oleObj name="Equation" r:id="rId22" imgW="139680" imgH="228600" progId="Equation.DSMT4">
                  <p:embed/>
                  <p:pic>
                    <p:nvPicPr>
                      <p:cNvPr id="19" name="Object 18"/>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148064" y="2361074"/>
                        <a:ext cx="32067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1099048963"/>
              </p:ext>
            </p:extLst>
          </p:nvPr>
        </p:nvGraphicFramePr>
        <p:xfrm>
          <a:off x="5128630" y="3173952"/>
          <a:ext cx="1549400" cy="558800"/>
        </p:xfrm>
        <a:graphic>
          <a:graphicData uri="http://schemas.openxmlformats.org/presentationml/2006/ole">
            <mc:AlternateContent xmlns:mc="http://schemas.openxmlformats.org/markup-compatibility/2006">
              <mc:Choice xmlns:v="urn:schemas-microsoft-com:vml" Requires="v">
                <p:oleObj spid="_x0000_s1639793" name="Equation" r:id="rId24" imgW="672840" imgH="241200" progId="Equation.DSMT4">
                  <p:embed/>
                </p:oleObj>
              </mc:Choice>
              <mc:Fallback>
                <p:oleObj name="Equation" r:id="rId24" imgW="672840" imgH="241200" progId="Equation.DSMT4">
                  <p:embed/>
                  <p:pic>
                    <p:nvPicPr>
                      <p:cNvPr id="11" name="Object 10"/>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128630" y="3173952"/>
                        <a:ext cx="15494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1" name="Rectangle 20"/>
          <p:cNvSpPr/>
          <p:nvPr/>
        </p:nvSpPr>
        <p:spPr>
          <a:xfrm>
            <a:off x="5580112" y="2429016"/>
            <a:ext cx="3168352" cy="707886"/>
          </a:xfrm>
          <a:prstGeom prst="rect">
            <a:avLst/>
          </a:prstGeom>
        </p:spPr>
        <p:txBody>
          <a:bodyPr wrap="square">
            <a:spAutoFit/>
          </a:bodyPr>
          <a:lstStyle/>
          <a:p>
            <a:pPr algn="just"/>
            <a:r>
              <a:rPr lang="ru-RU" sz="2000" dirty="0">
                <a:latin typeface="Arial" pitchFamily="34" charset="0"/>
                <a:cs typeface="Arial" pitchFamily="34" charset="0"/>
              </a:rPr>
              <a:t>положение равновесия, минимум энергии</a:t>
            </a:r>
            <a:endParaRPr lang="ru-RU" sz="2000" b="1" dirty="0">
              <a:latin typeface="Arial" pitchFamily="34" charset="0"/>
              <a:cs typeface="Arial" pitchFamily="34" charset="0"/>
            </a:endParaRPr>
          </a:p>
        </p:txBody>
      </p:sp>
      <p:sp>
        <p:nvSpPr>
          <p:cNvPr id="20" name="Rectangle 19"/>
          <p:cNvSpPr/>
          <p:nvPr/>
        </p:nvSpPr>
        <p:spPr>
          <a:xfrm>
            <a:off x="149733" y="6033482"/>
            <a:ext cx="6942547" cy="707886"/>
          </a:xfrm>
          <a:prstGeom prst="rect">
            <a:avLst/>
          </a:prstGeom>
        </p:spPr>
        <p:txBody>
          <a:bodyPr wrap="square">
            <a:spAutoFit/>
          </a:bodyPr>
          <a:lstStyle/>
          <a:p>
            <a:pPr algn="just"/>
            <a:r>
              <a:rPr lang="ru-RU" sz="2000" dirty="0">
                <a:latin typeface="Arial" pitchFamily="34" charset="0"/>
                <a:cs typeface="Arial" pitchFamily="34" charset="0"/>
              </a:rPr>
              <a:t>На расстоянии нескольких </a:t>
            </a:r>
            <a:r>
              <a:rPr lang="en-US" sz="2000" dirty="0">
                <a:latin typeface="Arial" pitchFamily="34" charset="0"/>
                <a:cs typeface="Arial" pitchFamily="34" charset="0"/>
              </a:rPr>
              <a:t>      </a:t>
            </a:r>
            <a:r>
              <a:rPr lang="ru-RU" sz="2000" dirty="0">
                <a:latin typeface="Arial" pitchFamily="34" charset="0"/>
                <a:cs typeface="Arial" pitchFamily="34" charset="0"/>
              </a:rPr>
              <a:t>    потенциальная энергия </a:t>
            </a:r>
          </a:p>
          <a:p>
            <a:pPr algn="just"/>
            <a:r>
              <a:rPr lang="ru-RU" sz="2000" dirty="0">
                <a:latin typeface="Arial" pitchFamily="34" charset="0"/>
                <a:cs typeface="Arial" pitchFamily="34" charset="0"/>
              </a:rPr>
              <a:t>практически равна нулю (очень быстрое убывание)</a:t>
            </a:r>
          </a:p>
        </p:txBody>
      </p:sp>
      <p:graphicFrame>
        <p:nvGraphicFramePr>
          <p:cNvPr id="22" name="Object 21"/>
          <p:cNvGraphicFramePr>
            <a:graphicFrameLocks noChangeAspect="1"/>
          </p:cNvGraphicFramePr>
          <p:nvPr>
            <p:extLst>
              <p:ext uri="{D42A27DB-BD31-4B8C-83A1-F6EECF244321}">
                <p14:modId xmlns:p14="http://schemas.microsoft.com/office/powerpoint/2010/main" val="3940944675"/>
              </p:ext>
            </p:extLst>
          </p:nvPr>
        </p:nvGraphicFramePr>
        <p:xfrm>
          <a:off x="3595688" y="5958076"/>
          <a:ext cx="320675" cy="528638"/>
        </p:xfrm>
        <a:graphic>
          <a:graphicData uri="http://schemas.openxmlformats.org/presentationml/2006/ole">
            <mc:AlternateContent xmlns:mc="http://schemas.openxmlformats.org/markup-compatibility/2006">
              <mc:Choice xmlns:v="urn:schemas-microsoft-com:vml" Requires="v">
                <p:oleObj spid="_x0000_s1639794" name="Equation" r:id="rId26" imgW="139680" imgH="228600" progId="Equation.DSMT4">
                  <p:embed/>
                </p:oleObj>
              </mc:Choice>
              <mc:Fallback>
                <p:oleObj name="Equation" r:id="rId26" imgW="139680" imgH="228600" progId="Equation.DSMT4">
                  <p:embed/>
                  <p:pic>
                    <p:nvPicPr>
                      <p:cNvPr id="22" name="Object 21"/>
                      <p:cNvPicPr>
                        <a:picLocks noChangeAspect="1" noChangeArrowheads="1"/>
                      </p:cNvPicPr>
                      <p:nvPr/>
                    </p:nvPicPr>
                    <p:blipFill>
                      <a:blip r:embed="rId27"/>
                      <a:srcRect/>
                      <a:stretch>
                        <a:fillRect/>
                      </a:stretch>
                    </p:blipFill>
                    <p:spPr bwMode="auto">
                      <a:xfrm>
                        <a:off x="3595688" y="5958076"/>
                        <a:ext cx="320675"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3" name="Rectangle 22"/>
          <p:cNvSpPr/>
          <p:nvPr/>
        </p:nvSpPr>
        <p:spPr>
          <a:xfrm>
            <a:off x="302063" y="587551"/>
            <a:ext cx="7848872" cy="400110"/>
          </a:xfrm>
          <a:prstGeom prst="rect">
            <a:avLst/>
          </a:prstGeom>
        </p:spPr>
        <p:txBody>
          <a:bodyPr wrap="square">
            <a:spAutoFit/>
          </a:bodyPr>
          <a:lstStyle/>
          <a:p>
            <a:pPr algn="just"/>
            <a:r>
              <a:rPr lang="ru-RU" sz="2000" dirty="0" smtClean="0">
                <a:latin typeface="Arial" pitchFamily="34" charset="0"/>
                <a:cs typeface="Arial" pitchFamily="34" charset="0"/>
              </a:rPr>
              <a:t>Потенциал ЛД широко используется в теории жидкостей и газов</a:t>
            </a:r>
            <a:endParaRPr lang="ru-RU" sz="2000" dirty="0">
              <a:latin typeface="Arial" pitchFamily="34" charset="0"/>
              <a:cs typeface="Arial" pitchFamily="34" charset="0"/>
            </a:endParaRPr>
          </a:p>
        </p:txBody>
      </p:sp>
    </p:spTree>
    <p:extLst>
      <p:ext uri="{BB962C8B-B14F-4D97-AF65-F5344CB8AC3E}">
        <p14:creationId xmlns:p14="http://schemas.microsoft.com/office/powerpoint/2010/main" val="25247057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908720"/>
            <a:ext cx="8640960" cy="3139321"/>
          </a:xfrm>
          <a:prstGeom prst="rect">
            <a:avLst/>
          </a:prstGeom>
        </p:spPr>
        <p:txBody>
          <a:bodyPr wrap="square">
            <a:spAutoFit/>
          </a:bodyPr>
          <a:lstStyle/>
          <a:p>
            <a:pPr algn="just"/>
            <a:r>
              <a:rPr lang="ru-RU" dirty="0" smtClean="0">
                <a:latin typeface="Arial" pitchFamily="34" charset="0"/>
                <a:cs typeface="Arial" pitchFamily="34" charset="0"/>
              </a:rPr>
              <a:t>Потенциал </a:t>
            </a:r>
            <a:r>
              <a:rPr lang="ru-RU" dirty="0" err="1" smtClean="0">
                <a:latin typeface="Arial" pitchFamily="34" charset="0"/>
                <a:cs typeface="Arial" pitchFamily="34" charset="0"/>
              </a:rPr>
              <a:t>Леннарда</a:t>
            </a:r>
            <a:r>
              <a:rPr lang="ru-RU" dirty="0">
                <a:latin typeface="Arial" pitchFamily="34" charset="0"/>
                <a:cs typeface="Arial" pitchFamily="34" charset="0"/>
              </a:rPr>
              <a:t>-Джонса </a:t>
            </a:r>
            <a:r>
              <a:rPr lang="ru-RU" dirty="0" smtClean="0">
                <a:latin typeface="Arial" pitchFamily="34" charset="0"/>
                <a:cs typeface="Arial" pitchFamily="34" charset="0"/>
              </a:rPr>
              <a:t>является потенциалом </a:t>
            </a:r>
            <a:r>
              <a:rPr lang="ru-RU" dirty="0" err="1">
                <a:latin typeface="Arial" pitchFamily="34" charset="0"/>
                <a:cs typeface="Arial" pitchFamily="34" charset="0"/>
              </a:rPr>
              <a:t>двухчастичного</a:t>
            </a:r>
            <a:r>
              <a:rPr lang="ru-RU" dirty="0">
                <a:latin typeface="Arial" pitchFamily="34" charset="0"/>
                <a:cs typeface="Arial" pitchFamily="34" charset="0"/>
              </a:rPr>
              <a:t> межмолекулярного </a:t>
            </a:r>
            <a:r>
              <a:rPr lang="ru-RU" dirty="0" smtClean="0">
                <a:latin typeface="Arial" pitchFamily="34" charset="0"/>
                <a:cs typeface="Arial" pitchFamily="34" charset="0"/>
              </a:rPr>
              <a:t>взаимодействия. Фактически </a:t>
            </a:r>
            <a:r>
              <a:rPr lang="ru-RU" dirty="0">
                <a:latin typeface="Arial" pitchFamily="34" charset="0"/>
                <a:cs typeface="Arial" pitchFamily="34" charset="0"/>
              </a:rPr>
              <a:t>э</a:t>
            </a:r>
            <a:r>
              <a:rPr lang="ru-RU" dirty="0" smtClean="0">
                <a:latin typeface="Arial" pitchFamily="34" charset="0"/>
                <a:cs typeface="Arial" pitchFamily="34" charset="0"/>
              </a:rPr>
              <a:t>то означает, что сила взаимодействия между двумя молекулами не изменяется в присутствии, например, третьей молекулы.</a:t>
            </a:r>
          </a:p>
          <a:p>
            <a:pPr algn="just"/>
            <a:endParaRPr lang="ru-RU" dirty="0">
              <a:latin typeface="Arial" pitchFamily="34" charset="0"/>
              <a:cs typeface="Arial" pitchFamily="34" charset="0"/>
            </a:endParaRPr>
          </a:p>
          <a:p>
            <a:pPr algn="just"/>
            <a:r>
              <a:rPr lang="ru-RU" dirty="0" smtClean="0">
                <a:latin typeface="Arial" pitchFamily="34" charset="0"/>
                <a:cs typeface="Arial" pitchFamily="34" charset="0"/>
              </a:rPr>
              <a:t>Строго говоря, это не может быть справедливым, т.к. третья молекула вызывает перераспределение положительных и отрицательных зарядов в молекулах и происходит дополнительная поляризация. Следовательно, это приводит к изменению взаимодействия между этими молекулами. Заведомо ясно, что в жидкостях </a:t>
            </a:r>
            <a:r>
              <a:rPr lang="ru-RU" dirty="0" err="1" smtClean="0">
                <a:latin typeface="Arial" pitchFamily="34" charset="0"/>
                <a:cs typeface="Arial" pitchFamily="34" charset="0"/>
              </a:rPr>
              <a:t>многочастичные</a:t>
            </a:r>
            <a:r>
              <a:rPr lang="ru-RU" dirty="0" smtClean="0">
                <a:latin typeface="Arial" pitchFamily="34" charset="0"/>
                <a:cs typeface="Arial" pitchFamily="34" charset="0"/>
              </a:rPr>
              <a:t> силы во многих случаях играют существенную роль в отличие от неплотных газов. </a:t>
            </a:r>
          </a:p>
        </p:txBody>
      </p:sp>
      <p:sp>
        <p:nvSpPr>
          <p:cNvPr id="5" name="Rectangle 4"/>
          <p:cNvSpPr txBox="1">
            <a:spLocks noRot="1" noChangeArrowheads="1"/>
          </p:cNvSpPr>
          <p:nvPr/>
        </p:nvSpPr>
        <p:spPr bwMode="auto">
          <a:xfrm>
            <a:off x="395536" y="17881"/>
            <a:ext cx="8496944" cy="864096"/>
          </a:xfrm>
          <a:prstGeom prst="rect">
            <a:avLst/>
          </a:prstGeom>
          <a:noFill/>
          <a:ln w="9525">
            <a:noFill/>
            <a:miter lim="800000"/>
            <a:headEnd/>
            <a:tailEnd/>
          </a:ln>
        </p:spPr>
        <p:txBody>
          <a:bodyPr anchor="ctr"/>
          <a:lstStyle/>
          <a:p>
            <a:pPr algn="ctr">
              <a:defRPr/>
            </a:pPr>
            <a:r>
              <a:rPr lang="ru-RU" sz="2800" b="1" kern="0" dirty="0" smtClean="0">
                <a:solidFill>
                  <a:srgbClr val="003399"/>
                </a:solidFill>
                <a:latin typeface="Arial" pitchFamily="34" charset="0"/>
                <a:cs typeface="Arial" pitchFamily="34" charset="0"/>
              </a:rPr>
              <a:t>Об учете </a:t>
            </a:r>
            <a:r>
              <a:rPr lang="ru-RU" sz="2800" b="1" kern="0" dirty="0" err="1" smtClean="0">
                <a:solidFill>
                  <a:srgbClr val="003399"/>
                </a:solidFill>
                <a:latin typeface="Arial" pitchFamily="34" charset="0"/>
                <a:cs typeface="Arial" pitchFamily="34" charset="0"/>
              </a:rPr>
              <a:t>многочастичных</a:t>
            </a:r>
            <a:r>
              <a:rPr lang="ru-RU" sz="2800" b="1" kern="0" dirty="0" smtClean="0">
                <a:solidFill>
                  <a:srgbClr val="003399"/>
                </a:solidFill>
                <a:latin typeface="Arial" pitchFamily="34" charset="0"/>
                <a:cs typeface="Arial" pitchFamily="34" charset="0"/>
              </a:rPr>
              <a:t> сил взаимодействия между </a:t>
            </a:r>
            <a:r>
              <a:rPr lang="ru-RU" sz="2800" b="1" kern="0" dirty="0" err="1" smtClean="0">
                <a:solidFill>
                  <a:srgbClr val="003399"/>
                </a:solidFill>
                <a:latin typeface="Arial" pitchFamily="34" charset="0"/>
                <a:cs typeface="Arial" pitchFamily="34" charset="0"/>
              </a:rPr>
              <a:t>молеклами</a:t>
            </a:r>
            <a:endParaRPr lang="ru-RU" sz="2800" b="1" kern="0" baseline="-25000" dirty="0">
              <a:solidFill>
                <a:srgbClr val="003399"/>
              </a:solidFill>
              <a:latin typeface="Arial" pitchFamily="34" charset="0"/>
              <a:cs typeface="Arial" pitchFamily="34" charset="0"/>
            </a:endParaRPr>
          </a:p>
        </p:txBody>
      </p:sp>
      <p:sp>
        <p:nvSpPr>
          <p:cNvPr id="6" name="Rectangle 5"/>
          <p:cNvSpPr/>
          <p:nvPr/>
        </p:nvSpPr>
        <p:spPr>
          <a:xfrm>
            <a:off x="251520" y="5541039"/>
            <a:ext cx="8784976" cy="1200329"/>
          </a:xfrm>
          <a:prstGeom prst="rect">
            <a:avLst/>
          </a:prstGeom>
        </p:spPr>
        <p:txBody>
          <a:bodyPr wrap="square">
            <a:spAutoFit/>
          </a:bodyPr>
          <a:lstStyle/>
          <a:p>
            <a:pPr algn="just"/>
            <a:r>
              <a:rPr lang="ru-RU" dirty="0" smtClean="0">
                <a:latin typeface="Arial" pitchFamily="34" charset="0"/>
                <a:cs typeface="Arial" pitchFamily="34" charset="0"/>
              </a:rPr>
              <a:t>Однако рассмотрение </a:t>
            </a:r>
            <a:r>
              <a:rPr lang="ru-RU" dirty="0" err="1">
                <a:latin typeface="Arial" pitchFamily="34" charset="0"/>
                <a:cs typeface="Arial" pitchFamily="34" charset="0"/>
              </a:rPr>
              <a:t>многочастичных</a:t>
            </a:r>
            <a:r>
              <a:rPr lang="ru-RU" dirty="0">
                <a:latin typeface="Arial" pitchFamily="34" charset="0"/>
                <a:cs typeface="Arial" pitchFamily="34" charset="0"/>
              </a:rPr>
              <a:t> сил значительно </a:t>
            </a:r>
            <a:r>
              <a:rPr lang="ru-RU" dirty="0" smtClean="0">
                <a:latin typeface="Arial" pitchFamily="34" charset="0"/>
                <a:cs typeface="Arial" pitchFamily="34" charset="0"/>
              </a:rPr>
              <a:t>усложняет </a:t>
            </a:r>
            <a:r>
              <a:rPr lang="ru-RU" dirty="0">
                <a:latin typeface="Arial" pitchFamily="34" charset="0"/>
                <a:cs typeface="Arial" pitchFamily="34" charset="0"/>
              </a:rPr>
              <a:t>теоретическое исследование проблем. </a:t>
            </a:r>
            <a:r>
              <a:rPr lang="ru-RU" dirty="0">
                <a:latin typeface="Arial" pitchFamily="34" charset="0"/>
                <a:cs typeface="Arial" pitchFamily="34" charset="0"/>
              </a:rPr>
              <a:t>Поэтому в основном ограничиваются учетом эффективных </a:t>
            </a:r>
            <a:r>
              <a:rPr lang="ru-RU" dirty="0" err="1">
                <a:latin typeface="Arial" pitchFamily="34" charset="0"/>
                <a:cs typeface="Arial" pitchFamily="34" charset="0"/>
              </a:rPr>
              <a:t>двухчастичных</a:t>
            </a:r>
            <a:r>
              <a:rPr lang="ru-RU" dirty="0">
                <a:latin typeface="Arial" pitchFamily="34" charset="0"/>
                <a:cs typeface="Arial" pitchFamily="34" charset="0"/>
              </a:rPr>
              <a:t> сил, где в некотором роде учтены эффекты </a:t>
            </a:r>
            <a:r>
              <a:rPr lang="ru-RU" dirty="0" err="1">
                <a:latin typeface="Arial" pitchFamily="34" charset="0"/>
                <a:cs typeface="Arial" pitchFamily="34" charset="0"/>
              </a:rPr>
              <a:t>многочастичных</a:t>
            </a:r>
            <a:r>
              <a:rPr lang="ru-RU" dirty="0">
                <a:latin typeface="Arial" pitchFamily="34" charset="0"/>
                <a:cs typeface="Arial" pitchFamily="34" charset="0"/>
              </a:rPr>
              <a:t> сил.</a:t>
            </a:r>
            <a:endParaRPr lang="ru-RU" dirty="0">
              <a:latin typeface="Arial" pitchFamily="34" charset="0"/>
              <a:cs typeface="Arial" pitchFamily="34" charset="0"/>
            </a:endParaRPr>
          </a:p>
        </p:txBody>
      </p:sp>
      <p:sp>
        <p:nvSpPr>
          <p:cNvPr id="7" name="Oval 6"/>
          <p:cNvSpPr/>
          <p:nvPr/>
        </p:nvSpPr>
        <p:spPr>
          <a:xfrm>
            <a:off x="1259632" y="4798350"/>
            <a:ext cx="360040" cy="360040"/>
          </a:xfrm>
          <a:prstGeom prst="ellipse">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 name="Oval 7"/>
          <p:cNvSpPr/>
          <p:nvPr/>
        </p:nvSpPr>
        <p:spPr>
          <a:xfrm>
            <a:off x="2555776" y="4280984"/>
            <a:ext cx="360040" cy="360040"/>
          </a:xfrm>
          <a:prstGeom prst="ellipse">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Oval 8"/>
          <p:cNvSpPr/>
          <p:nvPr/>
        </p:nvSpPr>
        <p:spPr>
          <a:xfrm>
            <a:off x="3419872" y="5002457"/>
            <a:ext cx="360040" cy="360040"/>
          </a:xfrm>
          <a:prstGeom prst="ellipse">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10" name="Straight Arrow Connector 9"/>
          <p:cNvCxnSpPr>
            <a:cxnSpLocks/>
          </p:cNvCxnSpPr>
          <p:nvPr/>
        </p:nvCxnSpPr>
        <p:spPr>
          <a:xfrm>
            <a:off x="2699792" y="4484780"/>
            <a:ext cx="504056" cy="362311"/>
          </a:xfrm>
          <a:prstGeom prst="straightConnector1">
            <a:avLst/>
          </a:prstGeom>
          <a:ln w="41275">
            <a:solidFill>
              <a:schemeClr val="tx1"/>
            </a:solidFill>
            <a:headEnd type="none" w="med" len="lg"/>
            <a:tailEnd type="triangle" w="lg" len="lg"/>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cxnSpLocks/>
          </p:cNvCxnSpPr>
          <p:nvPr/>
        </p:nvCxnSpPr>
        <p:spPr>
          <a:xfrm flipH="1" flipV="1">
            <a:off x="3203848" y="4847091"/>
            <a:ext cx="432048" cy="371498"/>
          </a:xfrm>
          <a:prstGeom prst="straightConnector1">
            <a:avLst/>
          </a:prstGeom>
          <a:ln w="41275">
            <a:solidFill>
              <a:schemeClr val="tx1"/>
            </a:solidFill>
            <a:headEnd type="none" w="med" len="lg"/>
            <a:tailEnd type="triangle" w="lg" len="lg"/>
          </a:ln>
        </p:spPr>
        <p:style>
          <a:lnRef idx="1">
            <a:schemeClr val="accent1"/>
          </a:lnRef>
          <a:fillRef idx="0">
            <a:schemeClr val="accent1"/>
          </a:fillRef>
          <a:effectRef idx="0">
            <a:schemeClr val="accent1"/>
          </a:effectRef>
          <a:fontRef idx="minor">
            <a:schemeClr val="tx1"/>
          </a:fontRef>
        </p:style>
      </p:cxnSp>
      <p:graphicFrame>
        <p:nvGraphicFramePr>
          <p:cNvPr id="17" name="Object 16"/>
          <p:cNvGraphicFramePr>
            <a:graphicFrameLocks noChangeAspect="1"/>
          </p:cNvGraphicFramePr>
          <p:nvPr>
            <p:extLst>
              <p:ext uri="{D42A27DB-BD31-4B8C-83A1-F6EECF244321}">
                <p14:modId xmlns:p14="http://schemas.microsoft.com/office/powerpoint/2010/main" val="3286692096"/>
              </p:ext>
            </p:extLst>
          </p:nvPr>
        </p:nvGraphicFramePr>
        <p:xfrm>
          <a:off x="3347864" y="4347359"/>
          <a:ext cx="736560" cy="507600"/>
        </p:xfrm>
        <a:graphic>
          <a:graphicData uri="http://schemas.openxmlformats.org/presentationml/2006/ole">
            <mc:AlternateContent xmlns:mc="http://schemas.openxmlformats.org/markup-compatibility/2006">
              <mc:Choice xmlns:v="urn:schemas-microsoft-com:vml" Requires="v">
                <p:oleObj spid="_x0000_s1596210" name="Equation" r:id="rId3" imgW="368280" imgH="253800" progId="Equation.DSMT4">
                  <p:embed/>
                </p:oleObj>
              </mc:Choice>
              <mc:Fallback>
                <p:oleObj name="Equation" r:id="rId3" imgW="368280" imgH="253800" progId="Equation.DSMT4">
                  <p:embed/>
                  <p:pic>
                    <p:nvPicPr>
                      <p:cNvPr id="0" name="Object 4"/>
                      <p:cNvPicPr>
                        <a:picLocks noChangeAspect="1" noChangeArrowheads="1"/>
                      </p:cNvPicPr>
                      <p:nvPr/>
                    </p:nvPicPr>
                    <p:blipFill>
                      <a:blip r:embed="rId4"/>
                      <a:srcRect/>
                      <a:stretch>
                        <a:fillRect/>
                      </a:stretch>
                    </p:blipFill>
                    <p:spPr bwMode="auto">
                      <a:xfrm>
                        <a:off x="3347864" y="4347359"/>
                        <a:ext cx="736560" cy="50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18" name="Straight Arrow Connector 17"/>
          <p:cNvCxnSpPr>
            <a:cxnSpLocks/>
            <a:endCxn id="8" idx="3"/>
          </p:cNvCxnSpPr>
          <p:nvPr/>
        </p:nvCxnSpPr>
        <p:spPr>
          <a:xfrm flipV="1">
            <a:off x="1439652" y="4588297"/>
            <a:ext cx="1168851" cy="390073"/>
          </a:xfrm>
          <a:prstGeom prst="straightConnector1">
            <a:avLst/>
          </a:prstGeom>
          <a:ln w="41275">
            <a:solidFill>
              <a:schemeClr val="accent2">
                <a:lumMod val="75000"/>
              </a:schemeClr>
            </a:solidFill>
            <a:headEnd type="non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cxnSpLocks/>
          </p:cNvCxnSpPr>
          <p:nvPr/>
        </p:nvCxnSpPr>
        <p:spPr>
          <a:xfrm>
            <a:off x="1439652" y="5002457"/>
            <a:ext cx="1980220" cy="216132"/>
          </a:xfrm>
          <a:prstGeom prst="straightConnector1">
            <a:avLst/>
          </a:prstGeom>
          <a:ln w="41275">
            <a:solidFill>
              <a:schemeClr val="accent2">
                <a:lumMod val="75000"/>
              </a:schemeClr>
            </a:solidFill>
            <a:headEnd type="none" w="med" len="lg"/>
            <a:tailEnd type="triangle" w="med" len="lg"/>
          </a:ln>
        </p:spPr>
        <p:style>
          <a:lnRef idx="1">
            <a:schemeClr val="accent1"/>
          </a:lnRef>
          <a:fillRef idx="0">
            <a:schemeClr val="accent1"/>
          </a:fillRef>
          <a:effectRef idx="0">
            <a:schemeClr val="accent1"/>
          </a:effectRef>
          <a:fontRef idx="minor">
            <a:schemeClr val="tx1"/>
          </a:fontRef>
        </p:style>
      </p:cxnSp>
      <p:graphicFrame>
        <p:nvGraphicFramePr>
          <p:cNvPr id="24" name="Object 23"/>
          <p:cNvGraphicFramePr>
            <a:graphicFrameLocks noChangeAspect="1"/>
          </p:cNvGraphicFramePr>
          <p:nvPr>
            <p:extLst>
              <p:ext uri="{D42A27DB-BD31-4B8C-83A1-F6EECF244321}">
                <p14:modId xmlns:p14="http://schemas.microsoft.com/office/powerpoint/2010/main" val="99362725"/>
              </p:ext>
            </p:extLst>
          </p:nvPr>
        </p:nvGraphicFramePr>
        <p:xfrm>
          <a:off x="4860032" y="4687940"/>
          <a:ext cx="736560" cy="507600"/>
        </p:xfrm>
        <a:graphic>
          <a:graphicData uri="http://schemas.openxmlformats.org/presentationml/2006/ole">
            <mc:AlternateContent xmlns:mc="http://schemas.openxmlformats.org/markup-compatibility/2006">
              <mc:Choice xmlns:v="urn:schemas-microsoft-com:vml" Requires="v">
                <p:oleObj spid="_x0000_s1596211" name="Equation" r:id="rId5" imgW="368280" imgH="253800" progId="Equation.DSMT4">
                  <p:embed/>
                </p:oleObj>
              </mc:Choice>
              <mc:Fallback>
                <p:oleObj name="Equation" r:id="rId5" imgW="368280" imgH="253800" progId="Equation.DSMT4">
                  <p:embed/>
                  <p:pic>
                    <p:nvPicPr>
                      <p:cNvPr id="0" name=""/>
                      <p:cNvPicPr>
                        <a:picLocks noChangeAspect="1" noChangeArrowheads="1"/>
                      </p:cNvPicPr>
                      <p:nvPr/>
                    </p:nvPicPr>
                    <p:blipFill>
                      <a:blip r:embed="rId6"/>
                      <a:srcRect/>
                      <a:stretch>
                        <a:fillRect/>
                      </a:stretch>
                    </p:blipFill>
                    <p:spPr bwMode="auto">
                      <a:xfrm>
                        <a:off x="4860032" y="4687940"/>
                        <a:ext cx="736560" cy="50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216941735"/>
              </p:ext>
            </p:extLst>
          </p:nvPr>
        </p:nvGraphicFramePr>
        <p:xfrm>
          <a:off x="2915816" y="4149080"/>
          <a:ext cx="141696" cy="263808"/>
        </p:xfrm>
        <a:graphic>
          <a:graphicData uri="http://schemas.openxmlformats.org/presentationml/2006/ole">
            <mc:AlternateContent xmlns:mc="http://schemas.openxmlformats.org/markup-compatibility/2006">
              <mc:Choice xmlns:v="urn:schemas-microsoft-com:vml" Requires="v">
                <p:oleObj spid="_x0000_s1596212" name="Equation" r:id="rId7" imgW="88560" imgH="164880" progId="Equation.DSMT4">
                  <p:embed/>
                </p:oleObj>
              </mc:Choice>
              <mc:Fallback>
                <p:oleObj name="Equation" r:id="rId7" imgW="88560" imgH="164880" progId="Equation.DSMT4">
                  <p:embed/>
                  <p:pic>
                    <p:nvPicPr>
                      <p:cNvPr id="0" name=""/>
                      <p:cNvPicPr>
                        <a:picLocks noChangeAspect="1" noChangeArrowheads="1"/>
                      </p:cNvPicPr>
                      <p:nvPr/>
                    </p:nvPicPr>
                    <p:blipFill>
                      <a:blip r:embed="rId8"/>
                      <a:srcRect/>
                      <a:stretch>
                        <a:fillRect/>
                      </a:stretch>
                    </p:blipFill>
                    <p:spPr bwMode="auto">
                      <a:xfrm>
                        <a:off x="2915816" y="4149080"/>
                        <a:ext cx="141696" cy="263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111283816"/>
              </p:ext>
            </p:extLst>
          </p:nvPr>
        </p:nvGraphicFramePr>
        <p:xfrm>
          <a:off x="3821113" y="4978043"/>
          <a:ext cx="203200" cy="265112"/>
        </p:xfrm>
        <a:graphic>
          <a:graphicData uri="http://schemas.openxmlformats.org/presentationml/2006/ole">
            <mc:AlternateContent xmlns:mc="http://schemas.openxmlformats.org/markup-compatibility/2006">
              <mc:Choice xmlns:v="urn:schemas-microsoft-com:vml" Requires="v">
                <p:oleObj spid="_x0000_s1596213" name="Equation" r:id="rId9" imgW="126720" imgH="164880" progId="Equation.DSMT4">
                  <p:embed/>
                </p:oleObj>
              </mc:Choice>
              <mc:Fallback>
                <p:oleObj name="Equation" r:id="rId9" imgW="126720" imgH="164880" progId="Equation.DSMT4">
                  <p:embed/>
                  <p:pic>
                    <p:nvPicPr>
                      <p:cNvPr id="0" name=""/>
                      <p:cNvPicPr>
                        <a:picLocks noChangeAspect="1" noChangeArrowheads="1"/>
                      </p:cNvPicPr>
                      <p:nvPr/>
                    </p:nvPicPr>
                    <p:blipFill>
                      <a:blip r:embed="rId10"/>
                      <a:srcRect/>
                      <a:stretch>
                        <a:fillRect/>
                      </a:stretch>
                    </p:blipFill>
                    <p:spPr bwMode="auto">
                      <a:xfrm>
                        <a:off x="3821113" y="4978043"/>
                        <a:ext cx="203200" cy="26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1945854334"/>
              </p:ext>
            </p:extLst>
          </p:nvPr>
        </p:nvGraphicFramePr>
        <p:xfrm>
          <a:off x="1042988" y="4679593"/>
          <a:ext cx="182562" cy="285750"/>
        </p:xfrm>
        <a:graphic>
          <a:graphicData uri="http://schemas.openxmlformats.org/presentationml/2006/ole">
            <mc:AlternateContent xmlns:mc="http://schemas.openxmlformats.org/markup-compatibility/2006">
              <mc:Choice xmlns:v="urn:schemas-microsoft-com:vml" Requires="v">
                <p:oleObj spid="_x0000_s1596214" name="Equation" r:id="rId11" imgW="114120" imgH="177480" progId="Equation.DSMT4">
                  <p:embed/>
                </p:oleObj>
              </mc:Choice>
              <mc:Fallback>
                <p:oleObj name="Equation" r:id="rId11" imgW="114120" imgH="177480" progId="Equation.DSMT4">
                  <p:embed/>
                  <p:pic>
                    <p:nvPicPr>
                      <p:cNvPr id="0" name=""/>
                      <p:cNvPicPr>
                        <a:picLocks noChangeAspect="1" noChangeArrowheads="1"/>
                      </p:cNvPicPr>
                      <p:nvPr/>
                    </p:nvPicPr>
                    <p:blipFill>
                      <a:blip r:embed="rId12"/>
                      <a:srcRect/>
                      <a:stretch>
                        <a:fillRect/>
                      </a:stretch>
                    </p:blipFill>
                    <p:spPr bwMode="auto">
                      <a:xfrm>
                        <a:off x="1042988" y="4679593"/>
                        <a:ext cx="182562"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4043786294"/>
              </p:ext>
            </p:extLst>
          </p:nvPr>
        </p:nvGraphicFramePr>
        <p:xfrm>
          <a:off x="1858977" y="4308237"/>
          <a:ext cx="330200" cy="457200"/>
        </p:xfrm>
        <a:graphic>
          <a:graphicData uri="http://schemas.openxmlformats.org/presentationml/2006/ole">
            <mc:AlternateContent xmlns:mc="http://schemas.openxmlformats.org/markup-compatibility/2006">
              <mc:Choice xmlns:v="urn:schemas-microsoft-com:vml" Requires="v">
                <p:oleObj spid="_x0000_s1596215" name="Equation" r:id="rId13" imgW="164880" imgH="228600" progId="Equation.DSMT4">
                  <p:embed/>
                </p:oleObj>
              </mc:Choice>
              <mc:Fallback>
                <p:oleObj name="Equation" r:id="rId13" imgW="164880" imgH="228600" progId="Equation.DSMT4">
                  <p:embed/>
                  <p:pic>
                    <p:nvPicPr>
                      <p:cNvPr id="0" name=""/>
                      <p:cNvPicPr>
                        <a:picLocks noChangeAspect="1" noChangeArrowheads="1"/>
                      </p:cNvPicPr>
                      <p:nvPr/>
                    </p:nvPicPr>
                    <p:blipFill>
                      <a:blip r:embed="rId14"/>
                      <a:srcRect/>
                      <a:stretch>
                        <a:fillRect/>
                      </a:stretch>
                    </p:blipFill>
                    <p:spPr bwMode="auto">
                      <a:xfrm>
                        <a:off x="1858977" y="4308237"/>
                        <a:ext cx="33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1671961960"/>
              </p:ext>
            </p:extLst>
          </p:nvPr>
        </p:nvGraphicFramePr>
        <p:xfrm>
          <a:off x="2357438" y="5109805"/>
          <a:ext cx="355600" cy="457200"/>
        </p:xfrm>
        <a:graphic>
          <a:graphicData uri="http://schemas.openxmlformats.org/presentationml/2006/ole">
            <mc:AlternateContent xmlns:mc="http://schemas.openxmlformats.org/markup-compatibility/2006">
              <mc:Choice xmlns:v="urn:schemas-microsoft-com:vml" Requires="v">
                <p:oleObj spid="_x0000_s1596216" name="Equation" r:id="rId15" imgW="177480" imgH="228600" progId="Equation.DSMT4">
                  <p:embed/>
                </p:oleObj>
              </mc:Choice>
              <mc:Fallback>
                <p:oleObj name="Equation" r:id="rId15" imgW="177480" imgH="228600" progId="Equation.DSMT4">
                  <p:embed/>
                  <p:pic>
                    <p:nvPicPr>
                      <p:cNvPr id="0" name=""/>
                      <p:cNvPicPr>
                        <a:picLocks noChangeAspect="1" noChangeArrowheads="1"/>
                      </p:cNvPicPr>
                      <p:nvPr/>
                    </p:nvPicPr>
                    <p:blipFill>
                      <a:blip r:embed="rId16"/>
                      <a:srcRect/>
                      <a:stretch>
                        <a:fillRect/>
                      </a:stretch>
                    </p:blipFill>
                    <p:spPr bwMode="auto">
                      <a:xfrm>
                        <a:off x="2357438" y="5109805"/>
                        <a:ext cx="35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0" name="Right Arrow 29"/>
          <p:cNvSpPr/>
          <p:nvPr/>
        </p:nvSpPr>
        <p:spPr>
          <a:xfrm>
            <a:off x="5796136" y="4772923"/>
            <a:ext cx="936104" cy="344071"/>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31" name="Object 30"/>
          <p:cNvGraphicFramePr>
            <a:graphicFrameLocks noChangeAspect="1"/>
          </p:cNvGraphicFramePr>
          <p:nvPr>
            <p:extLst>
              <p:ext uri="{D42A27DB-BD31-4B8C-83A1-F6EECF244321}">
                <p14:modId xmlns:p14="http://schemas.microsoft.com/office/powerpoint/2010/main" val="556504401"/>
              </p:ext>
            </p:extLst>
          </p:nvPr>
        </p:nvGraphicFramePr>
        <p:xfrm>
          <a:off x="7020272" y="4710589"/>
          <a:ext cx="1524000" cy="508000"/>
        </p:xfrm>
        <a:graphic>
          <a:graphicData uri="http://schemas.openxmlformats.org/presentationml/2006/ole">
            <mc:AlternateContent xmlns:mc="http://schemas.openxmlformats.org/markup-compatibility/2006">
              <mc:Choice xmlns:v="urn:schemas-microsoft-com:vml" Requires="v">
                <p:oleObj spid="_x0000_s1596217" name="Equation" r:id="rId17" imgW="761760" imgH="253800" progId="Equation.DSMT4">
                  <p:embed/>
                </p:oleObj>
              </mc:Choice>
              <mc:Fallback>
                <p:oleObj name="Equation" r:id="rId17" imgW="761760" imgH="253800" progId="Equation.DSMT4">
                  <p:embed/>
                  <p:pic>
                    <p:nvPicPr>
                      <p:cNvPr id="0" name=""/>
                      <p:cNvPicPr>
                        <a:picLocks noChangeAspect="1" noChangeArrowheads="1"/>
                      </p:cNvPicPr>
                      <p:nvPr/>
                    </p:nvPicPr>
                    <p:blipFill>
                      <a:blip r:embed="rId18"/>
                      <a:srcRect/>
                      <a:stretch>
                        <a:fillRect/>
                      </a:stretch>
                    </p:blipFill>
                    <p:spPr bwMode="auto">
                      <a:xfrm>
                        <a:off x="7020272" y="4710589"/>
                        <a:ext cx="1524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2037183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02" name="Picture 2" descr="D:\documentsECLbureau\CondMatter\Molecule\LecturePPT\fig_im\fig_Lennard_Johns_M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1372" y="1016550"/>
            <a:ext cx="3776572" cy="298851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4"/>
          <p:cNvSpPr txBox="1">
            <a:spLocks noRot="1" noChangeArrowheads="1"/>
          </p:cNvSpPr>
          <p:nvPr/>
        </p:nvSpPr>
        <p:spPr bwMode="auto">
          <a:xfrm>
            <a:off x="1331640" y="44624"/>
            <a:ext cx="6984776"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Жидкое и газообразное состояния</a:t>
            </a:r>
            <a:endParaRPr lang="ru-RU" sz="2800" b="1" kern="0" baseline="-25000" dirty="0">
              <a:solidFill>
                <a:srgbClr val="003399"/>
              </a:solidFill>
              <a:latin typeface="Arial" pitchFamily="34" charset="0"/>
              <a:cs typeface="Arial" pitchFamily="34" charset="0"/>
            </a:endParaRPr>
          </a:p>
        </p:txBody>
      </p:sp>
      <p:cxnSp>
        <p:nvCxnSpPr>
          <p:cNvPr id="7" name="Straight Arrow Connector 6"/>
          <p:cNvCxnSpPr/>
          <p:nvPr/>
        </p:nvCxnSpPr>
        <p:spPr>
          <a:xfrm>
            <a:off x="1078112" y="1851181"/>
            <a:ext cx="2772000" cy="0"/>
          </a:xfrm>
          <a:prstGeom prst="straightConnector1">
            <a:avLst/>
          </a:prstGeom>
          <a:ln w="44450">
            <a:solidFill>
              <a:srgbClr val="078B07"/>
            </a:solidFill>
            <a:prstDash val="solid"/>
            <a:headEnd type="oval" w="med" len="med"/>
            <a:tailEnd type="none" w="lg" len="med"/>
          </a:ln>
        </p:spPr>
        <p:style>
          <a:lnRef idx="1">
            <a:schemeClr val="accent1"/>
          </a:lnRef>
          <a:fillRef idx="0">
            <a:schemeClr val="accent1"/>
          </a:fillRef>
          <a:effectRef idx="0">
            <a:schemeClr val="accent1"/>
          </a:effectRef>
          <a:fontRef idx="minor">
            <a:schemeClr val="tx1"/>
          </a:fontRef>
        </p:style>
      </p:cxnSp>
      <p:graphicFrame>
        <p:nvGraphicFramePr>
          <p:cNvPr id="8" name="Object 7"/>
          <p:cNvGraphicFramePr>
            <a:graphicFrameLocks noChangeAspect="1"/>
          </p:cNvGraphicFramePr>
          <p:nvPr>
            <p:extLst>
              <p:ext uri="{D42A27DB-BD31-4B8C-83A1-F6EECF244321}">
                <p14:modId xmlns:p14="http://schemas.microsoft.com/office/powerpoint/2010/main" val="3283714272"/>
              </p:ext>
            </p:extLst>
          </p:nvPr>
        </p:nvGraphicFramePr>
        <p:xfrm>
          <a:off x="1695836" y="1347125"/>
          <a:ext cx="1498600" cy="482600"/>
        </p:xfrm>
        <a:graphic>
          <a:graphicData uri="http://schemas.openxmlformats.org/presentationml/2006/ole">
            <mc:AlternateContent xmlns:mc="http://schemas.openxmlformats.org/markup-compatibility/2006">
              <mc:Choice xmlns:v="urn:schemas-microsoft-com:vml" Requires="v">
                <p:oleObj spid="_x0000_s1653766" name="Equation" r:id="rId4" imgW="749160" imgH="241200" progId="Equation.DSMT4">
                  <p:embed/>
                </p:oleObj>
              </mc:Choice>
              <mc:Fallback>
                <p:oleObj name="Equation" r:id="rId4" imgW="749160" imgH="241200" progId="Equation.DSMT4">
                  <p:embed/>
                  <p:pic>
                    <p:nvPicPr>
                      <p:cNvPr id="0" name=""/>
                      <p:cNvPicPr>
                        <a:picLocks noChangeAspect="1" noChangeArrowheads="1"/>
                      </p:cNvPicPr>
                      <p:nvPr/>
                    </p:nvPicPr>
                    <p:blipFill>
                      <a:blip r:embed="rId5"/>
                      <a:srcRect/>
                      <a:stretch>
                        <a:fillRect/>
                      </a:stretch>
                    </p:blipFill>
                    <p:spPr bwMode="auto">
                      <a:xfrm>
                        <a:off x="1695836" y="1347125"/>
                        <a:ext cx="14986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11" name="Straight Arrow Connector 10"/>
          <p:cNvCxnSpPr/>
          <p:nvPr/>
        </p:nvCxnSpPr>
        <p:spPr>
          <a:xfrm flipV="1">
            <a:off x="552334" y="699053"/>
            <a:ext cx="0" cy="3088239"/>
          </a:xfrm>
          <a:prstGeom prst="straightConnector1">
            <a:avLst/>
          </a:prstGeom>
          <a:ln w="4445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179512" y="4437112"/>
            <a:ext cx="4032448" cy="1708160"/>
          </a:xfrm>
          <a:prstGeom prst="rect">
            <a:avLst/>
          </a:prstGeom>
        </p:spPr>
        <p:txBody>
          <a:bodyPr wrap="square">
            <a:spAutoFit/>
          </a:bodyPr>
          <a:lstStyle/>
          <a:p>
            <a:pPr algn="just"/>
            <a:r>
              <a:rPr lang="ru-RU" sz="1500" dirty="0">
                <a:latin typeface="Arial" pitchFamily="34" charset="0"/>
                <a:cs typeface="Arial" pitchFamily="34" charset="0"/>
              </a:rPr>
              <a:t>Кинетическая энергия достаточно велика, так что сумма потенциальной и кинетической энергии положительна.</a:t>
            </a:r>
          </a:p>
          <a:p>
            <a:pPr algn="just"/>
            <a:r>
              <a:rPr lang="ru-RU" sz="1500" dirty="0">
                <a:latin typeface="Arial" pitchFamily="34" charset="0"/>
                <a:cs typeface="Arial" pitchFamily="34" charset="0"/>
              </a:rPr>
              <a:t>Молекулы стремятся разлететься на бесконечно большие расстояния. Соответствует стремлению газа к </a:t>
            </a:r>
            <a:r>
              <a:rPr lang="ru-RU" sz="1500" dirty="0" smtClean="0">
                <a:latin typeface="Arial" pitchFamily="34" charset="0"/>
                <a:cs typeface="Arial" pitchFamily="34" charset="0"/>
              </a:rPr>
              <a:t>безграничному расширению </a:t>
            </a:r>
            <a:endParaRPr lang="ru-RU" sz="1500" dirty="0">
              <a:latin typeface="Arial" pitchFamily="34" charset="0"/>
              <a:cs typeface="Arial" pitchFamily="34" charset="0"/>
            </a:endParaRPr>
          </a:p>
        </p:txBody>
      </p:sp>
      <p:sp>
        <p:nvSpPr>
          <p:cNvPr id="13" name="Rectangle 12"/>
          <p:cNvSpPr/>
          <p:nvPr/>
        </p:nvSpPr>
        <p:spPr>
          <a:xfrm>
            <a:off x="4644008" y="4442738"/>
            <a:ext cx="4392488" cy="2400657"/>
          </a:xfrm>
          <a:prstGeom prst="rect">
            <a:avLst/>
          </a:prstGeom>
        </p:spPr>
        <p:txBody>
          <a:bodyPr wrap="square">
            <a:spAutoFit/>
          </a:bodyPr>
          <a:lstStyle/>
          <a:p>
            <a:pPr algn="just"/>
            <a:r>
              <a:rPr lang="ru-RU" sz="1500" dirty="0">
                <a:latin typeface="Arial" pitchFamily="34" charset="0"/>
                <a:cs typeface="Arial" pitchFamily="34" charset="0"/>
              </a:rPr>
              <a:t>Кинетическая энергия не слишком велика, так что сумма потенциальной и кинетической энергии отрицательна. Осуществляется ситуация связанного состояния. Молекулы не могут разлететься на бесконечно большие расстояния, поскольку после рассеяния энергия должна состоять только из кинетической, т.е. быть больше нуля. Наоборот, они удерживаются друг около друга в конечном объёме. </a:t>
            </a:r>
            <a:r>
              <a:rPr lang="ru-RU" sz="1500" dirty="0" smtClean="0">
                <a:latin typeface="Arial" pitchFamily="34" charset="0"/>
                <a:cs typeface="Arial" pitchFamily="34" charset="0"/>
              </a:rPr>
              <a:t>Жидкое или твердое сост. </a:t>
            </a:r>
            <a:endParaRPr lang="ru-RU" sz="1500" dirty="0">
              <a:latin typeface="Arial" pitchFamily="34" charset="0"/>
              <a:cs typeface="Arial" pitchFamily="34" charset="0"/>
            </a:endParaRPr>
          </a:p>
        </p:txBody>
      </p:sp>
      <p:graphicFrame>
        <p:nvGraphicFramePr>
          <p:cNvPr id="10" name="Object 9"/>
          <p:cNvGraphicFramePr>
            <a:graphicFrameLocks noChangeAspect="1"/>
          </p:cNvGraphicFramePr>
          <p:nvPr>
            <p:extLst>
              <p:ext uri="{D42A27DB-BD31-4B8C-83A1-F6EECF244321}">
                <p14:modId xmlns:p14="http://schemas.microsoft.com/office/powerpoint/2010/main" val="333987398"/>
              </p:ext>
            </p:extLst>
          </p:nvPr>
        </p:nvGraphicFramePr>
        <p:xfrm>
          <a:off x="1412120" y="2186069"/>
          <a:ext cx="279400" cy="457200"/>
        </p:xfrm>
        <a:graphic>
          <a:graphicData uri="http://schemas.openxmlformats.org/presentationml/2006/ole">
            <mc:AlternateContent xmlns:mc="http://schemas.openxmlformats.org/markup-compatibility/2006">
              <mc:Choice xmlns:v="urn:schemas-microsoft-com:vml" Requires="v">
                <p:oleObj spid="_x0000_s1653767" name="Equation" r:id="rId6" imgW="139700" imgH="228600" progId="Equation.DSMT4">
                  <p:embed/>
                </p:oleObj>
              </mc:Choice>
              <mc:Fallback>
                <p:oleObj name="Equation" r:id="rId6" imgW="139700" imgH="228600" progId="Equation.DSMT4">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12120" y="2186069"/>
                        <a:ext cx="279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3958930294"/>
              </p:ext>
            </p:extLst>
          </p:nvPr>
        </p:nvGraphicFramePr>
        <p:xfrm>
          <a:off x="88260" y="3147325"/>
          <a:ext cx="406224" cy="457002"/>
        </p:xfrm>
        <a:graphic>
          <a:graphicData uri="http://schemas.openxmlformats.org/presentationml/2006/ole">
            <mc:AlternateContent xmlns:mc="http://schemas.openxmlformats.org/markup-compatibility/2006">
              <mc:Choice xmlns:v="urn:schemas-microsoft-com:vml" Requires="v">
                <p:oleObj spid="_x0000_s1653768" name="Equation" r:id="rId8" imgW="203112" imgH="228501" progId="Equation.DSMT4">
                  <p:embed/>
                </p:oleObj>
              </mc:Choice>
              <mc:Fallback>
                <p:oleObj name="Equation" r:id="rId8" imgW="203112" imgH="228501" progId="Equation.DSMT4">
                  <p:embed/>
                  <p:pic>
                    <p:nvPicPr>
                      <p:cNvPr id="0" name="Object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8260" y="3147325"/>
                        <a:ext cx="406224" cy="457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868962353"/>
              </p:ext>
            </p:extLst>
          </p:nvPr>
        </p:nvGraphicFramePr>
        <p:xfrm>
          <a:off x="75472" y="699053"/>
          <a:ext cx="431800" cy="482600"/>
        </p:xfrm>
        <a:graphic>
          <a:graphicData uri="http://schemas.openxmlformats.org/presentationml/2006/ole">
            <mc:AlternateContent xmlns:mc="http://schemas.openxmlformats.org/markup-compatibility/2006">
              <mc:Choice xmlns:v="urn:schemas-microsoft-com:vml" Requires="v">
                <p:oleObj spid="_x0000_s1653769" name="Equation" r:id="rId10" imgW="215640" imgH="241200" progId="Equation.DSMT4">
                  <p:embed/>
                </p:oleObj>
              </mc:Choice>
              <mc:Fallback>
                <p:oleObj name="Equation" r:id="rId10" imgW="215640" imgH="241200" progId="Equation.DSMT4">
                  <p:embed/>
                  <p:pic>
                    <p:nvPicPr>
                      <p:cNvPr id="0" name="Object 5"/>
                      <p:cNvPicPr>
                        <a:picLocks noChangeAspect="1" noChangeArrowheads="1"/>
                      </p:cNvPicPr>
                      <p:nvPr/>
                    </p:nvPicPr>
                    <p:blipFill>
                      <a:blip r:embed="rId11"/>
                      <a:srcRect/>
                      <a:stretch>
                        <a:fillRect/>
                      </a:stretch>
                    </p:blipFill>
                    <p:spPr bwMode="auto">
                      <a:xfrm>
                        <a:off x="75472" y="699053"/>
                        <a:ext cx="4318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2376165381"/>
              </p:ext>
            </p:extLst>
          </p:nvPr>
        </p:nvGraphicFramePr>
        <p:xfrm>
          <a:off x="280816" y="2427245"/>
          <a:ext cx="253450" cy="354830"/>
        </p:xfrm>
        <a:graphic>
          <a:graphicData uri="http://schemas.openxmlformats.org/presentationml/2006/ole">
            <mc:AlternateContent xmlns:mc="http://schemas.openxmlformats.org/markup-compatibility/2006">
              <mc:Choice xmlns:v="urn:schemas-microsoft-com:vml" Requires="v">
                <p:oleObj spid="_x0000_s1653770" name="Equation" r:id="rId12" imgW="126725" imgH="177415" progId="Equation.DSMT4">
                  <p:embed/>
                </p:oleObj>
              </mc:Choice>
              <mc:Fallback>
                <p:oleObj name="Equation" r:id="rId12" imgW="126725" imgH="177415" progId="Equation.DSMT4">
                  <p:embed/>
                  <p:pic>
                    <p:nvPicPr>
                      <p:cNvPr id="0" name="Object 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80816" y="2427245"/>
                        <a:ext cx="253450" cy="35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1868237928"/>
              </p:ext>
            </p:extLst>
          </p:nvPr>
        </p:nvGraphicFramePr>
        <p:xfrm>
          <a:off x="3568044" y="2317261"/>
          <a:ext cx="228600" cy="254000"/>
        </p:xfrm>
        <a:graphic>
          <a:graphicData uri="http://schemas.openxmlformats.org/presentationml/2006/ole">
            <mc:AlternateContent xmlns:mc="http://schemas.openxmlformats.org/markup-compatibility/2006">
              <mc:Choice xmlns:v="urn:schemas-microsoft-com:vml" Requires="v">
                <p:oleObj spid="_x0000_s1653771" name="Equation" r:id="rId14" imgW="114120" imgH="126720" progId="Equation.DSMT4">
                  <p:embed/>
                </p:oleObj>
              </mc:Choice>
              <mc:Fallback>
                <p:oleObj name="Equation" r:id="rId14" imgW="114120" imgH="126720" progId="Equation.DSMT4">
                  <p:embed/>
                  <p:pic>
                    <p:nvPicPr>
                      <p:cNvPr id="0" name=""/>
                      <p:cNvPicPr>
                        <a:picLocks noChangeAspect="1" noChangeArrowheads="1"/>
                      </p:cNvPicPr>
                      <p:nvPr/>
                    </p:nvPicPr>
                    <p:blipFill>
                      <a:blip r:embed="rId15"/>
                      <a:srcRect/>
                      <a:stretch>
                        <a:fillRect/>
                      </a:stretch>
                    </p:blipFill>
                    <p:spPr bwMode="auto">
                      <a:xfrm>
                        <a:off x="3568044" y="2317261"/>
                        <a:ext cx="2286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2" name="Rectangle 21"/>
          <p:cNvSpPr/>
          <p:nvPr/>
        </p:nvSpPr>
        <p:spPr>
          <a:xfrm>
            <a:off x="1813265" y="769606"/>
            <a:ext cx="576064" cy="338554"/>
          </a:xfrm>
          <a:prstGeom prst="rect">
            <a:avLst/>
          </a:prstGeom>
        </p:spPr>
        <p:txBody>
          <a:bodyPr wrap="square">
            <a:spAutoFit/>
          </a:bodyPr>
          <a:lstStyle/>
          <a:p>
            <a:pPr algn="just"/>
            <a:r>
              <a:rPr lang="ru-RU" sz="1600" b="1" dirty="0">
                <a:latin typeface="Arial" pitchFamily="34" charset="0"/>
                <a:cs typeface="Arial" pitchFamily="34" charset="0"/>
              </a:rPr>
              <a:t>Газ</a:t>
            </a:r>
            <a:endParaRPr lang="ru-RU" b="1" dirty="0">
              <a:latin typeface="Arial" pitchFamily="34" charset="0"/>
              <a:cs typeface="Arial" pitchFamily="34" charset="0"/>
            </a:endParaRPr>
          </a:p>
        </p:txBody>
      </p:sp>
      <p:pic>
        <p:nvPicPr>
          <p:cNvPr id="23" name="Picture 2" descr="D:\documentsECLbureau\CondMatter\Molecule\LecturePPT\fig_im\fig_Lennard_Johns_M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30386" y="1016550"/>
            <a:ext cx="3776572" cy="2988514"/>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Straight Arrow Connector 23"/>
          <p:cNvCxnSpPr/>
          <p:nvPr/>
        </p:nvCxnSpPr>
        <p:spPr>
          <a:xfrm>
            <a:off x="5885579" y="2924944"/>
            <a:ext cx="1386000" cy="0"/>
          </a:xfrm>
          <a:prstGeom prst="straightConnector1">
            <a:avLst/>
          </a:prstGeom>
          <a:ln w="44450">
            <a:solidFill>
              <a:srgbClr val="0B871A"/>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aphicFrame>
        <p:nvGraphicFramePr>
          <p:cNvPr id="25" name="Object 24"/>
          <p:cNvGraphicFramePr>
            <a:graphicFrameLocks noChangeAspect="1"/>
          </p:cNvGraphicFramePr>
          <p:nvPr>
            <p:extLst>
              <p:ext uri="{D42A27DB-BD31-4B8C-83A1-F6EECF244321}">
                <p14:modId xmlns:p14="http://schemas.microsoft.com/office/powerpoint/2010/main" val="3535571124"/>
              </p:ext>
            </p:extLst>
          </p:nvPr>
        </p:nvGraphicFramePr>
        <p:xfrm>
          <a:off x="6866425" y="3140968"/>
          <a:ext cx="1498600" cy="482600"/>
        </p:xfrm>
        <a:graphic>
          <a:graphicData uri="http://schemas.openxmlformats.org/presentationml/2006/ole">
            <mc:AlternateContent xmlns:mc="http://schemas.openxmlformats.org/markup-compatibility/2006">
              <mc:Choice xmlns:v="urn:schemas-microsoft-com:vml" Requires="v">
                <p:oleObj spid="_x0000_s1653772" name="Equation" r:id="rId16" imgW="749160" imgH="241200" progId="Equation.DSMT4">
                  <p:embed/>
                </p:oleObj>
              </mc:Choice>
              <mc:Fallback>
                <p:oleObj name="Equation" r:id="rId16" imgW="749160" imgH="241200" progId="Equation.DSMT4">
                  <p:embed/>
                  <p:pic>
                    <p:nvPicPr>
                      <p:cNvPr id="0" name=""/>
                      <p:cNvPicPr>
                        <a:picLocks noChangeAspect="1" noChangeArrowheads="1"/>
                      </p:cNvPicPr>
                      <p:nvPr/>
                    </p:nvPicPr>
                    <p:blipFill>
                      <a:blip r:embed="rId17"/>
                      <a:srcRect/>
                      <a:stretch>
                        <a:fillRect/>
                      </a:stretch>
                    </p:blipFill>
                    <p:spPr bwMode="auto">
                      <a:xfrm>
                        <a:off x="6866425" y="3140968"/>
                        <a:ext cx="14986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26" name="Straight Arrow Connector 25"/>
          <p:cNvCxnSpPr/>
          <p:nvPr/>
        </p:nvCxnSpPr>
        <p:spPr>
          <a:xfrm flipV="1">
            <a:off x="5291348" y="699053"/>
            <a:ext cx="0" cy="3088239"/>
          </a:xfrm>
          <a:prstGeom prst="straightConnector1">
            <a:avLst/>
          </a:prstGeom>
          <a:ln w="4445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graphicFrame>
        <p:nvGraphicFramePr>
          <p:cNvPr id="27" name="Object 26"/>
          <p:cNvGraphicFramePr>
            <a:graphicFrameLocks noChangeAspect="1"/>
          </p:cNvGraphicFramePr>
          <p:nvPr>
            <p:extLst>
              <p:ext uri="{D42A27DB-BD31-4B8C-83A1-F6EECF244321}">
                <p14:modId xmlns:p14="http://schemas.microsoft.com/office/powerpoint/2010/main" val="610184866"/>
              </p:ext>
            </p:extLst>
          </p:nvPr>
        </p:nvGraphicFramePr>
        <p:xfrm>
          <a:off x="6151134" y="2186069"/>
          <a:ext cx="279400" cy="457200"/>
        </p:xfrm>
        <a:graphic>
          <a:graphicData uri="http://schemas.openxmlformats.org/presentationml/2006/ole">
            <mc:AlternateContent xmlns:mc="http://schemas.openxmlformats.org/markup-compatibility/2006">
              <mc:Choice xmlns:v="urn:schemas-microsoft-com:vml" Requires="v">
                <p:oleObj spid="_x0000_s1653773" name="Equation" r:id="rId18" imgW="139700" imgH="228600" progId="Equation.DSMT4">
                  <p:embed/>
                </p:oleObj>
              </mc:Choice>
              <mc:Fallback>
                <p:oleObj name="Equation" r:id="rId18" imgW="139700" imgH="22860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51134" y="2186069"/>
                        <a:ext cx="279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4084961191"/>
              </p:ext>
            </p:extLst>
          </p:nvPr>
        </p:nvGraphicFramePr>
        <p:xfrm>
          <a:off x="4827274" y="3147325"/>
          <a:ext cx="406224" cy="457002"/>
        </p:xfrm>
        <a:graphic>
          <a:graphicData uri="http://schemas.openxmlformats.org/presentationml/2006/ole">
            <mc:AlternateContent xmlns:mc="http://schemas.openxmlformats.org/markup-compatibility/2006">
              <mc:Choice xmlns:v="urn:schemas-microsoft-com:vml" Requires="v">
                <p:oleObj spid="_x0000_s1653774" name="Equation" r:id="rId19" imgW="203112" imgH="228501" progId="Equation.DSMT4">
                  <p:embed/>
                </p:oleObj>
              </mc:Choice>
              <mc:Fallback>
                <p:oleObj name="Equation" r:id="rId19" imgW="203112" imgH="228501"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27274" y="3147325"/>
                        <a:ext cx="406224" cy="457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2588955183"/>
              </p:ext>
            </p:extLst>
          </p:nvPr>
        </p:nvGraphicFramePr>
        <p:xfrm>
          <a:off x="4814486" y="699053"/>
          <a:ext cx="431800" cy="482600"/>
        </p:xfrm>
        <a:graphic>
          <a:graphicData uri="http://schemas.openxmlformats.org/presentationml/2006/ole">
            <mc:AlternateContent xmlns:mc="http://schemas.openxmlformats.org/markup-compatibility/2006">
              <mc:Choice xmlns:v="urn:schemas-microsoft-com:vml" Requires="v">
                <p:oleObj spid="_x0000_s1653775" name="Equation" r:id="rId20" imgW="215640" imgH="241200" progId="Equation.DSMT4">
                  <p:embed/>
                </p:oleObj>
              </mc:Choice>
              <mc:Fallback>
                <p:oleObj name="Equation" r:id="rId20" imgW="215640" imgH="241200" progId="Equation.DSMT4">
                  <p:embed/>
                  <p:pic>
                    <p:nvPicPr>
                      <p:cNvPr id="0" name=""/>
                      <p:cNvPicPr>
                        <a:picLocks noChangeAspect="1" noChangeArrowheads="1"/>
                      </p:cNvPicPr>
                      <p:nvPr/>
                    </p:nvPicPr>
                    <p:blipFill>
                      <a:blip r:embed="rId21"/>
                      <a:srcRect/>
                      <a:stretch>
                        <a:fillRect/>
                      </a:stretch>
                    </p:blipFill>
                    <p:spPr bwMode="auto">
                      <a:xfrm>
                        <a:off x="4814486" y="699053"/>
                        <a:ext cx="4318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2126092683"/>
              </p:ext>
            </p:extLst>
          </p:nvPr>
        </p:nvGraphicFramePr>
        <p:xfrm>
          <a:off x="5019830" y="2427245"/>
          <a:ext cx="253450" cy="354830"/>
        </p:xfrm>
        <a:graphic>
          <a:graphicData uri="http://schemas.openxmlformats.org/presentationml/2006/ole">
            <mc:AlternateContent xmlns:mc="http://schemas.openxmlformats.org/markup-compatibility/2006">
              <mc:Choice xmlns:v="urn:schemas-microsoft-com:vml" Requires="v">
                <p:oleObj spid="_x0000_s1653776" name="Equation" r:id="rId22" imgW="126725" imgH="177415" progId="Equation.DSMT4">
                  <p:embed/>
                </p:oleObj>
              </mc:Choice>
              <mc:Fallback>
                <p:oleObj name="Equation" r:id="rId22" imgW="126725" imgH="177415" progId="Equation.DSMT4">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019830" y="2427245"/>
                        <a:ext cx="253450" cy="35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1442219969"/>
              </p:ext>
            </p:extLst>
          </p:nvPr>
        </p:nvGraphicFramePr>
        <p:xfrm>
          <a:off x="8307058" y="2317261"/>
          <a:ext cx="228600" cy="254000"/>
        </p:xfrm>
        <a:graphic>
          <a:graphicData uri="http://schemas.openxmlformats.org/presentationml/2006/ole">
            <mc:AlternateContent xmlns:mc="http://schemas.openxmlformats.org/markup-compatibility/2006">
              <mc:Choice xmlns:v="urn:schemas-microsoft-com:vml" Requires="v">
                <p:oleObj spid="_x0000_s1653777" name="Equation" r:id="rId23" imgW="114120" imgH="126720" progId="Equation.DSMT4">
                  <p:embed/>
                </p:oleObj>
              </mc:Choice>
              <mc:Fallback>
                <p:oleObj name="Equation" r:id="rId23" imgW="114120" imgH="126720" progId="Equation.DSMT4">
                  <p:embed/>
                  <p:pic>
                    <p:nvPicPr>
                      <p:cNvPr id="0" name=""/>
                      <p:cNvPicPr>
                        <a:picLocks noChangeAspect="1" noChangeArrowheads="1"/>
                      </p:cNvPicPr>
                      <p:nvPr/>
                    </p:nvPicPr>
                    <p:blipFill>
                      <a:blip r:embed="rId24"/>
                      <a:srcRect/>
                      <a:stretch>
                        <a:fillRect/>
                      </a:stretch>
                    </p:blipFill>
                    <p:spPr bwMode="auto">
                      <a:xfrm>
                        <a:off x="8307058" y="2317261"/>
                        <a:ext cx="2286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2" name="Rectangle 31"/>
          <p:cNvSpPr/>
          <p:nvPr/>
        </p:nvSpPr>
        <p:spPr>
          <a:xfrm>
            <a:off x="6552278" y="769606"/>
            <a:ext cx="1404098" cy="338554"/>
          </a:xfrm>
          <a:prstGeom prst="rect">
            <a:avLst/>
          </a:prstGeom>
        </p:spPr>
        <p:txBody>
          <a:bodyPr wrap="square">
            <a:spAutoFit/>
          </a:bodyPr>
          <a:lstStyle/>
          <a:p>
            <a:pPr algn="just"/>
            <a:r>
              <a:rPr lang="ru-RU" sz="1600" b="1" dirty="0">
                <a:latin typeface="Arial" pitchFamily="34" charset="0"/>
                <a:cs typeface="Arial" pitchFamily="34" charset="0"/>
              </a:rPr>
              <a:t>Жидкость</a:t>
            </a:r>
            <a:endParaRPr lang="ru-RU" b="1" dirty="0">
              <a:latin typeface="Arial" pitchFamily="34" charset="0"/>
              <a:cs typeface="Arial" pitchFamily="34" charset="0"/>
            </a:endParaRPr>
          </a:p>
        </p:txBody>
      </p:sp>
      <p:sp>
        <p:nvSpPr>
          <p:cNvPr id="34" name="Rectangle 33"/>
          <p:cNvSpPr/>
          <p:nvPr/>
        </p:nvSpPr>
        <p:spPr>
          <a:xfrm>
            <a:off x="172070" y="3952008"/>
            <a:ext cx="8864426" cy="323165"/>
          </a:xfrm>
          <a:prstGeom prst="rect">
            <a:avLst/>
          </a:prstGeom>
          <a:ln w="25400">
            <a:solidFill>
              <a:srgbClr val="C00000"/>
            </a:solidFill>
          </a:ln>
        </p:spPr>
        <p:txBody>
          <a:bodyPr wrap="square">
            <a:spAutoFit/>
          </a:bodyPr>
          <a:lstStyle/>
          <a:p>
            <a:pPr algn="just"/>
            <a:r>
              <a:rPr lang="ru-RU" sz="1500" dirty="0">
                <a:latin typeface="Arial" pitchFamily="34" charset="0"/>
                <a:cs typeface="Arial" pitchFamily="34" charset="0"/>
              </a:rPr>
              <a:t>Движение одной молекулы в поле другой – это задача о движении частицы в потенциальной яме</a:t>
            </a:r>
          </a:p>
        </p:txBody>
      </p:sp>
    </p:spTree>
    <p:extLst>
      <p:ext uri="{BB962C8B-B14F-4D97-AF65-F5344CB8AC3E}">
        <p14:creationId xmlns:p14="http://schemas.microsoft.com/office/powerpoint/2010/main" val="29564813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331640" y="44624"/>
            <a:ext cx="6984776"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Жидкое и газообразное состояния</a:t>
            </a:r>
            <a:endParaRPr lang="ru-RU" sz="2800" b="1" kern="0" baseline="-25000" dirty="0">
              <a:solidFill>
                <a:srgbClr val="003399"/>
              </a:solidFill>
              <a:latin typeface="Arial" pitchFamily="34" charset="0"/>
              <a:cs typeface="Arial" pitchFamily="34" charset="0"/>
            </a:endParaRPr>
          </a:p>
        </p:txBody>
      </p:sp>
      <p:pic>
        <p:nvPicPr>
          <p:cNvPr id="5" name="Picture 2" descr="D:\documentsECLbureau\CondMatter\Molecule\LecturePPT\fig_im\fig_Lennard_Johns_M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1372" y="1016550"/>
            <a:ext cx="3776572" cy="298851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Object 6"/>
          <p:cNvGraphicFramePr>
            <a:graphicFrameLocks noChangeAspect="1"/>
          </p:cNvGraphicFramePr>
          <p:nvPr>
            <p:extLst>
              <p:ext uri="{D42A27DB-BD31-4B8C-83A1-F6EECF244321}">
                <p14:modId xmlns:p14="http://schemas.microsoft.com/office/powerpoint/2010/main" val="905521315"/>
              </p:ext>
            </p:extLst>
          </p:nvPr>
        </p:nvGraphicFramePr>
        <p:xfrm>
          <a:off x="1695836" y="1347125"/>
          <a:ext cx="1498600" cy="482600"/>
        </p:xfrm>
        <a:graphic>
          <a:graphicData uri="http://schemas.openxmlformats.org/presentationml/2006/ole">
            <mc:AlternateContent xmlns:mc="http://schemas.openxmlformats.org/markup-compatibility/2006">
              <mc:Choice xmlns:v="urn:schemas-microsoft-com:vml" Requires="v">
                <p:oleObj spid="_x0000_s1607615" name="Equation" r:id="rId4" imgW="749160" imgH="241200" progId="Equation.DSMT4">
                  <p:embed/>
                </p:oleObj>
              </mc:Choice>
              <mc:Fallback>
                <p:oleObj name="Equation" r:id="rId4" imgW="749160" imgH="241200" progId="Equation.DSMT4">
                  <p:embed/>
                  <p:pic>
                    <p:nvPicPr>
                      <p:cNvPr id="0" name=""/>
                      <p:cNvPicPr>
                        <a:picLocks noChangeAspect="1" noChangeArrowheads="1"/>
                      </p:cNvPicPr>
                      <p:nvPr/>
                    </p:nvPicPr>
                    <p:blipFill>
                      <a:blip r:embed="rId5"/>
                      <a:srcRect/>
                      <a:stretch>
                        <a:fillRect/>
                      </a:stretch>
                    </p:blipFill>
                    <p:spPr bwMode="auto">
                      <a:xfrm>
                        <a:off x="1695836" y="1347125"/>
                        <a:ext cx="14986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8" name="Straight Arrow Connector 7"/>
          <p:cNvCxnSpPr/>
          <p:nvPr/>
        </p:nvCxnSpPr>
        <p:spPr>
          <a:xfrm flipV="1">
            <a:off x="552334" y="699053"/>
            <a:ext cx="0" cy="3088239"/>
          </a:xfrm>
          <a:prstGeom prst="straightConnector1">
            <a:avLst/>
          </a:prstGeom>
          <a:ln w="4445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graphicFrame>
        <p:nvGraphicFramePr>
          <p:cNvPr id="9" name="Object 8"/>
          <p:cNvGraphicFramePr>
            <a:graphicFrameLocks noChangeAspect="1"/>
          </p:cNvGraphicFramePr>
          <p:nvPr>
            <p:extLst>
              <p:ext uri="{D42A27DB-BD31-4B8C-83A1-F6EECF244321}">
                <p14:modId xmlns:p14="http://schemas.microsoft.com/office/powerpoint/2010/main" val="1546336843"/>
              </p:ext>
            </p:extLst>
          </p:nvPr>
        </p:nvGraphicFramePr>
        <p:xfrm>
          <a:off x="1412120" y="2186069"/>
          <a:ext cx="279400" cy="457200"/>
        </p:xfrm>
        <a:graphic>
          <a:graphicData uri="http://schemas.openxmlformats.org/presentationml/2006/ole">
            <mc:AlternateContent xmlns:mc="http://schemas.openxmlformats.org/markup-compatibility/2006">
              <mc:Choice xmlns:v="urn:schemas-microsoft-com:vml" Requires="v">
                <p:oleObj spid="_x0000_s1607616" name="Equation" r:id="rId6" imgW="139700" imgH="228600" progId="Equation.DSMT4">
                  <p:embed/>
                </p:oleObj>
              </mc:Choice>
              <mc:Fallback>
                <p:oleObj name="Equation" r:id="rId6" imgW="139700" imgH="22860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12120" y="2186069"/>
                        <a:ext cx="279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3675450160"/>
              </p:ext>
            </p:extLst>
          </p:nvPr>
        </p:nvGraphicFramePr>
        <p:xfrm>
          <a:off x="88260" y="3147325"/>
          <a:ext cx="406224" cy="457002"/>
        </p:xfrm>
        <a:graphic>
          <a:graphicData uri="http://schemas.openxmlformats.org/presentationml/2006/ole">
            <mc:AlternateContent xmlns:mc="http://schemas.openxmlformats.org/markup-compatibility/2006">
              <mc:Choice xmlns:v="urn:schemas-microsoft-com:vml" Requires="v">
                <p:oleObj spid="_x0000_s1607617" name="Equation" r:id="rId8" imgW="203112" imgH="228501" progId="Equation.DSMT4">
                  <p:embed/>
                </p:oleObj>
              </mc:Choice>
              <mc:Fallback>
                <p:oleObj name="Equation" r:id="rId8" imgW="203112" imgH="228501"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8260" y="3147325"/>
                        <a:ext cx="406224" cy="457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4146067453"/>
              </p:ext>
            </p:extLst>
          </p:nvPr>
        </p:nvGraphicFramePr>
        <p:xfrm>
          <a:off x="75472" y="699053"/>
          <a:ext cx="431800" cy="482600"/>
        </p:xfrm>
        <a:graphic>
          <a:graphicData uri="http://schemas.openxmlformats.org/presentationml/2006/ole">
            <mc:AlternateContent xmlns:mc="http://schemas.openxmlformats.org/markup-compatibility/2006">
              <mc:Choice xmlns:v="urn:schemas-microsoft-com:vml" Requires="v">
                <p:oleObj spid="_x0000_s1607618" name="Equation" r:id="rId10" imgW="215640" imgH="241200" progId="Equation.DSMT4">
                  <p:embed/>
                </p:oleObj>
              </mc:Choice>
              <mc:Fallback>
                <p:oleObj name="Equation" r:id="rId10" imgW="215640" imgH="241200" progId="Equation.DSMT4">
                  <p:embed/>
                  <p:pic>
                    <p:nvPicPr>
                      <p:cNvPr id="0" name=""/>
                      <p:cNvPicPr>
                        <a:picLocks noChangeAspect="1" noChangeArrowheads="1"/>
                      </p:cNvPicPr>
                      <p:nvPr/>
                    </p:nvPicPr>
                    <p:blipFill>
                      <a:blip r:embed="rId11"/>
                      <a:srcRect/>
                      <a:stretch>
                        <a:fillRect/>
                      </a:stretch>
                    </p:blipFill>
                    <p:spPr bwMode="auto">
                      <a:xfrm>
                        <a:off x="75472" y="699053"/>
                        <a:ext cx="4318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153239833"/>
              </p:ext>
            </p:extLst>
          </p:nvPr>
        </p:nvGraphicFramePr>
        <p:xfrm>
          <a:off x="280816" y="2427245"/>
          <a:ext cx="253450" cy="354830"/>
        </p:xfrm>
        <a:graphic>
          <a:graphicData uri="http://schemas.openxmlformats.org/presentationml/2006/ole">
            <mc:AlternateContent xmlns:mc="http://schemas.openxmlformats.org/markup-compatibility/2006">
              <mc:Choice xmlns:v="urn:schemas-microsoft-com:vml" Requires="v">
                <p:oleObj spid="_x0000_s1607619" name="Equation" r:id="rId12" imgW="126725" imgH="177415" progId="Equation.DSMT4">
                  <p:embed/>
                </p:oleObj>
              </mc:Choice>
              <mc:Fallback>
                <p:oleObj name="Equation" r:id="rId12" imgW="126725" imgH="177415" progId="Equation.DSMT4">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80816" y="2427245"/>
                        <a:ext cx="253450" cy="35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370459188"/>
              </p:ext>
            </p:extLst>
          </p:nvPr>
        </p:nvGraphicFramePr>
        <p:xfrm>
          <a:off x="3568044" y="2317261"/>
          <a:ext cx="228600" cy="254000"/>
        </p:xfrm>
        <a:graphic>
          <a:graphicData uri="http://schemas.openxmlformats.org/presentationml/2006/ole">
            <mc:AlternateContent xmlns:mc="http://schemas.openxmlformats.org/markup-compatibility/2006">
              <mc:Choice xmlns:v="urn:schemas-microsoft-com:vml" Requires="v">
                <p:oleObj spid="_x0000_s1607620" name="Equation" r:id="rId14" imgW="114120" imgH="126720" progId="Equation.DSMT4">
                  <p:embed/>
                </p:oleObj>
              </mc:Choice>
              <mc:Fallback>
                <p:oleObj name="Equation" r:id="rId14" imgW="114120" imgH="126720" progId="Equation.DSMT4">
                  <p:embed/>
                  <p:pic>
                    <p:nvPicPr>
                      <p:cNvPr id="0" name=""/>
                      <p:cNvPicPr>
                        <a:picLocks noChangeAspect="1" noChangeArrowheads="1"/>
                      </p:cNvPicPr>
                      <p:nvPr/>
                    </p:nvPicPr>
                    <p:blipFill>
                      <a:blip r:embed="rId15"/>
                      <a:srcRect/>
                      <a:stretch>
                        <a:fillRect/>
                      </a:stretch>
                    </p:blipFill>
                    <p:spPr bwMode="auto">
                      <a:xfrm>
                        <a:off x="3568044" y="2317261"/>
                        <a:ext cx="2286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4" name="Rectangle 13"/>
          <p:cNvSpPr/>
          <p:nvPr/>
        </p:nvSpPr>
        <p:spPr>
          <a:xfrm>
            <a:off x="1813265" y="769606"/>
            <a:ext cx="576064" cy="338554"/>
          </a:xfrm>
          <a:prstGeom prst="rect">
            <a:avLst/>
          </a:prstGeom>
        </p:spPr>
        <p:txBody>
          <a:bodyPr wrap="square">
            <a:spAutoFit/>
          </a:bodyPr>
          <a:lstStyle/>
          <a:p>
            <a:pPr algn="just"/>
            <a:r>
              <a:rPr lang="ru-RU" sz="1600" b="1" dirty="0">
                <a:latin typeface="Arial" pitchFamily="34" charset="0"/>
                <a:cs typeface="Arial" pitchFamily="34" charset="0"/>
              </a:rPr>
              <a:t>Газ</a:t>
            </a:r>
            <a:endParaRPr lang="ru-RU" b="1" dirty="0">
              <a:latin typeface="Arial" pitchFamily="34" charset="0"/>
              <a:cs typeface="Arial" pitchFamily="34" charset="0"/>
            </a:endParaRPr>
          </a:p>
        </p:txBody>
      </p:sp>
      <p:pic>
        <p:nvPicPr>
          <p:cNvPr id="15" name="Picture 2" descr="D:\documentsECLbureau\CondMatter\Molecule\LecturePPT\fig_im\fig_Lennard_Johns_M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30386" y="1016550"/>
            <a:ext cx="3776572" cy="298851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7" name="Object 16"/>
          <p:cNvGraphicFramePr>
            <a:graphicFrameLocks noChangeAspect="1"/>
          </p:cNvGraphicFramePr>
          <p:nvPr>
            <p:extLst>
              <p:ext uri="{D42A27DB-BD31-4B8C-83A1-F6EECF244321}">
                <p14:modId xmlns:p14="http://schemas.microsoft.com/office/powerpoint/2010/main" val="2463648342"/>
              </p:ext>
            </p:extLst>
          </p:nvPr>
        </p:nvGraphicFramePr>
        <p:xfrm>
          <a:off x="6866425" y="3140968"/>
          <a:ext cx="1498600" cy="482600"/>
        </p:xfrm>
        <a:graphic>
          <a:graphicData uri="http://schemas.openxmlformats.org/presentationml/2006/ole">
            <mc:AlternateContent xmlns:mc="http://schemas.openxmlformats.org/markup-compatibility/2006">
              <mc:Choice xmlns:v="urn:schemas-microsoft-com:vml" Requires="v">
                <p:oleObj spid="_x0000_s1607621" name="Equation" r:id="rId16" imgW="749160" imgH="241200" progId="Equation.DSMT4">
                  <p:embed/>
                </p:oleObj>
              </mc:Choice>
              <mc:Fallback>
                <p:oleObj name="Equation" r:id="rId16" imgW="749160" imgH="241200" progId="Equation.DSMT4">
                  <p:embed/>
                  <p:pic>
                    <p:nvPicPr>
                      <p:cNvPr id="0" name=""/>
                      <p:cNvPicPr>
                        <a:picLocks noChangeAspect="1" noChangeArrowheads="1"/>
                      </p:cNvPicPr>
                      <p:nvPr/>
                    </p:nvPicPr>
                    <p:blipFill>
                      <a:blip r:embed="rId17"/>
                      <a:srcRect/>
                      <a:stretch>
                        <a:fillRect/>
                      </a:stretch>
                    </p:blipFill>
                    <p:spPr bwMode="auto">
                      <a:xfrm>
                        <a:off x="6866425" y="3140968"/>
                        <a:ext cx="14986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18" name="Straight Arrow Connector 17"/>
          <p:cNvCxnSpPr/>
          <p:nvPr/>
        </p:nvCxnSpPr>
        <p:spPr>
          <a:xfrm flipV="1">
            <a:off x="5291348" y="699053"/>
            <a:ext cx="0" cy="3088239"/>
          </a:xfrm>
          <a:prstGeom prst="straightConnector1">
            <a:avLst/>
          </a:prstGeom>
          <a:ln w="4445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graphicFrame>
        <p:nvGraphicFramePr>
          <p:cNvPr id="19" name="Object 18"/>
          <p:cNvGraphicFramePr>
            <a:graphicFrameLocks noChangeAspect="1"/>
          </p:cNvGraphicFramePr>
          <p:nvPr>
            <p:extLst>
              <p:ext uri="{D42A27DB-BD31-4B8C-83A1-F6EECF244321}">
                <p14:modId xmlns:p14="http://schemas.microsoft.com/office/powerpoint/2010/main" val="377479644"/>
              </p:ext>
            </p:extLst>
          </p:nvPr>
        </p:nvGraphicFramePr>
        <p:xfrm>
          <a:off x="6151134" y="2186069"/>
          <a:ext cx="279400" cy="457200"/>
        </p:xfrm>
        <a:graphic>
          <a:graphicData uri="http://schemas.openxmlformats.org/presentationml/2006/ole">
            <mc:AlternateContent xmlns:mc="http://schemas.openxmlformats.org/markup-compatibility/2006">
              <mc:Choice xmlns:v="urn:schemas-microsoft-com:vml" Requires="v">
                <p:oleObj spid="_x0000_s1607622" name="Equation" r:id="rId18" imgW="139700" imgH="228600" progId="Equation.DSMT4">
                  <p:embed/>
                </p:oleObj>
              </mc:Choice>
              <mc:Fallback>
                <p:oleObj name="Equation" r:id="rId18" imgW="139700" imgH="22860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51134" y="2186069"/>
                        <a:ext cx="279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1197602968"/>
              </p:ext>
            </p:extLst>
          </p:nvPr>
        </p:nvGraphicFramePr>
        <p:xfrm>
          <a:off x="4827274" y="3147325"/>
          <a:ext cx="406224" cy="457002"/>
        </p:xfrm>
        <a:graphic>
          <a:graphicData uri="http://schemas.openxmlformats.org/presentationml/2006/ole">
            <mc:AlternateContent xmlns:mc="http://schemas.openxmlformats.org/markup-compatibility/2006">
              <mc:Choice xmlns:v="urn:schemas-microsoft-com:vml" Requires="v">
                <p:oleObj spid="_x0000_s1607623" name="Equation" r:id="rId19" imgW="203112" imgH="228501" progId="Equation.DSMT4">
                  <p:embed/>
                </p:oleObj>
              </mc:Choice>
              <mc:Fallback>
                <p:oleObj name="Equation" r:id="rId19" imgW="203112" imgH="228501"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27274" y="3147325"/>
                        <a:ext cx="406224" cy="457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2483333626"/>
              </p:ext>
            </p:extLst>
          </p:nvPr>
        </p:nvGraphicFramePr>
        <p:xfrm>
          <a:off x="4814486" y="699053"/>
          <a:ext cx="431800" cy="482600"/>
        </p:xfrm>
        <a:graphic>
          <a:graphicData uri="http://schemas.openxmlformats.org/presentationml/2006/ole">
            <mc:AlternateContent xmlns:mc="http://schemas.openxmlformats.org/markup-compatibility/2006">
              <mc:Choice xmlns:v="urn:schemas-microsoft-com:vml" Requires="v">
                <p:oleObj spid="_x0000_s1607624" name="Equation" r:id="rId20" imgW="215640" imgH="241200" progId="Equation.DSMT4">
                  <p:embed/>
                </p:oleObj>
              </mc:Choice>
              <mc:Fallback>
                <p:oleObj name="Equation" r:id="rId20" imgW="215640" imgH="241200" progId="Equation.DSMT4">
                  <p:embed/>
                  <p:pic>
                    <p:nvPicPr>
                      <p:cNvPr id="0" name=""/>
                      <p:cNvPicPr>
                        <a:picLocks noChangeAspect="1" noChangeArrowheads="1"/>
                      </p:cNvPicPr>
                      <p:nvPr/>
                    </p:nvPicPr>
                    <p:blipFill>
                      <a:blip r:embed="rId21"/>
                      <a:srcRect/>
                      <a:stretch>
                        <a:fillRect/>
                      </a:stretch>
                    </p:blipFill>
                    <p:spPr bwMode="auto">
                      <a:xfrm>
                        <a:off x="4814486" y="699053"/>
                        <a:ext cx="4318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873714313"/>
              </p:ext>
            </p:extLst>
          </p:nvPr>
        </p:nvGraphicFramePr>
        <p:xfrm>
          <a:off x="5019830" y="2427245"/>
          <a:ext cx="253450" cy="354830"/>
        </p:xfrm>
        <a:graphic>
          <a:graphicData uri="http://schemas.openxmlformats.org/presentationml/2006/ole">
            <mc:AlternateContent xmlns:mc="http://schemas.openxmlformats.org/markup-compatibility/2006">
              <mc:Choice xmlns:v="urn:schemas-microsoft-com:vml" Requires="v">
                <p:oleObj spid="_x0000_s1607625" name="Equation" r:id="rId22" imgW="126725" imgH="177415" progId="Equation.DSMT4">
                  <p:embed/>
                </p:oleObj>
              </mc:Choice>
              <mc:Fallback>
                <p:oleObj name="Equation" r:id="rId22" imgW="126725" imgH="177415" progId="Equation.DSMT4">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019830" y="2427245"/>
                        <a:ext cx="253450" cy="35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3479420585"/>
              </p:ext>
            </p:extLst>
          </p:nvPr>
        </p:nvGraphicFramePr>
        <p:xfrm>
          <a:off x="8307058" y="2317261"/>
          <a:ext cx="228600" cy="254000"/>
        </p:xfrm>
        <a:graphic>
          <a:graphicData uri="http://schemas.openxmlformats.org/presentationml/2006/ole">
            <mc:AlternateContent xmlns:mc="http://schemas.openxmlformats.org/markup-compatibility/2006">
              <mc:Choice xmlns:v="urn:schemas-microsoft-com:vml" Requires="v">
                <p:oleObj spid="_x0000_s1607626" name="Equation" r:id="rId23" imgW="114120" imgH="126720" progId="Equation.DSMT4">
                  <p:embed/>
                </p:oleObj>
              </mc:Choice>
              <mc:Fallback>
                <p:oleObj name="Equation" r:id="rId23" imgW="114120" imgH="126720" progId="Equation.DSMT4">
                  <p:embed/>
                  <p:pic>
                    <p:nvPicPr>
                      <p:cNvPr id="0" name=""/>
                      <p:cNvPicPr>
                        <a:picLocks noChangeAspect="1" noChangeArrowheads="1"/>
                      </p:cNvPicPr>
                      <p:nvPr/>
                    </p:nvPicPr>
                    <p:blipFill>
                      <a:blip r:embed="rId24"/>
                      <a:srcRect/>
                      <a:stretch>
                        <a:fillRect/>
                      </a:stretch>
                    </p:blipFill>
                    <p:spPr bwMode="auto">
                      <a:xfrm>
                        <a:off x="8307058" y="2317261"/>
                        <a:ext cx="2286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4" name="Rectangle 23"/>
          <p:cNvSpPr/>
          <p:nvPr/>
        </p:nvSpPr>
        <p:spPr>
          <a:xfrm>
            <a:off x="6552278" y="769606"/>
            <a:ext cx="1404098" cy="338554"/>
          </a:xfrm>
          <a:prstGeom prst="rect">
            <a:avLst/>
          </a:prstGeom>
        </p:spPr>
        <p:txBody>
          <a:bodyPr wrap="square">
            <a:spAutoFit/>
          </a:bodyPr>
          <a:lstStyle/>
          <a:p>
            <a:pPr algn="just"/>
            <a:r>
              <a:rPr lang="ru-RU" sz="1600" b="1" dirty="0">
                <a:latin typeface="Arial" pitchFamily="34" charset="0"/>
                <a:cs typeface="Arial" pitchFamily="34" charset="0"/>
              </a:rPr>
              <a:t>Жидкость</a:t>
            </a:r>
            <a:endParaRPr lang="ru-RU" b="1" dirty="0">
              <a:latin typeface="Arial" pitchFamily="34" charset="0"/>
              <a:cs typeface="Arial" pitchFamily="34" charset="0"/>
            </a:endParaRPr>
          </a:p>
        </p:txBody>
      </p:sp>
      <p:sp>
        <p:nvSpPr>
          <p:cNvPr id="25" name="Rectangle 24"/>
          <p:cNvSpPr/>
          <p:nvPr/>
        </p:nvSpPr>
        <p:spPr>
          <a:xfrm>
            <a:off x="179512" y="3952008"/>
            <a:ext cx="8576394" cy="323165"/>
          </a:xfrm>
          <a:prstGeom prst="rect">
            <a:avLst/>
          </a:prstGeom>
          <a:ln w="25400">
            <a:solidFill>
              <a:srgbClr val="C00000"/>
            </a:solidFill>
          </a:ln>
        </p:spPr>
        <p:txBody>
          <a:bodyPr wrap="square">
            <a:spAutoFit/>
          </a:bodyPr>
          <a:lstStyle/>
          <a:p>
            <a:pPr algn="just"/>
            <a:r>
              <a:rPr lang="ru-RU" sz="1500" dirty="0">
                <a:latin typeface="Arial" pitchFamily="34" charset="0"/>
                <a:cs typeface="Arial" pitchFamily="34" charset="0"/>
              </a:rPr>
              <a:t>Важный вывод – из газа жидкость может образовываться только если температура невелика</a:t>
            </a:r>
          </a:p>
        </p:txBody>
      </p:sp>
      <p:sp>
        <p:nvSpPr>
          <p:cNvPr id="26" name="Rectangle 25"/>
          <p:cNvSpPr/>
          <p:nvPr/>
        </p:nvSpPr>
        <p:spPr>
          <a:xfrm>
            <a:off x="179512" y="4437112"/>
            <a:ext cx="8627446" cy="784830"/>
          </a:xfrm>
          <a:prstGeom prst="rect">
            <a:avLst/>
          </a:prstGeom>
        </p:spPr>
        <p:txBody>
          <a:bodyPr wrap="square">
            <a:spAutoFit/>
          </a:bodyPr>
          <a:lstStyle/>
          <a:p>
            <a:pPr algn="just"/>
            <a:r>
              <a:rPr lang="ru-RU" sz="1500" dirty="0">
                <a:latin typeface="Arial" pitchFamily="34" charset="0"/>
                <a:cs typeface="Arial" pitchFamily="34" charset="0"/>
              </a:rPr>
              <a:t>Это является следствием конечной глубины потенциальной ямы сил межмолекулярного взаимодействия. При достаточно высокой температуре газ не может быть приведен в жидкое состояние простым увеличением плотности.</a:t>
            </a:r>
          </a:p>
        </p:txBody>
      </p:sp>
      <p:sp>
        <p:nvSpPr>
          <p:cNvPr id="27" name="Rectangle 26"/>
          <p:cNvSpPr/>
          <p:nvPr/>
        </p:nvSpPr>
        <p:spPr>
          <a:xfrm>
            <a:off x="145712" y="5373216"/>
            <a:ext cx="8627446" cy="553998"/>
          </a:xfrm>
          <a:prstGeom prst="rect">
            <a:avLst/>
          </a:prstGeom>
          <a:ln w="25400">
            <a:solidFill>
              <a:srgbClr val="C00000"/>
            </a:solidFill>
          </a:ln>
        </p:spPr>
        <p:txBody>
          <a:bodyPr wrap="square">
            <a:spAutoFit/>
          </a:bodyPr>
          <a:lstStyle/>
          <a:p>
            <a:pPr algn="just"/>
            <a:r>
              <a:rPr lang="ru-RU" sz="1500" dirty="0">
                <a:latin typeface="Arial" pitchFamily="34" charset="0"/>
                <a:cs typeface="Arial" pitchFamily="34" charset="0"/>
              </a:rPr>
              <a:t>Критическая температура – это температура, выше которой газ не может быть приведен в жидкое состояние при </a:t>
            </a:r>
            <a:r>
              <a:rPr lang="ru-RU" sz="1500" dirty="0" smtClean="0">
                <a:latin typeface="Arial" pitchFamily="34" charset="0"/>
                <a:cs typeface="Arial" pitchFamily="34" charset="0"/>
              </a:rPr>
              <a:t>сжатии и увеличении давления.</a:t>
            </a:r>
            <a:endParaRPr lang="ru-RU" sz="1500" dirty="0">
              <a:latin typeface="Arial" pitchFamily="34" charset="0"/>
              <a:cs typeface="Arial" pitchFamily="34" charset="0"/>
            </a:endParaRPr>
          </a:p>
        </p:txBody>
      </p:sp>
      <p:cxnSp>
        <p:nvCxnSpPr>
          <p:cNvPr id="28" name="Straight Arrow Connector 27"/>
          <p:cNvCxnSpPr/>
          <p:nvPr/>
        </p:nvCxnSpPr>
        <p:spPr>
          <a:xfrm>
            <a:off x="1078112" y="1851181"/>
            <a:ext cx="2772000" cy="0"/>
          </a:xfrm>
          <a:prstGeom prst="straightConnector1">
            <a:avLst/>
          </a:prstGeom>
          <a:ln w="44450">
            <a:solidFill>
              <a:srgbClr val="078B07"/>
            </a:solidFill>
            <a:prstDash val="solid"/>
            <a:headEnd type="oval" w="med" len="med"/>
            <a:tailEnd type="none" w="lg"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5885579" y="2924944"/>
            <a:ext cx="1386000" cy="0"/>
          </a:xfrm>
          <a:prstGeom prst="straightConnector1">
            <a:avLst/>
          </a:prstGeom>
          <a:ln w="44450">
            <a:solidFill>
              <a:srgbClr val="0B871A"/>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93081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8342" name="Picture 70" descr="D:\documentsECLbureau\CondMatter\Molecule\LecturePPT\fig_im\RealGasIsoTherm2.e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32" y="927713"/>
            <a:ext cx="4513262" cy="370681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txBox="1">
            <a:spLocks noRot="1" noChangeArrowheads="1"/>
          </p:cNvSpPr>
          <p:nvPr/>
        </p:nvSpPr>
        <p:spPr bwMode="auto">
          <a:xfrm>
            <a:off x="251520" y="-27384"/>
            <a:ext cx="8568952"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Экспериментальные изотермы реального газа</a:t>
            </a:r>
            <a:endParaRPr lang="ru-RU" sz="2800" b="1" kern="0" baseline="-25000" dirty="0">
              <a:solidFill>
                <a:srgbClr val="003399"/>
              </a:solidFill>
              <a:latin typeface="Arial" pitchFamily="34" charset="0"/>
              <a:cs typeface="Arial" pitchFamily="34" charset="0"/>
            </a:endParaRPr>
          </a:p>
        </p:txBody>
      </p:sp>
      <p:graphicFrame>
        <p:nvGraphicFramePr>
          <p:cNvPr id="8" name="Object 7"/>
          <p:cNvGraphicFramePr>
            <a:graphicFrameLocks noChangeAspect="1"/>
          </p:cNvGraphicFramePr>
          <p:nvPr>
            <p:extLst>
              <p:ext uri="{D42A27DB-BD31-4B8C-83A1-F6EECF244321}">
                <p14:modId xmlns:p14="http://schemas.microsoft.com/office/powerpoint/2010/main" val="2551107530"/>
              </p:ext>
            </p:extLst>
          </p:nvPr>
        </p:nvGraphicFramePr>
        <p:xfrm>
          <a:off x="4531867" y="4615533"/>
          <a:ext cx="304800" cy="355600"/>
        </p:xfrm>
        <a:graphic>
          <a:graphicData uri="http://schemas.openxmlformats.org/presentationml/2006/ole">
            <mc:AlternateContent xmlns:mc="http://schemas.openxmlformats.org/markup-compatibility/2006">
              <mc:Choice xmlns:v="urn:schemas-microsoft-com:vml" Requires="v">
                <p:oleObj spid="_x0000_s1654788" name="Equation" r:id="rId4" imgW="152280" imgH="177480" progId="Equation.DSMT4">
                  <p:embed/>
                </p:oleObj>
              </mc:Choice>
              <mc:Fallback>
                <p:oleObj name="Equation" r:id="rId4" imgW="152280" imgH="177480" progId="Equation.DSMT4">
                  <p:embed/>
                  <p:pic>
                    <p:nvPicPr>
                      <p:cNvPr id="0" name="Object 6"/>
                      <p:cNvPicPr>
                        <a:picLocks noChangeAspect="1" noChangeArrowheads="1"/>
                      </p:cNvPicPr>
                      <p:nvPr/>
                    </p:nvPicPr>
                    <p:blipFill>
                      <a:blip r:embed="rId5"/>
                      <a:srcRect/>
                      <a:stretch>
                        <a:fillRect/>
                      </a:stretch>
                    </p:blipFill>
                    <p:spPr bwMode="auto">
                      <a:xfrm>
                        <a:off x="4531867" y="4615533"/>
                        <a:ext cx="3048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3233731212"/>
              </p:ext>
            </p:extLst>
          </p:nvPr>
        </p:nvGraphicFramePr>
        <p:xfrm>
          <a:off x="-2008" y="742950"/>
          <a:ext cx="304800" cy="330200"/>
        </p:xfrm>
        <a:graphic>
          <a:graphicData uri="http://schemas.openxmlformats.org/presentationml/2006/ole">
            <mc:AlternateContent xmlns:mc="http://schemas.openxmlformats.org/markup-compatibility/2006">
              <mc:Choice xmlns:v="urn:schemas-microsoft-com:vml" Requires="v">
                <p:oleObj spid="_x0000_s1654789" name="Equation" r:id="rId6" imgW="152280" imgH="164880" progId="Equation.DSMT4">
                  <p:embed/>
                </p:oleObj>
              </mc:Choice>
              <mc:Fallback>
                <p:oleObj name="Equation" r:id="rId6" imgW="152280" imgH="164880" progId="Equation.DSMT4">
                  <p:embed/>
                  <p:pic>
                    <p:nvPicPr>
                      <p:cNvPr id="0" name=""/>
                      <p:cNvPicPr>
                        <a:picLocks noChangeAspect="1" noChangeArrowheads="1"/>
                      </p:cNvPicPr>
                      <p:nvPr/>
                    </p:nvPicPr>
                    <p:blipFill>
                      <a:blip r:embed="rId7"/>
                      <a:srcRect/>
                      <a:stretch>
                        <a:fillRect/>
                      </a:stretch>
                    </p:blipFill>
                    <p:spPr bwMode="auto">
                      <a:xfrm>
                        <a:off x="-2008" y="742950"/>
                        <a:ext cx="3048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3080411628"/>
              </p:ext>
            </p:extLst>
          </p:nvPr>
        </p:nvGraphicFramePr>
        <p:xfrm>
          <a:off x="4615972" y="4115203"/>
          <a:ext cx="279400" cy="457200"/>
        </p:xfrm>
        <a:graphic>
          <a:graphicData uri="http://schemas.openxmlformats.org/presentationml/2006/ole">
            <mc:AlternateContent xmlns:mc="http://schemas.openxmlformats.org/markup-compatibility/2006">
              <mc:Choice xmlns:v="urn:schemas-microsoft-com:vml" Requires="v">
                <p:oleObj spid="_x0000_s1654790" name="Equation" r:id="rId8" imgW="139680" imgH="228600" progId="Equation.DSMT4">
                  <p:embed/>
                </p:oleObj>
              </mc:Choice>
              <mc:Fallback>
                <p:oleObj name="Equation" r:id="rId8" imgW="139680" imgH="228600" progId="Equation.DSMT4">
                  <p:embed/>
                  <p:pic>
                    <p:nvPicPr>
                      <p:cNvPr id="0" name=""/>
                      <p:cNvPicPr>
                        <a:picLocks noChangeAspect="1" noChangeArrowheads="1"/>
                      </p:cNvPicPr>
                      <p:nvPr/>
                    </p:nvPicPr>
                    <p:blipFill>
                      <a:blip r:embed="rId9"/>
                      <a:srcRect/>
                      <a:stretch>
                        <a:fillRect/>
                      </a:stretch>
                    </p:blipFill>
                    <p:spPr bwMode="auto">
                      <a:xfrm>
                        <a:off x="4615972" y="4115203"/>
                        <a:ext cx="279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4150193277"/>
              </p:ext>
            </p:extLst>
          </p:nvPr>
        </p:nvGraphicFramePr>
        <p:xfrm>
          <a:off x="4591768" y="3691154"/>
          <a:ext cx="330200" cy="457200"/>
        </p:xfrm>
        <a:graphic>
          <a:graphicData uri="http://schemas.openxmlformats.org/presentationml/2006/ole">
            <mc:AlternateContent xmlns:mc="http://schemas.openxmlformats.org/markup-compatibility/2006">
              <mc:Choice xmlns:v="urn:schemas-microsoft-com:vml" Requires="v">
                <p:oleObj spid="_x0000_s1654791" name="Equation" r:id="rId10" imgW="164880" imgH="228600" progId="Equation.DSMT4">
                  <p:embed/>
                </p:oleObj>
              </mc:Choice>
              <mc:Fallback>
                <p:oleObj name="Equation" r:id="rId10" imgW="164880" imgH="228600" progId="Equation.DSMT4">
                  <p:embed/>
                  <p:pic>
                    <p:nvPicPr>
                      <p:cNvPr id="0" name=""/>
                      <p:cNvPicPr>
                        <a:picLocks noChangeAspect="1" noChangeArrowheads="1"/>
                      </p:cNvPicPr>
                      <p:nvPr/>
                    </p:nvPicPr>
                    <p:blipFill>
                      <a:blip r:embed="rId11"/>
                      <a:srcRect/>
                      <a:stretch>
                        <a:fillRect/>
                      </a:stretch>
                    </p:blipFill>
                    <p:spPr bwMode="auto">
                      <a:xfrm>
                        <a:off x="4591768" y="3691154"/>
                        <a:ext cx="33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4145776296"/>
              </p:ext>
            </p:extLst>
          </p:nvPr>
        </p:nvGraphicFramePr>
        <p:xfrm>
          <a:off x="4590572" y="3187098"/>
          <a:ext cx="330200" cy="457200"/>
        </p:xfrm>
        <a:graphic>
          <a:graphicData uri="http://schemas.openxmlformats.org/presentationml/2006/ole">
            <mc:AlternateContent xmlns:mc="http://schemas.openxmlformats.org/markup-compatibility/2006">
              <mc:Choice xmlns:v="urn:schemas-microsoft-com:vml" Requires="v">
                <p:oleObj spid="_x0000_s1654792" name="Equation" r:id="rId12" imgW="164880" imgH="228600" progId="Equation.DSMT4">
                  <p:embed/>
                </p:oleObj>
              </mc:Choice>
              <mc:Fallback>
                <p:oleObj name="Equation" r:id="rId12" imgW="164880" imgH="228600" progId="Equation.DSMT4">
                  <p:embed/>
                  <p:pic>
                    <p:nvPicPr>
                      <p:cNvPr id="0" name=""/>
                      <p:cNvPicPr>
                        <a:picLocks noChangeAspect="1" noChangeArrowheads="1"/>
                      </p:cNvPicPr>
                      <p:nvPr/>
                    </p:nvPicPr>
                    <p:blipFill>
                      <a:blip r:embed="rId13"/>
                      <a:srcRect/>
                      <a:stretch>
                        <a:fillRect/>
                      </a:stretch>
                    </p:blipFill>
                    <p:spPr bwMode="auto">
                      <a:xfrm>
                        <a:off x="4590572" y="3187098"/>
                        <a:ext cx="33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205383459"/>
              </p:ext>
            </p:extLst>
          </p:nvPr>
        </p:nvGraphicFramePr>
        <p:xfrm>
          <a:off x="4604041" y="2610960"/>
          <a:ext cx="304800" cy="457200"/>
        </p:xfrm>
        <a:graphic>
          <a:graphicData uri="http://schemas.openxmlformats.org/presentationml/2006/ole">
            <mc:AlternateContent xmlns:mc="http://schemas.openxmlformats.org/markup-compatibility/2006">
              <mc:Choice xmlns:v="urn:schemas-microsoft-com:vml" Requires="v">
                <p:oleObj spid="_x0000_s1654793" name="Equation" r:id="rId14" imgW="152280" imgH="228600" progId="Equation.DSMT4">
                  <p:embed/>
                </p:oleObj>
              </mc:Choice>
              <mc:Fallback>
                <p:oleObj name="Equation" r:id="rId14" imgW="152280" imgH="228600" progId="Equation.DSMT4">
                  <p:embed/>
                  <p:pic>
                    <p:nvPicPr>
                      <p:cNvPr id="0" name=""/>
                      <p:cNvPicPr>
                        <a:picLocks noChangeAspect="1" noChangeArrowheads="1"/>
                      </p:cNvPicPr>
                      <p:nvPr/>
                    </p:nvPicPr>
                    <p:blipFill>
                      <a:blip r:embed="rId15"/>
                      <a:srcRect/>
                      <a:stretch>
                        <a:fillRect/>
                      </a:stretch>
                    </p:blipFill>
                    <p:spPr bwMode="auto">
                      <a:xfrm>
                        <a:off x="4604041" y="2610960"/>
                        <a:ext cx="30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8" name="Rectangle 17"/>
          <p:cNvSpPr/>
          <p:nvPr/>
        </p:nvSpPr>
        <p:spPr>
          <a:xfrm>
            <a:off x="3822558" y="3555449"/>
            <a:ext cx="648072" cy="307777"/>
          </a:xfrm>
          <a:prstGeom prst="rect">
            <a:avLst/>
          </a:prstGeom>
        </p:spPr>
        <p:txBody>
          <a:bodyPr wrap="square">
            <a:spAutoFit/>
          </a:bodyPr>
          <a:lstStyle/>
          <a:p>
            <a:pPr algn="just"/>
            <a:r>
              <a:rPr lang="ru-RU" sz="1400" dirty="0">
                <a:latin typeface="Arial" pitchFamily="34" charset="0"/>
                <a:cs typeface="Arial" pitchFamily="34" charset="0"/>
              </a:rPr>
              <a:t>Газ</a:t>
            </a:r>
          </a:p>
        </p:txBody>
      </p:sp>
      <p:sp>
        <p:nvSpPr>
          <p:cNvPr id="19" name="Rectangle 18"/>
          <p:cNvSpPr/>
          <p:nvPr/>
        </p:nvSpPr>
        <p:spPr>
          <a:xfrm>
            <a:off x="1297222" y="4180652"/>
            <a:ext cx="1978633" cy="307777"/>
          </a:xfrm>
          <a:prstGeom prst="rect">
            <a:avLst/>
          </a:prstGeom>
        </p:spPr>
        <p:txBody>
          <a:bodyPr wrap="square">
            <a:spAutoFit/>
          </a:bodyPr>
          <a:lstStyle/>
          <a:p>
            <a:pPr algn="just"/>
            <a:r>
              <a:rPr lang="ru-RU" sz="1400" dirty="0" smtClean="0">
                <a:latin typeface="Arial" pitchFamily="34" charset="0"/>
                <a:cs typeface="Arial" pitchFamily="34" charset="0"/>
              </a:rPr>
              <a:t>Пар     +     </a:t>
            </a:r>
            <a:r>
              <a:rPr lang="ru-RU" sz="1400" dirty="0">
                <a:latin typeface="Arial" pitchFamily="34" charset="0"/>
                <a:cs typeface="Arial" pitchFamily="34" charset="0"/>
              </a:rPr>
              <a:t>жидкость</a:t>
            </a:r>
          </a:p>
        </p:txBody>
      </p:sp>
      <p:sp>
        <p:nvSpPr>
          <p:cNvPr id="20" name="Rectangle 19"/>
          <p:cNvSpPr/>
          <p:nvPr/>
        </p:nvSpPr>
        <p:spPr>
          <a:xfrm>
            <a:off x="323528" y="1916832"/>
            <a:ext cx="973694" cy="307777"/>
          </a:xfrm>
          <a:prstGeom prst="rect">
            <a:avLst/>
          </a:prstGeom>
          <a:solidFill>
            <a:schemeClr val="bg1"/>
          </a:solidFill>
        </p:spPr>
        <p:txBody>
          <a:bodyPr wrap="square">
            <a:spAutoFit/>
          </a:bodyPr>
          <a:lstStyle/>
          <a:p>
            <a:pPr algn="just"/>
            <a:r>
              <a:rPr lang="ru-RU" sz="1400" dirty="0">
                <a:latin typeface="Arial" pitchFamily="34" charset="0"/>
                <a:cs typeface="Arial" pitchFamily="34" charset="0"/>
              </a:rPr>
              <a:t>жидкость</a:t>
            </a:r>
          </a:p>
        </p:txBody>
      </p:sp>
      <p:graphicFrame>
        <p:nvGraphicFramePr>
          <p:cNvPr id="21" name="Object 20"/>
          <p:cNvGraphicFramePr>
            <a:graphicFrameLocks noChangeAspect="1"/>
          </p:cNvGraphicFramePr>
          <p:nvPr>
            <p:extLst>
              <p:ext uri="{D42A27DB-BD31-4B8C-83A1-F6EECF244321}">
                <p14:modId xmlns:p14="http://schemas.microsoft.com/office/powerpoint/2010/main" val="2936723469"/>
              </p:ext>
            </p:extLst>
          </p:nvPr>
        </p:nvGraphicFramePr>
        <p:xfrm>
          <a:off x="31540" y="4382356"/>
          <a:ext cx="254000" cy="355600"/>
        </p:xfrm>
        <a:graphic>
          <a:graphicData uri="http://schemas.openxmlformats.org/presentationml/2006/ole">
            <mc:AlternateContent xmlns:mc="http://schemas.openxmlformats.org/markup-compatibility/2006">
              <mc:Choice xmlns:v="urn:schemas-microsoft-com:vml" Requires="v">
                <p:oleObj spid="_x0000_s1654794" name="Equation" r:id="rId16" imgW="126720" imgH="177480" progId="Equation.DSMT4">
                  <p:embed/>
                </p:oleObj>
              </mc:Choice>
              <mc:Fallback>
                <p:oleObj name="Equation" r:id="rId16" imgW="126720" imgH="177480" progId="Equation.DSMT4">
                  <p:embed/>
                  <p:pic>
                    <p:nvPicPr>
                      <p:cNvPr id="0" name=""/>
                      <p:cNvPicPr>
                        <a:picLocks noChangeAspect="1" noChangeArrowheads="1"/>
                      </p:cNvPicPr>
                      <p:nvPr/>
                    </p:nvPicPr>
                    <p:blipFill>
                      <a:blip r:embed="rId17"/>
                      <a:srcRect/>
                      <a:stretch>
                        <a:fillRect/>
                      </a:stretch>
                    </p:blipFill>
                    <p:spPr bwMode="auto">
                      <a:xfrm>
                        <a:off x="31540" y="4382356"/>
                        <a:ext cx="2540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2" name="Rectangle 21"/>
          <p:cNvSpPr/>
          <p:nvPr/>
        </p:nvSpPr>
        <p:spPr>
          <a:xfrm>
            <a:off x="4211960" y="695161"/>
            <a:ext cx="4824536" cy="1708160"/>
          </a:xfrm>
          <a:prstGeom prst="rect">
            <a:avLst/>
          </a:prstGeom>
        </p:spPr>
        <p:txBody>
          <a:bodyPr wrap="square">
            <a:spAutoFit/>
          </a:bodyPr>
          <a:lstStyle/>
          <a:p>
            <a:pPr algn="just"/>
            <a:r>
              <a:rPr lang="ru-RU" sz="1500" dirty="0">
                <a:latin typeface="Arial" pitchFamily="34" charset="0"/>
                <a:cs typeface="Arial" pitchFamily="34" charset="0"/>
              </a:rPr>
              <a:t>При изотермическом сжатии газа ниже критической температуры в  определенный момент газ конденсируется в жидкость. Дальше сжатие проходит в области двухфазных состояний при постоянном давлении. При этом доля объёма, заполненного газообразной фазой, уменьшается, а заполненного жидкой фазой - увеличивается </a:t>
            </a:r>
          </a:p>
        </p:txBody>
      </p:sp>
      <p:sp>
        <p:nvSpPr>
          <p:cNvPr id="9" name="Oval 8"/>
          <p:cNvSpPr/>
          <p:nvPr/>
        </p:nvSpPr>
        <p:spPr>
          <a:xfrm>
            <a:off x="2030984" y="2350400"/>
            <a:ext cx="180000" cy="1800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Rectangle 23"/>
          <p:cNvSpPr/>
          <p:nvPr/>
        </p:nvSpPr>
        <p:spPr>
          <a:xfrm>
            <a:off x="1453923" y="1847761"/>
            <a:ext cx="1368152" cy="523220"/>
          </a:xfrm>
          <a:prstGeom prst="rect">
            <a:avLst/>
          </a:prstGeom>
        </p:spPr>
        <p:txBody>
          <a:bodyPr wrap="square">
            <a:spAutoFit/>
          </a:bodyPr>
          <a:lstStyle/>
          <a:p>
            <a:pPr algn="ctr"/>
            <a:r>
              <a:rPr lang="ru-RU" sz="1400" dirty="0">
                <a:latin typeface="Arial" pitchFamily="34" charset="0"/>
                <a:cs typeface="Arial" pitchFamily="34" charset="0"/>
              </a:rPr>
              <a:t>Критическая точка</a:t>
            </a:r>
          </a:p>
        </p:txBody>
      </p:sp>
      <p:sp>
        <p:nvSpPr>
          <p:cNvPr id="25" name="Rectangle 24"/>
          <p:cNvSpPr/>
          <p:nvPr/>
        </p:nvSpPr>
        <p:spPr>
          <a:xfrm>
            <a:off x="5012674" y="3645024"/>
            <a:ext cx="4032448" cy="1246495"/>
          </a:xfrm>
          <a:prstGeom prst="rect">
            <a:avLst/>
          </a:prstGeom>
        </p:spPr>
        <p:txBody>
          <a:bodyPr wrap="square">
            <a:spAutoFit/>
          </a:bodyPr>
          <a:lstStyle/>
          <a:p>
            <a:pPr algn="just"/>
            <a:r>
              <a:rPr lang="ru-RU" sz="1500" dirty="0">
                <a:latin typeface="Arial" pitchFamily="34" charset="0"/>
                <a:cs typeface="Arial" pitchFamily="34" charset="0"/>
              </a:rPr>
              <a:t>При повышении температуры участок изотермы, соответствующий двухфазной системе, уменьшается. При критической температуре этот участок превращается в точку, которая называется критической</a:t>
            </a:r>
          </a:p>
        </p:txBody>
      </p:sp>
      <p:sp>
        <p:nvSpPr>
          <p:cNvPr id="26" name="Rectangle 25"/>
          <p:cNvSpPr/>
          <p:nvPr/>
        </p:nvSpPr>
        <p:spPr>
          <a:xfrm>
            <a:off x="5076056" y="2549516"/>
            <a:ext cx="3960440" cy="1015663"/>
          </a:xfrm>
          <a:prstGeom prst="rect">
            <a:avLst/>
          </a:prstGeom>
          <a:ln w="25400">
            <a:solidFill>
              <a:srgbClr val="C00000"/>
            </a:solidFill>
          </a:ln>
        </p:spPr>
        <p:txBody>
          <a:bodyPr wrap="square">
            <a:spAutoFit/>
          </a:bodyPr>
          <a:lstStyle/>
          <a:p>
            <a:pPr algn="just"/>
            <a:r>
              <a:rPr lang="ru-RU" sz="1500" dirty="0">
                <a:latin typeface="Arial" pitchFamily="34" charset="0"/>
                <a:cs typeface="Arial" pitchFamily="34" charset="0"/>
              </a:rPr>
              <a:t>Фазы – это физически однородные части на которые распадается система. Иначе фаза – это гомогенная часть гетерогенной системы </a:t>
            </a:r>
          </a:p>
        </p:txBody>
      </p:sp>
      <p:sp>
        <p:nvSpPr>
          <p:cNvPr id="27" name="Rectangle 26"/>
          <p:cNvSpPr/>
          <p:nvPr/>
        </p:nvSpPr>
        <p:spPr>
          <a:xfrm>
            <a:off x="107504" y="5085184"/>
            <a:ext cx="8928992" cy="784830"/>
          </a:xfrm>
          <a:prstGeom prst="rect">
            <a:avLst/>
          </a:prstGeom>
          <a:ln w="25400">
            <a:solidFill>
              <a:srgbClr val="C00000"/>
            </a:solidFill>
          </a:ln>
        </p:spPr>
        <p:txBody>
          <a:bodyPr wrap="square">
            <a:spAutoFit/>
          </a:bodyPr>
          <a:lstStyle/>
          <a:p>
            <a:pPr algn="just"/>
            <a:r>
              <a:rPr lang="ru-RU" sz="1500" dirty="0">
                <a:latin typeface="Arial" pitchFamily="34" charset="0"/>
                <a:cs typeface="Arial" pitchFamily="34" charset="0"/>
              </a:rPr>
              <a:t>В критической точке разница между газом и жидкостью </a:t>
            </a:r>
            <a:r>
              <a:rPr lang="ru-RU" sz="1500" dirty="0" smtClean="0">
                <a:latin typeface="Arial" pitchFamily="34" charset="0"/>
                <a:cs typeface="Arial" pitchFamily="34" charset="0"/>
              </a:rPr>
              <a:t>исчезает – они имеют одинаковые физические свойства. Критической </a:t>
            </a:r>
            <a:r>
              <a:rPr lang="ru-RU" sz="1500" dirty="0">
                <a:latin typeface="Arial" pitchFamily="34" charset="0"/>
                <a:cs typeface="Arial" pitchFamily="34" charset="0"/>
              </a:rPr>
              <a:t>точке соответствуют определенное критическое давление, объем и температура</a:t>
            </a:r>
          </a:p>
        </p:txBody>
      </p:sp>
      <p:graphicFrame>
        <p:nvGraphicFramePr>
          <p:cNvPr id="29" name="Object 28"/>
          <p:cNvGraphicFramePr>
            <a:graphicFrameLocks noChangeAspect="1"/>
          </p:cNvGraphicFramePr>
          <p:nvPr>
            <p:extLst>
              <p:ext uri="{D42A27DB-BD31-4B8C-83A1-F6EECF244321}">
                <p14:modId xmlns:p14="http://schemas.microsoft.com/office/powerpoint/2010/main" val="609654581"/>
              </p:ext>
            </p:extLst>
          </p:nvPr>
        </p:nvGraphicFramePr>
        <p:xfrm>
          <a:off x="2145720" y="5504254"/>
          <a:ext cx="914112" cy="365760"/>
        </p:xfrm>
        <a:graphic>
          <a:graphicData uri="http://schemas.openxmlformats.org/presentationml/2006/ole">
            <mc:AlternateContent xmlns:mc="http://schemas.openxmlformats.org/markup-compatibility/2006">
              <mc:Choice xmlns:v="urn:schemas-microsoft-com:vml" Requires="v">
                <p:oleObj spid="_x0000_s1654795" name="Equation" r:id="rId18" imgW="571320" imgH="228600" progId="Equation.DSMT4">
                  <p:embed/>
                </p:oleObj>
              </mc:Choice>
              <mc:Fallback>
                <p:oleObj name="Equation" r:id="rId18" imgW="571320" imgH="228600" progId="Equation.DSMT4">
                  <p:embed/>
                  <p:pic>
                    <p:nvPicPr>
                      <p:cNvPr id="0" name=""/>
                      <p:cNvPicPr>
                        <a:picLocks noChangeAspect="1" noChangeArrowheads="1"/>
                      </p:cNvPicPr>
                      <p:nvPr/>
                    </p:nvPicPr>
                    <p:blipFill>
                      <a:blip r:embed="rId19"/>
                      <a:srcRect/>
                      <a:stretch>
                        <a:fillRect/>
                      </a:stretch>
                    </p:blipFill>
                    <p:spPr bwMode="auto">
                      <a:xfrm>
                        <a:off x="2145720" y="5504254"/>
                        <a:ext cx="914112" cy="365760"/>
                      </a:xfrm>
                      <a:prstGeom prst="rect">
                        <a:avLst/>
                      </a:prstGeom>
                      <a:noFill/>
                      <a:ln>
                        <a:noFill/>
                      </a:ln>
                      <a:extLst/>
                    </p:spPr>
                  </p:pic>
                </p:oleObj>
              </mc:Fallback>
            </mc:AlternateContent>
          </a:graphicData>
        </a:graphic>
      </p:graphicFrame>
      <p:sp>
        <p:nvSpPr>
          <p:cNvPr id="32" name="Rectangle 31"/>
          <p:cNvSpPr/>
          <p:nvPr/>
        </p:nvSpPr>
        <p:spPr>
          <a:xfrm>
            <a:off x="80761" y="6021288"/>
            <a:ext cx="8916544" cy="784830"/>
          </a:xfrm>
          <a:prstGeom prst="rect">
            <a:avLst/>
          </a:prstGeom>
        </p:spPr>
        <p:txBody>
          <a:bodyPr wrap="square">
            <a:spAutoFit/>
          </a:bodyPr>
          <a:lstStyle/>
          <a:p>
            <a:pPr algn="just"/>
            <a:r>
              <a:rPr lang="ru-RU" sz="1500" dirty="0">
                <a:latin typeface="Arial" pitchFamily="34" charset="0"/>
                <a:cs typeface="Arial" pitchFamily="34" charset="0"/>
              </a:rPr>
              <a:t>Выше критической температуры газ не может быть превращен в жидкость ни при каком давлении. Выше критического давления </a:t>
            </a:r>
            <a:r>
              <a:rPr lang="ru-RU" sz="1500" dirty="0" smtClean="0">
                <a:latin typeface="Arial" pitchFamily="34" charset="0"/>
                <a:cs typeface="Arial" pitchFamily="34" charset="0"/>
              </a:rPr>
              <a:t>   </a:t>
            </a:r>
            <a:r>
              <a:rPr lang="ru-RU" sz="1500" dirty="0">
                <a:latin typeface="Arial" pitchFamily="34" charset="0"/>
                <a:cs typeface="Arial" pitchFamily="34" charset="0"/>
              </a:rPr>
              <a:t>критическая изотерма разделяет газообразное и жидкое состояния так, что в точках этой изотермы свойства фаз </a:t>
            </a:r>
            <a:r>
              <a:rPr lang="ru-RU" sz="1500" dirty="0" smtClean="0">
                <a:latin typeface="Arial" pitchFamily="34" charset="0"/>
                <a:cs typeface="Arial" pitchFamily="34" charset="0"/>
              </a:rPr>
              <a:t>одинаковы. Например, точка</a:t>
            </a:r>
            <a:endParaRPr lang="ru-RU" sz="1500" dirty="0">
              <a:latin typeface="Arial" pitchFamily="34" charset="0"/>
              <a:cs typeface="Arial" pitchFamily="34" charset="0"/>
            </a:endParaRPr>
          </a:p>
        </p:txBody>
      </p:sp>
      <p:graphicFrame>
        <p:nvGraphicFramePr>
          <p:cNvPr id="33" name="Object 32"/>
          <p:cNvGraphicFramePr>
            <a:graphicFrameLocks noChangeAspect="1"/>
          </p:cNvGraphicFramePr>
          <p:nvPr>
            <p:extLst>
              <p:ext uri="{D42A27DB-BD31-4B8C-83A1-F6EECF244321}">
                <p14:modId xmlns:p14="http://schemas.microsoft.com/office/powerpoint/2010/main" val="3980528044"/>
              </p:ext>
            </p:extLst>
          </p:nvPr>
        </p:nvGraphicFramePr>
        <p:xfrm>
          <a:off x="2020467" y="4555976"/>
          <a:ext cx="330200" cy="457200"/>
        </p:xfrm>
        <a:graphic>
          <a:graphicData uri="http://schemas.openxmlformats.org/presentationml/2006/ole">
            <mc:AlternateContent xmlns:mc="http://schemas.openxmlformats.org/markup-compatibility/2006">
              <mc:Choice xmlns:v="urn:schemas-microsoft-com:vml" Requires="v">
                <p:oleObj spid="_x0000_s1654796" name="Equation" r:id="rId20" imgW="164880" imgH="228600" progId="Equation.DSMT4">
                  <p:embed/>
                </p:oleObj>
              </mc:Choice>
              <mc:Fallback>
                <p:oleObj name="Equation" r:id="rId20" imgW="164880" imgH="228600" progId="Equation.DSMT4">
                  <p:embed/>
                  <p:pic>
                    <p:nvPicPr>
                      <p:cNvPr id="0" name=""/>
                      <p:cNvPicPr>
                        <a:picLocks noChangeAspect="1" noChangeArrowheads="1"/>
                      </p:cNvPicPr>
                      <p:nvPr/>
                    </p:nvPicPr>
                    <p:blipFill>
                      <a:blip r:embed="rId21"/>
                      <a:srcRect/>
                      <a:stretch>
                        <a:fillRect/>
                      </a:stretch>
                    </p:blipFill>
                    <p:spPr bwMode="auto">
                      <a:xfrm>
                        <a:off x="2020467" y="4555976"/>
                        <a:ext cx="33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4" name="Object 33"/>
          <p:cNvGraphicFramePr>
            <a:graphicFrameLocks noChangeAspect="1"/>
          </p:cNvGraphicFramePr>
          <p:nvPr>
            <p:extLst>
              <p:ext uri="{D42A27DB-BD31-4B8C-83A1-F6EECF244321}">
                <p14:modId xmlns:p14="http://schemas.microsoft.com/office/powerpoint/2010/main" val="1354852487"/>
              </p:ext>
            </p:extLst>
          </p:nvPr>
        </p:nvGraphicFramePr>
        <p:xfrm>
          <a:off x="-48046" y="2132856"/>
          <a:ext cx="381000" cy="457200"/>
        </p:xfrm>
        <a:graphic>
          <a:graphicData uri="http://schemas.openxmlformats.org/presentationml/2006/ole">
            <mc:AlternateContent xmlns:mc="http://schemas.openxmlformats.org/markup-compatibility/2006">
              <mc:Choice xmlns:v="urn:schemas-microsoft-com:vml" Requires="v">
                <p:oleObj spid="_x0000_s1654797" name="Equation" r:id="rId22" imgW="190440" imgH="228600" progId="Equation.DSMT4">
                  <p:embed/>
                </p:oleObj>
              </mc:Choice>
              <mc:Fallback>
                <p:oleObj name="Equation" r:id="rId22" imgW="190440" imgH="228600" progId="Equation.DSMT4">
                  <p:embed/>
                  <p:pic>
                    <p:nvPicPr>
                      <p:cNvPr id="0" name=""/>
                      <p:cNvPicPr>
                        <a:picLocks noChangeAspect="1" noChangeArrowheads="1"/>
                      </p:cNvPicPr>
                      <p:nvPr/>
                    </p:nvPicPr>
                    <p:blipFill>
                      <a:blip r:embed="rId23"/>
                      <a:srcRect/>
                      <a:stretch>
                        <a:fillRect/>
                      </a:stretch>
                    </p:blipFill>
                    <p:spPr bwMode="auto">
                      <a:xfrm>
                        <a:off x="-48046" y="2132856"/>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3571910556"/>
              </p:ext>
            </p:extLst>
          </p:nvPr>
        </p:nvGraphicFramePr>
        <p:xfrm>
          <a:off x="-43972" y="3854718"/>
          <a:ext cx="355600" cy="457200"/>
        </p:xfrm>
        <a:graphic>
          <a:graphicData uri="http://schemas.openxmlformats.org/presentationml/2006/ole">
            <mc:AlternateContent xmlns:mc="http://schemas.openxmlformats.org/markup-compatibility/2006">
              <mc:Choice xmlns:v="urn:schemas-microsoft-com:vml" Requires="v">
                <p:oleObj spid="_x0000_s1654798" name="Equation" r:id="rId24" imgW="177480" imgH="228600" progId="Equation.DSMT4">
                  <p:embed/>
                </p:oleObj>
              </mc:Choice>
              <mc:Fallback>
                <p:oleObj name="Equation" r:id="rId24" imgW="177480" imgH="228600" progId="Equation.DSMT4">
                  <p:embed/>
                  <p:pic>
                    <p:nvPicPr>
                      <p:cNvPr id="0" name=""/>
                      <p:cNvPicPr>
                        <a:picLocks noChangeAspect="1" noChangeArrowheads="1"/>
                      </p:cNvPicPr>
                      <p:nvPr/>
                    </p:nvPicPr>
                    <p:blipFill>
                      <a:blip r:embed="rId25"/>
                      <a:srcRect/>
                      <a:stretch>
                        <a:fillRect/>
                      </a:stretch>
                    </p:blipFill>
                    <p:spPr bwMode="auto">
                      <a:xfrm>
                        <a:off x="-43972" y="3854718"/>
                        <a:ext cx="35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4045629804"/>
              </p:ext>
            </p:extLst>
          </p:nvPr>
        </p:nvGraphicFramePr>
        <p:xfrm>
          <a:off x="-48846" y="2994446"/>
          <a:ext cx="381000" cy="457200"/>
        </p:xfrm>
        <a:graphic>
          <a:graphicData uri="http://schemas.openxmlformats.org/presentationml/2006/ole">
            <mc:AlternateContent xmlns:mc="http://schemas.openxmlformats.org/markup-compatibility/2006">
              <mc:Choice xmlns:v="urn:schemas-microsoft-com:vml" Requires="v">
                <p:oleObj spid="_x0000_s1654799" name="Equation" r:id="rId26" imgW="190440" imgH="228600" progId="Equation.DSMT4">
                  <p:embed/>
                </p:oleObj>
              </mc:Choice>
              <mc:Fallback>
                <p:oleObj name="Equation" r:id="rId26" imgW="190440" imgH="228600" progId="Equation.DSMT4">
                  <p:embed/>
                  <p:pic>
                    <p:nvPicPr>
                      <p:cNvPr id="0" name=""/>
                      <p:cNvPicPr>
                        <a:picLocks noChangeAspect="1" noChangeArrowheads="1"/>
                      </p:cNvPicPr>
                      <p:nvPr/>
                    </p:nvPicPr>
                    <p:blipFill>
                      <a:blip r:embed="rId27"/>
                      <a:srcRect/>
                      <a:stretch>
                        <a:fillRect/>
                      </a:stretch>
                    </p:blipFill>
                    <p:spPr bwMode="auto">
                      <a:xfrm>
                        <a:off x="-48846" y="2994446"/>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7" name="Rectangle 36"/>
          <p:cNvSpPr/>
          <p:nvPr/>
        </p:nvSpPr>
        <p:spPr>
          <a:xfrm>
            <a:off x="1129887" y="1153609"/>
            <a:ext cx="648072" cy="307777"/>
          </a:xfrm>
          <a:prstGeom prst="rect">
            <a:avLst/>
          </a:prstGeom>
        </p:spPr>
        <p:txBody>
          <a:bodyPr wrap="square">
            <a:spAutoFit/>
          </a:bodyPr>
          <a:lstStyle/>
          <a:p>
            <a:pPr algn="just"/>
            <a:r>
              <a:rPr lang="ru-RU" sz="1400" dirty="0">
                <a:latin typeface="Arial" pitchFamily="34" charset="0"/>
                <a:cs typeface="Arial" pitchFamily="34" charset="0"/>
              </a:rPr>
              <a:t>Газ</a:t>
            </a:r>
          </a:p>
        </p:txBody>
      </p:sp>
      <p:cxnSp>
        <p:nvCxnSpPr>
          <p:cNvPr id="38" name="Straight Connector 37"/>
          <p:cNvCxnSpPr>
            <a:stCxn id="9" idx="4"/>
          </p:cNvCxnSpPr>
          <p:nvPr/>
        </p:nvCxnSpPr>
        <p:spPr>
          <a:xfrm>
            <a:off x="2120984" y="2530400"/>
            <a:ext cx="0" cy="1978720"/>
          </a:xfrm>
          <a:prstGeom prst="line">
            <a:avLst/>
          </a:prstGeom>
          <a:ln w="31750">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3" name="Straight Connector 2"/>
          <p:cNvCxnSpPr/>
          <p:nvPr/>
        </p:nvCxnSpPr>
        <p:spPr>
          <a:xfrm>
            <a:off x="323834" y="2440400"/>
            <a:ext cx="1707456" cy="0"/>
          </a:xfrm>
          <a:prstGeom prst="line">
            <a:avLst/>
          </a:prstGeom>
          <a:ln w="34925">
            <a:solidFill>
              <a:schemeClr val="accent5">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982851" y="3553563"/>
            <a:ext cx="1266787" cy="523220"/>
          </a:xfrm>
          <a:prstGeom prst="rect">
            <a:avLst/>
          </a:prstGeom>
        </p:spPr>
        <p:txBody>
          <a:bodyPr wrap="square">
            <a:spAutoFit/>
          </a:bodyPr>
          <a:lstStyle/>
          <a:p>
            <a:pPr algn="just"/>
            <a:r>
              <a:rPr lang="ru-RU" sz="1400" dirty="0" smtClean="0">
                <a:latin typeface="Arial" pitchFamily="34" charset="0"/>
                <a:cs typeface="Arial" pitchFamily="34" charset="0"/>
              </a:rPr>
              <a:t>Двухфазная система</a:t>
            </a:r>
            <a:endParaRPr lang="ru-RU" sz="1400" dirty="0">
              <a:latin typeface="Arial" pitchFamily="34" charset="0"/>
              <a:cs typeface="Arial" pitchFamily="34" charset="0"/>
            </a:endParaRPr>
          </a:p>
        </p:txBody>
      </p:sp>
      <p:graphicFrame>
        <p:nvGraphicFramePr>
          <p:cNvPr id="31" name="Object 30"/>
          <p:cNvGraphicFramePr>
            <a:graphicFrameLocks noChangeAspect="1"/>
          </p:cNvGraphicFramePr>
          <p:nvPr>
            <p:extLst>
              <p:ext uri="{D42A27DB-BD31-4B8C-83A1-F6EECF244321}">
                <p14:modId xmlns:p14="http://schemas.microsoft.com/office/powerpoint/2010/main" val="2688843316"/>
              </p:ext>
            </p:extLst>
          </p:nvPr>
        </p:nvGraphicFramePr>
        <p:xfrm>
          <a:off x="3995936" y="6214121"/>
          <a:ext cx="304800" cy="365125"/>
        </p:xfrm>
        <a:graphic>
          <a:graphicData uri="http://schemas.openxmlformats.org/presentationml/2006/ole">
            <mc:AlternateContent xmlns:mc="http://schemas.openxmlformats.org/markup-compatibility/2006">
              <mc:Choice xmlns:v="urn:schemas-microsoft-com:vml" Requires="v">
                <p:oleObj spid="_x0000_s1654800" name="Equation" r:id="rId28" imgW="190440" imgH="228600" progId="Equation.DSMT4">
                  <p:embed/>
                </p:oleObj>
              </mc:Choice>
              <mc:Fallback>
                <p:oleObj name="Equation" r:id="rId28" imgW="190440" imgH="228600" progId="Equation.DSMT4">
                  <p:embed/>
                  <p:pic>
                    <p:nvPicPr>
                      <p:cNvPr id="0" name=""/>
                      <p:cNvPicPr>
                        <a:picLocks noChangeAspect="1" noChangeArrowheads="1"/>
                      </p:cNvPicPr>
                      <p:nvPr/>
                    </p:nvPicPr>
                    <p:blipFill>
                      <a:blip r:embed="rId29"/>
                      <a:srcRect/>
                      <a:stretch>
                        <a:fillRect/>
                      </a:stretch>
                    </p:blipFill>
                    <p:spPr bwMode="auto">
                      <a:xfrm>
                        <a:off x="3995936" y="6214121"/>
                        <a:ext cx="304800" cy="365125"/>
                      </a:xfrm>
                      <a:prstGeom prst="rect">
                        <a:avLst/>
                      </a:prstGeom>
                      <a:noFill/>
                      <a:ln>
                        <a:noFill/>
                      </a:ln>
                      <a:extLst/>
                    </p:spPr>
                  </p:pic>
                </p:oleObj>
              </mc:Fallback>
            </mc:AlternateContent>
          </a:graphicData>
        </a:graphic>
      </p:graphicFrame>
      <p:sp>
        <p:nvSpPr>
          <p:cNvPr id="39" name="Oval 38"/>
          <p:cNvSpPr/>
          <p:nvPr/>
        </p:nvSpPr>
        <p:spPr>
          <a:xfrm>
            <a:off x="1039887" y="1549241"/>
            <a:ext cx="180000" cy="180000"/>
          </a:xfrm>
          <a:prstGeom prst="ellipse">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0" name="Oval 39"/>
          <p:cNvSpPr/>
          <p:nvPr/>
        </p:nvSpPr>
        <p:spPr>
          <a:xfrm>
            <a:off x="8631419" y="6552503"/>
            <a:ext cx="180000" cy="180000"/>
          </a:xfrm>
          <a:prstGeom prst="ellipse">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1" name="Rectangle 40"/>
          <p:cNvSpPr/>
          <p:nvPr/>
        </p:nvSpPr>
        <p:spPr>
          <a:xfrm>
            <a:off x="2005164" y="799666"/>
            <a:ext cx="2130878" cy="553998"/>
          </a:xfrm>
          <a:prstGeom prst="rect">
            <a:avLst/>
          </a:prstGeom>
        </p:spPr>
        <p:txBody>
          <a:bodyPr wrap="square">
            <a:spAutoFit/>
          </a:bodyPr>
          <a:lstStyle/>
          <a:p>
            <a:pPr algn="just"/>
            <a:r>
              <a:rPr lang="ru-RU" sz="1500" dirty="0" smtClean="0">
                <a:latin typeface="Arial" pitchFamily="34" charset="0"/>
                <a:cs typeface="Arial" pitchFamily="34" charset="0"/>
              </a:rPr>
              <a:t>Нет различия между газом и жидкостью</a:t>
            </a:r>
            <a:endParaRPr lang="ru-RU" sz="1500" dirty="0">
              <a:latin typeface="Arial" pitchFamily="34" charset="0"/>
              <a:cs typeface="Arial" pitchFamily="34" charset="0"/>
            </a:endParaRPr>
          </a:p>
        </p:txBody>
      </p:sp>
      <p:cxnSp>
        <p:nvCxnSpPr>
          <p:cNvPr id="42" name="Straight Arrow Connector 41"/>
          <p:cNvCxnSpPr>
            <a:cxnSpLocks/>
          </p:cNvCxnSpPr>
          <p:nvPr/>
        </p:nvCxnSpPr>
        <p:spPr>
          <a:xfrm flipH="1">
            <a:off x="1297222" y="1076665"/>
            <a:ext cx="734069" cy="771096"/>
          </a:xfrm>
          <a:prstGeom prst="straightConnector1">
            <a:avLst/>
          </a:prstGeom>
          <a:ln w="41275">
            <a:solidFill>
              <a:schemeClr val="accent2">
                <a:lumMod val="75000"/>
              </a:schemeClr>
            </a:solidFill>
            <a:headEnd type="none" w="med" len="lg"/>
            <a:tailEnd type="triangle"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49373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0" descr="D:\documentsECLbureau\CondMatter\Molecule\LecturePPT\fig_im\RealGasIsoTherm2.e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32" y="661435"/>
            <a:ext cx="4513262" cy="370681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Object 4"/>
          <p:cNvGraphicFramePr>
            <a:graphicFrameLocks noChangeAspect="1"/>
          </p:cNvGraphicFramePr>
          <p:nvPr>
            <p:extLst>
              <p:ext uri="{D42A27DB-BD31-4B8C-83A1-F6EECF244321}">
                <p14:modId xmlns:p14="http://schemas.microsoft.com/office/powerpoint/2010/main" val="3750892213"/>
              </p:ext>
            </p:extLst>
          </p:nvPr>
        </p:nvGraphicFramePr>
        <p:xfrm>
          <a:off x="4531867" y="4349255"/>
          <a:ext cx="304800" cy="355600"/>
        </p:xfrm>
        <a:graphic>
          <a:graphicData uri="http://schemas.openxmlformats.org/presentationml/2006/ole">
            <mc:AlternateContent xmlns:mc="http://schemas.openxmlformats.org/markup-compatibility/2006">
              <mc:Choice xmlns:v="urn:schemas-microsoft-com:vml" Requires="v">
                <p:oleObj spid="_x0000_s1652780" name="Equation" r:id="rId4" imgW="152280" imgH="177480" progId="Equation.DSMT4">
                  <p:embed/>
                </p:oleObj>
              </mc:Choice>
              <mc:Fallback>
                <p:oleObj name="Equation" r:id="rId4" imgW="152280" imgH="177480" progId="Equation.DSMT4">
                  <p:embed/>
                  <p:pic>
                    <p:nvPicPr>
                      <p:cNvPr id="0" name=""/>
                      <p:cNvPicPr>
                        <a:picLocks noChangeAspect="1" noChangeArrowheads="1"/>
                      </p:cNvPicPr>
                      <p:nvPr/>
                    </p:nvPicPr>
                    <p:blipFill>
                      <a:blip r:embed="rId5"/>
                      <a:srcRect/>
                      <a:stretch>
                        <a:fillRect/>
                      </a:stretch>
                    </p:blipFill>
                    <p:spPr bwMode="auto">
                      <a:xfrm>
                        <a:off x="4531867" y="4349255"/>
                        <a:ext cx="3048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535237939"/>
              </p:ext>
            </p:extLst>
          </p:nvPr>
        </p:nvGraphicFramePr>
        <p:xfrm>
          <a:off x="-2008" y="476672"/>
          <a:ext cx="304800" cy="330200"/>
        </p:xfrm>
        <a:graphic>
          <a:graphicData uri="http://schemas.openxmlformats.org/presentationml/2006/ole">
            <mc:AlternateContent xmlns:mc="http://schemas.openxmlformats.org/markup-compatibility/2006">
              <mc:Choice xmlns:v="urn:schemas-microsoft-com:vml" Requires="v">
                <p:oleObj spid="_x0000_s1652781" name="Equation" r:id="rId6" imgW="152280" imgH="164880" progId="Equation.DSMT4">
                  <p:embed/>
                </p:oleObj>
              </mc:Choice>
              <mc:Fallback>
                <p:oleObj name="Equation" r:id="rId6" imgW="152280" imgH="164880" progId="Equation.DSMT4">
                  <p:embed/>
                  <p:pic>
                    <p:nvPicPr>
                      <p:cNvPr id="0" name=""/>
                      <p:cNvPicPr>
                        <a:picLocks noChangeAspect="1" noChangeArrowheads="1"/>
                      </p:cNvPicPr>
                      <p:nvPr/>
                    </p:nvPicPr>
                    <p:blipFill>
                      <a:blip r:embed="rId7"/>
                      <a:srcRect/>
                      <a:stretch>
                        <a:fillRect/>
                      </a:stretch>
                    </p:blipFill>
                    <p:spPr bwMode="auto">
                      <a:xfrm>
                        <a:off x="-2008" y="476672"/>
                        <a:ext cx="3048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19626199"/>
              </p:ext>
            </p:extLst>
          </p:nvPr>
        </p:nvGraphicFramePr>
        <p:xfrm>
          <a:off x="4615972" y="3848925"/>
          <a:ext cx="279400" cy="457200"/>
        </p:xfrm>
        <a:graphic>
          <a:graphicData uri="http://schemas.openxmlformats.org/presentationml/2006/ole">
            <mc:AlternateContent xmlns:mc="http://schemas.openxmlformats.org/markup-compatibility/2006">
              <mc:Choice xmlns:v="urn:schemas-microsoft-com:vml" Requires="v">
                <p:oleObj spid="_x0000_s1652782" name="Equation" r:id="rId8" imgW="139680" imgH="228600" progId="Equation.DSMT4">
                  <p:embed/>
                </p:oleObj>
              </mc:Choice>
              <mc:Fallback>
                <p:oleObj name="Equation" r:id="rId8" imgW="139680" imgH="228600" progId="Equation.DSMT4">
                  <p:embed/>
                  <p:pic>
                    <p:nvPicPr>
                      <p:cNvPr id="0" name=""/>
                      <p:cNvPicPr>
                        <a:picLocks noChangeAspect="1" noChangeArrowheads="1"/>
                      </p:cNvPicPr>
                      <p:nvPr/>
                    </p:nvPicPr>
                    <p:blipFill>
                      <a:blip r:embed="rId9"/>
                      <a:srcRect/>
                      <a:stretch>
                        <a:fillRect/>
                      </a:stretch>
                    </p:blipFill>
                    <p:spPr bwMode="auto">
                      <a:xfrm>
                        <a:off x="4615972" y="3848925"/>
                        <a:ext cx="279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63327849"/>
              </p:ext>
            </p:extLst>
          </p:nvPr>
        </p:nvGraphicFramePr>
        <p:xfrm>
          <a:off x="4591768" y="3424876"/>
          <a:ext cx="330200" cy="457200"/>
        </p:xfrm>
        <a:graphic>
          <a:graphicData uri="http://schemas.openxmlformats.org/presentationml/2006/ole">
            <mc:AlternateContent xmlns:mc="http://schemas.openxmlformats.org/markup-compatibility/2006">
              <mc:Choice xmlns:v="urn:schemas-microsoft-com:vml" Requires="v">
                <p:oleObj spid="_x0000_s1652783" name="Equation" r:id="rId10" imgW="164880" imgH="228600" progId="Equation.DSMT4">
                  <p:embed/>
                </p:oleObj>
              </mc:Choice>
              <mc:Fallback>
                <p:oleObj name="Equation" r:id="rId10" imgW="164880" imgH="228600" progId="Equation.DSMT4">
                  <p:embed/>
                  <p:pic>
                    <p:nvPicPr>
                      <p:cNvPr id="0" name=""/>
                      <p:cNvPicPr>
                        <a:picLocks noChangeAspect="1" noChangeArrowheads="1"/>
                      </p:cNvPicPr>
                      <p:nvPr/>
                    </p:nvPicPr>
                    <p:blipFill>
                      <a:blip r:embed="rId11"/>
                      <a:srcRect/>
                      <a:stretch>
                        <a:fillRect/>
                      </a:stretch>
                    </p:blipFill>
                    <p:spPr bwMode="auto">
                      <a:xfrm>
                        <a:off x="4591768" y="3424876"/>
                        <a:ext cx="33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965892411"/>
              </p:ext>
            </p:extLst>
          </p:nvPr>
        </p:nvGraphicFramePr>
        <p:xfrm>
          <a:off x="4590572" y="2920820"/>
          <a:ext cx="330200" cy="457200"/>
        </p:xfrm>
        <a:graphic>
          <a:graphicData uri="http://schemas.openxmlformats.org/presentationml/2006/ole">
            <mc:AlternateContent xmlns:mc="http://schemas.openxmlformats.org/markup-compatibility/2006">
              <mc:Choice xmlns:v="urn:schemas-microsoft-com:vml" Requires="v">
                <p:oleObj spid="_x0000_s1652784" name="Equation" r:id="rId12" imgW="164880" imgH="228600" progId="Equation.DSMT4">
                  <p:embed/>
                </p:oleObj>
              </mc:Choice>
              <mc:Fallback>
                <p:oleObj name="Equation" r:id="rId12" imgW="164880" imgH="228600" progId="Equation.DSMT4">
                  <p:embed/>
                  <p:pic>
                    <p:nvPicPr>
                      <p:cNvPr id="0" name=""/>
                      <p:cNvPicPr>
                        <a:picLocks noChangeAspect="1" noChangeArrowheads="1"/>
                      </p:cNvPicPr>
                      <p:nvPr/>
                    </p:nvPicPr>
                    <p:blipFill>
                      <a:blip r:embed="rId13"/>
                      <a:srcRect/>
                      <a:stretch>
                        <a:fillRect/>
                      </a:stretch>
                    </p:blipFill>
                    <p:spPr bwMode="auto">
                      <a:xfrm>
                        <a:off x="4590572" y="2920820"/>
                        <a:ext cx="33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351724611"/>
              </p:ext>
            </p:extLst>
          </p:nvPr>
        </p:nvGraphicFramePr>
        <p:xfrm>
          <a:off x="4604041" y="2344682"/>
          <a:ext cx="304800" cy="457200"/>
        </p:xfrm>
        <a:graphic>
          <a:graphicData uri="http://schemas.openxmlformats.org/presentationml/2006/ole">
            <mc:AlternateContent xmlns:mc="http://schemas.openxmlformats.org/markup-compatibility/2006">
              <mc:Choice xmlns:v="urn:schemas-microsoft-com:vml" Requires="v">
                <p:oleObj spid="_x0000_s1652785" name="Equation" r:id="rId14" imgW="152280" imgH="228600" progId="Equation.DSMT4">
                  <p:embed/>
                </p:oleObj>
              </mc:Choice>
              <mc:Fallback>
                <p:oleObj name="Equation" r:id="rId14" imgW="152280" imgH="228600" progId="Equation.DSMT4">
                  <p:embed/>
                  <p:pic>
                    <p:nvPicPr>
                      <p:cNvPr id="0" name=""/>
                      <p:cNvPicPr>
                        <a:picLocks noChangeAspect="1" noChangeArrowheads="1"/>
                      </p:cNvPicPr>
                      <p:nvPr/>
                    </p:nvPicPr>
                    <p:blipFill>
                      <a:blip r:embed="rId15"/>
                      <a:srcRect/>
                      <a:stretch>
                        <a:fillRect/>
                      </a:stretch>
                    </p:blipFill>
                    <p:spPr bwMode="auto">
                      <a:xfrm>
                        <a:off x="4604041" y="2344682"/>
                        <a:ext cx="30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1" name="Rectangle 10"/>
          <p:cNvSpPr/>
          <p:nvPr/>
        </p:nvSpPr>
        <p:spPr>
          <a:xfrm>
            <a:off x="3822558" y="3289171"/>
            <a:ext cx="648072" cy="307777"/>
          </a:xfrm>
          <a:prstGeom prst="rect">
            <a:avLst/>
          </a:prstGeom>
        </p:spPr>
        <p:txBody>
          <a:bodyPr wrap="square">
            <a:spAutoFit/>
          </a:bodyPr>
          <a:lstStyle/>
          <a:p>
            <a:pPr algn="just"/>
            <a:r>
              <a:rPr lang="ru-RU" sz="1400" dirty="0">
                <a:latin typeface="Arial" pitchFamily="34" charset="0"/>
                <a:cs typeface="Arial" pitchFamily="34" charset="0"/>
              </a:rPr>
              <a:t>Газ</a:t>
            </a:r>
          </a:p>
        </p:txBody>
      </p:sp>
      <p:sp>
        <p:nvSpPr>
          <p:cNvPr id="12" name="Rectangle 11"/>
          <p:cNvSpPr/>
          <p:nvPr/>
        </p:nvSpPr>
        <p:spPr>
          <a:xfrm>
            <a:off x="1187623" y="3142977"/>
            <a:ext cx="1023361" cy="523220"/>
          </a:xfrm>
          <a:prstGeom prst="rect">
            <a:avLst/>
          </a:prstGeom>
        </p:spPr>
        <p:txBody>
          <a:bodyPr wrap="square">
            <a:spAutoFit/>
          </a:bodyPr>
          <a:lstStyle/>
          <a:p>
            <a:pPr algn="just"/>
            <a:r>
              <a:rPr lang="ru-RU" sz="1400" dirty="0" smtClean="0">
                <a:latin typeface="Arial" pitchFamily="34" charset="0"/>
                <a:cs typeface="Arial" pitchFamily="34" charset="0"/>
              </a:rPr>
              <a:t>Пар +</a:t>
            </a:r>
            <a:endParaRPr lang="ru-RU" sz="1400" dirty="0">
              <a:latin typeface="Arial" pitchFamily="34" charset="0"/>
              <a:cs typeface="Arial" pitchFamily="34" charset="0"/>
            </a:endParaRPr>
          </a:p>
          <a:p>
            <a:pPr algn="just"/>
            <a:r>
              <a:rPr lang="ru-RU" sz="1400" dirty="0">
                <a:latin typeface="Arial" pitchFamily="34" charset="0"/>
                <a:cs typeface="Arial" pitchFamily="34" charset="0"/>
              </a:rPr>
              <a:t>жидкость</a:t>
            </a:r>
          </a:p>
        </p:txBody>
      </p:sp>
      <p:graphicFrame>
        <p:nvGraphicFramePr>
          <p:cNvPr id="14" name="Object 13"/>
          <p:cNvGraphicFramePr>
            <a:graphicFrameLocks noChangeAspect="1"/>
          </p:cNvGraphicFramePr>
          <p:nvPr>
            <p:extLst>
              <p:ext uri="{D42A27DB-BD31-4B8C-83A1-F6EECF244321}">
                <p14:modId xmlns:p14="http://schemas.microsoft.com/office/powerpoint/2010/main" val="2336605840"/>
              </p:ext>
            </p:extLst>
          </p:nvPr>
        </p:nvGraphicFramePr>
        <p:xfrm>
          <a:off x="31540" y="4116078"/>
          <a:ext cx="254000" cy="355600"/>
        </p:xfrm>
        <a:graphic>
          <a:graphicData uri="http://schemas.openxmlformats.org/presentationml/2006/ole">
            <mc:AlternateContent xmlns:mc="http://schemas.openxmlformats.org/markup-compatibility/2006">
              <mc:Choice xmlns:v="urn:schemas-microsoft-com:vml" Requires="v">
                <p:oleObj spid="_x0000_s1652786" name="Equation" r:id="rId16" imgW="126720" imgH="177480" progId="Equation.DSMT4">
                  <p:embed/>
                </p:oleObj>
              </mc:Choice>
              <mc:Fallback>
                <p:oleObj name="Equation" r:id="rId16" imgW="126720" imgH="177480" progId="Equation.DSMT4">
                  <p:embed/>
                  <p:pic>
                    <p:nvPicPr>
                      <p:cNvPr id="0" name=""/>
                      <p:cNvPicPr>
                        <a:picLocks noChangeAspect="1" noChangeArrowheads="1"/>
                      </p:cNvPicPr>
                      <p:nvPr/>
                    </p:nvPicPr>
                    <p:blipFill>
                      <a:blip r:embed="rId17"/>
                      <a:srcRect/>
                      <a:stretch>
                        <a:fillRect/>
                      </a:stretch>
                    </p:blipFill>
                    <p:spPr bwMode="auto">
                      <a:xfrm>
                        <a:off x="31540" y="4116078"/>
                        <a:ext cx="2540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5" name="Oval 14"/>
          <p:cNvSpPr/>
          <p:nvPr/>
        </p:nvSpPr>
        <p:spPr>
          <a:xfrm>
            <a:off x="2030984" y="2084122"/>
            <a:ext cx="180000" cy="1800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Rectangle 15"/>
          <p:cNvSpPr/>
          <p:nvPr/>
        </p:nvSpPr>
        <p:spPr>
          <a:xfrm>
            <a:off x="1331640" y="1484784"/>
            <a:ext cx="1368152" cy="523220"/>
          </a:xfrm>
          <a:prstGeom prst="rect">
            <a:avLst/>
          </a:prstGeom>
        </p:spPr>
        <p:txBody>
          <a:bodyPr wrap="square">
            <a:spAutoFit/>
          </a:bodyPr>
          <a:lstStyle/>
          <a:p>
            <a:pPr algn="ctr"/>
            <a:r>
              <a:rPr lang="ru-RU" sz="1400" dirty="0">
                <a:latin typeface="Arial" pitchFamily="34" charset="0"/>
                <a:cs typeface="Arial" pitchFamily="34" charset="0"/>
              </a:rPr>
              <a:t>Критическая точка</a:t>
            </a:r>
          </a:p>
        </p:txBody>
      </p:sp>
      <p:graphicFrame>
        <p:nvGraphicFramePr>
          <p:cNvPr id="17" name="Object 16"/>
          <p:cNvGraphicFramePr>
            <a:graphicFrameLocks noChangeAspect="1"/>
          </p:cNvGraphicFramePr>
          <p:nvPr>
            <p:extLst>
              <p:ext uri="{D42A27DB-BD31-4B8C-83A1-F6EECF244321}">
                <p14:modId xmlns:p14="http://schemas.microsoft.com/office/powerpoint/2010/main" val="4177645659"/>
              </p:ext>
            </p:extLst>
          </p:nvPr>
        </p:nvGraphicFramePr>
        <p:xfrm>
          <a:off x="2020467" y="4289698"/>
          <a:ext cx="330200" cy="457200"/>
        </p:xfrm>
        <a:graphic>
          <a:graphicData uri="http://schemas.openxmlformats.org/presentationml/2006/ole">
            <mc:AlternateContent xmlns:mc="http://schemas.openxmlformats.org/markup-compatibility/2006">
              <mc:Choice xmlns:v="urn:schemas-microsoft-com:vml" Requires="v">
                <p:oleObj spid="_x0000_s1652787" name="Equation" r:id="rId18" imgW="164880" imgH="228600" progId="Equation.DSMT4">
                  <p:embed/>
                </p:oleObj>
              </mc:Choice>
              <mc:Fallback>
                <p:oleObj name="Equation" r:id="rId18" imgW="164880" imgH="228600" progId="Equation.DSMT4">
                  <p:embed/>
                  <p:pic>
                    <p:nvPicPr>
                      <p:cNvPr id="0" name=""/>
                      <p:cNvPicPr>
                        <a:picLocks noChangeAspect="1" noChangeArrowheads="1"/>
                      </p:cNvPicPr>
                      <p:nvPr/>
                    </p:nvPicPr>
                    <p:blipFill>
                      <a:blip r:embed="rId19"/>
                      <a:srcRect/>
                      <a:stretch>
                        <a:fillRect/>
                      </a:stretch>
                    </p:blipFill>
                    <p:spPr bwMode="auto">
                      <a:xfrm>
                        <a:off x="2020467" y="4289698"/>
                        <a:ext cx="33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2969613051"/>
              </p:ext>
            </p:extLst>
          </p:nvPr>
        </p:nvGraphicFramePr>
        <p:xfrm>
          <a:off x="-48046" y="1945110"/>
          <a:ext cx="381000" cy="457200"/>
        </p:xfrm>
        <a:graphic>
          <a:graphicData uri="http://schemas.openxmlformats.org/presentationml/2006/ole">
            <mc:AlternateContent xmlns:mc="http://schemas.openxmlformats.org/markup-compatibility/2006">
              <mc:Choice xmlns:v="urn:schemas-microsoft-com:vml" Requires="v">
                <p:oleObj spid="_x0000_s1652788" name="Equation" r:id="rId20" imgW="190440" imgH="228600" progId="Equation.DSMT4">
                  <p:embed/>
                </p:oleObj>
              </mc:Choice>
              <mc:Fallback>
                <p:oleObj name="Equation" r:id="rId20" imgW="190440" imgH="228600" progId="Equation.DSMT4">
                  <p:embed/>
                  <p:pic>
                    <p:nvPicPr>
                      <p:cNvPr id="0" name=""/>
                      <p:cNvPicPr>
                        <a:picLocks noChangeAspect="1" noChangeArrowheads="1"/>
                      </p:cNvPicPr>
                      <p:nvPr/>
                    </p:nvPicPr>
                    <p:blipFill>
                      <a:blip r:embed="rId21"/>
                      <a:srcRect/>
                      <a:stretch>
                        <a:fillRect/>
                      </a:stretch>
                    </p:blipFill>
                    <p:spPr bwMode="auto">
                      <a:xfrm>
                        <a:off x="-48046" y="1945110"/>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2501745183"/>
              </p:ext>
            </p:extLst>
          </p:nvPr>
        </p:nvGraphicFramePr>
        <p:xfrm>
          <a:off x="-43972" y="3588440"/>
          <a:ext cx="355600" cy="457200"/>
        </p:xfrm>
        <a:graphic>
          <a:graphicData uri="http://schemas.openxmlformats.org/presentationml/2006/ole">
            <mc:AlternateContent xmlns:mc="http://schemas.openxmlformats.org/markup-compatibility/2006">
              <mc:Choice xmlns:v="urn:schemas-microsoft-com:vml" Requires="v">
                <p:oleObj spid="_x0000_s1652789" name="Equation" r:id="rId22" imgW="177480" imgH="228600" progId="Equation.DSMT4">
                  <p:embed/>
                </p:oleObj>
              </mc:Choice>
              <mc:Fallback>
                <p:oleObj name="Equation" r:id="rId22" imgW="177480" imgH="228600" progId="Equation.DSMT4">
                  <p:embed/>
                  <p:pic>
                    <p:nvPicPr>
                      <p:cNvPr id="0" name=""/>
                      <p:cNvPicPr>
                        <a:picLocks noChangeAspect="1" noChangeArrowheads="1"/>
                      </p:cNvPicPr>
                      <p:nvPr/>
                    </p:nvPicPr>
                    <p:blipFill>
                      <a:blip r:embed="rId23"/>
                      <a:srcRect/>
                      <a:stretch>
                        <a:fillRect/>
                      </a:stretch>
                    </p:blipFill>
                    <p:spPr bwMode="auto">
                      <a:xfrm>
                        <a:off x="-43972" y="3588440"/>
                        <a:ext cx="35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3017904327"/>
              </p:ext>
            </p:extLst>
          </p:nvPr>
        </p:nvGraphicFramePr>
        <p:xfrm>
          <a:off x="-48846" y="2728168"/>
          <a:ext cx="381000" cy="457200"/>
        </p:xfrm>
        <a:graphic>
          <a:graphicData uri="http://schemas.openxmlformats.org/presentationml/2006/ole">
            <mc:AlternateContent xmlns:mc="http://schemas.openxmlformats.org/markup-compatibility/2006">
              <mc:Choice xmlns:v="urn:schemas-microsoft-com:vml" Requires="v">
                <p:oleObj spid="_x0000_s1652790" name="Equation" r:id="rId24" imgW="190440" imgH="228600" progId="Equation.DSMT4">
                  <p:embed/>
                </p:oleObj>
              </mc:Choice>
              <mc:Fallback>
                <p:oleObj name="Equation" r:id="rId24" imgW="190440" imgH="228600" progId="Equation.DSMT4">
                  <p:embed/>
                  <p:pic>
                    <p:nvPicPr>
                      <p:cNvPr id="0" name=""/>
                      <p:cNvPicPr>
                        <a:picLocks noChangeAspect="1" noChangeArrowheads="1"/>
                      </p:cNvPicPr>
                      <p:nvPr/>
                    </p:nvPicPr>
                    <p:blipFill>
                      <a:blip r:embed="rId25"/>
                      <a:srcRect/>
                      <a:stretch>
                        <a:fillRect/>
                      </a:stretch>
                    </p:blipFill>
                    <p:spPr bwMode="auto">
                      <a:xfrm>
                        <a:off x="-48846" y="2728168"/>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1" name="Rectangle 4"/>
          <p:cNvSpPr txBox="1">
            <a:spLocks noRot="1" noChangeArrowheads="1"/>
          </p:cNvSpPr>
          <p:nvPr/>
        </p:nvSpPr>
        <p:spPr bwMode="auto">
          <a:xfrm>
            <a:off x="251520" y="-27384"/>
            <a:ext cx="8568952" cy="576064"/>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Насыщенный пар</a:t>
            </a:r>
            <a:endParaRPr lang="ru-RU" sz="2800" b="1" kern="0" baseline="-25000" dirty="0">
              <a:solidFill>
                <a:srgbClr val="003399"/>
              </a:solidFill>
              <a:latin typeface="Arial" pitchFamily="34" charset="0"/>
              <a:cs typeface="Arial" pitchFamily="34" charset="0"/>
            </a:endParaRPr>
          </a:p>
        </p:txBody>
      </p:sp>
      <p:sp>
        <p:nvSpPr>
          <p:cNvPr id="22" name="Rectangle 21"/>
          <p:cNvSpPr/>
          <p:nvPr/>
        </p:nvSpPr>
        <p:spPr>
          <a:xfrm>
            <a:off x="5119100" y="764894"/>
            <a:ext cx="1361652" cy="1980247"/>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Rectangle 22"/>
          <p:cNvSpPr/>
          <p:nvPr/>
        </p:nvSpPr>
        <p:spPr>
          <a:xfrm>
            <a:off x="5004048" y="2924944"/>
            <a:ext cx="4032448" cy="1708160"/>
          </a:xfrm>
          <a:prstGeom prst="rect">
            <a:avLst/>
          </a:prstGeom>
        </p:spPr>
        <p:txBody>
          <a:bodyPr wrap="square">
            <a:spAutoFit/>
          </a:bodyPr>
          <a:lstStyle/>
          <a:p>
            <a:pPr algn="just"/>
            <a:r>
              <a:rPr lang="ru-RU" sz="1500" dirty="0">
                <a:latin typeface="Arial" pitchFamily="34" charset="0"/>
                <a:cs typeface="Arial" pitchFamily="34" charset="0"/>
              </a:rPr>
              <a:t>В двухфазной системе при заданной температуре жидкость и пар находятся в динамическом равновесии. Пар называется насыщенным, потому что его нельзя уплотнить при данной температуре. При попытке уплотнения часть пара переходит в жидкость.</a:t>
            </a:r>
          </a:p>
        </p:txBody>
      </p:sp>
      <p:sp>
        <p:nvSpPr>
          <p:cNvPr id="24" name="Oval 23"/>
          <p:cNvSpPr/>
          <p:nvPr/>
        </p:nvSpPr>
        <p:spPr>
          <a:xfrm>
            <a:off x="5221630" y="2586869"/>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Oval 25"/>
          <p:cNvSpPr/>
          <p:nvPr/>
        </p:nvSpPr>
        <p:spPr>
          <a:xfrm>
            <a:off x="5377567" y="253040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Oval 26"/>
          <p:cNvSpPr/>
          <p:nvPr/>
        </p:nvSpPr>
        <p:spPr>
          <a:xfrm>
            <a:off x="5628863" y="260572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Oval 27"/>
          <p:cNvSpPr/>
          <p:nvPr/>
        </p:nvSpPr>
        <p:spPr>
          <a:xfrm>
            <a:off x="5523364" y="2510067"/>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9" name="Oval 28"/>
          <p:cNvSpPr/>
          <p:nvPr/>
        </p:nvSpPr>
        <p:spPr>
          <a:xfrm>
            <a:off x="5699857" y="248772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Oval 29"/>
          <p:cNvSpPr/>
          <p:nvPr/>
        </p:nvSpPr>
        <p:spPr>
          <a:xfrm>
            <a:off x="5817658" y="248750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Oval 30"/>
          <p:cNvSpPr/>
          <p:nvPr/>
        </p:nvSpPr>
        <p:spPr>
          <a:xfrm>
            <a:off x="5959950" y="256984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Oval 31"/>
          <p:cNvSpPr/>
          <p:nvPr/>
        </p:nvSpPr>
        <p:spPr>
          <a:xfrm>
            <a:off x="5292080" y="240550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Oval 32"/>
          <p:cNvSpPr/>
          <p:nvPr/>
        </p:nvSpPr>
        <p:spPr>
          <a:xfrm>
            <a:off x="6018281" y="2405808"/>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Oval 33"/>
          <p:cNvSpPr/>
          <p:nvPr/>
        </p:nvSpPr>
        <p:spPr>
          <a:xfrm>
            <a:off x="6067950" y="261082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Oval 34"/>
          <p:cNvSpPr/>
          <p:nvPr/>
        </p:nvSpPr>
        <p:spPr>
          <a:xfrm>
            <a:off x="6155591" y="250282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Oval 35"/>
          <p:cNvSpPr/>
          <p:nvPr/>
        </p:nvSpPr>
        <p:spPr>
          <a:xfrm>
            <a:off x="6202390" y="2393769"/>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Oval 36"/>
          <p:cNvSpPr/>
          <p:nvPr/>
        </p:nvSpPr>
        <p:spPr>
          <a:xfrm>
            <a:off x="6322330" y="247330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Oval 37"/>
          <p:cNvSpPr/>
          <p:nvPr/>
        </p:nvSpPr>
        <p:spPr>
          <a:xfrm>
            <a:off x="6227229" y="2588817"/>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9" name="Oval 38"/>
          <p:cNvSpPr/>
          <p:nvPr/>
        </p:nvSpPr>
        <p:spPr>
          <a:xfrm>
            <a:off x="5143801" y="247174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0" name="Oval 39"/>
          <p:cNvSpPr/>
          <p:nvPr/>
        </p:nvSpPr>
        <p:spPr>
          <a:xfrm>
            <a:off x="5143801" y="226997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1" name="Oval 40"/>
          <p:cNvSpPr/>
          <p:nvPr/>
        </p:nvSpPr>
        <p:spPr>
          <a:xfrm>
            <a:off x="5269567" y="226148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2" name="Oval 41"/>
          <p:cNvSpPr/>
          <p:nvPr/>
        </p:nvSpPr>
        <p:spPr>
          <a:xfrm>
            <a:off x="5508104" y="234888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3" name="Oval 42"/>
          <p:cNvSpPr/>
          <p:nvPr/>
        </p:nvSpPr>
        <p:spPr>
          <a:xfrm>
            <a:off x="5634444" y="236530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Oval 43"/>
          <p:cNvSpPr/>
          <p:nvPr/>
        </p:nvSpPr>
        <p:spPr>
          <a:xfrm>
            <a:off x="5871658" y="236374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5" name="Oval 44"/>
          <p:cNvSpPr/>
          <p:nvPr/>
        </p:nvSpPr>
        <p:spPr>
          <a:xfrm>
            <a:off x="6084080" y="226509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6" name="Oval 45"/>
          <p:cNvSpPr/>
          <p:nvPr/>
        </p:nvSpPr>
        <p:spPr>
          <a:xfrm>
            <a:off x="6292857" y="222899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7" name="Oval 46"/>
          <p:cNvSpPr/>
          <p:nvPr/>
        </p:nvSpPr>
        <p:spPr>
          <a:xfrm>
            <a:off x="6357837" y="2339769"/>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8" name="Oval 47"/>
          <p:cNvSpPr/>
          <p:nvPr/>
        </p:nvSpPr>
        <p:spPr>
          <a:xfrm>
            <a:off x="5277696" y="212099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9" name="Oval 48"/>
          <p:cNvSpPr/>
          <p:nvPr/>
        </p:nvSpPr>
        <p:spPr>
          <a:xfrm>
            <a:off x="5617499" y="222700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0" name="Oval 49"/>
          <p:cNvSpPr/>
          <p:nvPr/>
        </p:nvSpPr>
        <p:spPr>
          <a:xfrm>
            <a:off x="5753286" y="226761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1" name="Oval 50"/>
          <p:cNvSpPr/>
          <p:nvPr/>
        </p:nvSpPr>
        <p:spPr>
          <a:xfrm>
            <a:off x="5956609" y="224088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Oval 51"/>
          <p:cNvSpPr/>
          <p:nvPr/>
        </p:nvSpPr>
        <p:spPr>
          <a:xfrm>
            <a:off x="6166336" y="217163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3" name="Oval 52"/>
          <p:cNvSpPr/>
          <p:nvPr/>
        </p:nvSpPr>
        <p:spPr>
          <a:xfrm>
            <a:off x="6321821" y="207458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Oval 53"/>
          <p:cNvSpPr/>
          <p:nvPr/>
        </p:nvSpPr>
        <p:spPr>
          <a:xfrm>
            <a:off x="6363351" y="260433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5" name="Oval 54"/>
          <p:cNvSpPr/>
          <p:nvPr/>
        </p:nvSpPr>
        <p:spPr>
          <a:xfrm>
            <a:off x="5119100" y="2083208"/>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6" name="Oval 55"/>
          <p:cNvSpPr/>
          <p:nvPr/>
        </p:nvSpPr>
        <p:spPr>
          <a:xfrm>
            <a:off x="5297534" y="92771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7" name="Oval 56"/>
          <p:cNvSpPr/>
          <p:nvPr/>
        </p:nvSpPr>
        <p:spPr>
          <a:xfrm>
            <a:off x="5506562" y="141277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8" name="Oval 57"/>
          <p:cNvSpPr/>
          <p:nvPr/>
        </p:nvSpPr>
        <p:spPr>
          <a:xfrm>
            <a:off x="6025426" y="99972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9" name="Oval 58"/>
          <p:cNvSpPr/>
          <p:nvPr/>
        </p:nvSpPr>
        <p:spPr>
          <a:xfrm>
            <a:off x="5900123" y="141277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0" name="Oval 59"/>
          <p:cNvSpPr/>
          <p:nvPr/>
        </p:nvSpPr>
        <p:spPr>
          <a:xfrm>
            <a:off x="5817658" y="182566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1" name="Oval 60"/>
          <p:cNvSpPr/>
          <p:nvPr/>
        </p:nvSpPr>
        <p:spPr>
          <a:xfrm>
            <a:off x="5269567" y="171900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Oval 61"/>
          <p:cNvSpPr/>
          <p:nvPr/>
        </p:nvSpPr>
        <p:spPr>
          <a:xfrm>
            <a:off x="6365781" y="175365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3" name="Rectangle 62"/>
          <p:cNvSpPr/>
          <p:nvPr/>
        </p:nvSpPr>
        <p:spPr>
          <a:xfrm>
            <a:off x="2843808" y="735730"/>
            <a:ext cx="2185392" cy="954107"/>
          </a:xfrm>
          <a:prstGeom prst="rect">
            <a:avLst/>
          </a:prstGeom>
        </p:spPr>
        <p:txBody>
          <a:bodyPr wrap="square">
            <a:spAutoFit/>
          </a:bodyPr>
          <a:lstStyle/>
          <a:p>
            <a:pPr algn="just"/>
            <a:r>
              <a:rPr lang="ru-RU" sz="1400" dirty="0">
                <a:latin typeface="Arial" pitchFamily="34" charset="0"/>
                <a:cs typeface="Arial" pitchFamily="34" charset="0"/>
              </a:rPr>
              <a:t>В равновесии поток молекул из пара в жидкость равен потоку из жидкости в пар.</a:t>
            </a:r>
          </a:p>
        </p:txBody>
      </p:sp>
      <p:sp>
        <p:nvSpPr>
          <p:cNvPr id="64" name="Down Arrow 63"/>
          <p:cNvSpPr/>
          <p:nvPr/>
        </p:nvSpPr>
        <p:spPr>
          <a:xfrm>
            <a:off x="5414756" y="1620573"/>
            <a:ext cx="288032" cy="484892"/>
          </a:xfrm>
          <a:prstGeom prst="downArrow">
            <a:avLst/>
          </a:prstGeom>
          <a:solidFill>
            <a:srgbClr val="00B0F0"/>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5" name="Down Arrow 64"/>
          <p:cNvSpPr/>
          <p:nvPr/>
        </p:nvSpPr>
        <p:spPr>
          <a:xfrm rot="10800000">
            <a:off x="6076320" y="1511206"/>
            <a:ext cx="288032" cy="484892"/>
          </a:xfrm>
          <a:prstGeom prst="downArrow">
            <a:avLst/>
          </a:prstGeom>
          <a:solidFill>
            <a:schemeClr val="accent6">
              <a:lumMod val="60000"/>
              <a:lumOff val="4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66" name="Object 65"/>
          <p:cNvGraphicFramePr>
            <a:graphicFrameLocks noChangeAspect="1"/>
          </p:cNvGraphicFramePr>
          <p:nvPr>
            <p:extLst>
              <p:ext uri="{D42A27DB-BD31-4B8C-83A1-F6EECF244321}">
                <p14:modId xmlns:p14="http://schemas.microsoft.com/office/powerpoint/2010/main" val="1827046011"/>
              </p:ext>
            </p:extLst>
          </p:nvPr>
        </p:nvGraphicFramePr>
        <p:xfrm>
          <a:off x="3348038" y="4316835"/>
          <a:ext cx="304800" cy="457200"/>
        </p:xfrm>
        <a:graphic>
          <a:graphicData uri="http://schemas.openxmlformats.org/presentationml/2006/ole">
            <mc:AlternateContent xmlns:mc="http://schemas.openxmlformats.org/markup-compatibility/2006">
              <mc:Choice xmlns:v="urn:schemas-microsoft-com:vml" Requires="v">
                <p:oleObj spid="_x0000_s1652791" name="Equation" r:id="rId26" imgW="152280" imgH="228600" progId="Equation.DSMT4">
                  <p:embed/>
                </p:oleObj>
              </mc:Choice>
              <mc:Fallback>
                <p:oleObj name="Equation" r:id="rId26" imgW="152280" imgH="228600" progId="Equation.DSMT4">
                  <p:embed/>
                  <p:pic>
                    <p:nvPicPr>
                      <p:cNvPr id="0" name=""/>
                      <p:cNvPicPr>
                        <a:picLocks noChangeAspect="1" noChangeArrowheads="1"/>
                      </p:cNvPicPr>
                      <p:nvPr/>
                    </p:nvPicPr>
                    <p:blipFill>
                      <a:blip r:embed="rId27"/>
                      <a:srcRect/>
                      <a:stretch>
                        <a:fillRect/>
                      </a:stretch>
                    </p:blipFill>
                    <p:spPr bwMode="auto">
                      <a:xfrm>
                        <a:off x="3348038" y="4316835"/>
                        <a:ext cx="30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70" name="Straight Connector 69"/>
          <p:cNvCxnSpPr/>
          <p:nvPr/>
        </p:nvCxnSpPr>
        <p:spPr>
          <a:xfrm>
            <a:off x="3365116" y="3855565"/>
            <a:ext cx="0" cy="450659"/>
          </a:xfrm>
          <a:prstGeom prst="line">
            <a:avLst/>
          </a:prstGeom>
          <a:ln w="31750">
            <a:solidFill>
              <a:schemeClr val="tx1">
                <a:lumMod val="85000"/>
                <a:lumOff val="1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2771800" y="3000095"/>
            <a:ext cx="0" cy="1306129"/>
          </a:xfrm>
          <a:prstGeom prst="line">
            <a:avLst/>
          </a:prstGeom>
          <a:ln w="31750">
            <a:solidFill>
              <a:schemeClr val="tx1">
                <a:lumMod val="85000"/>
                <a:lumOff val="15000"/>
              </a:schemeClr>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75" name="Object 74"/>
          <p:cNvGraphicFramePr>
            <a:graphicFrameLocks noChangeAspect="1"/>
          </p:cNvGraphicFramePr>
          <p:nvPr>
            <p:extLst>
              <p:ext uri="{D42A27DB-BD31-4B8C-83A1-F6EECF244321}">
                <p14:modId xmlns:p14="http://schemas.microsoft.com/office/powerpoint/2010/main" val="2127381968"/>
              </p:ext>
            </p:extLst>
          </p:nvPr>
        </p:nvGraphicFramePr>
        <p:xfrm>
          <a:off x="2623927" y="4308630"/>
          <a:ext cx="330200" cy="457200"/>
        </p:xfrm>
        <a:graphic>
          <a:graphicData uri="http://schemas.openxmlformats.org/presentationml/2006/ole">
            <mc:AlternateContent xmlns:mc="http://schemas.openxmlformats.org/markup-compatibility/2006">
              <mc:Choice xmlns:v="urn:schemas-microsoft-com:vml" Requires="v">
                <p:oleObj spid="_x0000_s1652792" name="Equation" r:id="rId28" imgW="164880" imgH="228600" progId="Equation.DSMT4">
                  <p:embed/>
                </p:oleObj>
              </mc:Choice>
              <mc:Fallback>
                <p:oleObj name="Equation" r:id="rId28" imgW="164880" imgH="228600" progId="Equation.DSMT4">
                  <p:embed/>
                  <p:pic>
                    <p:nvPicPr>
                      <p:cNvPr id="0" name=""/>
                      <p:cNvPicPr>
                        <a:picLocks noChangeAspect="1" noChangeArrowheads="1"/>
                      </p:cNvPicPr>
                      <p:nvPr/>
                    </p:nvPicPr>
                    <p:blipFill>
                      <a:blip r:embed="rId29"/>
                      <a:srcRect/>
                      <a:stretch>
                        <a:fillRect/>
                      </a:stretch>
                    </p:blipFill>
                    <p:spPr bwMode="auto">
                      <a:xfrm>
                        <a:off x="2623927" y="4308630"/>
                        <a:ext cx="33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76" name="Rectangle 75"/>
          <p:cNvSpPr/>
          <p:nvPr/>
        </p:nvSpPr>
        <p:spPr>
          <a:xfrm>
            <a:off x="121770" y="4941168"/>
            <a:ext cx="6466454" cy="323165"/>
          </a:xfrm>
          <a:prstGeom prst="rect">
            <a:avLst/>
          </a:prstGeom>
        </p:spPr>
        <p:txBody>
          <a:bodyPr wrap="square">
            <a:spAutoFit/>
          </a:bodyPr>
          <a:lstStyle/>
          <a:p>
            <a:pPr algn="just"/>
            <a:r>
              <a:rPr lang="ru-RU" sz="1500" dirty="0">
                <a:latin typeface="Arial" pitchFamily="34" charset="0"/>
                <a:cs typeface="Arial" pitchFamily="34" charset="0"/>
              </a:rPr>
              <a:t>С увеличением температуры плотность насыщенного пара возрастает</a:t>
            </a:r>
          </a:p>
        </p:txBody>
      </p:sp>
      <p:graphicFrame>
        <p:nvGraphicFramePr>
          <p:cNvPr id="77" name="Object 76"/>
          <p:cNvGraphicFramePr>
            <a:graphicFrameLocks noChangeAspect="1"/>
          </p:cNvGraphicFramePr>
          <p:nvPr>
            <p:extLst>
              <p:ext uri="{D42A27DB-BD31-4B8C-83A1-F6EECF244321}">
                <p14:modId xmlns:p14="http://schemas.microsoft.com/office/powerpoint/2010/main" val="994008418"/>
              </p:ext>
            </p:extLst>
          </p:nvPr>
        </p:nvGraphicFramePr>
        <p:xfrm>
          <a:off x="6721032" y="4687640"/>
          <a:ext cx="2050812" cy="733788"/>
        </p:xfrm>
        <a:graphic>
          <a:graphicData uri="http://schemas.openxmlformats.org/presentationml/2006/ole">
            <mc:AlternateContent xmlns:mc="http://schemas.openxmlformats.org/markup-compatibility/2006">
              <mc:Choice xmlns:v="urn:schemas-microsoft-com:vml" Requires="v">
                <p:oleObj spid="_x0000_s1652793" name="Equation" r:id="rId30" imgW="1206360" imgH="431640" progId="Equation.DSMT4">
                  <p:embed/>
                </p:oleObj>
              </mc:Choice>
              <mc:Fallback>
                <p:oleObj name="Equation" r:id="rId30" imgW="1206360" imgH="431640" progId="Equation.DSMT4">
                  <p:embed/>
                  <p:pic>
                    <p:nvPicPr>
                      <p:cNvPr id="0" name=""/>
                      <p:cNvPicPr>
                        <a:picLocks noChangeAspect="1" noChangeArrowheads="1"/>
                      </p:cNvPicPr>
                      <p:nvPr/>
                    </p:nvPicPr>
                    <p:blipFill>
                      <a:blip r:embed="rId31"/>
                      <a:srcRect/>
                      <a:stretch>
                        <a:fillRect/>
                      </a:stretch>
                    </p:blipFill>
                    <p:spPr bwMode="auto">
                      <a:xfrm>
                        <a:off x="6721032" y="4687640"/>
                        <a:ext cx="2050812" cy="73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78" name="Rectangle 77"/>
          <p:cNvSpPr/>
          <p:nvPr/>
        </p:nvSpPr>
        <p:spPr>
          <a:xfrm>
            <a:off x="161722" y="5545123"/>
            <a:ext cx="5838922" cy="323165"/>
          </a:xfrm>
          <a:prstGeom prst="rect">
            <a:avLst/>
          </a:prstGeom>
        </p:spPr>
        <p:txBody>
          <a:bodyPr wrap="square">
            <a:spAutoFit/>
          </a:bodyPr>
          <a:lstStyle/>
          <a:p>
            <a:pPr algn="just"/>
            <a:r>
              <a:rPr lang="ru-RU" sz="1500" dirty="0">
                <a:latin typeface="Arial" pitchFamily="34" charset="0"/>
                <a:cs typeface="Arial" pitchFamily="34" charset="0"/>
              </a:rPr>
              <a:t>С увеличением температуры плотность жидкости уменьшается</a:t>
            </a:r>
          </a:p>
        </p:txBody>
      </p:sp>
      <p:graphicFrame>
        <p:nvGraphicFramePr>
          <p:cNvPr id="79" name="Object 78"/>
          <p:cNvGraphicFramePr>
            <a:graphicFrameLocks noChangeAspect="1"/>
          </p:cNvGraphicFramePr>
          <p:nvPr>
            <p:extLst>
              <p:ext uri="{D42A27DB-BD31-4B8C-83A1-F6EECF244321}">
                <p14:modId xmlns:p14="http://schemas.microsoft.com/office/powerpoint/2010/main" val="84951281"/>
              </p:ext>
            </p:extLst>
          </p:nvPr>
        </p:nvGraphicFramePr>
        <p:xfrm>
          <a:off x="6525394" y="5307284"/>
          <a:ext cx="2223396" cy="733788"/>
        </p:xfrm>
        <a:graphic>
          <a:graphicData uri="http://schemas.openxmlformats.org/presentationml/2006/ole">
            <mc:AlternateContent xmlns:mc="http://schemas.openxmlformats.org/markup-compatibility/2006">
              <mc:Choice xmlns:v="urn:schemas-microsoft-com:vml" Requires="v">
                <p:oleObj spid="_x0000_s1652794" name="Equation" r:id="rId32" imgW="1307880" imgH="431640" progId="Equation.DSMT4">
                  <p:embed/>
                </p:oleObj>
              </mc:Choice>
              <mc:Fallback>
                <p:oleObj name="Equation" r:id="rId32" imgW="1307880" imgH="431640" progId="Equation.DSMT4">
                  <p:embed/>
                  <p:pic>
                    <p:nvPicPr>
                      <p:cNvPr id="0" name=""/>
                      <p:cNvPicPr>
                        <a:picLocks noChangeAspect="1" noChangeArrowheads="1"/>
                      </p:cNvPicPr>
                      <p:nvPr/>
                    </p:nvPicPr>
                    <p:blipFill>
                      <a:blip r:embed="rId33"/>
                      <a:srcRect/>
                      <a:stretch>
                        <a:fillRect/>
                      </a:stretch>
                    </p:blipFill>
                    <p:spPr bwMode="auto">
                      <a:xfrm>
                        <a:off x="6525394" y="5307284"/>
                        <a:ext cx="2223396" cy="73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80" name="Straight Connector 79"/>
          <p:cNvCxnSpPr/>
          <p:nvPr/>
        </p:nvCxnSpPr>
        <p:spPr>
          <a:xfrm>
            <a:off x="1187624" y="3000095"/>
            <a:ext cx="0" cy="1306129"/>
          </a:xfrm>
          <a:prstGeom prst="line">
            <a:avLst/>
          </a:prstGeom>
          <a:ln w="31750">
            <a:solidFill>
              <a:schemeClr val="tx1">
                <a:lumMod val="85000"/>
                <a:lumOff val="1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934425" y="3864190"/>
            <a:ext cx="0" cy="450659"/>
          </a:xfrm>
          <a:prstGeom prst="line">
            <a:avLst/>
          </a:prstGeom>
          <a:ln w="31750">
            <a:solidFill>
              <a:schemeClr val="tx1">
                <a:lumMod val="85000"/>
                <a:lumOff val="15000"/>
              </a:schemeClr>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82" name="Object 81"/>
          <p:cNvGraphicFramePr>
            <a:graphicFrameLocks noChangeAspect="1"/>
          </p:cNvGraphicFramePr>
          <p:nvPr>
            <p:extLst>
              <p:ext uri="{D42A27DB-BD31-4B8C-83A1-F6EECF244321}">
                <p14:modId xmlns:p14="http://schemas.microsoft.com/office/powerpoint/2010/main" val="3338585966"/>
              </p:ext>
            </p:extLst>
          </p:nvPr>
        </p:nvGraphicFramePr>
        <p:xfrm>
          <a:off x="769938" y="4302547"/>
          <a:ext cx="330200" cy="482600"/>
        </p:xfrm>
        <a:graphic>
          <a:graphicData uri="http://schemas.openxmlformats.org/presentationml/2006/ole">
            <mc:AlternateContent xmlns:mc="http://schemas.openxmlformats.org/markup-compatibility/2006">
              <mc:Choice xmlns:v="urn:schemas-microsoft-com:vml" Requires="v">
                <p:oleObj spid="_x0000_s1652795" name="Equation" r:id="rId34" imgW="164880" imgH="241200" progId="Equation.DSMT4">
                  <p:embed/>
                </p:oleObj>
              </mc:Choice>
              <mc:Fallback>
                <p:oleObj name="Equation" r:id="rId34" imgW="164880" imgH="241200" progId="Equation.DSMT4">
                  <p:embed/>
                  <p:pic>
                    <p:nvPicPr>
                      <p:cNvPr id="0" name=""/>
                      <p:cNvPicPr>
                        <a:picLocks noChangeAspect="1" noChangeArrowheads="1"/>
                      </p:cNvPicPr>
                      <p:nvPr/>
                    </p:nvPicPr>
                    <p:blipFill>
                      <a:blip r:embed="rId35"/>
                      <a:srcRect/>
                      <a:stretch>
                        <a:fillRect/>
                      </a:stretch>
                    </p:blipFill>
                    <p:spPr bwMode="auto">
                      <a:xfrm>
                        <a:off x="769938" y="4302547"/>
                        <a:ext cx="3302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83" name="Object 82"/>
          <p:cNvGraphicFramePr>
            <a:graphicFrameLocks noChangeAspect="1"/>
          </p:cNvGraphicFramePr>
          <p:nvPr>
            <p:extLst>
              <p:ext uri="{D42A27DB-BD31-4B8C-83A1-F6EECF244321}">
                <p14:modId xmlns:p14="http://schemas.microsoft.com/office/powerpoint/2010/main" val="2647108198"/>
              </p:ext>
            </p:extLst>
          </p:nvPr>
        </p:nvGraphicFramePr>
        <p:xfrm>
          <a:off x="1100095" y="4314850"/>
          <a:ext cx="330200" cy="482600"/>
        </p:xfrm>
        <a:graphic>
          <a:graphicData uri="http://schemas.openxmlformats.org/presentationml/2006/ole">
            <mc:AlternateContent xmlns:mc="http://schemas.openxmlformats.org/markup-compatibility/2006">
              <mc:Choice xmlns:v="urn:schemas-microsoft-com:vml" Requires="v">
                <p:oleObj spid="_x0000_s1652796" name="Equation" r:id="rId36" imgW="164880" imgH="241200" progId="Equation.DSMT4">
                  <p:embed/>
                </p:oleObj>
              </mc:Choice>
              <mc:Fallback>
                <p:oleObj name="Equation" r:id="rId36" imgW="164880" imgH="241200" progId="Equation.DSMT4">
                  <p:embed/>
                  <p:pic>
                    <p:nvPicPr>
                      <p:cNvPr id="0" name=""/>
                      <p:cNvPicPr>
                        <a:picLocks noChangeAspect="1" noChangeArrowheads="1"/>
                      </p:cNvPicPr>
                      <p:nvPr/>
                    </p:nvPicPr>
                    <p:blipFill>
                      <a:blip r:embed="rId37"/>
                      <a:srcRect/>
                      <a:stretch>
                        <a:fillRect/>
                      </a:stretch>
                    </p:blipFill>
                    <p:spPr bwMode="auto">
                      <a:xfrm>
                        <a:off x="1100095" y="4314850"/>
                        <a:ext cx="3302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84" name="Rectangle 83"/>
          <p:cNvSpPr/>
          <p:nvPr/>
        </p:nvSpPr>
        <p:spPr>
          <a:xfrm>
            <a:off x="163164" y="6011294"/>
            <a:ext cx="6373304" cy="784830"/>
          </a:xfrm>
          <a:prstGeom prst="rect">
            <a:avLst/>
          </a:prstGeom>
        </p:spPr>
        <p:txBody>
          <a:bodyPr wrap="square">
            <a:spAutoFit/>
          </a:bodyPr>
          <a:lstStyle/>
          <a:p>
            <a:pPr algn="just"/>
            <a:r>
              <a:rPr lang="ru-RU" sz="1500" dirty="0">
                <a:latin typeface="Arial" pitchFamily="34" charset="0"/>
                <a:cs typeface="Arial" pitchFamily="34" charset="0"/>
              </a:rPr>
              <a:t>При приближении к критической температуре разность в плотности жидкой и газообразной фаз уменьшается и в критической точке плотность жидкой фазы равны плотности газообразной фазы  </a:t>
            </a:r>
          </a:p>
        </p:txBody>
      </p:sp>
      <p:cxnSp>
        <p:nvCxnSpPr>
          <p:cNvPr id="85" name="Straight Connector 84"/>
          <p:cNvCxnSpPr/>
          <p:nvPr/>
        </p:nvCxnSpPr>
        <p:spPr>
          <a:xfrm>
            <a:off x="2118163" y="2246130"/>
            <a:ext cx="0" cy="2060094"/>
          </a:xfrm>
          <a:prstGeom prst="line">
            <a:avLst/>
          </a:prstGeom>
          <a:ln w="31750">
            <a:solidFill>
              <a:srgbClr val="C00000"/>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87" name="Object 86"/>
          <p:cNvGraphicFramePr>
            <a:graphicFrameLocks noChangeAspect="1"/>
          </p:cNvGraphicFramePr>
          <p:nvPr>
            <p:extLst>
              <p:ext uri="{D42A27DB-BD31-4B8C-83A1-F6EECF244321}">
                <p14:modId xmlns:p14="http://schemas.microsoft.com/office/powerpoint/2010/main" val="1463110710"/>
              </p:ext>
            </p:extLst>
          </p:nvPr>
        </p:nvGraphicFramePr>
        <p:xfrm>
          <a:off x="6639376" y="6005577"/>
          <a:ext cx="884952" cy="733788"/>
        </p:xfrm>
        <a:graphic>
          <a:graphicData uri="http://schemas.openxmlformats.org/presentationml/2006/ole">
            <mc:AlternateContent xmlns:mc="http://schemas.openxmlformats.org/markup-compatibility/2006">
              <mc:Choice xmlns:v="urn:schemas-microsoft-com:vml" Requires="v">
                <p:oleObj spid="_x0000_s1652797" name="Equation" r:id="rId38" imgW="520560" imgH="431640" progId="Equation.DSMT4">
                  <p:embed/>
                </p:oleObj>
              </mc:Choice>
              <mc:Fallback>
                <p:oleObj name="Equation" r:id="rId38" imgW="520560" imgH="431640" progId="Equation.DSMT4">
                  <p:embed/>
                  <p:pic>
                    <p:nvPicPr>
                      <p:cNvPr id="0" name=""/>
                      <p:cNvPicPr>
                        <a:picLocks noChangeAspect="1" noChangeArrowheads="1"/>
                      </p:cNvPicPr>
                      <p:nvPr/>
                    </p:nvPicPr>
                    <p:blipFill>
                      <a:blip r:embed="rId39"/>
                      <a:srcRect/>
                      <a:stretch>
                        <a:fillRect/>
                      </a:stretch>
                    </p:blipFill>
                    <p:spPr bwMode="auto">
                      <a:xfrm>
                        <a:off x="6639376" y="6005577"/>
                        <a:ext cx="884952" cy="73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pic>
        <p:nvPicPr>
          <p:cNvPr id="1082481" name="Picture 113" descr="D:\documentsECLbureau\CondMatter\Molecule\LecturePPT\fig_im\RealGasIsoDensity_final.emf"/>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6732240" y="1304073"/>
            <a:ext cx="1847895" cy="147708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89" name="Object 88"/>
          <p:cNvGraphicFramePr>
            <a:graphicFrameLocks noChangeAspect="1"/>
          </p:cNvGraphicFramePr>
          <p:nvPr>
            <p:extLst>
              <p:ext uri="{D42A27DB-BD31-4B8C-83A1-F6EECF244321}">
                <p14:modId xmlns:p14="http://schemas.microsoft.com/office/powerpoint/2010/main" val="1688393515"/>
              </p:ext>
            </p:extLst>
          </p:nvPr>
        </p:nvGraphicFramePr>
        <p:xfrm>
          <a:off x="8578054" y="2394707"/>
          <a:ext cx="238125" cy="280988"/>
        </p:xfrm>
        <a:graphic>
          <a:graphicData uri="http://schemas.openxmlformats.org/presentationml/2006/ole">
            <mc:AlternateContent xmlns:mc="http://schemas.openxmlformats.org/markup-compatibility/2006">
              <mc:Choice xmlns:v="urn:schemas-microsoft-com:vml" Requires="v">
                <p:oleObj spid="_x0000_s1652798" name="Equation" r:id="rId41" imgW="139680" imgH="164880" progId="Equation.DSMT4">
                  <p:embed/>
                </p:oleObj>
              </mc:Choice>
              <mc:Fallback>
                <p:oleObj name="Equation" r:id="rId41" imgW="139680" imgH="164880" progId="Equation.DSMT4">
                  <p:embed/>
                  <p:pic>
                    <p:nvPicPr>
                      <p:cNvPr id="0" name=""/>
                      <p:cNvPicPr>
                        <a:picLocks noChangeAspect="1" noChangeArrowheads="1"/>
                      </p:cNvPicPr>
                      <p:nvPr/>
                    </p:nvPicPr>
                    <p:blipFill>
                      <a:blip r:embed="rId42"/>
                      <a:srcRect/>
                      <a:stretch>
                        <a:fillRect/>
                      </a:stretch>
                    </p:blipFill>
                    <p:spPr bwMode="auto">
                      <a:xfrm>
                        <a:off x="8578054" y="2394707"/>
                        <a:ext cx="238125"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90" name="Object 89"/>
          <p:cNvGraphicFramePr>
            <a:graphicFrameLocks noChangeAspect="1"/>
          </p:cNvGraphicFramePr>
          <p:nvPr>
            <p:extLst>
              <p:ext uri="{D42A27DB-BD31-4B8C-83A1-F6EECF244321}">
                <p14:modId xmlns:p14="http://schemas.microsoft.com/office/powerpoint/2010/main" val="3711864552"/>
              </p:ext>
            </p:extLst>
          </p:nvPr>
        </p:nvGraphicFramePr>
        <p:xfrm>
          <a:off x="6811256" y="1203797"/>
          <a:ext cx="258763" cy="280987"/>
        </p:xfrm>
        <a:graphic>
          <a:graphicData uri="http://schemas.openxmlformats.org/presentationml/2006/ole">
            <mc:AlternateContent xmlns:mc="http://schemas.openxmlformats.org/markup-compatibility/2006">
              <mc:Choice xmlns:v="urn:schemas-microsoft-com:vml" Requires="v">
                <p:oleObj spid="_x0000_s1652799" name="Equation" r:id="rId43" imgW="152280" imgH="164880" progId="Equation.DSMT4">
                  <p:embed/>
                </p:oleObj>
              </mc:Choice>
              <mc:Fallback>
                <p:oleObj name="Equation" r:id="rId43" imgW="152280" imgH="164880" progId="Equation.DSMT4">
                  <p:embed/>
                  <p:pic>
                    <p:nvPicPr>
                      <p:cNvPr id="0" name=""/>
                      <p:cNvPicPr>
                        <a:picLocks noChangeAspect="1" noChangeArrowheads="1"/>
                      </p:cNvPicPr>
                      <p:nvPr/>
                    </p:nvPicPr>
                    <p:blipFill>
                      <a:blip r:embed="rId44"/>
                      <a:srcRect/>
                      <a:stretch>
                        <a:fillRect/>
                      </a:stretch>
                    </p:blipFill>
                    <p:spPr bwMode="auto">
                      <a:xfrm>
                        <a:off x="6811256" y="1203797"/>
                        <a:ext cx="258763"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91" name="Rectangle 90"/>
          <p:cNvSpPr/>
          <p:nvPr/>
        </p:nvSpPr>
        <p:spPr>
          <a:xfrm>
            <a:off x="6444208" y="689564"/>
            <a:ext cx="2716052" cy="523220"/>
          </a:xfrm>
          <a:prstGeom prst="rect">
            <a:avLst/>
          </a:prstGeom>
        </p:spPr>
        <p:txBody>
          <a:bodyPr wrap="square">
            <a:spAutoFit/>
          </a:bodyPr>
          <a:lstStyle/>
          <a:p>
            <a:pPr algn="just"/>
            <a:r>
              <a:rPr lang="ru-RU" sz="1400" dirty="0">
                <a:latin typeface="Arial" pitchFamily="34" charset="0"/>
                <a:cs typeface="Arial" pitchFamily="34" charset="0"/>
              </a:rPr>
              <a:t>Плотность жидкости и пара в зависимости от температуры</a:t>
            </a:r>
          </a:p>
        </p:txBody>
      </p:sp>
      <p:sp>
        <p:nvSpPr>
          <p:cNvPr id="92" name="Oval 91"/>
          <p:cNvSpPr/>
          <p:nvPr/>
        </p:nvSpPr>
        <p:spPr>
          <a:xfrm>
            <a:off x="5414756" y="221012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3" name="Oval 92"/>
          <p:cNvSpPr/>
          <p:nvPr/>
        </p:nvSpPr>
        <p:spPr>
          <a:xfrm>
            <a:off x="5385696" y="234888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4" name="Oval 93"/>
          <p:cNvSpPr/>
          <p:nvPr/>
        </p:nvSpPr>
        <p:spPr>
          <a:xfrm>
            <a:off x="5526444" y="2163337"/>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5" name="Oval 94"/>
          <p:cNvSpPr/>
          <p:nvPr/>
        </p:nvSpPr>
        <p:spPr>
          <a:xfrm>
            <a:off x="5846123" y="219257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6" name="Oval 95"/>
          <p:cNvSpPr/>
          <p:nvPr/>
        </p:nvSpPr>
        <p:spPr>
          <a:xfrm>
            <a:off x="6037020" y="213919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7" name="Oval 96"/>
          <p:cNvSpPr/>
          <p:nvPr/>
        </p:nvSpPr>
        <p:spPr>
          <a:xfrm>
            <a:off x="5717595" y="213288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8" name="Oval 97"/>
          <p:cNvSpPr/>
          <p:nvPr/>
        </p:nvSpPr>
        <p:spPr>
          <a:xfrm>
            <a:off x="5479836" y="2612847"/>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9" name="Oval 98"/>
          <p:cNvSpPr/>
          <p:nvPr/>
        </p:nvSpPr>
        <p:spPr>
          <a:xfrm>
            <a:off x="5792123" y="259220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01" name="Object 100"/>
          <p:cNvGraphicFramePr>
            <a:graphicFrameLocks noChangeAspect="1"/>
          </p:cNvGraphicFramePr>
          <p:nvPr>
            <p:extLst>
              <p:ext uri="{D42A27DB-BD31-4B8C-83A1-F6EECF244321}">
                <p14:modId xmlns:p14="http://schemas.microsoft.com/office/powerpoint/2010/main" val="90258236"/>
              </p:ext>
            </p:extLst>
          </p:nvPr>
        </p:nvGraphicFramePr>
        <p:xfrm>
          <a:off x="7470344" y="1235414"/>
          <a:ext cx="388938" cy="387350"/>
        </p:xfrm>
        <a:graphic>
          <a:graphicData uri="http://schemas.openxmlformats.org/presentationml/2006/ole">
            <mc:AlternateContent xmlns:mc="http://schemas.openxmlformats.org/markup-compatibility/2006">
              <mc:Choice xmlns:v="urn:schemas-microsoft-com:vml" Requires="v">
                <p:oleObj spid="_x0000_s1652800" name="Equation" r:id="rId45" imgW="228600" imgH="228600" progId="Equation.DSMT4">
                  <p:embed/>
                </p:oleObj>
              </mc:Choice>
              <mc:Fallback>
                <p:oleObj name="Equation" r:id="rId45" imgW="228600" imgH="228600" progId="Equation.DSMT4">
                  <p:embed/>
                  <p:pic>
                    <p:nvPicPr>
                      <p:cNvPr id="0" name=""/>
                      <p:cNvPicPr>
                        <a:picLocks noChangeAspect="1" noChangeArrowheads="1"/>
                      </p:cNvPicPr>
                      <p:nvPr/>
                    </p:nvPicPr>
                    <p:blipFill>
                      <a:blip r:embed="rId46"/>
                      <a:srcRect/>
                      <a:stretch>
                        <a:fillRect/>
                      </a:stretch>
                    </p:blipFill>
                    <p:spPr bwMode="auto">
                      <a:xfrm>
                        <a:off x="7470344" y="1235414"/>
                        <a:ext cx="388938"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02" name="Object 101"/>
          <p:cNvGraphicFramePr>
            <a:graphicFrameLocks noChangeAspect="1"/>
          </p:cNvGraphicFramePr>
          <p:nvPr>
            <p:extLst>
              <p:ext uri="{D42A27DB-BD31-4B8C-83A1-F6EECF244321}">
                <p14:modId xmlns:p14="http://schemas.microsoft.com/office/powerpoint/2010/main" val="1856109481"/>
              </p:ext>
            </p:extLst>
          </p:nvPr>
        </p:nvGraphicFramePr>
        <p:xfrm>
          <a:off x="7484842" y="2103805"/>
          <a:ext cx="325438" cy="387350"/>
        </p:xfrm>
        <a:graphic>
          <a:graphicData uri="http://schemas.openxmlformats.org/presentationml/2006/ole">
            <mc:AlternateContent xmlns:mc="http://schemas.openxmlformats.org/markup-compatibility/2006">
              <mc:Choice xmlns:v="urn:schemas-microsoft-com:vml" Requires="v">
                <p:oleObj spid="_x0000_s1652801" name="Equation" r:id="rId47" imgW="190440" imgH="228600" progId="Equation.DSMT4">
                  <p:embed/>
                </p:oleObj>
              </mc:Choice>
              <mc:Fallback>
                <p:oleObj name="Equation" r:id="rId47" imgW="190440" imgH="228600" progId="Equation.DSMT4">
                  <p:embed/>
                  <p:pic>
                    <p:nvPicPr>
                      <p:cNvPr id="0" name=""/>
                      <p:cNvPicPr>
                        <a:picLocks noChangeAspect="1" noChangeArrowheads="1"/>
                      </p:cNvPicPr>
                      <p:nvPr/>
                    </p:nvPicPr>
                    <p:blipFill>
                      <a:blip r:embed="rId48"/>
                      <a:srcRect/>
                      <a:stretch>
                        <a:fillRect/>
                      </a:stretch>
                    </p:blipFill>
                    <p:spPr bwMode="auto">
                      <a:xfrm>
                        <a:off x="7484842" y="2103805"/>
                        <a:ext cx="325438"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03" name="Rectangle 102"/>
          <p:cNvSpPr/>
          <p:nvPr/>
        </p:nvSpPr>
        <p:spPr>
          <a:xfrm>
            <a:off x="1273525" y="999721"/>
            <a:ext cx="648072" cy="307777"/>
          </a:xfrm>
          <a:prstGeom prst="rect">
            <a:avLst/>
          </a:prstGeom>
        </p:spPr>
        <p:txBody>
          <a:bodyPr wrap="square">
            <a:spAutoFit/>
          </a:bodyPr>
          <a:lstStyle/>
          <a:p>
            <a:pPr algn="just"/>
            <a:r>
              <a:rPr lang="ru-RU" sz="1400" dirty="0">
                <a:latin typeface="Arial" pitchFamily="34" charset="0"/>
                <a:cs typeface="Arial" pitchFamily="34" charset="0"/>
              </a:rPr>
              <a:t>Газ</a:t>
            </a:r>
          </a:p>
        </p:txBody>
      </p:sp>
      <p:graphicFrame>
        <p:nvGraphicFramePr>
          <p:cNvPr id="104" name="Object 103"/>
          <p:cNvGraphicFramePr>
            <a:graphicFrameLocks noChangeAspect="1"/>
          </p:cNvGraphicFramePr>
          <p:nvPr>
            <p:extLst>
              <p:ext uri="{D42A27DB-BD31-4B8C-83A1-F6EECF244321}">
                <p14:modId xmlns:p14="http://schemas.microsoft.com/office/powerpoint/2010/main" val="1891583443"/>
              </p:ext>
            </p:extLst>
          </p:nvPr>
        </p:nvGraphicFramePr>
        <p:xfrm>
          <a:off x="8278920" y="1774399"/>
          <a:ext cx="323850" cy="388938"/>
        </p:xfrm>
        <a:graphic>
          <a:graphicData uri="http://schemas.openxmlformats.org/presentationml/2006/ole">
            <mc:AlternateContent xmlns:mc="http://schemas.openxmlformats.org/markup-compatibility/2006">
              <mc:Choice xmlns:v="urn:schemas-microsoft-com:vml" Requires="v">
                <p:oleObj spid="_x0000_s1652802" name="Equation" r:id="rId49" imgW="190440" imgH="228600" progId="Equation.DSMT4">
                  <p:embed/>
                </p:oleObj>
              </mc:Choice>
              <mc:Fallback>
                <p:oleObj name="Equation" r:id="rId49" imgW="190440" imgH="228600" progId="Equation.DSMT4">
                  <p:embed/>
                  <p:pic>
                    <p:nvPicPr>
                      <p:cNvPr id="0" name=""/>
                      <p:cNvPicPr>
                        <a:picLocks noChangeAspect="1" noChangeArrowheads="1"/>
                      </p:cNvPicPr>
                      <p:nvPr/>
                    </p:nvPicPr>
                    <p:blipFill>
                      <a:blip r:embed="rId50"/>
                      <a:srcRect/>
                      <a:stretch>
                        <a:fillRect/>
                      </a:stretch>
                    </p:blipFill>
                    <p:spPr bwMode="auto">
                      <a:xfrm>
                        <a:off x="8278920" y="1774399"/>
                        <a:ext cx="32385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05" name="Oval 104"/>
          <p:cNvSpPr/>
          <p:nvPr/>
        </p:nvSpPr>
        <p:spPr>
          <a:xfrm>
            <a:off x="8170920" y="1962827"/>
            <a:ext cx="108000" cy="1080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06" name="Object 105"/>
          <p:cNvGraphicFramePr>
            <a:graphicFrameLocks noChangeAspect="1"/>
          </p:cNvGraphicFramePr>
          <p:nvPr>
            <p:extLst>
              <p:ext uri="{D42A27DB-BD31-4B8C-83A1-F6EECF244321}">
                <p14:modId xmlns:p14="http://schemas.microsoft.com/office/powerpoint/2010/main" val="2989763383"/>
              </p:ext>
            </p:extLst>
          </p:nvPr>
        </p:nvGraphicFramePr>
        <p:xfrm>
          <a:off x="7956376" y="2357506"/>
          <a:ext cx="280987" cy="388938"/>
        </p:xfrm>
        <a:graphic>
          <a:graphicData uri="http://schemas.openxmlformats.org/presentationml/2006/ole">
            <mc:AlternateContent xmlns:mc="http://schemas.openxmlformats.org/markup-compatibility/2006">
              <mc:Choice xmlns:v="urn:schemas-microsoft-com:vml" Requires="v">
                <p:oleObj spid="_x0000_s1652803" name="Equation" r:id="rId51" imgW="164880" imgH="228600" progId="Equation.DSMT4">
                  <p:embed/>
                </p:oleObj>
              </mc:Choice>
              <mc:Fallback>
                <p:oleObj name="Equation" r:id="rId51" imgW="164880" imgH="228600" progId="Equation.DSMT4">
                  <p:embed/>
                  <p:pic>
                    <p:nvPicPr>
                      <p:cNvPr id="0" name=""/>
                      <p:cNvPicPr>
                        <a:picLocks noChangeAspect="1" noChangeArrowheads="1"/>
                      </p:cNvPicPr>
                      <p:nvPr/>
                    </p:nvPicPr>
                    <p:blipFill>
                      <a:blip r:embed="rId52"/>
                      <a:srcRect/>
                      <a:stretch>
                        <a:fillRect/>
                      </a:stretch>
                    </p:blipFill>
                    <p:spPr bwMode="auto">
                      <a:xfrm>
                        <a:off x="7956376" y="2357506"/>
                        <a:ext cx="280987"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107" name="Straight Connector 106"/>
          <p:cNvCxnSpPr/>
          <p:nvPr/>
        </p:nvCxnSpPr>
        <p:spPr>
          <a:xfrm>
            <a:off x="8233546" y="1421517"/>
            <a:ext cx="0" cy="1306129"/>
          </a:xfrm>
          <a:prstGeom prst="line">
            <a:avLst/>
          </a:prstGeom>
          <a:ln w="3175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100" name="Rectangle 99"/>
          <p:cNvSpPr/>
          <p:nvPr/>
        </p:nvSpPr>
        <p:spPr>
          <a:xfrm>
            <a:off x="323528" y="1653763"/>
            <a:ext cx="973694" cy="307777"/>
          </a:xfrm>
          <a:prstGeom prst="rect">
            <a:avLst/>
          </a:prstGeom>
          <a:solidFill>
            <a:schemeClr val="bg1"/>
          </a:solidFill>
        </p:spPr>
        <p:txBody>
          <a:bodyPr wrap="square">
            <a:spAutoFit/>
          </a:bodyPr>
          <a:lstStyle/>
          <a:p>
            <a:pPr algn="just"/>
            <a:r>
              <a:rPr lang="ru-RU" sz="1400" dirty="0">
                <a:latin typeface="Arial" pitchFamily="34" charset="0"/>
                <a:cs typeface="Arial" pitchFamily="34" charset="0"/>
              </a:rPr>
              <a:t>жидкость</a:t>
            </a:r>
          </a:p>
        </p:txBody>
      </p:sp>
      <p:graphicFrame>
        <p:nvGraphicFramePr>
          <p:cNvPr id="108" name="Object 107"/>
          <p:cNvGraphicFramePr>
            <a:graphicFrameLocks noChangeAspect="1"/>
          </p:cNvGraphicFramePr>
          <p:nvPr>
            <p:extLst>
              <p:ext uri="{D42A27DB-BD31-4B8C-83A1-F6EECF244321}">
                <p14:modId xmlns:p14="http://schemas.microsoft.com/office/powerpoint/2010/main" val="2556469786"/>
              </p:ext>
            </p:extLst>
          </p:nvPr>
        </p:nvGraphicFramePr>
        <p:xfrm>
          <a:off x="3363183" y="3467787"/>
          <a:ext cx="388937" cy="387350"/>
        </p:xfrm>
        <a:graphic>
          <a:graphicData uri="http://schemas.openxmlformats.org/presentationml/2006/ole">
            <mc:AlternateContent xmlns:mc="http://schemas.openxmlformats.org/markup-compatibility/2006">
              <mc:Choice xmlns:v="urn:schemas-microsoft-com:vml" Requires="v">
                <p:oleObj spid="_x0000_s1652804" name="Equation" r:id="rId53" imgW="228600" imgH="228600" progId="Equation.DSMT4">
                  <p:embed/>
                </p:oleObj>
              </mc:Choice>
              <mc:Fallback>
                <p:oleObj name="Equation" r:id="rId53" imgW="228600" imgH="228600" progId="Equation.DSMT4">
                  <p:embed/>
                  <p:pic>
                    <p:nvPicPr>
                      <p:cNvPr id="0" name=""/>
                      <p:cNvPicPr>
                        <a:picLocks noChangeAspect="1" noChangeArrowheads="1"/>
                      </p:cNvPicPr>
                      <p:nvPr/>
                    </p:nvPicPr>
                    <p:blipFill>
                      <a:blip r:embed="rId54"/>
                      <a:srcRect/>
                      <a:stretch>
                        <a:fillRect/>
                      </a:stretch>
                    </p:blipFill>
                    <p:spPr bwMode="auto">
                      <a:xfrm>
                        <a:off x="3363183" y="3467787"/>
                        <a:ext cx="388937"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09" name="Object 108"/>
          <p:cNvGraphicFramePr>
            <a:graphicFrameLocks noChangeAspect="1"/>
          </p:cNvGraphicFramePr>
          <p:nvPr>
            <p:extLst>
              <p:ext uri="{D42A27DB-BD31-4B8C-83A1-F6EECF244321}">
                <p14:modId xmlns:p14="http://schemas.microsoft.com/office/powerpoint/2010/main" val="1728833859"/>
              </p:ext>
            </p:extLst>
          </p:nvPr>
        </p:nvGraphicFramePr>
        <p:xfrm>
          <a:off x="2794000" y="2651125"/>
          <a:ext cx="411163" cy="387350"/>
        </p:xfrm>
        <a:graphic>
          <a:graphicData uri="http://schemas.openxmlformats.org/presentationml/2006/ole">
            <mc:AlternateContent xmlns:mc="http://schemas.openxmlformats.org/markup-compatibility/2006">
              <mc:Choice xmlns:v="urn:schemas-microsoft-com:vml" Requires="v">
                <p:oleObj spid="_x0000_s1652805" name="Equation" r:id="rId55" imgW="241200" imgH="228600" progId="Equation.DSMT4">
                  <p:embed/>
                </p:oleObj>
              </mc:Choice>
              <mc:Fallback>
                <p:oleObj name="Equation" r:id="rId55" imgW="241200" imgH="228600" progId="Equation.DSMT4">
                  <p:embed/>
                  <p:pic>
                    <p:nvPicPr>
                      <p:cNvPr id="0" name=""/>
                      <p:cNvPicPr>
                        <a:picLocks noChangeAspect="1" noChangeArrowheads="1"/>
                      </p:cNvPicPr>
                      <p:nvPr/>
                    </p:nvPicPr>
                    <p:blipFill>
                      <a:blip r:embed="rId56"/>
                      <a:srcRect/>
                      <a:stretch>
                        <a:fillRect/>
                      </a:stretch>
                    </p:blipFill>
                    <p:spPr bwMode="auto">
                      <a:xfrm>
                        <a:off x="2794000" y="2651125"/>
                        <a:ext cx="411163"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10" name="Object 109"/>
          <p:cNvGraphicFramePr>
            <a:graphicFrameLocks noChangeAspect="1"/>
          </p:cNvGraphicFramePr>
          <p:nvPr>
            <p:extLst>
              <p:ext uri="{D42A27DB-BD31-4B8C-83A1-F6EECF244321}">
                <p14:modId xmlns:p14="http://schemas.microsoft.com/office/powerpoint/2010/main" val="1827257701"/>
              </p:ext>
            </p:extLst>
          </p:nvPr>
        </p:nvGraphicFramePr>
        <p:xfrm>
          <a:off x="429049" y="3570702"/>
          <a:ext cx="452437" cy="387350"/>
        </p:xfrm>
        <a:graphic>
          <a:graphicData uri="http://schemas.openxmlformats.org/presentationml/2006/ole">
            <mc:AlternateContent xmlns:mc="http://schemas.openxmlformats.org/markup-compatibility/2006">
              <mc:Choice xmlns:v="urn:schemas-microsoft-com:vml" Requires="v">
                <p:oleObj spid="_x0000_s1652806" name="Equation" r:id="rId57" imgW="266400" imgH="228600" progId="Equation.DSMT4">
                  <p:embed/>
                </p:oleObj>
              </mc:Choice>
              <mc:Fallback>
                <p:oleObj name="Equation" r:id="rId57" imgW="266400" imgH="228600" progId="Equation.DSMT4">
                  <p:embed/>
                  <p:pic>
                    <p:nvPicPr>
                      <p:cNvPr id="0" name=""/>
                      <p:cNvPicPr>
                        <a:picLocks noChangeAspect="1" noChangeArrowheads="1"/>
                      </p:cNvPicPr>
                      <p:nvPr/>
                    </p:nvPicPr>
                    <p:blipFill>
                      <a:blip r:embed="rId58"/>
                      <a:srcRect/>
                      <a:stretch>
                        <a:fillRect/>
                      </a:stretch>
                    </p:blipFill>
                    <p:spPr bwMode="auto">
                      <a:xfrm>
                        <a:off x="429049" y="3570702"/>
                        <a:ext cx="452437"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11" name="Object 110"/>
          <p:cNvGraphicFramePr>
            <a:graphicFrameLocks noChangeAspect="1"/>
          </p:cNvGraphicFramePr>
          <p:nvPr>
            <p:extLst>
              <p:ext uri="{D42A27DB-BD31-4B8C-83A1-F6EECF244321}">
                <p14:modId xmlns:p14="http://schemas.microsoft.com/office/powerpoint/2010/main" val="2496910782"/>
              </p:ext>
            </p:extLst>
          </p:nvPr>
        </p:nvGraphicFramePr>
        <p:xfrm>
          <a:off x="674044" y="2713038"/>
          <a:ext cx="474663" cy="387350"/>
        </p:xfrm>
        <a:graphic>
          <a:graphicData uri="http://schemas.openxmlformats.org/presentationml/2006/ole">
            <mc:AlternateContent xmlns:mc="http://schemas.openxmlformats.org/markup-compatibility/2006">
              <mc:Choice xmlns:v="urn:schemas-microsoft-com:vml" Requires="v">
                <p:oleObj spid="_x0000_s1652807" name="Equation" r:id="rId59" imgW="279360" imgH="228600" progId="Equation.DSMT4">
                  <p:embed/>
                </p:oleObj>
              </mc:Choice>
              <mc:Fallback>
                <p:oleObj name="Equation" r:id="rId59" imgW="279360" imgH="228600" progId="Equation.DSMT4">
                  <p:embed/>
                  <p:pic>
                    <p:nvPicPr>
                      <p:cNvPr id="0" name=""/>
                      <p:cNvPicPr>
                        <a:picLocks noChangeAspect="1" noChangeArrowheads="1"/>
                      </p:cNvPicPr>
                      <p:nvPr/>
                    </p:nvPicPr>
                    <p:blipFill>
                      <a:blip r:embed="rId60"/>
                      <a:srcRect/>
                      <a:stretch>
                        <a:fillRect/>
                      </a:stretch>
                    </p:blipFill>
                    <p:spPr bwMode="auto">
                      <a:xfrm>
                        <a:off x="674044" y="2713038"/>
                        <a:ext cx="474663"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1423955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251520" y="-27384"/>
            <a:ext cx="8568952" cy="576064"/>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Правило рычага</a:t>
            </a:r>
            <a:endParaRPr lang="ru-RU" sz="2800" b="1" kern="0" baseline="-25000" dirty="0">
              <a:solidFill>
                <a:srgbClr val="003399"/>
              </a:solidFill>
              <a:latin typeface="Arial" pitchFamily="34" charset="0"/>
              <a:cs typeface="Arial" pitchFamily="34" charset="0"/>
            </a:endParaRPr>
          </a:p>
        </p:txBody>
      </p:sp>
      <p:pic>
        <p:nvPicPr>
          <p:cNvPr id="5" name="Picture 70" descr="D:\documentsECLbureau\CondMatter\Molecule\LecturePPT\fig_im\RealGasIsoTherm2.e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32" y="661435"/>
            <a:ext cx="4513262" cy="370681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Object 5"/>
          <p:cNvGraphicFramePr>
            <a:graphicFrameLocks noChangeAspect="1"/>
          </p:cNvGraphicFramePr>
          <p:nvPr>
            <p:extLst>
              <p:ext uri="{D42A27DB-BD31-4B8C-83A1-F6EECF244321}">
                <p14:modId xmlns:p14="http://schemas.microsoft.com/office/powerpoint/2010/main" val="3669266354"/>
              </p:ext>
            </p:extLst>
          </p:nvPr>
        </p:nvGraphicFramePr>
        <p:xfrm>
          <a:off x="4531867" y="4349255"/>
          <a:ext cx="304800" cy="355600"/>
        </p:xfrm>
        <a:graphic>
          <a:graphicData uri="http://schemas.openxmlformats.org/presentationml/2006/ole">
            <mc:AlternateContent xmlns:mc="http://schemas.openxmlformats.org/markup-compatibility/2006">
              <mc:Choice xmlns:v="urn:schemas-microsoft-com:vml" Requires="v">
                <p:oleObj spid="_x0000_s1631116" name="Equation" r:id="rId4" imgW="152280" imgH="177480" progId="Equation.DSMT4">
                  <p:embed/>
                </p:oleObj>
              </mc:Choice>
              <mc:Fallback>
                <p:oleObj name="Equation" r:id="rId4" imgW="152280" imgH="177480" progId="Equation.DSMT4">
                  <p:embed/>
                  <p:pic>
                    <p:nvPicPr>
                      <p:cNvPr id="0" name=""/>
                      <p:cNvPicPr>
                        <a:picLocks noChangeAspect="1" noChangeArrowheads="1"/>
                      </p:cNvPicPr>
                      <p:nvPr/>
                    </p:nvPicPr>
                    <p:blipFill>
                      <a:blip r:embed="rId5"/>
                      <a:srcRect/>
                      <a:stretch>
                        <a:fillRect/>
                      </a:stretch>
                    </p:blipFill>
                    <p:spPr bwMode="auto">
                      <a:xfrm>
                        <a:off x="4531867" y="4349255"/>
                        <a:ext cx="3048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693600747"/>
              </p:ext>
            </p:extLst>
          </p:nvPr>
        </p:nvGraphicFramePr>
        <p:xfrm>
          <a:off x="-2008" y="476672"/>
          <a:ext cx="304800" cy="330200"/>
        </p:xfrm>
        <a:graphic>
          <a:graphicData uri="http://schemas.openxmlformats.org/presentationml/2006/ole">
            <mc:AlternateContent xmlns:mc="http://schemas.openxmlformats.org/markup-compatibility/2006">
              <mc:Choice xmlns:v="urn:schemas-microsoft-com:vml" Requires="v">
                <p:oleObj spid="_x0000_s1631117" name="Equation" r:id="rId6" imgW="152280" imgH="164880" progId="Equation.DSMT4">
                  <p:embed/>
                </p:oleObj>
              </mc:Choice>
              <mc:Fallback>
                <p:oleObj name="Equation" r:id="rId6" imgW="152280" imgH="164880" progId="Equation.DSMT4">
                  <p:embed/>
                  <p:pic>
                    <p:nvPicPr>
                      <p:cNvPr id="0" name=""/>
                      <p:cNvPicPr>
                        <a:picLocks noChangeAspect="1" noChangeArrowheads="1"/>
                      </p:cNvPicPr>
                      <p:nvPr/>
                    </p:nvPicPr>
                    <p:blipFill>
                      <a:blip r:embed="rId7"/>
                      <a:srcRect/>
                      <a:stretch>
                        <a:fillRect/>
                      </a:stretch>
                    </p:blipFill>
                    <p:spPr bwMode="auto">
                      <a:xfrm>
                        <a:off x="-2008" y="476672"/>
                        <a:ext cx="3048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399135186"/>
              </p:ext>
            </p:extLst>
          </p:nvPr>
        </p:nvGraphicFramePr>
        <p:xfrm>
          <a:off x="4615972" y="3848925"/>
          <a:ext cx="279400" cy="457200"/>
        </p:xfrm>
        <a:graphic>
          <a:graphicData uri="http://schemas.openxmlformats.org/presentationml/2006/ole">
            <mc:AlternateContent xmlns:mc="http://schemas.openxmlformats.org/markup-compatibility/2006">
              <mc:Choice xmlns:v="urn:schemas-microsoft-com:vml" Requires="v">
                <p:oleObj spid="_x0000_s1631118" name="Equation" r:id="rId8" imgW="139680" imgH="228600" progId="Equation.DSMT4">
                  <p:embed/>
                </p:oleObj>
              </mc:Choice>
              <mc:Fallback>
                <p:oleObj name="Equation" r:id="rId8" imgW="139680" imgH="228600" progId="Equation.DSMT4">
                  <p:embed/>
                  <p:pic>
                    <p:nvPicPr>
                      <p:cNvPr id="0" name=""/>
                      <p:cNvPicPr>
                        <a:picLocks noChangeAspect="1" noChangeArrowheads="1"/>
                      </p:cNvPicPr>
                      <p:nvPr/>
                    </p:nvPicPr>
                    <p:blipFill>
                      <a:blip r:embed="rId9"/>
                      <a:srcRect/>
                      <a:stretch>
                        <a:fillRect/>
                      </a:stretch>
                    </p:blipFill>
                    <p:spPr bwMode="auto">
                      <a:xfrm>
                        <a:off x="4615972" y="3848925"/>
                        <a:ext cx="279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73524982"/>
              </p:ext>
            </p:extLst>
          </p:nvPr>
        </p:nvGraphicFramePr>
        <p:xfrm>
          <a:off x="4591768" y="3424876"/>
          <a:ext cx="330200" cy="457200"/>
        </p:xfrm>
        <a:graphic>
          <a:graphicData uri="http://schemas.openxmlformats.org/presentationml/2006/ole">
            <mc:AlternateContent xmlns:mc="http://schemas.openxmlformats.org/markup-compatibility/2006">
              <mc:Choice xmlns:v="urn:schemas-microsoft-com:vml" Requires="v">
                <p:oleObj spid="_x0000_s1631119" name="Equation" r:id="rId10" imgW="164880" imgH="228600" progId="Equation.DSMT4">
                  <p:embed/>
                </p:oleObj>
              </mc:Choice>
              <mc:Fallback>
                <p:oleObj name="Equation" r:id="rId10" imgW="164880" imgH="228600" progId="Equation.DSMT4">
                  <p:embed/>
                  <p:pic>
                    <p:nvPicPr>
                      <p:cNvPr id="0" name=""/>
                      <p:cNvPicPr>
                        <a:picLocks noChangeAspect="1" noChangeArrowheads="1"/>
                      </p:cNvPicPr>
                      <p:nvPr/>
                    </p:nvPicPr>
                    <p:blipFill>
                      <a:blip r:embed="rId11"/>
                      <a:srcRect/>
                      <a:stretch>
                        <a:fillRect/>
                      </a:stretch>
                    </p:blipFill>
                    <p:spPr bwMode="auto">
                      <a:xfrm>
                        <a:off x="4591768" y="3424876"/>
                        <a:ext cx="33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3194238791"/>
              </p:ext>
            </p:extLst>
          </p:nvPr>
        </p:nvGraphicFramePr>
        <p:xfrm>
          <a:off x="4590572" y="2920820"/>
          <a:ext cx="330200" cy="457200"/>
        </p:xfrm>
        <a:graphic>
          <a:graphicData uri="http://schemas.openxmlformats.org/presentationml/2006/ole">
            <mc:AlternateContent xmlns:mc="http://schemas.openxmlformats.org/markup-compatibility/2006">
              <mc:Choice xmlns:v="urn:schemas-microsoft-com:vml" Requires="v">
                <p:oleObj spid="_x0000_s1631120" name="Equation" r:id="rId12" imgW="164880" imgH="228600" progId="Equation.DSMT4">
                  <p:embed/>
                </p:oleObj>
              </mc:Choice>
              <mc:Fallback>
                <p:oleObj name="Equation" r:id="rId12" imgW="164880" imgH="228600" progId="Equation.DSMT4">
                  <p:embed/>
                  <p:pic>
                    <p:nvPicPr>
                      <p:cNvPr id="0" name=""/>
                      <p:cNvPicPr>
                        <a:picLocks noChangeAspect="1" noChangeArrowheads="1"/>
                      </p:cNvPicPr>
                      <p:nvPr/>
                    </p:nvPicPr>
                    <p:blipFill>
                      <a:blip r:embed="rId13"/>
                      <a:srcRect/>
                      <a:stretch>
                        <a:fillRect/>
                      </a:stretch>
                    </p:blipFill>
                    <p:spPr bwMode="auto">
                      <a:xfrm>
                        <a:off x="4590572" y="2920820"/>
                        <a:ext cx="33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2223701265"/>
              </p:ext>
            </p:extLst>
          </p:nvPr>
        </p:nvGraphicFramePr>
        <p:xfrm>
          <a:off x="4604041" y="2344682"/>
          <a:ext cx="304800" cy="457200"/>
        </p:xfrm>
        <a:graphic>
          <a:graphicData uri="http://schemas.openxmlformats.org/presentationml/2006/ole">
            <mc:AlternateContent xmlns:mc="http://schemas.openxmlformats.org/markup-compatibility/2006">
              <mc:Choice xmlns:v="urn:schemas-microsoft-com:vml" Requires="v">
                <p:oleObj spid="_x0000_s1631121" name="Equation" r:id="rId14" imgW="152280" imgH="228600" progId="Equation.DSMT4">
                  <p:embed/>
                </p:oleObj>
              </mc:Choice>
              <mc:Fallback>
                <p:oleObj name="Equation" r:id="rId14" imgW="152280" imgH="228600" progId="Equation.DSMT4">
                  <p:embed/>
                  <p:pic>
                    <p:nvPicPr>
                      <p:cNvPr id="0" name=""/>
                      <p:cNvPicPr>
                        <a:picLocks noChangeAspect="1" noChangeArrowheads="1"/>
                      </p:cNvPicPr>
                      <p:nvPr/>
                    </p:nvPicPr>
                    <p:blipFill>
                      <a:blip r:embed="rId15"/>
                      <a:srcRect/>
                      <a:stretch>
                        <a:fillRect/>
                      </a:stretch>
                    </p:blipFill>
                    <p:spPr bwMode="auto">
                      <a:xfrm>
                        <a:off x="4604041" y="2344682"/>
                        <a:ext cx="30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2" name="Rectangle 11"/>
          <p:cNvSpPr/>
          <p:nvPr/>
        </p:nvSpPr>
        <p:spPr>
          <a:xfrm>
            <a:off x="3822558" y="3289171"/>
            <a:ext cx="648072" cy="307777"/>
          </a:xfrm>
          <a:prstGeom prst="rect">
            <a:avLst/>
          </a:prstGeom>
        </p:spPr>
        <p:txBody>
          <a:bodyPr wrap="square">
            <a:spAutoFit/>
          </a:bodyPr>
          <a:lstStyle/>
          <a:p>
            <a:pPr algn="just"/>
            <a:r>
              <a:rPr lang="ru-RU" sz="1400" dirty="0">
                <a:latin typeface="Arial" pitchFamily="34" charset="0"/>
                <a:cs typeface="Arial" pitchFamily="34" charset="0"/>
              </a:rPr>
              <a:t>Газ</a:t>
            </a:r>
          </a:p>
        </p:txBody>
      </p:sp>
      <p:sp>
        <p:nvSpPr>
          <p:cNvPr id="13" name="Rectangle 12"/>
          <p:cNvSpPr/>
          <p:nvPr/>
        </p:nvSpPr>
        <p:spPr>
          <a:xfrm>
            <a:off x="1187623" y="3142977"/>
            <a:ext cx="1023361" cy="523220"/>
          </a:xfrm>
          <a:prstGeom prst="rect">
            <a:avLst/>
          </a:prstGeom>
        </p:spPr>
        <p:txBody>
          <a:bodyPr wrap="square">
            <a:spAutoFit/>
          </a:bodyPr>
          <a:lstStyle/>
          <a:p>
            <a:pPr algn="just"/>
            <a:r>
              <a:rPr lang="ru-RU" sz="1400" dirty="0" smtClean="0">
                <a:latin typeface="Arial" pitchFamily="34" charset="0"/>
                <a:cs typeface="Arial" pitchFamily="34" charset="0"/>
              </a:rPr>
              <a:t>Пар +</a:t>
            </a:r>
            <a:endParaRPr lang="ru-RU" sz="1400" dirty="0">
              <a:latin typeface="Arial" pitchFamily="34" charset="0"/>
              <a:cs typeface="Arial" pitchFamily="34" charset="0"/>
            </a:endParaRPr>
          </a:p>
          <a:p>
            <a:pPr algn="just"/>
            <a:r>
              <a:rPr lang="ru-RU" sz="1400" dirty="0">
                <a:latin typeface="Arial" pitchFamily="34" charset="0"/>
                <a:cs typeface="Arial" pitchFamily="34" charset="0"/>
              </a:rPr>
              <a:t>жидкость</a:t>
            </a:r>
          </a:p>
        </p:txBody>
      </p:sp>
      <p:sp>
        <p:nvSpPr>
          <p:cNvPr id="14" name="Rectangle 13"/>
          <p:cNvSpPr/>
          <p:nvPr/>
        </p:nvSpPr>
        <p:spPr>
          <a:xfrm>
            <a:off x="884333" y="1988840"/>
            <a:ext cx="1023371" cy="307777"/>
          </a:xfrm>
          <a:prstGeom prst="rect">
            <a:avLst/>
          </a:prstGeom>
        </p:spPr>
        <p:txBody>
          <a:bodyPr wrap="square">
            <a:spAutoFit/>
          </a:bodyPr>
          <a:lstStyle/>
          <a:p>
            <a:pPr algn="just"/>
            <a:r>
              <a:rPr lang="ru-RU" sz="1400" dirty="0">
                <a:latin typeface="Arial" pitchFamily="34" charset="0"/>
                <a:cs typeface="Arial" pitchFamily="34" charset="0"/>
              </a:rPr>
              <a:t>жидкость</a:t>
            </a:r>
          </a:p>
        </p:txBody>
      </p:sp>
      <p:graphicFrame>
        <p:nvGraphicFramePr>
          <p:cNvPr id="15" name="Object 14"/>
          <p:cNvGraphicFramePr>
            <a:graphicFrameLocks noChangeAspect="1"/>
          </p:cNvGraphicFramePr>
          <p:nvPr>
            <p:extLst>
              <p:ext uri="{D42A27DB-BD31-4B8C-83A1-F6EECF244321}">
                <p14:modId xmlns:p14="http://schemas.microsoft.com/office/powerpoint/2010/main" val="3264129894"/>
              </p:ext>
            </p:extLst>
          </p:nvPr>
        </p:nvGraphicFramePr>
        <p:xfrm>
          <a:off x="31540" y="4116078"/>
          <a:ext cx="254000" cy="355600"/>
        </p:xfrm>
        <a:graphic>
          <a:graphicData uri="http://schemas.openxmlformats.org/presentationml/2006/ole">
            <mc:AlternateContent xmlns:mc="http://schemas.openxmlformats.org/markup-compatibility/2006">
              <mc:Choice xmlns:v="urn:schemas-microsoft-com:vml" Requires="v">
                <p:oleObj spid="_x0000_s1631122" name="Equation" r:id="rId16" imgW="126720" imgH="177480" progId="Equation.DSMT4">
                  <p:embed/>
                </p:oleObj>
              </mc:Choice>
              <mc:Fallback>
                <p:oleObj name="Equation" r:id="rId16" imgW="126720" imgH="177480" progId="Equation.DSMT4">
                  <p:embed/>
                  <p:pic>
                    <p:nvPicPr>
                      <p:cNvPr id="0" name=""/>
                      <p:cNvPicPr>
                        <a:picLocks noChangeAspect="1" noChangeArrowheads="1"/>
                      </p:cNvPicPr>
                      <p:nvPr/>
                    </p:nvPicPr>
                    <p:blipFill>
                      <a:blip r:embed="rId17"/>
                      <a:srcRect/>
                      <a:stretch>
                        <a:fillRect/>
                      </a:stretch>
                    </p:blipFill>
                    <p:spPr bwMode="auto">
                      <a:xfrm>
                        <a:off x="31540" y="4116078"/>
                        <a:ext cx="2540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6" name="Oval 15"/>
          <p:cNvSpPr/>
          <p:nvPr/>
        </p:nvSpPr>
        <p:spPr>
          <a:xfrm>
            <a:off x="2030984" y="2084122"/>
            <a:ext cx="180000" cy="1800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Rectangle 16"/>
          <p:cNvSpPr/>
          <p:nvPr/>
        </p:nvSpPr>
        <p:spPr>
          <a:xfrm>
            <a:off x="1403648" y="1556792"/>
            <a:ext cx="1368152" cy="523220"/>
          </a:xfrm>
          <a:prstGeom prst="rect">
            <a:avLst/>
          </a:prstGeom>
        </p:spPr>
        <p:txBody>
          <a:bodyPr wrap="square">
            <a:spAutoFit/>
          </a:bodyPr>
          <a:lstStyle/>
          <a:p>
            <a:pPr algn="ctr"/>
            <a:r>
              <a:rPr lang="ru-RU" sz="1400" dirty="0">
                <a:latin typeface="Arial" pitchFamily="34" charset="0"/>
                <a:cs typeface="Arial" pitchFamily="34" charset="0"/>
              </a:rPr>
              <a:t>Критическая точка</a:t>
            </a:r>
          </a:p>
        </p:txBody>
      </p:sp>
      <p:graphicFrame>
        <p:nvGraphicFramePr>
          <p:cNvPr id="19" name="Object 18"/>
          <p:cNvGraphicFramePr>
            <a:graphicFrameLocks noChangeAspect="1"/>
          </p:cNvGraphicFramePr>
          <p:nvPr>
            <p:extLst>
              <p:ext uri="{D42A27DB-BD31-4B8C-83A1-F6EECF244321}">
                <p14:modId xmlns:p14="http://schemas.microsoft.com/office/powerpoint/2010/main" val="2052157670"/>
              </p:ext>
            </p:extLst>
          </p:nvPr>
        </p:nvGraphicFramePr>
        <p:xfrm>
          <a:off x="-48046" y="1945110"/>
          <a:ext cx="381000" cy="457200"/>
        </p:xfrm>
        <a:graphic>
          <a:graphicData uri="http://schemas.openxmlformats.org/presentationml/2006/ole">
            <mc:AlternateContent xmlns:mc="http://schemas.openxmlformats.org/markup-compatibility/2006">
              <mc:Choice xmlns:v="urn:schemas-microsoft-com:vml" Requires="v">
                <p:oleObj spid="_x0000_s1631123" name="Equation" r:id="rId18" imgW="190440" imgH="228600" progId="Equation.DSMT4">
                  <p:embed/>
                </p:oleObj>
              </mc:Choice>
              <mc:Fallback>
                <p:oleObj name="Equation" r:id="rId18" imgW="190440" imgH="228600" progId="Equation.DSMT4">
                  <p:embed/>
                  <p:pic>
                    <p:nvPicPr>
                      <p:cNvPr id="0" name=""/>
                      <p:cNvPicPr>
                        <a:picLocks noChangeAspect="1" noChangeArrowheads="1"/>
                      </p:cNvPicPr>
                      <p:nvPr/>
                    </p:nvPicPr>
                    <p:blipFill>
                      <a:blip r:embed="rId19"/>
                      <a:srcRect/>
                      <a:stretch>
                        <a:fillRect/>
                      </a:stretch>
                    </p:blipFill>
                    <p:spPr bwMode="auto">
                      <a:xfrm>
                        <a:off x="-48046" y="1945110"/>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3979619238"/>
              </p:ext>
            </p:extLst>
          </p:nvPr>
        </p:nvGraphicFramePr>
        <p:xfrm>
          <a:off x="-43972" y="3588440"/>
          <a:ext cx="355600" cy="457200"/>
        </p:xfrm>
        <a:graphic>
          <a:graphicData uri="http://schemas.openxmlformats.org/presentationml/2006/ole">
            <mc:AlternateContent xmlns:mc="http://schemas.openxmlformats.org/markup-compatibility/2006">
              <mc:Choice xmlns:v="urn:schemas-microsoft-com:vml" Requires="v">
                <p:oleObj spid="_x0000_s1631124" name="Equation" r:id="rId20" imgW="177480" imgH="228600" progId="Equation.DSMT4">
                  <p:embed/>
                </p:oleObj>
              </mc:Choice>
              <mc:Fallback>
                <p:oleObj name="Equation" r:id="rId20" imgW="177480" imgH="228600" progId="Equation.DSMT4">
                  <p:embed/>
                  <p:pic>
                    <p:nvPicPr>
                      <p:cNvPr id="0" name=""/>
                      <p:cNvPicPr>
                        <a:picLocks noChangeAspect="1" noChangeArrowheads="1"/>
                      </p:cNvPicPr>
                      <p:nvPr/>
                    </p:nvPicPr>
                    <p:blipFill>
                      <a:blip r:embed="rId21"/>
                      <a:srcRect/>
                      <a:stretch>
                        <a:fillRect/>
                      </a:stretch>
                    </p:blipFill>
                    <p:spPr bwMode="auto">
                      <a:xfrm>
                        <a:off x="-43972" y="3588440"/>
                        <a:ext cx="35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3792553559"/>
              </p:ext>
            </p:extLst>
          </p:nvPr>
        </p:nvGraphicFramePr>
        <p:xfrm>
          <a:off x="-48846" y="2728168"/>
          <a:ext cx="381000" cy="457200"/>
        </p:xfrm>
        <a:graphic>
          <a:graphicData uri="http://schemas.openxmlformats.org/presentationml/2006/ole">
            <mc:AlternateContent xmlns:mc="http://schemas.openxmlformats.org/markup-compatibility/2006">
              <mc:Choice xmlns:v="urn:schemas-microsoft-com:vml" Requires="v">
                <p:oleObj spid="_x0000_s1631125" name="Equation" r:id="rId22" imgW="190440" imgH="228600" progId="Equation.DSMT4">
                  <p:embed/>
                </p:oleObj>
              </mc:Choice>
              <mc:Fallback>
                <p:oleObj name="Equation" r:id="rId22" imgW="190440" imgH="228600" progId="Equation.DSMT4">
                  <p:embed/>
                  <p:pic>
                    <p:nvPicPr>
                      <p:cNvPr id="0" name=""/>
                      <p:cNvPicPr>
                        <a:picLocks noChangeAspect="1" noChangeArrowheads="1"/>
                      </p:cNvPicPr>
                      <p:nvPr/>
                    </p:nvPicPr>
                    <p:blipFill>
                      <a:blip r:embed="rId23"/>
                      <a:srcRect/>
                      <a:stretch>
                        <a:fillRect/>
                      </a:stretch>
                    </p:blipFill>
                    <p:spPr bwMode="auto">
                      <a:xfrm>
                        <a:off x="-48846" y="2728168"/>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1075388527"/>
              </p:ext>
            </p:extLst>
          </p:nvPr>
        </p:nvGraphicFramePr>
        <p:xfrm>
          <a:off x="3348038" y="4316835"/>
          <a:ext cx="304800" cy="457200"/>
        </p:xfrm>
        <a:graphic>
          <a:graphicData uri="http://schemas.openxmlformats.org/presentationml/2006/ole">
            <mc:AlternateContent xmlns:mc="http://schemas.openxmlformats.org/markup-compatibility/2006">
              <mc:Choice xmlns:v="urn:schemas-microsoft-com:vml" Requires="v">
                <p:oleObj spid="_x0000_s1631126" name="Equation" r:id="rId24" imgW="152280" imgH="228600" progId="Equation.DSMT4">
                  <p:embed/>
                </p:oleObj>
              </mc:Choice>
              <mc:Fallback>
                <p:oleObj name="Equation" r:id="rId24" imgW="152280" imgH="228600" progId="Equation.DSMT4">
                  <p:embed/>
                  <p:pic>
                    <p:nvPicPr>
                      <p:cNvPr id="0" name=""/>
                      <p:cNvPicPr>
                        <a:picLocks noChangeAspect="1" noChangeArrowheads="1"/>
                      </p:cNvPicPr>
                      <p:nvPr/>
                    </p:nvPicPr>
                    <p:blipFill>
                      <a:blip r:embed="rId25"/>
                      <a:srcRect/>
                      <a:stretch>
                        <a:fillRect/>
                      </a:stretch>
                    </p:blipFill>
                    <p:spPr bwMode="auto">
                      <a:xfrm>
                        <a:off x="3348038" y="4316835"/>
                        <a:ext cx="30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28" name="Straight Connector 27"/>
          <p:cNvCxnSpPr/>
          <p:nvPr/>
        </p:nvCxnSpPr>
        <p:spPr>
          <a:xfrm>
            <a:off x="3365116" y="3855565"/>
            <a:ext cx="0" cy="450659"/>
          </a:xfrm>
          <a:prstGeom prst="line">
            <a:avLst/>
          </a:prstGeom>
          <a:ln w="31750">
            <a:solidFill>
              <a:schemeClr val="tx1">
                <a:lumMod val="85000"/>
                <a:lumOff val="1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934425" y="3864190"/>
            <a:ext cx="0" cy="450659"/>
          </a:xfrm>
          <a:prstGeom prst="line">
            <a:avLst/>
          </a:prstGeom>
          <a:ln w="31750">
            <a:solidFill>
              <a:schemeClr val="tx1">
                <a:lumMod val="85000"/>
                <a:lumOff val="15000"/>
              </a:schemeClr>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33" name="Object 32"/>
          <p:cNvGraphicFramePr>
            <a:graphicFrameLocks noChangeAspect="1"/>
          </p:cNvGraphicFramePr>
          <p:nvPr>
            <p:extLst>
              <p:ext uri="{D42A27DB-BD31-4B8C-83A1-F6EECF244321}">
                <p14:modId xmlns:p14="http://schemas.microsoft.com/office/powerpoint/2010/main" val="1468657950"/>
              </p:ext>
            </p:extLst>
          </p:nvPr>
        </p:nvGraphicFramePr>
        <p:xfrm>
          <a:off x="769938" y="4302547"/>
          <a:ext cx="330200" cy="482600"/>
        </p:xfrm>
        <a:graphic>
          <a:graphicData uri="http://schemas.openxmlformats.org/presentationml/2006/ole">
            <mc:AlternateContent xmlns:mc="http://schemas.openxmlformats.org/markup-compatibility/2006">
              <mc:Choice xmlns:v="urn:schemas-microsoft-com:vml" Requires="v">
                <p:oleObj spid="_x0000_s1631127" name="Equation" r:id="rId26" imgW="164880" imgH="241200" progId="Equation.DSMT4">
                  <p:embed/>
                </p:oleObj>
              </mc:Choice>
              <mc:Fallback>
                <p:oleObj name="Equation" r:id="rId26" imgW="164880" imgH="241200" progId="Equation.DSMT4">
                  <p:embed/>
                  <p:pic>
                    <p:nvPicPr>
                      <p:cNvPr id="0" name=""/>
                      <p:cNvPicPr>
                        <a:picLocks noChangeAspect="1" noChangeArrowheads="1"/>
                      </p:cNvPicPr>
                      <p:nvPr/>
                    </p:nvPicPr>
                    <p:blipFill>
                      <a:blip r:embed="rId27"/>
                      <a:srcRect/>
                      <a:stretch>
                        <a:fillRect/>
                      </a:stretch>
                    </p:blipFill>
                    <p:spPr bwMode="auto">
                      <a:xfrm>
                        <a:off x="769938" y="4302547"/>
                        <a:ext cx="3302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35" name="Straight Connector 34"/>
          <p:cNvCxnSpPr/>
          <p:nvPr/>
        </p:nvCxnSpPr>
        <p:spPr>
          <a:xfrm>
            <a:off x="2118163" y="2246130"/>
            <a:ext cx="0" cy="2060094"/>
          </a:xfrm>
          <a:prstGeom prst="line">
            <a:avLst/>
          </a:prstGeom>
          <a:ln w="3175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1273525" y="999721"/>
            <a:ext cx="648072" cy="307777"/>
          </a:xfrm>
          <a:prstGeom prst="rect">
            <a:avLst/>
          </a:prstGeom>
        </p:spPr>
        <p:txBody>
          <a:bodyPr wrap="square">
            <a:spAutoFit/>
          </a:bodyPr>
          <a:lstStyle/>
          <a:p>
            <a:pPr algn="just"/>
            <a:r>
              <a:rPr lang="ru-RU" sz="1400" dirty="0">
                <a:latin typeface="Arial" pitchFamily="34" charset="0"/>
                <a:cs typeface="Arial" pitchFamily="34" charset="0"/>
              </a:rPr>
              <a:t>Газ</a:t>
            </a:r>
          </a:p>
        </p:txBody>
      </p:sp>
      <p:cxnSp>
        <p:nvCxnSpPr>
          <p:cNvPr id="38" name="Straight Connector 37"/>
          <p:cNvCxnSpPr/>
          <p:nvPr/>
        </p:nvCxnSpPr>
        <p:spPr>
          <a:xfrm>
            <a:off x="2717784" y="3864190"/>
            <a:ext cx="0" cy="450659"/>
          </a:xfrm>
          <a:prstGeom prst="line">
            <a:avLst/>
          </a:prstGeom>
          <a:ln w="31750">
            <a:solidFill>
              <a:schemeClr val="tx1">
                <a:lumMod val="85000"/>
                <a:lumOff val="1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7" name="Oval 36"/>
          <p:cNvSpPr/>
          <p:nvPr/>
        </p:nvSpPr>
        <p:spPr>
          <a:xfrm>
            <a:off x="2627784" y="3765565"/>
            <a:ext cx="180000" cy="180000"/>
          </a:xfrm>
          <a:prstGeom prst="ellipse">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39" name="Object 38"/>
          <p:cNvGraphicFramePr>
            <a:graphicFrameLocks noChangeAspect="1"/>
          </p:cNvGraphicFramePr>
          <p:nvPr>
            <p:extLst>
              <p:ext uri="{D42A27DB-BD31-4B8C-83A1-F6EECF244321}">
                <p14:modId xmlns:p14="http://schemas.microsoft.com/office/powerpoint/2010/main" val="2362108266"/>
              </p:ext>
            </p:extLst>
          </p:nvPr>
        </p:nvGraphicFramePr>
        <p:xfrm>
          <a:off x="2565400" y="4347852"/>
          <a:ext cx="304800" cy="355600"/>
        </p:xfrm>
        <a:graphic>
          <a:graphicData uri="http://schemas.openxmlformats.org/presentationml/2006/ole">
            <mc:AlternateContent xmlns:mc="http://schemas.openxmlformats.org/markup-compatibility/2006">
              <mc:Choice xmlns:v="urn:schemas-microsoft-com:vml" Requires="v">
                <p:oleObj spid="_x0000_s1631128" name="Equation" r:id="rId28" imgW="152280" imgH="177480" progId="Equation.DSMT4">
                  <p:embed/>
                </p:oleObj>
              </mc:Choice>
              <mc:Fallback>
                <p:oleObj name="Equation" r:id="rId28" imgW="152280" imgH="177480" progId="Equation.DSMT4">
                  <p:embed/>
                  <p:pic>
                    <p:nvPicPr>
                      <p:cNvPr id="0" name=""/>
                      <p:cNvPicPr>
                        <a:picLocks noChangeAspect="1" noChangeArrowheads="1"/>
                      </p:cNvPicPr>
                      <p:nvPr/>
                    </p:nvPicPr>
                    <p:blipFill>
                      <a:blip r:embed="rId29"/>
                      <a:srcRect/>
                      <a:stretch>
                        <a:fillRect/>
                      </a:stretch>
                    </p:blipFill>
                    <p:spPr bwMode="auto">
                      <a:xfrm>
                        <a:off x="2565400" y="4347852"/>
                        <a:ext cx="3048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40" name="Rectangle 39"/>
          <p:cNvSpPr/>
          <p:nvPr/>
        </p:nvSpPr>
        <p:spPr>
          <a:xfrm>
            <a:off x="2717784" y="607306"/>
            <a:ext cx="6102688" cy="553998"/>
          </a:xfrm>
          <a:prstGeom prst="rect">
            <a:avLst/>
          </a:prstGeom>
        </p:spPr>
        <p:txBody>
          <a:bodyPr wrap="square">
            <a:spAutoFit/>
          </a:bodyPr>
          <a:lstStyle/>
          <a:p>
            <a:pPr algn="just"/>
            <a:r>
              <a:rPr lang="ru-RU" sz="1500" dirty="0">
                <a:latin typeface="Arial" pitchFamily="34" charset="0"/>
                <a:cs typeface="Arial" pitchFamily="34" charset="0"/>
              </a:rPr>
              <a:t>В произвольной точке изотермы в области двухфазных состояний масса вещества складывается из массы пара и массы жидкости</a:t>
            </a:r>
          </a:p>
        </p:txBody>
      </p:sp>
      <p:graphicFrame>
        <p:nvGraphicFramePr>
          <p:cNvPr id="41" name="Object 40"/>
          <p:cNvGraphicFramePr>
            <a:graphicFrameLocks noChangeAspect="1"/>
          </p:cNvGraphicFramePr>
          <p:nvPr>
            <p:extLst>
              <p:ext uri="{D42A27DB-BD31-4B8C-83A1-F6EECF244321}">
                <p14:modId xmlns:p14="http://schemas.microsoft.com/office/powerpoint/2010/main" val="240119987"/>
              </p:ext>
            </p:extLst>
          </p:nvPr>
        </p:nvGraphicFramePr>
        <p:xfrm>
          <a:off x="4741894" y="1142095"/>
          <a:ext cx="1834776" cy="388620"/>
        </p:xfrm>
        <a:graphic>
          <a:graphicData uri="http://schemas.openxmlformats.org/presentationml/2006/ole">
            <mc:AlternateContent xmlns:mc="http://schemas.openxmlformats.org/markup-compatibility/2006">
              <mc:Choice xmlns:v="urn:schemas-microsoft-com:vml" Requires="v">
                <p:oleObj spid="_x0000_s1631129" name="Equation" r:id="rId30" imgW="1079280" imgH="228600" progId="Equation.DSMT4">
                  <p:embed/>
                </p:oleObj>
              </mc:Choice>
              <mc:Fallback>
                <p:oleObj name="Equation" r:id="rId30" imgW="1079280" imgH="228600" progId="Equation.DSMT4">
                  <p:embed/>
                  <p:pic>
                    <p:nvPicPr>
                      <p:cNvPr id="0" name=""/>
                      <p:cNvPicPr>
                        <a:picLocks noChangeAspect="1" noChangeArrowheads="1"/>
                      </p:cNvPicPr>
                      <p:nvPr/>
                    </p:nvPicPr>
                    <p:blipFill>
                      <a:blip r:embed="rId31"/>
                      <a:srcRect/>
                      <a:stretch>
                        <a:fillRect/>
                      </a:stretch>
                    </p:blipFill>
                    <p:spPr bwMode="auto">
                      <a:xfrm>
                        <a:off x="4741894" y="1142095"/>
                        <a:ext cx="1834776" cy="388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42" name="Rectangle 41"/>
          <p:cNvSpPr/>
          <p:nvPr/>
        </p:nvSpPr>
        <p:spPr>
          <a:xfrm>
            <a:off x="3855885" y="1631217"/>
            <a:ext cx="2901837" cy="323165"/>
          </a:xfrm>
          <a:prstGeom prst="rect">
            <a:avLst/>
          </a:prstGeom>
        </p:spPr>
        <p:txBody>
          <a:bodyPr wrap="square">
            <a:spAutoFit/>
          </a:bodyPr>
          <a:lstStyle/>
          <a:p>
            <a:pPr algn="just"/>
            <a:r>
              <a:rPr lang="ru-RU" sz="1500" dirty="0">
                <a:latin typeface="Arial" pitchFamily="34" charset="0"/>
                <a:cs typeface="Arial" pitchFamily="34" charset="0"/>
              </a:rPr>
              <a:t>Полный занимаемый объем</a:t>
            </a:r>
          </a:p>
        </p:txBody>
      </p:sp>
      <p:graphicFrame>
        <p:nvGraphicFramePr>
          <p:cNvPr id="43" name="Object 42"/>
          <p:cNvGraphicFramePr>
            <a:graphicFrameLocks noChangeAspect="1"/>
          </p:cNvGraphicFramePr>
          <p:nvPr>
            <p:extLst>
              <p:ext uri="{D42A27DB-BD31-4B8C-83A1-F6EECF244321}">
                <p14:modId xmlns:p14="http://schemas.microsoft.com/office/powerpoint/2010/main" val="3545215799"/>
              </p:ext>
            </p:extLst>
          </p:nvPr>
        </p:nvGraphicFramePr>
        <p:xfrm>
          <a:off x="6709873" y="1589802"/>
          <a:ext cx="1252152" cy="388620"/>
        </p:xfrm>
        <a:graphic>
          <a:graphicData uri="http://schemas.openxmlformats.org/presentationml/2006/ole">
            <mc:AlternateContent xmlns:mc="http://schemas.openxmlformats.org/markup-compatibility/2006">
              <mc:Choice xmlns:v="urn:schemas-microsoft-com:vml" Requires="v">
                <p:oleObj spid="_x0000_s1631130" name="Equation" r:id="rId32" imgW="736560" imgH="228600" progId="Equation.DSMT4">
                  <p:embed/>
                </p:oleObj>
              </mc:Choice>
              <mc:Fallback>
                <p:oleObj name="Equation" r:id="rId32" imgW="736560" imgH="228600" progId="Equation.DSMT4">
                  <p:embed/>
                  <p:pic>
                    <p:nvPicPr>
                      <p:cNvPr id="0" name=""/>
                      <p:cNvPicPr>
                        <a:picLocks noChangeAspect="1" noChangeArrowheads="1"/>
                      </p:cNvPicPr>
                      <p:nvPr/>
                    </p:nvPicPr>
                    <p:blipFill>
                      <a:blip r:embed="rId33"/>
                      <a:srcRect/>
                      <a:stretch>
                        <a:fillRect/>
                      </a:stretch>
                    </p:blipFill>
                    <p:spPr bwMode="auto">
                      <a:xfrm>
                        <a:off x="6709873" y="1589802"/>
                        <a:ext cx="1252152" cy="388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4" name="Object 43"/>
          <p:cNvGraphicFramePr>
            <a:graphicFrameLocks noChangeAspect="1"/>
          </p:cNvGraphicFramePr>
          <p:nvPr>
            <p:extLst>
              <p:ext uri="{D42A27DB-BD31-4B8C-83A1-F6EECF244321}">
                <p14:modId xmlns:p14="http://schemas.microsoft.com/office/powerpoint/2010/main" val="1720330139"/>
              </p:ext>
            </p:extLst>
          </p:nvPr>
        </p:nvGraphicFramePr>
        <p:xfrm>
          <a:off x="5409234" y="2068197"/>
          <a:ext cx="2547144" cy="431460"/>
        </p:xfrm>
        <a:graphic>
          <a:graphicData uri="http://schemas.openxmlformats.org/presentationml/2006/ole">
            <mc:AlternateContent xmlns:mc="http://schemas.openxmlformats.org/markup-compatibility/2006">
              <mc:Choice xmlns:v="urn:schemas-microsoft-com:vml" Requires="v">
                <p:oleObj spid="_x0000_s1631131" name="Equation" r:id="rId34" imgW="1498320" imgH="253800" progId="Equation.DSMT4">
                  <p:embed/>
                </p:oleObj>
              </mc:Choice>
              <mc:Fallback>
                <p:oleObj name="Equation" r:id="rId34" imgW="1498320" imgH="253800" progId="Equation.DSMT4">
                  <p:embed/>
                  <p:pic>
                    <p:nvPicPr>
                      <p:cNvPr id="0" name=""/>
                      <p:cNvPicPr>
                        <a:picLocks noChangeAspect="1" noChangeArrowheads="1"/>
                      </p:cNvPicPr>
                      <p:nvPr/>
                    </p:nvPicPr>
                    <p:blipFill>
                      <a:blip r:embed="rId35"/>
                      <a:srcRect/>
                      <a:stretch>
                        <a:fillRect/>
                      </a:stretch>
                    </p:blipFill>
                    <p:spPr bwMode="auto">
                      <a:xfrm>
                        <a:off x="5409234" y="2068197"/>
                        <a:ext cx="2547144" cy="43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45" name="Right Arrow 44"/>
          <p:cNvSpPr/>
          <p:nvPr/>
        </p:nvSpPr>
        <p:spPr>
          <a:xfrm>
            <a:off x="8329010" y="1576441"/>
            <a:ext cx="432048" cy="432048"/>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46" name="Object 45"/>
          <p:cNvGraphicFramePr>
            <a:graphicFrameLocks noChangeAspect="1"/>
          </p:cNvGraphicFramePr>
          <p:nvPr>
            <p:extLst>
              <p:ext uri="{D42A27DB-BD31-4B8C-83A1-F6EECF244321}">
                <p14:modId xmlns:p14="http://schemas.microsoft.com/office/powerpoint/2010/main" val="4050385696"/>
              </p:ext>
            </p:extLst>
          </p:nvPr>
        </p:nvGraphicFramePr>
        <p:xfrm>
          <a:off x="5560241" y="3276177"/>
          <a:ext cx="2806632" cy="733788"/>
        </p:xfrm>
        <a:graphic>
          <a:graphicData uri="http://schemas.openxmlformats.org/presentationml/2006/ole">
            <mc:AlternateContent xmlns:mc="http://schemas.openxmlformats.org/markup-compatibility/2006">
              <mc:Choice xmlns:v="urn:schemas-microsoft-com:vml" Requires="v">
                <p:oleObj spid="_x0000_s1631132" name="Equation" r:id="rId36" imgW="1650960" imgH="431640" progId="Equation.DSMT4">
                  <p:embed/>
                </p:oleObj>
              </mc:Choice>
              <mc:Fallback>
                <p:oleObj name="Equation" r:id="rId36" imgW="1650960" imgH="431640" progId="Equation.DSMT4">
                  <p:embed/>
                  <p:pic>
                    <p:nvPicPr>
                      <p:cNvPr id="0" name=""/>
                      <p:cNvPicPr>
                        <a:picLocks noChangeAspect="1" noChangeArrowheads="1"/>
                      </p:cNvPicPr>
                      <p:nvPr/>
                    </p:nvPicPr>
                    <p:blipFill>
                      <a:blip r:embed="rId37"/>
                      <a:srcRect/>
                      <a:stretch>
                        <a:fillRect/>
                      </a:stretch>
                    </p:blipFill>
                    <p:spPr bwMode="auto">
                      <a:xfrm>
                        <a:off x="5560241" y="3276177"/>
                        <a:ext cx="2806632" cy="73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7" name="Object 46"/>
          <p:cNvGraphicFramePr>
            <a:graphicFrameLocks noChangeAspect="1"/>
          </p:cNvGraphicFramePr>
          <p:nvPr>
            <p:extLst>
              <p:ext uri="{D42A27DB-BD31-4B8C-83A1-F6EECF244321}">
                <p14:modId xmlns:p14="http://schemas.microsoft.com/office/powerpoint/2010/main" val="2987469709"/>
              </p:ext>
            </p:extLst>
          </p:nvPr>
        </p:nvGraphicFramePr>
        <p:xfrm>
          <a:off x="35496" y="4855452"/>
          <a:ext cx="949824" cy="733788"/>
        </p:xfrm>
        <a:graphic>
          <a:graphicData uri="http://schemas.openxmlformats.org/presentationml/2006/ole">
            <mc:AlternateContent xmlns:mc="http://schemas.openxmlformats.org/markup-compatibility/2006">
              <mc:Choice xmlns:v="urn:schemas-microsoft-com:vml" Requires="v">
                <p:oleObj spid="_x0000_s1631133" name="Equation" r:id="rId38" imgW="558720" imgH="431640" progId="Equation.DSMT4">
                  <p:embed/>
                </p:oleObj>
              </mc:Choice>
              <mc:Fallback>
                <p:oleObj name="Equation" r:id="rId38" imgW="558720" imgH="431640" progId="Equation.DSMT4">
                  <p:embed/>
                  <p:pic>
                    <p:nvPicPr>
                      <p:cNvPr id="0" name=""/>
                      <p:cNvPicPr>
                        <a:picLocks noChangeAspect="1" noChangeArrowheads="1"/>
                      </p:cNvPicPr>
                      <p:nvPr/>
                    </p:nvPicPr>
                    <p:blipFill>
                      <a:blip r:embed="rId39"/>
                      <a:srcRect/>
                      <a:stretch>
                        <a:fillRect/>
                      </a:stretch>
                    </p:blipFill>
                    <p:spPr bwMode="auto">
                      <a:xfrm>
                        <a:off x="35496" y="4855452"/>
                        <a:ext cx="949824" cy="73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8" name="Object 47"/>
          <p:cNvGraphicFramePr>
            <a:graphicFrameLocks noChangeAspect="1"/>
          </p:cNvGraphicFramePr>
          <p:nvPr>
            <p:extLst>
              <p:ext uri="{D42A27DB-BD31-4B8C-83A1-F6EECF244321}">
                <p14:modId xmlns:p14="http://schemas.microsoft.com/office/powerpoint/2010/main" val="3287248991"/>
              </p:ext>
            </p:extLst>
          </p:nvPr>
        </p:nvGraphicFramePr>
        <p:xfrm>
          <a:off x="130100" y="5863564"/>
          <a:ext cx="841500" cy="733788"/>
        </p:xfrm>
        <a:graphic>
          <a:graphicData uri="http://schemas.openxmlformats.org/presentationml/2006/ole">
            <mc:AlternateContent xmlns:mc="http://schemas.openxmlformats.org/markup-compatibility/2006">
              <mc:Choice xmlns:v="urn:schemas-microsoft-com:vml" Requires="v">
                <p:oleObj spid="_x0000_s1631134" name="Equation" r:id="rId40" imgW="495000" imgH="431640" progId="Equation.DSMT4">
                  <p:embed/>
                </p:oleObj>
              </mc:Choice>
              <mc:Fallback>
                <p:oleObj name="Equation" r:id="rId40" imgW="495000" imgH="431640" progId="Equation.DSMT4">
                  <p:embed/>
                  <p:pic>
                    <p:nvPicPr>
                      <p:cNvPr id="0" name=""/>
                      <p:cNvPicPr>
                        <a:picLocks noChangeAspect="1" noChangeArrowheads="1"/>
                      </p:cNvPicPr>
                      <p:nvPr/>
                    </p:nvPicPr>
                    <p:blipFill>
                      <a:blip r:embed="rId41"/>
                      <a:srcRect/>
                      <a:stretch>
                        <a:fillRect/>
                      </a:stretch>
                    </p:blipFill>
                    <p:spPr bwMode="auto">
                      <a:xfrm>
                        <a:off x="130100" y="5863564"/>
                        <a:ext cx="841500" cy="73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49" name="Rectangle 48"/>
          <p:cNvSpPr/>
          <p:nvPr/>
        </p:nvSpPr>
        <p:spPr>
          <a:xfrm>
            <a:off x="5238880" y="2981394"/>
            <a:ext cx="3302618" cy="323165"/>
          </a:xfrm>
          <a:prstGeom prst="rect">
            <a:avLst/>
          </a:prstGeom>
        </p:spPr>
        <p:txBody>
          <a:bodyPr wrap="square">
            <a:spAutoFit/>
          </a:bodyPr>
          <a:lstStyle/>
          <a:p>
            <a:pPr algn="just"/>
            <a:r>
              <a:rPr lang="ru-RU" sz="1500" dirty="0">
                <a:latin typeface="Arial" pitchFamily="34" charset="0"/>
                <a:cs typeface="Arial" pitchFamily="34" charset="0"/>
              </a:rPr>
              <a:t>Вычислим массу жидкости и пара</a:t>
            </a:r>
          </a:p>
        </p:txBody>
      </p:sp>
      <p:sp>
        <p:nvSpPr>
          <p:cNvPr id="50" name="Right Arrow 49"/>
          <p:cNvSpPr/>
          <p:nvPr/>
        </p:nvSpPr>
        <p:spPr>
          <a:xfrm>
            <a:off x="1151620" y="5456170"/>
            <a:ext cx="540060" cy="432048"/>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51" name="Object 50"/>
          <p:cNvGraphicFramePr>
            <a:graphicFrameLocks noChangeAspect="1"/>
          </p:cNvGraphicFramePr>
          <p:nvPr>
            <p:extLst>
              <p:ext uri="{D42A27DB-BD31-4B8C-83A1-F6EECF244321}">
                <p14:modId xmlns:p14="http://schemas.microsoft.com/office/powerpoint/2010/main" val="779275715"/>
              </p:ext>
            </p:extLst>
          </p:nvPr>
        </p:nvGraphicFramePr>
        <p:xfrm>
          <a:off x="1927282" y="4869160"/>
          <a:ext cx="4468824" cy="733788"/>
        </p:xfrm>
        <a:graphic>
          <a:graphicData uri="http://schemas.openxmlformats.org/presentationml/2006/ole">
            <mc:AlternateContent xmlns:mc="http://schemas.openxmlformats.org/markup-compatibility/2006">
              <mc:Choice xmlns:v="urn:schemas-microsoft-com:vml" Requires="v">
                <p:oleObj spid="_x0000_s1631135" name="Equation" r:id="rId42" imgW="2628720" imgH="431640" progId="Equation.DSMT4">
                  <p:embed/>
                </p:oleObj>
              </mc:Choice>
              <mc:Fallback>
                <p:oleObj name="Equation" r:id="rId42" imgW="2628720" imgH="431640" progId="Equation.DSMT4">
                  <p:embed/>
                  <p:pic>
                    <p:nvPicPr>
                      <p:cNvPr id="0" name=""/>
                      <p:cNvPicPr>
                        <a:picLocks noChangeAspect="1" noChangeArrowheads="1"/>
                      </p:cNvPicPr>
                      <p:nvPr/>
                    </p:nvPicPr>
                    <p:blipFill>
                      <a:blip r:embed="rId43"/>
                      <a:srcRect/>
                      <a:stretch>
                        <a:fillRect/>
                      </a:stretch>
                    </p:blipFill>
                    <p:spPr bwMode="auto">
                      <a:xfrm>
                        <a:off x="1927282" y="4869160"/>
                        <a:ext cx="4468824" cy="73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53" name="Object 52"/>
          <p:cNvGraphicFramePr>
            <a:graphicFrameLocks noChangeAspect="1"/>
          </p:cNvGraphicFramePr>
          <p:nvPr>
            <p:extLst>
              <p:ext uri="{D42A27DB-BD31-4B8C-83A1-F6EECF244321}">
                <p14:modId xmlns:p14="http://schemas.microsoft.com/office/powerpoint/2010/main" val="3103976962"/>
              </p:ext>
            </p:extLst>
          </p:nvPr>
        </p:nvGraphicFramePr>
        <p:xfrm>
          <a:off x="1911064" y="5805264"/>
          <a:ext cx="5613264" cy="777240"/>
        </p:xfrm>
        <a:graphic>
          <a:graphicData uri="http://schemas.openxmlformats.org/presentationml/2006/ole">
            <mc:AlternateContent xmlns:mc="http://schemas.openxmlformats.org/markup-compatibility/2006">
              <mc:Choice xmlns:v="urn:schemas-microsoft-com:vml" Requires="v">
                <p:oleObj spid="_x0000_s1631136" name="Equation" r:id="rId44" imgW="3301920" imgH="457200" progId="Equation.DSMT4">
                  <p:embed/>
                </p:oleObj>
              </mc:Choice>
              <mc:Fallback>
                <p:oleObj name="Equation" r:id="rId44" imgW="3301920" imgH="457200" progId="Equation.DSMT4">
                  <p:embed/>
                  <p:pic>
                    <p:nvPicPr>
                      <p:cNvPr id="0" name=""/>
                      <p:cNvPicPr>
                        <a:picLocks noChangeAspect="1" noChangeArrowheads="1"/>
                      </p:cNvPicPr>
                      <p:nvPr/>
                    </p:nvPicPr>
                    <p:blipFill>
                      <a:blip r:embed="rId45"/>
                      <a:srcRect/>
                      <a:stretch>
                        <a:fillRect/>
                      </a:stretch>
                    </p:blipFill>
                    <p:spPr bwMode="auto">
                      <a:xfrm>
                        <a:off x="1911064" y="5805264"/>
                        <a:ext cx="5613264" cy="77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54" name="Object 53"/>
          <p:cNvGraphicFramePr>
            <a:graphicFrameLocks noChangeAspect="1"/>
          </p:cNvGraphicFramePr>
          <p:nvPr>
            <p:extLst>
              <p:ext uri="{D42A27DB-BD31-4B8C-83A1-F6EECF244321}">
                <p14:modId xmlns:p14="http://schemas.microsoft.com/office/powerpoint/2010/main" val="1057425043"/>
              </p:ext>
            </p:extLst>
          </p:nvPr>
        </p:nvGraphicFramePr>
        <p:xfrm>
          <a:off x="5482689" y="2492896"/>
          <a:ext cx="2547144" cy="431460"/>
        </p:xfrm>
        <a:graphic>
          <a:graphicData uri="http://schemas.openxmlformats.org/presentationml/2006/ole">
            <mc:AlternateContent xmlns:mc="http://schemas.openxmlformats.org/markup-compatibility/2006">
              <mc:Choice xmlns:v="urn:schemas-microsoft-com:vml" Requires="v">
                <p:oleObj spid="_x0000_s1631137" name="Equation" r:id="rId46" imgW="1498320" imgH="253800" progId="Equation.DSMT4">
                  <p:embed/>
                </p:oleObj>
              </mc:Choice>
              <mc:Fallback>
                <p:oleObj name="Equation" r:id="rId46" imgW="1498320" imgH="253800" progId="Equation.DSMT4">
                  <p:embed/>
                  <p:pic>
                    <p:nvPicPr>
                      <p:cNvPr id="0" name=""/>
                      <p:cNvPicPr>
                        <a:picLocks noChangeAspect="1" noChangeArrowheads="1"/>
                      </p:cNvPicPr>
                      <p:nvPr/>
                    </p:nvPicPr>
                    <p:blipFill>
                      <a:blip r:embed="rId47"/>
                      <a:srcRect/>
                      <a:stretch>
                        <a:fillRect/>
                      </a:stretch>
                    </p:blipFill>
                    <p:spPr bwMode="auto">
                      <a:xfrm>
                        <a:off x="5482689" y="2492896"/>
                        <a:ext cx="2547144" cy="43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55" name="Object 54"/>
          <p:cNvGraphicFramePr>
            <a:graphicFrameLocks noChangeAspect="1"/>
          </p:cNvGraphicFramePr>
          <p:nvPr>
            <p:extLst>
              <p:ext uri="{D42A27DB-BD31-4B8C-83A1-F6EECF244321}">
                <p14:modId xmlns:p14="http://schemas.microsoft.com/office/powerpoint/2010/main" val="1001548871"/>
              </p:ext>
            </p:extLst>
          </p:nvPr>
        </p:nvGraphicFramePr>
        <p:xfrm>
          <a:off x="5594891" y="3973833"/>
          <a:ext cx="2590596" cy="733788"/>
        </p:xfrm>
        <a:graphic>
          <a:graphicData uri="http://schemas.openxmlformats.org/presentationml/2006/ole">
            <mc:AlternateContent xmlns:mc="http://schemas.openxmlformats.org/markup-compatibility/2006">
              <mc:Choice xmlns:v="urn:schemas-microsoft-com:vml" Requires="v">
                <p:oleObj spid="_x0000_s1631138" name="Equation" r:id="rId48" imgW="1523880" imgH="431640" progId="Equation.DSMT4">
                  <p:embed/>
                </p:oleObj>
              </mc:Choice>
              <mc:Fallback>
                <p:oleObj name="Equation" r:id="rId48" imgW="1523880" imgH="431640" progId="Equation.DSMT4">
                  <p:embed/>
                  <p:pic>
                    <p:nvPicPr>
                      <p:cNvPr id="0" name=""/>
                      <p:cNvPicPr>
                        <a:picLocks noChangeAspect="1" noChangeArrowheads="1"/>
                      </p:cNvPicPr>
                      <p:nvPr/>
                    </p:nvPicPr>
                    <p:blipFill>
                      <a:blip r:embed="rId49"/>
                      <a:srcRect/>
                      <a:stretch>
                        <a:fillRect/>
                      </a:stretch>
                    </p:blipFill>
                    <p:spPr bwMode="auto">
                      <a:xfrm>
                        <a:off x="5594891" y="3973833"/>
                        <a:ext cx="2590596" cy="73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7049179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2516" name="Picture 4" descr="C:\Users\PierreYV\Downloads\mediapreview.jpg"/>
          <p:cNvPicPr>
            <a:picLocks noChangeAspect="1" noChangeArrowheads="1"/>
          </p:cNvPicPr>
          <p:nvPr/>
        </p:nvPicPr>
        <p:blipFill rotWithShape="1">
          <a:blip r:embed="rId2">
            <a:extLst>
              <a:ext uri="{28A0092B-C50C-407E-A947-70E740481C1C}">
                <a14:useLocalDpi xmlns:a14="http://schemas.microsoft.com/office/drawing/2010/main" val="0"/>
              </a:ext>
            </a:extLst>
          </a:blip>
          <a:srcRect l="34796" t="13898" r="2225" b="7904"/>
          <a:stretch/>
        </p:blipFill>
        <p:spPr bwMode="auto">
          <a:xfrm>
            <a:off x="5220000" y="3789040"/>
            <a:ext cx="3924000" cy="2376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4"/>
          <p:cNvSpPr txBox="1">
            <a:spLocks noRot="1" noChangeArrowheads="1"/>
          </p:cNvSpPr>
          <p:nvPr/>
        </p:nvSpPr>
        <p:spPr bwMode="auto">
          <a:xfrm>
            <a:off x="1691680" y="44624"/>
            <a:ext cx="5688632" cy="720080"/>
          </a:xfrm>
          <a:prstGeom prst="rect">
            <a:avLst/>
          </a:prstGeom>
          <a:noFill/>
          <a:ln w="9525">
            <a:noFill/>
            <a:miter lim="800000"/>
            <a:headEnd/>
            <a:tailEnd/>
          </a:ln>
        </p:spPr>
        <p:txBody>
          <a:bodyPr anchor="ctr"/>
          <a:lstStyle/>
          <a:p>
            <a:pPr algn="ctr">
              <a:defRPr/>
            </a:pPr>
            <a:r>
              <a:rPr lang="ru-RU" sz="2800" b="1" kern="0" dirty="0" smtClean="0">
                <a:solidFill>
                  <a:srgbClr val="003399"/>
                </a:solidFill>
                <a:latin typeface="Arial" pitchFamily="34" charset="0"/>
                <a:cs typeface="Arial" pitchFamily="34" charset="0"/>
              </a:rPr>
              <a:t>Ионный кристалл</a:t>
            </a:r>
            <a:endParaRPr lang="ru-RU" sz="2800" b="1" kern="0" baseline="-25000" dirty="0">
              <a:solidFill>
                <a:srgbClr val="003399"/>
              </a:solidFill>
              <a:latin typeface="Arial" pitchFamily="34" charset="0"/>
              <a:cs typeface="Arial" pitchFamily="34" charset="0"/>
            </a:endParaRPr>
          </a:p>
        </p:txBody>
      </p:sp>
      <p:pic>
        <p:nvPicPr>
          <p:cNvPr id="1472514" name="Picture 2" descr="C:\Users\PierreYV\Downloads\pngwing.com.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0192" y="1146401"/>
            <a:ext cx="2592288" cy="246974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79512" y="764496"/>
            <a:ext cx="5976664" cy="3323987"/>
          </a:xfrm>
          <a:prstGeom prst="rect">
            <a:avLst/>
          </a:prstGeom>
        </p:spPr>
        <p:txBody>
          <a:bodyPr wrap="square">
            <a:spAutoFit/>
          </a:bodyPr>
          <a:lstStyle/>
          <a:p>
            <a:pPr algn="just"/>
            <a:r>
              <a:rPr lang="ru-RU" sz="1600" dirty="0">
                <a:latin typeface="Arial" pitchFamily="34" charset="0"/>
                <a:cs typeface="Arial" pitchFamily="34" charset="0"/>
              </a:rPr>
              <a:t>Модель ионного кристалла </a:t>
            </a:r>
            <a:r>
              <a:rPr lang="ru-RU" sz="1600" dirty="0" smtClean="0">
                <a:latin typeface="Arial" pitchFamily="34" charset="0"/>
                <a:cs typeface="Arial" pitchFamily="34" charset="0"/>
              </a:rPr>
              <a:t>- это </a:t>
            </a:r>
            <a:r>
              <a:rPr lang="ru-RU" sz="1600" dirty="0">
                <a:latin typeface="Arial" pitchFamily="34" charset="0"/>
                <a:cs typeface="Arial" pitchFamily="34" charset="0"/>
              </a:rPr>
              <a:t>совокупность непроницаемых заряженных сфер, между которыми действуют кулоновские силы, причем определяющую роль играют силы притяжения между разноименно заряженными сферами</a:t>
            </a:r>
            <a:r>
              <a:rPr lang="ru-RU" sz="1600" dirty="0">
                <a:latin typeface="Arial" pitchFamily="34" charset="0"/>
                <a:cs typeface="Arial" pitchFamily="34" charset="0"/>
              </a:rPr>
              <a:t>. Ионы могут быть разных радиусов</a:t>
            </a:r>
            <a:r>
              <a:rPr lang="ru-RU" sz="1600" dirty="0"/>
              <a:t>. </a:t>
            </a:r>
            <a:r>
              <a:rPr lang="ru-RU" sz="1600" dirty="0" smtClean="0"/>
              <a:t> </a:t>
            </a:r>
            <a:r>
              <a:rPr lang="ru-RU" sz="1600" dirty="0" smtClean="0">
                <a:latin typeface="Arial" pitchFamily="34" charset="0"/>
                <a:cs typeface="Arial" pitchFamily="34" charset="0"/>
              </a:rPr>
              <a:t>Между ионами электроны практически отсутствуют. </a:t>
            </a:r>
          </a:p>
          <a:p>
            <a:pPr algn="just"/>
            <a:endParaRPr lang="ru-RU" sz="1600" dirty="0">
              <a:latin typeface="Arial" pitchFamily="34" charset="0"/>
              <a:cs typeface="Arial" pitchFamily="34" charset="0"/>
            </a:endParaRPr>
          </a:p>
          <a:p>
            <a:pPr algn="just"/>
            <a:r>
              <a:rPr lang="ru-RU" sz="1600" dirty="0" smtClean="0">
                <a:latin typeface="Arial" pitchFamily="34" charset="0"/>
                <a:cs typeface="Arial" pitchFamily="34" charset="0"/>
              </a:rPr>
              <a:t>Непроницаемость </a:t>
            </a:r>
            <a:r>
              <a:rPr lang="ru-RU" sz="1600" dirty="0">
                <a:latin typeface="Arial" pitchFamily="34" charset="0"/>
                <a:cs typeface="Arial" pitchFamily="34" charset="0"/>
              </a:rPr>
              <a:t>сфер препятствует коллапсу. Непроницаемость  сфер обусловлена принципом Паули и существованием устойчивых электронных конфигураций электронов в атомах и молекулах.  Силы отталкивания, которые уравновешивают кулоновские силы притяжения между ионами, возникают при соприкосновении сфер</a:t>
            </a:r>
            <a:r>
              <a:rPr lang="ru-RU" dirty="0" smtClean="0"/>
              <a:t>.</a:t>
            </a:r>
            <a:endParaRPr lang="ru-RU" dirty="0"/>
          </a:p>
        </p:txBody>
      </p:sp>
      <p:sp>
        <p:nvSpPr>
          <p:cNvPr id="7" name="Rectangle 6"/>
          <p:cNvSpPr/>
          <p:nvPr/>
        </p:nvSpPr>
        <p:spPr>
          <a:xfrm>
            <a:off x="202836" y="4293096"/>
            <a:ext cx="4392488" cy="1569660"/>
          </a:xfrm>
          <a:prstGeom prst="rect">
            <a:avLst/>
          </a:prstGeom>
        </p:spPr>
        <p:txBody>
          <a:bodyPr wrap="square">
            <a:spAutoFit/>
          </a:bodyPr>
          <a:lstStyle/>
          <a:p>
            <a:pPr algn="just"/>
            <a:r>
              <a:rPr lang="ru-RU" sz="1600" dirty="0" smtClean="0">
                <a:latin typeface="Arial" pitchFamily="34" charset="0"/>
                <a:cs typeface="Arial" pitchFamily="34" charset="0"/>
              </a:rPr>
              <a:t>Расстояние </a:t>
            </a:r>
            <a:r>
              <a:rPr lang="ru-RU" sz="1600" dirty="0">
                <a:latin typeface="Arial" pitchFamily="34" charset="0"/>
                <a:cs typeface="Arial" pitchFamily="34" charset="0"/>
              </a:rPr>
              <a:t>между центрами сфер должны быть минимальными, чтобы обеспечить минимизацию свободной энергии для получения устойчивого равновесия. Это требование определяет</a:t>
            </a:r>
            <a:r>
              <a:rPr lang="ru-RU" sz="1600" dirty="0">
                <a:latin typeface="Arial" pitchFamily="34" charset="0"/>
                <a:cs typeface="Arial" pitchFamily="34" charset="0"/>
              </a:rPr>
              <a:t> способ упаковки сфер, моделирующих ионы.   </a:t>
            </a:r>
            <a:endParaRPr lang="ru-RU" dirty="0"/>
          </a:p>
        </p:txBody>
      </p:sp>
      <p:sp>
        <p:nvSpPr>
          <p:cNvPr id="8" name="Rectangle 7"/>
          <p:cNvSpPr/>
          <p:nvPr/>
        </p:nvSpPr>
        <p:spPr>
          <a:xfrm>
            <a:off x="6804248" y="822398"/>
            <a:ext cx="1764196" cy="338554"/>
          </a:xfrm>
          <a:prstGeom prst="rect">
            <a:avLst/>
          </a:prstGeom>
        </p:spPr>
        <p:txBody>
          <a:bodyPr wrap="square">
            <a:spAutoFit/>
          </a:bodyPr>
          <a:lstStyle/>
          <a:p>
            <a:pPr algn="just"/>
            <a:r>
              <a:rPr lang="ru-RU" sz="1600" dirty="0" smtClean="0">
                <a:latin typeface="Arial" pitchFamily="34" charset="0"/>
                <a:cs typeface="Arial" pitchFamily="34" charset="0"/>
              </a:rPr>
              <a:t>Кристалл </a:t>
            </a:r>
            <a:r>
              <a:rPr lang="en-US" sz="1600" dirty="0" err="1" smtClean="0">
                <a:latin typeface="Arial" pitchFamily="34" charset="0"/>
                <a:cs typeface="Arial" pitchFamily="34" charset="0"/>
              </a:rPr>
              <a:t>NaCl</a:t>
            </a:r>
            <a:endParaRPr lang="ru-RU" dirty="0"/>
          </a:p>
        </p:txBody>
      </p:sp>
      <p:sp>
        <p:nvSpPr>
          <p:cNvPr id="9" name="Rectangle 8"/>
          <p:cNvSpPr/>
          <p:nvPr/>
        </p:nvSpPr>
        <p:spPr>
          <a:xfrm>
            <a:off x="202836" y="5974797"/>
            <a:ext cx="4392488" cy="830997"/>
          </a:xfrm>
          <a:prstGeom prst="rect">
            <a:avLst/>
          </a:prstGeom>
        </p:spPr>
        <p:txBody>
          <a:bodyPr wrap="square">
            <a:spAutoFit/>
          </a:bodyPr>
          <a:lstStyle/>
          <a:p>
            <a:pPr algn="just"/>
            <a:r>
              <a:rPr lang="ru-RU" sz="1600" dirty="0" smtClean="0">
                <a:latin typeface="Arial" pitchFamily="34" charset="0"/>
                <a:cs typeface="Arial" pitchFamily="34" charset="0"/>
              </a:rPr>
              <a:t>Вклад сил отталкивания в полную энергию взаимодействия не превосходит 10 % от общего значения  </a:t>
            </a:r>
            <a:endParaRPr lang="ru-RU" dirty="0"/>
          </a:p>
        </p:txBody>
      </p:sp>
    </p:spTree>
    <p:extLst>
      <p:ext uri="{BB962C8B-B14F-4D97-AF65-F5344CB8AC3E}">
        <p14:creationId xmlns:p14="http://schemas.microsoft.com/office/powerpoint/2010/main" val="12450348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70" descr="D:\documentsECLbureau\CondMatter\Molecule\LecturePPT\fig_im\RealGasIsoTherm2.e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32" y="661435"/>
            <a:ext cx="4513262" cy="370681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0" name="Object 39"/>
          <p:cNvGraphicFramePr>
            <a:graphicFrameLocks noChangeAspect="1"/>
          </p:cNvGraphicFramePr>
          <p:nvPr>
            <p:extLst>
              <p:ext uri="{D42A27DB-BD31-4B8C-83A1-F6EECF244321}">
                <p14:modId xmlns:p14="http://schemas.microsoft.com/office/powerpoint/2010/main" val="186921259"/>
              </p:ext>
            </p:extLst>
          </p:nvPr>
        </p:nvGraphicFramePr>
        <p:xfrm>
          <a:off x="4531867" y="4349255"/>
          <a:ext cx="304800" cy="355600"/>
        </p:xfrm>
        <a:graphic>
          <a:graphicData uri="http://schemas.openxmlformats.org/presentationml/2006/ole">
            <mc:AlternateContent xmlns:mc="http://schemas.openxmlformats.org/markup-compatibility/2006">
              <mc:Choice xmlns:v="urn:schemas-microsoft-com:vml" Requires="v">
                <p:oleObj spid="_x0000_s1643048" name="Equation" r:id="rId4" imgW="152280" imgH="177480" progId="Equation.DSMT4">
                  <p:embed/>
                </p:oleObj>
              </mc:Choice>
              <mc:Fallback>
                <p:oleObj name="Equation" r:id="rId4" imgW="152280" imgH="177480" progId="Equation.DSMT4">
                  <p:embed/>
                  <p:pic>
                    <p:nvPicPr>
                      <p:cNvPr id="0" name=""/>
                      <p:cNvPicPr>
                        <a:picLocks noChangeAspect="1" noChangeArrowheads="1"/>
                      </p:cNvPicPr>
                      <p:nvPr/>
                    </p:nvPicPr>
                    <p:blipFill>
                      <a:blip r:embed="rId5"/>
                      <a:srcRect/>
                      <a:stretch>
                        <a:fillRect/>
                      </a:stretch>
                    </p:blipFill>
                    <p:spPr bwMode="auto">
                      <a:xfrm>
                        <a:off x="4531867" y="4349255"/>
                        <a:ext cx="3048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1" name="Object 40"/>
          <p:cNvGraphicFramePr>
            <a:graphicFrameLocks noChangeAspect="1"/>
          </p:cNvGraphicFramePr>
          <p:nvPr>
            <p:extLst>
              <p:ext uri="{D42A27DB-BD31-4B8C-83A1-F6EECF244321}">
                <p14:modId xmlns:p14="http://schemas.microsoft.com/office/powerpoint/2010/main" val="1532436661"/>
              </p:ext>
            </p:extLst>
          </p:nvPr>
        </p:nvGraphicFramePr>
        <p:xfrm>
          <a:off x="-2008" y="476672"/>
          <a:ext cx="304800" cy="330200"/>
        </p:xfrm>
        <a:graphic>
          <a:graphicData uri="http://schemas.openxmlformats.org/presentationml/2006/ole">
            <mc:AlternateContent xmlns:mc="http://schemas.openxmlformats.org/markup-compatibility/2006">
              <mc:Choice xmlns:v="urn:schemas-microsoft-com:vml" Requires="v">
                <p:oleObj spid="_x0000_s1643049" name="Equation" r:id="rId6" imgW="152280" imgH="164880" progId="Equation.DSMT4">
                  <p:embed/>
                </p:oleObj>
              </mc:Choice>
              <mc:Fallback>
                <p:oleObj name="Equation" r:id="rId6" imgW="152280" imgH="164880" progId="Equation.DSMT4">
                  <p:embed/>
                  <p:pic>
                    <p:nvPicPr>
                      <p:cNvPr id="0" name=""/>
                      <p:cNvPicPr>
                        <a:picLocks noChangeAspect="1" noChangeArrowheads="1"/>
                      </p:cNvPicPr>
                      <p:nvPr/>
                    </p:nvPicPr>
                    <p:blipFill>
                      <a:blip r:embed="rId7"/>
                      <a:srcRect/>
                      <a:stretch>
                        <a:fillRect/>
                      </a:stretch>
                    </p:blipFill>
                    <p:spPr bwMode="auto">
                      <a:xfrm>
                        <a:off x="-2008" y="476672"/>
                        <a:ext cx="3048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2" name="Object 41"/>
          <p:cNvGraphicFramePr>
            <a:graphicFrameLocks noChangeAspect="1"/>
          </p:cNvGraphicFramePr>
          <p:nvPr>
            <p:extLst>
              <p:ext uri="{D42A27DB-BD31-4B8C-83A1-F6EECF244321}">
                <p14:modId xmlns:p14="http://schemas.microsoft.com/office/powerpoint/2010/main" val="1737289786"/>
              </p:ext>
            </p:extLst>
          </p:nvPr>
        </p:nvGraphicFramePr>
        <p:xfrm>
          <a:off x="4615972" y="3848925"/>
          <a:ext cx="279400" cy="457200"/>
        </p:xfrm>
        <a:graphic>
          <a:graphicData uri="http://schemas.openxmlformats.org/presentationml/2006/ole">
            <mc:AlternateContent xmlns:mc="http://schemas.openxmlformats.org/markup-compatibility/2006">
              <mc:Choice xmlns:v="urn:schemas-microsoft-com:vml" Requires="v">
                <p:oleObj spid="_x0000_s1643050" name="Equation" r:id="rId8" imgW="139680" imgH="228600" progId="Equation.DSMT4">
                  <p:embed/>
                </p:oleObj>
              </mc:Choice>
              <mc:Fallback>
                <p:oleObj name="Equation" r:id="rId8" imgW="139680" imgH="228600" progId="Equation.DSMT4">
                  <p:embed/>
                  <p:pic>
                    <p:nvPicPr>
                      <p:cNvPr id="0" name=""/>
                      <p:cNvPicPr>
                        <a:picLocks noChangeAspect="1" noChangeArrowheads="1"/>
                      </p:cNvPicPr>
                      <p:nvPr/>
                    </p:nvPicPr>
                    <p:blipFill>
                      <a:blip r:embed="rId9"/>
                      <a:srcRect/>
                      <a:stretch>
                        <a:fillRect/>
                      </a:stretch>
                    </p:blipFill>
                    <p:spPr bwMode="auto">
                      <a:xfrm>
                        <a:off x="4615972" y="3848925"/>
                        <a:ext cx="279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3" name="Object 42"/>
          <p:cNvGraphicFramePr>
            <a:graphicFrameLocks noChangeAspect="1"/>
          </p:cNvGraphicFramePr>
          <p:nvPr>
            <p:extLst>
              <p:ext uri="{D42A27DB-BD31-4B8C-83A1-F6EECF244321}">
                <p14:modId xmlns:p14="http://schemas.microsoft.com/office/powerpoint/2010/main" val="1549675985"/>
              </p:ext>
            </p:extLst>
          </p:nvPr>
        </p:nvGraphicFramePr>
        <p:xfrm>
          <a:off x="4591768" y="3424876"/>
          <a:ext cx="330200" cy="457200"/>
        </p:xfrm>
        <a:graphic>
          <a:graphicData uri="http://schemas.openxmlformats.org/presentationml/2006/ole">
            <mc:AlternateContent xmlns:mc="http://schemas.openxmlformats.org/markup-compatibility/2006">
              <mc:Choice xmlns:v="urn:schemas-microsoft-com:vml" Requires="v">
                <p:oleObj spid="_x0000_s1643051" name="Equation" r:id="rId10" imgW="164880" imgH="228600" progId="Equation.DSMT4">
                  <p:embed/>
                </p:oleObj>
              </mc:Choice>
              <mc:Fallback>
                <p:oleObj name="Equation" r:id="rId10" imgW="164880" imgH="228600" progId="Equation.DSMT4">
                  <p:embed/>
                  <p:pic>
                    <p:nvPicPr>
                      <p:cNvPr id="0" name=""/>
                      <p:cNvPicPr>
                        <a:picLocks noChangeAspect="1" noChangeArrowheads="1"/>
                      </p:cNvPicPr>
                      <p:nvPr/>
                    </p:nvPicPr>
                    <p:blipFill>
                      <a:blip r:embed="rId11"/>
                      <a:srcRect/>
                      <a:stretch>
                        <a:fillRect/>
                      </a:stretch>
                    </p:blipFill>
                    <p:spPr bwMode="auto">
                      <a:xfrm>
                        <a:off x="4591768" y="3424876"/>
                        <a:ext cx="33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4" name="Object 43"/>
          <p:cNvGraphicFramePr>
            <a:graphicFrameLocks noChangeAspect="1"/>
          </p:cNvGraphicFramePr>
          <p:nvPr>
            <p:extLst>
              <p:ext uri="{D42A27DB-BD31-4B8C-83A1-F6EECF244321}">
                <p14:modId xmlns:p14="http://schemas.microsoft.com/office/powerpoint/2010/main" val="1162962575"/>
              </p:ext>
            </p:extLst>
          </p:nvPr>
        </p:nvGraphicFramePr>
        <p:xfrm>
          <a:off x="4590572" y="2920820"/>
          <a:ext cx="330200" cy="457200"/>
        </p:xfrm>
        <a:graphic>
          <a:graphicData uri="http://schemas.openxmlformats.org/presentationml/2006/ole">
            <mc:AlternateContent xmlns:mc="http://schemas.openxmlformats.org/markup-compatibility/2006">
              <mc:Choice xmlns:v="urn:schemas-microsoft-com:vml" Requires="v">
                <p:oleObj spid="_x0000_s1643052" name="Equation" r:id="rId12" imgW="164880" imgH="228600" progId="Equation.DSMT4">
                  <p:embed/>
                </p:oleObj>
              </mc:Choice>
              <mc:Fallback>
                <p:oleObj name="Equation" r:id="rId12" imgW="164880" imgH="228600" progId="Equation.DSMT4">
                  <p:embed/>
                  <p:pic>
                    <p:nvPicPr>
                      <p:cNvPr id="0" name=""/>
                      <p:cNvPicPr>
                        <a:picLocks noChangeAspect="1" noChangeArrowheads="1"/>
                      </p:cNvPicPr>
                      <p:nvPr/>
                    </p:nvPicPr>
                    <p:blipFill>
                      <a:blip r:embed="rId13"/>
                      <a:srcRect/>
                      <a:stretch>
                        <a:fillRect/>
                      </a:stretch>
                    </p:blipFill>
                    <p:spPr bwMode="auto">
                      <a:xfrm>
                        <a:off x="4590572" y="2920820"/>
                        <a:ext cx="33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5" name="Object 44"/>
          <p:cNvGraphicFramePr>
            <a:graphicFrameLocks noChangeAspect="1"/>
          </p:cNvGraphicFramePr>
          <p:nvPr>
            <p:extLst>
              <p:ext uri="{D42A27DB-BD31-4B8C-83A1-F6EECF244321}">
                <p14:modId xmlns:p14="http://schemas.microsoft.com/office/powerpoint/2010/main" val="2410871655"/>
              </p:ext>
            </p:extLst>
          </p:nvPr>
        </p:nvGraphicFramePr>
        <p:xfrm>
          <a:off x="4604041" y="2344682"/>
          <a:ext cx="304800" cy="457200"/>
        </p:xfrm>
        <a:graphic>
          <a:graphicData uri="http://schemas.openxmlformats.org/presentationml/2006/ole">
            <mc:AlternateContent xmlns:mc="http://schemas.openxmlformats.org/markup-compatibility/2006">
              <mc:Choice xmlns:v="urn:schemas-microsoft-com:vml" Requires="v">
                <p:oleObj spid="_x0000_s1643053" name="Equation" r:id="rId14" imgW="152280" imgH="228600" progId="Equation.DSMT4">
                  <p:embed/>
                </p:oleObj>
              </mc:Choice>
              <mc:Fallback>
                <p:oleObj name="Equation" r:id="rId14" imgW="152280" imgH="228600" progId="Equation.DSMT4">
                  <p:embed/>
                  <p:pic>
                    <p:nvPicPr>
                      <p:cNvPr id="0" name=""/>
                      <p:cNvPicPr>
                        <a:picLocks noChangeAspect="1" noChangeArrowheads="1"/>
                      </p:cNvPicPr>
                      <p:nvPr/>
                    </p:nvPicPr>
                    <p:blipFill>
                      <a:blip r:embed="rId15"/>
                      <a:srcRect/>
                      <a:stretch>
                        <a:fillRect/>
                      </a:stretch>
                    </p:blipFill>
                    <p:spPr bwMode="auto">
                      <a:xfrm>
                        <a:off x="4604041" y="2344682"/>
                        <a:ext cx="30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46" name="Rectangle 45"/>
          <p:cNvSpPr/>
          <p:nvPr/>
        </p:nvSpPr>
        <p:spPr>
          <a:xfrm>
            <a:off x="3822558" y="3289171"/>
            <a:ext cx="648072" cy="307777"/>
          </a:xfrm>
          <a:prstGeom prst="rect">
            <a:avLst/>
          </a:prstGeom>
        </p:spPr>
        <p:txBody>
          <a:bodyPr wrap="square">
            <a:spAutoFit/>
          </a:bodyPr>
          <a:lstStyle/>
          <a:p>
            <a:pPr algn="just"/>
            <a:r>
              <a:rPr lang="ru-RU" sz="1400" dirty="0">
                <a:latin typeface="Arial" pitchFamily="34" charset="0"/>
                <a:cs typeface="Arial" pitchFamily="34" charset="0"/>
              </a:rPr>
              <a:t>Газ</a:t>
            </a:r>
          </a:p>
        </p:txBody>
      </p:sp>
      <p:sp>
        <p:nvSpPr>
          <p:cNvPr id="47" name="Rectangle 46"/>
          <p:cNvSpPr/>
          <p:nvPr/>
        </p:nvSpPr>
        <p:spPr>
          <a:xfrm>
            <a:off x="1187623" y="3142977"/>
            <a:ext cx="1023361" cy="523220"/>
          </a:xfrm>
          <a:prstGeom prst="rect">
            <a:avLst/>
          </a:prstGeom>
        </p:spPr>
        <p:txBody>
          <a:bodyPr wrap="square">
            <a:spAutoFit/>
          </a:bodyPr>
          <a:lstStyle/>
          <a:p>
            <a:pPr algn="just"/>
            <a:r>
              <a:rPr lang="ru-RU" sz="1400" dirty="0">
                <a:latin typeface="Arial" pitchFamily="34" charset="0"/>
                <a:cs typeface="Arial" pitchFamily="34" charset="0"/>
              </a:rPr>
              <a:t>Газ+</a:t>
            </a:r>
          </a:p>
          <a:p>
            <a:pPr algn="just"/>
            <a:r>
              <a:rPr lang="ru-RU" sz="1400" dirty="0">
                <a:latin typeface="Arial" pitchFamily="34" charset="0"/>
                <a:cs typeface="Arial" pitchFamily="34" charset="0"/>
              </a:rPr>
              <a:t>жидкость</a:t>
            </a:r>
          </a:p>
        </p:txBody>
      </p:sp>
      <p:sp>
        <p:nvSpPr>
          <p:cNvPr id="48" name="Rectangle 47"/>
          <p:cNvSpPr/>
          <p:nvPr/>
        </p:nvSpPr>
        <p:spPr>
          <a:xfrm>
            <a:off x="884333" y="1988840"/>
            <a:ext cx="1023371" cy="307777"/>
          </a:xfrm>
          <a:prstGeom prst="rect">
            <a:avLst/>
          </a:prstGeom>
        </p:spPr>
        <p:txBody>
          <a:bodyPr wrap="square">
            <a:spAutoFit/>
          </a:bodyPr>
          <a:lstStyle/>
          <a:p>
            <a:pPr algn="just"/>
            <a:r>
              <a:rPr lang="ru-RU" sz="1400" dirty="0">
                <a:latin typeface="Arial" pitchFamily="34" charset="0"/>
                <a:cs typeface="Arial" pitchFamily="34" charset="0"/>
              </a:rPr>
              <a:t>жидкость</a:t>
            </a:r>
          </a:p>
        </p:txBody>
      </p:sp>
      <p:graphicFrame>
        <p:nvGraphicFramePr>
          <p:cNvPr id="49" name="Object 48"/>
          <p:cNvGraphicFramePr>
            <a:graphicFrameLocks noChangeAspect="1"/>
          </p:cNvGraphicFramePr>
          <p:nvPr>
            <p:extLst>
              <p:ext uri="{D42A27DB-BD31-4B8C-83A1-F6EECF244321}">
                <p14:modId xmlns:p14="http://schemas.microsoft.com/office/powerpoint/2010/main" val="2730106628"/>
              </p:ext>
            </p:extLst>
          </p:nvPr>
        </p:nvGraphicFramePr>
        <p:xfrm>
          <a:off x="31540" y="4116078"/>
          <a:ext cx="254000" cy="355600"/>
        </p:xfrm>
        <a:graphic>
          <a:graphicData uri="http://schemas.openxmlformats.org/presentationml/2006/ole">
            <mc:AlternateContent xmlns:mc="http://schemas.openxmlformats.org/markup-compatibility/2006">
              <mc:Choice xmlns:v="urn:schemas-microsoft-com:vml" Requires="v">
                <p:oleObj spid="_x0000_s1643054" name="Equation" r:id="rId16" imgW="126720" imgH="177480" progId="Equation.DSMT4">
                  <p:embed/>
                </p:oleObj>
              </mc:Choice>
              <mc:Fallback>
                <p:oleObj name="Equation" r:id="rId16" imgW="126720" imgH="177480" progId="Equation.DSMT4">
                  <p:embed/>
                  <p:pic>
                    <p:nvPicPr>
                      <p:cNvPr id="0" name=""/>
                      <p:cNvPicPr>
                        <a:picLocks noChangeAspect="1" noChangeArrowheads="1"/>
                      </p:cNvPicPr>
                      <p:nvPr/>
                    </p:nvPicPr>
                    <p:blipFill>
                      <a:blip r:embed="rId17"/>
                      <a:srcRect/>
                      <a:stretch>
                        <a:fillRect/>
                      </a:stretch>
                    </p:blipFill>
                    <p:spPr bwMode="auto">
                      <a:xfrm>
                        <a:off x="31540" y="4116078"/>
                        <a:ext cx="2540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50" name="Oval 49"/>
          <p:cNvSpPr/>
          <p:nvPr/>
        </p:nvSpPr>
        <p:spPr>
          <a:xfrm>
            <a:off x="2030984" y="2084122"/>
            <a:ext cx="180000" cy="1800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1" name="Rectangle 50"/>
          <p:cNvSpPr/>
          <p:nvPr/>
        </p:nvSpPr>
        <p:spPr>
          <a:xfrm>
            <a:off x="1403648" y="1556792"/>
            <a:ext cx="1368152" cy="523220"/>
          </a:xfrm>
          <a:prstGeom prst="rect">
            <a:avLst/>
          </a:prstGeom>
        </p:spPr>
        <p:txBody>
          <a:bodyPr wrap="square">
            <a:spAutoFit/>
          </a:bodyPr>
          <a:lstStyle/>
          <a:p>
            <a:pPr algn="ctr"/>
            <a:r>
              <a:rPr lang="ru-RU" sz="1400" dirty="0">
                <a:latin typeface="Arial" pitchFamily="34" charset="0"/>
                <a:cs typeface="Arial" pitchFamily="34" charset="0"/>
              </a:rPr>
              <a:t>Критическая точка</a:t>
            </a:r>
          </a:p>
        </p:txBody>
      </p:sp>
      <p:graphicFrame>
        <p:nvGraphicFramePr>
          <p:cNvPr id="52" name="Object 51"/>
          <p:cNvGraphicFramePr>
            <a:graphicFrameLocks noChangeAspect="1"/>
          </p:cNvGraphicFramePr>
          <p:nvPr>
            <p:extLst>
              <p:ext uri="{D42A27DB-BD31-4B8C-83A1-F6EECF244321}">
                <p14:modId xmlns:p14="http://schemas.microsoft.com/office/powerpoint/2010/main" val="1183397736"/>
              </p:ext>
            </p:extLst>
          </p:nvPr>
        </p:nvGraphicFramePr>
        <p:xfrm>
          <a:off x="-48046" y="1945110"/>
          <a:ext cx="381000" cy="457200"/>
        </p:xfrm>
        <a:graphic>
          <a:graphicData uri="http://schemas.openxmlformats.org/presentationml/2006/ole">
            <mc:AlternateContent xmlns:mc="http://schemas.openxmlformats.org/markup-compatibility/2006">
              <mc:Choice xmlns:v="urn:schemas-microsoft-com:vml" Requires="v">
                <p:oleObj spid="_x0000_s1643055" name="Equation" r:id="rId18" imgW="190440" imgH="228600" progId="Equation.DSMT4">
                  <p:embed/>
                </p:oleObj>
              </mc:Choice>
              <mc:Fallback>
                <p:oleObj name="Equation" r:id="rId18" imgW="190440" imgH="228600" progId="Equation.DSMT4">
                  <p:embed/>
                  <p:pic>
                    <p:nvPicPr>
                      <p:cNvPr id="0" name=""/>
                      <p:cNvPicPr>
                        <a:picLocks noChangeAspect="1" noChangeArrowheads="1"/>
                      </p:cNvPicPr>
                      <p:nvPr/>
                    </p:nvPicPr>
                    <p:blipFill>
                      <a:blip r:embed="rId19"/>
                      <a:srcRect/>
                      <a:stretch>
                        <a:fillRect/>
                      </a:stretch>
                    </p:blipFill>
                    <p:spPr bwMode="auto">
                      <a:xfrm>
                        <a:off x="-48046" y="1945110"/>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53" name="Object 52"/>
          <p:cNvGraphicFramePr>
            <a:graphicFrameLocks noChangeAspect="1"/>
          </p:cNvGraphicFramePr>
          <p:nvPr>
            <p:extLst>
              <p:ext uri="{D42A27DB-BD31-4B8C-83A1-F6EECF244321}">
                <p14:modId xmlns:p14="http://schemas.microsoft.com/office/powerpoint/2010/main" val="3902061845"/>
              </p:ext>
            </p:extLst>
          </p:nvPr>
        </p:nvGraphicFramePr>
        <p:xfrm>
          <a:off x="-43972" y="3588440"/>
          <a:ext cx="355600" cy="457200"/>
        </p:xfrm>
        <a:graphic>
          <a:graphicData uri="http://schemas.openxmlformats.org/presentationml/2006/ole">
            <mc:AlternateContent xmlns:mc="http://schemas.openxmlformats.org/markup-compatibility/2006">
              <mc:Choice xmlns:v="urn:schemas-microsoft-com:vml" Requires="v">
                <p:oleObj spid="_x0000_s1643056" name="Equation" r:id="rId20" imgW="177480" imgH="228600" progId="Equation.DSMT4">
                  <p:embed/>
                </p:oleObj>
              </mc:Choice>
              <mc:Fallback>
                <p:oleObj name="Equation" r:id="rId20" imgW="177480" imgH="228600" progId="Equation.DSMT4">
                  <p:embed/>
                  <p:pic>
                    <p:nvPicPr>
                      <p:cNvPr id="0" name=""/>
                      <p:cNvPicPr>
                        <a:picLocks noChangeAspect="1" noChangeArrowheads="1"/>
                      </p:cNvPicPr>
                      <p:nvPr/>
                    </p:nvPicPr>
                    <p:blipFill>
                      <a:blip r:embed="rId21"/>
                      <a:srcRect/>
                      <a:stretch>
                        <a:fillRect/>
                      </a:stretch>
                    </p:blipFill>
                    <p:spPr bwMode="auto">
                      <a:xfrm>
                        <a:off x="-43972" y="3588440"/>
                        <a:ext cx="35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54" name="Object 53"/>
          <p:cNvGraphicFramePr>
            <a:graphicFrameLocks noChangeAspect="1"/>
          </p:cNvGraphicFramePr>
          <p:nvPr>
            <p:extLst>
              <p:ext uri="{D42A27DB-BD31-4B8C-83A1-F6EECF244321}">
                <p14:modId xmlns:p14="http://schemas.microsoft.com/office/powerpoint/2010/main" val="1759494475"/>
              </p:ext>
            </p:extLst>
          </p:nvPr>
        </p:nvGraphicFramePr>
        <p:xfrm>
          <a:off x="-48846" y="2728168"/>
          <a:ext cx="381000" cy="457200"/>
        </p:xfrm>
        <a:graphic>
          <a:graphicData uri="http://schemas.openxmlformats.org/presentationml/2006/ole">
            <mc:AlternateContent xmlns:mc="http://schemas.openxmlformats.org/markup-compatibility/2006">
              <mc:Choice xmlns:v="urn:schemas-microsoft-com:vml" Requires="v">
                <p:oleObj spid="_x0000_s1643057" name="Equation" r:id="rId22" imgW="190440" imgH="228600" progId="Equation.DSMT4">
                  <p:embed/>
                </p:oleObj>
              </mc:Choice>
              <mc:Fallback>
                <p:oleObj name="Equation" r:id="rId22" imgW="190440" imgH="228600" progId="Equation.DSMT4">
                  <p:embed/>
                  <p:pic>
                    <p:nvPicPr>
                      <p:cNvPr id="0" name=""/>
                      <p:cNvPicPr>
                        <a:picLocks noChangeAspect="1" noChangeArrowheads="1"/>
                      </p:cNvPicPr>
                      <p:nvPr/>
                    </p:nvPicPr>
                    <p:blipFill>
                      <a:blip r:embed="rId23"/>
                      <a:srcRect/>
                      <a:stretch>
                        <a:fillRect/>
                      </a:stretch>
                    </p:blipFill>
                    <p:spPr bwMode="auto">
                      <a:xfrm>
                        <a:off x="-48846" y="2728168"/>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55" name="Object 54"/>
          <p:cNvGraphicFramePr>
            <a:graphicFrameLocks noChangeAspect="1"/>
          </p:cNvGraphicFramePr>
          <p:nvPr>
            <p:extLst>
              <p:ext uri="{D42A27DB-BD31-4B8C-83A1-F6EECF244321}">
                <p14:modId xmlns:p14="http://schemas.microsoft.com/office/powerpoint/2010/main" val="2973193688"/>
              </p:ext>
            </p:extLst>
          </p:nvPr>
        </p:nvGraphicFramePr>
        <p:xfrm>
          <a:off x="3348038" y="4316835"/>
          <a:ext cx="304800" cy="457200"/>
        </p:xfrm>
        <a:graphic>
          <a:graphicData uri="http://schemas.openxmlformats.org/presentationml/2006/ole">
            <mc:AlternateContent xmlns:mc="http://schemas.openxmlformats.org/markup-compatibility/2006">
              <mc:Choice xmlns:v="urn:schemas-microsoft-com:vml" Requires="v">
                <p:oleObj spid="_x0000_s1643058" name="Equation" r:id="rId24" imgW="152280" imgH="228600" progId="Equation.DSMT4">
                  <p:embed/>
                </p:oleObj>
              </mc:Choice>
              <mc:Fallback>
                <p:oleObj name="Equation" r:id="rId24" imgW="152280" imgH="228600" progId="Equation.DSMT4">
                  <p:embed/>
                  <p:pic>
                    <p:nvPicPr>
                      <p:cNvPr id="0" name=""/>
                      <p:cNvPicPr>
                        <a:picLocks noChangeAspect="1" noChangeArrowheads="1"/>
                      </p:cNvPicPr>
                      <p:nvPr/>
                    </p:nvPicPr>
                    <p:blipFill>
                      <a:blip r:embed="rId25"/>
                      <a:srcRect/>
                      <a:stretch>
                        <a:fillRect/>
                      </a:stretch>
                    </p:blipFill>
                    <p:spPr bwMode="auto">
                      <a:xfrm>
                        <a:off x="3348038" y="4316835"/>
                        <a:ext cx="30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56" name="Straight Connector 55"/>
          <p:cNvCxnSpPr/>
          <p:nvPr/>
        </p:nvCxnSpPr>
        <p:spPr>
          <a:xfrm>
            <a:off x="3365116" y="3855565"/>
            <a:ext cx="0" cy="450659"/>
          </a:xfrm>
          <a:prstGeom prst="line">
            <a:avLst/>
          </a:prstGeom>
          <a:ln w="31750">
            <a:solidFill>
              <a:schemeClr val="tx1">
                <a:lumMod val="85000"/>
                <a:lumOff val="1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934425" y="3864190"/>
            <a:ext cx="0" cy="450659"/>
          </a:xfrm>
          <a:prstGeom prst="line">
            <a:avLst/>
          </a:prstGeom>
          <a:ln w="31750">
            <a:solidFill>
              <a:schemeClr val="tx1">
                <a:lumMod val="85000"/>
                <a:lumOff val="15000"/>
              </a:schemeClr>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58" name="Object 57"/>
          <p:cNvGraphicFramePr>
            <a:graphicFrameLocks noChangeAspect="1"/>
          </p:cNvGraphicFramePr>
          <p:nvPr>
            <p:extLst>
              <p:ext uri="{D42A27DB-BD31-4B8C-83A1-F6EECF244321}">
                <p14:modId xmlns:p14="http://schemas.microsoft.com/office/powerpoint/2010/main" val="4055723874"/>
              </p:ext>
            </p:extLst>
          </p:nvPr>
        </p:nvGraphicFramePr>
        <p:xfrm>
          <a:off x="769938" y="4302547"/>
          <a:ext cx="330200" cy="482600"/>
        </p:xfrm>
        <a:graphic>
          <a:graphicData uri="http://schemas.openxmlformats.org/presentationml/2006/ole">
            <mc:AlternateContent xmlns:mc="http://schemas.openxmlformats.org/markup-compatibility/2006">
              <mc:Choice xmlns:v="urn:schemas-microsoft-com:vml" Requires="v">
                <p:oleObj spid="_x0000_s1643059" name="Equation" r:id="rId26" imgW="164880" imgH="241200" progId="Equation.DSMT4">
                  <p:embed/>
                </p:oleObj>
              </mc:Choice>
              <mc:Fallback>
                <p:oleObj name="Equation" r:id="rId26" imgW="164880" imgH="241200" progId="Equation.DSMT4">
                  <p:embed/>
                  <p:pic>
                    <p:nvPicPr>
                      <p:cNvPr id="0" name=""/>
                      <p:cNvPicPr>
                        <a:picLocks noChangeAspect="1" noChangeArrowheads="1"/>
                      </p:cNvPicPr>
                      <p:nvPr/>
                    </p:nvPicPr>
                    <p:blipFill>
                      <a:blip r:embed="rId27"/>
                      <a:srcRect/>
                      <a:stretch>
                        <a:fillRect/>
                      </a:stretch>
                    </p:blipFill>
                    <p:spPr bwMode="auto">
                      <a:xfrm>
                        <a:off x="769938" y="4302547"/>
                        <a:ext cx="3302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59" name="Straight Connector 58"/>
          <p:cNvCxnSpPr/>
          <p:nvPr/>
        </p:nvCxnSpPr>
        <p:spPr>
          <a:xfrm>
            <a:off x="2118163" y="2246130"/>
            <a:ext cx="0" cy="2060094"/>
          </a:xfrm>
          <a:prstGeom prst="line">
            <a:avLst/>
          </a:prstGeom>
          <a:ln w="3175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60" name="Rectangle 59"/>
          <p:cNvSpPr/>
          <p:nvPr/>
        </p:nvSpPr>
        <p:spPr>
          <a:xfrm>
            <a:off x="1273525" y="999721"/>
            <a:ext cx="648072" cy="307777"/>
          </a:xfrm>
          <a:prstGeom prst="rect">
            <a:avLst/>
          </a:prstGeom>
        </p:spPr>
        <p:txBody>
          <a:bodyPr wrap="square">
            <a:spAutoFit/>
          </a:bodyPr>
          <a:lstStyle/>
          <a:p>
            <a:pPr algn="just"/>
            <a:r>
              <a:rPr lang="ru-RU" sz="1400" dirty="0">
                <a:latin typeface="Arial" pitchFamily="34" charset="0"/>
                <a:cs typeface="Arial" pitchFamily="34" charset="0"/>
              </a:rPr>
              <a:t>Газ</a:t>
            </a:r>
          </a:p>
        </p:txBody>
      </p:sp>
      <p:cxnSp>
        <p:nvCxnSpPr>
          <p:cNvPr id="61" name="Straight Connector 60"/>
          <p:cNvCxnSpPr/>
          <p:nvPr/>
        </p:nvCxnSpPr>
        <p:spPr>
          <a:xfrm>
            <a:off x="2717784" y="3864190"/>
            <a:ext cx="0" cy="450659"/>
          </a:xfrm>
          <a:prstGeom prst="line">
            <a:avLst/>
          </a:prstGeom>
          <a:ln w="31750">
            <a:solidFill>
              <a:schemeClr val="tx1">
                <a:lumMod val="85000"/>
                <a:lumOff val="1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2" name="Oval 61"/>
          <p:cNvSpPr/>
          <p:nvPr/>
        </p:nvSpPr>
        <p:spPr>
          <a:xfrm>
            <a:off x="2627784" y="3765565"/>
            <a:ext cx="180000" cy="180000"/>
          </a:xfrm>
          <a:prstGeom prst="ellipse">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63" name="Object 62"/>
          <p:cNvGraphicFramePr>
            <a:graphicFrameLocks noChangeAspect="1"/>
          </p:cNvGraphicFramePr>
          <p:nvPr>
            <p:extLst>
              <p:ext uri="{D42A27DB-BD31-4B8C-83A1-F6EECF244321}">
                <p14:modId xmlns:p14="http://schemas.microsoft.com/office/powerpoint/2010/main" val="2323207424"/>
              </p:ext>
            </p:extLst>
          </p:nvPr>
        </p:nvGraphicFramePr>
        <p:xfrm>
          <a:off x="2565400" y="4347852"/>
          <a:ext cx="304800" cy="355600"/>
        </p:xfrm>
        <a:graphic>
          <a:graphicData uri="http://schemas.openxmlformats.org/presentationml/2006/ole">
            <mc:AlternateContent xmlns:mc="http://schemas.openxmlformats.org/markup-compatibility/2006">
              <mc:Choice xmlns:v="urn:schemas-microsoft-com:vml" Requires="v">
                <p:oleObj spid="_x0000_s1643060" name="Equation" r:id="rId28" imgW="152280" imgH="177480" progId="Equation.DSMT4">
                  <p:embed/>
                </p:oleObj>
              </mc:Choice>
              <mc:Fallback>
                <p:oleObj name="Equation" r:id="rId28" imgW="152280" imgH="177480" progId="Equation.DSMT4">
                  <p:embed/>
                  <p:pic>
                    <p:nvPicPr>
                      <p:cNvPr id="0" name=""/>
                      <p:cNvPicPr>
                        <a:picLocks noChangeAspect="1" noChangeArrowheads="1"/>
                      </p:cNvPicPr>
                      <p:nvPr/>
                    </p:nvPicPr>
                    <p:blipFill>
                      <a:blip r:embed="rId29"/>
                      <a:srcRect/>
                      <a:stretch>
                        <a:fillRect/>
                      </a:stretch>
                    </p:blipFill>
                    <p:spPr bwMode="auto">
                      <a:xfrm>
                        <a:off x="2565400" y="4347852"/>
                        <a:ext cx="3048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64" name="Rectangle 63"/>
          <p:cNvSpPr/>
          <p:nvPr/>
        </p:nvSpPr>
        <p:spPr>
          <a:xfrm>
            <a:off x="2717784" y="607306"/>
            <a:ext cx="6102688" cy="553998"/>
          </a:xfrm>
          <a:prstGeom prst="rect">
            <a:avLst/>
          </a:prstGeom>
        </p:spPr>
        <p:txBody>
          <a:bodyPr wrap="square">
            <a:spAutoFit/>
          </a:bodyPr>
          <a:lstStyle/>
          <a:p>
            <a:pPr algn="just"/>
            <a:r>
              <a:rPr lang="ru-RU" sz="1500" dirty="0">
                <a:latin typeface="Arial" pitchFamily="34" charset="0"/>
                <a:cs typeface="Arial" pitchFamily="34" charset="0"/>
              </a:rPr>
              <a:t>В произвольной точке изотермы в области двухфазных состояний масса вещества складывается из массы пара и массы жидкости</a:t>
            </a:r>
          </a:p>
        </p:txBody>
      </p:sp>
      <p:graphicFrame>
        <p:nvGraphicFramePr>
          <p:cNvPr id="65" name="Object 64"/>
          <p:cNvGraphicFramePr>
            <a:graphicFrameLocks noChangeAspect="1"/>
          </p:cNvGraphicFramePr>
          <p:nvPr>
            <p:extLst>
              <p:ext uri="{D42A27DB-BD31-4B8C-83A1-F6EECF244321}">
                <p14:modId xmlns:p14="http://schemas.microsoft.com/office/powerpoint/2010/main" val="1204478832"/>
              </p:ext>
            </p:extLst>
          </p:nvPr>
        </p:nvGraphicFramePr>
        <p:xfrm>
          <a:off x="4741894" y="1142095"/>
          <a:ext cx="1834776" cy="388620"/>
        </p:xfrm>
        <a:graphic>
          <a:graphicData uri="http://schemas.openxmlformats.org/presentationml/2006/ole">
            <mc:AlternateContent xmlns:mc="http://schemas.openxmlformats.org/markup-compatibility/2006">
              <mc:Choice xmlns:v="urn:schemas-microsoft-com:vml" Requires="v">
                <p:oleObj spid="_x0000_s1643061" name="Equation" r:id="rId30" imgW="1079280" imgH="228600" progId="Equation.DSMT4">
                  <p:embed/>
                </p:oleObj>
              </mc:Choice>
              <mc:Fallback>
                <p:oleObj name="Equation" r:id="rId30" imgW="1079280" imgH="228600" progId="Equation.DSMT4">
                  <p:embed/>
                  <p:pic>
                    <p:nvPicPr>
                      <p:cNvPr id="0" name=""/>
                      <p:cNvPicPr>
                        <a:picLocks noChangeAspect="1" noChangeArrowheads="1"/>
                      </p:cNvPicPr>
                      <p:nvPr/>
                    </p:nvPicPr>
                    <p:blipFill>
                      <a:blip r:embed="rId31"/>
                      <a:srcRect/>
                      <a:stretch>
                        <a:fillRect/>
                      </a:stretch>
                    </p:blipFill>
                    <p:spPr bwMode="auto">
                      <a:xfrm>
                        <a:off x="4741894" y="1142095"/>
                        <a:ext cx="1834776" cy="388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66" name="Rectangle 65"/>
          <p:cNvSpPr/>
          <p:nvPr/>
        </p:nvSpPr>
        <p:spPr>
          <a:xfrm>
            <a:off x="3855885" y="1631217"/>
            <a:ext cx="2901837" cy="323165"/>
          </a:xfrm>
          <a:prstGeom prst="rect">
            <a:avLst/>
          </a:prstGeom>
        </p:spPr>
        <p:txBody>
          <a:bodyPr wrap="square">
            <a:spAutoFit/>
          </a:bodyPr>
          <a:lstStyle/>
          <a:p>
            <a:pPr algn="just"/>
            <a:r>
              <a:rPr lang="ru-RU" sz="1500" dirty="0">
                <a:latin typeface="Arial" pitchFamily="34" charset="0"/>
                <a:cs typeface="Arial" pitchFamily="34" charset="0"/>
              </a:rPr>
              <a:t>Полный занимаемый объем</a:t>
            </a:r>
          </a:p>
        </p:txBody>
      </p:sp>
      <p:graphicFrame>
        <p:nvGraphicFramePr>
          <p:cNvPr id="67" name="Object 66"/>
          <p:cNvGraphicFramePr>
            <a:graphicFrameLocks noChangeAspect="1"/>
          </p:cNvGraphicFramePr>
          <p:nvPr>
            <p:extLst>
              <p:ext uri="{D42A27DB-BD31-4B8C-83A1-F6EECF244321}">
                <p14:modId xmlns:p14="http://schemas.microsoft.com/office/powerpoint/2010/main" val="1862770980"/>
              </p:ext>
            </p:extLst>
          </p:nvPr>
        </p:nvGraphicFramePr>
        <p:xfrm>
          <a:off x="6709873" y="1589802"/>
          <a:ext cx="1252152" cy="388620"/>
        </p:xfrm>
        <a:graphic>
          <a:graphicData uri="http://schemas.openxmlformats.org/presentationml/2006/ole">
            <mc:AlternateContent xmlns:mc="http://schemas.openxmlformats.org/markup-compatibility/2006">
              <mc:Choice xmlns:v="urn:schemas-microsoft-com:vml" Requires="v">
                <p:oleObj spid="_x0000_s1643062" name="Equation" r:id="rId32" imgW="736560" imgH="228600" progId="Equation.DSMT4">
                  <p:embed/>
                </p:oleObj>
              </mc:Choice>
              <mc:Fallback>
                <p:oleObj name="Equation" r:id="rId32" imgW="736560" imgH="228600" progId="Equation.DSMT4">
                  <p:embed/>
                  <p:pic>
                    <p:nvPicPr>
                      <p:cNvPr id="0" name=""/>
                      <p:cNvPicPr>
                        <a:picLocks noChangeAspect="1" noChangeArrowheads="1"/>
                      </p:cNvPicPr>
                      <p:nvPr/>
                    </p:nvPicPr>
                    <p:blipFill>
                      <a:blip r:embed="rId33"/>
                      <a:srcRect/>
                      <a:stretch>
                        <a:fillRect/>
                      </a:stretch>
                    </p:blipFill>
                    <p:spPr bwMode="auto">
                      <a:xfrm>
                        <a:off x="6709873" y="1589802"/>
                        <a:ext cx="1252152" cy="388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69" name="Right Arrow 68"/>
          <p:cNvSpPr/>
          <p:nvPr/>
        </p:nvSpPr>
        <p:spPr>
          <a:xfrm>
            <a:off x="8329010" y="1576441"/>
            <a:ext cx="432048" cy="432048"/>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1" name="Rectangle 70"/>
          <p:cNvSpPr/>
          <p:nvPr/>
        </p:nvSpPr>
        <p:spPr>
          <a:xfrm>
            <a:off x="5306803" y="2154610"/>
            <a:ext cx="3302618" cy="553998"/>
          </a:xfrm>
          <a:prstGeom prst="rect">
            <a:avLst/>
          </a:prstGeom>
        </p:spPr>
        <p:txBody>
          <a:bodyPr wrap="square">
            <a:spAutoFit/>
          </a:bodyPr>
          <a:lstStyle/>
          <a:p>
            <a:pPr algn="just"/>
            <a:r>
              <a:rPr lang="ru-RU" sz="1500" dirty="0">
                <a:latin typeface="Arial" pitchFamily="34" charset="0"/>
                <a:cs typeface="Arial" pitchFamily="34" charset="0"/>
              </a:rPr>
              <a:t>Вычислим отношение масс жидкости и пара</a:t>
            </a:r>
          </a:p>
        </p:txBody>
      </p:sp>
      <p:sp>
        <p:nvSpPr>
          <p:cNvPr id="74" name="Rectangle 4"/>
          <p:cNvSpPr txBox="1">
            <a:spLocks noRot="1" noChangeArrowheads="1"/>
          </p:cNvSpPr>
          <p:nvPr/>
        </p:nvSpPr>
        <p:spPr bwMode="auto">
          <a:xfrm>
            <a:off x="251520" y="-27384"/>
            <a:ext cx="8568952" cy="576064"/>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Правило рычага</a:t>
            </a:r>
            <a:endParaRPr lang="ru-RU" sz="2800" b="1" kern="0" baseline="-25000" dirty="0">
              <a:solidFill>
                <a:srgbClr val="003399"/>
              </a:solidFill>
              <a:latin typeface="Arial" pitchFamily="34" charset="0"/>
              <a:cs typeface="Arial" pitchFamily="34" charset="0"/>
            </a:endParaRPr>
          </a:p>
        </p:txBody>
      </p:sp>
      <p:graphicFrame>
        <p:nvGraphicFramePr>
          <p:cNvPr id="75" name="Object 74"/>
          <p:cNvGraphicFramePr>
            <a:graphicFrameLocks noChangeAspect="1"/>
          </p:cNvGraphicFramePr>
          <p:nvPr>
            <p:extLst>
              <p:ext uri="{D42A27DB-BD31-4B8C-83A1-F6EECF244321}">
                <p14:modId xmlns:p14="http://schemas.microsoft.com/office/powerpoint/2010/main" val="2186785530"/>
              </p:ext>
            </p:extLst>
          </p:nvPr>
        </p:nvGraphicFramePr>
        <p:xfrm>
          <a:off x="6256437" y="3076346"/>
          <a:ext cx="1403350" cy="733425"/>
        </p:xfrm>
        <a:graphic>
          <a:graphicData uri="http://schemas.openxmlformats.org/presentationml/2006/ole">
            <mc:AlternateContent xmlns:mc="http://schemas.openxmlformats.org/markup-compatibility/2006">
              <mc:Choice xmlns:v="urn:schemas-microsoft-com:vml" Requires="v">
                <p:oleObj spid="_x0000_s1643063" name="Equation" r:id="rId34" imgW="825480" imgH="431640" progId="Equation.DSMT4">
                  <p:embed/>
                </p:oleObj>
              </mc:Choice>
              <mc:Fallback>
                <p:oleObj name="Equation" r:id="rId34" imgW="825480" imgH="431640" progId="Equation.DSMT4">
                  <p:embed/>
                  <p:pic>
                    <p:nvPicPr>
                      <p:cNvPr id="0" name="Object 50"/>
                      <p:cNvPicPr>
                        <a:picLocks noChangeAspect="1" noChangeArrowheads="1"/>
                      </p:cNvPicPr>
                      <p:nvPr/>
                    </p:nvPicPr>
                    <p:blipFill>
                      <a:blip r:embed="rId35"/>
                      <a:srcRect/>
                      <a:stretch>
                        <a:fillRect/>
                      </a:stretch>
                    </p:blipFill>
                    <p:spPr bwMode="auto">
                      <a:xfrm>
                        <a:off x="6256437" y="3076346"/>
                        <a:ext cx="1403350" cy="733425"/>
                      </a:xfrm>
                      <a:prstGeom prst="rect">
                        <a:avLst/>
                      </a:prstGeom>
                      <a:noFill/>
                      <a:ln w="28575">
                        <a:solidFill>
                          <a:srgbClr val="C00000"/>
                        </a:solidFill>
                      </a:ln>
                    </p:spPr>
                  </p:pic>
                </p:oleObj>
              </mc:Fallback>
            </mc:AlternateContent>
          </a:graphicData>
        </a:graphic>
      </p:graphicFrame>
      <p:sp>
        <p:nvSpPr>
          <p:cNvPr id="77" name="Rectangle 76"/>
          <p:cNvSpPr/>
          <p:nvPr/>
        </p:nvSpPr>
        <p:spPr>
          <a:xfrm>
            <a:off x="221182" y="5877272"/>
            <a:ext cx="8532426" cy="784830"/>
          </a:xfrm>
          <a:prstGeom prst="rect">
            <a:avLst/>
          </a:prstGeom>
        </p:spPr>
        <p:txBody>
          <a:bodyPr wrap="square">
            <a:spAutoFit/>
          </a:bodyPr>
          <a:lstStyle/>
          <a:p>
            <a:pPr algn="just"/>
            <a:r>
              <a:rPr lang="ru-RU" sz="1500" dirty="0">
                <a:latin typeface="Arial" pitchFamily="34" charset="0"/>
                <a:cs typeface="Arial" pitchFamily="34" charset="0"/>
              </a:rPr>
              <a:t>Правило рычага -  двухфазном состоянии</a:t>
            </a:r>
            <a:r>
              <a:rPr lang="en-US" sz="1500" dirty="0">
                <a:latin typeface="Arial" pitchFamily="34" charset="0"/>
                <a:cs typeface="Arial" pitchFamily="34" charset="0"/>
              </a:rPr>
              <a:t> </a:t>
            </a:r>
            <a:r>
              <a:rPr lang="ru-RU" sz="1500" dirty="0">
                <a:latin typeface="Arial" pitchFamily="34" charset="0"/>
                <a:cs typeface="Arial" pitchFamily="34" charset="0"/>
              </a:rPr>
              <a:t>отношение массы жидкости к массе пара обратно пропорционально отношению разности </a:t>
            </a:r>
            <a:r>
              <a:rPr lang="ru-RU" sz="1500" dirty="0" smtClean="0">
                <a:latin typeface="Arial" pitchFamily="34" charset="0"/>
                <a:cs typeface="Arial" pitchFamily="34" charset="0"/>
              </a:rPr>
              <a:t>между </a:t>
            </a:r>
            <a:r>
              <a:rPr lang="ru-RU" sz="1500" dirty="0">
                <a:latin typeface="Arial" pitchFamily="34" charset="0"/>
                <a:cs typeface="Arial" pitchFamily="34" charset="0"/>
              </a:rPr>
              <a:t>текущим объёмом и объемом вещества целиком находящегося в жидкой фазе или в газообразной фазе</a:t>
            </a:r>
          </a:p>
        </p:txBody>
      </p:sp>
      <p:cxnSp>
        <p:nvCxnSpPr>
          <p:cNvPr id="78" name="Straight Connector 77"/>
          <p:cNvCxnSpPr>
            <a:stCxn id="62" idx="2"/>
          </p:cNvCxnSpPr>
          <p:nvPr/>
        </p:nvCxnSpPr>
        <p:spPr>
          <a:xfrm flipH="1">
            <a:off x="884333" y="3855565"/>
            <a:ext cx="1743451" cy="0"/>
          </a:xfrm>
          <a:prstGeom prst="line">
            <a:avLst/>
          </a:prstGeom>
          <a:ln w="50800">
            <a:solidFill>
              <a:srgbClr val="00B050"/>
            </a:solidFill>
            <a:prstDash val="solid"/>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flipH="1">
            <a:off x="2807785" y="3855565"/>
            <a:ext cx="557331" cy="8625"/>
          </a:xfrm>
          <a:prstGeom prst="line">
            <a:avLst/>
          </a:prstGeom>
          <a:ln w="50800">
            <a:solidFill>
              <a:srgbClr val="FFC000"/>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38" name="Object 37"/>
          <p:cNvGraphicFramePr>
            <a:graphicFrameLocks noChangeAspect="1"/>
          </p:cNvGraphicFramePr>
          <p:nvPr>
            <p:extLst>
              <p:ext uri="{D42A27DB-BD31-4B8C-83A1-F6EECF244321}">
                <p14:modId xmlns:p14="http://schemas.microsoft.com/office/powerpoint/2010/main" val="409897203"/>
              </p:ext>
            </p:extLst>
          </p:nvPr>
        </p:nvGraphicFramePr>
        <p:xfrm>
          <a:off x="1411895" y="3855565"/>
          <a:ext cx="304560" cy="342900"/>
        </p:xfrm>
        <a:graphic>
          <a:graphicData uri="http://schemas.openxmlformats.org/presentationml/2006/ole">
            <mc:AlternateContent xmlns:mc="http://schemas.openxmlformats.org/markup-compatibility/2006">
              <mc:Choice xmlns:v="urn:schemas-microsoft-com:vml" Requires="v">
                <p:oleObj spid="_x0000_s1643064" name="Equation" r:id="rId36" imgW="203040" imgH="228600" progId="Equation.DSMT4">
                  <p:embed/>
                </p:oleObj>
              </mc:Choice>
              <mc:Fallback>
                <p:oleObj name="Equation" r:id="rId36" imgW="203040" imgH="228600" progId="Equation.DSMT4">
                  <p:embed/>
                  <p:pic>
                    <p:nvPicPr>
                      <p:cNvPr id="0" name=""/>
                      <p:cNvPicPr>
                        <a:picLocks noChangeAspect="1" noChangeArrowheads="1"/>
                      </p:cNvPicPr>
                      <p:nvPr/>
                    </p:nvPicPr>
                    <p:blipFill>
                      <a:blip r:embed="rId37"/>
                      <a:srcRect/>
                      <a:stretch>
                        <a:fillRect/>
                      </a:stretch>
                    </p:blipFill>
                    <p:spPr bwMode="auto">
                      <a:xfrm>
                        <a:off x="1411895" y="3855565"/>
                        <a:ext cx="304560" cy="342900"/>
                      </a:xfrm>
                      <a:prstGeom prst="rect">
                        <a:avLst/>
                      </a:prstGeom>
                      <a:solidFill>
                        <a:srgbClr val="00B050"/>
                      </a:solidFill>
                      <a:ln>
                        <a:noFill/>
                      </a:ln>
                    </p:spPr>
                  </p:pic>
                </p:oleObj>
              </mc:Fallback>
            </mc:AlternateContent>
          </a:graphicData>
        </a:graphic>
      </p:graphicFrame>
      <p:graphicFrame>
        <p:nvGraphicFramePr>
          <p:cNvPr id="68" name="Object 67"/>
          <p:cNvGraphicFramePr>
            <a:graphicFrameLocks noChangeAspect="1"/>
          </p:cNvGraphicFramePr>
          <p:nvPr>
            <p:extLst>
              <p:ext uri="{D42A27DB-BD31-4B8C-83A1-F6EECF244321}">
                <p14:modId xmlns:p14="http://schemas.microsoft.com/office/powerpoint/2010/main" val="1671957154"/>
              </p:ext>
            </p:extLst>
          </p:nvPr>
        </p:nvGraphicFramePr>
        <p:xfrm>
          <a:off x="2879552" y="3856038"/>
          <a:ext cx="361800" cy="342900"/>
        </p:xfrm>
        <a:graphic>
          <a:graphicData uri="http://schemas.openxmlformats.org/presentationml/2006/ole">
            <mc:AlternateContent xmlns:mc="http://schemas.openxmlformats.org/markup-compatibility/2006">
              <mc:Choice xmlns:v="urn:schemas-microsoft-com:vml" Requires="v">
                <p:oleObj spid="_x0000_s1643065" name="Equation" r:id="rId38" imgW="241200" imgH="228600" progId="Equation.DSMT4">
                  <p:embed/>
                </p:oleObj>
              </mc:Choice>
              <mc:Fallback>
                <p:oleObj name="Equation" r:id="rId38" imgW="241200" imgH="228600" progId="Equation.DSMT4">
                  <p:embed/>
                  <p:pic>
                    <p:nvPicPr>
                      <p:cNvPr id="0" name=""/>
                      <p:cNvPicPr>
                        <a:picLocks noChangeAspect="1" noChangeArrowheads="1"/>
                      </p:cNvPicPr>
                      <p:nvPr/>
                    </p:nvPicPr>
                    <p:blipFill>
                      <a:blip r:embed="rId39"/>
                      <a:srcRect/>
                      <a:stretch>
                        <a:fillRect/>
                      </a:stretch>
                    </p:blipFill>
                    <p:spPr bwMode="auto">
                      <a:xfrm>
                        <a:off x="2879552" y="3856038"/>
                        <a:ext cx="361800" cy="342900"/>
                      </a:xfrm>
                      <a:prstGeom prst="rect">
                        <a:avLst/>
                      </a:prstGeom>
                      <a:solidFill>
                        <a:srgbClr val="FFC000"/>
                      </a:solidFill>
                      <a:ln>
                        <a:noFill/>
                      </a:ln>
                    </p:spPr>
                  </p:pic>
                </p:oleObj>
              </mc:Fallback>
            </mc:AlternateContent>
          </a:graphicData>
        </a:graphic>
      </p:graphicFrame>
      <p:graphicFrame>
        <p:nvGraphicFramePr>
          <p:cNvPr id="70" name="Object 69"/>
          <p:cNvGraphicFramePr>
            <a:graphicFrameLocks noChangeAspect="1"/>
          </p:cNvGraphicFramePr>
          <p:nvPr>
            <p:extLst>
              <p:ext uri="{D42A27DB-BD31-4B8C-83A1-F6EECF244321}">
                <p14:modId xmlns:p14="http://schemas.microsoft.com/office/powerpoint/2010/main" val="385522827"/>
              </p:ext>
            </p:extLst>
          </p:nvPr>
        </p:nvGraphicFramePr>
        <p:xfrm>
          <a:off x="539052" y="4869160"/>
          <a:ext cx="690562" cy="387350"/>
        </p:xfrm>
        <a:graphic>
          <a:graphicData uri="http://schemas.openxmlformats.org/presentationml/2006/ole">
            <mc:AlternateContent xmlns:mc="http://schemas.openxmlformats.org/markup-compatibility/2006">
              <mc:Choice xmlns:v="urn:schemas-microsoft-com:vml" Requires="v">
                <p:oleObj spid="_x0000_s1643066" name="Equation" r:id="rId40" imgW="406080" imgH="228600" progId="Equation.DSMT4">
                  <p:embed/>
                </p:oleObj>
              </mc:Choice>
              <mc:Fallback>
                <p:oleObj name="Equation" r:id="rId40" imgW="406080" imgH="228600" progId="Equation.DSMT4">
                  <p:embed/>
                  <p:pic>
                    <p:nvPicPr>
                      <p:cNvPr id="0" name=""/>
                      <p:cNvPicPr>
                        <a:picLocks noChangeAspect="1" noChangeArrowheads="1"/>
                      </p:cNvPicPr>
                      <p:nvPr/>
                    </p:nvPicPr>
                    <p:blipFill>
                      <a:blip r:embed="rId41"/>
                      <a:srcRect/>
                      <a:stretch>
                        <a:fillRect/>
                      </a:stretch>
                    </p:blipFill>
                    <p:spPr bwMode="auto">
                      <a:xfrm>
                        <a:off x="539052" y="4869160"/>
                        <a:ext cx="69056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72" name="Rectangle 71"/>
          <p:cNvSpPr/>
          <p:nvPr/>
        </p:nvSpPr>
        <p:spPr>
          <a:xfrm>
            <a:off x="1907704" y="4869160"/>
            <a:ext cx="5976664" cy="323165"/>
          </a:xfrm>
          <a:prstGeom prst="rect">
            <a:avLst/>
          </a:prstGeom>
        </p:spPr>
        <p:txBody>
          <a:bodyPr wrap="square">
            <a:spAutoFit/>
          </a:bodyPr>
          <a:lstStyle/>
          <a:p>
            <a:pPr algn="just"/>
            <a:r>
              <a:rPr lang="ru-RU" sz="1500" dirty="0" smtClean="0">
                <a:latin typeface="Arial" pitchFamily="34" charset="0"/>
                <a:cs typeface="Arial" pitchFamily="34" charset="0"/>
              </a:rPr>
              <a:t>Длина отрезка пропорциональна массе жидкости (желтая линия)</a:t>
            </a:r>
            <a:endParaRPr lang="ru-RU" sz="1500" dirty="0">
              <a:latin typeface="Arial" pitchFamily="34" charset="0"/>
              <a:cs typeface="Arial" pitchFamily="34" charset="0"/>
            </a:endParaRPr>
          </a:p>
        </p:txBody>
      </p:sp>
      <p:graphicFrame>
        <p:nvGraphicFramePr>
          <p:cNvPr id="73" name="Object 72"/>
          <p:cNvGraphicFramePr>
            <a:graphicFrameLocks noChangeAspect="1"/>
          </p:cNvGraphicFramePr>
          <p:nvPr>
            <p:extLst>
              <p:ext uri="{D42A27DB-BD31-4B8C-83A1-F6EECF244321}">
                <p14:modId xmlns:p14="http://schemas.microsoft.com/office/powerpoint/2010/main" val="2899017414"/>
              </p:ext>
            </p:extLst>
          </p:nvPr>
        </p:nvGraphicFramePr>
        <p:xfrm>
          <a:off x="539052" y="5373216"/>
          <a:ext cx="690562" cy="407988"/>
        </p:xfrm>
        <a:graphic>
          <a:graphicData uri="http://schemas.openxmlformats.org/presentationml/2006/ole">
            <mc:AlternateContent xmlns:mc="http://schemas.openxmlformats.org/markup-compatibility/2006">
              <mc:Choice xmlns:v="urn:schemas-microsoft-com:vml" Requires="v">
                <p:oleObj spid="_x0000_s1643067" name="Equation" r:id="rId42" imgW="406080" imgH="241200" progId="Equation.DSMT4">
                  <p:embed/>
                </p:oleObj>
              </mc:Choice>
              <mc:Fallback>
                <p:oleObj name="Equation" r:id="rId42" imgW="406080" imgH="241200" progId="Equation.DSMT4">
                  <p:embed/>
                  <p:pic>
                    <p:nvPicPr>
                      <p:cNvPr id="0" name=""/>
                      <p:cNvPicPr>
                        <a:picLocks noChangeAspect="1" noChangeArrowheads="1"/>
                      </p:cNvPicPr>
                      <p:nvPr/>
                    </p:nvPicPr>
                    <p:blipFill>
                      <a:blip r:embed="rId43"/>
                      <a:srcRect/>
                      <a:stretch>
                        <a:fillRect/>
                      </a:stretch>
                    </p:blipFill>
                    <p:spPr bwMode="auto">
                      <a:xfrm>
                        <a:off x="539052" y="5373216"/>
                        <a:ext cx="690562"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76" name="Rectangle 75"/>
          <p:cNvSpPr/>
          <p:nvPr/>
        </p:nvSpPr>
        <p:spPr>
          <a:xfrm>
            <a:off x="1907704" y="5373216"/>
            <a:ext cx="5760640" cy="323165"/>
          </a:xfrm>
          <a:prstGeom prst="rect">
            <a:avLst/>
          </a:prstGeom>
        </p:spPr>
        <p:txBody>
          <a:bodyPr wrap="square">
            <a:spAutoFit/>
          </a:bodyPr>
          <a:lstStyle/>
          <a:p>
            <a:pPr algn="just"/>
            <a:r>
              <a:rPr lang="ru-RU" sz="1500" dirty="0" smtClean="0">
                <a:latin typeface="Arial" pitchFamily="34" charset="0"/>
                <a:cs typeface="Arial" pitchFamily="34" charset="0"/>
              </a:rPr>
              <a:t>Длина отрезка пропорциональна массе пара (зеленая линия)</a:t>
            </a:r>
            <a:endParaRPr lang="ru-RU" sz="1500" dirty="0">
              <a:latin typeface="Arial" pitchFamily="34" charset="0"/>
              <a:cs typeface="Arial" pitchFamily="34" charset="0"/>
            </a:endParaRPr>
          </a:p>
        </p:txBody>
      </p:sp>
    </p:spTree>
    <p:extLst>
      <p:ext uri="{BB962C8B-B14F-4D97-AF65-F5344CB8AC3E}">
        <p14:creationId xmlns:p14="http://schemas.microsoft.com/office/powerpoint/2010/main" val="7975789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691680" y="-27384"/>
            <a:ext cx="5429925" cy="576064"/>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Критическая опалесценция</a:t>
            </a:r>
            <a:endParaRPr lang="ru-RU" sz="2800" b="1" kern="0" baseline="-25000" dirty="0">
              <a:solidFill>
                <a:srgbClr val="003399"/>
              </a:solidFill>
              <a:latin typeface="Arial" pitchFamily="34" charset="0"/>
              <a:cs typeface="Arial" pitchFamily="34" charset="0"/>
            </a:endParaRPr>
          </a:p>
        </p:txBody>
      </p:sp>
      <p:pic>
        <p:nvPicPr>
          <p:cNvPr id="108646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2564903"/>
            <a:ext cx="5511181" cy="2207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159206" y="4592161"/>
            <a:ext cx="5942522" cy="276999"/>
          </a:xfrm>
          <a:prstGeom prst="rect">
            <a:avLst/>
          </a:prstGeom>
        </p:spPr>
        <p:txBody>
          <a:bodyPr wrap="square">
            <a:spAutoFit/>
          </a:bodyPr>
          <a:lstStyle/>
          <a:p>
            <a:pPr algn="just"/>
            <a:r>
              <a:rPr lang="en-US" sz="1200" dirty="0">
                <a:latin typeface="Arial" pitchFamily="34" charset="0"/>
                <a:cs typeface="Arial" pitchFamily="34" charset="0"/>
              </a:rPr>
              <a:t>TIAN H</a:t>
            </a:r>
            <a:r>
              <a:rPr lang="ru-RU" sz="1200" dirty="0">
                <a:latin typeface="Arial" pitchFamily="34" charset="0"/>
                <a:cs typeface="Arial" pitchFamily="34" charset="0"/>
              </a:rPr>
              <a:t>. </a:t>
            </a:r>
            <a:r>
              <a:rPr lang="en-US" sz="1200" dirty="0">
                <a:latin typeface="Arial" pitchFamily="34" charset="0"/>
                <a:cs typeface="Arial" pitchFamily="34" charset="0"/>
              </a:rPr>
              <a:t>et al // </a:t>
            </a:r>
            <a:r>
              <a:rPr lang="en-US" sz="1200" i="1" dirty="0">
                <a:latin typeface="Arial" pitchFamily="34" charset="0"/>
                <a:cs typeface="Arial" pitchFamily="34" charset="0"/>
              </a:rPr>
              <a:t>Science in China Series E: Tech. Sci. </a:t>
            </a:r>
            <a:r>
              <a:rPr lang="nl-NL" sz="1200" dirty="0">
                <a:latin typeface="Arial" pitchFamily="34" charset="0"/>
                <a:cs typeface="Arial" pitchFamily="34" charset="0"/>
              </a:rPr>
              <a:t>2009 V. 52, N. 6, P. 1563-1575</a:t>
            </a:r>
            <a:endParaRPr lang="ru-RU" sz="1200" dirty="0">
              <a:latin typeface="Arial" pitchFamily="34" charset="0"/>
              <a:cs typeface="Arial" pitchFamily="34" charset="0"/>
            </a:endParaRPr>
          </a:p>
        </p:txBody>
      </p:sp>
      <p:sp>
        <p:nvSpPr>
          <p:cNvPr id="7" name="Rectangle 6"/>
          <p:cNvSpPr/>
          <p:nvPr/>
        </p:nvSpPr>
        <p:spPr>
          <a:xfrm>
            <a:off x="140144" y="458088"/>
            <a:ext cx="6599900" cy="1708160"/>
          </a:xfrm>
          <a:prstGeom prst="rect">
            <a:avLst/>
          </a:prstGeom>
        </p:spPr>
        <p:txBody>
          <a:bodyPr wrap="square">
            <a:spAutoFit/>
          </a:bodyPr>
          <a:lstStyle/>
          <a:p>
            <a:pPr algn="just"/>
            <a:r>
              <a:rPr lang="ru-RU" sz="1500" dirty="0">
                <a:latin typeface="Arial" pitchFamily="34" charset="0"/>
                <a:cs typeface="Arial" pitchFamily="34" charset="0"/>
              </a:rPr>
              <a:t>В критической точке критическая изотерма имеет горизонтальное направление, т.е. давление (плотность) не зависит от объёма. При </a:t>
            </a:r>
            <a:r>
              <a:rPr lang="ru-RU" sz="1500" dirty="0" smtClean="0">
                <a:latin typeface="Arial" pitchFamily="34" charset="0"/>
                <a:cs typeface="Arial" pitchFamily="34" charset="0"/>
              </a:rPr>
              <a:t>флуктуациях </a:t>
            </a:r>
            <a:r>
              <a:rPr lang="ru-RU" sz="1500" dirty="0">
                <a:latin typeface="Arial" pitchFamily="34" charset="0"/>
                <a:cs typeface="Arial" pitchFamily="34" charset="0"/>
              </a:rPr>
              <a:t>плотности в большую или в меньшую сторону не возникает факторов, которые бы стремились восстановить прежнее равновесное состояние</a:t>
            </a:r>
            <a:r>
              <a:rPr lang="ru-RU" sz="1500" dirty="0" smtClean="0">
                <a:latin typeface="Arial" pitchFamily="34" charset="0"/>
                <a:cs typeface="Arial" pitchFamily="34" charset="0"/>
              </a:rPr>
              <a:t>. В критической точке коэффициент изотермической сжимаемости стремится </a:t>
            </a:r>
            <a:r>
              <a:rPr lang="ru-RU" sz="1500" dirty="0" smtClean="0">
                <a:latin typeface="Arial" pitchFamily="34" charset="0"/>
                <a:cs typeface="Arial" pitchFamily="34" charset="0"/>
              </a:rPr>
              <a:t>к бесконечности, а </a:t>
            </a:r>
            <a:r>
              <a:rPr lang="ru-RU" sz="1500" dirty="0" smtClean="0">
                <a:latin typeface="Arial" pitchFamily="34" charset="0"/>
                <a:cs typeface="Arial" pitchFamily="34" charset="0"/>
              </a:rPr>
              <a:t>флуктуации </a:t>
            </a:r>
            <a:r>
              <a:rPr lang="ru-RU" sz="1500" dirty="0">
                <a:latin typeface="Arial" pitchFamily="34" charset="0"/>
                <a:cs typeface="Arial" pitchFamily="34" charset="0"/>
              </a:rPr>
              <a:t>плотности </a:t>
            </a:r>
            <a:r>
              <a:rPr lang="ru-RU" sz="1500" dirty="0" smtClean="0">
                <a:latin typeface="Arial" pitchFamily="34" charset="0"/>
                <a:cs typeface="Arial" pitchFamily="34" charset="0"/>
              </a:rPr>
              <a:t>среды становятся </a:t>
            </a:r>
            <a:r>
              <a:rPr lang="ru-RU" sz="1500" dirty="0">
                <a:latin typeface="Arial" pitchFamily="34" charset="0"/>
                <a:cs typeface="Arial" pitchFamily="34" charset="0"/>
              </a:rPr>
              <a:t>очень большими. </a:t>
            </a:r>
          </a:p>
        </p:txBody>
      </p:sp>
      <p:graphicFrame>
        <p:nvGraphicFramePr>
          <p:cNvPr id="5" name="Object 4"/>
          <p:cNvGraphicFramePr>
            <a:graphicFrameLocks noChangeAspect="1"/>
          </p:cNvGraphicFramePr>
          <p:nvPr>
            <p:extLst>
              <p:ext uri="{D42A27DB-BD31-4B8C-83A1-F6EECF244321}">
                <p14:modId xmlns:p14="http://schemas.microsoft.com/office/powerpoint/2010/main" val="1894507829"/>
              </p:ext>
            </p:extLst>
          </p:nvPr>
        </p:nvGraphicFramePr>
        <p:xfrm>
          <a:off x="7641568" y="363958"/>
          <a:ext cx="1361088" cy="751680"/>
        </p:xfrm>
        <a:graphic>
          <a:graphicData uri="http://schemas.openxmlformats.org/presentationml/2006/ole">
            <mc:AlternateContent xmlns:mc="http://schemas.openxmlformats.org/markup-compatibility/2006">
              <mc:Choice xmlns:v="urn:schemas-microsoft-com:vml" Requires="v">
                <p:oleObj spid="_x0000_s1549071" name="Equation" r:id="rId4" imgW="850680" imgH="469800" progId="Equation.DSMT4">
                  <p:embed/>
                </p:oleObj>
              </mc:Choice>
              <mc:Fallback>
                <p:oleObj name="Equation" r:id="rId4" imgW="850680" imgH="469800" progId="Equation.DSMT4">
                  <p:embed/>
                  <p:pic>
                    <p:nvPicPr>
                      <p:cNvPr id="0" name="Object 45"/>
                      <p:cNvPicPr>
                        <a:picLocks noChangeAspect="1" noChangeArrowheads="1"/>
                      </p:cNvPicPr>
                      <p:nvPr/>
                    </p:nvPicPr>
                    <p:blipFill>
                      <a:blip r:embed="rId5"/>
                      <a:srcRect/>
                      <a:stretch>
                        <a:fillRect/>
                      </a:stretch>
                    </p:blipFill>
                    <p:spPr bwMode="auto">
                      <a:xfrm>
                        <a:off x="7641568" y="363958"/>
                        <a:ext cx="1361088" cy="751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9" name="Rectangle 8"/>
          <p:cNvSpPr/>
          <p:nvPr/>
        </p:nvSpPr>
        <p:spPr>
          <a:xfrm>
            <a:off x="184405" y="4772367"/>
            <a:ext cx="3528392" cy="276999"/>
          </a:xfrm>
          <a:prstGeom prst="rect">
            <a:avLst/>
          </a:prstGeom>
        </p:spPr>
        <p:txBody>
          <a:bodyPr wrap="square">
            <a:spAutoFit/>
          </a:bodyPr>
          <a:lstStyle/>
          <a:p>
            <a:r>
              <a:rPr lang="en-US" sz="1200" dirty="0">
                <a:latin typeface="Arial" pitchFamily="34" charset="0"/>
                <a:cs typeface="Arial" pitchFamily="34" charset="0"/>
              </a:rPr>
              <a:t>https://www.youtube.com/watch?v=-AXJISFdC2E</a:t>
            </a:r>
            <a:endParaRPr lang="ru-RU" sz="1200" dirty="0">
              <a:latin typeface="Arial" pitchFamily="34" charset="0"/>
              <a:cs typeface="Arial" pitchFamily="34" charset="0"/>
            </a:endParaRPr>
          </a:p>
        </p:txBody>
      </p:sp>
      <p:sp>
        <p:nvSpPr>
          <p:cNvPr id="10" name="Rectangle 9"/>
          <p:cNvSpPr/>
          <p:nvPr/>
        </p:nvSpPr>
        <p:spPr>
          <a:xfrm>
            <a:off x="165595" y="2161459"/>
            <a:ext cx="8659894" cy="553998"/>
          </a:xfrm>
          <a:prstGeom prst="rect">
            <a:avLst/>
          </a:prstGeom>
        </p:spPr>
        <p:txBody>
          <a:bodyPr wrap="square">
            <a:spAutoFit/>
          </a:bodyPr>
          <a:lstStyle/>
          <a:p>
            <a:pPr algn="just"/>
            <a:r>
              <a:rPr lang="ru-RU" sz="1500" dirty="0">
                <a:latin typeface="Arial" pitchFamily="34" charset="0"/>
                <a:cs typeface="Arial" pitchFamily="34" charset="0"/>
              </a:rPr>
              <a:t>При просвечивании сосуда с паром и жидкостью видна резкая граница между ними – мениск, т.к. показатели преломления пара и жидкости отличаются  </a:t>
            </a:r>
          </a:p>
        </p:txBody>
      </p:sp>
      <p:sp>
        <p:nvSpPr>
          <p:cNvPr id="11" name="Rectangle 10"/>
          <p:cNvSpPr/>
          <p:nvPr/>
        </p:nvSpPr>
        <p:spPr>
          <a:xfrm>
            <a:off x="169010" y="5031698"/>
            <a:ext cx="8795477" cy="1015663"/>
          </a:xfrm>
          <a:prstGeom prst="rect">
            <a:avLst/>
          </a:prstGeom>
        </p:spPr>
        <p:txBody>
          <a:bodyPr wrap="square">
            <a:spAutoFit/>
          </a:bodyPr>
          <a:lstStyle/>
          <a:p>
            <a:pPr algn="just"/>
            <a:r>
              <a:rPr lang="ru-RU" sz="1500" dirty="0">
                <a:latin typeface="Arial" pitchFamily="34" charset="0"/>
                <a:cs typeface="Arial" pitchFamily="34" charset="0"/>
              </a:rPr>
              <a:t>При приближении к критической температуре граница становится менее резкой. В момент, когда граница должна исчезнуть, весь объем сосуда становится непрозрачным для света – это явление называется критическая опалесценция.  При дальнейшем повышении температуры прозрачность восстанавливается, т.к. в сосуде находится только газообразная среда. </a:t>
            </a:r>
          </a:p>
        </p:txBody>
      </p:sp>
      <p:sp>
        <p:nvSpPr>
          <p:cNvPr id="12" name="Rectangle 11"/>
          <p:cNvSpPr/>
          <p:nvPr/>
        </p:nvSpPr>
        <p:spPr>
          <a:xfrm>
            <a:off x="160578" y="6065688"/>
            <a:ext cx="8731902" cy="784830"/>
          </a:xfrm>
          <a:prstGeom prst="rect">
            <a:avLst/>
          </a:prstGeom>
        </p:spPr>
        <p:txBody>
          <a:bodyPr wrap="square">
            <a:spAutoFit/>
          </a:bodyPr>
          <a:lstStyle/>
          <a:p>
            <a:pPr algn="just"/>
            <a:r>
              <a:rPr lang="ru-RU" sz="1500" dirty="0">
                <a:latin typeface="Arial" pitchFamily="34" charset="0"/>
                <a:cs typeface="Arial" pitchFamily="34" charset="0"/>
              </a:rPr>
              <a:t>Критическая опалесценция объясняется тем, что в критическом состоянии флуктуации плотности, и, соответственно, флуктуации показателя преломления очень велики. В результате свет сильно рассеивается и поглощается в среде. </a:t>
            </a:r>
          </a:p>
        </p:txBody>
      </p:sp>
      <p:cxnSp>
        <p:nvCxnSpPr>
          <p:cNvPr id="13" name="Straight Arrow Connector 12"/>
          <p:cNvCxnSpPr/>
          <p:nvPr/>
        </p:nvCxnSpPr>
        <p:spPr>
          <a:xfrm>
            <a:off x="5940152" y="2952400"/>
            <a:ext cx="799892" cy="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940152" y="3240432"/>
            <a:ext cx="799892" cy="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5940152" y="3528464"/>
            <a:ext cx="799892" cy="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5940152" y="3773366"/>
            <a:ext cx="799892" cy="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5940152" y="4032520"/>
            <a:ext cx="799892" cy="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pic>
        <p:nvPicPr>
          <p:cNvPr id="1086478" name="Picture 14" descr="C:\Users\PierreYV\Downloads\Hesselink1988fig8a-768x85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87036" y="2636912"/>
            <a:ext cx="1509192" cy="1676226"/>
          </a:xfrm>
          <a:prstGeom prst="rect">
            <a:avLst/>
          </a:prstGeom>
          <a:noFill/>
          <a:extLst>
            <a:ext uri="{909E8E84-426E-40DD-AFC4-6F175D3DCCD1}">
              <a14:hiddenFill xmlns:a14="http://schemas.microsoft.com/office/drawing/2010/main">
                <a:solidFill>
                  <a:srgbClr val="FFFFFF"/>
                </a:solidFill>
              </a14:hiddenFill>
            </a:ext>
          </a:extLst>
        </p:spPr>
      </p:pic>
      <p:cxnSp>
        <p:nvCxnSpPr>
          <p:cNvPr id="22" name="Straight Arrow Connector 21"/>
          <p:cNvCxnSpPr/>
          <p:nvPr/>
        </p:nvCxnSpPr>
        <p:spPr>
          <a:xfrm flipV="1">
            <a:off x="6955124" y="2636912"/>
            <a:ext cx="540460" cy="319074"/>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6990584" y="3240432"/>
            <a:ext cx="469540" cy="262152"/>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7425608" y="2642724"/>
            <a:ext cx="69976" cy="52570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7406862" y="3024408"/>
            <a:ext cx="341294" cy="450617"/>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V="1">
            <a:off x="6921632" y="3158117"/>
            <a:ext cx="399946" cy="36004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7285393" y="3176686"/>
            <a:ext cx="678787" cy="325898"/>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V="1">
            <a:off x="7495584" y="2736376"/>
            <a:ext cx="468596" cy="385222"/>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V="1">
            <a:off x="6907653" y="3518157"/>
            <a:ext cx="317701" cy="255209"/>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H="1">
            <a:off x="6990584" y="3528464"/>
            <a:ext cx="210447" cy="648072"/>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V="1">
            <a:off x="6993972" y="3852500"/>
            <a:ext cx="583537" cy="244902"/>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flipV="1">
            <a:off x="6887036" y="3645761"/>
            <a:ext cx="690473" cy="386759"/>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7539539" y="3645761"/>
            <a:ext cx="200254" cy="473133"/>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V="1">
            <a:off x="7565938" y="3338137"/>
            <a:ext cx="11571" cy="514363"/>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H="1">
            <a:off x="7232272" y="4040998"/>
            <a:ext cx="507521" cy="135538"/>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60" name="Rectangle 59"/>
          <p:cNvSpPr/>
          <p:nvPr/>
        </p:nvSpPr>
        <p:spPr>
          <a:xfrm>
            <a:off x="6407853" y="4361328"/>
            <a:ext cx="2718743" cy="461665"/>
          </a:xfrm>
          <a:prstGeom prst="rect">
            <a:avLst/>
          </a:prstGeom>
        </p:spPr>
        <p:txBody>
          <a:bodyPr wrap="square">
            <a:spAutoFit/>
          </a:bodyPr>
          <a:lstStyle/>
          <a:p>
            <a:pPr algn="just"/>
            <a:r>
              <a:rPr lang="ru-RU" sz="1200" dirty="0">
                <a:latin typeface="Arial" pitchFamily="34" charset="0"/>
                <a:cs typeface="Arial" pitchFamily="34" charset="0"/>
              </a:rPr>
              <a:t>Хаотичное распространение </a:t>
            </a:r>
            <a:r>
              <a:rPr lang="ru-RU" sz="1200" dirty="0" smtClean="0">
                <a:latin typeface="Arial" pitchFamily="34" charset="0"/>
                <a:cs typeface="Arial" pitchFamily="34" charset="0"/>
              </a:rPr>
              <a:t>света </a:t>
            </a:r>
            <a:r>
              <a:rPr lang="ru-RU" sz="1200" dirty="0">
                <a:latin typeface="Arial" pitchFamily="34" charset="0"/>
                <a:cs typeface="Arial" pitchFamily="34" charset="0"/>
              </a:rPr>
              <a:t>в случайно-неоднородной среде</a:t>
            </a:r>
          </a:p>
        </p:txBody>
      </p:sp>
      <p:cxnSp>
        <p:nvCxnSpPr>
          <p:cNvPr id="61" name="Straight Arrow Connector 60"/>
          <p:cNvCxnSpPr/>
          <p:nvPr/>
        </p:nvCxnSpPr>
        <p:spPr>
          <a:xfrm>
            <a:off x="7285393" y="4198348"/>
            <a:ext cx="678787" cy="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V="1">
            <a:off x="7884368" y="3645761"/>
            <a:ext cx="0" cy="530775"/>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H="1">
            <a:off x="7641632" y="3475025"/>
            <a:ext cx="251187" cy="298341"/>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68" name="Rectangle 67"/>
          <p:cNvSpPr/>
          <p:nvPr/>
        </p:nvSpPr>
        <p:spPr>
          <a:xfrm>
            <a:off x="755576" y="3235037"/>
            <a:ext cx="792088" cy="276999"/>
          </a:xfrm>
          <a:prstGeom prst="rect">
            <a:avLst/>
          </a:prstGeom>
        </p:spPr>
        <p:txBody>
          <a:bodyPr wrap="square">
            <a:spAutoFit/>
          </a:bodyPr>
          <a:lstStyle/>
          <a:p>
            <a:pPr algn="just"/>
            <a:r>
              <a:rPr lang="ru-RU" sz="1200" dirty="0">
                <a:latin typeface="Arial" pitchFamily="34" charset="0"/>
                <a:cs typeface="Arial" pitchFamily="34" charset="0"/>
              </a:rPr>
              <a:t>мениск</a:t>
            </a:r>
          </a:p>
        </p:txBody>
      </p:sp>
      <p:graphicFrame>
        <p:nvGraphicFramePr>
          <p:cNvPr id="69" name="Object 68"/>
          <p:cNvGraphicFramePr>
            <a:graphicFrameLocks noChangeAspect="1"/>
          </p:cNvGraphicFramePr>
          <p:nvPr>
            <p:extLst>
              <p:ext uri="{D42A27DB-BD31-4B8C-83A1-F6EECF244321}">
                <p14:modId xmlns:p14="http://schemas.microsoft.com/office/powerpoint/2010/main" val="1383323282"/>
              </p:ext>
            </p:extLst>
          </p:nvPr>
        </p:nvGraphicFramePr>
        <p:xfrm>
          <a:off x="4221467" y="3839140"/>
          <a:ext cx="690562" cy="387350"/>
        </p:xfrm>
        <a:graphic>
          <a:graphicData uri="http://schemas.openxmlformats.org/presentationml/2006/ole">
            <mc:AlternateContent xmlns:mc="http://schemas.openxmlformats.org/markup-compatibility/2006">
              <mc:Choice xmlns:v="urn:schemas-microsoft-com:vml" Requires="v">
                <p:oleObj spid="_x0000_s1549072" name="Equation" r:id="rId7" imgW="406080" imgH="228600" progId="Equation.DSMT4">
                  <p:embed/>
                </p:oleObj>
              </mc:Choice>
              <mc:Fallback>
                <p:oleObj name="Equation" r:id="rId7" imgW="406080" imgH="228600" progId="Equation.DSMT4">
                  <p:embed/>
                  <p:pic>
                    <p:nvPicPr>
                      <p:cNvPr id="0" name=""/>
                      <p:cNvPicPr>
                        <a:picLocks noChangeAspect="1" noChangeArrowheads="1"/>
                      </p:cNvPicPr>
                      <p:nvPr/>
                    </p:nvPicPr>
                    <p:blipFill>
                      <a:blip r:embed="rId8"/>
                      <a:srcRect/>
                      <a:stretch>
                        <a:fillRect/>
                      </a:stretch>
                    </p:blipFill>
                    <p:spPr bwMode="auto">
                      <a:xfrm>
                        <a:off x="4221467" y="3839140"/>
                        <a:ext cx="69056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7" name="Object 36">
            <a:extLst>
              <a:ext uri="{FF2B5EF4-FFF2-40B4-BE49-F238E27FC236}">
                <a16:creationId xmlns:a16="http://schemas.microsoft.com/office/drawing/2014/main" xmlns="" id="{580FA44E-86DF-4479-A14F-022BA4C5FA7A}"/>
              </a:ext>
            </a:extLst>
          </p:cNvPr>
          <p:cNvGraphicFramePr>
            <a:graphicFrameLocks noChangeAspect="1"/>
          </p:cNvGraphicFramePr>
          <p:nvPr>
            <p:extLst>
              <p:ext uri="{D42A27DB-BD31-4B8C-83A1-F6EECF244321}">
                <p14:modId xmlns:p14="http://schemas.microsoft.com/office/powerpoint/2010/main" val="3247329624"/>
              </p:ext>
            </p:extLst>
          </p:nvPr>
        </p:nvGraphicFramePr>
        <p:xfrm>
          <a:off x="6724691" y="1083751"/>
          <a:ext cx="2336256" cy="792000"/>
        </p:xfrm>
        <a:graphic>
          <a:graphicData uri="http://schemas.openxmlformats.org/presentationml/2006/ole">
            <mc:AlternateContent xmlns:mc="http://schemas.openxmlformats.org/markup-compatibility/2006">
              <mc:Choice xmlns:v="urn:schemas-microsoft-com:vml" Requires="v">
                <p:oleObj spid="_x0000_s1549073" name="Equation" r:id="rId9" imgW="1460160" imgH="495000" progId="Equation.DSMT4">
                  <p:embed/>
                </p:oleObj>
              </mc:Choice>
              <mc:Fallback>
                <p:oleObj name="Equation" r:id="rId9" imgW="1460160" imgH="495000" progId="Equation.DSMT4">
                  <p:embed/>
                  <p:pic>
                    <p:nvPicPr>
                      <p:cNvPr id="5" name="Object 4"/>
                      <p:cNvPicPr>
                        <a:picLocks noChangeAspect="1" noChangeArrowheads="1"/>
                      </p:cNvPicPr>
                      <p:nvPr/>
                    </p:nvPicPr>
                    <p:blipFill>
                      <a:blip r:embed="rId10"/>
                      <a:srcRect/>
                      <a:stretch>
                        <a:fillRect/>
                      </a:stretch>
                    </p:blipFill>
                    <p:spPr bwMode="auto">
                      <a:xfrm>
                        <a:off x="6724691" y="1083751"/>
                        <a:ext cx="2336256" cy="7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3647731869"/>
              </p:ext>
            </p:extLst>
          </p:nvPr>
        </p:nvGraphicFramePr>
        <p:xfrm>
          <a:off x="772424" y="3876134"/>
          <a:ext cx="690562" cy="387350"/>
        </p:xfrm>
        <a:graphic>
          <a:graphicData uri="http://schemas.openxmlformats.org/presentationml/2006/ole">
            <mc:AlternateContent xmlns:mc="http://schemas.openxmlformats.org/markup-compatibility/2006">
              <mc:Choice xmlns:v="urn:schemas-microsoft-com:vml" Requires="v">
                <p:oleObj spid="_x0000_s1549074" name="Equation" r:id="rId11" imgW="406080" imgH="228600" progId="Equation.DSMT4">
                  <p:embed/>
                </p:oleObj>
              </mc:Choice>
              <mc:Fallback>
                <p:oleObj name="Equation" r:id="rId11" imgW="406080" imgH="228600" progId="Equation.DSMT4">
                  <p:embed/>
                  <p:pic>
                    <p:nvPicPr>
                      <p:cNvPr id="0" name=""/>
                      <p:cNvPicPr>
                        <a:picLocks noChangeAspect="1" noChangeArrowheads="1"/>
                      </p:cNvPicPr>
                      <p:nvPr/>
                    </p:nvPicPr>
                    <p:blipFill>
                      <a:blip r:embed="rId12"/>
                      <a:srcRect/>
                      <a:stretch>
                        <a:fillRect/>
                      </a:stretch>
                    </p:blipFill>
                    <p:spPr bwMode="auto">
                      <a:xfrm>
                        <a:off x="772424" y="3876134"/>
                        <a:ext cx="69056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41" name="Right Arrow 40"/>
          <p:cNvSpPr/>
          <p:nvPr/>
        </p:nvSpPr>
        <p:spPr>
          <a:xfrm>
            <a:off x="3496773" y="2759242"/>
            <a:ext cx="432048" cy="292663"/>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3" name="Right Arrow 42"/>
          <p:cNvSpPr/>
          <p:nvPr/>
        </p:nvSpPr>
        <p:spPr>
          <a:xfrm>
            <a:off x="1732577" y="2751637"/>
            <a:ext cx="432048" cy="292663"/>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Rectangle 43"/>
          <p:cNvSpPr/>
          <p:nvPr/>
        </p:nvSpPr>
        <p:spPr>
          <a:xfrm>
            <a:off x="2246669" y="2744128"/>
            <a:ext cx="1191393" cy="307777"/>
          </a:xfrm>
          <a:prstGeom prst="rect">
            <a:avLst/>
          </a:prstGeom>
        </p:spPr>
        <p:txBody>
          <a:bodyPr wrap="square">
            <a:spAutoFit/>
          </a:bodyPr>
          <a:lstStyle/>
          <a:p>
            <a:pPr algn="just"/>
            <a:r>
              <a:rPr lang="ru-RU" sz="1400" dirty="0" smtClean="0">
                <a:latin typeface="Arial" pitchFamily="34" charset="0"/>
                <a:cs typeface="Arial" pitchFamily="34" charset="0"/>
              </a:rPr>
              <a:t>нагревание</a:t>
            </a:r>
            <a:endParaRPr lang="ru-RU" sz="1400" dirty="0">
              <a:latin typeface="Arial" pitchFamily="34" charset="0"/>
              <a:cs typeface="Arial" pitchFamily="34" charset="0"/>
            </a:endParaRPr>
          </a:p>
        </p:txBody>
      </p:sp>
    </p:spTree>
    <p:extLst>
      <p:ext uri="{BB962C8B-B14F-4D97-AF65-F5344CB8AC3E}">
        <p14:creationId xmlns:p14="http://schemas.microsoft.com/office/powerpoint/2010/main" val="6605733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278214" y="116632"/>
            <a:ext cx="8568952" cy="576064"/>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Двухфазная система при нагревании при постоянном объеме</a:t>
            </a:r>
            <a:endParaRPr lang="ru-RU" sz="2800" b="1" kern="0" baseline="-25000" dirty="0">
              <a:solidFill>
                <a:srgbClr val="003399"/>
              </a:solidFill>
              <a:latin typeface="Arial" pitchFamily="34" charset="0"/>
              <a:cs typeface="Arial" pitchFamily="34"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3545905133"/>
              </p:ext>
            </p:extLst>
          </p:nvPr>
        </p:nvGraphicFramePr>
        <p:xfrm>
          <a:off x="280398" y="845338"/>
          <a:ext cx="4878387" cy="3846513"/>
        </p:xfrm>
        <a:graphic>
          <a:graphicData uri="http://schemas.openxmlformats.org/presentationml/2006/ole">
            <mc:AlternateContent xmlns:mc="http://schemas.openxmlformats.org/markup-compatibility/2006">
              <mc:Choice xmlns:v="urn:schemas-microsoft-com:vml" Requires="v">
                <p:oleObj spid="_x0000_s1651749" name="CorelDRAW" r:id="rId3" imgW="4878331" imgH="3846690" progId="CorelDraw.Graphic.20">
                  <p:embed/>
                </p:oleObj>
              </mc:Choice>
              <mc:Fallback>
                <p:oleObj name="CorelDRAW" r:id="rId3" imgW="4878331" imgH="3846690" progId="CorelDraw.Graphic.20">
                  <p:embed/>
                  <p:pic>
                    <p:nvPicPr>
                      <p:cNvPr id="0" name=""/>
                      <p:cNvPicPr/>
                      <p:nvPr/>
                    </p:nvPicPr>
                    <p:blipFill>
                      <a:blip r:embed="rId4"/>
                      <a:stretch>
                        <a:fillRect/>
                      </a:stretch>
                    </p:blipFill>
                    <p:spPr>
                      <a:xfrm>
                        <a:off x="280398" y="845338"/>
                        <a:ext cx="4878387" cy="3846513"/>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7716267"/>
              </p:ext>
            </p:extLst>
          </p:nvPr>
        </p:nvGraphicFramePr>
        <p:xfrm>
          <a:off x="34925" y="692150"/>
          <a:ext cx="304800" cy="330200"/>
        </p:xfrm>
        <a:graphic>
          <a:graphicData uri="http://schemas.openxmlformats.org/presentationml/2006/ole">
            <mc:AlternateContent xmlns:mc="http://schemas.openxmlformats.org/markup-compatibility/2006">
              <mc:Choice xmlns:v="urn:schemas-microsoft-com:vml" Requires="v">
                <p:oleObj spid="_x0000_s1651750" name="Equation" r:id="rId5" imgW="152280" imgH="164880" progId="Equation.DSMT4">
                  <p:embed/>
                </p:oleObj>
              </mc:Choice>
              <mc:Fallback>
                <p:oleObj name="Equation" r:id="rId5" imgW="152280" imgH="164880" progId="Equation.DSMT4">
                  <p:embed/>
                  <p:pic>
                    <p:nvPicPr>
                      <p:cNvPr id="0" name="Object 40"/>
                      <p:cNvPicPr>
                        <a:picLocks noChangeAspect="1" noChangeArrowheads="1"/>
                      </p:cNvPicPr>
                      <p:nvPr/>
                    </p:nvPicPr>
                    <p:blipFill>
                      <a:blip r:embed="rId6"/>
                      <a:srcRect/>
                      <a:stretch>
                        <a:fillRect/>
                      </a:stretch>
                    </p:blipFill>
                    <p:spPr bwMode="auto">
                      <a:xfrm>
                        <a:off x="34925" y="692150"/>
                        <a:ext cx="3048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53597897"/>
              </p:ext>
            </p:extLst>
          </p:nvPr>
        </p:nvGraphicFramePr>
        <p:xfrm>
          <a:off x="4733248" y="4239613"/>
          <a:ext cx="304800" cy="355600"/>
        </p:xfrm>
        <a:graphic>
          <a:graphicData uri="http://schemas.openxmlformats.org/presentationml/2006/ole">
            <mc:AlternateContent xmlns:mc="http://schemas.openxmlformats.org/markup-compatibility/2006">
              <mc:Choice xmlns:v="urn:schemas-microsoft-com:vml" Requires="v">
                <p:oleObj spid="_x0000_s1651751" name="Equation" r:id="rId7" imgW="152280" imgH="177480" progId="Equation.DSMT4">
                  <p:embed/>
                </p:oleObj>
              </mc:Choice>
              <mc:Fallback>
                <p:oleObj name="Equation" r:id="rId7" imgW="152280" imgH="177480" progId="Equation.DSMT4">
                  <p:embed/>
                  <p:pic>
                    <p:nvPicPr>
                      <p:cNvPr id="0" name="Object 3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33248" y="4239613"/>
                        <a:ext cx="3048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8" name="Rectangle 7"/>
          <p:cNvSpPr/>
          <p:nvPr/>
        </p:nvSpPr>
        <p:spPr>
          <a:xfrm>
            <a:off x="796252" y="3437626"/>
            <a:ext cx="504056" cy="792088"/>
          </a:xfrm>
          <a:prstGeom prst="rect">
            <a:avLst/>
          </a:prstGeom>
          <a:solidFill>
            <a:schemeClr val="tx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Rectangle 8"/>
          <p:cNvSpPr/>
          <p:nvPr/>
        </p:nvSpPr>
        <p:spPr>
          <a:xfrm>
            <a:off x="796252" y="2493479"/>
            <a:ext cx="504056" cy="792088"/>
          </a:xfrm>
          <a:prstGeom prst="rect">
            <a:avLst/>
          </a:prstGeom>
          <a:solidFill>
            <a:schemeClr val="tx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Rectangle 9"/>
          <p:cNvSpPr/>
          <p:nvPr/>
        </p:nvSpPr>
        <p:spPr>
          <a:xfrm>
            <a:off x="796252" y="1556791"/>
            <a:ext cx="504056" cy="792088"/>
          </a:xfrm>
          <a:prstGeom prst="rect">
            <a:avLst/>
          </a:prstGeom>
          <a:solidFill>
            <a:schemeClr val="tx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Rectangle 10"/>
          <p:cNvSpPr/>
          <p:nvPr/>
        </p:nvSpPr>
        <p:spPr>
          <a:xfrm>
            <a:off x="796252" y="3725659"/>
            <a:ext cx="504056" cy="504056"/>
          </a:xfrm>
          <a:prstGeom prst="rect">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Rectangle 11"/>
          <p:cNvSpPr/>
          <p:nvPr/>
        </p:nvSpPr>
        <p:spPr>
          <a:xfrm>
            <a:off x="796252" y="2636912"/>
            <a:ext cx="504056" cy="648655"/>
          </a:xfrm>
          <a:prstGeom prst="rect">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Rectangle 12"/>
          <p:cNvSpPr/>
          <p:nvPr/>
        </p:nvSpPr>
        <p:spPr>
          <a:xfrm>
            <a:off x="796252" y="1556792"/>
            <a:ext cx="504056" cy="792088"/>
          </a:xfrm>
          <a:prstGeom prst="rect">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Rectangle 13"/>
          <p:cNvSpPr/>
          <p:nvPr/>
        </p:nvSpPr>
        <p:spPr>
          <a:xfrm>
            <a:off x="4533992" y="3437626"/>
            <a:ext cx="504056" cy="792088"/>
          </a:xfrm>
          <a:prstGeom prst="rect">
            <a:avLst/>
          </a:prstGeom>
          <a:solidFill>
            <a:schemeClr val="tx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Rectangle 14"/>
          <p:cNvSpPr/>
          <p:nvPr/>
        </p:nvSpPr>
        <p:spPr>
          <a:xfrm>
            <a:off x="4537496" y="3833670"/>
            <a:ext cx="504056" cy="405943"/>
          </a:xfrm>
          <a:prstGeom prst="rect">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Rectangle 15"/>
          <p:cNvSpPr/>
          <p:nvPr/>
        </p:nvSpPr>
        <p:spPr>
          <a:xfrm>
            <a:off x="4533992" y="2510148"/>
            <a:ext cx="504056" cy="792088"/>
          </a:xfrm>
          <a:prstGeom prst="rect">
            <a:avLst/>
          </a:prstGeom>
          <a:solidFill>
            <a:schemeClr val="tx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Rectangle 16"/>
          <p:cNvSpPr/>
          <p:nvPr/>
        </p:nvSpPr>
        <p:spPr>
          <a:xfrm>
            <a:off x="4537496" y="1573670"/>
            <a:ext cx="504056" cy="792088"/>
          </a:xfrm>
          <a:prstGeom prst="rect">
            <a:avLst/>
          </a:prstGeom>
          <a:solidFill>
            <a:schemeClr val="tx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Rectangle 17"/>
          <p:cNvSpPr/>
          <p:nvPr/>
        </p:nvSpPr>
        <p:spPr>
          <a:xfrm>
            <a:off x="4537496" y="3042603"/>
            <a:ext cx="504056" cy="259633"/>
          </a:xfrm>
          <a:prstGeom prst="rect">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Rectangle 20"/>
          <p:cNvSpPr/>
          <p:nvPr/>
        </p:nvSpPr>
        <p:spPr>
          <a:xfrm>
            <a:off x="2152586" y="879957"/>
            <a:ext cx="1800200" cy="307777"/>
          </a:xfrm>
          <a:prstGeom prst="rect">
            <a:avLst/>
          </a:prstGeom>
        </p:spPr>
        <p:txBody>
          <a:bodyPr wrap="square">
            <a:spAutoFit/>
          </a:bodyPr>
          <a:lstStyle/>
          <a:p>
            <a:pPr algn="just"/>
            <a:r>
              <a:rPr lang="ru-RU" sz="1400" dirty="0">
                <a:latin typeface="Arial" pitchFamily="34" charset="0"/>
                <a:cs typeface="Arial" pitchFamily="34" charset="0"/>
              </a:rPr>
              <a:t>Критическая точка</a:t>
            </a:r>
          </a:p>
        </p:txBody>
      </p:sp>
      <p:cxnSp>
        <p:nvCxnSpPr>
          <p:cNvPr id="23" name="Straight Connector 22"/>
          <p:cNvCxnSpPr/>
          <p:nvPr/>
        </p:nvCxnSpPr>
        <p:spPr>
          <a:xfrm flipV="1">
            <a:off x="2962686" y="1349394"/>
            <a:ext cx="0" cy="3240360"/>
          </a:xfrm>
          <a:prstGeom prst="line">
            <a:avLst/>
          </a:prstGeom>
          <a:ln w="349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2152606" y="2382614"/>
            <a:ext cx="0" cy="2207144"/>
          </a:xfrm>
          <a:prstGeom prst="line">
            <a:avLst/>
          </a:prstGeom>
          <a:ln w="349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3304734" y="2372715"/>
            <a:ext cx="0" cy="2217040"/>
          </a:xfrm>
          <a:prstGeom prst="line">
            <a:avLst/>
          </a:prstGeom>
          <a:ln w="349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304734" y="4036641"/>
            <a:ext cx="1232762" cy="9899"/>
          </a:xfrm>
          <a:prstGeom prst="line">
            <a:avLst/>
          </a:prstGeom>
          <a:ln w="34925">
            <a:solidFill>
              <a:srgbClr val="4110F6"/>
            </a:solidFill>
            <a:prstDash val="solid"/>
            <a:tailEnd type="triangle" w="med" len="lg"/>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3336405" y="3162520"/>
            <a:ext cx="1232762" cy="9899"/>
          </a:xfrm>
          <a:prstGeom prst="line">
            <a:avLst/>
          </a:prstGeom>
          <a:ln w="34925">
            <a:solidFill>
              <a:srgbClr val="4110F6"/>
            </a:solidFill>
            <a:prstDash val="solid"/>
            <a:tailEnd type="triangle" w="med" len="lg"/>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336405" y="2372715"/>
            <a:ext cx="1232762" cy="9899"/>
          </a:xfrm>
          <a:prstGeom prst="line">
            <a:avLst/>
          </a:prstGeom>
          <a:ln w="34925">
            <a:solidFill>
              <a:srgbClr val="4110F6"/>
            </a:solidFill>
            <a:prstDash val="solid"/>
            <a:tailEnd type="triangle" w="med" len="lg"/>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a:off x="1300309" y="4046540"/>
            <a:ext cx="806167" cy="0"/>
          </a:xfrm>
          <a:prstGeom prst="line">
            <a:avLst/>
          </a:prstGeom>
          <a:ln w="34925">
            <a:solidFill>
              <a:srgbClr val="4110F6"/>
            </a:solidFill>
            <a:prstDash val="solid"/>
            <a:tailEnd type="triangle" w="med" len="lg"/>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1300309" y="3172419"/>
            <a:ext cx="806167" cy="0"/>
          </a:xfrm>
          <a:prstGeom prst="line">
            <a:avLst/>
          </a:prstGeom>
          <a:ln w="34925">
            <a:solidFill>
              <a:srgbClr val="4110F6"/>
            </a:solidFill>
            <a:prstDash val="solid"/>
            <a:tailEnd type="triangle" w="med" len="lg"/>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a:off x="1300309" y="2348880"/>
            <a:ext cx="806167" cy="0"/>
          </a:xfrm>
          <a:prstGeom prst="line">
            <a:avLst/>
          </a:prstGeom>
          <a:ln w="34925">
            <a:solidFill>
              <a:srgbClr val="4110F6"/>
            </a:solidFill>
            <a:prstDash val="solid"/>
            <a:tailEnd type="triangle" w="med" len="lg"/>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5084682" y="1135054"/>
            <a:ext cx="4059317" cy="1815882"/>
          </a:xfrm>
          <a:prstGeom prst="rect">
            <a:avLst/>
          </a:prstGeom>
        </p:spPr>
        <p:txBody>
          <a:bodyPr wrap="square">
            <a:spAutoFit/>
          </a:bodyPr>
          <a:lstStyle/>
          <a:p>
            <a:pPr algn="just"/>
            <a:r>
              <a:rPr lang="ru-RU" sz="1400" dirty="0">
                <a:latin typeface="Arial" pitchFamily="34" charset="0"/>
                <a:cs typeface="Arial" pitchFamily="34" charset="0"/>
              </a:rPr>
              <a:t>Если при критической плотности вещество занимает весь объем, то при нагревании в сосуде все время имеются две фазы, граница между которыми практически неподвижна. При достижении критической температуры система придет в критическую точку и будет наблюдаться явление критической опалесценции.  </a:t>
            </a:r>
          </a:p>
        </p:txBody>
      </p:sp>
      <p:graphicFrame>
        <p:nvGraphicFramePr>
          <p:cNvPr id="44" name="Object 43"/>
          <p:cNvGraphicFramePr>
            <a:graphicFrameLocks noChangeAspect="1"/>
          </p:cNvGraphicFramePr>
          <p:nvPr>
            <p:extLst>
              <p:ext uri="{D42A27DB-BD31-4B8C-83A1-F6EECF244321}">
                <p14:modId xmlns:p14="http://schemas.microsoft.com/office/powerpoint/2010/main" val="4016769569"/>
              </p:ext>
            </p:extLst>
          </p:nvPr>
        </p:nvGraphicFramePr>
        <p:xfrm>
          <a:off x="7828196" y="773330"/>
          <a:ext cx="992188" cy="387350"/>
        </p:xfrm>
        <a:graphic>
          <a:graphicData uri="http://schemas.openxmlformats.org/presentationml/2006/ole">
            <mc:AlternateContent xmlns:mc="http://schemas.openxmlformats.org/markup-compatibility/2006">
              <mc:Choice xmlns:v="urn:schemas-microsoft-com:vml" Requires="v">
                <p:oleObj spid="_x0000_s1651752" name="Equation" r:id="rId9" imgW="583920" imgH="228600" progId="Equation.DSMT4">
                  <p:embed/>
                </p:oleObj>
              </mc:Choice>
              <mc:Fallback>
                <p:oleObj name="Equation" r:id="rId9" imgW="583920" imgH="228600" progId="Equation.DSMT4">
                  <p:embed/>
                  <p:pic>
                    <p:nvPicPr>
                      <p:cNvPr id="0" name="Object 68"/>
                      <p:cNvPicPr>
                        <a:picLocks noChangeAspect="1" noChangeArrowheads="1"/>
                      </p:cNvPicPr>
                      <p:nvPr/>
                    </p:nvPicPr>
                    <p:blipFill>
                      <a:blip r:embed="rId10"/>
                      <a:srcRect/>
                      <a:stretch>
                        <a:fillRect/>
                      </a:stretch>
                    </p:blipFill>
                    <p:spPr bwMode="auto">
                      <a:xfrm>
                        <a:off x="7828196" y="773330"/>
                        <a:ext cx="992188"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45" name="Rectangle 44"/>
          <p:cNvSpPr/>
          <p:nvPr/>
        </p:nvSpPr>
        <p:spPr>
          <a:xfrm>
            <a:off x="5242049" y="813069"/>
            <a:ext cx="1202159" cy="323165"/>
          </a:xfrm>
          <a:prstGeom prst="rect">
            <a:avLst/>
          </a:prstGeom>
        </p:spPr>
        <p:txBody>
          <a:bodyPr wrap="square">
            <a:spAutoFit/>
          </a:bodyPr>
          <a:lstStyle/>
          <a:p>
            <a:pPr algn="just"/>
            <a:r>
              <a:rPr lang="ru-RU" sz="1500" b="1" dirty="0">
                <a:latin typeface="Arial" pitchFamily="34" charset="0"/>
                <a:cs typeface="Arial" pitchFamily="34" charset="0"/>
              </a:rPr>
              <a:t>Случай 1</a:t>
            </a:r>
          </a:p>
        </p:txBody>
      </p:sp>
      <p:sp>
        <p:nvSpPr>
          <p:cNvPr id="46" name="Rectangle 45"/>
          <p:cNvSpPr/>
          <p:nvPr/>
        </p:nvSpPr>
        <p:spPr>
          <a:xfrm>
            <a:off x="5242049" y="3024003"/>
            <a:ext cx="1202159" cy="323165"/>
          </a:xfrm>
          <a:prstGeom prst="rect">
            <a:avLst/>
          </a:prstGeom>
        </p:spPr>
        <p:txBody>
          <a:bodyPr wrap="square">
            <a:spAutoFit/>
          </a:bodyPr>
          <a:lstStyle/>
          <a:p>
            <a:pPr algn="just"/>
            <a:r>
              <a:rPr lang="ru-RU" sz="1500" b="1" dirty="0">
                <a:latin typeface="Arial" pitchFamily="34" charset="0"/>
                <a:cs typeface="Arial" pitchFamily="34" charset="0"/>
              </a:rPr>
              <a:t>Случай 2</a:t>
            </a:r>
          </a:p>
        </p:txBody>
      </p:sp>
      <p:graphicFrame>
        <p:nvGraphicFramePr>
          <p:cNvPr id="47" name="Object 46"/>
          <p:cNvGraphicFramePr>
            <a:graphicFrameLocks noChangeAspect="1"/>
          </p:cNvGraphicFramePr>
          <p:nvPr>
            <p:extLst>
              <p:ext uri="{D42A27DB-BD31-4B8C-83A1-F6EECF244321}">
                <p14:modId xmlns:p14="http://schemas.microsoft.com/office/powerpoint/2010/main" val="3768694172"/>
              </p:ext>
            </p:extLst>
          </p:nvPr>
        </p:nvGraphicFramePr>
        <p:xfrm>
          <a:off x="7854978" y="2994503"/>
          <a:ext cx="992188" cy="387350"/>
        </p:xfrm>
        <a:graphic>
          <a:graphicData uri="http://schemas.openxmlformats.org/presentationml/2006/ole">
            <mc:AlternateContent xmlns:mc="http://schemas.openxmlformats.org/markup-compatibility/2006">
              <mc:Choice xmlns:v="urn:schemas-microsoft-com:vml" Requires="v">
                <p:oleObj spid="_x0000_s1651753" name="Equation" r:id="rId11" imgW="583920" imgH="228600" progId="Equation.DSMT4">
                  <p:embed/>
                </p:oleObj>
              </mc:Choice>
              <mc:Fallback>
                <p:oleObj name="Equation" r:id="rId11" imgW="583920" imgH="228600" progId="Equation.DSMT4">
                  <p:embed/>
                  <p:pic>
                    <p:nvPicPr>
                      <p:cNvPr id="0" name=""/>
                      <p:cNvPicPr>
                        <a:picLocks noChangeAspect="1" noChangeArrowheads="1"/>
                      </p:cNvPicPr>
                      <p:nvPr/>
                    </p:nvPicPr>
                    <p:blipFill>
                      <a:blip r:embed="rId12"/>
                      <a:srcRect/>
                      <a:stretch>
                        <a:fillRect/>
                      </a:stretch>
                    </p:blipFill>
                    <p:spPr bwMode="auto">
                      <a:xfrm>
                        <a:off x="7854978" y="2994503"/>
                        <a:ext cx="992188"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48" name="Rectangle 47"/>
          <p:cNvSpPr/>
          <p:nvPr/>
        </p:nvSpPr>
        <p:spPr>
          <a:xfrm>
            <a:off x="5084683" y="3336388"/>
            <a:ext cx="4102448" cy="1815882"/>
          </a:xfrm>
          <a:prstGeom prst="rect">
            <a:avLst/>
          </a:prstGeom>
        </p:spPr>
        <p:txBody>
          <a:bodyPr wrap="square">
            <a:spAutoFit/>
          </a:bodyPr>
          <a:lstStyle/>
          <a:p>
            <a:pPr algn="just"/>
            <a:r>
              <a:rPr lang="ru-RU" sz="1400" dirty="0">
                <a:latin typeface="Arial" pitchFamily="34" charset="0"/>
                <a:cs typeface="Arial" pitchFamily="34" charset="0"/>
              </a:rPr>
              <a:t>Масса вещества меньше, чем необходимо для заполнения объема при критической плотности. С повышением температуры доля объема, занимаемого жидкостью уменьшается, а занимаемая газом  - увеличивается (правило рычага). Граница жидкой и газообразной фазы опускается вниз. Далее все вещество превращается в газ  </a:t>
            </a:r>
          </a:p>
        </p:txBody>
      </p:sp>
      <p:cxnSp>
        <p:nvCxnSpPr>
          <p:cNvPr id="49" name="Straight Connector 48"/>
          <p:cNvCxnSpPr>
            <a:stCxn id="51" idx="7"/>
          </p:cNvCxnSpPr>
          <p:nvPr/>
        </p:nvCxnSpPr>
        <p:spPr>
          <a:xfrm flipH="1" flipV="1">
            <a:off x="1703393" y="3992540"/>
            <a:ext cx="1639525" cy="963"/>
          </a:xfrm>
          <a:prstGeom prst="line">
            <a:avLst/>
          </a:prstGeom>
          <a:ln w="50800">
            <a:solidFill>
              <a:srgbClr val="00B050"/>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a:off x="3335153" y="3977687"/>
            <a:ext cx="689661" cy="8625"/>
          </a:xfrm>
          <a:prstGeom prst="line">
            <a:avLst/>
          </a:prstGeom>
          <a:ln w="50800">
            <a:solidFill>
              <a:srgbClr val="FFC000"/>
            </a:solidFill>
            <a:prstDash val="solid"/>
          </a:ln>
        </p:spPr>
        <p:style>
          <a:lnRef idx="1">
            <a:schemeClr val="accent1"/>
          </a:lnRef>
          <a:fillRef idx="0">
            <a:schemeClr val="accent1"/>
          </a:fillRef>
          <a:effectRef idx="0">
            <a:schemeClr val="accent1"/>
          </a:effectRef>
          <a:fontRef idx="minor">
            <a:schemeClr val="tx1"/>
          </a:fontRef>
        </p:style>
      </p:cxnSp>
      <p:sp>
        <p:nvSpPr>
          <p:cNvPr id="51" name="Oval 50"/>
          <p:cNvSpPr/>
          <p:nvPr/>
        </p:nvSpPr>
        <p:spPr>
          <a:xfrm>
            <a:off x="3250734" y="3977687"/>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Oval 51"/>
          <p:cNvSpPr/>
          <p:nvPr/>
        </p:nvSpPr>
        <p:spPr>
          <a:xfrm>
            <a:off x="3251549" y="3113469"/>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3" name="Oval 52"/>
          <p:cNvSpPr/>
          <p:nvPr/>
        </p:nvSpPr>
        <p:spPr>
          <a:xfrm>
            <a:off x="3250734" y="2318715"/>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Oval 53"/>
          <p:cNvSpPr/>
          <p:nvPr/>
        </p:nvSpPr>
        <p:spPr>
          <a:xfrm>
            <a:off x="2090039" y="2294880"/>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5" name="Oval 54"/>
          <p:cNvSpPr/>
          <p:nvPr/>
        </p:nvSpPr>
        <p:spPr>
          <a:xfrm>
            <a:off x="2090039" y="3113469"/>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6" name="Oval 55"/>
          <p:cNvSpPr/>
          <p:nvPr/>
        </p:nvSpPr>
        <p:spPr>
          <a:xfrm>
            <a:off x="2098606" y="3992540"/>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59" name="Straight Connector 58"/>
          <p:cNvCxnSpPr/>
          <p:nvPr/>
        </p:nvCxnSpPr>
        <p:spPr>
          <a:xfrm flipH="1">
            <a:off x="3335154" y="3113469"/>
            <a:ext cx="185604" cy="0"/>
          </a:xfrm>
          <a:prstGeom prst="line">
            <a:avLst/>
          </a:prstGeom>
          <a:ln w="50800">
            <a:solidFill>
              <a:srgbClr val="FFC000"/>
            </a:solidFill>
            <a:prstDash val="solid"/>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H="1" flipV="1">
            <a:off x="1864574" y="3112506"/>
            <a:ext cx="1455667" cy="964"/>
          </a:xfrm>
          <a:prstGeom prst="line">
            <a:avLst/>
          </a:prstGeom>
          <a:ln w="50800">
            <a:solidFill>
              <a:srgbClr val="00B050"/>
            </a:solidFill>
            <a:prstDash val="solid"/>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260526" y="4829245"/>
            <a:ext cx="1359899" cy="323165"/>
          </a:xfrm>
          <a:prstGeom prst="rect">
            <a:avLst/>
          </a:prstGeom>
        </p:spPr>
        <p:txBody>
          <a:bodyPr wrap="square">
            <a:spAutoFit/>
          </a:bodyPr>
          <a:lstStyle/>
          <a:p>
            <a:pPr algn="just"/>
            <a:r>
              <a:rPr lang="ru-RU" sz="1500" b="1" dirty="0">
                <a:latin typeface="Arial" pitchFamily="34" charset="0"/>
                <a:cs typeface="Arial" pitchFamily="34" charset="0"/>
              </a:rPr>
              <a:t>Случай 3</a:t>
            </a:r>
          </a:p>
        </p:txBody>
      </p:sp>
      <p:graphicFrame>
        <p:nvGraphicFramePr>
          <p:cNvPr id="64" name="Object 63"/>
          <p:cNvGraphicFramePr>
            <a:graphicFrameLocks noChangeAspect="1"/>
          </p:cNvGraphicFramePr>
          <p:nvPr>
            <p:extLst>
              <p:ext uri="{D42A27DB-BD31-4B8C-83A1-F6EECF244321}">
                <p14:modId xmlns:p14="http://schemas.microsoft.com/office/powerpoint/2010/main" val="4241743302"/>
              </p:ext>
            </p:extLst>
          </p:nvPr>
        </p:nvGraphicFramePr>
        <p:xfrm>
          <a:off x="1763688" y="4797152"/>
          <a:ext cx="992188" cy="387350"/>
        </p:xfrm>
        <a:graphic>
          <a:graphicData uri="http://schemas.openxmlformats.org/presentationml/2006/ole">
            <mc:AlternateContent xmlns:mc="http://schemas.openxmlformats.org/markup-compatibility/2006">
              <mc:Choice xmlns:v="urn:schemas-microsoft-com:vml" Requires="v">
                <p:oleObj spid="_x0000_s1651754" name="Equation" r:id="rId13" imgW="583920" imgH="228600" progId="Equation.DSMT4">
                  <p:embed/>
                </p:oleObj>
              </mc:Choice>
              <mc:Fallback>
                <p:oleObj name="Equation" r:id="rId13" imgW="583920" imgH="228600" progId="Equation.DSMT4">
                  <p:embed/>
                  <p:pic>
                    <p:nvPicPr>
                      <p:cNvPr id="0" name=""/>
                      <p:cNvPicPr>
                        <a:picLocks noChangeAspect="1" noChangeArrowheads="1"/>
                      </p:cNvPicPr>
                      <p:nvPr/>
                    </p:nvPicPr>
                    <p:blipFill>
                      <a:blip r:embed="rId14"/>
                      <a:srcRect/>
                      <a:stretch>
                        <a:fillRect/>
                      </a:stretch>
                    </p:blipFill>
                    <p:spPr bwMode="auto">
                      <a:xfrm>
                        <a:off x="1763688" y="4797152"/>
                        <a:ext cx="992188"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65" name="Rectangle 64"/>
          <p:cNvSpPr/>
          <p:nvPr/>
        </p:nvSpPr>
        <p:spPr>
          <a:xfrm>
            <a:off x="212893" y="5229200"/>
            <a:ext cx="4825156" cy="1600438"/>
          </a:xfrm>
          <a:prstGeom prst="rect">
            <a:avLst/>
          </a:prstGeom>
        </p:spPr>
        <p:txBody>
          <a:bodyPr wrap="square">
            <a:spAutoFit/>
          </a:bodyPr>
          <a:lstStyle/>
          <a:p>
            <a:pPr algn="just"/>
            <a:r>
              <a:rPr lang="ru-RU" sz="1400" dirty="0">
                <a:latin typeface="Arial" pitchFamily="34" charset="0"/>
                <a:cs typeface="Arial" pitchFamily="34" charset="0"/>
              </a:rPr>
              <a:t>Масса вещества больше, чем необходимо для заполнения объема при критической плотности. С повышением температуры доля объема, занимаемого газом уменьшается, а занимаемая жидкостью  - увеличивается (правило рычага). Граница жидкой и газообразной фазы опускается вверх. Далее все вещество превращается в жидкость  </a:t>
            </a:r>
          </a:p>
        </p:txBody>
      </p:sp>
      <p:sp>
        <p:nvSpPr>
          <p:cNvPr id="66" name="Rectangle 65"/>
          <p:cNvSpPr/>
          <p:nvPr/>
        </p:nvSpPr>
        <p:spPr>
          <a:xfrm>
            <a:off x="3397628" y="1573670"/>
            <a:ext cx="1080120" cy="307777"/>
          </a:xfrm>
          <a:prstGeom prst="rect">
            <a:avLst/>
          </a:prstGeom>
        </p:spPr>
        <p:txBody>
          <a:bodyPr wrap="square">
            <a:spAutoFit/>
          </a:bodyPr>
          <a:lstStyle/>
          <a:p>
            <a:pPr algn="just"/>
            <a:r>
              <a:rPr lang="ru-RU" sz="1400" dirty="0">
                <a:latin typeface="Arial" pitchFamily="34" charset="0"/>
                <a:cs typeface="Arial" pitchFamily="34" charset="0"/>
              </a:rPr>
              <a:t>Газ (пар)</a:t>
            </a:r>
          </a:p>
        </p:txBody>
      </p:sp>
      <p:sp>
        <p:nvSpPr>
          <p:cNvPr id="67" name="Rectangle 66"/>
          <p:cNvSpPr/>
          <p:nvPr/>
        </p:nvSpPr>
        <p:spPr>
          <a:xfrm>
            <a:off x="1354656" y="1582500"/>
            <a:ext cx="1080120" cy="307777"/>
          </a:xfrm>
          <a:prstGeom prst="rect">
            <a:avLst/>
          </a:prstGeom>
        </p:spPr>
        <p:txBody>
          <a:bodyPr wrap="square">
            <a:spAutoFit/>
          </a:bodyPr>
          <a:lstStyle/>
          <a:p>
            <a:pPr algn="just"/>
            <a:r>
              <a:rPr lang="ru-RU" sz="1400" dirty="0">
                <a:latin typeface="Arial" pitchFamily="34" charset="0"/>
                <a:cs typeface="Arial" pitchFamily="34" charset="0"/>
              </a:rPr>
              <a:t>Жидкость</a:t>
            </a:r>
          </a:p>
        </p:txBody>
      </p:sp>
      <p:cxnSp>
        <p:nvCxnSpPr>
          <p:cNvPr id="68" name="Straight Connector 67"/>
          <p:cNvCxnSpPr/>
          <p:nvPr/>
        </p:nvCxnSpPr>
        <p:spPr>
          <a:xfrm flipH="1">
            <a:off x="334713" y="1268760"/>
            <a:ext cx="4237287" cy="0"/>
          </a:xfrm>
          <a:prstGeom prst="line">
            <a:avLst/>
          </a:prstGeom>
          <a:ln w="3492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2872686" y="1186913"/>
            <a:ext cx="180000" cy="180000"/>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Rectangle 71"/>
          <p:cNvSpPr/>
          <p:nvPr/>
        </p:nvSpPr>
        <p:spPr>
          <a:xfrm>
            <a:off x="5171128" y="5344338"/>
            <a:ext cx="3851919" cy="1077218"/>
          </a:xfrm>
          <a:prstGeom prst="rect">
            <a:avLst/>
          </a:prstGeom>
          <a:ln w="31750">
            <a:solidFill>
              <a:srgbClr val="C00000"/>
            </a:solidFill>
          </a:ln>
        </p:spPr>
        <p:txBody>
          <a:bodyPr wrap="square">
            <a:spAutoFit/>
          </a:bodyPr>
          <a:lstStyle/>
          <a:p>
            <a:r>
              <a:rPr lang="ru-RU" sz="1600" dirty="0">
                <a:latin typeface="Arial" pitchFamily="34" charset="0"/>
                <a:cs typeface="Arial" pitchFamily="34" charset="0"/>
              </a:rPr>
              <a:t>Выше критической температуры происходит переход вещества в состояние сверхкритической жидкости</a:t>
            </a:r>
          </a:p>
          <a:p>
            <a:r>
              <a:rPr lang="ru-RU" sz="1600" dirty="0">
                <a:latin typeface="Arial" pitchFamily="34" charset="0"/>
                <a:cs typeface="Arial" pitchFamily="34" charset="0"/>
              </a:rPr>
              <a:t>(</a:t>
            </a:r>
            <a:r>
              <a:rPr lang="en-US" sz="1600" dirty="0">
                <a:latin typeface="Arial" pitchFamily="34" charset="0"/>
                <a:cs typeface="Arial" pitchFamily="34" charset="0"/>
              </a:rPr>
              <a:t>supercritical fluid</a:t>
            </a:r>
            <a:r>
              <a:rPr lang="ru-RU" sz="1600" dirty="0">
                <a:latin typeface="Arial" pitchFamily="34" charset="0"/>
                <a:cs typeface="Arial" pitchFamily="34" charset="0"/>
              </a:rPr>
              <a:t>)</a:t>
            </a:r>
          </a:p>
        </p:txBody>
      </p:sp>
      <p:graphicFrame>
        <p:nvGraphicFramePr>
          <p:cNvPr id="2" name="Object 1"/>
          <p:cNvGraphicFramePr>
            <a:graphicFrameLocks noChangeAspect="1"/>
          </p:cNvGraphicFramePr>
          <p:nvPr>
            <p:extLst>
              <p:ext uri="{D42A27DB-BD31-4B8C-83A1-F6EECF244321}">
                <p14:modId xmlns:p14="http://schemas.microsoft.com/office/powerpoint/2010/main" val="1985432233"/>
              </p:ext>
            </p:extLst>
          </p:nvPr>
        </p:nvGraphicFramePr>
        <p:xfrm>
          <a:off x="2370755" y="3634787"/>
          <a:ext cx="304800" cy="342900"/>
        </p:xfrm>
        <a:graphic>
          <a:graphicData uri="http://schemas.openxmlformats.org/presentationml/2006/ole">
            <mc:AlternateContent xmlns:mc="http://schemas.openxmlformats.org/markup-compatibility/2006">
              <mc:Choice xmlns:v="urn:schemas-microsoft-com:vml" Requires="v">
                <p:oleObj spid="_x0000_s1651755" name="Equation" r:id="rId15" imgW="203040" imgH="228600" progId="Equation.DSMT4">
                  <p:embed/>
                </p:oleObj>
              </mc:Choice>
              <mc:Fallback>
                <p:oleObj name="Equation" r:id="rId15" imgW="203040" imgH="228600" progId="Equation.DSMT4">
                  <p:embed/>
                  <p:pic>
                    <p:nvPicPr>
                      <p:cNvPr id="0" name="Object 3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70755" y="3634787"/>
                        <a:ext cx="304800" cy="342900"/>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949544932"/>
              </p:ext>
            </p:extLst>
          </p:nvPr>
        </p:nvGraphicFramePr>
        <p:xfrm>
          <a:off x="3396372" y="3627472"/>
          <a:ext cx="361950" cy="342900"/>
        </p:xfrm>
        <a:graphic>
          <a:graphicData uri="http://schemas.openxmlformats.org/presentationml/2006/ole">
            <mc:AlternateContent xmlns:mc="http://schemas.openxmlformats.org/markup-compatibility/2006">
              <mc:Choice xmlns:v="urn:schemas-microsoft-com:vml" Requires="v">
                <p:oleObj spid="_x0000_s1651756" name="Equation" r:id="rId17" imgW="241200" imgH="228600" progId="Equation.DSMT4">
                  <p:embed/>
                </p:oleObj>
              </mc:Choice>
              <mc:Fallback>
                <p:oleObj name="Equation" r:id="rId17" imgW="241200" imgH="228600" progId="Equation.DSMT4">
                  <p:embed/>
                  <p:pic>
                    <p:nvPicPr>
                      <p:cNvPr id="0" name="Object 6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396372" y="3627472"/>
                        <a:ext cx="361950" cy="34290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7" name="Object 56"/>
          <p:cNvGraphicFramePr>
            <a:graphicFrameLocks noChangeAspect="1"/>
          </p:cNvGraphicFramePr>
          <p:nvPr>
            <p:extLst>
              <p:ext uri="{D42A27DB-BD31-4B8C-83A1-F6EECF244321}">
                <p14:modId xmlns:p14="http://schemas.microsoft.com/office/powerpoint/2010/main" val="1805094985"/>
              </p:ext>
            </p:extLst>
          </p:nvPr>
        </p:nvGraphicFramePr>
        <p:xfrm>
          <a:off x="3859714" y="805245"/>
          <a:ext cx="330200" cy="457200"/>
        </p:xfrm>
        <a:graphic>
          <a:graphicData uri="http://schemas.openxmlformats.org/presentationml/2006/ole">
            <mc:AlternateContent xmlns:mc="http://schemas.openxmlformats.org/markup-compatibility/2006">
              <mc:Choice xmlns:v="urn:schemas-microsoft-com:vml" Requires="v">
                <p:oleObj spid="_x0000_s1651757" name="Equation" r:id="rId19" imgW="164880" imgH="228600" progId="Equation.DSMT4">
                  <p:embed/>
                </p:oleObj>
              </mc:Choice>
              <mc:Fallback>
                <p:oleObj name="Equation" r:id="rId19" imgW="164880" imgH="228600" progId="Equation.DSMT4">
                  <p:embed/>
                  <p:pic>
                    <p:nvPicPr>
                      <p:cNvPr id="0" name=""/>
                      <p:cNvPicPr>
                        <a:picLocks noChangeAspect="1" noChangeArrowheads="1"/>
                      </p:cNvPicPr>
                      <p:nvPr/>
                    </p:nvPicPr>
                    <p:blipFill>
                      <a:blip r:embed="rId20"/>
                      <a:srcRect/>
                      <a:stretch>
                        <a:fillRect/>
                      </a:stretch>
                    </p:blipFill>
                    <p:spPr bwMode="auto">
                      <a:xfrm>
                        <a:off x="3859714" y="805245"/>
                        <a:ext cx="33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58" name="Object 57"/>
          <p:cNvGraphicFramePr>
            <a:graphicFrameLocks noChangeAspect="1"/>
          </p:cNvGraphicFramePr>
          <p:nvPr>
            <p:extLst>
              <p:ext uri="{D42A27DB-BD31-4B8C-83A1-F6EECF244321}">
                <p14:modId xmlns:p14="http://schemas.microsoft.com/office/powerpoint/2010/main" val="47596480"/>
              </p:ext>
            </p:extLst>
          </p:nvPr>
        </p:nvGraphicFramePr>
        <p:xfrm>
          <a:off x="-20638" y="1011238"/>
          <a:ext cx="381001" cy="457200"/>
        </p:xfrm>
        <a:graphic>
          <a:graphicData uri="http://schemas.openxmlformats.org/presentationml/2006/ole">
            <mc:AlternateContent xmlns:mc="http://schemas.openxmlformats.org/markup-compatibility/2006">
              <mc:Choice xmlns:v="urn:schemas-microsoft-com:vml" Requires="v">
                <p:oleObj spid="_x0000_s1651758" name="Equation" r:id="rId21" imgW="190440" imgH="228600" progId="Equation.DSMT4">
                  <p:embed/>
                </p:oleObj>
              </mc:Choice>
              <mc:Fallback>
                <p:oleObj name="Equation" r:id="rId21" imgW="190440" imgH="228600" progId="Equation.DSMT4">
                  <p:embed/>
                  <p:pic>
                    <p:nvPicPr>
                      <p:cNvPr id="0" name=""/>
                      <p:cNvPicPr>
                        <a:picLocks noChangeAspect="1" noChangeArrowheads="1"/>
                      </p:cNvPicPr>
                      <p:nvPr/>
                    </p:nvPicPr>
                    <p:blipFill>
                      <a:blip r:embed="rId22"/>
                      <a:srcRect/>
                      <a:stretch>
                        <a:fillRect/>
                      </a:stretch>
                    </p:blipFill>
                    <p:spPr bwMode="auto">
                      <a:xfrm>
                        <a:off x="-20638" y="1011238"/>
                        <a:ext cx="38100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60" name="Object 59"/>
          <p:cNvGraphicFramePr>
            <a:graphicFrameLocks noChangeAspect="1"/>
          </p:cNvGraphicFramePr>
          <p:nvPr>
            <p:extLst>
              <p:ext uri="{D42A27DB-BD31-4B8C-83A1-F6EECF244321}">
                <p14:modId xmlns:p14="http://schemas.microsoft.com/office/powerpoint/2010/main" val="2810395229"/>
              </p:ext>
            </p:extLst>
          </p:nvPr>
        </p:nvGraphicFramePr>
        <p:xfrm>
          <a:off x="2743041" y="4216820"/>
          <a:ext cx="150812" cy="279400"/>
        </p:xfrm>
        <a:graphic>
          <a:graphicData uri="http://schemas.openxmlformats.org/presentationml/2006/ole">
            <mc:AlternateContent xmlns:mc="http://schemas.openxmlformats.org/markup-compatibility/2006">
              <mc:Choice xmlns:v="urn:schemas-microsoft-com:vml" Requires="v">
                <p:oleObj spid="_x0000_s1651759" name="Equation" r:id="rId23" imgW="88560" imgH="164880" progId="Equation.DSMT4">
                  <p:embed/>
                </p:oleObj>
              </mc:Choice>
              <mc:Fallback>
                <p:oleObj name="Equation" r:id="rId23" imgW="88560" imgH="164880" progId="Equation.DSMT4">
                  <p:embed/>
                  <p:pic>
                    <p:nvPicPr>
                      <p:cNvPr id="0" name=""/>
                      <p:cNvPicPr>
                        <a:picLocks noChangeAspect="1" noChangeArrowheads="1"/>
                      </p:cNvPicPr>
                      <p:nvPr/>
                    </p:nvPicPr>
                    <p:blipFill>
                      <a:blip r:embed="rId24"/>
                      <a:srcRect/>
                      <a:stretch>
                        <a:fillRect/>
                      </a:stretch>
                    </p:blipFill>
                    <p:spPr bwMode="auto">
                      <a:xfrm>
                        <a:off x="2743041" y="4216820"/>
                        <a:ext cx="150812"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62" name="Object 61"/>
          <p:cNvGraphicFramePr>
            <a:graphicFrameLocks noChangeAspect="1"/>
          </p:cNvGraphicFramePr>
          <p:nvPr>
            <p:extLst>
              <p:ext uri="{D42A27DB-BD31-4B8C-83A1-F6EECF244321}">
                <p14:modId xmlns:p14="http://schemas.microsoft.com/office/powerpoint/2010/main" val="3216745169"/>
              </p:ext>
            </p:extLst>
          </p:nvPr>
        </p:nvGraphicFramePr>
        <p:xfrm>
          <a:off x="3346373" y="4211608"/>
          <a:ext cx="215900" cy="279400"/>
        </p:xfrm>
        <a:graphic>
          <a:graphicData uri="http://schemas.openxmlformats.org/presentationml/2006/ole">
            <mc:AlternateContent xmlns:mc="http://schemas.openxmlformats.org/markup-compatibility/2006">
              <mc:Choice xmlns:v="urn:schemas-microsoft-com:vml" Requires="v">
                <p:oleObj spid="_x0000_s1651760" name="Equation" r:id="rId25" imgW="126720" imgH="164880" progId="Equation.DSMT4">
                  <p:embed/>
                </p:oleObj>
              </mc:Choice>
              <mc:Fallback>
                <p:oleObj name="Equation" r:id="rId25" imgW="126720" imgH="164880" progId="Equation.DSMT4">
                  <p:embed/>
                  <p:pic>
                    <p:nvPicPr>
                      <p:cNvPr id="0" name=""/>
                      <p:cNvPicPr>
                        <a:picLocks noChangeAspect="1" noChangeArrowheads="1"/>
                      </p:cNvPicPr>
                      <p:nvPr/>
                    </p:nvPicPr>
                    <p:blipFill>
                      <a:blip r:embed="rId26"/>
                      <a:srcRect/>
                      <a:stretch>
                        <a:fillRect/>
                      </a:stretch>
                    </p:blipFill>
                    <p:spPr bwMode="auto">
                      <a:xfrm>
                        <a:off x="3346373" y="4211608"/>
                        <a:ext cx="2159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69" name="Object 68"/>
          <p:cNvGraphicFramePr>
            <a:graphicFrameLocks noChangeAspect="1"/>
          </p:cNvGraphicFramePr>
          <p:nvPr>
            <p:extLst>
              <p:ext uri="{D42A27DB-BD31-4B8C-83A1-F6EECF244321}">
                <p14:modId xmlns:p14="http://schemas.microsoft.com/office/powerpoint/2010/main" val="2768908547"/>
              </p:ext>
            </p:extLst>
          </p:nvPr>
        </p:nvGraphicFramePr>
        <p:xfrm>
          <a:off x="1911213" y="4229714"/>
          <a:ext cx="195263" cy="300038"/>
        </p:xfrm>
        <a:graphic>
          <a:graphicData uri="http://schemas.openxmlformats.org/presentationml/2006/ole">
            <mc:AlternateContent xmlns:mc="http://schemas.openxmlformats.org/markup-compatibility/2006">
              <mc:Choice xmlns:v="urn:schemas-microsoft-com:vml" Requires="v">
                <p:oleObj spid="_x0000_s1651761" name="Equation" r:id="rId27" imgW="114120" imgH="177480" progId="Equation.DSMT4">
                  <p:embed/>
                </p:oleObj>
              </mc:Choice>
              <mc:Fallback>
                <p:oleObj name="Equation" r:id="rId27" imgW="114120" imgH="177480" progId="Equation.DSMT4">
                  <p:embed/>
                  <p:pic>
                    <p:nvPicPr>
                      <p:cNvPr id="0" name=""/>
                      <p:cNvPicPr>
                        <a:picLocks noChangeAspect="1" noChangeArrowheads="1"/>
                      </p:cNvPicPr>
                      <p:nvPr/>
                    </p:nvPicPr>
                    <p:blipFill>
                      <a:blip r:embed="rId28"/>
                      <a:srcRect/>
                      <a:stretch>
                        <a:fillRect/>
                      </a:stretch>
                    </p:blipFill>
                    <p:spPr bwMode="auto">
                      <a:xfrm>
                        <a:off x="1911213" y="4229714"/>
                        <a:ext cx="195263"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4621418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4"/>
          <p:cNvSpPr txBox="1">
            <a:spLocks noRot="1" noChangeArrowheads="1"/>
          </p:cNvSpPr>
          <p:nvPr/>
        </p:nvSpPr>
        <p:spPr bwMode="auto">
          <a:xfrm>
            <a:off x="278214" y="116632"/>
            <a:ext cx="8568952" cy="648072"/>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Фазовые переходы первого рода</a:t>
            </a:r>
            <a:endParaRPr lang="ru-RU" sz="2800" b="1" kern="0" baseline="-25000" dirty="0">
              <a:solidFill>
                <a:srgbClr val="003399"/>
              </a:solidFill>
              <a:latin typeface="Arial" pitchFamily="34" charset="0"/>
              <a:cs typeface="Arial" pitchFamily="34" charset="0"/>
            </a:endParaRPr>
          </a:p>
        </p:txBody>
      </p:sp>
      <p:sp>
        <p:nvSpPr>
          <p:cNvPr id="64" name="Rectangle 63"/>
          <p:cNvSpPr/>
          <p:nvPr/>
        </p:nvSpPr>
        <p:spPr>
          <a:xfrm>
            <a:off x="539552" y="1736785"/>
            <a:ext cx="1512168" cy="2124263"/>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5" name="Oval 64"/>
          <p:cNvSpPr/>
          <p:nvPr/>
        </p:nvSpPr>
        <p:spPr>
          <a:xfrm>
            <a:off x="667960" y="350700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6" name="Oval 65"/>
          <p:cNvSpPr/>
          <p:nvPr/>
        </p:nvSpPr>
        <p:spPr>
          <a:xfrm>
            <a:off x="798019" y="350229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7" name="Oval 66"/>
          <p:cNvSpPr/>
          <p:nvPr/>
        </p:nvSpPr>
        <p:spPr>
          <a:xfrm>
            <a:off x="1049315" y="357761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8" name="Oval 67"/>
          <p:cNvSpPr/>
          <p:nvPr/>
        </p:nvSpPr>
        <p:spPr>
          <a:xfrm>
            <a:off x="961068" y="344745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9" name="Oval 68"/>
          <p:cNvSpPr/>
          <p:nvPr/>
        </p:nvSpPr>
        <p:spPr>
          <a:xfrm>
            <a:off x="1120309" y="345961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Oval 69"/>
          <p:cNvSpPr/>
          <p:nvPr/>
        </p:nvSpPr>
        <p:spPr>
          <a:xfrm>
            <a:off x="1238110" y="345939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1" name="Oval 70"/>
          <p:cNvSpPr/>
          <p:nvPr/>
        </p:nvSpPr>
        <p:spPr>
          <a:xfrm>
            <a:off x="1380402" y="354173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Oval 71"/>
          <p:cNvSpPr/>
          <p:nvPr/>
        </p:nvSpPr>
        <p:spPr>
          <a:xfrm>
            <a:off x="712532" y="337739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3" name="Oval 72"/>
          <p:cNvSpPr/>
          <p:nvPr/>
        </p:nvSpPr>
        <p:spPr>
          <a:xfrm>
            <a:off x="1403835" y="333563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4" name="Oval 73"/>
          <p:cNvSpPr/>
          <p:nvPr/>
        </p:nvSpPr>
        <p:spPr>
          <a:xfrm>
            <a:off x="1497028" y="356546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5" name="Oval 74"/>
          <p:cNvSpPr/>
          <p:nvPr/>
        </p:nvSpPr>
        <p:spPr>
          <a:xfrm>
            <a:off x="1576043" y="347471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6" name="Oval 75"/>
          <p:cNvSpPr/>
          <p:nvPr/>
        </p:nvSpPr>
        <p:spPr>
          <a:xfrm>
            <a:off x="1622842" y="336566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7" name="Oval 76"/>
          <p:cNvSpPr/>
          <p:nvPr/>
        </p:nvSpPr>
        <p:spPr>
          <a:xfrm>
            <a:off x="1742782" y="344519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Oval 77"/>
          <p:cNvSpPr/>
          <p:nvPr/>
        </p:nvSpPr>
        <p:spPr>
          <a:xfrm>
            <a:off x="1647681" y="3560708"/>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9" name="Oval 78"/>
          <p:cNvSpPr/>
          <p:nvPr/>
        </p:nvSpPr>
        <p:spPr>
          <a:xfrm>
            <a:off x="564253" y="344363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Oval 79"/>
          <p:cNvSpPr/>
          <p:nvPr/>
        </p:nvSpPr>
        <p:spPr>
          <a:xfrm>
            <a:off x="564253" y="324186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1" name="Oval 80"/>
          <p:cNvSpPr/>
          <p:nvPr/>
        </p:nvSpPr>
        <p:spPr>
          <a:xfrm>
            <a:off x="690019" y="323337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2" name="Oval 81"/>
          <p:cNvSpPr/>
          <p:nvPr/>
        </p:nvSpPr>
        <p:spPr>
          <a:xfrm>
            <a:off x="928556" y="332077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3" name="Oval 82"/>
          <p:cNvSpPr/>
          <p:nvPr/>
        </p:nvSpPr>
        <p:spPr>
          <a:xfrm>
            <a:off x="1054896" y="333719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4" name="Oval 83"/>
          <p:cNvSpPr/>
          <p:nvPr/>
        </p:nvSpPr>
        <p:spPr>
          <a:xfrm>
            <a:off x="1292110" y="333563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5" name="Oval 84"/>
          <p:cNvSpPr/>
          <p:nvPr/>
        </p:nvSpPr>
        <p:spPr>
          <a:xfrm>
            <a:off x="1504532" y="323698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6" name="Oval 85"/>
          <p:cNvSpPr/>
          <p:nvPr/>
        </p:nvSpPr>
        <p:spPr>
          <a:xfrm>
            <a:off x="1713309" y="320088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7" name="Oval 86"/>
          <p:cNvSpPr/>
          <p:nvPr/>
        </p:nvSpPr>
        <p:spPr>
          <a:xfrm>
            <a:off x="1778289" y="331166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8" name="Oval 87"/>
          <p:cNvSpPr/>
          <p:nvPr/>
        </p:nvSpPr>
        <p:spPr>
          <a:xfrm>
            <a:off x="698148" y="309288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9" name="Oval 88"/>
          <p:cNvSpPr/>
          <p:nvPr/>
        </p:nvSpPr>
        <p:spPr>
          <a:xfrm>
            <a:off x="1037951" y="3198897"/>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0" name="Oval 89"/>
          <p:cNvSpPr/>
          <p:nvPr/>
        </p:nvSpPr>
        <p:spPr>
          <a:xfrm>
            <a:off x="1173738" y="323950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1" name="Oval 90"/>
          <p:cNvSpPr/>
          <p:nvPr/>
        </p:nvSpPr>
        <p:spPr>
          <a:xfrm>
            <a:off x="1377061" y="321277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2" name="Oval 91"/>
          <p:cNvSpPr/>
          <p:nvPr/>
        </p:nvSpPr>
        <p:spPr>
          <a:xfrm>
            <a:off x="1586788" y="314352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3" name="Oval 92"/>
          <p:cNvSpPr/>
          <p:nvPr/>
        </p:nvSpPr>
        <p:spPr>
          <a:xfrm>
            <a:off x="1807241" y="311633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4" name="Oval 93"/>
          <p:cNvSpPr/>
          <p:nvPr/>
        </p:nvSpPr>
        <p:spPr>
          <a:xfrm>
            <a:off x="1783803" y="357622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5" name="Oval 94"/>
          <p:cNvSpPr/>
          <p:nvPr/>
        </p:nvSpPr>
        <p:spPr>
          <a:xfrm>
            <a:off x="539552" y="3055099"/>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6" name="Oval 95"/>
          <p:cNvSpPr/>
          <p:nvPr/>
        </p:nvSpPr>
        <p:spPr>
          <a:xfrm>
            <a:off x="717986" y="189960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7" name="Oval 96"/>
          <p:cNvSpPr/>
          <p:nvPr/>
        </p:nvSpPr>
        <p:spPr>
          <a:xfrm>
            <a:off x="927014" y="2384667"/>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8" name="Oval 97"/>
          <p:cNvSpPr/>
          <p:nvPr/>
        </p:nvSpPr>
        <p:spPr>
          <a:xfrm>
            <a:off x="1445878" y="197161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9" name="Oval 98"/>
          <p:cNvSpPr/>
          <p:nvPr/>
        </p:nvSpPr>
        <p:spPr>
          <a:xfrm>
            <a:off x="1320575" y="2384667"/>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0" name="Oval 99"/>
          <p:cNvSpPr/>
          <p:nvPr/>
        </p:nvSpPr>
        <p:spPr>
          <a:xfrm>
            <a:off x="1238110" y="279755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1" name="Oval 100"/>
          <p:cNvSpPr/>
          <p:nvPr/>
        </p:nvSpPr>
        <p:spPr>
          <a:xfrm>
            <a:off x="690019" y="269089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2" name="Oval 101"/>
          <p:cNvSpPr/>
          <p:nvPr/>
        </p:nvSpPr>
        <p:spPr>
          <a:xfrm>
            <a:off x="1786233" y="272554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3" name="Down Arrow 102"/>
          <p:cNvSpPr/>
          <p:nvPr/>
        </p:nvSpPr>
        <p:spPr>
          <a:xfrm>
            <a:off x="835208" y="2592464"/>
            <a:ext cx="288032" cy="484892"/>
          </a:xfrm>
          <a:prstGeom prst="downArrow">
            <a:avLst/>
          </a:prstGeom>
          <a:solidFill>
            <a:srgbClr val="00B0F0"/>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4" name="Down Arrow 103"/>
          <p:cNvSpPr/>
          <p:nvPr/>
        </p:nvSpPr>
        <p:spPr>
          <a:xfrm rot="10800000">
            <a:off x="1496772" y="2483097"/>
            <a:ext cx="288032" cy="484892"/>
          </a:xfrm>
          <a:prstGeom prst="downArrow">
            <a:avLst/>
          </a:prstGeom>
          <a:solidFill>
            <a:schemeClr val="accent6">
              <a:lumMod val="60000"/>
              <a:lumOff val="4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5" name="Oval 104"/>
          <p:cNvSpPr/>
          <p:nvPr/>
        </p:nvSpPr>
        <p:spPr>
          <a:xfrm>
            <a:off x="835208" y="318201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6" name="Oval 105"/>
          <p:cNvSpPr/>
          <p:nvPr/>
        </p:nvSpPr>
        <p:spPr>
          <a:xfrm>
            <a:off x="806148" y="332077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7" name="Oval 106"/>
          <p:cNvSpPr/>
          <p:nvPr/>
        </p:nvSpPr>
        <p:spPr>
          <a:xfrm>
            <a:off x="946896" y="3135228"/>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8" name="Oval 107"/>
          <p:cNvSpPr/>
          <p:nvPr/>
        </p:nvSpPr>
        <p:spPr>
          <a:xfrm>
            <a:off x="1266575" y="316446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9" name="Oval 108"/>
          <p:cNvSpPr/>
          <p:nvPr/>
        </p:nvSpPr>
        <p:spPr>
          <a:xfrm>
            <a:off x="1457472" y="311108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0" name="Oval 109"/>
          <p:cNvSpPr/>
          <p:nvPr/>
        </p:nvSpPr>
        <p:spPr>
          <a:xfrm>
            <a:off x="1138047" y="310477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1" name="Oval 110"/>
          <p:cNvSpPr/>
          <p:nvPr/>
        </p:nvSpPr>
        <p:spPr>
          <a:xfrm>
            <a:off x="900288" y="3584738"/>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2" name="Oval 111"/>
          <p:cNvSpPr/>
          <p:nvPr/>
        </p:nvSpPr>
        <p:spPr>
          <a:xfrm>
            <a:off x="1212575" y="356409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3" name="Rectangle 112"/>
          <p:cNvSpPr/>
          <p:nvPr/>
        </p:nvSpPr>
        <p:spPr>
          <a:xfrm>
            <a:off x="179512" y="692696"/>
            <a:ext cx="7826766" cy="323165"/>
          </a:xfrm>
          <a:prstGeom prst="rect">
            <a:avLst/>
          </a:prstGeom>
        </p:spPr>
        <p:txBody>
          <a:bodyPr wrap="square">
            <a:spAutoFit/>
          </a:bodyPr>
          <a:lstStyle/>
          <a:p>
            <a:pPr algn="just"/>
            <a:r>
              <a:rPr lang="ru-RU" sz="1500" dirty="0">
                <a:latin typeface="Arial" pitchFamily="34" charset="0"/>
                <a:cs typeface="Arial" pitchFamily="34" charset="0"/>
              </a:rPr>
              <a:t>В двухфазной системе фазы находятся в равновесии при постоянной температуре</a:t>
            </a:r>
          </a:p>
        </p:txBody>
      </p:sp>
      <p:graphicFrame>
        <p:nvGraphicFramePr>
          <p:cNvPr id="114" name="Object 113"/>
          <p:cNvGraphicFramePr>
            <a:graphicFrameLocks noChangeAspect="1"/>
          </p:cNvGraphicFramePr>
          <p:nvPr>
            <p:extLst>
              <p:ext uri="{D42A27DB-BD31-4B8C-83A1-F6EECF244321}">
                <p14:modId xmlns:p14="http://schemas.microsoft.com/office/powerpoint/2010/main" val="1300901036"/>
              </p:ext>
            </p:extLst>
          </p:nvPr>
        </p:nvGraphicFramePr>
        <p:xfrm>
          <a:off x="718074" y="1212081"/>
          <a:ext cx="1244600" cy="355600"/>
        </p:xfrm>
        <a:graphic>
          <a:graphicData uri="http://schemas.openxmlformats.org/presentationml/2006/ole">
            <mc:AlternateContent xmlns:mc="http://schemas.openxmlformats.org/markup-compatibility/2006">
              <mc:Choice xmlns:v="urn:schemas-microsoft-com:vml" Requires="v">
                <p:oleObj spid="_x0000_s1628543" name="Equation" r:id="rId3" imgW="622080" imgH="177480" progId="Equation.DSMT4">
                  <p:embed/>
                </p:oleObj>
              </mc:Choice>
              <mc:Fallback>
                <p:oleObj name="Equation" r:id="rId3" imgW="622080" imgH="177480" progId="Equation.DSMT4">
                  <p:embed/>
                  <p:pic>
                    <p:nvPicPr>
                      <p:cNvPr id="0" name="Object 5"/>
                      <p:cNvPicPr>
                        <a:picLocks noChangeAspect="1" noChangeArrowheads="1"/>
                      </p:cNvPicPr>
                      <p:nvPr/>
                    </p:nvPicPr>
                    <p:blipFill>
                      <a:blip r:embed="rId4"/>
                      <a:srcRect/>
                      <a:stretch>
                        <a:fillRect/>
                      </a:stretch>
                    </p:blipFill>
                    <p:spPr bwMode="auto">
                      <a:xfrm>
                        <a:off x="718074" y="1212081"/>
                        <a:ext cx="12446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15" name="Oval 114"/>
          <p:cNvSpPr/>
          <p:nvPr/>
        </p:nvSpPr>
        <p:spPr>
          <a:xfrm>
            <a:off x="1765765" y="213285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6" name="Oval 115"/>
          <p:cNvSpPr/>
          <p:nvPr/>
        </p:nvSpPr>
        <p:spPr>
          <a:xfrm>
            <a:off x="1890125" y="248004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7" name="Oval 116"/>
          <p:cNvSpPr/>
          <p:nvPr/>
        </p:nvSpPr>
        <p:spPr>
          <a:xfrm>
            <a:off x="1926428" y="318968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8" name="Oval 117"/>
          <p:cNvSpPr/>
          <p:nvPr/>
        </p:nvSpPr>
        <p:spPr>
          <a:xfrm>
            <a:off x="1894233" y="3418987"/>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9" name="Oval 118"/>
          <p:cNvSpPr/>
          <p:nvPr/>
        </p:nvSpPr>
        <p:spPr>
          <a:xfrm>
            <a:off x="1902451" y="358658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0" name="Oval 119"/>
          <p:cNvSpPr/>
          <p:nvPr/>
        </p:nvSpPr>
        <p:spPr>
          <a:xfrm>
            <a:off x="1742782" y="369481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1" name="Oval 120"/>
          <p:cNvSpPr/>
          <p:nvPr/>
        </p:nvSpPr>
        <p:spPr>
          <a:xfrm>
            <a:off x="1927765" y="374881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2" name="Oval 121"/>
          <p:cNvSpPr/>
          <p:nvPr/>
        </p:nvSpPr>
        <p:spPr>
          <a:xfrm>
            <a:off x="1468558" y="370922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3" name="Oval 122"/>
          <p:cNvSpPr/>
          <p:nvPr/>
        </p:nvSpPr>
        <p:spPr>
          <a:xfrm>
            <a:off x="1319701" y="366176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4" name="Oval 123"/>
          <p:cNvSpPr/>
          <p:nvPr/>
        </p:nvSpPr>
        <p:spPr>
          <a:xfrm>
            <a:off x="1148738" y="372021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5" name="Oval 124"/>
          <p:cNvSpPr/>
          <p:nvPr/>
        </p:nvSpPr>
        <p:spPr>
          <a:xfrm>
            <a:off x="975620" y="371565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6" name="Oval 125"/>
          <p:cNvSpPr/>
          <p:nvPr/>
        </p:nvSpPr>
        <p:spPr>
          <a:xfrm>
            <a:off x="863600" y="3727908"/>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7" name="Oval 126"/>
          <p:cNvSpPr/>
          <p:nvPr/>
        </p:nvSpPr>
        <p:spPr>
          <a:xfrm>
            <a:off x="581466" y="3732357"/>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8" name="Oval 127"/>
          <p:cNvSpPr/>
          <p:nvPr/>
        </p:nvSpPr>
        <p:spPr>
          <a:xfrm>
            <a:off x="1349835" y="374881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9" name="Oval 128"/>
          <p:cNvSpPr/>
          <p:nvPr/>
        </p:nvSpPr>
        <p:spPr>
          <a:xfrm>
            <a:off x="1057858" y="210288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0" name="Oval 129"/>
          <p:cNvSpPr/>
          <p:nvPr/>
        </p:nvSpPr>
        <p:spPr>
          <a:xfrm>
            <a:off x="1902451" y="329350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1" name="Oval 130"/>
          <p:cNvSpPr/>
          <p:nvPr/>
        </p:nvSpPr>
        <p:spPr>
          <a:xfrm>
            <a:off x="1441941" y="3434318"/>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2" name="Oval 131"/>
          <p:cNvSpPr/>
          <p:nvPr/>
        </p:nvSpPr>
        <p:spPr>
          <a:xfrm>
            <a:off x="1612532" y="369481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3" name="Oval 132"/>
          <p:cNvSpPr/>
          <p:nvPr/>
        </p:nvSpPr>
        <p:spPr>
          <a:xfrm>
            <a:off x="579912" y="361500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4" name="Oval 133"/>
          <p:cNvSpPr/>
          <p:nvPr/>
        </p:nvSpPr>
        <p:spPr>
          <a:xfrm>
            <a:off x="739284" y="361500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5" name="Oval 134"/>
          <p:cNvSpPr/>
          <p:nvPr/>
        </p:nvSpPr>
        <p:spPr>
          <a:xfrm>
            <a:off x="698148" y="373310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6" name="Rectangle 135"/>
          <p:cNvSpPr/>
          <p:nvPr/>
        </p:nvSpPr>
        <p:spPr>
          <a:xfrm>
            <a:off x="3131840" y="1157399"/>
            <a:ext cx="1512168" cy="2696121"/>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7" name="Oval 136"/>
          <p:cNvSpPr/>
          <p:nvPr/>
        </p:nvSpPr>
        <p:spPr>
          <a:xfrm>
            <a:off x="3260248" y="349947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8" name="Oval 137"/>
          <p:cNvSpPr/>
          <p:nvPr/>
        </p:nvSpPr>
        <p:spPr>
          <a:xfrm>
            <a:off x="3390307" y="349476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9" name="Oval 138"/>
          <p:cNvSpPr/>
          <p:nvPr/>
        </p:nvSpPr>
        <p:spPr>
          <a:xfrm>
            <a:off x="3641603" y="357008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0" name="Oval 139"/>
          <p:cNvSpPr/>
          <p:nvPr/>
        </p:nvSpPr>
        <p:spPr>
          <a:xfrm>
            <a:off x="3553356" y="343992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1" name="Oval 140"/>
          <p:cNvSpPr/>
          <p:nvPr/>
        </p:nvSpPr>
        <p:spPr>
          <a:xfrm>
            <a:off x="3712597" y="345208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2" name="Oval 141"/>
          <p:cNvSpPr/>
          <p:nvPr/>
        </p:nvSpPr>
        <p:spPr>
          <a:xfrm>
            <a:off x="3830398" y="345186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3" name="Oval 142"/>
          <p:cNvSpPr/>
          <p:nvPr/>
        </p:nvSpPr>
        <p:spPr>
          <a:xfrm>
            <a:off x="3972690" y="353420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4" name="Oval 143"/>
          <p:cNvSpPr/>
          <p:nvPr/>
        </p:nvSpPr>
        <p:spPr>
          <a:xfrm>
            <a:off x="3304820" y="336986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5" name="Oval 144"/>
          <p:cNvSpPr/>
          <p:nvPr/>
        </p:nvSpPr>
        <p:spPr>
          <a:xfrm>
            <a:off x="3996123" y="332810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6" name="Oval 145"/>
          <p:cNvSpPr/>
          <p:nvPr/>
        </p:nvSpPr>
        <p:spPr>
          <a:xfrm>
            <a:off x="4089316" y="355793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7" name="Oval 146"/>
          <p:cNvSpPr/>
          <p:nvPr/>
        </p:nvSpPr>
        <p:spPr>
          <a:xfrm>
            <a:off x="4168331" y="3467188"/>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8" name="Oval 147"/>
          <p:cNvSpPr/>
          <p:nvPr/>
        </p:nvSpPr>
        <p:spPr>
          <a:xfrm>
            <a:off x="4215130" y="335813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9" name="Oval 148"/>
          <p:cNvSpPr/>
          <p:nvPr/>
        </p:nvSpPr>
        <p:spPr>
          <a:xfrm>
            <a:off x="4335070" y="343766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0" name="Oval 149"/>
          <p:cNvSpPr/>
          <p:nvPr/>
        </p:nvSpPr>
        <p:spPr>
          <a:xfrm>
            <a:off x="4239969" y="355318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1" name="Oval 150"/>
          <p:cNvSpPr/>
          <p:nvPr/>
        </p:nvSpPr>
        <p:spPr>
          <a:xfrm>
            <a:off x="3156541" y="343610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2" name="Oval 151"/>
          <p:cNvSpPr/>
          <p:nvPr/>
        </p:nvSpPr>
        <p:spPr>
          <a:xfrm>
            <a:off x="3156541" y="3234337"/>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3" name="Oval 152"/>
          <p:cNvSpPr/>
          <p:nvPr/>
        </p:nvSpPr>
        <p:spPr>
          <a:xfrm>
            <a:off x="3282307" y="3225847"/>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4" name="Oval 153"/>
          <p:cNvSpPr/>
          <p:nvPr/>
        </p:nvSpPr>
        <p:spPr>
          <a:xfrm>
            <a:off x="3520844" y="331324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5" name="Oval 154"/>
          <p:cNvSpPr/>
          <p:nvPr/>
        </p:nvSpPr>
        <p:spPr>
          <a:xfrm>
            <a:off x="3647184" y="332966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6" name="Oval 155"/>
          <p:cNvSpPr/>
          <p:nvPr/>
        </p:nvSpPr>
        <p:spPr>
          <a:xfrm>
            <a:off x="4370577" y="131035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7" name="Oval 156"/>
          <p:cNvSpPr/>
          <p:nvPr/>
        </p:nvSpPr>
        <p:spPr>
          <a:xfrm>
            <a:off x="4096820" y="322945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8" name="Oval 157"/>
          <p:cNvSpPr/>
          <p:nvPr/>
        </p:nvSpPr>
        <p:spPr>
          <a:xfrm>
            <a:off x="4305597" y="3193357"/>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9" name="Oval 158"/>
          <p:cNvSpPr/>
          <p:nvPr/>
        </p:nvSpPr>
        <p:spPr>
          <a:xfrm>
            <a:off x="4370577" y="330413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0" name="Oval 159"/>
          <p:cNvSpPr/>
          <p:nvPr/>
        </p:nvSpPr>
        <p:spPr>
          <a:xfrm>
            <a:off x="3239581" y="226848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1" name="Oval 160"/>
          <p:cNvSpPr/>
          <p:nvPr/>
        </p:nvSpPr>
        <p:spPr>
          <a:xfrm>
            <a:off x="3630239" y="3191369"/>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2" name="Oval 161"/>
          <p:cNvSpPr/>
          <p:nvPr/>
        </p:nvSpPr>
        <p:spPr>
          <a:xfrm>
            <a:off x="3766026" y="323197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3" name="Oval 162"/>
          <p:cNvSpPr/>
          <p:nvPr/>
        </p:nvSpPr>
        <p:spPr>
          <a:xfrm>
            <a:off x="3969349" y="320524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4" name="Oval 163"/>
          <p:cNvSpPr/>
          <p:nvPr/>
        </p:nvSpPr>
        <p:spPr>
          <a:xfrm>
            <a:off x="4179076" y="313599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5" name="Oval 164"/>
          <p:cNvSpPr/>
          <p:nvPr/>
        </p:nvSpPr>
        <p:spPr>
          <a:xfrm>
            <a:off x="3935968" y="141835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6" name="Oval 165"/>
          <p:cNvSpPr/>
          <p:nvPr/>
        </p:nvSpPr>
        <p:spPr>
          <a:xfrm>
            <a:off x="4376091" y="3568698"/>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7" name="Oval 166"/>
          <p:cNvSpPr/>
          <p:nvPr/>
        </p:nvSpPr>
        <p:spPr>
          <a:xfrm>
            <a:off x="3174307" y="130961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8" name="Oval 167"/>
          <p:cNvSpPr/>
          <p:nvPr/>
        </p:nvSpPr>
        <p:spPr>
          <a:xfrm>
            <a:off x="3310274" y="189207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9" name="Oval 168"/>
          <p:cNvSpPr/>
          <p:nvPr/>
        </p:nvSpPr>
        <p:spPr>
          <a:xfrm>
            <a:off x="3519302" y="2377139"/>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0" name="Oval 169"/>
          <p:cNvSpPr/>
          <p:nvPr/>
        </p:nvSpPr>
        <p:spPr>
          <a:xfrm>
            <a:off x="4038166" y="196408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1" name="Oval 170"/>
          <p:cNvSpPr/>
          <p:nvPr/>
        </p:nvSpPr>
        <p:spPr>
          <a:xfrm>
            <a:off x="3912863" y="2377139"/>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2" name="Oval 171"/>
          <p:cNvSpPr/>
          <p:nvPr/>
        </p:nvSpPr>
        <p:spPr>
          <a:xfrm>
            <a:off x="3830398" y="279002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3" name="Oval 172"/>
          <p:cNvSpPr/>
          <p:nvPr/>
        </p:nvSpPr>
        <p:spPr>
          <a:xfrm>
            <a:off x="3282307" y="268336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4" name="Oval 173"/>
          <p:cNvSpPr/>
          <p:nvPr/>
        </p:nvSpPr>
        <p:spPr>
          <a:xfrm>
            <a:off x="4378521" y="271801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5" name="Down Arrow 174"/>
          <p:cNvSpPr/>
          <p:nvPr/>
        </p:nvSpPr>
        <p:spPr>
          <a:xfrm>
            <a:off x="3427496" y="2584936"/>
            <a:ext cx="288032" cy="484892"/>
          </a:xfrm>
          <a:prstGeom prst="downArrow">
            <a:avLst/>
          </a:prstGeom>
          <a:solidFill>
            <a:srgbClr val="00B0F0"/>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6" name="Down Arrow 175"/>
          <p:cNvSpPr/>
          <p:nvPr/>
        </p:nvSpPr>
        <p:spPr>
          <a:xfrm rot="10800000">
            <a:off x="4089060" y="2475569"/>
            <a:ext cx="288032" cy="484892"/>
          </a:xfrm>
          <a:prstGeom prst="downArrow">
            <a:avLst/>
          </a:prstGeom>
          <a:solidFill>
            <a:schemeClr val="accent6">
              <a:lumMod val="60000"/>
              <a:lumOff val="4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7" name="Oval 176"/>
          <p:cNvSpPr/>
          <p:nvPr/>
        </p:nvSpPr>
        <p:spPr>
          <a:xfrm>
            <a:off x="3505314" y="3182981"/>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8" name="Oval 177"/>
          <p:cNvSpPr/>
          <p:nvPr/>
        </p:nvSpPr>
        <p:spPr>
          <a:xfrm>
            <a:off x="3398436" y="331324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9" name="Oval 178"/>
          <p:cNvSpPr/>
          <p:nvPr/>
        </p:nvSpPr>
        <p:spPr>
          <a:xfrm>
            <a:off x="3651779" y="173678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0" name="Oval 179"/>
          <p:cNvSpPr/>
          <p:nvPr/>
        </p:nvSpPr>
        <p:spPr>
          <a:xfrm>
            <a:off x="3874026" y="331166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1" name="Oval 180"/>
          <p:cNvSpPr/>
          <p:nvPr/>
        </p:nvSpPr>
        <p:spPr>
          <a:xfrm>
            <a:off x="3463512" y="1423947"/>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2" name="Oval 181"/>
          <p:cNvSpPr/>
          <p:nvPr/>
        </p:nvSpPr>
        <p:spPr>
          <a:xfrm>
            <a:off x="4324521" y="168028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3" name="Oval 182"/>
          <p:cNvSpPr/>
          <p:nvPr/>
        </p:nvSpPr>
        <p:spPr>
          <a:xfrm>
            <a:off x="3492576" y="357721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4" name="Oval 183"/>
          <p:cNvSpPr/>
          <p:nvPr/>
        </p:nvSpPr>
        <p:spPr>
          <a:xfrm>
            <a:off x="3804863" y="3556568"/>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5" name="Oval 184"/>
          <p:cNvSpPr/>
          <p:nvPr/>
        </p:nvSpPr>
        <p:spPr>
          <a:xfrm>
            <a:off x="4358053" y="2125328"/>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6" name="Oval 185"/>
          <p:cNvSpPr/>
          <p:nvPr/>
        </p:nvSpPr>
        <p:spPr>
          <a:xfrm>
            <a:off x="4482413" y="247251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7" name="Oval 186"/>
          <p:cNvSpPr/>
          <p:nvPr/>
        </p:nvSpPr>
        <p:spPr>
          <a:xfrm>
            <a:off x="4518716" y="3182152"/>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8" name="Oval 187"/>
          <p:cNvSpPr/>
          <p:nvPr/>
        </p:nvSpPr>
        <p:spPr>
          <a:xfrm>
            <a:off x="4486521" y="3411459"/>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9" name="Oval 188"/>
          <p:cNvSpPr/>
          <p:nvPr/>
        </p:nvSpPr>
        <p:spPr>
          <a:xfrm>
            <a:off x="4494739" y="357905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0" name="Oval 189"/>
          <p:cNvSpPr/>
          <p:nvPr/>
        </p:nvSpPr>
        <p:spPr>
          <a:xfrm>
            <a:off x="4335070" y="3687287"/>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1" name="Oval 190"/>
          <p:cNvSpPr/>
          <p:nvPr/>
        </p:nvSpPr>
        <p:spPr>
          <a:xfrm>
            <a:off x="4520053" y="3741287"/>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2" name="Oval 191"/>
          <p:cNvSpPr/>
          <p:nvPr/>
        </p:nvSpPr>
        <p:spPr>
          <a:xfrm>
            <a:off x="4060846" y="370169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3" name="Oval 192"/>
          <p:cNvSpPr/>
          <p:nvPr/>
        </p:nvSpPr>
        <p:spPr>
          <a:xfrm>
            <a:off x="3911989" y="3654234"/>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4" name="Oval 193"/>
          <p:cNvSpPr/>
          <p:nvPr/>
        </p:nvSpPr>
        <p:spPr>
          <a:xfrm>
            <a:off x="3741026" y="371268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5" name="Oval 194"/>
          <p:cNvSpPr/>
          <p:nvPr/>
        </p:nvSpPr>
        <p:spPr>
          <a:xfrm>
            <a:off x="3567908" y="370812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6" name="Oval 195"/>
          <p:cNvSpPr/>
          <p:nvPr/>
        </p:nvSpPr>
        <p:spPr>
          <a:xfrm>
            <a:off x="3455888" y="372038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7" name="Oval 196"/>
          <p:cNvSpPr/>
          <p:nvPr/>
        </p:nvSpPr>
        <p:spPr>
          <a:xfrm>
            <a:off x="3173754" y="3724829"/>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8" name="Oval 197"/>
          <p:cNvSpPr/>
          <p:nvPr/>
        </p:nvSpPr>
        <p:spPr>
          <a:xfrm>
            <a:off x="3942123" y="3741287"/>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9" name="Oval 198"/>
          <p:cNvSpPr/>
          <p:nvPr/>
        </p:nvSpPr>
        <p:spPr>
          <a:xfrm>
            <a:off x="3650146" y="2095355"/>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0" name="Oval 199"/>
          <p:cNvSpPr/>
          <p:nvPr/>
        </p:nvSpPr>
        <p:spPr>
          <a:xfrm>
            <a:off x="4494739" y="3285973"/>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1" name="Oval 200"/>
          <p:cNvSpPr/>
          <p:nvPr/>
        </p:nvSpPr>
        <p:spPr>
          <a:xfrm>
            <a:off x="4034229" y="3426790"/>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2" name="Oval 201"/>
          <p:cNvSpPr/>
          <p:nvPr/>
        </p:nvSpPr>
        <p:spPr>
          <a:xfrm>
            <a:off x="4204820" y="3687287"/>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3" name="Oval 202"/>
          <p:cNvSpPr/>
          <p:nvPr/>
        </p:nvSpPr>
        <p:spPr>
          <a:xfrm>
            <a:off x="3172200" y="360747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4" name="Oval 203"/>
          <p:cNvSpPr/>
          <p:nvPr/>
        </p:nvSpPr>
        <p:spPr>
          <a:xfrm>
            <a:off x="3331572" y="360747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5" name="Oval 204"/>
          <p:cNvSpPr/>
          <p:nvPr/>
        </p:nvSpPr>
        <p:spPr>
          <a:xfrm>
            <a:off x="3290436" y="3725576"/>
            <a:ext cx="108000" cy="108000"/>
          </a:xfrm>
          <a:prstGeom prst="ellipse">
            <a:avLst/>
          </a:prstGeom>
          <a:solidFill>
            <a:srgbClr val="4110F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6" name="Rectangle 205"/>
          <p:cNvSpPr/>
          <p:nvPr/>
        </p:nvSpPr>
        <p:spPr>
          <a:xfrm>
            <a:off x="4788024" y="980728"/>
            <a:ext cx="4224630" cy="1938992"/>
          </a:xfrm>
          <a:prstGeom prst="rect">
            <a:avLst/>
          </a:prstGeom>
        </p:spPr>
        <p:txBody>
          <a:bodyPr wrap="square">
            <a:spAutoFit/>
          </a:bodyPr>
          <a:lstStyle/>
          <a:p>
            <a:pPr algn="just"/>
            <a:r>
              <a:rPr lang="ru-RU" sz="1500" dirty="0">
                <a:latin typeface="Arial" pitchFamily="34" charset="0"/>
                <a:cs typeface="Arial" pitchFamily="34" charset="0"/>
              </a:rPr>
              <a:t>При увеличении объема </a:t>
            </a:r>
            <a:r>
              <a:rPr lang="ru-RU" sz="1500" dirty="0" smtClean="0">
                <a:latin typeface="Arial" pitchFamily="34" charset="0"/>
                <a:cs typeface="Arial" pitchFamily="34" charset="0"/>
              </a:rPr>
              <a:t>некоторая часть </a:t>
            </a:r>
            <a:r>
              <a:rPr lang="ru-RU" sz="1500" dirty="0">
                <a:latin typeface="Arial" pitchFamily="34" charset="0"/>
                <a:cs typeface="Arial" pitchFamily="34" charset="0"/>
              </a:rPr>
              <a:t>жидкости 	превращается в пар. Для поддержания постоянной температуры нужно извне сообщить некоторое количество теплоты. Эта теплота затрачивается на преодоление сил притяжения между молекулами или, иначе, на компенсацию отрицательной энергии притяжения</a:t>
            </a:r>
          </a:p>
        </p:txBody>
      </p:sp>
      <p:sp>
        <p:nvSpPr>
          <p:cNvPr id="207" name="Down Arrow 206"/>
          <p:cNvSpPr/>
          <p:nvPr/>
        </p:nvSpPr>
        <p:spPr>
          <a:xfrm rot="10800000">
            <a:off x="3666868" y="3598658"/>
            <a:ext cx="555463" cy="484892"/>
          </a:xfrm>
          <a:prstGeom prst="downArrow">
            <a:avLst/>
          </a:prstGeom>
          <a:solidFill>
            <a:srgbClr val="C00000"/>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94661" name="Picture 5" descr="D:\documentsECLbureau\CondMatter\Molecule\LecturePPT\fig_im\fire-30231_960_720.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96925" y="3540477"/>
            <a:ext cx="717926" cy="99789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09" name="Object 208"/>
          <p:cNvGraphicFramePr>
            <a:graphicFrameLocks noChangeAspect="1"/>
          </p:cNvGraphicFramePr>
          <p:nvPr>
            <p:extLst>
              <p:ext uri="{D42A27DB-BD31-4B8C-83A1-F6EECF244321}">
                <p14:modId xmlns:p14="http://schemas.microsoft.com/office/powerpoint/2010/main" val="1104485895"/>
              </p:ext>
            </p:extLst>
          </p:nvPr>
        </p:nvGraphicFramePr>
        <p:xfrm>
          <a:off x="4222331" y="3895692"/>
          <a:ext cx="431800" cy="457200"/>
        </p:xfrm>
        <a:graphic>
          <a:graphicData uri="http://schemas.openxmlformats.org/presentationml/2006/ole">
            <mc:AlternateContent xmlns:mc="http://schemas.openxmlformats.org/markup-compatibility/2006">
              <mc:Choice xmlns:v="urn:schemas-microsoft-com:vml" Requires="v">
                <p:oleObj spid="_x0000_s1628544" name="Equation" r:id="rId6" imgW="215640" imgH="228600" progId="Equation.DSMT4">
                  <p:embed/>
                </p:oleObj>
              </mc:Choice>
              <mc:Fallback>
                <p:oleObj name="Equation" r:id="rId6" imgW="215640" imgH="228600" progId="Equation.DSMT4">
                  <p:embed/>
                  <p:pic>
                    <p:nvPicPr>
                      <p:cNvPr id="0" name=""/>
                      <p:cNvPicPr>
                        <a:picLocks noChangeAspect="1" noChangeArrowheads="1"/>
                      </p:cNvPicPr>
                      <p:nvPr/>
                    </p:nvPicPr>
                    <p:blipFill>
                      <a:blip r:embed="rId7"/>
                      <a:srcRect/>
                      <a:stretch>
                        <a:fillRect/>
                      </a:stretch>
                    </p:blipFill>
                    <p:spPr bwMode="auto">
                      <a:xfrm>
                        <a:off x="4222331" y="3895692"/>
                        <a:ext cx="43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10" name="Rectangle 209"/>
          <p:cNvSpPr/>
          <p:nvPr/>
        </p:nvSpPr>
        <p:spPr>
          <a:xfrm>
            <a:off x="107504" y="4581128"/>
            <a:ext cx="8972707" cy="784830"/>
          </a:xfrm>
          <a:prstGeom prst="rect">
            <a:avLst/>
          </a:prstGeom>
          <a:ln w="28575">
            <a:solidFill>
              <a:srgbClr val="C00000"/>
            </a:solidFill>
          </a:ln>
        </p:spPr>
        <p:txBody>
          <a:bodyPr wrap="square">
            <a:spAutoFit/>
          </a:bodyPr>
          <a:lstStyle/>
          <a:p>
            <a:pPr algn="just"/>
            <a:r>
              <a:rPr lang="ru-RU" sz="1500" dirty="0">
                <a:latin typeface="Arial" pitchFamily="34" charset="0"/>
                <a:cs typeface="Arial" pitchFamily="34" charset="0"/>
              </a:rPr>
              <a:t>Для осуществления перехода из жидкой фазы в газообразную при постоянной температуре  системе необходимо сообщать теплоту. Эта теплота идет на изменение фазового состояния вещества и называется скрытой теплотой фазового превращения или скрытой теплотой перехода</a:t>
            </a:r>
          </a:p>
        </p:txBody>
      </p:sp>
      <p:sp>
        <p:nvSpPr>
          <p:cNvPr id="211" name="Rectangle 210"/>
          <p:cNvSpPr/>
          <p:nvPr/>
        </p:nvSpPr>
        <p:spPr>
          <a:xfrm>
            <a:off x="126488" y="5429927"/>
            <a:ext cx="8872404" cy="553998"/>
          </a:xfrm>
          <a:prstGeom prst="rect">
            <a:avLst/>
          </a:prstGeom>
        </p:spPr>
        <p:txBody>
          <a:bodyPr wrap="square">
            <a:spAutoFit/>
          </a:bodyPr>
          <a:lstStyle/>
          <a:p>
            <a:pPr algn="just"/>
            <a:r>
              <a:rPr lang="ru-RU" sz="1500" dirty="0">
                <a:latin typeface="Arial" pitchFamily="34" charset="0"/>
                <a:cs typeface="Arial" pitchFamily="34" charset="0"/>
              </a:rPr>
              <a:t>При повышении температуры скрытая теплота фиксированной массы вещества уменьшается, а в критической точке она равна нулю, т.к. исчезает разница между жидкостью и паром</a:t>
            </a:r>
          </a:p>
        </p:txBody>
      </p:sp>
      <p:sp>
        <p:nvSpPr>
          <p:cNvPr id="212" name="Rectangle 211"/>
          <p:cNvSpPr/>
          <p:nvPr/>
        </p:nvSpPr>
        <p:spPr>
          <a:xfrm>
            <a:off x="110635" y="6093296"/>
            <a:ext cx="8969575" cy="553998"/>
          </a:xfrm>
          <a:prstGeom prst="rect">
            <a:avLst/>
          </a:prstGeom>
          <a:ln w="28575">
            <a:solidFill>
              <a:srgbClr val="C00000"/>
            </a:solidFill>
          </a:ln>
        </p:spPr>
        <p:txBody>
          <a:bodyPr wrap="square">
            <a:spAutoFit/>
          </a:bodyPr>
          <a:lstStyle/>
          <a:p>
            <a:pPr algn="just"/>
            <a:r>
              <a:rPr lang="ru-RU" sz="1500" dirty="0">
                <a:latin typeface="Arial" pitchFamily="34" charset="0"/>
                <a:cs typeface="Arial" pitchFamily="34" charset="0"/>
              </a:rPr>
              <a:t>Фазовые переходы с поглощением или выделением скрытой теплоты перехода называются фазовыми переходами первого </a:t>
            </a:r>
            <a:r>
              <a:rPr lang="ru-RU" sz="1500" dirty="0" smtClean="0">
                <a:latin typeface="Arial" pitchFamily="34" charset="0"/>
                <a:cs typeface="Arial" pitchFamily="34" charset="0"/>
              </a:rPr>
              <a:t>рода. Существуют также другие типы фазовых переходов.</a:t>
            </a:r>
            <a:endParaRPr lang="ru-RU" sz="1500" dirty="0">
              <a:latin typeface="Arial" pitchFamily="34" charset="0"/>
              <a:cs typeface="Arial" pitchFamily="34" charset="0"/>
            </a:endParaRPr>
          </a:p>
        </p:txBody>
      </p:sp>
      <p:pic>
        <p:nvPicPr>
          <p:cNvPr id="213" name="Picture 2" descr="D:\documentsECLbureau\CondMatter\Molecule\LecturePPT\fig_im\fig_Lennard_Johns_MN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890882" y="2967989"/>
            <a:ext cx="1913366" cy="151410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08" name="Object 207"/>
          <p:cNvGraphicFramePr>
            <a:graphicFrameLocks noChangeAspect="1"/>
          </p:cNvGraphicFramePr>
          <p:nvPr>
            <p:extLst>
              <p:ext uri="{D42A27DB-BD31-4B8C-83A1-F6EECF244321}">
                <p14:modId xmlns:p14="http://schemas.microsoft.com/office/powerpoint/2010/main" val="3561708260"/>
              </p:ext>
            </p:extLst>
          </p:nvPr>
        </p:nvGraphicFramePr>
        <p:xfrm>
          <a:off x="4799650" y="2959363"/>
          <a:ext cx="237204" cy="265320"/>
        </p:xfrm>
        <a:graphic>
          <a:graphicData uri="http://schemas.openxmlformats.org/presentationml/2006/ole">
            <mc:AlternateContent xmlns:mc="http://schemas.openxmlformats.org/markup-compatibility/2006">
              <mc:Choice xmlns:v="urn:schemas-microsoft-com:vml" Requires="v">
                <p:oleObj spid="_x0000_s1628545" name="Equation" r:id="rId9" imgW="215640" imgH="241200" progId="Equation.DSMT4">
                  <p:embed/>
                </p:oleObj>
              </mc:Choice>
              <mc:Fallback>
                <p:oleObj name="Equation" r:id="rId9" imgW="215640" imgH="241200" progId="Equation.DSMT4">
                  <p:embed/>
                  <p:pic>
                    <p:nvPicPr>
                      <p:cNvPr id="0" name="Object 2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99650" y="2959363"/>
                        <a:ext cx="237204" cy="265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14" name="Object 213"/>
          <p:cNvGraphicFramePr>
            <a:graphicFrameLocks noChangeAspect="1"/>
          </p:cNvGraphicFramePr>
          <p:nvPr>
            <p:extLst>
              <p:ext uri="{D42A27DB-BD31-4B8C-83A1-F6EECF244321}">
                <p14:modId xmlns:p14="http://schemas.microsoft.com/office/powerpoint/2010/main" val="3108636122"/>
              </p:ext>
            </p:extLst>
          </p:nvPr>
        </p:nvGraphicFramePr>
        <p:xfrm>
          <a:off x="4874267" y="3683633"/>
          <a:ext cx="139398" cy="195157"/>
        </p:xfrm>
        <a:graphic>
          <a:graphicData uri="http://schemas.openxmlformats.org/presentationml/2006/ole">
            <mc:AlternateContent xmlns:mc="http://schemas.openxmlformats.org/markup-compatibility/2006">
              <mc:Choice xmlns:v="urn:schemas-microsoft-com:vml" Requires="v">
                <p:oleObj spid="_x0000_s1628546" name="Equation" r:id="rId11" imgW="126725" imgH="177415" progId="Equation.DSMT4">
                  <p:embed/>
                </p:oleObj>
              </mc:Choice>
              <mc:Fallback>
                <p:oleObj name="Equation" r:id="rId11" imgW="126725" imgH="177415" progId="Equation.DSMT4">
                  <p:embed/>
                  <p:pic>
                    <p:nvPicPr>
                      <p:cNvPr id="0" name="Object 2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874267" y="3683633"/>
                        <a:ext cx="139398" cy="195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15" name="Object 214"/>
          <p:cNvGraphicFramePr>
            <a:graphicFrameLocks noChangeAspect="1"/>
          </p:cNvGraphicFramePr>
          <p:nvPr>
            <p:extLst>
              <p:ext uri="{D42A27DB-BD31-4B8C-83A1-F6EECF244321}">
                <p14:modId xmlns:p14="http://schemas.microsoft.com/office/powerpoint/2010/main" val="2248620871"/>
              </p:ext>
            </p:extLst>
          </p:nvPr>
        </p:nvGraphicFramePr>
        <p:xfrm>
          <a:off x="4779398" y="4171107"/>
          <a:ext cx="223423" cy="251351"/>
        </p:xfrm>
        <a:graphic>
          <a:graphicData uri="http://schemas.openxmlformats.org/presentationml/2006/ole">
            <mc:AlternateContent xmlns:mc="http://schemas.openxmlformats.org/markup-compatibility/2006">
              <mc:Choice xmlns:v="urn:schemas-microsoft-com:vml" Requires="v">
                <p:oleObj spid="_x0000_s1628547" name="Equation" r:id="rId13" imgW="203112" imgH="228501" progId="Equation.DSMT4">
                  <p:embed/>
                </p:oleObj>
              </mc:Choice>
              <mc:Fallback>
                <p:oleObj name="Equation" r:id="rId13" imgW="203112" imgH="228501" progId="Equation.DSMT4">
                  <p:embed/>
                  <p:pic>
                    <p:nvPicPr>
                      <p:cNvPr id="0" name="Object 2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779398" y="4171107"/>
                        <a:ext cx="223423" cy="251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16" name="Object 215"/>
          <p:cNvGraphicFramePr>
            <a:graphicFrameLocks noChangeAspect="1"/>
          </p:cNvGraphicFramePr>
          <p:nvPr>
            <p:extLst>
              <p:ext uri="{D42A27DB-BD31-4B8C-83A1-F6EECF244321}">
                <p14:modId xmlns:p14="http://schemas.microsoft.com/office/powerpoint/2010/main" val="1990652539"/>
              </p:ext>
            </p:extLst>
          </p:nvPr>
        </p:nvGraphicFramePr>
        <p:xfrm>
          <a:off x="6570216" y="4187384"/>
          <a:ext cx="125532" cy="139392"/>
        </p:xfrm>
        <a:graphic>
          <a:graphicData uri="http://schemas.openxmlformats.org/presentationml/2006/ole">
            <mc:AlternateContent xmlns:mc="http://schemas.openxmlformats.org/markup-compatibility/2006">
              <mc:Choice xmlns:v="urn:schemas-microsoft-com:vml" Requires="v">
                <p:oleObj spid="_x0000_s1628548" name="Equation" r:id="rId15" imgW="114120" imgH="126720" progId="Equation.DSMT4">
                  <p:embed/>
                </p:oleObj>
              </mc:Choice>
              <mc:Fallback>
                <p:oleObj name="Equation" r:id="rId15" imgW="114120" imgH="126720" progId="Equation.DSMT4">
                  <p:embed/>
                  <p:pic>
                    <p:nvPicPr>
                      <p:cNvPr id="0" name="Object 3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570216" y="4187384"/>
                        <a:ext cx="125532" cy="139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18" name="Object 217"/>
          <p:cNvGraphicFramePr>
            <a:graphicFrameLocks noChangeAspect="1"/>
          </p:cNvGraphicFramePr>
          <p:nvPr>
            <p:extLst>
              <p:ext uri="{D42A27DB-BD31-4B8C-83A1-F6EECF244321}">
                <p14:modId xmlns:p14="http://schemas.microsoft.com/office/powerpoint/2010/main" val="566533"/>
              </p:ext>
            </p:extLst>
          </p:nvPr>
        </p:nvGraphicFramePr>
        <p:xfrm>
          <a:off x="6808901" y="3491792"/>
          <a:ext cx="2072232" cy="431460"/>
        </p:xfrm>
        <a:graphic>
          <a:graphicData uri="http://schemas.openxmlformats.org/presentationml/2006/ole">
            <mc:AlternateContent xmlns:mc="http://schemas.openxmlformats.org/markup-compatibility/2006">
              <mc:Choice xmlns:v="urn:schemas-microsoft-com:vml" Requires="v">
                <p:oleObj spid="_x0000_s1628549" name="Equation" r:id="rId17" imgW="1218960" imgH="253800" progId="Equation.DSMT4">
                  <p:embed/>
                </p:oleObj>
              </mc:Choice>
              <mc:Fallback>
                <p:oleObj name="Equation" r:id="rId17" imgW="1218960" imgH="253800" progId="Equation.DSMT4">
                  <p:embed/>
                  <p:pic>
                    <p:nvPicPr>
                      <p:cNvPr id="0" name=""/>
                      <p:cNvPicPr>
                        <a:picLocks noChangeAspect="1" noChangeArrowheads="1"/>
                      </p:cNvPicPr>
                      <p:nvPr/>
                    </p:nvPicPr>
                    <p:blipFill>
                      <a:blip r:embed="rId18"/>
                      <a:srcRect/>
                      <a:stretch>
                        <a:fillRect/>
                      </a:stretch>
                    </p:blipFill>
                    <p:spPr bwMode="auto">
                      <a:xfrm>
                        <a:off x="6808901" y="3491792"/>
                        <a:ext cx="2072232" cy="431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19" name="Oval 218"/>
          <p:cNvSpPr/>
          <p:nvPr/>
        </p:nvSpPr>
        <p:spPr>
          <a:xfrm>
            <a:off x="5508104" y="4149080"/>
            <a:ext cx="108000" cy="108000"/>
          </a:xfrm>
          <a:prstGeom prst="ellipse">
            <a:avLst/>
          </a:prstGeom>
          <a:solidFill>
            <a:srgbClr val="497F13"/>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0" name="Oval 219"/>
          <p:cNvSpPr/>
          <p:nvPr/>
        </p:nvSpPr>
        <p:spPr>
          <a:xfrm>
            <a:off x="6516216" y="3802815"/>
            <a:ext cx="108000" cy="108000"/>
          </a:xfrm>
          <a:prstGeom prst="ellipse">
            <a:avLst/>
          </a:prstGeom>
          <a:solidFill>
            <a:srgbClr val="497F13"/>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7" name="Right Arrow 216"/>
          <p:cNvSpPr/>
          <p:nvPr/>
        </p:nvSpPr>
        <p:spPr>
          <a:xfrm rot="20431340">
            <a:off x="5650776" y="4043558"/>
            <a:ext cx="981418" cy="211042"/>
          </a:xfrm>
          <a:prstGeom prst="rightArrow">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222" name="Object 221"/>
          <p:cNvGraphicFramePr>
            <a:graphicFrameLocks noChangeAspect="1"/>
          </p:cNvGraphicFramePr>
          <p:nvPr>
            <p:extLst>
              <p:ext uri="{D42A27DB-BD31-4B8C-83A1-F6EECF244321}">
                <p14:modId xmlns:p14="http://schemas.microsoft.com/office/powerpoint/2010/main" val="2309266793"/>
              </p:ext>
            </p:extLst>
          </p:nvPr>
        </p:nvGraphicFramePr>
        <p:xfrm>
          <a:off x="5538788" y="3949700"/>
          <a:ext cx="98425" cy="179388"/>
        </p:xfrm>
        <a:graphic>
          <a:graphicData uri="http://schemas.openxmlformats.org/presentationml/2006/ole">
            <mc:AlternateContent xmlns:mc="http://schemas.openxmlformats.org/markup-compatibility/2006">
              <mc:Choice xmlns:v="urn:schemas-microsoft-com:vml" Requires="v">
                <p:oleObj spid="_x0000_s1628550" name="Equation" r:id="rId19" imgW="88560" imgH="164880" progId="Equation.DSMT4">
                  <p:embed/>
                </p:oleObj>
              </mc:Choice>
              <mc:Fallback>
                <p:oleObj name="Equation" r:id="rId19" imgW="88560" imgH="164880" progId="Equation.DSMT4">
                  <p:embed/>
                  <p:pic>
                    <p:nvPicPr>
                      <p:cNvPr id="0" name=""/>
                      <p:cNvPicPr>
                        <a:picLocks noChangeAspect="1" noChangeArrowheads="1"/>
                      </p:cNvPicPr>
                      <p:nvPr/>
                    </p:nvPicPr>
                    <p:blipFill>
                      <a:blip r:embed="rId20"/>
                      <a:srcRect/>
                      <a:stretch>
                        <a:fillRect/>
                      </a:stretch>
                    </p:blipFill>
                    <p:spPr bwMode="auto">
                      <a:xfrm>
                        <a:off x="5538788" y="3949700"/>
                        <a:ext cx="98425" cy="17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23" name="Object 222"/>
          <p:cNvGraphicFramePr>
            <a:graphicFrameLocks noChangeAspect="1"/>
          </p:cNvGraphicFramePr>
          <p:nvPr>
            <p:extLst>
              <p:ext uri="{D42A27DB-BD31-4B8C-83A1-F6EECF244321}">
                <p14:modId xmlns:p14="http://schemas.microsoft.com/office/powerpoint/2010/main" val="3646616989"/>
              </p:ext>
            </p:extLst>
          </p:nvPr>
        </p:nvGraphicFramePr>
        <p:xfrm>
          <a:off x="6484516" y="3579310"/>
          <a:ext cx="139700" cy="179387"/>
        </p:xfrm>
        <a:graphic>
          <a:graphicData uri="http://schemas.openxmlformats.org/presentationml/2006/ole">
            <mc:AlternateContent xmlns:mc="http://schemas.openxmlformats.org/markup-compatibility/2006">
              <mc:Choice xmlns:v="urn:schemas-microsoft-com:vml" Requires="v">
                <p:oleObj spid="_x0000_s1628551" name="Equation" r:id="rId21" imgW="126720" imgH="164880" progId="Equation.DSMT4">
                  <p:embed/>
                </p:oleObj>
              </mc:Choice>
              <mc:Fallback>
                <p:oleObj name="Equation" r:id="rId21" imgW="126720" imgH="164880" progId="Equation.DSMT4">
                  <p:embed/>
                  <p:pic>
                    <p:nvPicPr>
                      <p:cNvPr id="0" name=""/>
                      <p:cNvPicPr>
                        <a:picLocks noChangeAspect="1" noChangeArrowheads="1"/>
                      </p:cNvPicPr>
                      <p:nvPr/>
                    </p:nvPicPr>
                    <p:blipFill>
                      <a:blip r:embed="rId22"/>
                      <a:srcRect/>
                      <a:stretch>
                        <a:fillRect/>
                      </a:stretch>
                    </p:blipFill>
                    <p:spPr bwMode="auto">
                      <a:xfrm>
                        <a:off x="6484516" y="3579310"/>
                        <a:ext cx="139700" cy="17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0368242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rapezoid 61"/>
          <p:cNvSpPr/>
          <p:nvPr/>
        </p:nvSpPr>
        <p:spPr>
          <a:xfrm>
            <a:off x="834282" y="1899987"/>
            <a:ext cx="1383968" cy="246850"/>
          </a:xfrm>
          <a:prstGeom prst="trapezoid">
            <a:avLst>
              <a:gd name="adj" fmla="val 63335"/>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Rectangle 4"/>
          <p:cNvSpPr txBox="1">
            <a:spLocks noRot="1" noChangeArrowheads="1"/>
          </p:cNvSpPr>
          <p:nvPr/>
        </p:nvSpPr>
        <p:spPr bwMode="auto">
          <a:xfrm>
            <a:off x="251520" y="-27384"/>
            <a:ext cx="8568952"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Уравнение </a:t>
            </a:r>
            <a:r>
              <a:rPr lang="ru-RU" sz="2800" b="1" kern="0" dirty="0" err="1">
                <a:solidFill>
                  <a:srgbClr val="003399"/>
                </a:solidFill>
                <a:latin typeface="Arial" pitchFamily="34" charset="0"/>
                <a:cs typeface="Arial" pitchFamily="34" charset="0"/>
              </a:rPr>
              <a:t>Клапейрона-Клаузиуса</a:t>
            </a:r>
            <a:endParaRPr lang="ru-RU" sz="2800" b="1" kern="0" baseline="-25000" dirty="0">
              <a:solidFill>
                <a:srgbClr val="003399"/>
              </a:solidFill>
              <a:latin typeface="Arial" pitchFamily="34" charset="0"/>
              <a:cs typeface="Arial" pitchFamily="34" charset="0"/>
            </a:endParaRPr>
          </a:p>
        </p:txBody>
      </p:sp>
      <p:sp>
        <p:nvSpPr>
          <p:cNvPr id="3" name="Rectangle 2"/>
          <p:cNvSpPr/>
          <p:nvPr/>
        </p:nvSpPr>
        <p:spPr>
          <a:xfrm>
            <a:off x="140489" y="5445224"/>
            <a:ext cx="8969575" cy="553998"/>
          </a:xfrm>
          <a:prstGeom prst="rect">
            <a:avLst/>
          </a:prstGeom>
          <a:ln w="28575">
            <a:solidFill>
              <a:srgbClr val="C00000"/>
            </a:solidFill>
          </a:ln>
        </p:spPr>
        <p:txBody>
          <a:bodyPr wrap="square">
            <a:spAutoFit/>
          </a:bodyPr>
          <a:lstStyle/>
          <a:p>
            <a:pPr algn="just"/>
            <a:r>
              <a:rPr lang="ru-RU" sz="1500" dirty="0">
                <a:latin typeface="Arial" pitchFamily="34" charset="0"/>
                <a:cs typeface="Arial" pitchFamily="34" charset="0"/>
              </a:rPr>
              <a:t>Уравнение </a:t>
            </a:r>
            <a:r>
              <a:rPr lang="ru-RU" sz="1500" dirty="0" err="1">
                <a:latin typeface="Arial" pitchFamily="34" charset="0"/>
                <a:cs typeface="Arial" pitchFamily="34" charset="0"/>
              </a:rPr>
              <a:t>Клапейрона-Клаузиуса</a:t>
            </a:r>
            <a:r>
              <a:rPr lang="ru-RU" sz="1500" dirty="0">
                <a:latin typeface="Arial" pitchFamily="34" charset="0"/>
                <a:cs typeface="Arial" pitchFamily="34" charset="0"/>
              </a:rPr>
              <a:t> связывает давление, при котором в равновесии находится двухфазная система, с </a:t>
            </a:r>
            <a:r>
              <a:rPr lang="ru-RU" sz="1500" dirty="0" smtClean="0">
                <a:latin typeface="Arial" pitchFamily="34" charset="0"/>
                <a:cs typeface="Arial" pitchFamily="34" charset="0"/>
              </a:rPr>
              <a:t>температурой фазового перехода. </a:t>
            </a:r>
            <a:endParaRPr lang="ru-RU" sz="1500" dirty="0">
              <a:latin typeface="Arial" pitchFamily="34" charset="0"/>
              <a:cs typeface="Arial" pitchFamily="34" charset="0"/>
            </a:endParaRPr>
          </a:p>
        </p:txBody>
      </p:sp>
      <p:cxnSp>
        <p:nvCxnSpPr>
          <p:cNvPr id="7" name="Straight Arrow Connector 6"/>
          <p:cNvCxnSpPr/>
          <p:nvPr/>
        </p:nvCxnSpPr>
        <p:spPr>
          <a:xfrm flipV="1">
            <a:off x="395536" y="769641"/>
            <a:ext cx="0" cy="2304256"/>
          </a:xfrm>
          <a:prstGeom prst="straightConnector1">
            <a:avLst/>
          </a:prstGeom>
          <a:ln w="4127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374443" y="3073897"/>
            <a:ext cx="2736304" cy="0"/>
          </a:xfrm>
          <a:prstGeom prst="straightConnector1">
            <a:avLst/>
          </a:prstGeom>
          <a:ln w="41275">
            <a:solidFill>
              <a:schemeClr val="tx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83568" y="1201689"/>
            <a:ext cx="288032" cy="648072"/>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2195736" y="1876581"/>
            <a:ext cx="792088" cy="573951"/>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95868" y="1471725"/>
            <a:ext cx="288032" cy="715482"/>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339752" y="2187207"/>
            <a:ext cx="770995" cy="526650"/>
          </a:xfrm>
          <a:prstGeom prst="line">
            <a:avLst/>
          </a:prstGeom>
          <a:ln w="317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786012" y="1844080"/>
            <a:ext cx="185588" cy="310624"/>
          </a:xfrm>
          <a:prstGeom prst="line">
            <a:avLst/>
          </a:prstGeom>
          <a:ln w="31750">
            <a:solidFill>
              <a:srgbClr val="0070C0"/>
            </a:solidFill>
            <a:prstDash val="sysDash"/>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endCxn id="23" idx="4"/>
          </p:cNvCxnSpPr>
          <p:nvPr/>
        </p:nvCxnSpPr>
        <p:spPr>
          <a:xfrm flipH="1" flipV="1">
            <a:off x="2114916" y="1903761"/>
            <a:ext cx="169990" cy="245262"/>
          </a:xfrm>
          <a:prstGeom prst="line">
            <a:avLst/>
          </a:prstGeom>
          <a:ln w="3175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917600" y="1795761"/>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Oval 22"/>
          <p:cNvSpPr/>
          <p:nvPr/>
        </p:nvSpPr>
        <p:spPr>
          <a:xfrm>
            <a:off x="2060916" y="1795761"/>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Oval 31"/>
          <p:cNvSpPr/>
          <p:nvPr/>
        </p:nvSpPr>
        <p:spPr>
          <a:xfrm>
            <a:off x="2236379" y="2133207"/>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Oval 32"/>
          <p:cNvSpPr/>
          <p:nvPr/>
        </p:nvSpPr>
        <p:spPr>
          <a:xfrm>
            <a:off x="715337" y="2133207"/>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41" name="Object 40"/>
          <p:cNvGraphicFramePr>
            <a:graphicFrameLocks noChangeAspect="1"/>
          </p:cNvGraphicFramePr>
          <p:nvPr>
            <p:extLst>
              <p:ext uri="{D42A27DB-BD31-4B8C-83A1-F6EECF244321}">
                <p14:modId xmlns:p14="http://schemas.microsoft.com/office/powerpoint/2010/main" val="600935512"/>
              </p:ext>
            </p:extLst>
          </p:nvPr>
        </p:nvGraphicFramePr>
        <p:xfrm>
          <a:off x="-21428" y="763058"/>
          <a:ext cx="304800" cy="330200"/>
        </p:xfrm>
        <a:graphic>
          <a:graphicData uri="http://schemas.openxmlformats.org/presentationml/2006/ole">
            <mc:AlternateContent xmlns:mc="http://schemas.openxmlformats.org/markup-compatibility/2006">
              <mc:Choice xmlns:v="urn:schemas-microsoft-com:vml" Requires="v">
                <p:oleObj spid="_x0000_s1625014" name="Equation" r:id="rId3" imgW="152280" imgH="164880" progId="Equation.DSMT4">
                  <p:embed/>
                </p:oleObj>
              </mc:Choice>
              <mc:Fallback>
                <p:oleObj name="Equation" r:id="rId3" imgW="152280" imgH="164880" progId="Equation.DSMT4">
                  <p:embed/>
                  <p:pic>
                    <p:nvPicPr>
                      <p:cNvPr id="0" name="Object 5"/>
                      <p:cNvPicPr>
                        <a:picLocks noChangeAspect="1" noChangeArrowheads="1"/>
                      </p:cNvPicPr>
                      <p:nvPr/>
                    </p:nvPicPr>
                    <p:blipFill>
                      <a:blip r:embed="rId4"/>
                      <a:srcRect/>
                      <a:stretch>
                        <a:fillRect/>
                      </a:stretch>
                    </p:blipFill>
                    <p:spPr bwMode="auto">
                      <a:xfrm>
                        <a:off x="-21428" y="763058"/>
                        <a:ext cx="3048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2" name="Object 41"/>
          <p:cNvGraphicFramePr>
            <a:graphicFrameLocks noChangeAspect="1"/>
          </p:cNvGraphicFramePr>
          <p:nvPr>
            <p:extLst>
              <p:ext uri="{D42A27DB-BD31-4B8C-83A1-F6EECF244321}">
                <p14:modId xmlns:p14="http://schemas.microsoft.com/office/powerpoint/2010/main" val="219297202"/>
              </p:ext>
            </p:extLst>
          </p:nvPr>
        </p:nvGraphicFramePr>
        <p:xfrm>
          <a:off x="3184963" y="2889145"/>
          <a:ext cx="304800" cy="355600"/>
        </p:xfrm>
        <a:graphic>
          <a:graphicData uri="http://schemas.openxmlformats.org/presentationml/2006/ole">
            <mc:AlternateContent xmlns:mc="http://schemas.openxmlformats.org/markup-compatibility/2006">
              <mc:Choice xmlns:v="urn:schemas-microsoft-com:vml" Requires="v">
                <p:oleObj spid="_x0000_s1625015" name="Equation" r:id="rId5" imgW="152280" imgH="177480" progId="Equation.DSMT4">
                  <p:embed/>
                </p:oleObj>
              </mc:Choice>
              <mc:Fallback>
                <p:oleObj name="Equation" r:id="rId5" imgW="152280" imgH="177480" progId="Equation.DSMT4">
                  <p:embed/>
                  <p:pic>
                    <p:nvPicPr>
                      <p:cNvPr id="0" name=""/>
                      <p:cNvPicPr>
                        <a:picLocks noChangeAspect="1" noChangeArrowheads="1"/>
                      </p:cNvPicPr>
                      <p:nvPr/>
                    </p:nvPicPr>
                    <p:blipFill>
                      <a:blip r:embed="rId6"/>
                      <a:srcRect/>
                      <a:stretch>
                        <a:fillRect/>
                      </a:stretch>
                    </p:blipFill>
                    <p:spPr bwMode="auto">
                      <a:xfrm>
                        <a:off x="3184963" y="2889145"/>
                        <a:ext cx="3048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3" name="Object 42"/>
          <p:cNvGraphicFramePr>
            <a:graphicFrameLocks noChangeAspect="1"/>
          </p:cNvGraphicFramePr>
          <p:nvPr>
            <p:extLst>
              <p:ext uri="{D42A27DB-BD31-4B8C-83A1-F6EECF244321}">
                <p14:modId xmlns:p14="http://schemas.microsoft.com/office/powerpoint/2010/main" val="2584660119"/>
              </p:ext>
            </p:extLst>
          </p:nvPr>
        </p:nvGraphicFramePr>
        <p:xfrm>
          <a:off x="2238781" y="2673346"/>
          <a:ext cx="914400" cy="355600"/>
        </p:xfrm>
        <a:graphic>
          <a:graphicData uri="http://schemas.openxmlformats.org/presentationml/2006/ole">
            <mc:AlternateContent xmlns:mc="http://schemas.openxmlformats.org/markup-compatibility/2006">
              <mc:Choice xmlns:v="urn:schemas-microsoft-com:vml" Requires="v">
                <p:oleObj spid="_x0000_s1625016" name="Equation" r:id="rId7" imgW="457200" imgH="177480" progId="Equation.DSMT4">
                  <p:embed/>
                </p:oleObj>
              </mc:Choice>
              <mc:Fallback>
                <p:oleObj name="Equation" r:id="rId7" imgW="457200" imgH="177480" progId="Equation.DSMT4">
                  <p:embed/>
                  <p:pic>
                    <p:nvPicPr>
                      <p:cNvPr id="0" name=""/>
                      <p:cNvPicPr>
                        <a:picLocks noChangeAspect="1" noChangeArrowheads="1"/>
                      </p:cNvPicPr>
                      <p:nvPr/>
                    </p:nvPicPr>
                    <p:blipFill>
                      <a:blip r:embed="rId8"/>
                      <a:srcRect/>
                      <a:stretch>
                        <a:fillRect/>
                      </a:stretch>
                    </p:blipFill>
                    <p:spPr bwMode="auto">
                      <a:xfrm>
                        <a:off x="2238781" y="2673346"/>
                        <a:ext cx="9144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4" name="Object 43"/>
          <p:cNvGraphicFramePr>
            <a:graphicFrameLocks noChangeAspect="1"/>
          </p:cNvGraphicFramePr>
          <p:nvPr>
            <p:extLst>
              <p:ext uri="{D42A27DB-BD31-4B8C-83A1-F6EECF244321}">
                <p14:modId xmlns:p14="http://schemas.microsoft.com/office/powerpoint/2010/main" val="2898480456"/>
              </p:ext>
            </p:extLst>
          </p:nvPr>
        </p:nvGraphicFramePr>
        <p:xfrm>
          <a:off x="2176753" y="1498838"/>
          <a:ext cx="279400" cy="330200"/>
        </p:xfrm>
        <a:graphic>
          <a:graphicData uri="http://schemas.openxmlformats.org/presentationml/2006/ole">
            <mc:AlternateContent xmlns:mc="http://schemas.openxmlformats.org/markup-compatibility/2006">
              <mc:Choice xmlns:v="urn:schemas-microsoft-com:vml" Requires="v">
                <p:oleObj spid="_x0000_s1625017" name="Equation" r:id="rId9" imgW="139680" imgH="164880" progId="Equation.DSMT4">
                  <p:embed/>
                </p:oleObj>
              </mc:Choice>
              <mc:Fallback>
                <p:oleObj name="Equation" r:id="rId9" imgW="139680" imgH="164880" progId="Equation.DSMT4">
                  <p:embed/>
                  <p:pic>
                    <p:nvPicPr>
                      <p:cNvPr id="0" name=""/>
                      <p:cNvPicPr>
                        <a:picLocks noChangeAspect="1" noChangeArrowheads="1"/>
                      </p:cNvPicPr>
                      <p:nvPr/>
                    </p:nvPicPr>
                    <p:blipFill>
                      <a:blip r:embed="rId10"/>
                      <a:srcRect/>
                      <a:stretch>
                        <a:fillRect/>
                      </a:stretch>
                    </p:blipFill>
                    <p:spPr bwMode="auto">
                      <a:xfrm>
                        <a:off x="2176753" y="1498838"/>
                        <a:ext cx="2794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45" name="Rectangle 44"/>
          <p:cNvSpPr/>
          <p:nvPr/>
        </p:nvSpPr>
        <p:spPr>
          <a:xfrm>
            <a:off x="3419872" y="664185"/>
            <a:ext cx="5690192" cy="784830"/>
          </a:xfrm>
          <a:prstGeom prst="rect">
            <a:avLst/>
          </a:prstGeom>
        </p:spPr>
        <p:txBody>
          <a:bodyPr wrap="square">
            <a:spAutoFit/>
          </a:bodyPr>
          <a:lstStyle/>
          <a:p>
            <a:pPr algn="just"/>
            <a:r>
              <a:rPr lang="ru-RU" sz="1500" dirty="0">
                <a:latin typeface="Arial" pitchFamily="34" charset="0"/>
                <a:cs typeface="Arial" pitchFamily="34" charset="0"/>
              </a:rPr>
              <a:t>Рассмотрим две бесконечно близкие изотермы двухфазной </a:t>
            </a:r>
            <a:r>
              <a:rPr lang="ru-RU" sz="1500" dirty="0" smtClean="0">
                <a:latin typeface="Arial" pitchFamily="34" charset="0"/>
                <a:cs typeface="Arial" pitchFamily="34" charset="0"/>
              </a:rPr>
              <a:t>системы пар-жидкость. </a:t>
            </a:r>
            <a:r>
              <a:rPr lang="ru-RU" sz="1500" dirty="0">
                <a:latin typeface="Arial" pitchFamily="34" charset="0"/>
                <a:cs typeface="Arial" pitchFamily="34" charset="0"/>
              </a:rPr>
              <a:t>Осуществим между ними  </a:t>
            </a:r>
            <a:r>
              <a:rPr lang="ru-RU" sz="1500" dirty="0" smtClean="0">
                <a:latin typeface="Arial" pitchFamily="34" charset="0"/>
                <a:cs typeface="Arial" pitchFamily="34" charset="0"/>
              </a:rPr>
              <a:t>бесконечно малый обратимый </a:t>
            </a:r>
            <a:r>
              <a:rPr lang="ru-RU" sz="1500" dirty="0">
                <a:latin typeface="Arial" pitchFamily="34" charset="0"/>
                <a:cs typeface="Arial" pitchFamily="34" charset="0"/>
              </a:rPr>
              <a:t>цикл Карно по часовой </a:t>
            </a:r>
            <a:r>
              <a:rPr lang="ru-RU" sz="1500" dirty="0" smtClean="0">
                <a:latin typeface="Arial" pitchFamily="34" charset="0"/>
                <a:cs typeface="Arial" pitchFamily="34" charset="0"/>
              </a:rPr>
              <a:t>стрелке.</a:t>
            </a:r>
            <a:endParaRPr lang="ru-RU" sz="1500" dirty="0">
              <a:latin typeface="Arial" pitchFamily="34" charset="0"/>
              <a:cs typeface="Arial" pitchFamily="34" charset="0"/>
            </a:endParaRPr>
          </a:p>
        </p:txBody>
      </p:sp>
      <p:graphicFrame>
        <p:nvGraphicFramePr>
          <p:cNvPr id="46" name="Object 45"/>
          <p:cNvGraphicFramePr>
            <a:graphicFrameLocks noChangeAspect="1"/>
          </p:cNvGraphicFramePr>
          <p:nvPr>
            <p:extLst>
              <p:ext uri="{D42A27DB-BD31-4B8C-83A1-F6EECF244321}">
                <p14:modId xmlns:p14="http://schemas.microsoft.com/office/powerpoint/2010/main" val="3201420967"/>
              </p:ext>
            </p:extLst>
          </p:nvPr>
        </p:nvGraphicFramePr>
        <p:xfrm>
          <a:off x="733147" y="3073897"/>
          <a:ext cx="330200" cy="457200"/>
        </p:xfrm>
        <a:graphic>
          <a:graphicData uri="http://schemas.openxmlformats.org/presentationml/2006/ole">
            <mc:AlternateContent xmlns:mc="http://schemas.openxmlformats.org/markup-compatibility/2006">
              <mc:Choice xmlns:v="urn:schemas-microsoft-com:vml" Requires="v">
                <p:oleObj spid="_x0000_s1625018" name="Equation" r:id="rId11" imgW="164880" imgH="228600" progId="Equation.DSMT4">
                  <p:embed/>
                </p:oleObj>
              </mc:Choice>
              <mc:Fallback>
                <p:oleObj name="Equation" r:id="rId11" imgW="164880" imgH="228600" progId="Equation.DSMT4">
                  <p:embed/>
                  <p:pic>
                    <p:nvPicPr>
                      <p:cNvPr id="0" name=""/>
                      <p:cNvPicPr>
                        <a:picLocks noChangeAspect="1" noChangeArrowheads="1"/>
                      </p:cNvPicPr>
                      <p:nvPr/>
                    </p:nvPicPr>
                    <p:blipFill>
                      <a:blip r:embed="rId12"/>
                      <a:srcRect/>
                      <a:stretch>
                        <a:fillRect/>
                      </a:stretch>
                    </p:blipFill>
                    <p:spPr bwMode="auto">
                      <a:xfrm>
                        <a:off x="733147" y="3073897"/>
                        <a:ext cx="33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7" name="Object 46"/>
          <p:cNvGraphicFramePr>
            <a:graphicFrameLocks noChangeAspect="1"/>
          </p:cNvGraphicFramePr>
          <p:nvPr>
            <p:extLst>
              <p:ext uri="{D42A27DB-BD31-4B8C-83A1-F6EECF244321}">
                <p14:modId xmlns:p14="http://schemas.microsoft.com/office/powerpoint/2010/main" val="3190221000"/>
              </p:ext>
            </p:extLst>
          </p:nvPr>
        </p:nvGraphicFramePr>
        <p:xfrm>
          <a:off x="2065850" y="3082653"/>
          <a:ext cx="304800" cy="457200"/>
        </p:xfrm>
        <a:graphic>
          <a:graphicData uri="http://schemas.openxmlformats.org/presentationml/2006/ole">
            <mc:AlternateContent xmlns:mc="http://schemas.openxmlformats.org/markup-compatibility/2006">
              <mc:Choice xmlns:v="urn:schemas-microsoft-com:vml" Requires="v">
                <p:oleObj spid="_x0000_s1625019" name="Equation" r:id="rId13" imgW="152280" imgH="228600" progId="Equation.DSMT4">
                  <p:embed/>
                </p:oleObj>
              </mc:Choice>
              <mc:Fallback>
                <p:oleObj name="Equation" r:id="rId13" imgW="152280" imgH="228600" progId="Equation.DSMT4">
                  <p:embed/>
                  <p:pic>
                    <p:nvPicPr>
                      <p:cNvPr id="0" name=""/>
                      <p:cNvPicPr>
                        <a:picLocks noChangeAspect="1" noChangeArrowheads="1"/>
                      </p:cNvPicPr>
                      <p:nvPr/>
                    </p:nvPicPr>
                    <p:blipFill>
                      <a:blip r:embed="rId14"/>
                      <a:srcRect/>
                      <a:stretch>
                        <a:fillRect/>
                      </a:stretch>
                    </p:blipFill>
                    <p:spPr bwMode="auto">
                      <a:xfrm>
                        <a:off x="2065850" y="3082653"/>
                        <a:ext cx="30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50" name="Object 49"/>
          <p:cNvGraphicFramePr>
            <a:graphicFrameLocks noChangeAspect="1"/>
          </p:cNvGraphicFramePr>
          <p:nvPr>
            <p:extLst>
              <p:ext uri="{D42A27DB-BD31-4B8C-83A1-F6EECF244321}">
                <p14:modId xmlns:p14="http://schemas.microsoft.com/office/powerpoint/2010/main" val="3829914805"/>
              </p:ext>
            </p:extLst>
          </p:nvPr>
        </p:nvGraphicFramePr>
        <p:xfrm>
          <a:off x="5508104" y="2078402"/>
          <a:ext cx="1759968" cy="456840"/>
        </p:xfrm>
        <a:graphic>
          <a:graphicData uri="http://schemas.openxmlformats.org/presentationml/2006/ole">
            <mc:AlternateContent xmlns:mc="http://schemas.openxmlformats.org/markup-compatibility/2006">
              <mc:Choice xmlns:v="urn:schemas-microsoft-com:vml" Requires="v">
                <p:oleObj spid="_x0000_s1625020" name="Equation" r:id="rId15" imgW="977760" imgH="253800" progId="Equation.DSMT4">
                  <p:embed/>
                </p:oleObj>
              </mc:Choice>
              <mc:Fallback>
                <p:oleObj name="Equation" r:id="rId15" imgW="977760" imgH="253800" progId="Equation.DSMT4">
                  <p:embed/>
                  <p:pic>
                    <p:nvPicPr>
                      <p:cNvPr id="0" name=""/>
                      <p:cNvPicPr>
                        <a:picLocks noChangeAspect="1" noChangeArrowheads="1"/>
                      </p:cNvPicPr>
                      <p:nvPr/>
                    </p:nvPicPr>
                    <p:blipFill>
                      <a:blip r:embed="rId16"/>
                      <a:srcRect/>
                      <a:stretch>
                        <a:fillRect/>
                      </a:stretch>
                    </p:blipFill>
                    <p:spPr bwMode="auto">
                      <a:xfrm>
                        <a:off x="5508104" y="2078402"/>
                        <a:ext cx="1759968" cy="456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51" name="Straight Connector 50"/>
          <p:cNvCxnSpPr/>
          <p:nvPr/>
        </p:nvCxnSpPr>
        <p:spPr>
          <a:xfrm flipV="1">
            <a:off x="878806" y="2065785"/>
            <a:ext cx="0" cy="1008112"/>
          </a:xfrm>
          <a:prstGeom prst="line">
            <a:avLst/>
          </a:prstGeom>
          <a:ln w="349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V="1">
            <a:off x="2211900" y="2040131"/>
            <a:ext cx="0" cy="1008112"/>
          </a:xfrm>
          <a:prstGeom prst="line">
            <a:avLst/>
          </a:prstGeom>
          <a:ln w="3492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4" name="Rectangle 53"/>
          <p:cNvSpPr/>
          <p:nvPr/>
        </p:nvSpPr>
        <p:spPr>
          <a:xfrm>
            <a:off x="3422630" y="1536084"/>
            <a:ext cx="5040560" cy="553998"/>
          </a:xfrm>
          <a:prstGeom prst="rect">
            <a:avLst/>
          </a:prstGeom>
        </p:spPr>
        <p:txBody>
          <a:bodyPr wrap="square">
            <a:spAutoFit/>
          </a:bodyPr>
          <a:lstStyle/>
          <a:p>
            <a:pPr algn="just"/>
            <a:r>
              <a:rPr lang="ru-RU" sz="1500" dirty="0">
                <a:latin typeface="Arial" pitchFamily="34" charset="0"/>
                <a:cs typeface="Arial" pitchFamily="34" charset="0"/>
              </a:rPr>
              <a:t>Работа в цикле – площадь близкой к прямоугольной области </a:t>
            </a:r>
            <a:r>
              <a:rPr lang="ru-RU" sz="1500" dirty="0" smtClean="0">
                <a:latin typeface="Arial" pitchFamily="34" charset="0"/>
                <a:cs typeface="Arial" pitchFamily="34" charset="0"/>
              </a:rPr>
              <a:t>между двумя изотермами      и </a:t>
            </a:r>
            <a:endParaRPr lang="ru-RU" sz="1500" dirty="0">
              <a:latin typeface="Arial" pitchFamily="34" charset="0"/>
              <a:cs typeface="Arial" pitchFamily="34" charset="0"/>
            </a:endParaRPr>
          </a:p>
        </p:txBody>
      </p:sp>
      <p:sp>
        <p:nvSpPr>
          <p:cNvPr id="55" name="Down Arrow 54"/>
          <p:cNvSpPr/>
          <p:nvPr/>
        </p:nvSpPr>
        <p:spPr>
          <a:xfrm>
            <a:off x="1119407" y="1310869"/>
            <a:ext cx="442419" cy="484892"/>
          </a:xfrm>
          <a:prstGeom prst="downArrow">
            <a:avLst/>
          </a:prstGeom>
          <a:solidFill>
            <a:srgbClr val="C00000"/>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56" name="Object 55"/>
          <p:cNvGraphicFramePr>
            <a:graphicFrameLocks noChangeAspect="1"/>
          </p:cNvGraphicFramePr>
          <p:nvPr>
            <p:extLst>
              <p:ext uri="{D42A27DB-BD31-4B8C-83A1-F6EECF244321}">
                <p14:modId xmlns:p14="http://schemas.microsoft.com/office/powerpoint/2010/main" val="2744250457"/>
              </p:ext>
            </p:extLst>
          </p:nvPr>
        </p:nvGraphicFramePr>
        <p:xfrm>
          <a:off x="1583668" y="1229279"/>
          <a:ext cx="343923" cy="457200"/>
        </p:xfrm>
        <a:graphic>
          <a:graphicData uri="http://schemas.openxmlformats.org/presentationml/2006/ole">
            <mc:AlternateContent xmlns:mc="http://schemas.openxmlformats.org/markup-compatibility/2006">
              <mc:Choice xmlns:v="urn:schemas-microsoft-com:vml" Requires="v">
                <p:oleObj spid="_x0000_s1625021" name="Equation" r:id="rId17" imgW="215640" imgH="228600" progId="Equation.DSMT4">
                  <p:embed/>
                </p:oleObj>
              </mc:Choice>
              <mc:Fallback>
                <p:oleObj name="Equation" r:id="rId17" imgW="215640" imgH="228600" progId="Equation.DSMT4">
                  <p:embed/>
                  <p:pic>
                    <p:nvPicPr>
                      <p:cNvPr id="0" name=""/>
                      <p:cNvPicPr>
                        <a:picLocks noChangeAspect="1" noChangeArrowheads="1"/>
                      </p:cNvPicPr>
                      <p:nvPr/>
                    </p:nvPicPr>
                    <p:blipFill>
                      <a:blip r:embed="rId18"/>
                      <a:srcRect/>
                      <a:stretch>
                        <a:fillRect/>
                      </a:stretch>
                    </p:blipFill>
                    <p:spPr bwMode="auto">
                      <a:xfrm>
                        <a:off x="1583668" y="1229279"/>
                        <a:ext cx="343923" cy="457200"/>
                      </a:xfrm>
                      <a:prstGeom prst="rect">
                        <a:avLst/>
                      </a:prstGeom>
                      <a:noFill/>
                      <a:ln>
                        <a:noFill/>
                      </a:ln>
                    </p:spPr>
                  </p:pic>
                </p:oleObj>
              </mc:Fallback>
            </mc:AlternateContent>
          </a:graphicData>
        </a:graphic>
      </p:graphicFrame>
      <p:sp>
        <p:nvSpPr>
          <p:cNvPr id="57" name="Down Arrow 56"/>
          <p:cNvSpPr/>
          <p:nvPr/>
        </p:nvSpPr>
        <p:spPr>
          <a:xfrm>
            <a:off x="1112912" y="2301741"/>
            <a:ext cx="442419" cy="484892"/>
          </a:xfrm>
          <a:prstGeom prst="downArrow">
            <a:avLst/>
          </a:prstGeom>
          <a:solidFill>
            <a:srgbClr val="4110F6"/>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58" name="Object 57"/>
          <p:cNvGraphicFramePr>
            <a:graphicFrameLocks noChangeAspect="1"/>
          </p:cNvGraphicFramePr>
          <p:nvPr>
            <p:extLst>
              <p:ext uri="{D42A27DB-BD31-4B8C-83A1-F6EECF244321}">
                <p14:modId xmlns:p14="http://schemas.microsoft.com/office/powerpoint/2010/main" val="1686519833"/>
              </p:ext>
            </p:extLst>
          </p:nvPr>
        </p:nvGraphicFramePr>
        <p:xfrm>
          <a:off x="1607817" y="2301741"/>
          <a:ext cx="343923" cy="457200"/>
        </p:xfrm>
        <a:graphic>
          <a:graphicData uri="http://schemas.openxmlformats.org/presentationml/2006/ole">
            <mc:AlternateContent xmlns:mc="http://schemas.openxmlformats.org/markup-compatibility/2006">
              <mc:Choice xmlns:v="urn:schemas-microsoft-com:vml" Requires="v">
                <p:oleObj spid="_x0000_s1625022" name="Equation" r:id="rId19" imgW="215640" imgH="228600" progId="Equation.DSMT4">
                  <p:embed/>
                </p:oleObj>
              </mc:Choice>
              <mc:Fallback>
                <p:oleObj name="Equation" r:id="rId19" imgW="215640" imgH="228600" progId="Equation.DSMT4">
                  <p:embed/>
                  <p:pic>
                    <p:nvPicPr>
                      <p:cNvPr id="0" name=""/>
                      <p:cNvPicPr>
                        <a:picLocks noChangeAspect="1" noChangeArrowheads="1"/>
                      </p:cNvPicPr>
                      <p:nvPr/>
                    </p:nvPicPr>
                    <p:blipFill>
                      <a:blip r:embed="rId20"/>
                      <a:srcRect/>
                      <a:stretch>
                        <a:fillRect/>
                      </a:stretch>
                    </p:blipFill>
                    <p:spPr bwMode="auto">
                      <a:xfrm>
                        <a:off x="1607817" y="2301741"/>
                        <a:ext cx="343923" cy="457200"/>
                      </a:xfrm>
                      <a:prstGeom prst="rect">
                        <a:avLst/>
                      </a:prstGeom>
                      <a:noFill/>
                      <a:ln>
                        <a:noFill/>
                      </a:ln>
                    </p:spPr>
                  </p:pic>
                </p:oleObj>
              </mc:Fallback>
            </mc:AlternateContent>
          </a:graphicData>
        </a:graphic>
      </p:graphicFrame>
      <p:sp>
        <p:nvSpPr>
          <p:cNvPr id="61" name="Circular Arrow 60"/>
          <p:cNvSpPr/>
          <p:nvPr/>
        </p:nvSpPr>
        <p:spPr>
          <a:xfrm>
            <a:off x="2339752" y="960166"/>
            <a:ext cx="641890" cy="835595"/>
          </a:xfrm>
          <a:prstGeom prst="circularArrow">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67" name="Rectangle 66"/>
          <p:cNvSpPr/>
          <p:nvPr/>
        </p:nvSpPr>
        <p:spPr>
          <a:xfrm>
            <a:off x="3731208" y="2514962"/>
            <a:ext cx="4968552" cy="553998"/>
          </a:xfrm>
          <a:prstGeom prst="rect">
            <a:avLst/>
          </a:prstGeom>
        </p:spPr>
        <p:txBody>
          <a:bodyPr wrap="square">
            <a:spAutoFit/>
          </a:bodyPr>
          <a:lstStyle/>
          <a:p>
            <a:pPr algn="just"/>
            <a:r>
              <a:rPr lang="ru-RU" sz="1500" dirty="0">
                <a:latin typeface="Arial" pitchFamily="34" charset="0"/>
                <a:cs typeface="Arial" pitchFamily="34" charset="0"/>
              </a:rPr>
              <a:t>Количество теплоты – скрытая теплота фазового перехода на верхней изотерме</a:t>
            </a:r>
          </a:p>
        </p:txBody>
      </p:sp>
      <p:graphicFrame>
        <p:nvGraphicFramePr>
          <p:cNvPr id="68" name="Object 67"/>
          <p:cNvGraphicFramePr>
            <a:graphicFrameLocks noChangeAspect="1"/>
          </p:cNvGraphicFramePr>
          <p:nvPr>
            <p:extLst>
              <p:ext uri="{D42A27DB-BD31-4B8C-83A1-F6EECF244321}">
                <p14:modId xmlns:p14="http://schemas.microsoft.com/office/powerpoint/2010/main" val="2432383416"/>
              </p:ext>
            </p:extLst>
          </p:nvPr>
        </p:nvGraphicFramePr>
        <p:xfrm>
          <a:off x="5508104" y="3019425"/>
          <a:ext cx="846137" cy="409575"/>
        </p:xfrm>
        <a:graphic>
          <a:graphicData uri="http://schemas.openxmlformats.org/presentationml/2006/ole">
            <mc:AlternateContent xmlns:mc="http://schemas.openxmlformats.org/markup-compatibility/2006">
              <mc:Choice xmlns:v="urn:schemas-microsoft-com:vml" Requires="v">
                <p:oleObj spid="_x0000_s1625023" name="Equation" r:id="rId21" imgW="469800" imgH="228600" progId="Equation.DSMT4">
                  <p:embed/>
                </p:oleObj>
              </mc:Choice>
              <mc:Fallback>
                <p:oleObj name="Equation" r:id="rId21" imgW="469800" imgH="228600" progId="Equation.DSMT4">
                  <p:embed/>
                  <p:pic>
                    <p:nvPicPr>
                      <p:cNvPr id="0" name=""/>
                      <p:cNvPicPr>
                        <a:picLocks noChangeAspect="1" noChangeArrowheads="1"/>
                      </p:cNvPicPr>
                      <p:nvPr/>
                    </p:nvPicPr>
                    <p:blipFill>
                      <a:blip r:embed="rId22"/>
                      <a:srcRect/>
                      <a:stretch>
                        <a:fillRect/>
                      </a:stretch>
                    </p:blipFill>
                    <p:spPr bwMode="auto">
                      <a:xfrm>
                        <a:off x="5508104" y="3019425"/>
                        <a:ext cx="846137"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69" name="Rectangle 68"/>
          <p:cNvSpPr/>
          <p:nvPr/>
        </p:nvSpPr>
        <p:spPr>
          <a:xfrm>
            <a:off x="179513" y="3874536"/>
            <a:ext cx="1440160" cy="553998"/>
          </a:xfrm>
          <a:prstGeom prst="rect">
            <a:avLst/>
          </a:prstGeom>
        </p:spPr>
        <p:txBody>
          <a:bodyPr wrap="square">
            <a:spAutoFit/>
          </a:bodyPr>
          <a:lstStyle/>
          <a:p>
            <a:pPr algn="just"/>
            <a:r>
              <a:rPr lang="ru-RU" sz="1500" dirty="0">
                <a:latin typeface="Arial" pitchFamily="34" charset="0"/>
                <a:cs typeface="Arial" pitchFamily="34" charset="0"/>
              </a:rPr>
              <a:t>КПД цикла</a:t>
            </a:r>
          </a:p>
          <a:p>
            <a:pPr algn="just"/>
            <a:r>
              <a:rPr lang="ru-RU" sz="1500" dirty="0">
                <a:latin typeface="Arial" pitchFamily="34" charset="0"/>
                <a:cs typeface="Arial" pitchFamily="34" charset="0"/>
              </a:rPr>
              <a:t>вообще</a:t>
            </a:r>
          </a:p>
        </p:txBody>
      </p:sp>
      <p:graphicFrame>
        <p:nvGraphicFramePr>
          <p:cNvPr id="70" name="Object 69"/>
          <p:cNvGraphicFramePr>
            <a:graphicFrameLocks noChangeAspect="1"/>
          </p:cNvGraphicFramePr>
          <p:nvPr>
            <p:extLst>
              <p:ext uri="{D42A27DB-BD31-4B8C-83A1-F6EECF244321}">
                <p14:modId xmlns:p14="http://schemas.microsoft.com/office/powerpoint/2010/main" val="3972729501"/>
              </p:ext>
            </p:extLst>
          </p:nvPr>
        </p:nvGraphicFramePr>
        <p:xfrm>
          <a:off x="1403648" y="3636068"/>
          <a:ext cx="2425700" cy="800100"/>
        </p:xfrm>
        <a:graphic>
          <a:graphicData uri="http://schemas.openxmlformats.org/presentationml/2006/ole">
            <mc:AlternateContent xmlns:mc="http://schemas.openxmlformats.org/markup-compatibility/2006">
              <mc:Choice xmlns:v="urn:schemas-microsoft-com:vml" Requires="v">
                <p:oleObj spid="_x0000_s1625024" name="Equation" r:id="rId23" imgW="1346040" imgH="444240" progId="Equation.DSMT4">
                  <p:embed/>
                </p:oleObj>
              </mc:Choice>
              <mc:Fallback>
                <p:oleObj name="Equation" r:id="rId23" imgW="1346040" imgH="444240" progId="Equation.DSMT4">
                  <p:embed/>
                  <p:pic>
                    <p:nvPicPr>
                      <p:cNvPr id="0" name=""/>
                      <p:cNvPicPr>
                        <a:picLocks noChangeAspect="1" noChangeArrowheads="1"/>
                      </p:cNvPicPr>
                      <p:nvPr/>
                    </p:nvPicPr>
                    <p:blipFill>
                      <a:blip r:embed="rId24"/>
                      <a:srcRect/>
                      <a:stretch>
                        <a:fillRect/>
                      </a:stretch>
                    </p:blipFill>
                    <p:spPr bwMode="auto">
                      <a:xfrm>
                        <a:off x="1403648" y="3636068"/>
                        <a:ext cx="24257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71" name="Rectangle 70"/>
          <p:cNvSpPr/>
          <p:nvPr/>
        </p:nvSpPr>
        <p:spPr>
          <a:xfrm>
            <a:off x="179513" y="4677956"/>
            <a:ext cx="1440160" cy="553998"/>
          </a:xfrm>
          <a:prstGeom prst="rect">
            <a:avLst/>
          </a:prstGeom>
        </p:spPr>
        <p:txBody>
          <a:bodyPr wrap="square">
            <a:spAutoFit/>
          </a:bodyPr>
          <a:lstStyle/>
          <a:p>
            <a:pPr algn="just"/>
            <a:r>
              <a:rPr lang="ru-RU" sz="1500" dirty="0">
                <a:latin typeface="Arial" pitchFamily="34" charset="0"/>
                <a:cs typeface="Arial" pitchFamily="34" charset="0"/>
              </a:rPr>
              <a:t>КПД цикла</a:t>
            </a:r>
          </a:p>
          <a:p>
            <a:pPr algn="just"/>
            <a:r>
              <a:rPr lang="ru-RU" sz="1500" dirty="0">
                <a:latin typeface="Arial" pitchFamily="34" charset="0"/>
                <a:cs typeface="Arial" pitchFamily="34" charset="0"/>
              </a:rPr>
              <a:t>Карно</a:t>
            </a:r>
          </a:p>
        </p:txBody>
      </p:sp>
      <p:graphicFrame>
        <p:nvGraphicFramePr>
          <p:cNvPr id="72" name="Object 71"/>
          <p:cNvGraphicFramePr>
            <a:graphicFrameLocks noChangeAspect="1"/>
          </p:cNvGraphicFramePr>
          <p:nvPr>
            <p:extLst>
              <p:ext uri="{D42A27DB-BD31-4B8C-83A1-F6EECF244321}">
                <p14:modId xmlns:p14="http://schemas.microsoft.com/office/powerpoint/2010/main" val="2142622890"/>
              </p:ext>
            </p:extLst>
          </p:nvPr>
        </p:nvGraphicFramePr>
        <p:xfrm>
          <a:off x="1395871" y="4450600"/>
          <a:ext cx="3135313" cy="777875"/>
        </p:xfrm>
        <a:graphic>
          <a:graphicData uri="http://schemas.openxmlformats.org/presentationml/2006/ole">
            <mc:AlternateContent xmlns:mc="http://schemas.openxmlformats.org/markup-compatibility/2006">
              <mc:Choice xmlns:v="urn:schemas-microsoft-com:vml" Requires="v">
                <p:oleObj spid="_x0000_s1625025" name="Equation" r:id="rId25" imgW="1739880" imgH="431640" progId="Equation.DSMT4">
                  <p:embed/>
                </p:oleObj>
              </mc:Choice>
              <mc:Fallback>
                <p:oleObj name="Equation" r:id="rId25" imgW="1739880" imgH="431640" progId="Equation.DSMT4">
                  <p:embed/>
                  <p:pic>
                    <p:nvPicPr>
                      <p:cNvPr id="0" name=""/>
                      <p:cNvPicPr>
                        <a:picLocks noChangeAspect="1" noChangeArrowheads="1"/>
                      </p:cNvPicPr>
                      <p:nvPr/>
                    </p:nvPicPr>
                    <p:blipFill>
                      <a:blip r:embed="rId26"/>
                      <a:srcRect/>
                      <a:stretch>
                        <a:fillRect/>
                      </a:stretch>
                    </p:blipFill>
                    <p:spPr bwMode="auto">
                      <a:xfrm>
                        <a:off x="1395871" y="4450600"/>
                        <a:ext cx="3135313"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73" name="Rectangle 72"/>
          <p:cNvSpPr/>
          <p:nvPr/>
        </p:nvSpPr>
        <p:spPr>
          <a:xfrm>
            <a:off x="4932040" y="3643703"/>
            <a:ext cx="2016224" cy="553998"/>
          </a:xfrm>
          <a:prstGeom prst="rect">
            <a:avLst/>
          </a:prstGeom>
        </p:spPr>
        <p:txBody>
          <a:bodyPr wrap="square">
            <a:spAutoFit/>
          </a:bodyPr>
          <a:lstStyle/>
          <a:p>
            <a:pPr algn="just"/>
            <a:r>
              <a:rPr lang="ru-RU" sz="1500" dirty="0" smtClean="0">
                <a:latin typeface="Arial" pitchFamily="34" charset="0"/>
                <a:cs typeface="Arial" pitchFamily="34" charset="0"/>
              </a:rPr>
              <a:t>Приравнивая оба</a:t>
            </a:r>
            <a:endParaRPr lang="ru-RU" sz="1500" dirty="0">
              <a:latin typeface="Arial" pitchFamily="34" charset="0"/>
              <a:cs typeface="Arial" pitchFamily="34" charset="0"/>
            </a:endParaRPr>
          </a:p>
          <a:p>
            <a:pPr algn="just"/>
            <a:r>
              <a:rPr lang="ru-RU" sz="1500" dirty="0">
                <a:latin typeface="Arial" pitchFamily="34" charset="0"/>
                <a:cs typeface="Arial" pitchFamily="34" charset="0"/>
              </a:rPr>
              <a:t>выражения для КПД</a:t>
            </a:r>
          </a:p>
        </p:txBody>
      </p:sp>
      <p:graphicFrame>
        <p:nvGraphicFramePr>
          <p:cNvPr id="74" name="Object 73"/>
          <p:cNvGraphicFramePr>
            <a:graphicFrameLocks noChangeAspect="1"/>
          </p:cNvGraphicFramePr>
          <p:nvPr>
            <p:extLst>
              <p:ext uri="{D42A27DB-BD31-4B8C-83A1-F6EECF244321}">
                <p14:modId xmlns:p14="http://schemas.microsoft.com/office/powerpoint/2010/main" val="2674489335"/>
              </p:ext>
            </p:extLst>
          </p:nvPr>
        </p:nvGraphicFramePr>
        <p:xfrm>
          <a:off x="7007187" y="3597662"/>
          <a:ext cx="1992313" cy="754063"/>
        </p:xfrm>
        <a:graphic>
          <a:graphicData uri="http://schemas.openxmlformats.org/presentationml/2006/ole">
            <mc:AlternateContent xmlns:mc="http://schemas.openxmlformats.org/markup-compatibility/2006">
              <mc:Choice xmlns:v="urn:schemas-microsoft-com:vml" Requires="v">
                <p:oleObj spid="_x0000_s1625026" name="Equation" r:id="rId27" imgW="1104840" imgH="419040" progId="Equation.DSMT4">
                  <p:embed/>
                </p:oleObj>
              </mc:Choice>
              <mc:Fallback>
                <p:oleObj name="Equation" r:id="rId27" imgW="1104840" imgH="419040" progId="Equation.DSMT4">
                  <p:embed/>
                  <p:pic>
                    <p:nvPicPr>
                      <p:cNvPr id="0" name=""/>
                      <p:cNvPicPr>
                        <a:picLocks noChangeAspect="1" noChangeArrowheads="1"/>
                      </p:cNvPicPr>
                      <p:nvPr/>
                    </p:nvPicPr>
                    <p:blipFill>
                      <a:blip r:embed="rId28"/>
                      <a:srcRect/>
                      <a:stretch>
                        <a:fillRect/>
                      </a:stretch>
                    </p:blipFill>
                    <p:spPr bwMode="auto">
                      <a:xfrm>
                        <a:off x="7007187" y="3597662"/>
                        <a:ext cx="1992313" cy="75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75" name="Right Arrow 74"/>
          <p:cNvSpPr/>
          <p:nvPr/>
        </p:nvSpPr>
        <p:spPr>
          <a:xfrm>
            <a:off x="4186792" y="3765653"/>
            <a:ext cx="601231" cy="432048"/>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76" name="Object 75"/>
          <p:cNvGraphicFramePr>
            <a:graphicFrameLocks noChangeAspect="1"/>
          </p:cNvGraphicFramePr>
          <p:nvPr>
            <p:extLst>
              <p:ext uri="{D42A27DB-BD31-4B8C-83A1-F6EECF244321}">
                <p14:modId xmlns:p14="http://schemas.microsoft.com/office/powerpoint/2010/main" val="40054334"/>
              </p:ext>
            </p:extLst>
          </p:nvPr>
        </p:nvGraphicFramePr>
        <p:xfrm>
          <a:off x="5955757" y="4460358"/>
          <a:ext cx="1878012" cy="798513"/>
        </p:xfrm>
        <a:graphic>
          <a:graphicData uri="http://schemas.openxmlformats.org/presentationml/2006/ole">
            <mc:AlternateContent xmlns:mc="http://schemas.openxmlformats.org/markup-compatibility/2006">
              <mc:Choice xmlns:v="urn:schemas-microsoft-com:vml" Requires="v">
                <p:oleObj spid="_x0000_s1625027" name="Equation" r:id="rId29" imgW="1041120" imgH="444240" progId="Equation.DSMT4">
                  <p:embed/>
                </p:oleObj>
              </mc:Choice>
              <mc:Fallback>
                <p:oleObj name="Equation" r:id="rId29" imgW="1041120" imgH="444240" progId="Equation.DSMT4">
                  <p:embed/>
                  <p:pic>
                    <p:nvPicPr>
                      <p:cNvPr id="0" name=""/>
                      <p:cNvPicPr>
                        <a:picLocks noChangeAspect="1" noChangeArrowheads="1"/>
                      </p:cNvPicPr>
                      <p:nvPr/>
                    </p:nvPicPr>
                    <p:blipFill>
                      <a:blip r:embed="rId30"/>
                      <a:srcRect/>
                      <a:stretch>
                        <a:fillRect/>
                      </a:stretch>
                    </p:blipFill>
                    <p:spPr bwMode="auto">
                      <a:xfrm>
                        <a:off x="5955757" y="4460358"/>
                        <a:ext cx="1878012" cy="798513"/>
                      </a:xfrm>
                      <a:prstGeom prst="rect">
                        <a:avLst/>
                      </a:prstGeom>
                      <a:noFill/>
                      <a:ln w="31750">
                        <a:solidFill>
                          <a:srgbClr val="C00000"/>
                        </a:solidFill>
                      </a:ln>
                    </p:spPr>
                  </p:pic>
                </p:oleObj>
              </mc:Fallback>
            </mc:AlternateContent>
          </a:graphicData>
        </a:graphic>
      </p:graphicFrame>
      <p:sp>
        <p:nvSpPr>
          <p:cNvPr id="77" name="Rectangle 76"/>
          <p:cNvSpPr/>
          <p:nvPr/>
        </p:nvSpPr>
        <p:spPr>
          <a:xfrm>
            <a:off x="131436" y="6049043"/>
            <a:ext cx="8823999" cy="784830"/>
          </a:xfrm>
          <a:prstGeom prst="rect">
            <a:avLst/>
          </a:prstGeom>
        </p:spPr>
        <p:txBody>
          <a:bodyPr wrap="square">
            <a:spAutoFit/>
          </a:bodyPr>
          <a:lstStyle/>
          <a:p>
            <a:pPr algn="just"/>
            <a:r>
              <a:rPr lang="ru-RU" sz="1500" dirty="0">
                <a:latin typeface="Arial" pitchFamily="34" charset="0"/>
                <a:cs typeface="Arial" pitchFamily="34" charset="0"/>
              </a:rPr>
              <a:t>Если известны скрытая теплота перехода        и объемы жидкой          и газообразной фаз          </a:t>
            </a:r>
          </a:p>
          <a:p>
            <a:pPr algn="just"/>
            <a:r>
              <a:rPr lang="ru-RU" sz="1500" dirty="0">
                <a:latin typeface="Arial" pitchFamily="34" charset="0"/>
                <a:cs typeface="Arial" pitchFamily="34" charset="0"/>
              </a:rPr>
              <a:t>как функции  температуры, то решение дифференциального уравнения </a:t>
            </a:r>
            <a:r>
              <a:rPr lang="ru-RU" sz="1500" dirty="0" smtClean="0">
                <a:latin typeface="Arial" pitchFamily="34" charset="0"/>
                <a:cs typeface="Arial" pitchFamily="34" charset="0"/>
              </a:rPr>
              <a:t>путем интегрирования позволяет </a:t>
            </a:r>
            <a:r>
              <a:rPr lang="ru-RU" sz="1500" dirty="0">
                <a:latin typeface="Arial" pitchFamily="34" charset="0"/>
                <a:cs typeface="Arial" pitchFamily="34" charset="0"/>
              </a:rPr>
              <a:t>найти давление как функцию </a:t>
            </a:r>
            <a:r>
              <a:rPr lang="ru-RU" sz="1500" dirty="0" smtClean="0">
                <a:latin typeface="Arial" pitchFamily="34" charset="0"/>
                <a:cs typeface="Arial" pitchFamily="34" charset="0"/>
              </a:rPr>
              <a:t>температуры</a:t>
            </a:r>
            <a:endParaRPr lang="ru-RU" sz="1500" dirty="0">
              <a:latin typeface="Arial" pitchFamily="34" charset="0"/>
              <a:cs typeface="Arial" pitchFamily="34" charset="0"/>
            </a:endParaRPr>
          </a:p>
        </p:txBody>
      </p:sp>
      <p:graphicFrame>
        <p:nvGraphicFramePr>
          <p:cNvPr id="78" name="Object 77"/>
          <p:cNvGraphicFramePr>
            <a:graphicFrameLocks noChangeAspect="1"/>
          </p:cNvGraphicFramePr>
          <p:nvPr>
            <p:extLst>
              <p:ext uri="{D42A27DB-BD31-4B8C-83A1-F6EECF244321}">
                <p14:modId xmlns:p14="http://schemas.microsoft.com/office/powerpoint/2010/main" val="4070529106"/>
              </p:ext>
            </p:extLst>
          </p:nvPr>
        </p:nvGraphicFramePr>
        <p:xfrm>
          <a:off x="6067425" y="6006860"/>
          <a:ext cx="298450" cy="411163"/>
        </p:xfrm>
        <a:graphic>
          <a:graphicData uri="http://schemas.openxmlformats.org/presentationml/2006/ole">
            <mc:AlternateContent xmlns:mc="http://schemas.openxmlformats.org/markup-compatibility/2006">
              <mc:Choice xmlns:v="urn:schemas-microsoft-com:vml" Requires="v">
                <p:oleObj spid="_x0000_s1625028" name="Equation" r:id="rId31" imgW="164880" imgH="228600" progId="Equation.DSMT4">
                  <p:embed/>
                </p:oleObj>
              </mc:Choice>
              <mc:Fallback>
                <p:oleObj name="Equation" r:id="rId31" imgW="164880" imgH="228600" progId="Equation.DSMT4">
                  <p:embed/>
                  <p:pic>
                    <p:nvPicPr>
                      <p:cNvPr id="0" name=""/>
                      <p:cNvPicPr>
                        <a:picLocks noChangeAspect="1" noChangeArrowheads="1"/>
                      </p:cNvPicPr>
                      <p:nvPr/>
                    </p:nvPicPr>
                    <p:blipFill>
                      <a:blip r:embed="rId32"/>
                      <a:srcRect/>
                      <a:stretch>
                        <a:fillRect/>
                      </a:stretch>
                    </p:blipFill>
                    <p:spPr bwMode="auto">
                      <a:xfrm>
                        <a:off x="6067425" y="6006860"/>
                        <a:ext cx="29845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79" name="Object 78"/>
          <p:cNvGraphicFramePr>
            <a:graphicFrameLocks noChangeAspect="1"/>
          </p:cNvGraphicFramePr>
          <p:nvPr>
            <p:extLst>
              <p:ext uri="{D42A27DB-BD31-4B8C-83A1-F6EECF244321}">
                <p14:modId xmlns:p14="http://schemas.microsoft.com/office/powerpoint/2010/main" val="1620874428"/>
              </p:ext>
            </p:extLst>
          </p:nvPr>
        </p:nvGraphicFramePr>
        <p:xfrm>
          <a:off x="8316416" y="6007634"/>
          <a:ext cx="274638" cy="411162"/>
        </p:xfrm>
        <a:graphic>
          <a:graphicData uri="http://schemas.openxmlformats.org/presentationml/2006/ole">
            <mc:AlternateContent xmlns:mc="http://schemas.openxmlformats.org/markup-compatibility/2006">
              <mc:Choice xmlns:v="urn:schemas-microsoft-com:vml" Requires="v">
                <p:oleObj spid="_x0000_s1625029" name="Equation" r:id="rId33" imgW="152280" imgH="228600" progId="Equation.DSMT4">
                  <p:embed/>
                </p:oleObj>
              </mc:Choice>
              <mc:Fallback>
                <p:oleObj name="Equation" r:id="rId33" imgW="152280" imgH="228600" progId="Equation.DSMT4">
                  <p:embed/>
                  <p:pic>
                    <p:nvPicPr>
                      <p:cNvPr id="0" name=""/>
                      <p:cNvPicPr>
                        <a:picLocks noChangeAspect="1" noChangeArrowheads="1"/>
                      </p:cNvPicPr>
                      <p:nvPr/>
                    </p:nvPicPr>
                    <p:blipFill>
                      <a:blip r:embed="rId34"/>
                      <a:srcRect/>
                      <a:stretch>
                        <a:fillRect/>
                      </a:stretch>
                    </p:blipFill>
                    <p:spPr bwMode="auto">
                      <a:xfrm>
                        <a:off x="8316416" y="6007634"/>
                        <a:ext cx="274638"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80" name="Object 79"/>
          <p:cNvGraphicFramePr>
            <a:graphicFrameLocks noChangeAspect="1"/>
          </p:cNvGraphicFramePr>
          <p:nvPr>
            <p:extLst>
              <p:ext uri="{D42A27DB-BD31-4B8C-83A1-F6EECF244321}">
                <p14:modId xmlns:p14="http://schemas.microsoft.com/office/powerpoint/2010/main" val="151918651"/>
              </p:ext>
            </p:extLst>
          </p:nvPr>
        </p:nvGraphicFramePr>
        <p:xfrm>
          <a:off x="4017963" y="6049380"/>
          <a:ext cx="252412" cy="296863"/>
        </p:xfrm>
        <a:graphic>
          <a:graphicData uri="http://schemas.openxmlformats.org/presentationml/2006/ole">
            <mc:AlternateContent xmlns:mc="http://schemas.openxmlformats.org/markup-compatibility/2006">
              <mc:Choice xmlns:v="urn:schemas-microsoft-com:vml" Requires="v">
                <p:oleObj spid="_x0000_s1625030" name="Equation" r:id="rId35" imgW="139680" imgH="164880" progId="Equation.DSMT4">
                  <p:embed/>
                </p:oleObj>
              </mc:Choice>
              <mc:Fallback>
                <p:oleObj name="Equation" r:id="rId35" imgW="139680" imgH="164880" progId="Equation.DSMT4">
                  <p:embed/>
                  <p:pic>
                    <p:nvPicPr>
                      <p:cNvPr id="0" name=""/>
                      <p:cNvPicPr>
                        <a:picLocks noChangeAspect="1" noChangeArrowheads="1"/>
                      </p:cNvPicPr>
                      <p:nvPr/>
                    </p:nvPicPr>
                    <p:blipFill>
                      <a:blip r:embed="rId36"/>
                      <a:srcRect/>
                      <a:stretch>
                        <a:fillRect/>
                      </a:stretch>
                    </p:blipFill>
                    <p:spPr bwMode="auto">
                      <a:xfrm>
                        <a:off x="4017963" y="6049380"/>
                        <a:ext cx="252412"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81" name="Rectangle 80"/>
          <p:cNvSpPr/>
          <p:nvPr/>
        </p:nvSpPr>
        <p:spPr>
          <a:xfrm>
            <a:off x="1304640" y="692696"/>
            <a:ext cx="2070224" cy="307777"/>
          </a:xfrm>
          <a:prstGeom prst="rect">
            <a:avLst/>
          </a:prstGeom>
        </p:spPr>
        <p:txBody>
          <a:bodyPr wrap="square">
            <a:spAutoFit/>
          </a:bodyPr>
          <a:lstStyle/>
          <a:p>
            <a:pPr algn="just"/>
            <a:r>
              <a:rPr lang="ru-RU" sz="1400" dirty="0">
                <a:latin typeface="Arial" pitchFamily="34" charset="0"/>
                <a:cs typeface="Arial" pitchFamily="34" charset="0"/>
              </a:rPr>
              <a:t>Тепловой двигатель</a:t>
            </a:r>
          </a:p>
        </p:txBody>
      </p:sp>
      <p:cxnSp>
        <p:nvCxnSpPr>
          <p:cNvPr id="15" name="Straight Connector 14"/>
          <p:cNvCxnSpPr/>
          <p:nvPr/>
        </p:nvCxnSpPr>
        <p:spPr>
          <a:xfrm>
            <a:off x="980226" y="1850665"/>
            <a:ext cx="1152000" cy="0"/>
          </a:xfrm>
          <a:prstGeom prst="line">
            <a:avLst/>
          </a:prstGeom>
          <a:ln w="31750">
            <a:solidFill>
              <a:srgbClr val="0070C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a:endCxn id="32" idx="2"/>
          </p:cNvCxnSpPr>
          <p:nvPr/>
        </p:nvCxnSpPr>
        <p:spPr>
          <a:xfrm>
            <a:off x="783900" y="2187207"/>
            <a:ext cx="1452479" cy="0"/>
          </a:xfrm>
          <a:prstGeom prst="line">
            <a:avLst/>
          </a:prstGeom>
          <a:ln w="31750">
            <a:solidFill>
              <a:srgbClr val="0070C0"/>
            </a:solidFill>
            <a:headEnd type="triangle" w="med" len="lg"/>
            <a:tailEnd type="none" w="sm" len="sm"/>
          </a:ln>
        </p:spPr>
        <p:style>
          <a:lnRef idx="1">
            <a:schemeClr val="accent1"/>
          </a:lnRef>
          <a:fillRef idx="0">
            <a:schemeClr val="accent1"/>
          </a:fillRef>
          <a:effectRef idx="0">
            <a:schemeClr val="accent1"/>
          </a:effectRef>
          <a:fontRef idx="minor">
            <a:schemeClr val="tx1"/>
          </a:fontRef>
        </p:style>
      </p:cxnSp>
      <p:graphicFrame>
        <p:nvGraphicFramePr>
          <p:cNvPr id="52" name="Object 51"/>
          <p:cNvGraphicFramePr>
            <a:graphicFrameLocks noChangeAspect="1"/>
          </p:cNvGraphicFramePr>
          <p:nvPr>
            <p:extLst>
              <p:ext uri="{D42A27DB-BD31-4B8C-83A1-F6EECF244321}">
                <p14:modId xmlns:p14="http://schemas.microsoft.com/office/powerpoint/2010/main" val="537691355"/>
              </p:ext>
            </p:extLst>
          </p:nvPr>
        </p:nvGraphicFramePr>
        <p:xfrm>
          <a:off x="5008273" y="6483812"/>
          <a:ext cx="641350" cy="365125"/>
        </p:xfrm>
        <a:graphic>
          <a:graphicData uri="http://schemas.openxmlformats.org/presentationml/2006/ole">
            <mc:AlternateContent xmlns:mc="http://schemas.openxmlformats.org/markup-compatibility/2006">
              <mc:Choice xmlns:v="urn:schemas-microsoft-com:vml" Requires="v">
                <p:oleObj spid="_x0000_s1625031" name="Equation" r:id="rId37" imgW="355320" imgH="203040" progId="Equation.DSMT4">
                  <p:embed/>
                </p:oleObj>
              </mc:Choice>
              <mc:Fallback>
                <p:oleObj name="Equation" r:id="rId37" imgW="355320" imgH="203040" progId="Equation.DSMT4">
                  <p:embed/>
                  <p:pic>
                    <p:nvPicPr>
                      <p:cNvPr id="0" name=""/>
                      <p:cNvPicPr>
                        <a:picLocks noChangeAspect="1" noChangeArrowheads="1"/>
                      </p:cNvPicPr>
                      <p:nvPr/>
                    </p:nvPicPr>
                    <p:blipFill>
                      <a:blip r:embed="rId38"/>
                      <a:srcRect/>
                      <a:stretch>
                        <a:fillRect/>
                      </a:stretch>
                    </p:blipFill>
                    <p:spPr bwMode="auto">
                      <a:xfrm>
                        <a:off x="5008273" y="6483812"/>
                        <a:ext cx="6413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59" name="Object 58"/>
          <p:cNvGraphicFramePr>
            <a:graphicFrameLocks noChangeAspect="1"/>
          </p:cNvGraphicFramePr>
          <p:nvPr>
            <p:extLst>
              <p:ext uri="{D42A27DB-BD31-4B8C-83A1-F6EECF244321}">
                <p14:modId xmlns:p14="http://schemas.microsoft.com/office/powerpoint/2010/main" val="1850303139"/>
              </p:ext>
            </p:extLst>
          </p:nvPr>
        </p:nvGraphicFramePr>
        <p:xfrm>
          <a:off x="6597277" y="1786708"/>
          <a:ext cx="223488" cy="263808"/>
        </p:xfrm>
        <a:graphic>
          <a:graphicData uri="http://schemas.openxmlformats.org/presentationml/2006/ole">
            <mc:AlternateContent xmlns:mc="http://schemas.openxmlformats.org/markup-compatibility/2006">
              <mc:Choice xmlns:v="urn:schemas-microsoft-com:vml" Requires="v">
                <p:oleObj spid="_x0000_s1625032" name="Equation" r:id="rId39" imgW="139680" imgH="164880" progId="Equation.DSMT4">
                  <p:embed/>
                </p:oleObj>
              </mc:Choice>
              <mc:Fallback>
                <p:oleObj name="Equation" r:id="rId39" imgW="139680" imgH="164880" progId="Equation.DSMT4">
                  <p:embed/>
                  <p:pic>
                    <p:nvPicPr>
                      <p:cNvPr id="0" name=""/>
                      <p:cNvPicPr>
                        <a:picLocks noChangeAspect="1" noChangeArrowheads="1"/>
                      </p:cNvPicPr>
                      <p:nvPr/>
                    </p:nvPicPr>
                    <p:blipFill>
                      <a:blip r:embed="rId40"/>
                      <a:srcRect/>
                      <a:stretch>
                        <a:fillRect/>
                      </a:stretch>
                    </p:blipFill>
                    <p:spPr bwMode="auto">
                      <a:xfrm>
                        <a:off x="6597277" y="1786708"/>
                        <a:ext cx="223488" cy="263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60" name="Object 59"/>
          <p:cNvGraphicFramePr>
            <a:graphicFrameLocks noChangeAspect="1"/>
          </p:cNvGraphicFramePr>
          <p:nvPr>
            <p:extLst>
              <p:ext uri="{D42A27DB-BD31-4B8C-83A1-F6EECF244321}">
                <p14:modId xmlns:p14="http://schemas.microsoft.com/office/powerpoint/2010/main" val="1130095549"/>
              </p:ext>
            </p:extLst>
          </p:nvPr>
        </p:nvGraphicFramePr>
        <p:xfrm>
          <a:off x="7038378" y="1788741"/>
          <a:ext cx="727075" cy="284162"/>
        </p:xfrm>
        <a:graphic>
          <a:graphicData uri="http://schemas.openxmlformats.org/presentationml/2006/ole">
            <mc:AlternateContent xmlns:mc="http://schemas.openxmlformats.org/markup-compatibility/2006">
              <mc:Choice xmlns:v="urn:schemas-microsoft-com:vml" Requires="v">
                <p:oleObj spid="_x0000_s1625033" name="Equation" r:id="rId41" imgW="457200" imgH="177480" progId="Equation.DSMT4">
                  <p:embed/>
                </p:oleObj>
              </mc:Choice>
              <mc:Fallback>
                <p:oleObj name="Equation" r:id="rId41" imgW="457200" imgH="177480" progId="Equation.DSMT4">
                  <p:embed/>
                  <p:pic>
                    <p:nvPicPr>
                      <p:cNvPr id="0" name=""/>
                      <p:cNvPicPr>
                        <a:picLocks noChangeAspect="1" noChangeArrowheads="1"/>
                      </p:cNvPicPr>
                      <p:nvPr/>
                    </p:nvPicPr>
                    <p:blipFill>
                      <a:blip r:embed="rId42"/>
                      <a:srcRect/>
                      <a:stretch>
                        <a:fillRect/>
                      </a:stretch>
                    </p:blipFill>
                    <p:spPr bwMode="auto">
                      <a:xfrm>
                        <a:off x="7038378" y="1788741"/>
                        <a:ext cx="727075" cy="28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1337052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907704" y="17881"/>
            <a:ext cx="5616624"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Фазовая диаграмма</a:t>
            </a:r>
            <a:endParaRPr lang="ru-RU" sz="2800" b="1" kern="0" baseline="-25000" dirty="0">
              <a:solidFill>
                <a:srgbClr val="003399"/>
              </a:solidFill>
              <a:latin typeface="Arial" pitchFamily="34" charset="0"/>
              <a:cs typeface="Arial" pitchFamily="34" charset="0"/>
            </a:endParaRPr>
          </a:p>
        </p:txBody>
      </p:sp>
      <p:pic>
        <p:nvPicPr>
          <p:cNvPr id="1100802" name="Picture 2" descr="D:\documentsECLbureau\CondMatter\Molecule\LecturePPT\fig_im\1280px-Phase-diag_ru.sv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5" y="692696"/>
            <a:ext cx="4900642" cy="377502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Object 4"/>
          <p:cNvGraphicFramePr>
            <a:graphicFrameLocks noChangeAspect="1"/>
          </p:cNvGraphicFramePr>
          <p:nvPr>
            <p:extLst>
              <p:ext uri="{D42A27DB-BD31-4B8C-83A1-F6EECF244321}">
                <p14:modId xmlns:p14="http://schemas.microsoft.com/office/powerpoint/2010/main" val="2798575039"/>
              </p:ext>
            </p:extLst>
          </p:nvPr>
        </p:nvGraphicFramePr>
        <p:xfrm>
          <a:off x="6156176" y="1334344"/>
          <a:ext cx="1878012" cy="798512"/>
        </p:xfrm>
        <a:graphic>
          <a:graphicData uri="http://schemas.openxmlformats.org/presentationml/2006/ole">
            <mc:AlternateContent xmlns:mc="http://schemas.openxmlformats.org/markup-compatibility/2006">
              <mc:Choice xmlns:v="urn:schemas-microsoft-com:vml" Requires="v">
                <p:oleObj spid="_x0000_s1614192" name="Equation" r:id="rId4" imgW="1041120" imgH="444240" progId="Equation.DSMT4">
                  <p:embed/>
                </p:oleObj>
              </mc:Choice>
              <mc:Fallback>
                <p:oleObj name="Equation" r:id="rId4" imgW="1041120" imgH="444240" progId="Equation.DSMT4">
                  <p:embed/>
                  <p:pic>
                    <p:nvPicPr>
                      <p:cNvPr id="0" name="Object 7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176" y="1334344"/>
                        <a:ext cx="1878012" cy="798512"/>
                      </a:xfrm>
                      <a:prstGeom prst="rect">
                        <a:avLst/>
                      </a:prstGeom>
                      <a:noFill/>
                      <a:ln w="31750">
                        <a:solidFill>
                          <a:srgbClr val="C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987126976"/>
              </p:ext>
            </p:extLst>
          </p:nvPr>
        </p:nvGraphicFramePr>
        <p:xfrm>
          <a:off x="5940152" y="2925032"/>
          <a:ext cx="885825" cy="411162"/>
        </p:xfrm>
        <a:graphic>
          <a:graphicData uri="http://schemas.openxmlformats.org/presentationml/2006/ole">
            <mc:AlternateContent xmlns:mc="http://schemas.openxmlformats.org/markup-compatibility/2006">
              <mc:Choice xmlns:v="urn:schemas-microsoft-com:vml" Requires="v">
                <p:oleObj spid="_x0000_s1614193" name="Equation" r:id="rId6" imgW="495000" imgH="228600" progId="Equation.DSMT4">
                  <p:embed/>
                </p:oleObj>
              </mc:Choice>
              <mc:Fallback>
                <p:oleObj name="Equation" r:id="rId6" imgW="495000" imgH="228600" progId="Equation.DSMT4">
                  <p:embed/>
                  <p:pic>
                    <p:nvPicPr>
                      <p:cNvPr id="0" name="Object 49"/>
                      <p:cNvPicPr>
                        <a:picLocks noChangeAspect="1" noChangeArrowheads="1"/>
                      </p:cNvPicPr>
                      <p:nvPr/>
                    </p:nvPicPr>
                    <p:blipFill>
                      <a:blip r:embed="rId7"/>
                      <a:srcRect/>
                      <a:stretch>
                        <a:fillRect/>
                      </a:stretch>
                    </p:blipFill>
                    <p:spPr bwMode="auto">
                      <a:xfrm>
                        <a:off x="5940152" y="2925032"/>
                        <a:ext cx="885825"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8" name="Rectangle 7"/>
          <p:cNvSpPr/>
          <p:nvPr/>
        </p:nvSpPr>
        <p:spPr>
          <a:xfrm>
            <a:off x="5076056" y="2204952"/>
            <a:ext cx="4032448" cy="553998"/>
          </a:xfrm>
          <a:prstGeom prst="rect">
            <a:avLst/>
          </a:prstGeom>
        </p:spPr>
        <p:txBody>
          <a:bodyPr wrap="square">
            <a:spAutoFit/>
          </a:bodyPr>
          <a:lstStyle/>
          <a:p>
            <a:pPr algn="just"/>
            <a:r>
              <a:rPr lang="ru-RU" sz="1500" dirty="0">
                <a:latin typeface="Arial" pitchFamily="34" charset="0"/>
                <a:cs typeface="Arial" pitchFamily="34" charset="0"/>
              </a:rPr>
              <a:t>Объем вещества в форме пара больше объема в форме жидкости</a:t>
            </a:r>
          </a:p>
        </p:txBody>
      </p:sp>
      <p:graphicFrame>
        <p:nvGraphicFramePr>
          <p:cNvPr id="9" name="Object 8"/>
          <p:cNvGraphicFramePr>
            <a:graphicFrameLocks noChangeAspect="1"/>
          </p:cNvGraphicFramePr>
          <p:nvPr>
            <p:extLst>
              <p:ext uri="{D42A27DB-BD31-4B8C-83A1-F6EECF244321}">
                <p14:modId xmlns:p14="http://schemas.microsoft.com/office/powerpoint/2010/main" val="1154655960"/>
              </p:ext>
            </p:extLst>
          </p:nvPr>
        </p:nvGraphicFramePr>
        <p:xfrm>
          <a:off x="7884368" y="2758950"/>
          <a:ext cx="863600" cy="708025"/>
        </p:xfrm>
        <a:graphic>
          <a:graphicData uri="http://schemas.openxmlformats.org/presentationml/2006/ole">
            <mc:AlternateContent xmlns:mc="http://schemas.openxmlformats.org/markup-compatibility/2006">
              <mc:Choice xmlns:v="urn:schemas-microsoft-com:vml" Requires="v">
                <p:oleObj spid="_x0000_s1614194" name="Equation" r:id="rId8" imgW="482400" imgH="393480" progId="Equation.DSMT4">
                  <p:embed/>
                </p:oleObj>
              </mc:Choice>
              <mc:Fallback>
                <p:oleObj name="Equation" r:id="rId8" imgW="482400" imgH="393480" progId="Equation.DSMT4">
                  <p:embed/>
                  <p:pic>
                    <p:nvPicPr>
                      <p:cNvPr id="0" name=""/>
                      <p:cNvPicPr>
                        <a:picLocks noChangeAspect="1" noChangeArrowheads="1"/>
                      </p:cNvPicPr>
                      <p:nvPr/>
                    </p:nvPicPr>
                    <p:blipFill>
                      <a:blip r:embed="rId9"/>
                      <a:srcRect/>
                      <a:stretch>
                        <a:fillRect/>
                      </a:stretch>
                    </p:blipFill>
                    <p:spPr bwMode="auto">
                      <a:xfrm>
                        <a:off x="7884368" y="2758950"/>
                        <a:ext cx="8636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0" name="Right Arrow 9"/>
          <p:cNvSpPr/>
          <p:nvPr/>
        </p:nvSpPr>
        <p:spPr>
          <a:xfrm>
            <a:off x="7092280" y="2925032"/>
            <a:ext cx="540060" cy="432048"/>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Rectangle 10"/>
          <p:cNvSpPr/>
          <p:nvPr/>
        </p:nvSpPr>
        <p:spPr>
          <a:xfrm>
            <a:off x="5052127" y="3480604"/>
            <a:ext cx="3991837" cy="784830"/>
          </a:xfrm>
          <a:prstGeom prst="rect">
            <a:avLst/>
          </a:prstGeom>
        </p:spPr>
        <p:txBody>
          <a:bodyPr wrap="square">
            <a:spAutoFit/>
          </a:bodyPr>
          <a:lstStyle/>
          <a:p>
            <a:pPr algn="just"/>
            <a:r>
              <a:rPr lang="ru-RU" sz="1500" dirty="0">
                <a:latin typeface="Arial" pitchFamily="34" charset="0"/>
                <a:cs typeface="Arial" pitchFamily="34" charset="0"/>
              </a:rPr>
              <a:t>Кривая пар-жидкость растет на диаграмме </a:t>
            </a:r>
            <a:r>
              <a:rPr lang="en-US" sz="1500" dirty="0">
                <a:latin typeface="Arial" pitchFamily="34" charset="0"/>
                <a:cs typeface="Arial" pitchFamily="34" charset="0"/>
              </a:rPr>
              <a:t>(</a:t>
            </a:r>
            <a:r>
              <a:rPr lang="en-US" sz="1500" i="1" dirty="0" err="1">
                <a:latin typeface="Arial" pitchFamily="34" charset="0"/>
                <a:cs typeface="Arial" pitchFamily="34" charset="0"/>
              </a:rPr>
              <a:t>p</a:t>
            </a:r>
            <a:r>
              <a:rPr lang="en-US" sz="1500" dirty="0" err="1">
                <a:latin typeface="Arial" pitchFamily="34" charset="0"/>
                <a:cs typeface="Arial" pitchFamily="34" charset="0"/>
              </a:rPr>
              <a:t>,</a:t>
            </a:r>
            <a:r>
              <a:rPr lang="en-US" sz="1500" i="1" dirty="0" err="1">
                <a:latin typeface="Arial" pitchFamily="34" charset="0"/>
                <a:cs typeface="Arial" pitchFamily="34" charset="0"/>
              </a:rPr>
              <a:t>T</a:t>
            </a:r>
            <a:r>
              <a:rPr lang="en-US" sz="1500" dirty="0">
                <a:latin typeface="Arial" pitchFamily="34" charset="0"/>
                <a:cs typeface="Arial" pitchFamily="34" charset="0"/>
              </a:rPr>
              <a:t>)</a:t>
            </a:r>
            <a:r>
              <a:rPr lang="ru-RU" sz="1500" dirty="0">
                <a:latin typeface="Arial" pitchFamily="34" charset="0"/>
                <a:cs typeface="Arial" pitchFamily="34" charset="0"/>
              </a:rPr>
              <a:t>. Начинается в тройной точке, заканчивается в критической точке</a:t>
            </a:r>
          </a:p>
        </p:txBody>
      </p:sp>
      <p:graphicFrame>
        <p:nvGraphicFramePr>
          <p:cNvPr id="12" name="Object 11"/>
          <p:cNvGraphicFramePr>
            <a:graphicFrameLocks noChangeAspect="1"/>
          </p:cNvGraphicFramePr>
          <p:nvPr>
            <p:extLst>
              <p:ext uri="{D42A27DB-BD31-4B8C-83A1-F6EECF244321}">
                <p14:modId xmlns:p14="http://schemas.microsoft.com/office/powerpoint/2010/main" val="2301807182"/>
              </p:ext>
            </p:extLst>
          </p:nvPr>
        </p:nvGraphicFramePr>
        <p:xfrm>
          <a:off x="11682" y="620688"/>
          <a:ext cx="273050" cy="296862"/>
        </p:xfrm>
        <a:graphic>
          <a:graphicData uri="http://schemas.openxmlformats.org/presentationml/2006/ole">
            <mc:AlternateContent xmlns:mc="http://schemas.openxmlformats.org/markup-compatibility/2006">
              <mc:Choice xmlns:v="urn:schemas-microsoft-com:vml" Requires="v">
                <p:oleObj spid="_x0000_s1614195" name="Equation" r:id="rId10" imgW="152280" imgH="164880" progId="Equation.DSMT4">
                  <p:embed/>
                </p:oleObj>
              </mc:Choice>
              <mc:Fallback>
                <p:oleObj name="Equation" r:id="rId10" imgW="152280" imgH="164880" progId="Equation.DSMT4">
                  <p:embed/>
                  <p:pic>
                    <p:nvPicPr>
                      <p:cNvPr id="0" name=""/>
                      <p:cNvPicPr>
                        <a:picLocks noChangeAspect="1" noChangeArrowheads="1"/>
                      </p:cNvPicPr>
                      <p:nvPr/>
                    </p:nvPicPr>
                    <p:blipFill>
                      <a:blip r:embed="rId11"/>
                      <a:srcRect/>
                      <a:stretch>
                        <a:fillRect/>
                      </a:stretch>
                    </p:blipFill>
                    <p:spPr bwMode="auto">
                      <a:xfrm>
                        <a:off x="11682" y="620688"/>
                        <a:ext cx="273050"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17360371"/>
              </p:ext>
            </p:extLst>
          </p:nvPr>
        </p:nvGraphicFramePr>
        <p:xfrm>
          <a:off x="4716016" y="3811459"/>
          <a:ext cx="250825" cy="296862"/>
        </p:xfrm>
        <a:graphic>
          <a:graphicData uri="http://schemas.openxmlformats.org/presentationml/2006/ole">
            <mc:AlternateContent xmlns:mc="http://schemas.openxmlformats.org/markup-compatibility/2006">
              <mc:Choice xmlns:v="urn:schemas-microsoft-com:vml" Requires="v">
                <p:oleObj spid="_x0000_s1614196" name="Equation" r:id="rId12" imgW="139680" imgH="164880" progId="Equation.DSMT4">
                  <p:embed/>
                </p:oleObj>
              </mc:Choice>
              <mc:Fallback>
                <p:oleObj name="Equation" r:id="rId12" imgW="139680" imgH="164880" progId="Equation.DSMT4">
                  <p:embed/>
                  <p:pic>
                    <p:nvPicPr>
                      <p:cNvPr id="0" name=""/>
                      <p:cNvPicPr>
                        <a:picLocks noChangeAspect="1" noChangeArrowheads="1"/>
                      </p:cNvPicPr>
                      <p:nvPr/>
                    </p:nvPicPr>
                    <p:blipFill>
                      <a:blip r:embed="rId13"/>
                      <a:srcRect/>
                      <a:stretch>
                        <a:fillRect/>
                      </a:stretch>
                    </p:blipFill>
                    <p:spPr bwMode="auto">
                      <a:xfrm>
                        <a:off x="4716016" y="3811459"/>
                        <a:ext cx="250825"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4" name="Rectangle 13"/>
          <p:cNvSpPr/>
          <p:nvPr/>
        </p:nvSpPr>
        <p:spPr>
          <a:xfrm>
            <a:off x="5044151" y="686184"/>
            <a:ext cx="3776321" cy="553998"/>
          </a:xfrm>
          <a:prstGeom prst="rect">
            <a:avLst/>
          </a:prstGeom>
        </p:spPr>
        <p:txBody>
          <a:bodyPr wrap="square">
            <a:spAutoFit/>
          </a:bodyPr>
          <a:lstStyle/>
          <a:p>
            <a:pPr algn="just"/>
            <a:r>
              <a:rPr lang="ru-RU" sz="1500" dirty="0">
                <a:latin typeface="Arial" pitchFamily="34" charset="0"/>
                <a:cs typeface="Arial" pitchFamily="34" charset="0"/>
              </a:rPr>
              <a:t>Кривые равновесия между различными фазами образуют фазовую диаграмму </a:t>
            </a:r>
          </a:p>
        </p:txBody>
      </p:sp>
      <p:sp>
        <p:nvSpPr>
          <p:cNvPr id="15" name="Rectangle 14"/>
          <p:cNvSpPr/>
          <p:nvPr/>
        </p:nvSpPr>
        <p:spPr>
          <a:xfrm>
            <a:off x="107505" y="4581128"/>
            <a:ext cx="8936459" cy="553998"/>
          </a:xfrm>
          <a:prstGeom prst="rect">
            <a:avLst/>
          </a:prstGeom>
        </p:spPr>
        <p:txBody>
          <a:bodyPr wrap="square">
            <a:spAutoFit/>
          </a:bodyPr>
          <a:lstStyle/>
          <a:p>
            <a:pPr algn="just"/>
            <a:r>
              <a:rPr lang="ru-RU" sz="1500" dirty="0">
                <a:latin typeface="Arial" pitchFamily="34" charset="0"/>
                <a:cs typeface="Arial" pitchFamily="34" charset="0"/>
              </a:rPr>
              <a:t>Тройная </a:t>
            </a:r>
            <a:r>
              <a:rPr lang="ru-RU" sz="1500" dirty="0" smtClean="0">
                <a:latin typeface="Arial" pitchFamily="34" charset="0"/>
                <a:cs typeface="Arial" pitchFamily="34" charset="0"/>
              </a:rPr>
              <a:t>точка для однокомпонентной системы </a:t>
            </a:r>
            <a:r>
              <a:rPr lang="ru-RU" sz="1500" dirty="0">
                <a:latin typeface="Arial" pitchFamily="34" charset="0"/>
                <a:cs typeface="Arial" pitchFamily="34" charset="0"/>
              </a:rPr>
              <a:t>– это точка в которой в равновесии находятся три фазы: жидкая, газообразная и твердая</a:t>
            </a:r>
          </a:p>
        </p:txBody>
      </p:sp>
      <p:sp>
        <p:nvSpPr>
          <p:cNvPr id="16" name="Rectangle 15"/>
          <p:cNvSpPr/>
          <p:nvPr/>
        </p:nvSpPr>
        <p:spPr>
          <a:xfrm>
            <a:off x="155659" y="5229200"/>
            <a:ext cx="8496944" cy="1015663"/>
          </a:xfrm>
          <a:prstGeom prst="rect">
            <a:avLst/>
          </a:prstGeom>
        </p:spPr>
        <p:txBody>
          <a:bodyPr wrap="square">
            <a:spAutoFit/>
          </a:bodyPr>
          <a:lstStyle/>
          <a:p>
            <a:pPr algn="just"/>
            <a:r>
              <a:rPr lang="ru-RU" sz="1500" dirty="0">
                <a:latin typeface="Arial" pitchFamily="34" charset="0"/>
                <a:cs typeface="Arial" pitchFamily="34" charset="0"/>
              </a:rPr>
              <a:t>Уравнение </a:t>
            </a:r>
            <a:r>
              <a:rPr lang="ru-RU" sz="1500" dirty="0" err="1">
                <a:latin typeface="Arial" pitchFamily="34" charset="0"/>
                <a:cs typeface="Arial" pitchFamily="34" charset="0"/>
              </a:rPr>
              <a:t>Клапейрона-Клаузиуса</a:t>
            </a:r>
            <a:r>
              <a:rPr lang="ru-RU" sz="1500" dirty="0">
                <a:latin typeface="Arial" pitchFamily="34" charset="0"/>
                <a:cs typeface="Arial" pitchFamily="34" charset="0"/>
              </a:rPr>
              <a:t> применимо ко всем фазовым переходам первого рода.</a:t>
            </a:r>
          </a:p>
          <a:p>
            <a:pPr algn="just"/>
            <a:r>
              <a:rPr lang="ru-RU" sz="1500" dirty="0">
                <a:latin typeface="Arial" pitchFamily="34" charset="0"/>
                <a:cs typeface="Arial" pitchFamily="34" charset="0"/>
              </a:rPr>
              <a:t>Например, газ – жидкость: испарение-конденсация</a:t>
            </a:r>
          </a:p>
          <a:p>
            <a:pPr algn="just"/>
            <a:r>
              <a:rPr lang="ru-RU" sz="1500" dirty="0">
                <a:latin typeface="Arial" pitchFamily="34" charset="0"/>
                <a:cs typeface="Arial" pitchFamily="34" charset="0"/>
              </a:rPr>
              <a:t>	  твердое тело – жидкость: плавление-кристаллизация</a:t>
            </a:r>
          </a:p>
          <a:p>
            <a:pPr algn="just"/>
            <a:r>
              <a:rPr lang="ru-RU" sz="1500" dirty="0">
                <a:latin typeface="Arial" pitchFamily="34" charset="0"/>
                <a:cs typeface="Arial" pitchFamily="34" charset="0"/>
              </a:rPr>
              <a:t>  	  твердое тело – газ: сублимация (возгонка)-десублимация</a:t>
            </a:r>
          </a:p>
        </p:txBody>
      </p:sp>
    </p:spTree>
    <p:extLst>
      <p:ext uri="{BB962C8B-B14F-4D97-AF65-F5344CB8AC3E}">
        <p14:creationId xmlns:p14="http://schemas.microsoft.com/office/powerpoint/2010/main" val="25716595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324544" y="-27384"/>
            <a:ext cx="9793088"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Интегрирование уравнения </a:t>
            </a:r>
            <a:r>
              <a:rPr lang="ru-RU" sz="2800" b="1" kern="0" dirty="0" err="1">
                <a:solidFill>
                  <a:srgbClr val="003399"/>
                </a:solidFill>
                <a:latin typeface="Arial" pitchFamily="34" charset="0"/>
                <a:cs typeface="Arial" pitchFamily="34" charset="0"/>
              </a:rPr>
              <a:t>Клапейрона-Клаузиуса</a:t>
            </a:r>
            <a:endParaRPr lang="ru-RU" sz="2800" b="1" kern="0" baseline="-25000" dirty="0">
              <a:solidFill>
                <a:srgbClr val="003399"/>
              </a:solidFill>
              <a:latin typeface="Arial" pitchFamily="34" charset="0"/>
              <a:cs typeface="Arial" pitchFamily="34"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2656247929"/>
              </p:ext>
            </p:extLst>
          </p:nvPr>
        </p:nvGraphicFramePr>
        <p:xfrm>
          <a:off x="395536" y="692696"/>
          <a:ext cx="1878013" cy="798513"/>
        </p:xfrm>
        <a:graphic>
          <a:graphicData uri="http://schemas.openxmlformats.org/presentationml/2006/ole">
            <mc:AlternateContent xmlns:mc="http://schemas.openxmlformats.org/markup-compatibility/2006">
              <mc:Choice xmlns:v="urn:schemas-microsoft-com:vml" Requires="v">
                <p:oleObj spid="_x0000_s1620756" name="Equation" r:id="rId3" imgW="1040948" imgH="444307" progId="Equation.DSMT4">
                  <p:embed/>
                </p:oleObj>
              </mc:Choice>
              <mc:Fallback>
                <p:oleObj name="Equation" r:id="rId3" imgW="1040948" imgH="444307" progId="Equation.DSMT4">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692696"/>
                        <a:ext cx="1878013" cy="798513"/>
                      </a:xfrm>
                      <a:prstGeom prst="rect">
                        <a:avLst/>
                      </a:prstGeom>
                      <a:noFill/>
                      <a:ln w="31750">
                        <a:solidFill>
                          <a:srgbClr val="C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5"/>
          <p:cNvSpPr/>
          <p:nvPr/>
        </p:nvSpPr>
        <p:spPr>
          <a:xfrm>
            <a:off x="2523059" y="620688"/>
            <a:ext cx="5112568" cy="553998"/>
          </a:xfrm>
          <a:prstGeom prst="rect">
            <a:avLst/>
          </a:prstGeom>
        </p:spPr>
        <p:txBody>
          <a:bodyPr wrap="square">
            <a:spAutoFit/>
          </a:bodyPr>
          <a:lstStyle/>
          <a:p>
            <a:pPr algn="just"/>
            <a:r>
              <a:rPr lang="ru-RU" sz="1500" dirty="0">
                <a:latin typeface="Arial" pitchFamily="34" charset="0"/>
                <a:cs typeface="Arial" pitchFamily="34" charset="0"/>
              </a:rPr>
              <a:t>Если считать теплоту фазового перехода постоянной не зависящей от температуры </a:t>
            </a:r>
          </a:p>
        </p:txBody>
      </p:sp>
      <p:graphicFrame>
        <p:nvGraphicFramePr>
          <p:cNvPr id="7" name="Object 6"/>
          <p:cNvGraphicFramePr>
            <a:graphicFrameLocks noChangeAspect="1"/>
          </p:cNvGraphicFramePr>
          <p:nvPr>
            <p:extLst>
              <p:ext uri="{D42A27DB-BD31-4B8C-83A1-F6EECF244321}">
                <p14:modId xmlns:p14="http://schemas.microsoft.com/office/powerpoint/2010/main" val="2191019498"/>
              </p:ext>
            </p:extLst>
          </p:nvPr>
        </p:nvGraphicFramePr>
        <p:xfrm>
          <a:off x="7779643" y="692696"/>
          <a:ext cx="1112837" cy="319088"/>
        </p:xfrm>
        <a:graphic>
          <a:graphicData uri="http://schemas.openxmlformats.org/presentationml/2006/ole">
            <mc:AlternateContent xmlns:mc="http://schemas.openxmlformats.org/markup-compatibility/2006">
              <mc:Choice xmlns:v="urn:schemas-microsoft-com:vml" Requires="v">
                <p:oleObj spid="_x0000_s1620757" name="Equation" r:id="rId5" imgW="622080" imgH="177480" progId="Equation.DSMT4">
                  <p:embed/>
                </p:oleObj>
              </mc:Choice>
              <mc:Fallback>
                <p:oleObj name="Equation" r:id="rId5" imgW="622080" imgH="177480" progId="Equation.DSMT4">
                  <p:embed/>
                  <p:pic>
                    <p:nvPicPr>
                      <p:cNvPr id="0" name="Object 8"/>
                      <p:cNvPicPr>
                        <a:picLocks noChangeAspect="1" noChangeArrowheads="1"/>
                      </p:cNvPicPr>
                      <p:nvPr/>
                    </p:nvPicPr>
                    <p:blipFill>
                      <a:blip r:embed="rId6"/>
                      <a:srcRect/>
                      <a:stretch>
                        <a:fillRect/>
                      </a:stretch>
                    </p:blipFill>
                    <p:spPr bwMode="auto">
                      <a:xfrm>
                        <a:off x="7779643" y="692696"/>
                        <a:ext cx="1112837"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8" name="Rectangle 7"/>
          <p:cNvSpPr/>
          <p:nvPr/>
        </p:nvSpPr>
        <p:spPr>
          <a:xfrm>
            <a:off x="2555312" y="1268760"/>
            <a:ext cx="4969016" cy="784830"/>
          </a:xfrm>
          <a:prstGeom prst="rect">
            <a:avLst/>
          </a:prstGeom>
        </p:spPr>
        <p:txBody>
          <a:bodyPr wrap="square">
            <a:spAutoFit/>
          </a:bodyPr>
          <a:lstStyle/>
          <a:p>
            <a:pPr algn="just"/>
            <a:r>
              <a:rPr lang="ru-RU" sz="1500" dirty="0">
                <a:latin typeface="Arial" pitchFamily="34" charset="0"/>
                <a:cs typeface="Arial" pitchFamily="34" charset="0"/>
              </a:rPr>
              <a:t>Объем газовой фазы много больше объема жидкой фазы (плотности жидкости и пара обычно отличаются на 2-3 порядка)</a:t>
            </a:r>
          </a:p>
        </p:txBody>
      </p:sp>
      <p:graphicFrame>
        <p:nvGraphicFramePr>
          <p:cNvPr id="9" name="Object 8"/>
          <p:cNvGraphicFramePr>
            <a:graphicFrameLocks noChangeAspect="1"/>
          </p:cNvGraphicFramePr>
          <p:nvPr>
            <p:extLst>
              <p:ext uri="{D42A27DB-BD31-4B8C-83A1-F6EECF244321}">
                <p14:modId xmlns:p14="http://schemas.microsoft.com/office/powerpoint/2010/main" val="2866230993"/>
              </p:ext>
            </p:extLst>
          </p:nvPr>
        </p:nvGraphicFramePr>
        <p:xfrm>
          <a:off x="7769225" y="1395413"/>
          <a:ext cx="884238" cy="409575"/>
        </p:xfrm>
        <a:graphic>
          <a:graphicData uri="http://schemas.openxmlformats.org/presentationml/2006/ole">
            <mc:AlternateContent xmlns:mc="http://schemas.openxmlformats.org/markup-compatibility/2006">
              <mc:Choice xmlns:v="urn:schemas-microsoft-com:vml" Requires="v">
                <p:oleObj spid="_x0000_s1620758" name="Equation" r:id="rId7" imgW="495000" imgH="228600" progId="Equation.DSMT4">
                  <p:embed/>
                </p:oleObj>
              </mc:Choice>
              <mc:Fallback>
                <p:oleObj name="Equation" r:id="rId7" imgW="495000" imgH="228600" progId="Equation.DSMT4">
                  <p:embed/>
                  <p:pic>
                    <p:nvPicPr>
                      <p:cNvPr id="0" name=""/>
                      <p:cNvPicPr>
                        <a:picLocks noChangeAspect="1" noChangeArrowheads="1"/>
                      </p:cNvPicPr>
                      <p:nvPr/>
                    </p:nvPicPr>
                    <p:blipFill>
                      <a:blip r:embed="rId8"/>
                      <a:srcRect/>
                      <a:stretch>
                        <a:fillRect/>
                      </a:stretch>
                    </p:blipFill>
                    <p:spPr bwMode="auto">
                      <a:xfrm>
                        <a:off x="7769225" y="1395413"/>
                        <a:ext cx="884238"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712510564"/>
              </p:ext>
            </p:extLst>
          </p:nvPr>
        </p:nvGraphicFramePr>
        <p:xfrm>
          <a:off x="107603" y="2780928"/>
          <a:ext cx="1924050" cy="776288"/>
        </p:xfrm>
        <a:graphic>
          <a:graphicData uri="http://schemas.openxmlformats.org/presentationml/2006/ole">
            <mc:AlternateContent xmlns:mc="http://schemas.openxmlformats.org/markup-compatibility/2006">
              <mc:Choice xmlns:v="urn:schemas-microsoft-com:vml" Requires="v">
                <p:oleObj spid="_x0000_s1620759" name="Equation" r:id="rId9" imgW="1066680" imgH="431640" progId="Equation.DSMT4">
                  <p:embed/>
                </p:oleObj>
              </mc:Choice>
              <mc:Fallback>
                <p:oleObj name="Equation" r:id="rId9" imgW="1066680" imgH="431640" progId="Equation.DSMT4">
                  <p:embed/>
                  <p:pic>
                    <p:nvPicPr>
                      <p:cNvPr id="0" name=""/>
                      <p:cNvPicPr>
                        <a:picLocks noChangeAspect="1" noChangeArrowheads="1"/>
                      </p:cNvPicPr>
                      <p:nvPr/>
                    </p:nvPicPr>
                    <p:blipFill>
                      <a:blip r:embed="rId10"/>
                      <a:srcRect/>
                      <a:stretch>
                        <a:fillRect/>
                      </a:stretch>
                    </p:blipFill>
                    <p:spPr bwMode="auto">
                      <a:xfrm>
                        <a:off x="107603" y="2780928"/>
                        <a:ext cx="1924050" cy="776288"/>
                      </a:xfrm>
                      <a:prstGeom prst="rect">
                        <a:avLst/>
                      </a:prstGeom>
                      <a:noFill/>
                      <a:ln w="31750">
                        <a:noFill/>
                        <a:miter lim="800000"/>
                        <a:headEnd/>
                        <a:tailEnd/>
                      </a:ln>
                    </p:spPr>
                  </p:pic>
                </p:oleObj>
              </mc:Fallback>
            </mc:AlternateContent>
          </a:graphicData>
        </a:graphic>
      </p:graphicFrame>
      <p:sp>
        <p:nvSpPr>
          <p:cNvPr id="11" name="Rectangle 10"/>
          <p:cNvSpPr/>
          <p:nvPr/>
        </p:nvSpPr>
        <p:spPr>
          <a:xfrm>
            <a:off x="2571214" y="2076750"/>
            <a:ext cx="4953114" cy="553998"/>
          </a:xfrm>
          <a:prstGeom prst="rect">
            <a:avLst/>
          </a:prstGeom>
        </p:spPr>
        <p:txBody>
          <a:bodyPr wrap="square">
            <a:spAutoFit/>
          </a:bodyPr>
          <a:lstStyle/>
          <a:p>
            <a:pPr algn="just"/>
            <a:r>
              <a:rPr lang="ru-RU" sz="1500" dirty="0" smtClean="0">
                <a:latin typeface="Arial" pitchFamily="34" charset="0"/>
                <a:cs typeface="Arial" pitchFamily="34" charset="0"/>
              </a:rPr>
              <a:t>Если </a:t>
            </a:r>
            <a:r>
              <a:rPr lang="ru-RU" sz="1500" dirty="0">
                <a:latin typeface="Arial" pitchFamily="34" charset="0"/>
                <a:cs typeface="Arial" pitchFamily="34" charset="0"/>
              </a:rPr>
              <a:t>пар достаточно </a:t>
            </a:r>
            <a:r>
              <a:rPr lang="ru-RU" sz="1500" dirty="0" smtClean="0">
                <a:latin typeface="Arial" pitchFamily="34" charset="0"/>
                <a:cs typeface="Arial" pitchFamily="34" charset="0"/>
              </a:rPr>
              <a:t>разрежен, то для </a:t>
            </a:r>
            <a:r>
              <a:rPr lang="ru-RU" sz="1500" dirty="0">
                <a:latin typeface="Arial" pitchFamily="34" charset="0"/>
                <a:cs typeface="Arial" pitchFamily="34" charset="0"/>
              </a:rPr>
              <a:t>газовой фазы используем уравнение состояния идеального </a:t>
            </a:r>
            <a:r>
              <a:rPr lang="ru-RU" sz="1500" dirty="0" smtClean="0">
                <a:latin typeface="Arial" pitchFamily="34" charset="0"/>
                <a:cs typeface="Arial" pitchFamily="34" charset="0"/>
              </a:rPr>
              <a:t>газа</a:t>
            </a:r>
            <a:endParaRPr lang="ru-RU" sz="1500" dirty="0">
              <a:latin typeface="Arial" pitchFamily="34" charset="0"/>
              <a:cs typeface="Arial" pitchFamily="34" charset="0"/>
            </a:endParaRPr>
          </a:p>
        </p:txBody>
      </p:sp>
      <p:graphicFrame>
        <p:nvGraphicFramePr>
          <p:cNvPr id="12" name="Object 11"/>
          <p:cNvGraphicFramePr>
            <a:graphicFrameLocks noChangeAspect="1"/>
          </p:cNvGraphicFramePr>
          <p:nvPr>
            <p:extLst>
              <p:ext uri="{D42A27DB-BD31-4B8C-83A1-F6EECF244321}">
                <p14:modId xmlns:p14="http://schemas.microsoft.com/office/powerpoint/2010/main" val="1287073295"/>
              </p:ext>
            </p:extLst>
          </p:nvPr>
        </p:nvGraphicFramePr>
        <p:xfrm>
          <a:off x="7740352" y="2148961"/>
          <a:ext cx="1135062" cy="409575"/>
        </p:xfrm>
        <a:graphic>
          <a:graphicData uri="http://schemas.openxmlformats.org/presentationml/2006/ole">
            <mc:AlternateContent xmlns:mc="http://schemas.openxmlformats.org/markup-compatibility/2006">
              <mc:Choice xmlns:v="urn:schemas-microsoft-com:vml" Requires="v">
                <p:oleObj spid="_x0000_s1620760" name="Equation" r:id="rId11" imgW="634680" imgH="228600" progId="Equation.DSMT4">
                  <p:embed/>
                </p:oleObj>
              </mc:Choice>
              <mc:Fallback>
                <p:oleObj name="Equation" r:id="rId11" imgW="634680" imgH="228600" progId="Equation.DSMT4">
                  <p:embed/>
                  <p:pic>
                    <p:nvPicPr>
                      <p:cNvPr id="0" name=""/>
                      <p:cNvPicPr>
                        <a:picLocks noChangeAspect="1" noChangeArrowheads="1"/>
                      </p:cNvPicPr>
                      <p:nvPr/>
                    </p:nvPicPr>
                    <p:blipFill>
                      <a:blip r:embed="rId12"/>
                      <a:srcRect/>
                      <a:stretch>
                        <a:fillRect/>
                      </a:stretch>
                    </p:blipFill>
                    <p:spPr bwMode="auto">
                      <a:xfrm>
                        <a:off x="7740352" y="2148961"/>
                        <a:ext cx="1135062"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3" name="Rectangle 12"/>
          <p:cNvSpPr/>
          <p:nvPr/>
        </p:nvSpPr>
        <p:spPr>
          <a:xfrm>
            <a:off x="2453848" y="2845907"/>
            <a:ext cx="2232248" cy="323165"/>
          </a:xfrm>
          <a:prstGeom prst="rect">
            <a:avLst/>
          </a:prstGeom>
        </p:spPr>
        <p:txBody>
          <a:bodyPr wrap="square">
            <a:spAutoFit/>
          </a:bodyPr>
          <a:lstStyle/>
          <a:p>
            <a:pPr algn="just"/>
            <a:r>
              <a:rPr lang="ru-RU" sz="1500" dirty="0">
                <a:latin typeface="Arial" pitchFamily="34" charset="0"/>
                <a:cs typeface="Arial" pitchFamily="34" charset="0"/>
              </a:rPr>
              <a:t>Разделим переменные</a:t>
            </a:r>
          </a:p>
        </p:txBody>
      </p:sp>
      <p:sp>
        <p:nvSpPr>
          <p:cNvPr id="14" name="Right Arrow 13"/>
          <p:cNvSpPr/>
          <p:nvPr/>
        </p:nvSpPr>
        <p:spPr>
          <a:xfrm>
            <a:off x="2540024" y="4297813"/>
            <a:ext cx="2052228" cy="311419"/>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5" name="Object 14"/>
          <p:cNvGraphicFramePr>
            <a:graphicFrameLocks noChangeAspect="1"/>
          </p:cNvGraphicFramePr>
          <p:nvPr>
            <p:extLst>
              <p:ext uri="{D42A27DB-BD31-4B8C-83A1-F6EECF244321}">
                <p14:modId xmlns:p14="http://schemas.microsoft.com/office/powerpoint/2010/main" val="2568693942"/>
              </p:ext>
            </p:extLst>
          </p:nvPr>
        </p:nvGraphicFramePr>
        <p:xfrm>
          <a:off x="5419725" y="2857500"/>
          <a:ext cx="1328738" cy="754063"/>
        </p:xfrm>
        <a:graphic>
          <a:graphicData uri="http://schemas.openxmlformats.org/presentationml/2006/ole">
            <mc:AlternateContent xmlns:mc="http://schemas.openxmlformats.org/markup-compatibility/2006">
              <mc:Choice xmlns:v="urn:schemas-microsoft-com:vml" Requires="v">
                <p:oleObj spid="_x0000_s1620761" name="Equation" r:id="rId13" imgW="736560" imgH="419040" progId="Equation.DSMT4">
                  <p:embed/>
                </p:oleObj>
              </mc:Choice>
              <mc:Fallback>
                <p:oleObj name="Equation" r:id="rId13" imgW="736560" imgH="419040" progId="Equation.DSMT4">
                  <p:embed/>
                  <p:pic>
                    <p:nvPicPr>
                      <p:cNvPr id="0" name=""/>
                      <p:cNvPicPr>
                        <a:picLocks noChangeAspect="1" noChangeArrowheads="1"/>
                      </p:cNvPicPr>
                      <p:nvPr/>
                    </p:nvPicPr>
                    <p:blipFill>
                      <a:blip r:embed="rId14"/>
                      <a:srcRect/>
                      <a:stretch>
                        <a:fillRect/>
                      </a:stretch>
                    </p:blipFill>
                    <p:spPr bwMode="auto">
                      <a:xfrm>
                        <a:off x="5419725" y="2857500"/>
                        <a:ext cx="1328738" cy="754063"/>
                      </a:xfrm>
                      <a:prstGeom prst="rect">
                        <a:avLst/>
                      </a:prstGeom>
                      <a:noFill/>
                      <a:ln w="31750">
                        <a:noFill/>
                        <a:miter lim="800000"/>
                        <a:headEnd/>
                        <a:tailEnd/>
                      </a:ln>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1078659317"/>
              </p:ext>
            </p:extLst>
          </p:nvPr>
        </p:nvGraphicFramePr>
        <p:xfrm>
          <a:off x="179611" y="3970831"/>
          <a:ext cx="1649412" cy="754062"/>
        </p:xfrm>
        <a:graphic>
          <a:graphicData uri="http://schemas.openxmlformats.org/presentationml/2006/ole">
            <mc:AlternateContent xmlns:mc="http://schemas.openxmlformats.org/markup-compatibility/2006">
              <mc:Choice xmlns:v="urn:schemas-microsoft-com:vml" Requires="v">
                <p:oleObj spid="_x0000_s1620762" name="Equation" r:id="rId15" imgW="914400" imgH="419040" progId="Equation.DSMT4">
                  <p:embed/>
                </p:oleObj>
              </mc:Choice>
              <mc:Fallback>
                <p:oleObj name="Equation" r:id="rId15" imgW="914400" imgH="419040" progId="Equation.DSMT4">
                  <p:embed/>
                  <p:pic>
                    <p:nvPicPr>
                      <p:cNvPr id="0" name=""/>
                      <p:cNvPicPr>
                        <a:picLocks noChangeAspect="1" noChangeArrowheads="1"/>
                      </p:cNvPicPr>
                      <p:nvPr/>
                    </p:nvPicPr>
                    <p:blipFill>
                      <a:blip r:embed="rId16"/>
                      <a:srcRect/>
                      <a:stretch>
                        <a:fillRect/>
                      </a:stretch>
                    </p:blipFill>
                    <p:spPr bwMode="auto">
                      <a:xfrm>
                        <a:off x="179611" y="3970831"/>
                        <a:ext cx="1649412" cy="754062"/>
                      </a:xfrm>
                      <a:prstGeom prst="rect">
                        <a:avLst/>
                      </a:prstGeom>
                      <a:noFill/>
                      <a:ln w="31750">
                        <a:noFill/>
                        <a:miter lim="800000"/>
                        <a:headEnd/>
                        <a:tailEnd/>
                      </a:ln>
                    </p:spPr>
                  </p:pic>
                </p:oleObj>
              </mc:Fallback>
            </mc:AlternateContent>
          </a:graphicData>
        </a:graphic>
      </p:graphicFrame>
      <p:sp>
        <p:nvSpPr>
          <p:cNvPr id="17" name="Rectangle 16"/>
          <p:cNvSpPr/>
          <p:nvPr/>
        </p:nvSpPr>
        <p:spPr>
          <a:xfrm>
            <a:off x="2516120" y="3974648"/>
            <a:ext cx="1731314" cy="323165"/>
          </a:xfrm>
          <a:prstGeom prst="rect">
            <a:avLst/>
          </a:prstGeom>
        </p:spPr>
        <p:txBody>
          <a:bodyPr wrap="square">
            <a:spAutoFit/>
          </a:bodyPr>
          <a:lstStyle/>
          <a:p>
            <a:pPr algn="just"/>
            <a:r>
              <a:rPr lang="ru-RU" sz="1500" dirty="0">
                <a:latin typeface="Arial" pitchFamily="34" charset="0"/>
                <a:cs typeface="Arial" pitchFamily="34" charset="0"/>
              </a:rPr>
              <a:t>Интегрирование</a:t>
            </a:r>
          </a:p>
        </p:txBody>
      </p:sp>
      <p:sp>
        <p:nvSpPr>
          <p:cNvPr id="18" name="Right Arrow 17"/>
          <p:cNvSpPr/>
          <p:nvPr/>
        </p:nvSpPr>
        <p:spPr>
          <a:xfrm>
            <a:off x="2516120" y="3169072"/>
            <a:ext cx="2052228" cy="311419"/>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9" name="Object 18"/>
          <p:cNvGraphicFramePr>
            <a:graphicFrameLocks noChangeAspect="1"/>
          </p:cNvGraphicFramePr>
          <p:nvPr>
            <p:extLst>
              <p:ext uri="{D42A27DB-BD31-4B8C-83A1-F6EECF244321}">
                <p14:modId xmlns:p14="http://schemas.microsoft.com/office/powerpoint/2010/main" val="1689397398"/>
              </p:ext>
            </p:extLst>
          </p:nvPr>
        </p:nvGraphicFramePr>
        <p:xfrm>
          <a:off x="5079343" y="3974648"/>
          <a:ext cx="2290763" cy="708025"/>
        </p:xfrm>
        <a:graphic>
          <a:graphicData uri="http://schemas.openxmlformats.org/presentationml/2006/ole">
            <mc:AlternateContent xmlns:mc="http://schemas.openxmlformats.org/markup-compatibility/2006">
              <mc:Choice xmlns:v="urn:schemas-microsoft-com:vml" Requires="v">
                <p:oleObj spid="_x0000_s1620763" name="Equation" r:id="rId17" imgW="1269720" imgH="393480" progId="Equation.DSMT4">
                  <p:embed/>
                </p:oleObj>
              </mc:Choice>
              <mc:Fallback>
                <p:oleObj name="Equation" r:id="rId17" imgW="1269720" imgH="393480" progId="Equation.DSMT4">
                  <p:embed/>
                  <p:pic>
                    <p:nvPicPr>
                      <p:cNvPr id="0" name=""/>
                      <p:cNvPicPr>
                        <a:picLocks noChangeAspect="1" noChangeArrowheads="1"/>
                      </p:cNvPicPr>
                      <p:nvPr/>
                    </p:nvPicPr>
                    <p:blipFill>
                      <a:blip r:embed="rId18"/>
                      <a:srcRect/>
                      <a:stretch>
                        <a:fillRect/>
                      </a:stretch>
                    </p:blipFill>
                    <p:spPr bwMode="auto">
                      <a:xfrm>
                        <a:off x="5079343" y="3974648"/>
                        <a:ext cx="2290763" cy="708025"/>
                      </a:xfrm>
                      <a:prstGeom prst="rect">
                        <a:avLst/>
                      </a:prstGeom>
                      <a:noFill/>
                      <a:ln w="31750">
                        <a:noFill/>
                        <a:miter lim="800000"/>
                        <a:headEnd/>
                        <a:tailEnd/>
                      </a:ln>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3423794959"/>
              </p:ext>
            </p:extLst>
          </p:nvPr>
        </p:nvGraphicFramePr>
        <p:xfrm>
          <a:off x="148672" y="4999896"/>
          <a:ext cx="2222500" cy="776287"/>
        </p:xfrm>
        <a:graphic>
          <a:graphicData uri="http://schemas.openxmlformats.org/presentationml/2006/ole">
            <mc:AlternateContent xmlns:mc="http://schemas.openxmlformats.org/markup-compatibility/2006">
              <mc:Choice xmlns:v="urn:schemas-microsoft-com:vml" Requires="v">
                <p:oleObj spid="_x0000_s1620764" name="Equation" r:id="rId19" imgW="1231560" imgH="431640" progId="Equation.DSMT4">
                  <p:embed/>
                </p:oleObj>
              </mc:Choice>
              <mc:Fallback>
                <p:oleObj name="Equation" r:id="rId19" imgW="1231560" imgH="431640" progId="Equation.DSMT4">
                  <p:embed/>
                  <p:pic>
                    <p:nvPicPr>
                      <p:cNvPr id="0" name=""/>
                      <p:cNvPicPr>
                        <a:picLocks noChangeAspect="1" noChangeArrowheads="1"/>
                      </p:cNvPicPr>
                      <p:nvPr/>
                    </p:nvPicPr>
                    <p:blipFill>
                      <a:blip r:embed="rId20"/>
                      <a:srcRect/>
                      <a:stretch>
                        <a:fillRect/>
                      </a:stretch>
                    </p:blipFill>
                    <p:spPr bwMode="auto">
                      <a:xfrm>
                        <a:off x="148672" y="4999896"/>
                        <a:ext cx="2222500" cy="776287"/>
                      </a:xfrm>
                      <a:prstGeom prst="rect">
                        <a:avLst/>
                      </a:prstGeom>
                      <a:noFill/>
                      <a:ln w="31750">
                        <a:solidFill>
                          <a:srgbClr val="C00000"/>
                        </a:solidFill>
                        <a:miter lim="800000"/>
                        <a:headEnd/>
                        <a:tailEnd/>
                      </a:ln>
                    </p:spPr>
                  </p:pic>
                </p:oleObj>
              </mc:Fallback>
            </mc:AlternateContent>
          </a:graphicData>
        </a:graphic>
      </p:graphicFrame>
      <p:sp>
        <p:nvSpPr>
          <p:cNvPr id="21" name="Rectangle 20"/>
          <p:cNvSpPr/>
          <p:nvPr/>
        </p:nvSpPr>
        <p:spPr>
          <a:xfrm>
            <a:off x="2771800" y="4941168"/>
            <a:ext cx="4167156" cy="784830"/>
          </a:xfrm>
          <a:prstGeom prst="rect">
            <a:avLst/>
          </a:prstGeom>
        </p:spPr>
        <p:txBody>
          <a:bodyPr wrap="square">
            <a:spAutoFit/>
          </a:bodyPr>
          <a:lstStyle/>
          <a:p>
            <a:pPr algn="just"/>
            <a:r>
              <a:rPr lang="ru-RU" sz="1500" dirty="0">
                <a:latin typeface="Arial" pitchFamily="34" charset="0"/>
                <a:cs typeface="Arial" pitchFamily="34" charset="0"/>
              </a:rPr>
              <a:t>Видно, что давление насыщенных паров зависит от обратной температуры экспоненциальным образом</a:t>
            </a:r>
          </a:p>
        </p:txBody>
      </p:sp>
      <p:graphicFrame>
        <p:nvGraphicFramePr>
          <p:cNvPr id="22" name="Object 21"/>
          <p:cNvGraphicFramePr>
            <a:graphicFrameLocks noChangeAspect="1"/>
          </p:cNvGraphicFramePr>
          <p:nvPr>
            <p:extLst>
              <p:ext uri="{D42A27DB-BD31-4B8C-83A1-F6EECF244321}">
                <p14:modId xmlns:p14="http://schemas.microsoft.com/office/powerpoint/2010/main" val="1791010458"/>
              </p:ext>
            </p:extLst>
          </p:nvPr>
        </p:nvGraphicFramePr>
        <p:xfrm>
          <a:off x="77113" y="5949280"/>
          <a:ext cx="2474912" cy="776288"/>
        </p:xfrm>
        <a:graphic>
          <a:graphicData uri="http://schemas.openxmlformats.org/presentationml/2006/ole">
            <mc:AlternateContent xmlns:mc="http://schemas.openxmlformats.org/markup-compatibility/2006">
              <mc:Choice xmlns:v="urn:schemas-microsoft-com:vml" Requires="v">
                <p:oleObj spid="_x0000_s1620765" name="Equation" r:id="rId21" imgW="1371600" imgH="431640" progId="Equation.DSMT4">
                  <p:embed/>
                </p:oleObj>
              </mc:Choice>
              <mc:Fallback>
                <p:oleObj name="Equation" r:id="rId21" imgW="1371600" imgH="431640" progId="Equation.DSMT4">
                  <p:embed/>
                  <p:pic>
                    <p:nvPicPr>
                      <p:cNvPr id="0" name=""/>
                      <p:cNvPicPr>
                        <a:picLocks noChangeAspect="1" noChangeArrowheads="1"/>
                      </p:cNvPicPr>
                      <p:nvPr/>
                    </p:nvPicPr>
                    <p:blipFill>
                      <a:blip r:embed="rId22"/>
                      <a:srcRect/>
                      <a:stretch>
                        <a:fillRect/>
                      </a:stretch>
                    </p:blipFill>
                    <p:spPr bwMode="auto">
                      <a:xfrm>
                        <a:off x="77113" y="5949280"/>
                        <a:ext cx="2474912" cy="776288"/>
                      </a:xfrm>
                      <a:prstGeom prst="rect">
                        <a:avLst/>
                      </a:prstGeom>
                      <a:noFill/>
                      <a:ln w="31750">
                        <a:noFill/>
                        <a:miter lim="800000"/>
                        <a:headEnd/>
                        <a:tailEnd/>
                      </a:ln>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3633115399"/>
              </p:ext>
            </p:extLst>
          </p:nvPr>
        </p:nvGraphicFramePr>
        <p:xfrm>
          <a:off x="7635627" y="5223480"/>
          <a:ext cx="982368" cy="411480"/>
        </p:xfrm>
        <a:graphic>
          <a:graphicData uri="http://schemas.openxmlformats.org/presentationml/2006/ole">
            <mc:AlternateContent xmlns:mc="http://schemas.openxmlformats.org/markup-compatibility/2006">
              <mc:Choice xmlns:v="urn:schemas-microsoft-com:vml" Requires="v">
                <p:oleObj spid="_x0000_s1620766" name="Equation" r:id="rId23" imgW="545760" imgH="228600" progId="Equation.DSMT4">
                  <p:embed/>
                </p:oleObj>
              </mc:Choice>
              <mc:Fallback>
                <p:oleObj name="Equation" r:id="rId23" imgW="545760" imgH="228600" progId="Equation.DSMT4">
                  <p:embed/>
                  <p:pic>
                    <p:nvPicPr>
                      <p:cNvPr id="0" name=""/>
                      <p:cNvPicPr>
                        <a:picLocks noChangeAspect="1" noChangeArrowheads="1"/>
                      </p:cNvPicPr>
                      <p:nvPr/>
                    </p:nvPicPr>
                    <p:blipFill>
                      <a:blip r:embed="rId24"/>
                      <a:srcRect/>
                      <a:stretch>
                        <a:fillRect/>
                      </a:stretch>
                    </p:blipFill>
                    <p:spPr bwMode="auto">
                      <a:xfrm>
                        <a:off x="7635627" y="5223480"/>
                        <a:ext cx="982368" cy="411480"/>
                      </a:xfrm>
                      <a:prstGeom prst="rect">
                        <a:avLst/>
                      </a:prstGeom>
                      <a:noFill/>
                      <a:ln w="31750">
                        <a:noFill/>
                        <a:miter lim="800000"/>
                        <a:headEnd/>
                        <a:tailEnd/>
                      </a:ln>
                    </p:spPr>
                  </p:pic>
                </p:oleObj>
              </mc:Fallback>
            </mc:AlternateContent>
          </a:graphicData>
        </a:graphic>
      </p:graphicFrame>
      <p:sp>
        <p:nvSpPr>
          <p:cNvPr id="24" name="Rectangle 23"/>
          <p:cNvSpPr/>
          <p:nvPr/>
        </p:nvSpPr>
        <p:spPr>
          <a:xfrm>
            <a:off x="2779751" y="5877272"/>
            <a:ext cx="4399842" cy="784830"/>
          </a:xfrm>
          <a:prstGeom prst="rect">
            <a:avLst/>
          </a:prstGeom>
        </p:spPr>
        <p:txBody>
          <a:bodyPr wrap="square">
            <a:spAutoFit/>
          </a:bodyPr>
          <a:lstStyle/>
          <a:p>
            <a:pPr algn="just"/>
            <a:r>
              <a:rPr lang="ru-RU" sz="1500" dirty="0">
                <a:latin typeface="Arial" pitchFamily="34" charset="0"/>
                <a:cs typeface="Arial" pitchFamily="34" charset="0"/>
              </a:rPr>
              <a:t>Можно интерпретировать как </a:t>
            </a:r>
            <a:r>
              <a:rPr lang="ru-RU" sz="1500" dirty="0" err="1">
                <a:latin typeface="Arial" pitchFamily="34" charset="0"/>
                <a:cs typeface="Arial" pitchFamily="34" charset="0"/>
              </a:rPr>
              <a:t>Больцмановский</a:t>
            </a:r>
            <a:r>
              <a:rPr lang="ru-RU" sz="1500" dirty="0">
                <a:latin typeface="Arial" pitchFamily="34" charset="0"/>
                <a:cs typeface="Arial" pitchFamily="34" charset="0"/>
              </a:rPr>
              <a:t> множитель для теплоты фазового перехода в пересчете на одну молекулу</a:t>
            </a:r>
          </a:p>
        </p:txBody>
      </p:sp>
      <p:graphicFrame>
        <p:nvGraphicFramePr>
          <p:cNvPr id="25" name="Object 24"/>
          <p:cNvGraphicFramePr>
            <a:graphicFrameLocks noChangeAspect="1"/>
          </p:cNvGraphicFramePr>
          <p:nvPr>
            <p:extLst>
              <p:ext uri="{D42A27DB-BD31-4B8C-83A1-F6EECF244321}">
                <p14:modId xmlns:p14="http://schemas.microsoft.com/office/powerpoint/2010/main" val="1071770037"/>
              </p:ext>
            </p:extLst>
          </p:nvPr>
        </p:nvGraphicFramePr>
        <p:xfrm>
          <a:off x="5614330" y="6348986"/>
          <a:ext cx="1220788" cy="366713"/>
        </p:xfrm>
        <a:graphic>
          <a:graphicData uri="http://schemas.openxmlformats.org/presentationml/2006/ole">
            <mc:AlternateContent xmlns:mc="http://schemas.openxmlformats.org/markup-compatibility/2006">
              <mc:Choice xmlns:v="urn:schemas-microsoft-com:vml" Requires="v">
                <p:oleObj spid="_x0000_s1620767" name="Equation" r:id="rId25" imgW="761760" imgH="228600" progId="Equation.DSMT4">
                  <p:embed/>
                </p:oleObj>
              </mc:Choice>
              <mc:Fallback>
                <p:oleObj name="Equation" r:id="rId25" imgW="761760" imgH="228600" progId="Equation.DSMT4">
                  <p:embed/>
                  <p:pic>
                    <p:nvPicPr>
                      <p:cNvPr id="0" name=""/>
                      <p:cNvPicPr>
                        <a:picLocks noChangeAspect="1" noChangeArrowheads="1"/>
                      </p:cNvPicPr>
                      <p:nvPr/>
                    </p:nvPicPr>
                    <p:blipFill>
                      <a:blip r:embed="rId26"/>
                      <a:srcRect/>
                      <a:stretch>
                        <a:fillRect/>
                      </a:stretch>
                    </p:blipFill>
                    <p:spPr bwMode="auto">
                      <a:xfrm>
                        <a:off x="5614330" y="6348986"/>
                        <a:ext cx="1220788" cy="366713"/>
                      </a:xfrm>
                      <a:prstGeom prst="rect">
                        <a:avLst/>
                      </a:prstGeom>
                      <a:noFill/>
                      <a:ln w="31750">
                        <a:noFill/>
                        <a:miter lim="800000"/>
                        <a:headEnd/>
                        <a:tailEnd/>
                      </a:ln>
                    </p:spPr>
                  </p:pic>
                </p:oleObj>
              </mc:Fallback>
            </mc:AlternateContent>
          </a:graphicData>
        </a:graphic>
      </p:graphicFrame>
      <p:sp>
        <p:nvSpPr>
          <p:cNvPr id="26" name="Rectangle 25"/>
          <p:cNvSpPr/>
          <p:nvPr/>
        </p:nvSpPr>
        <p:spPr>
          <a:xfrm>
            <a:off x="251520" y="1753585"/>
            <a:ext cx="1871700" cy="553998"/>
          </a:xfrm>
          <a:prstGeom prst="rect">
            <a:avLst/>
          </a:prstGeom>
        </p:spPr>
        <p:txBody>
          <a:bodyPr wrap="square">
            <a:spAutoFit/>
          </a:bodyPr>
          <a:lstStyle/>
          <a:p>
            <a:pPr algn="just"/>
            <a:r>
              <a:rPr lang="ru-RU" sz="1500" dirty="0">
                <a:latin typeface="Arial" pitchFamily="34" charset="0"/>
                <a:cs typeface="Arial" pitchFamily="34" charset="0"/>
              </a:rPr>
              <a:t>Расчет для одного моля вещества</a:t>
            </a:r>
          </a:p>
        </p:txBody>
      </p:sp>
      <p:sp>
        <p:nvSpPr>
          <p:cNvPr id="27" name="Rectangle 26"/>
          <p:cNvSpPr/>
          <p:nvPr/>
        </p:nvSpPr>
        <p:spPr>
          <a:xfrm>
            <a:off x="7164288" y="4987198"/>
            <a:ext cx="1979712" cy="292388"/>
          </a:xfrm>
          <a:prstGeom prst="rect">
            <a:avLst/>
          </a:prstGeom>
        </p:spPr>
        <p:txBody>
          <a:bodyPr wrap="square">
            <a:spAutoFit/>
          </a:bodyPr>
          <a:lstStyle/>
          <a:p>
            <a:pPr algn="just"/>
            <a:r>
              <a:rPr lang="ru-RU" sz="1300" dirty="0">
                <a:latin typeface="Arial" pitchFamily="34" charset="0"/>
                <a:cs typeface="Arial" pitchFamily="34" charset="0"/>
              </a:rPr>
              <a:t>Перепишем, используя</a:t>
            </a:r>
          </a:p>
        </p:txBody>
      </p:sp>
      <p:graphicFrame>
        <p:nvGraphicFramePr>
          <p:cNvPr id="28" name="Object 27"/>
          <p:cNvGraphicFramePr>
            <a:graphicFrameLocks noChangeAspect="1"/>
          </p:cNvGraphicFramePr>
          <p:nvPr>
            <p:extLst>
              <p:ext uri="{D42A27DB-BD31-4B8C-83A1-F6EECF244321}">
                <p14:modId xmlns:p14="http://schemas.microsoft.com/office/powerpoint/2010/main" val="3872274734"/>
              </p:ext>
            </p:extLst>
          </p:nvPr>
        </p:nvGraphicFramePr>
        <p:xfrm>
          <a:off x="7812359" y="6025212"/>
          <a:ext cx="609120" cy="609120"/>
        </p:xfrm>
        <a:graphic>
          <a:graphicData uri="http://schemas.openxmlformats.org/presentationml/2006/ole">
            <mc:AlternateContent xmlns:mc="http://schemas.openxmlformats.org/markup-compatibility/2006">
              <mc:Choice xmlns:v="urn:schemas-microsoft-com:vml" Requires="v">
                <p:oleObj spid="_x0000_s1620768" name="Equation" r:id="rId27" imgW="304560" imgH="304560" progId="Equation.DSMT4">
                  <p:embed/>
                </p:oleObj>
              </mc:Choice>
              <mc:Fallback>
                <p:oleObj name="Equation" r:id="rId27" imgW="304560" imgH="304560" progId="Equation.DSMT4">
                  <p:embed/>
                  <p:pic>
                    <p:nvPicPr>
                      <p:cNvPr id="0" name=""/>
                      <p:cNvPicPr>
                        <a:picLocks noChangeAspect="1" noChangeArrowheads="1"/>
                      </p:cNvPicPr>
                      <p:nvPr/>
                    </p:nvPicPr>
                    <p:blipFill>
                      <a:blip r:embed="rId28"/>
                      <a:srcRect/>
                      <a:stretch>
                        <a:fillRect/>
                      </a:stretch>
                    </p:blipFill>
                    <p:spPr bwMode="auto">
                      <a:xfrm>
                        <a:off x="7812359" y="6025212"/>
                        <a:ext cx="609120" cy="609120"/>
                      </a:xfrm>
                      <a:prstGeom prst="rect">
                        <a:avLst/>
                      </a:prstGeom>
                      <a:noFill/>
                      <a:ln w="31750">
                        <a:noFill/>
                        <a:miter lim="800000"/>
                        <a:headEnd/>
                        <a:tailEnd/>
                      </a:ln>
                    </p:spPr>
                  </p:pic>
                </p:oleObj>
              </mc:Fallback>
            </mc:AlternateContent>
          </a:graphicData>
        </a:graphic>
      </p:graphicFrame>
    </p:spTree>
    <p:extLst>
      <p:ext uri="{BB962C8B-B14F-4D97-AF65-F5344CB8AC3E}">
        <p14:creationId xmlns:p14="http://schemas.microsoft.com/office/powerpoint/2010/main" val="33158727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528659" y="20365"/>
            <a:ext cx="8136904"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Отклонение свойств газов от идеальных</a:t>
            </a:r>
            <a:endParaRPr lang="ru-RU" sz="2800" b="1" kern="0" baseline="-25000" dirty="0">
              <a:solidFill>
                <a:srgbClr val="003399"/>
              </a:solidFill>
              <a:latin typeface="Arial" pitchFamily="34" charset="0"/>
              <a:cs typeface="Arial" pitchFamily="34" charset="0"/>
            </a:endParaRPr>
          </a:p>
        </p:txBody>
      </p:sp>
      <p:sp>
        <p:nvSpPr>
          <p:cNvPr id="5" name="Rectangle 4"/>
          <p:cNvSpPr/>
          <p:nvPr/>
        </p:nvSpPr>
        <p:spPr>
          <a:xfrm>
            <a:off x="107504" y="732494"/>
            <a:ext cx="6118002" cy="784830"/>
          </a:xfrm>
          <a:prstGeom prst="rect">
            <a:avLst/>
          </a:prstGeom>
        </p:spPr>
        <p:txBody>
          <a:bodyPr wrap="square">
            <a:spAutoFit/>
          </a:bodyPr>
          <a:lstStyle/>
          <a:p>
            <a:pPr algn="just"/>
            <a:r>
              <a:rPr lang="ru-RU" sz="1500" dirty="0">
                <a:latin typeface="Arial" pitchFamily="34" charset="0"/>
                <a:cs typeface="Arial" pitchFamily="34" charset="0"/>
              </a:rPr>
              <a:t>Экспериментальные исследования газов показывают, </a:t>
            </a:r>
            <a:r>
              <a:rPr lang="ru-RU" sz="1500" dirty="0" smtClean="0">
                <a:latin typeface="Arial" pitchFamily="34" charset="0"/>
                <a:cs typeface="Arial" pitchFamily="34" charset="0"/>
              </a:rPr>
              <a:t>что  </a:t>
            </a:r>
            <a:r>
              <a:rPr lang="ru-RU" sz="1500" dirty="0">
                <a:latin typeface="Arial" pitchFamily="34" charset="0"/>
                <a:cs typeface="Arial" pitchFamily="34" charset="0"/>
              </a:rPr>
              <a:t>при постоянной </a:t>
            </a:r>
            <a:r>
              <a:rPr lang="ru-RU" sz="1500" dirty="0" smtClean="0">
                <a:latin typeface="Arial" pitchFamily="34" charset="0"/>
                <a:cs typeface="Arial" pitchFamily="34" charset="0"/>
              </a:rPr>
              <a:t>температуре </a:t>
            </a:r>
            <a:r>
              <a:rPr lang="ru-RU" sz="1500" dirty="0" smtClean="0">
                <a:latin typeface="Arial" pitchFamily="34" charset="0"/>
                <a:cs typeface="Arial" pitchFamily="34" charset="0"/>
              </a:rPr>
              <a:t>з</a:t>
            </a:r>
            <a:r>
              <a:rPr lang="ru-RU" sz="1500" dirty="0" smtClean="0">
                <a:latin typeface="Arial" pitchFamily="34" charset="0"/>
                <a:cs typeface="Arial" pitchFamily="34" charset="0"/>
              </a:rPr>
              <a:t>акон Бойля-</a:t>
            </a:r>
            <a:r>
              <a:rPr lang="ru-RU" sz="1500" dirty="0" smtClean="0">
                <a:latin typeface="Arial" pitchFamily="34" charset="0"/>
                <a:cs typeface="Arial" pitchFamily="34" charset="0"/>
              </a:rPr>
              <a:t>Мариотта выполняется не совсем точно, </a:t>
            </a:r>
            <a:r>
              <a:rPr lang="ru-RU" sz="1500" dirty="0" smtClean="0">
                <a:latin typeface="Arial" pitchFamily="34" charset="0"/>
                <a:cs typeface="Arial" pitchFamily="34" charset="0"/>
              </a:rPr>
              <a:t>как </a:t>
            </a:r>
            <a:r>
              <a:rPr lang="ru-RU" sz="1500" dirty="0">
                <a:latin typeface="Arial" pitchFamily="34" charset="0"/>
                <a:cs typeface="Arial" pitchFamily="34" charset="0"/>
              </a:rPr>
              <a:t>это должно было быть для идеального газа</a:t>
            </a:r>
          </a:p>
        </p:txBody>
      </p:sp>
      <p:graphicFrame>
        <p:nvGraphicFramePr>
          <p:cNvPr id="6" name="Object 5"/>
          <p:cNvGraphicFramePr>
            <a:graphicFrameLocks noChangeAspect="1"/>
          </p:cNvGraphicFramePr>
          <p:nvPr>
            <p:extLst>
              <p:ext uri="{D42A27DB-BD31-4B8C-83A1-F6EECF244321}">
                <p14:modId xmlns:p14="http://schemas.microsoft.com/office/powerpoint/2010/main" val="1413173042"/>
              </p:ext>
            </p:extLst>
          </p:nvPr>
        </p:nvGraphicFramePr>
        <p:xfrm>
          <a:off x="6732240" y="1191667"/>
          <a:ext cx="1328738" cy="365125"/>
        </p:xfrm>
        <a:graphic>
          <a:graphicData uri="http://schemas.openxmlformats.org/presentationml/2006/ole">
            <mc:AlternateContent xmlns:mc="http://schemas.openxmlformats.org/markup-compatibility/2006">
              <mc:Choice xmlns:v="urn:schemas-microsoft-com:vml" Requires="v">
                <p:oleObj spid="_x0000_s1597030" name="Equation" r:id="rId3" imgW="736560" imgH="203040" progId="Equation.DSMT4">
                  <p:embed/>
                </p:oleObj>
              </mc:Choice>
              <mc:Fallback>
                <p:oleObj name="Equation" r:id="rId3" imgW="736560" imgH="203040" progId="Equation.DSMT4">
                  <p:embed/>
                  <p:pic>
                    <p:nvPicPr>
                      <p:cNvPr id="0" name="Object 14"/>
                      <p:cNvPicPr>
                        <a:picLocks noChangeAspect="1" noChangeArrowheads="1"/>
                      </p:cNvPicPr>
                      <p:nvPr/>
                    </p:nvPicPr>
                    <p:blipFill>
                      <a:blip r:embed="rId4"/>
                      <a:srcRect/>
                      <a:stretch>
                        <a:fillRect/>
                      </a:stretch>
                    </p:blipFill>
                    <p:spPr bwMode="auto">
                      <a:xfrm>
                        <a:off x="6732240" y="1191667"/>
                        <a:ext cx="132873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7" name="Rectangle 6"/>
          <p:cNvSpPr/>
          <p:nvPr/>
        </p:nvSpPr>
        <p:spPr>
          <a:xfrm>
            <a:off x="132615" y="1628800"/>
            <a:ext cx="6092891" cy="784830"/>
          </a:xfrm>
          <a:prstGeom prst="rect">
            <a:avLst/>
          </a:prstGeom>
        </p:spPr>
        <p:txBody>
          <a:bodyPr wrap="square">
            <a:spAutoFit/>
          </a:bodyPr>
          <a:lstStyle/>
          <a:p>
            <a:pPr algn="just"/>
            <a:r>
              <a:rPr lang="ru-RU" sz="1500" dirty="0">
                <a:latin typeface="Arial" pitchFamily="34" charset="0"/>
                <a:cs typeface="Arial" pitchFamily="34" charset="0"/>
              </a:rPr>
              <a:t>Например, </a:t>
            </a:r>
            <a:r>
              <a:rPr lang="ru-RU" sz="1500" dirty="0" smtClean="0">
                <a:latin typeface="Arial" pitchFamily="34" charset="0"/>
                <a:cs typeface="Arial" pitchFamily="34" charset="0"/>
              </a:rPr>
              <a:t>рассмотрим изотермическую сжимаемость, которая </a:t>
            </a:r>
            <a:r>
              <a:rPr lang="ru-RU" sz="1500" dirty="0">
                <a:latin typeface="Arial" pitchFamily="34" charset="0"/>
                <a:cs typeface="Arial" pitchFamily="34" charset="0"/>
              </a:rPr>
              <a:t>по </a:t>
            </a:r>
            <a:r>
              <a:rPr lang="ru-RU" sz="1500" dirty="0" smtClean="0">
                <a:latin typeface="Arial" pitchFamily="34" charset="0"/>
                <a:cs typeface="Arial" pitchFamily="34" charset="0"/>
              </a:rPr>
              <a:t>определению </a:t>
            </a:r>
            <a:r>
              <a:rPr lang="ru-RU" sz="1500" dirty="0" smtClean="0">
                <a:latin typeface="Arial" pitchFamily="34" charset="0"/>
                <a:cs typeface="Arial" pitchFamily="34" charset="0"/>
              </a:rPr>
              <a:t>е</a:t>
            </a:r>
            <a:r>
              <a:rPr lang="ru-RU" sz="1500" dirty="0" smtClean="0">
                <a:latin typeface="Arial" pitchFamily="34" charset="0"/>
                <a:cs typeface="Arial" pitchFamily="34" charset="0"/>
              </a:rPr>
              <a:t>сть </a:t>
            </a:r>
            <a:r>
              <a:rPr lang="ru-RU" sz="1500" dirty="0">
                <a:latin typeface="Arial" pitchFamily="34" charset="0"/>
                <a:cs typeface="Arial" pitchFamily="34" charset="0"/>
              </a:rPr>
              <a:t>отношение относительного изменения объёма к изменению </a:t>
            </a:r>
            <a:r>
              <a:rPr lang="ru-RU" sz="1500" dirty="0" smtClean="0">
                <a:latin typeface="Arial" pitchFamily="34" charset="0"/>
                <a:cs typeface="Arial" pitchFamily="34" charset="0"/>
              </a:rPr>
              <a:t>давления, </a:t>
            </a:r>
            <a:r>
              <a:rPr lang="ru-RU" sz="1500" dirty="0">
                <a:latin typeface="Arial" pitchFamily="34" charset="0"/>
                <a:cs typeface="Arial" pitchFamily="34" charset="0"/>
              </a:rPr>
              <a:t>взятое при постоянной температуре</a:t>
            </a:r>
          </a:p>
        </p:txBody>
      </p:sp>
      <p:graphicFrame>
        <p:nvGraphicFramePr>
          <p:cNvPr id="8" name="Object 7"/>
          <p:cNvGraphicFramePr>
            <a:graphicFrameLocks noChangeAspect="1"/>
          </p:cNvGraphicFramePr>
          <p:nvPr>
            <p:extLst>
              <p:ext uri="{D42A27DB-BD31-4B8C-83A1-F6EECF244321}">
                <p14:modId xmlns:p14="http://schemas.microsoft.com/office/powerpoint/2010/main" val="3926747360"/>
              </p:ext>
            </p:extLst>
          </p:nvPr>
        </p:nvGraphicFramePr>
        <p:xfrm>
          <a:off x="6864371" y="831627"/>
          <a:ext cx="1057536" cy="301716"/>
        </p:xfrm>
        <a:graphic>
          <a:graphicData uri="http://schemas.openxmlformats.org/presentationml/2006/ole">
            <mc:AlternateContent xmlns:mc="http://schemas.openxmlformats.org/markup-compatibility/2006">
              <mc:Choice xmlns:v="urn:schemas-microsoft-com:vml" Requires="v">
                <p:oleObj spid="_x0000_s1597031" name="Equation" r:id="rId5" imgW="622080" imgH="177480" progId="Equation.DSMT4">
                  <p:embed/>
                </p:oleObj>
              </mc:Choice>
              <mc:Fallback>
                <p:oleObj name="Equation" r:id="rId5" imgW="622080" imgH="177480" progId="Equation.DSMT4">
                  <p:embed/>
                  <p:pic>
                    <p:nvPicPr>
                      <p:cNvPr id="0" name=""/>
                      <p:cNvPicPr>
                        <a:picLocks noChangeAspect="1" noChangeArrowheads="1"/>
                      </p:cNvPicPr>
                      <p:nvPr/>
                    </p:nvPicPr>
                    <p:blipFill>
                      <a:blip r:embed="rId6"/>
                      <a:srcRect/>
                      <a:stretch>
                        <a:fillRect/>
                      </a:stretch>
                    </p:blipFill>
                    <p:spPr bwMode="auto">
                      <a:xfrm>
                        <a:off x="6864371" y="831627"/>
                        <a:ext cx="1057536" cy="30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21720294"/>
              </p:ext>
            </p:extLst>
          </p:nvPr>
        </p:nvGraphicFramePr>
        <p:xfrm>
          <a:off x="6372200" y="1572019"/>
          <a:ext cx="1769904" cy="798660"/>
        </p:xfrm>
        <a:graphic>
          <a:graphicData uri="http://schemas.openxmlformats.org/presentationml/2006/ole">
            <mc:AlternateContent xmlns:mc="http://schemas.openxmlformats.org/markup-compatibility/2006">
              <mc:Choice xmlns:v="urn:schemas-microsoft-com:vml" Requires="v">
                <p:oleObj spid="_x0000_s1597032" name="Equation" r:id="rId7" imgW="1041120" imgH="469800" progId="Equation.DSMT4">
                  <p:embed/>
                </p:oleObj>
              </mc:Choice>
              <mc:Fallback>
                <p:oleObj name="Equation" r:id="rId7" imgW="1041120" imgH="469800" progId="Equation.DSMT4">
                  <p:embed/>
                  <p:pic>
                    <p:nvPicPr>
                      <p:cNvPr id="0" name=""/>
                      <p:cNvPicPr>
                        <a:picLocks noChangeAspect="1" noChangeArrowheads="1"/>
                      </p:cNvPicPr>
                      <p:nvPr/>
                    </p:nvPicPr>
                    <p:blipFill>
                      <a:blip r:embed="rId8"/>
                      <a:srcRect/>
                      <a:stretch>
                        <a:fillRect/>
                      </a:stretch>
                    </p:blipFill>
                    <p:spPr bwMode="auto">
                      <a:xfrm>
                        <a:off x="6372200" y="1572019"/>
                        <a:ext cx="1769904" cy="798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10" name="Rectangle 9"/>
          <p:cNvSpPr/>
          <p:nvPr/>
        </p:nvSpPr>
        <p:spPr>
          <a:xfrm>
            <a:off x="132614" y="2687161"/>
            <a:ext cx="4799426" cy="553998"/>
          </a:xfrm>
          <a:prstGeom prst="rect">
            <a:avLst/>
          </a:prstGeom>
        </p:spPr>
        <p:txBody>
          <a:bodyPr wrap="square">
            <a:spAutoFit/>
          </a:bodyPr>
          <a:lstStyle/>
          <a:p>
            <a:pPr algn="just"/>
            <a:r>
              <a:rPr lang="ru-RU" sz="1500" dirty="0">
                <a:latin typeface="Arial" pitchFamily="34" charset="0"/>
                <a:cs typeface="Arial" pitchFamily="34" charset="0"/>
              </a:rPr>
              <a:t>Для идеального газа изотермическая сжимаемость </a:t>
            </a:r>
            <a:r>
              <a:rPr lang="ru-RU" sz="1500" dirty="0" smtClean="0">
                <a:latin typeface="Arial" pitchFamily="34" charset="0"/>
                <a:cs typeface="Arial" pitchFamily="34" charset="0"/>
              </a:rPr>
              <a:t>строго обратно-пропорциональна </a:t>
            </a:r>
            <a:r>
              <a:rPr lang="ru-RU" sz="1500" dirty="0">
                <a:latin typeface="Arial" pitchFamily="34" charset="0"/>
                <a:cs typeface="Arial" pitchFamily="34" charset="0"/>
              </a:rPr>
              <a:t>давлению</a:t>
            </a:r>
          </a:p>
        </p:txBody>
      </p:sp>
      <p:graphicFrame>
        <p:nvGraphicFramePr>
          <p:cNvPr id="11" name="Object 10"/>
          <p:cNvGraphicFramePr>
            <a:graphicFrameLocks noChangeAspect="1"/>
          </p:cNvGraphicFramePr>
          <p:nvPr>
            <p:extLst>
              <p:ext uri="{D42A27DB-BD31-4B8C-83A1-F6EECF244321}">
                <p14:modId xmlns:p14="http://schemas.microsoft.com/office/powerpoint/2010/main" val="192167940"/>
              </p:ext>
            </p:extLst>
          </p:nvPr>
        </p:nvGraphicFramePr>
        <p:xfrm>
          <a:off x="5220072" y="2564904"/>
          <a:ext cx="3302000" cy="798512"/>
        </p:xfrm>
        <a:graphic>
          <a:graphicData uri="http://schemas.openxmlformats.org/presentationml/2006/ole">
            <mc:AlternateContent xmlns:mc="http://schemas.openxmlformats.org/markup-compatibility/2006">
              <mc:Choice xmlns:v="urn:schemas-microsoft-com:vml" Requires="v">
                <p:oleObj spid="_x0000_s1597033" name="Equation" r:id="rId9" imgW="1942920" imgH="469800" progId="Equation.DSMT4">
                  <p:embed/>
                </p:oleObj>
              </mc:Choice>
              <mc:Fallback>
                <p:oleObj name="Equation" r:id="rId9" imgW="1942920" imgH="469800" progId="Equation.DSMT4">
                  <p:embed/>
                  <p:pic>
                    <p:nvPicPr>
                      <p:cNvPr id="0" name=""/>
                      <p:cNvPicPr>
                        <a:picLocks noChangeAspect="1" noChangeArrowheads="1"/>
                      </p:cNvPicPr>
                      <p:nvPr/>
                    </p:nvPicPr>
                    <p:blipFill>
                      <a:blip r:embed="rId10"/>
                      <a:srcRect/>
                      <a:stretch>
                        <a:fillRect/>
                      </a:stretch>
                    </p:blipFill>
                    <p:spPr bwMode="auto">
                      <a:xfrm>
                        <a:off x="5220072" y="2564904"/>
                        <a:ext cx="3302000" cy="79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12" name="Rectangle 11"/>
          <p:cNvSpPr/>
          <p:nvPr/>
        </p:nvSpPr>
        <p:spPr>
          <a:xfrm>
            <a:off x="4355976" y="3766681"/>
            <a:ext cx="4464496" cy="1246495"/>
          </a:xfrm>
          <a:prstGeom prst="rect">
            <a:avLst/>
          </a:prstGeom>
        </p:spPr>
        <p:txBody>
          <a:bodyPr wrap="square">
            <a:spAutoFit/>
          </a:bodyPr>
          <a:lstStyle/>
          <a:p>
            <a:pPr algn="just"/>
            <a:r>
              <a:rPr lang="ru-RU" sz="1500" dirty="0">
                <a:latin typeface="Arial" pitchFamily="34" charset="0"/>
                <a:cs typeface="Arial" pitchFamily="34" charset="0"/>
              </a:rPr>
              <a:t>При малых давлениях и плотностях сжимаемость реального газа больше, чем у идеального, т.е. он сжимается более охотно и в этом случае в  нем действуют вспомогательные силы притяжения между молекулами</a:t>
            </a:r>
          </a:p>
        </p:txBody>
      </p:sp>
      <p:sp>
        <p:nvSpPr>
          <p:cNvPr id="13" name="Rectangle 12"/>
          <p:cNvSpPr/>
          <p:nvPr/>
        </p:nvSpPr>
        <p:spPr>
          <a:xfrm>
            <a:off x="4342059" y="5134833"/>
            <a:ext cx="4464496" cy="1246495"/>
          </a:xfrm>
          <a:prstGeom prst="rect">
            <a:avLst/>
          </a:prstGeom>
        </p:spPr>
        <p:txBody>
          <a:bodyPr wrap="square">
            <a:spAutoFit/>
          </a:bodyPr>
          <a:lstStyle/>
          <a:p>
            <a:pPr algn="just"/>
            <a:r>
              <a:rPr lang="ru-RU" sz="1500" dirty="0">
                <a:latin typeface="Arial" pitchFamily="34" charset="0"/>
                <a:cs typeface="Arial" pitchFamily="34" charset="0"/>
              </a:rPr>
              <a:t>При больших давлениях и плотностях сжимаемость реального газа меньше, чем у идеального, т.е. он сопротивляется сжатию сильнее и в этом случае в  нем действуют силы отталкивания между молекулами</a:t>
            </a:r>
          </a:p>
        </p:txBody>
      </p:sp>
      <p:pic>
        <p:nvPicPr>
          <p:cNvPr id="1109013" name="Picture 21" descr="C:\Users\PierreYV\Downloads\img-b37VSz.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417" y="3802685"/>
            <a:ext cx="4268932" cy="25202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5" name="Object 14"/>
          <p:cNvGraphicFramePr>
            <a:graphicFrameLocks noChangeAspect="1"/>
          </p:cNvGraphicFramePr>
          <p:nvPr>
            <p:extLst>
              <p:ext uri="{D42A27DB-BD31-4B8C-83A1-F6EECF244321}">
                <p14:modId xmlns:p14="http://schemas.microsoft.com/office/powerpoint/2010/main" val="1873744783"/>
              </p:ext>
            </p:extLst>
          </p:nvPr>
        </p:nvGraphicFramePr>
        <p:xfrm>
          <a:off x="357214" y="3886395"/>
          <a:ext cx="742500" cy="704700"/>
        </p:xfrm>
        <a:graphic>
          <a:graphicData uri="http://schemas.openxmlformats.org/presentationml/2006/ole">
            <mc:AlternateContent xmlns:mc="http://schemas.openxmlformats.org/markup-compatibility/2006">
              <mc:Choice xmlns:v="urn:schemas-microsoft-com:vml" Requires="v">
                <p:oleObj spid="_x0000_s1597034" name="Equation" r:id="rId12" imgW="495000" imgH="469800" progId="Equation.DSMT4">
                  <p:embed/>
                </p:oleObj>
              </mc:Choice>
              <mc:Fallback>
                <p:oleObj name="Equation" r:id="rId12" imgW="495000" imgH="469800" progId="Equation.DSMT4">
                  <p:embed/>
                  <p:pic>
                    <p:nvPicPr>
                      <p:cNvPr id="0" name=""/>
                      <p:cNvPicPr>
                        <a:picLocks noChangeAspect="1" noChangeArrowheads="1"/>
                      </p:cNvPicPr>
                      <p:nvPr/>
                    </p:nvPicPr>
                    <p:blipFill>
                      <a:blip r:embed="rId13"/>
                      <a:srcRect/>
                      <a:stretch>
                        <a:fillRect/>
                      </a:stretch>
                    </p:blipFill>
                    <p:spPr bwMode="auto">
                      <a:xfrm>
                        <a:off x="357214" y="3886395"/>
                        <a:ext cx="742500" cy="704700"/>
                      </a:xfrm>
                      <a:prstGeom prst="rect">
                        <a:avLst/>
                      </a:prstGeom>
                      <a:solidFill>
                        <a:schemeClr val="bg1"/>
                      </a:solidFill>
                      <a:ln>
                        <a:noFill/>
                      </a:ln>
                    </p:spPr>
                  </p:pic>
                </p:oleObj>
              </mc:Fallback>
            </mc:AlternateContent>
          </a:graphicData>
        </a:graphic>
      </p:graphicFrame>
      <p:sp>
        <p:nvSpPr>
          <p:cNvPr id="16" name="Rectangle 15"/>
          <p:cNvSpPr/>
          <p:nvPr/>
        </p:nvSpPr>
        <p:spPr>
          <a:xfrm>
            <a:off x="6535" y="6484281"/>
            <a:ext cx="7915372" cy="323165"/>
          </a:xfrm>
          <a:prstGeom prst="rect">
            <a:avLst/>
          </a:prstGeom>
        </p:spPr>
        <p:txBody>
          <a:bodyPr wrap="square">
            <a:spAutoFit/>
          </a:bodyPr>
          <a:lstStyle/>
          <a:p>
            <a:pPr algn="just"/>
            <a:r>
              <a:rPr lang="ru-RU" sz="1500" dirty="0">
                <a:latin typeface="Arial" pitchFamily="34" charset="0"/>
                <a:cs typeface="Arial" pitchFamily="34" charset="0"/>
              </a:rPr>
              <a:t>Сжимаемость жидкостей в тысячи раз меньше, чем у газов, например, для воды</a:t>
            </a:r>
          </a:p>
        </p:txBody>
      </p:sp>
      <p:graphicFrame>
        <p:nvGraphicFramePr>
          <p:cNvPr id="17" name="Object 16">
            <a:extLst>
              <a:ext uri="{FF2B5EF4-FFF2-40B4-BE49-F238E27FC236}">
                <a16:creationId xmlns:a16="http://schemas.microsoft.com/office/drawing/2014/main" xmlns="" id="{0E743290-FCBE-4E26-B638-37D0E8275BB3}"/>
              </a:ext>
            </a:extLst>
          </p:cNvPr>
          <p:cNvGraphicFramePr>
            <a:graphicFrameLocks noChangeAspect="1"/>
          </p:cNvGraphicFramePr>
          <p:nvPr>
            <p:extLst>
              <p:ext uri="{D42A27DB-BD31-4B8C-83A1-F6EECF244321}">
                <p14:modId xmlns:p14="http://schemas.microsoft.com/office/powerpoint/2010/main" val="510067040"/>
              </p:ext>
            </p:extLst>
          </p:nvPr>
        </p:nvGraphicFramePr>
        <p:xfrm>
          <a:off x="7294832" y="6451576"/>
          <a:ext cx="1885680" cy="361800"/>
        </p:xfrm>
        <a:graphic>
          <a:graphicData uri="http://schemas.openxmlformats.org/presentationml/2006/ole">
            <mc:AlternateContent xmlns:mc="http://schemas.openxmlformats.org/markup-compatibility/2006">
              <mc:Choice xmlns:v="urn:schemas-microsoft-com:vml" Requires="v">
                <p:oleObj spid="_x0000_s1597035" name="Equation" r:id="rId14" imgW="1257120" imgH="241200" progId="Equation.DSMT4">
                  <p:embed/>
                </p:oleObj>
              </mc:Choice>
              <mc:Fallback>
                <p:oleObj name="Equation" r:id="rId14" imgW="1257120" imgH="241200" progId="Equation.DSMT4">
                  <p:embed/>
                  <p:pic>
                    <p:nvPicPr>
                      <p:cNvPr id="11" name="Object 10"/>
                      <p:cNvPicPr>
                        <a:picLocks noChangeAspect="1" noChangeArrowheads="1"/>
                      </p:cNvPicPr>
                      <p:nvPr/>
                    </p:nvPicPr>
                    <p:blipFill>
                      <a:blip r:embed="rId15"/>
                      <a:srcRect/>
                      <a:stretch>
                        <a:fillRect/>
                      </a:stretch>
                    </p:blipFill>
                    <p:spPr bwMode="auto">
                      <a:xfrm>
                        <a:off x="7294832" y="6451576"/>
                        <a:ext cx="1885680" cy="36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18" name="Rectangle 17"/>
          <p:cNvSpPr/>
          <p:nvPr/>
        </p:nvSpPr>
        <p:spPr>
          <a:xfrm>
            <a:off x="132614" y="3420445"/>
            <a:ext cx="4799426" cy="323165"/>
          </a:xfrm>
          <a:prstGeom prst="rect">
            <a:avLst/>
          </a:prstGeom>
        </p:spPr>
        <p:txBody>
          <a:bodyPr wrap="square">
            <a:spAutoFit/>
          </a:bodyPr>
          <a:lstStyle/>
          <a:p>
            <a:pPr algn="just"/>
            <a:r>
              <a:rPr lang="ru-RU" sz="1500" dirty="0" smtClean="0">
                <a:latin typeface="Arial" pitchFamily="34" charset="0"/>
                <a:cs typeface="Arial" pitchFamily="34" charset="0"/>
              </a:rPr>
              <a:t>Для реального газа дело обстоит несколько иначе</a:t>
            </a:r>
            <a:endParaRPr lang="ru-RU" sz="1500" dirty="0">
              <a:latin typeface="Arial" pitchFamily="34" charset="0"/>
              <a:cs typeface="Arial" pitchFamily="34" charset="0"/>
            </a:endParaRPr>
          </a:p>
        </p:txBody>
      </p:sp>
    </p:spTree>
    <p:extLst>
      <p:ext uri="{BB962C8B-B14F-4D97-AF65-F5344CB8AC3E}">
        <p14:creationId xmlns:p14="http://schemas.microsoft.com/office/powerpoint/2010/main" val="26826249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267832" y="3987061"/>
            <a:ext cx="2840672" cy="1077218"/>
          </a:xfrm>
          <a:prstGeom prst="rect">
            <a:avLst/>
          </a:prstGeom>
        </p:spPr>
        <p:txBody>
          <a:bodyPr wrap="square">
            <a:spAutoFit/>
          </a:bodyPr>
          <a:lstStyle/>
          <a:p>
            <a:r>
              <a:rPr lang="ru-RU" sz="1600" b="1" dirty="0" err="1">
                <a:latin typeface="Arial" pitchFamily="34" charset="0"/>
                <a:cs typeface="Arial" pitchFamily="34" charset="0"/>
              </a:rPr>
              <a:t>Йоханнес</a:t>
            </a:r>
            <a:r>
              <a:rPr lang="ru-RU" sz="1600" b="1" dirty="0">
                <a:latin typeface="Arial" pitchFamily="34" charset="0"/>
                <a:cs typeface="Arial" pitchFamily="34" charset="0"/>
              </a:rPr>
              <a:t> </a:t>
            </a:r>
            <a:r>
              <a:rPr lang="ru-RU" sz="1600" b="1" dirty="0" err="1">
                <a:latin typeface="Arial" pitchFamily="34" charset="0"/>
                <a:cs typeface="Arial" pitchFamily="34" charset="0"/>
              </a:rPr>
              <a:t>Дидерик</a:t>
            </a:r>
            <a:r>
              <a:rPr lang="ru-RU" sz="1600" b="1" dirty="0">
                <a:latin typeface="Arial" pitchFamily="34" charset="0"/>
                <a:cs typeface="Arial" pitchFamily="34" charset="0"/>
              </a:rPr>
              <a:t> </a:t>
            </a:r>
            <a:endParaRPr lang="en-US" sz="1600" b="1" dirty="0">
              <a:latin typeface="Arial" pitchFamily="34" charset="0"/>
              <a:cs typeface="Arial" pitchFamily="34" charset="0"/>
            </a:endParaRPr>
          </a:p>
          <a:p>
            <a:r>
              <a:rPr lang="ru-RU" sz="1600" b="1" dirty="0" err="1">
                <a:latin typeface="Arial" pitchFamily="34" charset="0"/>
                <a:cs typeface="Arial" pitchFamily="34" charset="0"/>
              </a:rPr>
              <a:t>ван</a:t>
            </a:r>
            <a:r>
              <a:rPr lang="ru-RU" sz="1600" b="1" dirty="0">
                <a:latin typeface="Arial" pitchFamily="34" charset="0"/>
                <a:cs typeface="Arial" pitchFamily="34" charset="0"/>
              </a:rPr>
              <a:t> дер </a:t>
            </a:r>
            <a:r>
              <a:rPr lang="ru-RU" sz="1600" b="1" dirty="0" err="1">
                <a:latin typeface="Arial" pitchFamily="34" charset="0"/>
                <a:cs typeface="Arial" pitchFamily="34" charset="0"/>
              </a:rPr>
              <a:t>Ва́альс</a:t>
            </a:r>
            <a:r>
              <a:rPr lang="ru-RU" sz="1600" b="1" dirty="0">
                <a:latin typeface="Arial" pitchFamily="34" charset="0"/>
                <a:cs typeface="Arial" pitchFamily="34" charset="0"/>
              </a:rPr>
              <a:t> </a:t>
            </a:r>
            <a:r>
              <a:rPr lang="vi-VN" sz="1600" dirty="0"/>
              <a:t>(</a:t>
            </a:r>
            <a:r>
              <a:rPr lang="ru-RU" sz="1600" dirty="0" err="1"/>
              <a:t>нидерл</a:t>
            </a:r>
            <a:r>
              <a:rPr lang="vi-VN" sz="1600" dirty="0"/>
              <a:t>. </a:t>
            </a:r>
            <a:r>
              <a:rPr lang="nl-NL" sz="1600" i="1" dirty="0"/>
              <a:t>Johannes Diderik van der Waals</a:t>
            </a:r>
            <a:r>
              <a:rPr lang="en-US" sz="1600" dirty="0"/>
              <a:t>,</a:t>
            </a:r>
            <a:r>
              <a:rPr lang="ru-RU" sz="1600" i="1" dirty="0"/>
              <a:t> </a:t>
            </a:r>
            <a:r>
              <a:rPr lang="ru-RU" sz="1600" dirty="0"/>
              <a:t>1837</a:t>
            </a:r>
            <a:r>
              <a:rPr lang="vi-VN" sz="1600" dirty="0"/>
              <a:t> —</a:t>
            </a:r>
            <a:r>
              <a:rPr lang="ru-RU" sz="1600" dirty="0"/>
              <a:t>1923)</a:t>
            </a:r>
          </a:p>
        </p:txBody>
      </p:sp>
      <p:pic>
        <p:nvPicPr>
          <p:cNvPr id="1077250" name="Picture 2" descr="C:\Users\PierreYV\Downloads\Van_der_Waal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36040" y="709614"/>
            <a:ext cx="2304256" cy="325887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6102372" y="5052963"/>
            <a:ext cx="3168352" cy="738664"/>
          </a:xfrm>
          <a:prstGeom prst="rect">
            <a:avLst/>
          </a:prstGeom>
        </p:spPr>
        <p:txBody>
          <a:bodyPr wrap="square">
            <a:spAutoFit/>
          </a:bodyPr>
          <a:lstStyle/>
          <a:p>
            <a:r>
              <a:rPr lang="ru-RU" sz="1400" dirty="0">
                <a:latin typeface="Arial" pitchFamily="34" charset="0"/>
                <a:cs typeface="Arial" pitchFamily="34" charset="0"/>
              </a:rPr>
              <a:t>Нобелевская премия по физике 1910 г. «за работу над уравнением состояния газов и жидкостей»</a:t>
            </a:r>
          </a:p>
        </p:txBody>
      </p:sp>
      <p:sp>
        <p:nvSpPr>
          <p:cNvPr id="6" name="Rectangle 4"/>
          <p:cNvSpPr txBox="1">
            <a:spLocks noRot="1" noChangeArrowheads="1"/>
          </p:cNvSpPr>
          <p:nvPr/>
        </p:nvSpPr>
        <p:spPr bwMode="auto">
          <a:xfrm>
            <a:off x="1547664" y="10873"/>
            <a:ext cx="5832648"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Уравнение Ван-дер-Ваальса</a:t>
            </a:r>
            <a:endParaRPr lang="ru-RU" sz="2800" b="1" kern="0" baseline="-25000" dirty="0">
              <a:solidFill>
                <a:srgbClr val="003399"/>
              </a:solidFill>
              <a:latin typeface="Arial" pitchFamily="34" charset="0"/>
              <a:cs typeface="Arial" pitchFamily="34"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04844514"/>
              </p:ext>
            </p:extLst>
          </p:nvPr>
        </p:nvGraphicFramePr>
        <p:xfrm>
          <a:off x="4283968" y="842865"/>
          <a:ext cx="1187450" cy="346075"/>
        </p:xfrm>
        <a:graphic>
          <a:graphicData uri="http://schemas.openxmlformats.org/presentationml/2006/ole">
            <mc:AlternateContent xmlns:mc="http://schemas.openxmlformats.org/markup-compatibility/2006">
              <mc:Choice xmlns:v="urn:schemas-microsoft-com:vml" Requires="v">
                <p:oleObj spid="_x0000_s1622497" name="Equation" r:id="rId4" imgW="698400" imgH="203040" progId="Equation.DSMT4">
                  <p:embed/>
                </p:oleObj>
              </mc:Choice>
              <mc:Fallback>
                <p:oleObj name="Equation" r:id="rId4" imgW="698400" imgH="203040" progId="Equation.DSMT4">
                  <p:embed/>
                  <p:pic>
                    <p:nvPicPr>
                      <p:cNvPr id="0" name="Object 8"/>
                      <p:cNvPicPr>
                        <a:picLocks noChangeAspect="1" noChangeArrowheads="1"/>
                      </p:cNvPicPr>
                      <p:nvPr/>
                    </p:nvPicPr>
                    <p:blipFill>
                      <a:blip r:embed="rId5"/>
                      <a:srcRect/>
                      <a:stretch>
                        <a:fillRect/>
                      </a:stretch>
                    </p:blipFill>
                    <p:spPr bwMode="auto">
                      <a:xfrm>
                        <a:off x="4283968" y="842865"/>
                        <a:ext cx="118745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7" name="Rectangle 6"/>
          <p:cNvSpPr/>
          <p:nvPr/>
        </p:nvSpPr>
        <p:spPr>
          <a:xfrm>
            <a:off x="15658" y="730953"/>
            <a:ext cx="4052286" cy="553998"/>
          </a:xfrm>
          <a:prstGeom prst="rect">
            <a:avLst/>
          </a:prstGeom>
        </p:spPr>
        <p:txBody>
          <a:bodyPr wrap="square">
            <a:spAutoFit/>
          </a:bodyPr>
          <a:lstStyle/>
          <a:p>
            <a:pPr algn="just"/>
            <a:r>
              <a:rPr lang="ru-RU" sz="1500" dirty="0">
                <a:latin typeface="Arial" pitchFamily="34" charset="0"/>
                <a:cs typeface="Arial" pitchFamily="34" charset="0"/>
              </a:rPr>
              <a:t>В уравнении идеального газа не учтены силы отталкивания и силы притяжения</a:t>
            </a:r>
          </a:p>
        </p:txBody>
      </p:sp>
      <p:sp>
        <p:nvSpPr>
          <p:cNvPr id="8" name="Rectangle 7"/>
          <p:cNvSpPr/>
          <p:nvPr/>
        </p:nvSpPr>
        <p:spPr>
          <a:xfrm>
            <a:off x="30952" y="1300253"/>
            <a:ext cx="4109000" cy="1477328"/>
          </a:xfrm>
          <a:prstGeom prst="rect">
            <a:avLst/>
          </a:prstGeom>
        </p:spPr>
        <p:txBody>
          <a:bodyPr wrap="square">
            <a:spAutoFit/>
          </a:bodyPr>
          <a:lstStyle/>
          <a:p>
            <a:pPr algn="just"/>
            <a:r>
              <a:rPr lang="ru-RU" sz="1500" dirty="0">
                <a:latin typeface="Arial" pitchFamily="34" charset="0"/>
                <a:cs typeface="Arial" pitchFamily="34" charset="0"/>
              </a:rPr>
              <a:t>Сила отталкивания сводится к тому, что молекула  не допускает проникновения в занимаемый ею объем других молекул. Доступным для движения становится объем </a:t>
            </a:r>
            <a:r>
              <a:rPr lang="ru-RU" sz="1500" dirty="0" smtClean="0">
                <a:latin typeface="Arial" pitchFamily="34" charset="0"/>
                <a:cs typeface="Arial" pitchFamily="34" charset="0"/>
              </a:rPr>
              <a:t>сосуда </a:t>
            </a:r>
            <a:r>
              <a:rPr lang="ru-RU" sz="1500" dirty="0">
                <a:latin typeface="Arial" pitchFamily="34" charset="0"/>
                <a:cs typeface="Arial" pitchFamily="34" charset="0"/>
              </a:rPr>
              <a:t>за вычетом собственного объема, пропорционального числу молекул </a:t>
            </a:r>
          </a:p>
        </p:txBody>
      </p:sp>
      <p:graphicFrame>
        <p:nvGraphicFramePr>
          <p:cNvPr id="9" name="Object 8"/>
          <p:cNvGraphicFramePr>
            <a:graphicFrameLocks noChangeAspect="1"/>
          </p:cNvGraphicFramePr>
          <p:nvPr>
            <p:extLst>
              <p:ext uri="{D42A27DB-BD31-4B8C-83A1-F6EECF244321}">
                <p14:modId xmlns:p14="http://schemas.microsoft.com/office/powerpoint/2010/main" val="1911434230"/>
              </p:ext>
            </p:extLst>
          </p:nvPr>
        </p:nvGraphicFramePr>
        <p:xfrm>
          <a:off x="4211960" y="1721133"/>
          <a:ext cx="1878012" cy="433388"/>
        </p:xfrm>
        <a:graphic>
          <a:graphicData uri="http://schemas.openxmlformats.org/presentationml/2006/ole">
            <mc:AlternateContent xmlns:mc="http://schemas.openxmlformats.org/markup-compatibility/2006">
              <mc:Choice xmlns:v="urn:schemas-microsoft-com:vml" Requires="v">
                <p:oleObj spid="_x0000_s1622498" name="Equation" r:id="rId6" imgW="1104840" imgH="253800" progId="Equation.DSMT4">
                  <p:embed/>
                </p:oleObj>
              </mc:Choice>
              <mc:Fallback>
                <p:oleObj name="Equation" r:id="rId6" imgW="1104840" imgH="253800" progId="Equation.DSMT4">
                  <p:embed/>
                  <p:pic>
                    <p:nvPicPr>
                      <p:cNvPr id="0" name=""/>
                      <p:cNvPicPr>
                        <a:picLocks noChangeAspect="1" noChangeArrowheads="1"/>
                      </p:cNvPicPr>
                      <p:nvPr/>
                    </p:nvPicPr>
                    <p:blipFill>
                      <a:blip r:embed="rId7"/>
                      <a:srcRect/>
                      <a:stretch>
                        <a:fillRect/>
                      </a:stretch>
                    </p:blipFill>
                    <p:spPr bwMode="auto">
                      <a:xfrm>
                        <a:off x="4211960" y="1721133"/>
                        <a:ext cx="1878012" cy="43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10" name="Rectangle 9"/>
          <p:cNvSpPr/>
          <p:nvPr/>
        </p:nvSpPr>
        <p:spPr>
          <a:xfrm>
            <a:off x="5603223" y="2596397"/>
            <a:ext cx="336276" cy="1840715"/>
          </a:xfrm>
          <a:prstGeom prst="rect">
            <a:avLst/>
          </a:prstGeom>
          <a:solidFill>
            <a:schemeClr val="accent1">
              <a:lumMod val="20000"/>
              <a:lumOff val="80000"/>
            </a:schemeClr>
          </a:solid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Oval 11"/>
          <p:cNvSpPr/>
          <p:nvPr/>
        </p:nvSpPr>
        <p:spPr>
          <a:xfrm>
            <a:off x="5050688" y="2828572"/>
            <a:ext cx="199465" cy="183485"/>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Oval 13"/>
          <p:cNvSpPr/>
          <p:nvPr/>
        </p:nvSpPr>
        <p:spPr>
          <a:xfrm>
            <a:off x="5311007" y="3362886"/>
            <a:ext cx="199465" cy="183485"/>
          </a:xfrm>
          <a:prstGeom prst="ellipse">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Rectangle 15"/>
          <p:cNvSpPr/>
          <p:nvPr/>
        </p:nvSpPr>
        <p:spPr>
          <a:xfrm>
            <a:off x="60735" y="2920315"/>
            <a:ext cx="4109000" cy="1477328"/>
          </a:xfrm>
          <a:prstGeom prst="rect">
            <a:avLst/>
          </a:prstGeom>
        </p:spPr>
        <p:txBody>
          <a:bodyPr wrap="square">
            <a:spAutoFit/>
          </a:bodyPr>
          <a:lstStyle/>
          <a:p>
            <a:pPr algn="just"/>
            <a:r>
              <a:rPr lang="ru-RU" sz="1500" dirty="0">
                <a:latin typeface="Arial" pitchFamily="34" charset="0"/>
                <a:cs typeface="Arial" pitchFamily="34" charset="0"/>
              </a:rPr>
              <a:t>Силы притяжения приводят к появлению дополнительного давления, пропорционального числу частиц, приходящихся на единицу площади границы и силе, с которой каждая частица втягивается другими частицами  </a:t>
            </a:r>
          </a:p>
        </p:txBody>
      </p:sp>
      <p:sp>
        <p:nvSpPr>
          <p:cNvPr id="17" name="Oval 16"/>
          <p:cNvSpPr/>
          <p:nvPr/>
        </p:nvSpPr>
        <p:spPr>
          <a:xfrm>
            <a:off x="4695822" y="3144226"/>
            <a:ext cx="199465" cy="183485"/>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Oval 17"/>
          <p:cNvSpPr/>
          <p:nvPr/>
        </p:nvSpPr>
        <p:spPr>
          <a:xfrm>
            <a:off x="4496357" y="3619548"/>
            <a:ext cx="199465" cy="183485"/>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Oval 18"/>
          <p:cNvSpPr/>
          <p:nvPr/>
        </p:nvSpPr>
        <p:spPr>
          <a:xfrm>
            <a:off x="4895287" y="3876214"/>
            <a:ext cx="199465" cy="183485"/>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Oval 19"/>
          <p:cNvSpPr/>
          <p:nvPr/>
        </p:nvSpPr>
        <p:spPr>
          <a:xfrm>
            <a:off x="5250153" y="4153929"/>
            <a:ext cx="199465" cy="183485"/>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3" name="Straight Arrow Connector 12"/>
          <p:cNvCxnSpPr>
            <a:stCxn id="14" idx="3"/>
            <a:endCxn id="19" idx="7"/>
          </p:cNvCxnSpPr>
          <p:nvPr/>
        </p:nvCxnSpPr>
        <p:spPr>
          <a:xfrm flipH="1">
            <a:off x="5065541" y="3519500"/>
            <a:ext cx="274677" cy="383585"/>
          </a:xfrm>
          <a:prstGeom prst="straightConnector1">
            <a:avLst/>
          </a:prstGeom>
          <a:ln w="50800">
            <a:solidFill>
              <a:srgbClr val="072AC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5362839" y="3546371"/>
            <a:ext cx="51792" cy="602709"/>
          </a:xfrm>
          <a:prstGeom prst="straightConnector1">
            <a:avLst/>
          </a:prstGeom>
          <a:ln w="50800">
            <a:solidFill>
              <a:srgbClr val="072AC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4" idx="2"/>
          </p:cNvCxnSpPr>
          <p:nvPr/>
        </p:nvCxnSpPr>
        <p:spPr>
          <a:xfrm flipH="1">
            <a:off x="4973367" y="3454629"/>
            <a:ext cx="337640" cy="142996"/>
          </a:xfrm>
          <a:prstGeom prst="straightConnector1">
            <a:avLst/>
          </a:prstGeom>
          <a:ln w="50800">
            <a:solidFill>
              <a:srgbClr val="072AC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14" idx="1"/>
            <a:endCxn id="17" idx="6"/>
          </p:cNvCxnSpPr>
          <p:nvPr/>
        </p:nvCxnSpPr>
        <p:spPr>
          <a:xfrm flipH="1" flipV="1">
            <a:off x="4895287" y="3235969"/>
            <a:ext cx="444931" cy="153788"/>
          </a:xfrm>
          <a:prstGeom prst="straightConnector1">
            <a:avLst/>
          </a:prstGeom>
          <a:ln w="50800">
            <a:solidFill>
              <a:srgbClr val="072AC1"/>
            </a:solidFill>
            <a:tailEnd type="stealth" w="med" len="lg"/>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14" idx="0"/>
            <a:endCxn id="12" idx="5"/>
          </p:cNvCxnSpPr>
          <p:nvPr/>
        </p:nvCxnSpPr>
        <p:spPr>
          <a:xfrm flipH="1" flipV="1">
            <a:off x="5220942" y="2985186"/>
            <a:ext cx="189798" cy="377700"/>
          </a:xfrm>
          <a:prstGeom prst="straightConnector1">
            <a:avLst/>
          </a:prstGeom>
          <a:ln w="50800">
            <a:solidFill>
              <a:srgbClr val="072AC1"/>
            </a:solidFill>
            <a:tailEnd type="stealth" w="med" len="lg"/>
          </a:ln>
        </p:spPr>
        <p:style>
          <a:lnRef idx="1">
            <a:schemeClr val="accent1"/>
          </a:lnRef>
          <a:fillRef idx="0">
            <a:schemeClr val="accent1"/>
          </a:fillRef>
          <a:effectRef idx="0">
            <a:schemeClr val="accent1"/>
          </a:effectRef>
          <a:fontRef idx="minor">
            <a:schemeClr val="tx1"/>
          </a:fontRef>
        </p:style>
      </p:cxnSp>
      <p:graphicFrame>
        <p:nvGraphicFramePr>
          <p:cNvPr id="34" name="Object 33"/>
          <p:cNvGraphicFramePr>
            <a:graphicFrameLocks noChangeAspect="1"/>
          </p:cNvGraphicFramePr>
          <p:nvPr>
            <p:extLst>
              <p:ext uri="{D42A27DB-BD31-4B8C-83A1-F6EECF244321}">
                <p14:modId xmlns:p14="http://schemas.microsoft.com/office/powerpoint/2010/main" val="53682265"/>
              </p:ext>
            </p:extLst>
          </p:nvPr>
        </p:nvGraphicFramePr>
        <p:xfrm>
          <a:off x="5308600" y="2807946"/>
          <a:ext cx="258763" cy="411163"/>
        </p:xfrm>
        <a:graphic>
          <a:graphicData uri="http://schemas.openxmlformats.org/presentationml/2006/ole">
            <mc:AlternateContent xmlns:mc="http://schemas.openxmlformats.org/markup-compatibility/2006">
              <mc:Choice xmlns:v="urn:schemas-microsoft-com:vml" Requires="v">
                <p:oleObj spid="_x0000_s1622499" name="Equation" r:id="rId8" imgW="152280" imgH="241200" progId="Equation.DSMT4">
                  <p:embed/>
                </p:oleObj>
              </mc:Choice>
              <mc:Fallback>
                <p:oleObj name="Equation" r:id="rId8" imgW="152280" imgH="241200" progId="Equation.DSMT4">
                  <p:embed/>
                  <p:pic>
                    <p:nvPicPr>
                      <p:cNvPr id="0" name=""/>
                      <p:cNvPicPr>
                        <a:picLocks noChangeAspect="1" noChangeArrowheads="1"/>
                      </p:cNvPicPr>
                      <p:nvPr/>
                    </p:nvPicPr>
                    <p:blipFill>
                      <a:blip r:embed="rId9"/>
                      <a:srcRect/>
                      <a:stretch>
                        <a:fillRect/>
                      </a:stretch>
                    </p:blipFill>
                    <p:spPr bwMode="auto">
                      <a:xfrm>
                        <a:off x="5308600" y="2807946"/>
                        <a:ext cx="258763"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1276085357"/>
              </p:ext>
            </p:extLst>
          </p:nvPr>
        </p:nvGraphicFramePr>
        <p:xfrm>
          <a:off x="179512" y="4509914"/>
          <a:ext cx="906462" cy="390525"/>
        </p:xfrm>
        <a:graphic>
          <a:graphicData uri="http://schemas.openxmlformats.org/presentationml/2006/ole">
            <mc:AlternateContent xmlns:mc="http://schemas.openxmlformats.org/markup-compatibility/2006">
              <mc:Choice xmlns:v="urn:schemas-microsoft-com:vml" Requires="v">
                <p:oleObj spid="_x0000_s1622500" name="Equation" r:id="rId10" imgW="533160" imgH="228600" progId="Equation.DSMT4">
                  <p:embed/>
                </p:oleObj>
              </mc:Choice>
              <mc:Fallback>
                <p:oleObj name="Equation" r:id="rId10" imgW="533160" imgH="228600" progId="Equation.DSMT4">
                  <p:embed/>
                  <p:pic>
                    <p:nvPicPr>
                      <p:cNvPr id="0" name=""/>
                      <p:cNvPicPr>
                        <a:picLocks noChangeAspect="1" noChangeArrowheads="1"/>
                      </p:cNvPicPr>
                      <p:nvPr/>
                    </p:nvPicPr>
                    <p:blipFill>
                      <a:blip r:embed="rId11"/>
                      <a:srcRect/>
                      <a:stretch>
                        <a:fillRect/>
                      </a:stretch>
                    </p:blipFill>
                    <p:spPr bwMode="auto">
                      <a:xfrm>
                        <a:off x="179512" y="4509914"/>
                        <a:ext cx="906462"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374173472"/>
              </p:ext>
            </p:extLst>
          </p:nvPr>
        </p:nvGraphicFramePr>
        <p:xfrm>
          <a:off x="251520" y="4942631"/>
          <a:ext cx="690563" cy="347663"/>
        </p:xfrm>
        <a:graphic>
          <a:graphicData uri="http://schemas.openxmlformats.org/presentationml/2006/ole">
            <mc:AlternateContent xmlns:mc="http://schemas.openxmlformats.org/markup-compatibility/2006">
              <mc:Choice xmlns:v="urn:schemas-microsoft-com:vml" Requires="v">
                <p:oleObj spid="_x0000_s1622501" name="Equation" r:id="rId12" imgW="406080" imgH="203040" progId="Equation.DSMT4">
                  <p:embed/>
                </p:oleObj>
              </mc:Choice>
              <mc:Fallback>
                <p:oleObj name="Equation" r:id="rId12" imgW="406080" imgH="203040" progId="Equation.DSMT4">
                  <p:embed/>
                  <p:pic>
                    <p:nvPicPr>
                      <p:cNvPr id="0" name=""/>
                      <p:cNvPicPr>
                        <a:picLocks noChangeAspect="1" noChangeArrowheads="1"/>
                      </p:cNvPicPr>
                      <p:nvPr/>
                    </p:nvPicPr>
                    <p:blipFill>
                      <a:blip r:embed="rId13"/>
                      <a:srcRect/>
                      <a:stretch>
                        <a:fillRect/>
                      </a:stretch>
                    </p:blipFill>
                    <p:spPr bwMode="auto">
                      <a:xfrm>
                        <a:off x="251520" y="4942631"/>
                        <a:ext cx="690563"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38" name="Right Arrow 37"/>
          <p:cNvSpPr/>
          <p:nvPr/>
        </p:nvSpPr>
        <p:spPr>
          <a:xfrm>
            <a:off x="2375167" y="6093296"/>
            <a:ext cx="540060" cy="432048"/>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39" name="Object 38"/>
          <p:cNvGraphicFramePr>
            <a:graphicFrameLocks noChangeAspect="1"/>
          </p:cNvGraphicFramePr>
          <p:nvPr>
            <p:extLst>
              <p:ext uri="{D42A27DB-BD31-4B8C-83A1-F6EECF244321}">
                <p14:modId xmlns:p14="http://schemas.microsoft.com/office/powerpoint/2010/main" val="3420303292"/>
              </p:ext>
            </p:extLst>
          </p:nvPr>
        </p:nvGraphicFramePr>
        <p:xfrm>
          <a:off x="1763688" y="4509120"/>
          <a:ext cx="2093912" cy="782638"/>
        </p:xfrm>
        <a:graphic>
          <a:graphicData uri="http://schemas.openxmlformats.org/presentationml/2006/ole">
            <mc:AlternateContent xmlns:mc="http://schemas.openxmlformats.org/markup-compatibility/2006">
              <mc:Choice xmlns:v="urn:schemas-microsoft-com:vml" Requires="v">
                <p:oleObj spid="_x0000_s1622502" name="Equation" r:id="rId14" imgW="1231560" imgH="457200" progId="Equation.DSMT4">
                  <p:embed/>
                </p:oleObj>
              </mc:Choice>
              <mc:Fallback>
                <p:oleObj name="Equation" r:id="rId14" imgW="1231560" imgH="457200" progId="Equation.DSMT4">
                  <p:embed/>
                  <p:pic>
                    <p:nvPicPr>
                      <p:cNvPr id="0" name=""/>
                      <p:cNvPicPr>
                        <a:picLocks noChangeAspect="1" noChangeArrowheads="1"/>
                      </p:cNvPicPr>
                      <p:nvPr/>
                    </p:nvPicPr>
                    <p:blipFill>
                      <a:blip r:embed="rId15"/>
                      <a:srcRect/>
                      <a:stretch>
                        <a:fillRect/>
                      </a:stretch>
                    </p:blipFill>
                    <p:spPr bwMode="auto">
                      <a:xfrm>
                        <a:off x="1763688" y="4509120"/>
                        <a:ext cx="2093912"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40" name="Rectangle 39"/>
          <p:cNvSpPr/>
          <p:nvPr/>
        </p:nvSpPr>
        <p:spPr>
          <a:xfrm>
            <a:off x="89141" y="5301208"/>
            <a:ext cx="5360477" cy="553998"/>
          </a:xfrm>
          <a:prstGeom prst="rect">
            <a:avLst/>
          </a:prstGeom>
        </p:spPr>
        <p:txBody>
          <a:bodyPr wrap="square">
            <a:spAutoFit/>
          </a:bodyPr>
          <a:lstStyle/>
          <a:p>
            <a:pPr algn="just"/>
            <a:r>
              <a:rPr lang="ru-RU" sz="1500" dirty="0">
                <a:latin typeface="Arial" pitchFamily="34" charset="0"/>
                <a:cs typeface="Arial" pitchFamily="34" charset="0"/>
              </a:rPr>
              <a:t>Дополнительное давление обратно пропорционально обратному молярному объему в квадрате </a:t>
            </a:r>
          </a:p>
        </p:txBody>
      </p:sp>
      <p:graphicFrame>
        <p:nvGraphicFramePr>
          <p:cNvPr id="41" name="Object 40"/>
          <p:cNvGraphicFramePr>
            <a:graphicFrameLocks noChangeAspect="1"/>
          </p:cNvGraphicFramePr>
          <p:nvPr>
            <p:extLst>
              <p:ext uri="{D42A27DB-BD31-4B8C-83A1-F6EECF244321}">
                <p14:modId xmlns:p14="http://schemas.microsoft.com/office/powerpoint/2010/main" val="2667139571"/>
              </p:ext>
            </p:extLst>
          </p:nvPr>
        </p:nvGraphicFramePr>
        <p:xfrm>
          <a:off x="179512" y="5927214"/>
          <a:ext cx="2051050" cy="801688"/>
        </p:xfrm>
        <a:graphic>
          <a:graphicData uri="http://schemas.openxmlformats.org/presentationml/2006/ole">
            <mc:AlternateContent xmlns:mc="http://schemas.openxmlformats.org/markup-compatibility/2006">
              <mc:Choice xmlns:v="urn:schemas-microsoft-com:vml" Requires="v">
                <p:oleObj spid="_x0000_s1622503" name="Equation" r:id="rId16" imgW="1206360" imgH="469800" progId="Equation.DSMT4">
                  <p:embed/>
                </p:oleObj>
              </mc:Choice>
              <mc:Fallback>
                <p:oleObj name="Equation" r:id="rId16" imgW="1206360" imgH="469800" progId="Equation.DSMT4">
                  <p:embed/>
                  <p:pic>
                    <p:nvPicPr>
                      <p:cNvPr id="0" name=""/>
                      <p:cNvPicPr>
                        <a:picLocks noChangeAspect="1" noChangeArrowheads="1"/>
                      </p:cNvPicPr>
                      <p:nvPr/>
                    </p:nvPicPr>
                    <p:blipFill>
                      <a:blip r:embed="rId17"/>
                      <a:srcRect/>
                      <a:stretch>
                        <a:fillRect/>
                      </a:stretch>
                    </p:blipFill>
                    <p:spPr bwMode="auto">
                      <a:xfrm>
                        <a:off x="179512" y="5927214"/>
                        <a:ext cx="2051050" cy="80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42" name="Object 41"/>
          <p:cNvGraphicFramePr>
            <a:graphicFrameLocks noChangeAspect="1"/>
          </p:cNvGraphicFramePr>
          <p:nvPr>
            <p:extLst>
              <p:ext uri="{D42A27DB-BD31-4B8C-83A1-F6EECF244321}">
                <p14:modId xmlns:p14="http://schemas.microsoft.com/office/powerpoint/2010/main" val="2996778830"/>
              </p:ext>
            </p:extLst>
          </p:nvPr>
        </p:nvGraphicFramePr>
        <p:xfrm>
          <a:off x="3122181" y="5898157"/>
          <a:ext cx="2786063" cy="822325"/>
        </p:xfrm>
        <a:graphic>
          <a:graphicData uri="http://schemas.openxmlformats.org/presentationml/2006/ole">
            <mc:AlternateContent xmlns:mc="http://schemas.openxmlformats.org/markup-compatibility/2006">
              <mc:Choice xmlns:v="urn:schemas-microsoft-com:vml" Requires="v">
                <p:oleObj spid="_x0000_s1622504" name="Equation" r:id="rId18" imgW="1638000" imgH="482400" progId="Equation.DSMT4">
                  <p:embed/>
                </p:oleObj>
              </mc:Choice>
              <mc:Fallback>
                <p:oleObj name="Equation" r:id="rId18" imgW="1638000" imgH="482400" progId="Equation.DSMT4">
                  <p:embed/>
                  <p:pic>
                    <p:nvPicPr>
                      <p:cNvPr id="0" name=""/>
                      <p:cNvPicPr>
                        <a:picLocks noChangeAspect="1" noChangeArrowheads="1"/>
                      </p:cNvPicPr>
                      <p:nvPr/>
                    </p:nvPicPr>
                    <p:blipFill>
                      <a:blip r:embed="rId19"/>
                      <a:srcRect/>
                      <a:stretch>
                        <a:fillRect/>
                      </a:stretch>
                    </p:blipFill>
                    <p:spPr bwMode="auto">
                      <a:xfrm>
                        <a:off x="3122181" y="5898157"/>
                        <a:ext cx="2786063" cy="822325"/>
                      </a:xfrm>
                      <a:prstGeom prst="rect">
                        <a:avLst/>
                      </a:prstGeom>
                      <a:noFill/>
                      <a:ln w="28575">
                        <a:solidFill>
                          <a:srgbClr val="C00000"/>
                        </a:solidFill>
                      </a:ln>
                    </p:spPr>
                  </p:pic>
                </p:oleObj>
              </mc:Fallback>
            </mc:AlternateContent>
          </a:graphicData>
        </a:graphic>
      </p:graphicFrame>
      <p:sp>
        <p:nvSpPr>
          <p:cNvPr id="1077260" name="Oval 1077259"/>
          <p:cNvSpPr/>
          <p:nvPr/>
        </p:nvSpPr>
        <p:spPr>
          <a:xfrm>
            <a:off x="4596089" y="2605046"/>
            <a:ext cx="1655531" cy="1655531"/>
          </a:xfrm>
          <a:prstGeom prst="ellipse">
            <a:avLst/>
          </a:prstGeom>
          <a:gradFill flip="none" rotWithShape="1">
            <a:gsLst>
              <a:gs pos="0">
                <a:schemeClr val="accent3">
                  <a:alpha val="86000"/>
                  <a:lumMod val="76000"/>
                </a:schemeClr>
              </a:gs>
              <a:gs pos="100000">
                <a:schemeClr val="accent3">
                  <a:lumMod val="40000"/>
                  <a:lumOff val="60000"/>
                  <a:alpha val="0"/>
                </a:schemeClr>
              </a:gs>
              <a:gs pos="100000">
                <a:schemeClr val="accent1">
                  <a:tint val="23500"/>
                  <a:satMod val="1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6" name="Rectangle 55"/>
          <p:cNvSpPr/>
          <p:nvPr/>
        </p:nvSpPr>
        <p:spPr>
          <a:xfrm>
            <a:off x="4169735" y="4437112"/>
            <a:ext cx="2044359" cy="646331"/>
          </a:xfrm>
          <a:prstGeom prst="rect">
            <a:avLst/>
          </a:prstGeom>
        </p:spPr>
        <p:txBody>
          <a:bodyPr wrap="square">
            <a:spAutoFit/>
          </a:bodyPr>
          <a:lstStyle/>
          <a:p>
            <a:pPr algn="just"/>
            <a:r>
              <a:rPr lang="ru-RU" sz="1200" dirty="0">
                <a:latin typeface="Arial" pitchFamily="34" charset="0"/>
                <a:cs typeface="Arial" pitchFamily="34" charset="0"/>
              </a:rPr>
              <a:t>Притяжение со стороны всех молекул в радиусе молекулярного действия</a:t>
            </a:r>
          </a:p>
        </p:txBody>
      </p:sp>
      <p:sp>
        <p:nvSpPr>
          <p:cNvPr id="33" name="Rectangle 32"/>
          <p:cNvSpPr/>
          <p:nvPr/>
        </p:nvSpPr>
        <p:spPr>
          <a:xfrm>
            <a:off x="4729538" y="2319398"/>
            <a:ext cx="1440160" cy="276999"/>
          </a:xfrm>
          <a:prstGeom prst="rect">
            <a:avLst/>
          </a:prstGeom>
        </p:spPr>
        <p:txBody>
          <a:bodyPr wrap="square">
            <a:spAutoFit/>
          </a:bodyPr>
          <a:lstStyle/>
          <a:p>
            <a:pPr algn="just"/>
            <a:r>
              <a:rPr lang="ru-RU" sz="1200" dirty="0" smtClean="0">
                <a:latin typeface="Arial" pitchFamily="34" charset="0"/>
                <a:cs typeface="Arial" pitchFamily="34" charset="0"/>
              </a:rPr>
              <a:t>Стенка сосуда</a:t>
            </a:r>
            <a:endParaRPr lang="ru-RU" sz="1200" dirty="0">
              <a:latin typeface="Arial" pitchFamily="34" charset="0"/>
              <a:cs typeface="Arial" pitchFamily="34" charset="0"/>
            </a:endParaRPr>
          </a:p>
        </p:txBody>
      </p:sp>
      <p:sp>
        <p:nvSpPr>
          <p:cNvPr id="37" name="Rectangle 36"/>
          <p:cNvSpPr/>
          <p:nvPr/>
        </p:nvSpPr>
        <p:spPr>
          <a:xfrm>
            <a:off x="6084168" y="6093296"/>
            <a:ext cx="2588675" cy="553998"/>
          </a:xfrm>
          <a:prstGeom prst="rect">
            <a:avLst/>
          </a:prstGeom>
        </p:spPr>
        <p:txBody>
          <a:bodyPr wrap="square">
            <a:spAutoFit/>
          </a:bodyPr>
          <a:lstStyle/>
          <a:p>
            <a:pPr algn="just"/>
            <a:r>
              <a:rPr lang="ru-RU" sz="1500" dirty="0" smtClean="0">
                <a:latin typeface="Arial" pitchFamily="34" charset="0"/>
                <a:cs typeface="Arial" pitchFamily="34" charset="0"/>
              </a:rPr>
              <a:t>Уравнение газа Ван-дер </a:t>
            </a:r>
            <a:r>
              <a:rPr lang="ru-RU" sz="1500" dirty="0" err="1">
                <a:latin typeface="Arial" pitchFamily="34" charset="0"/>
                <a:cs typeface="Arial" pitchFamily="34" charset="0"/>
              </a:rPr>
              <a:t>В</a:t>
            </a:r>
            <a:r>
              <a:rPr lang="ru-RU" sz="1500" dirty="0" err="1" smtClean="0">
                <a:latin typeface="Arial" pitchFamily="34" charset="0"/>
                <a:cs typeface="Arial" pitchFamily="34" charset="0"/>
              </a:rPr>
              <a:t>аальса</a:t>
            </a:r>
            <a:r>
              <a:rPr lang="ru-RU" sz="1500" dirty="0" smtClean="0">
                <a:latin typeface="Arial" pitchFamily="34" charset="0"/>
                <a:cs typeface="Arial" pitchFamily="34" charset="0"/>
              </a:rPr>
              <a:t> для </a:t>
            </a:r>
            <a:r>
              <a:rPr lang="en-US" sz="1500" dirty="0" smtClean="0">
                <a:latin typeface="Arial" pitchFamily="34" charset="0"/>
                <a:cs typeface="Arial" pitchFamily="34" charset="0"/>
              </a:rPr>
              <a:t>      </a:t>
            </a:r>
            <a:r>
              <a:rPr lang="ru-RU" sz="1500" dirty="0" smtClean="0">
                <a:latin typeface="Arial" pitchFamily="34" charset="0"/>
                <a:cs typeface="Arial" pitchFamily="34" charset="0"/>
              </a:rPr>
              <a:t>молей</a:t>
            </a:r>
            <a:endParaRPr lang="ru-RU" sz="1500" dirty="0">
              <a:latin typeface="Arial" pitchFamily="34" charset="0"/>
              <a:cs typeface="Arial" pitchFamily="34" charset="0"/>
            </a:endParaRPr>
          </a:p>
        </p:txBody>
      </p:sp>
      <p:graphicFrame>
        <p:nvGraphicFramePr>
          <p:cNvPr id="43" name="Object 42"/>
          <p:cNvGraphicFramePr>
            <a:graphicFrameLocks noChangeAspect="1"/>
          </p:cNvGraphicFramePr>
          <p:nvPr>
            <p:extLst>
              <p:ext uri="{D42A27DB-BD31-4B8C-83A1-F6EECF244321}">
                <p14:modId xmlns:p14="http://schemas.microsoft.com/office/powerpoint/2010/main" val="2561470039"/>
              </p:ext>
            </p:extLst>
          </p:nvPr>
        </p:nvGraphicFramePr>
        <p:xfrm>
          <a:off x="7378505" y="6389135"/>
          <a:ext cx="215900" cy="238125"/>
        </p:xfrm>
        <a:graphic>
          <a:graphicData uri="http://schemas.openxmlformats.org/presentationml/2006/ole">
            <mc:AlternateContent xmlns:mc="http://schemas.openxmlformats.org/markup-compatibility/2006">
              <mc:Choice xmlns:v="urn:schemas-microsoft-com:vml" Requires="v">
                <p:oleObj spid="_x0000_s1622505" name="Equation" r:id="rId20" imgW="126720" imgH="139680" progId="Equation.DSMT4">
                  <p:embed/>
                </p:oleObj>
              </mc:Choice>
              <mc:Fallback>
                <p:oleObj name="Equation" r:id="rId20" imgW="126720" imgH="139680" progId="Equation.DSMT4">
                  <p:embed/>
                  <p:pic>
                    <p:nvPicPr>
                      <p:cNvPr id="0" name=""/>
                      <p:cNvPicPr>
                        <a:picLocks noChangeAspect="1" noChangeArrowheads="1"/>
                      </p:cNvPicPr>
                      <p:nvPr/>
                    </p:nvPicPr>
                    <p:blipFill>
                      <a:blip r:embed="rId21"/>
                      <a:srcRect/>
                      <a:stretch>
                        <a:fillRect/>
                      </a:stretch>
                    </p:blipFill>
                    <p:spPr bwMode="auto">
                      <a:xfrm>
                        <a:off x="7378505" y="6389135"/>
                        <a:ext cx="215900"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6286448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827584" y="10873"/>
            <a:ext cx="7632848"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Свойства уравнения Ван-дер-Ваальса</a:t>
            </a:r>
            <a:endParaRPr lang="ru-RU" sz="2800" b="1" kern="0" baseline="-25000" dirty="0">
              <a:solidFill>
                <a:srgbClr val="003399"/>
              </a:solidFill>
              <a:latin typeface="Arial" pitchFamily="34" charset="0"/>
              <a:cs typeface="Arial" pitchFamily="34"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3283556090"/>
              </p:ext>
            </p:extLst>
          </p:nvPr>
        </p:nvGraphicFramePr>
        <p:xfrm>
          <a:off x="395536" y="980728"/>
          <a:ext cx="2786063" cy="822325"/>
        </p:xfrm>
        <a:graphic>
          <a:graphicData uri="http://schemas.openxmlformats.org/presentationml/2006/ole">
            <mc:AlternateContent xmlns:mc="http://schemas.openxmlformats.org/markup-compatibility/2006">
              <mc:Choice xmlns:v="urn:schemas-microsoft-com:vml" Requires="v">
                <p:oleObj spid="_x0000_s1626559" name="Equation" r:id="rId3" imgW="1638000" imgH="482400" progId="Equation.DSMT4">
                  <p:embed/>
                </p:oleObj>
              </mc:Choice>
              <mc:Fallback>
                <p:oleObj name="Equation" r:id="rId3" imgW="1638000" imgH="482400" progId="Equation.DSMT4">
                  <p:embed/>
                  <p:pic>
                    <p:nvPicPr>
                      <p:cNvPr id="0" name="Object 4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980728"/>
                        <a:ext cx="2786063"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6" name="Rectangle 5"/>
          <p:cNvSpPr/>
          <p:nvPr/>
        </p:nvSpPr>
        <p:spPr>
          <a:xfrm>
            <a:off x="3491880" y="836712"/>
            <a:ext cx="2520280" cy="323165"/>
          </a:xfrm>
          <a:prstGeom prst="rect">
            <a:avLst/>
          </a:prstGeom>
        </p:spPr>
        <p:txBody>
          <a:bodyPr wrap="square">
            <a:spAutoFit/>
          </a:bodyPr>
          <a:lstStyle/>
          <a:p>
            <a:pPr algn="just"/>
            <a:r>
              <a:rPr lang="ru-RU" sz="1500" dirty="0">
                <a:latin typeface="Arial" pitchFamily="34" charset="0"/>
                <a:cs typeface="Arial" pitchFamily="34" charset="0"/>
              </a:rPr>
              <a:t>Для молярного объема</a:t>
            </a:r>
          </a:p>
        </p:txBody>
      </p:sp>
      <p:graphicFrame>
        <p:nvGraphicFramePr>
          <p:cNvPr id="7" name="Object 6"/>
          <p:cNvGraphicFramePr>
            <a:graphicFrameLocks noChangeAspect="1"/>
          </p:cNvGraphicFramePr>
          <p:nvPr>
            <p:extLst>
              <p:ext uri="{D42A27DB-BD31-4B8C-83A1-F6EECF244321}">
                <p14:modId xmlns:p14="http://schemas.microsoft.com/office/powerpoint/2010/main" val="324656246"/>
              </p:ext>
            </p:extLst>
          </p:nvPr>
        </p:nvGraphicFramePr>
        <p:xfrm>
          <a:off x="6032809" y="1032369"/>
          <a:ext cx="2505075" cy="822325"/>
        </p:xfrm>
        <a:graphic>
          <a:graphicData uri="http://schemas.openxmlformats.org/presentationml/2006/ole">
            <mc:AlternateContent xmlns:mc="http://schemas.openxmlformats.org/markup-compatibility/2006">
              <mc:Choice xmlns:v="urn:schemas-microsoft-com:vml" Requires="v">
                <p:oleObj spid="_x0000_s1626560" name="Equation" r:id="rId5" imgW="1473120" imgH="482400" progId="Equation.DSMT4">
                  <p:embed/>
                </p:oleObj>
              </mc:Choice>
              <mc:Fallback>
                <p:oleObj name="Equation" r:id="rId5" imgW="1473120" imgH="482400" progId="Equation.DSMT4">
                  <p:embed/>
                  <p:pic>
                    <p:nvPicPr>
                      <p:cNvPr id="0" name=""/>
                      <p:cNvPicPr>
                        <a:picLocks noChangeAspect="1" noChangeArrowheads="1"/>
                      </p:cNvPicPr>
                      <p:nvPr/>
                    </p:nvPicPr>
                    <p:blipFill>
                      <a:blip r:embed="rId6"/>
                      <a:srcRect/>
                      <a:stretch>
                        <a:fillRect/>
                      </a:stretch>
                    </p:blipFill>
                    <p:spPr bwMode="auto">
                      <a:xfrm>
                        <a:off x="6032809" y="1032369"/>
                        <a:ext cx="250507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768636260"/>
              </p:ext>
            </p:extLst>
          </p:nvPr>
        </p:nvGraphicFramePr>
        <p:xfrm>
          <a:off x="4028598" y="1124744"/>
          <a:ext cx="1079500" cy="388937"/>
        </p:xfrm>
        <a:graphic>
          <a:graphicData uri="http://schemas.openxmlformats.org/presentationml/2006/ole">
            <mc:AlternateContent xmlns:mc="http://schemas.openxmlformats.org/markup-compatibility/2006">
              <mc:Choice xmlns:v="urn:schemas-microsoft-com:vml" Requires="v">
                <p:oleObj spid="_x0000_s1626561" name="Equation" r:id="rId7" imgW="634680" imgH="228600" progId="Equation.DSMT4">
                  <p:embed/>
                </p:oleObj>
              </mc:Choice>
              <mc:Fallback>
                <p:oleObj name="Equation" r:id="rId7" imgW="634680" imgH="228600" progId="Equation.DSMT4">
                  <p:embed/>
                  <p:pic>
                    <p:nvPicPr>
                      <p:cNvPr id="0" name=""/>
                      <p:cNvPicPr>
                        <a:picLocks noChangeAspect="1" noChangeArrowheads="1"/>
                      </p:cNvPicPr>
                      <p:nvPr/>
                    </p:nvPicPr>
                    <p:blipFill>
                      <a:blip r:embed="rId8"/>
                      <a:srcRect/>
                      <a:stretch>
                        <a:fillRect/>
                      </a:stretch>
                    </p:blipFill>
                    <p:spPr bwMode="auto">
                      <a:xfrm>
                        <a:off x="4028598" y="1124744"/>
                        <a:ext cx="10795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9" name="Right Arrow 8"/>
          <p:cNvSpPr/>
          <p:nvPr/>
        </p:nvSpPr>
        <p:spPr>
          <a:xfrm>
            <a:off x="3779912" y="1473657"/>
            <a:ext cx="1677838" cy="311419"/>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0" name="Object 9"/>
          <p:cNvGraphicFramePr>
            <a:graphicFrameLocks noChangeAspect="1"/>
          </p:cNvGraphicFramePr>
          <p:nvPr>
            <p:extLst>
              <p:ext uri="{D42A27DB-BD31-4B8C-83A1-F6EECF244321}">
                <p14:modId xmlns:p14="http://schemas.microsoft.com/office/powerpoint/2010/main" val="3144800616"/>
              </p:ext>
            </p:extLst>
          </p:nvPr>
        </p:nvGraphicFramePr>
        <p:xfrm>
          <a:off x="467544" y="2636912"/>
          <a:ext cx="2570163" cy="476250"/>
        </p:xfrm>
        <a:graphic>
          <a:graphicData uri="http://schemas.openxmlformats.org/presentationml/2006/ole">
            <mc:AlternateContent xmlns:mc="http://schemas.openxmlformats.org/markup-compatibility/2006">
              <mc:Choice xmlns:v="urn:schemas-microsoft-com:vml" Requires="v">
                <p:oleObj spid="_x0000_s1626562" name="Equation" r:id="rId9" imgW="1511280" imgH="279360" progId="Equation.DSMT4">
                  <p:embed/>
                </p:oleObj>
              </mc:Choice>
              <mc:Fallback>
                <p:oleObj name="Equation" r:id="rId9" imgW="1511280" imgH="279360" progId="Equation.DSMT4">
                  <p:embed/>
                  <p:pic>
                    <p:nvPicPr>
                      <p:cNvPr id="0" name=""/>
                      <p:cNvPicPr>
                        <a:picLocks noChangeAspect="1" noChangeArrowheads="1"/>
                      </p:cNvPicPr>
                      <p:nvPr/>
                    </p:nvPicPr>
                    <p:blipFill>
                      <a:blip r:embed="rId10"/>
                      <a:srcRect/>
                      <a:stretch>
                        <a:fillRect/>
                      </a:stretch>
                    </p:blipFill>
                    <p:spPr bwMode="auto">
                      <a:xfrm>
                        <a:off x="467544" y="2636912"/>
                        <a:ext cx="2570163"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11" name="Right Arrow 10"/>
          <p:cNvSpPr/>
          <p:nvPr/>
        </p:nvSpPr>
        <p:spPr>
          <a:xfrm>
            <a:off x="3621546" y="2690989"/>
            <a:ext cx="1130474" cy="311419"/>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Rectangle 11"/>
          <p:cNvSpPr/>
          <p:nvPr/>
        </p:nvSpPr>
        <p:spPr>
          <a:xfrm>
            <a:off x="251520" y="2204864"/>
            <a:ext cx="3600400" cy="323165"/>
          </a:xfrm>
          <a:prstGeom prst="rect">
            <a:avLst/>
          </a:prstGeom>
        </p:spPr>
        <p:txBody>
          <a:bodyPr wrap="square">
            <a:spAutoFit/>
          </a:bodyPr>
          <a:lstStyle/>
          <a:p>
            <a:pPr algn="just"/>
            <a:r>
              <a:rPr lang="ru-RU" sz="1500" dirty="0">
                <a:latin typeface="Arial" pitchFamily="34" charset="0"/>
                <a:cs typeface="Arial" pitchFamily="34" charset="0"/>
              </a:rPr>
              <a:t>Умножим на           разделим на  </a:t>
            </a:r>
          </a:p>
        </p:txBody>
      </p:sp>
      <p:graphicFrame>
        <p:nvGraphicFramePr>
          <p:cNvPr id="13" name="Object 12"/>
          <p:cNvGraphicFramePr>
            <a:graphicFrameLocks noChangeAspect="1"/>
          </p:cNvGraphicFramePr>
          <p:nvPr>
            <p:extLst>
              <p:ext uri="{D42A27DB-BD31-4B8C-83A1-F6EECF244321}">
                <p14:modId xmlns:p14="http://schemas.microsoft.com/office/powerpoint/2010/main" val="242402249"/>
              </p:ext>
            </p:extLst>
          </p:nvPr>
        </p:nvGraphicFramePr>
        <p:xfrm>
          <a:off x="1547664" y="2160865"/>
          <a:ext cx="344488" cy="411162"/>
        </p:xfrm>
        <a:graphic>
          <a:graphicData uri="http://schemas.openxmlformats.org/presentationml/2006/ole">
            <mc:AlternateContent xmlns:mc="http://schemas.openxmlformats.org/markup-compatibility/2006">
              <mc:Choice xmlns:v="urn:schemas-microsoft-com:vml" Requires="v">
                <p:oleObj spid="_x0000_s1626563" name="Equation" r:id="rId11" imgW="203040" imgH="241200" progId="Equation.DSMT4">
                  <p:embed/>
                </p:oleObj>
              </mc:Choice>
              <mc:Fallback>
                <p:oleObj name="Equation" r:id="rId11" imgW="203040" imgH="241200" progId="Equation.DSMT4">
                  <p:embed/>
                  <p:pic>
                    <p:nvPicPr>
                      <p:cNvPr id="0" name=""/>
                      <p:cNvPicPr>
                        <a:picLocks noChangeAspect="1" noChangeArrowheads="1"/>
                      </p:cNvPicPr>
                      <p:nvPr/>
                    </p:nvPicPr>
                    <p:blipFill>
                      <a:blip r:embed="rId12"/>
                      <a:srcRect/>
                      <a:stretch>
                        <a:fillRect/>
                      </a:stretch>
                    </p:blipFill>
                    <p:spPr bwMode="auto">
                      <a:xfrm>
                        <a:off x="1547664" y="2160865"/>
                        <a:ext cx="344488"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4062262527"/>
              </p:ext>
            </p:extLst>
          </p:nvPr>
        </p:nvGraphicFramePr>
        <p:xfrm>
          <a:off x="3254202" y="2247041"/>
          <a:ext cx="258762" cy="280988"/>
        </p:xfrm>
        <a:graphic>
          <a:graphicData uri="http://schemas.openxmlformats.org/presentationml/2006/ole">
            <mc:AlternateContent xmlns:mc="http://schemas.openxmlformats.org/markup-compatibility/2006">
              <mc:Choice xmlns:v="urn:schemas-microsoft-com:vml" Requires="v">
                <p:oleObj spid="_x0000_s1626564" name="Equation" r:id="rId13" imgW="152280" imgH="164880" progId="Equation.DSMT4">
                  <p:embed/>
                </p:oleObj>
              </mc:Choice>
              <mc:Fallback>
                <p:oleObj name="Equation" r:id="rId13" imgW="152280" imgH="164880" progId="Equation.DSMT4">
                  <p:embed/>
                  <p:pic>
                    <p:nvPicPr>
                      <p:cNvPr id="0" name=""/>
                      <p:cNvPicPr>
                        <a:picLocks noChangeAspect="1" noChangeArrowheads="1"/>
                      </p:cNvPicPr>
                      <p:nvPr/>
                    </p:nvPicPr>
                    <p:blipFill>
                      <a:blip r:embed="rId14"/>
                      <a:srcRect/>
                      <a:stretch>
                        <a:fillRect/>
                      </a:stretch>
                    </p:blipFill>
                    <p:spPr bwMode="auto">
                      <a:xfrm>
                        <a:off x="3254202" y="2247041"/>
                        <a:ext cx="258762"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3699868322"/>
              </p:ext>
            </p:extLst>
          </p:nvPr>
        </p:nvGraphicFramePr>
        <p:xfrm>
          <a:off x="5004048" y="2456967"/>
          <a:ext cx="3540125" cy="779462"/>
        </p:xfrm>
        <a:graphic>
          <a:graphicData uri="http://schemas.openxmlformats.org/presentationml/2006/ole">
            <mc:AlternateContent xmlns:mc="http://schemas.openxmlformats.org/markup-compatibility/2006">
              <mc:Choice xmlns:v="urn:schemas-microsoft-com:vml" Requires="v">
                <p:oleObj spid="_x0000_s1626565" name="Equation" r:id="rId15" imgW="2082600" imgH="457200" progId="Equation.DSMT4">
                  <p:embed/>
                </p:oleObj>
              </mc:Choice>
              <mc:Fallback>
                <p:oleObj name="Equation" r:id="rId15" imgW="2082600" imgH="457200" progId="Equation.DSMT4">
                  <p:embed/>
                  <p:pic>
                    <p:nvPicPr>
                      <p:cNvPr id="0" name=""/>
                      <p:cNvPicPr>
                        <a:picLocks noChangeAspect="1" noChangeArrowheads="1"/>
                      </p:cNvPicPr>
                      <p:nvPr/>
                    </p:nvPicPr>
                    <p:blipFill>
                      <a:blip r:embed="rId16"/>
                      <a:srcRect/>
                      <a:stretch>
                        <a:fillRect/>
                      </a:stretch>
                    </p:blipFill>
                    <p:spPr bwMode="auto">
                      <a:xfrm>
                        <a:off x="5004048" y="2456967"/>
                        <a:ext cx="3540125" cy="77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16" name="Rectangle 15"/>
          <p:cNvSpPr/>
          <p:nvPr/>
        </p:nvSpPr>
        <p:spPr>
          <a:xfrm>
            <a:off x="374063" y="3356992"/>
            <a:ext cx="7552456" cy="553998"/>
          </a:xfrm>
          <a:prstGeom prst="rect">
            <a:avLst/>
          </a:prstGeom>
          <a:ln w="31750">
            <a:solidFill>
              <a:srgbClr val="C00000"/>
            </a:solidFill>
          </a:ln>
        </p:spPr>
        <p:txBody>
          <a:bodyPr wrap="square">
            <a:spAutoFit/>
          </a:bodyPr>
          <a:lstStyle/>
          <a:p>
            <a:pPr algn="just"/>
            <a:r>
              <a:rPr lang="ru-RU" sz="1500" dirty="0">
                <a:latin typeface="Arial" pitchFamily="34" charset="0"/>
                <a:cs typeface="Arial" pitchFamily="34" charset="0"/>
              </a:rPr>
              <a:t>При фиксированном давлении и температуре уравнение Ван-дер-Ваальса представляет собой полином третьей степени относительно молярного объема</a:t>
            </a:r>
          </a:p>
        </p:txBody>
      </p:sp>
      <p:pic>
        <p:nvPicPr>
          <p:cNvPr id="1112102" name="Picture 38" descr="D:\documentsECLbureau\CondMatter\Molecule\LecturePPT\fig_im\fig_cubicpoly.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57205" y="4077072"/>
            <a:ext cx="3394715" cy="271577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8" name="Object 17"/>
          <p:cNvGraphicFramePr>
            <a:graphicFrameLocks noChangeAspect="1"/>
          </p:cNvGraphicFramePr>
          <p:nvPr>
            <p:extLst>
              <p:ext uri="{D42A27DB-BD31-4B8C-83A1-F6EECF244321}">
                <p14:modId xmlns:p14="http://schemas.microsoft.com/office/powerpoint/2010/main" val="3530144841"/>
              </p:ext>
            </p:extLst>
          </p:nvPr>
        </p:nvGraphicFramePr>
        <p:xfrm>
          <a:off x="3314575" y="6216339"/>
          <a:ext cx="215900" cy="238125"/>
        </p:xfrm>
        <a:graphic>
          <a:graphicData uri="http://schemas.openxmlformats.org/presentationml/2006/ole">
            <mc:AlternateContent xmlns:mc="http://schemas.openxmlformats.org/markup-compatibility/2006">
              <mc:Choice xmlns:v="urn:schemas-microsoft-com:vml" Requires="v">
                <p:oleObj spid="_x0000_s1626566" name="Equation" r:id="rId18" imgW="126720" imgH="139680" progId="Equation.DSMT4">
                  <p:embed/>
                </p:oleObj>
              </mc:Choice>
              <mc:Fallback>
                <p:oleObj name="Equation" r:id="rId18" imgW="126720" imgH="139680" progId="Equation.DSMT4">
                  <p:embed/>
                  <p:pic>
                    <p:nvPicPr>
                      <p:cNvPr id="0" name=""/>
                      <p:cNvPicPr>
                        <a:picLocks noChangeAspect="1" noChangeArrowheads="1"/>
                      </p:cNvPicPr>
                      <p:nvPr/>
                    </p:nvPicPr>
                    <p:blipFill>
                      <a:blip r:embed="rId19"/>
                      <a:srcRect/>
                      <a:stretch>
                        <a:fillRect/>
                      </a:stretch>
                    </p:blipFill>
                    <p:spPr bwMode="auto">
                      <a:xfrm>
                        <a:off x="3314575" y="6216339"/>
                        <a:ext cx="215900"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553179614"/>
              </p:ext>
            </p:extLst>
          </p:nvPr>
        </p:nvGraphicFramePr>
        <p:xfrm>
          <a:off x="863370" y="4293096"/>
          <a:ext cx="236538" cy="282575"/>
        </p:xfrm>
        <a:graphic>
          <a:graphicData uri="http://schemas.openxmlformats.org/presentationml/2006/ole">
            <mc:AlternateContent xmlns:mc="http://schemas.openxmlformats.org/markup-compatibility/2006">
              <mc:Choice xmlns:v="urn:schemas-microsoft-com:vml" Requires="v">
                <p:oleObj spid="_x0000_s1626567" name="Equation" r:id="rId20" imgW="139680" imgH="164880" progId="Equation.DSMT4">
                  <p:embed/>
                </p:oleObj>
              </mc:Choice>
              <mc:Fallback>
                <p:oleObj name="Equation" r:id="rId20" imgW="139680" imgH="164880" progId="Equation.DSMT4">
                  <p:embed/>
                  <p:pic>
                    <p:nvPicPr>
                      <p:cNvPr id="0" name=""/>
                      <p:cNvPicPr>
                        <a:picLocks noChangeAspect="1" noChangeArrowheads="1"/>
                      </p:cNvPicPr>
                      <p:nvPr/>
                    </p:nvPicPr>
                    <p:blipFill>
                      <a:blip r:embed="rId21"/>
                      <a:srcRect/>
                      <a:stretch>
                        <a:fillRect/>
                      </a:stretch>
                    </p:blipFill>
                    <p:spPr bwMode="auto">
                      <a:xfrm>
                        <a:off x="863370" y="4293096"/>
                        <a:ext cx="236538"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20" name="Rectangle 19"/>
          <p:cNvSpPr/>
          <p:nvPr/>
        </p:nvSpPr>
        <p:spPr>
          <a:xfrm>
            <a:off x="3987053" y="4131513"/>
            <a:ext cx="4608512" cy="553998"/>
          </a:xfrm>
          <a:prstGeom prst="rect">
            <a:avLst/>
          </a:prstGeom>
        </p:spPr>
        <p:txBody>
          <a:bodyPr wrap="square">
            <a:spAutoFit/>
          </a:bodyPr>
          <a:lstStyle/>
          <a:p>
            <a:pPr algn="just"/>
            <a:r>
              <a:rPr lang="ru-RU" sz="1500" dirty="0">
                <a:latin typeface="Arial" pitchFamily="34" charset="0"/>
                <a:cs typeface="Arial" pitchFamily="34" charset="0"/>
              </a:rPr>
              <a:t>Общее свойство полиномов третьей степени для действительных коней</a:t>
            </a:r>
          </a:p>
        </p:txBody>
      </p:sp>
      <p:sp>
        <p:nvSpPr>
          <p:cNvPr id="21" name="Rectangle 20"/>
          <p:cNvSpPr/>
          <p:nvPr/>
        </p:nvSpPr>
        <p:spPr>
          <a:xfrm>
            <a:off x="3986122" y="4725144"/>
            <a:ext cx="4608512" cy="323165"/>
          </a:xfrm>
          <a:prstGeom prst="rect">
            <a:avLst/>
          </a:prstGeom>
        </p:spPr>
        <p:txBody>
          <a:bodyPr wrap="square">
            <a:spAutoFit/>
          </a:bodyPr>
          <a:lstStyle/>
          <a:p>
            <a:pPr algn="just"/>
            <a:r>
              <a:rPr lang="ru-RU" sz="1500" dirty="0">
                <a:latin typeface="Arial" pitchFamily="34" charset="0"/>
                <a:cs typeface="Arial" pitchFamily="34" charset="0"/>
              </a:rPr>
              <a:t>1 корень</a:t>
            </a:r>
          </a:p>
        </p:txBody>
      </p:sp>
      <p:sp>
        <p:nvSpPr>
          <p:cNvPr id="22" name="Rectangle 21"/>
          <p:cNvSpPr/>
          <p:nvPr/>
        </p:nvSpPr>
        <p:spPr>
          <a:xfrm>
            <a:off x="3988108" y="5111793"/>
            <a:ext cx="5264412" cy="323165"/>
          </a:xfrm>
          <a:prstGeom prst="rect">
            <a:avLst/>
          </a:prstGeom>
        </p:spPr>
        <p:txBody>
          <a:bodyPr wrap="square">
            <a:spAutoFit/>
          </a:bodyPr>
          <a:lstStyle/>
          <a:p>
            <a:pPr algn="just"/>
            <a:r>
              <a:rPr lang="ru-RU" sz="1500" dirty="0">
                <a:latin typeface="Arial" pitchFamily="34" charset="0"/>
                <a:cs typeface="Arial" pitchFamily="34" charset="0"/>
              </a:rPr>
              <a:t>1 корень + 1 корень двойной кратности</a:t>
            </a:r>
          </a:p>
        </p:txBody>
      </p:sp>
      <p:sp>
        <p:nvSpPr>
          <p:cNvPr id="23" name="Rectangle 22"/>
          <p:cNvSpPr/>
          <p:nvPr/>
        </p:nvSpPr>
        <p:spPr>
          <a:xfrm>
            <a:off x="4036140" y="5893174"/>
            <a:ext cx="2048028" cy="323165"/>
          </a:xfrm>
          <a:prstGeom prst="rect">
            <a:avLst/>
          </a:prstGeom>
        </p:spPr>
        <p:txBody>
          <a:bodyPr wrap="square">
            <a:spAutoFit/>
          </a:bodyPr>
          <a:lstStyle/>
          <a:p>
            <a:pPr algn="just"/>
            <a:r>
              <a:rPr lang="ru-RU" sz="1500" dirty="0">
                <a:latin typeface="Arial" pitchFamily="34" charset="0"/>
                <a:cs typeface="Arial" pitchFamily="34" charset="0"/>
              </a:rPr>
              <a:t>3 различных корня</a:t>
            </a:r>
          </a:p>
        </p:txBody>
      </p:sp>
      <p:sp>
        <p:nvSpPr>
          <p:cNvPr id="24" name="Rectangle 23"/>
          <p:cNvSpPr/>
          <p:nvPr/>
        </p:nvSpPr>
        <p:spPr>
          <a:xfrm>
            <a:off x="4010258" y="5517232"/>
            <a:ext cx="5264412" cy="323165"/>
          </a:xfrm>
          <a:prstGeom prst="rect">
            <a:avLst/>
          </a:prstGeom>
        </p:spPr>
        <p:txBody>
          <a:bodyPr wrap="square">
            <a:spAutoFit/>
          </a:bodyPr>
          <a:lstStyle/>
          <a:p>
            <a:pPr algn="just"/>
            <a:r>
              <a:rPr lang="ru-RU" sz="1500" dirty="0">
                <a:latin typeface="Arial" pitchFamily="34" charset="0"/>
                <a:cs typeface="Arial" pitchFamily="34" charset="0"/>
              </a:rPr>
              <a:t>1 корень тройной кратности</a:t>
            </a:r>
          </a:p>
        </p:txBody>
      </p:sp>
      <p:sp>
        <p:nvSpPr>
          <p:cNvPr id="25" name="Oval 24"/>
          <p:cNvSpPr/>
          <p:nvPr/>
        </p:nvSpPr>
        <p:spPr>
          <a:xfrm>
            <a:off x="1317449" y="5686765"/>
            <a:ext cx="99733" cy="91743"/>
          </a:xfrm>
          <a:prstGeom prst="ellipse">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Oval 25"/>
          <p:cNvSpPr/>
          <p:nvPr/>
        </p:nvSpPr>
        <p:spPr>
          <a:xfrm>
            <a:off x="1496086" y="5686510"/>
            <a:ext cx="99733" cy="91743"/>
          </a:xfrm>
          <a:prstGeom prst="ellipse">
            <a:avLst/>
          </a:prstGeom>
          <a:solidFill>
            <a:srgbClr val="4110F6"/>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Oval 26"/>
          <p:cNvSpPr/>
          <p:nvPr/>
        </p:nvSpPr>
        <p:spPr>
          <a:xfrm>
            <a:off x="2507621" y="5694716"/>
            <a:ext cx="99733" cy="91743"/>
          </a:xfrm>
          <a:prstGeom prst="ellipse">
            <a:avLst/>
          </a:prstGeom>
          <a:solidFill>
            <a:srgbClr val="4110F6"/>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Oval 27"/>
          <p:cNvSpPr/>
          <p:nvPr/>
        </p:nvSpPr>
        <p:spPr>
          <a:xfrm>
            <a:off x="3195897" y="5686765"/>
            <a:ext cx="99733" cy="91743"/>
          </a:xfrm>
          <a:prstGeom prst="ellipse">
            <a:avLst/>
          </a:prstGeom>
          <a:solidFill>
            <a:srgbClr val="4110F6"/>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29" name="Object 28"/>
          <p:cNvGraphicFramePr>
            <a:graphicFrameLocks noChangeAspect="1"/>
          </p:cNvGraphicFramePr>
          <p:nvPr>
            <p:extLst>
              <p:ext uri="{D42A27DB-BD31-4B8C-83A1-F6EECF244321}">
                <p14:modId xmlns:p14="http://schemas.microsoft.com/office/powerpoint/2010/main" val="326903371"/>
              </p:ext>
            </p:extLst>
          </p:nvPr>
        </p:nvGraphicFramePr>
        <p:xfrm>
          <a:off x="4114079" y="6309320"/>
          <a:ext cx="2952750" cy="411162"/>
        </p:xfrm>
        <a:graphic>
          <a:graphicData uri="http://schemas.openxmlformats.org/presentationml/2006/ole">
            <mc:AlternateContent xmlns:mc="http://schemas.openxmlformats.org/markup-compatibility/2006">
              <mc:Choice xmlns:v="urn:schemas-microsoft-com:vml" Requires="v">
                <p:oleObj spid="_x0000_s1626568" name="Equation" r:id="rId22" imgW="1739880" imgH="241200" progId="Equation.DSMT4">
                  <p:embed/>
                </p:oleObj>
              </mc:Choice>
              <mc:Fallback>
                <p:oleObj name="Equation" r:id="rId22" imgW="1739880" imgH="241200" progId="Equation.DSMT4">
                  <p:embed/>
                  <p:pic>
                    <p:nvPicPr>
                      <p:cNvPr id="0" name=""/>
                      <p:cNvPicPr>
                        <a:picLocks noChangeAspect="1" noChangeArrowheads="1"/>
                      </p:cNvPicPr>
                      <p:nvPr/>
                    </p:nvPicPr>
                    <p:blipFill>
                      <a:blip r:embed="rId23"/>
                      <a:srcRect/>
                      <a:stretch>
                        <a:fillRect/>
                      </a:stretch>
                    </p:blipFill>
                    <p:spPr bwMode="auto">
                      <a:xfrm>
                        <a:off x="4114079" y="6309320"/>
                        <a:ext cx="295275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4838733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539552" y="44624"/>
            <a:ext cx="8352928"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Силы взаимодействия между атомами в молекулах </a:t>
            </a:r>
            <a:endParaRPr lang="ru-RU" sz="2800" b="1" kern="0" baseline="-25000" dirty="0">
              <a:solidFill>
                <a:srgbClr val="003399"/>
              </a:solidFill>
              <a:latin typeface="Arial" pitchFamily="34" charset="0"/>
              <a:cs typeface="Arial" pitchFamily="34" charset="0"/>
            </a:endParaRPr>
          </a:p>
        </p:txBody>
      </p:sp>
      <p:sp>
        <p:nvSpPr>
          <p:cNvPr id="5" name="Rectangle 4"/>
          <p:cNvSpPr/>
          <p:nvPr/>
        </p:nvSpPr>
        <p:spPr>
          <a:xfrm>
            <a:off x="1403647" y="836712"/>
            <a:ext cx="3072145" cy="400110"/>
          </a:xfrm>
          <a:prstGeom prst="rect">
            <a:avLst/>
          </a:prstGeom>
        </p:spPr>
        <p:txBody>
          <a:bodyPr wrap="square">
            <a:spAutoFit/>
          </a:bodyPr>
          <a:lstStyle/>
          <a:p>
            <a:pPr algn="just"/>
            <a:r>
              <a:rPr lang="ru-RU" sz="2000" b="1" dirty="0">
                <a:latin typeface="Arial" pitchFamily="34" charset="0"/>
                <a:cs typeface="Arial" pitchFamily="34" charset="0"/>
              </a:rPr>
              <a:t>Ковалентная связь </a:t>
            </a:r>
          </a:p>
        </p:txBody>
      </p:sp>
      <p:pic>
        <p:nvPicPr>
          <p:cNvPr id="1056770" name="Picture 2" descr="C:\Users\PierreYV\Downloads\kovalentnaya-svyaz.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176" t="15655" r="11083" b="9372"/>
          <a:stretch/>
        </p:blipFill>
        <p:spPr bwMode="auto">
          <a:xfrm>
            <a:off x="6344992" y="836738"/>
            <a:ext cx="2736304" cy="1368152"/>
          </a:xfrm>
          <a:prstGeom prst="rect">
            <a:avLst/>
          </a:prstGeom>
          <a:noFill/>
          <a:extLst>
            <a:ext uri="{909E8E84-426E-40DD-AFC4-6F175D3DCCD1}">
              <a14:hiddenFill xmlns:a14="http://schemas.microsoft.com/office/drawing/2010/main">
                <a:solidFill>
                  <a:srgbClr val="FFFFFF"/>
                </a:solidFill>
              </a14:hiddenFill>
            </a:ext>
          </a:extLst>
        </p:spPr>
      </p:pic>
      <p:pic>
        <p:nvPicPr>
          <p:cNvPr id="1056771" name="Picture 3" descr="C:\Users\PierreYV\Downloads\400px-Covalent_bond_hydrogen.sv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496" y="2403287"/>
            <a:ext cx="3810000" cy="162877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19892" y="1236822"/>
            <a:ext cx="6252308" cy="1200329"/>
          </a:xfrm>
          <a:prstGeom prst="rect">
            <a:avLst/>
          </a:prstGeom>
        </p:spPr>
        <p:txBody>
          <a:bodyPr wrap="square">
            <a:spAutoFit/>
          </a:bodyPr>
          <a:lstStyle/>
          <a:p>
            <a:r>
              <a:rPr lang="ru-RU" dirty="0">
                <a:latin typeface="Arial" pitchFamily="34" charset="0"/>
                <a:cs typeface="Arial" pitchFamily="34" charset="0"/>
              </a:rPr>
              <a:t>Химическая связь, образованная перекрытием (обобществлением) пары валентных электронных облаков. Обеспечивающие связь электронные облака – </a:t>
            </a:r>
          </a:p>
          <a:p>
            <a:r>
              <a:rPr lang="ru-RU" dirty="0">
                <a:latin typeface="Arial" pitchFamily="34" charset="0"/>
                <a:cs typeface="Arial" pitchFamily="34" charset="0"/>
              </a:rPr>
              <a:t>общая электронная пара</a:t>
            </a:r>
          </a:p>
        </p:txBody>
      </p:sp>
      <p:sp>
        <p:nvSpPr>
          <p:cNvPr id="9" name="Rectangle 8"/>
          <p:cNvSpPr/>
          <p:nvPr/>
        </p:nvSpPr>
        <p:spPr>
          <a:xfrm>
            <a:off x="5724128" y="2586415"/>
            <a:ext cx="2880320" cy="369332"/>
          </a:xfrm>
          <a:prstGeom prst="rect">
            <a:avLst/>
          </a:prstGeom>
        </p:spPr>
        <p:txBody>
          <a:bodyPr wrap="square">
            <a:spAutoFit/>
          </a:bodyPr>
          <a:lstStyle/>
          <a:p>
            <a:pPr algn="just"/>
            <a:r>
              <a:rPr lang="ru-RU" dirty="0">
                <a:latin typeface="Arial" pitchFamily="34" charset="0"/>
                <a:cs typeface="Arial" pitchFamily="34" charset="0"/>
              </a:rPr>
              <a:t>Примеры молекул</a:t>
            </a:r>
          </a:p>
        </p:txBody>
      </p:sp>
      <p:graphicFrame>
        <p:nvGraphicFramePr>
          <p:cNvPr id="7" name="Object 6"/>
          <p:cNvGraphicFramePr>
            <a:graphicFrameLocks noChangeAspect="1"/>
          </p:cNvGraphicFramePr>
          <p:nvPr/>
        </p:nvGraphicFramePr>
        <p:xfrm>
          <a:off x="6012160" y="3068960"/>
          <a:ext cx="1477962" cy="503238"/>
        </p:xfrm>
        <a:graphic>
          <a:graphicData uri="http://schemas.openxmlformats.org/presentationml/2006/ole">
            <mc:AlternateContent xmlns:mc="http://schemas.openxmlformats.org/markup-compatibility/2006">
              <mc:Choice xmlns:v="urn:schemas-microsoft-com:vml" Requires="v">
                <p:oleObj spid="_x0000_s1457525" name="Equation" r:id="rId5" imgW="672840" imgH="228600" progId="Equation.DSMT4">
                  <p:embed/>
                </p:oleObj>
              </mc:Choice>
              <mc:Fallback>
                <p:oleObj name="Equation" r:id="rId5" imgW="672840" imgH="228600" progId="Equation.DSMT4">
                  <p:embed/>
                  <p:pic>
                    <p:nvPicPr>
                      <p:cNvPr id="7" name="Object 6"/>
                      <p:cNvPicPr>
                        <a:picLocks noChangeAspect="1" noChangeArrowheads="1"/>
                      </p:cNvPicPr>
                      <p:nvPr/>
                    </p:nvPicPr>
                    <p:blipFill>
                      <a:blip r:embed="rId6"/>
                      <a:srcRect/>
                      <a:stretch>
                        <a:fillRect/>
                      </a:stretch>
                    </p:blipFill>
                    <p:spPr bwMode="auto">
                      <a:xfrm>
                        <a:off x="6012160" y="3068960"/>
                        <a:ext cx="1477962"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1" name="Rectangle 10"/>
          <p:cNvSpPr/>
          <p:nvPr/>
        </p:nvSpPr>
        <p:spPr>
          <a:xfrm>
            <a:off x="4211960" y="3574757"/>
            <a:ext cx="4869336" cy="646331"/>
          </a:xfrm>
          <a:prstGeom prst="rect">
            <a:avLst/>
          </a:prstGeom>
        </p:spPr>
        <p:txBody>
          <a:bodyPr wrap="square">
            <a:spAutoFit/>
          </a:bodyPr>
          <a:lstStyle/>
          <a:p>
            <a:pPr algn="just"/>
            <a:r>
              <a:rPr lang="ru-RU" dirty="0">
                <a:latin typeface="Arial" pitchFamily="34" charset="0"/>
                <a:cs typeface="Arial" pitchFamily="34" charset="0"/>
              </a:rPr>
              <a:t>(неполярная ковалентная связь</a:t>
            </a:r>
            <a:r>
              <a:rPr lang="ru-RU" dirty="0" smtClean="0">
                <a:latin typeface="Arial" pitchFamily="34" charset="0"/>
                <a:cs typeface="Arial" pitchFamily="34" charset="0"/>
              </a:rPr>
              <a:t>)</a:t>
            </a:r>
          </a:p>
          <a:p>
            <a:pPr algn="just"/>
            <a:r>
              <a:rPr lang="ru-RU" dirty="0" smtClean="0">
                <a:latin typeface="Arial" pitchFamily="34" charset="0"/>
                <a:cs typeface="Arial" pitchFamily="34" charset="0"/>
              </a:rPr>
              <a:t>Два атома входят в молекулу равноправно</a:t>
            </a:r>
            <a:endParaRPr lang="ru-RU" dirty="0">
              <a:latin typeface="Arial" pitchFamily="34" charset="0"/>
              <a:cs typeface="Arial" pitchFamily="34" charset="0"/>
            </a:endParaRPr>
          </a:p>
        </p:txBody>
      </p:sp>
      <p:sp>
        <p:nvSpPr>
          <p:cNvPr id="12" name="Rectangle 11"/>
          <p:cNvSpPr/>
          <p:nvPr/>
        </p:nvSpPr>
        <p:spPr>
          <a:xfrm>
            <a:off x="251520" y="4255781"/>
            <a:ext cx="3888432" cy="369332"/>
          </a:xfrm>
          <a:prstGeom prst="rect">
            <a:avLst/>
          </a:prstGeom>
        </p:spPr>
        <p:txBody>
          <a:bodyPr wrap="square">
            <a:spAutoFit/>
          </a:bodyPr>
          <a:lstStyle/>
          <a:p>
            <a:pPr algn="just"/>
            <a:r>
              <a:rPr lang="ru-RU" dirty="0">
                <a:latin typeface="Arial" pitchFamily="34" charset="0"/>
                <a:cs typeface="Arial" pitchFamily="34" charset="0"/>
              </a:rPr>
              <a:t>Простое физическое объяснение</a:t>
            </a:r>
          </a:p>
        </p:txBody>
      </p:sp>
      <p:sp>
        <p:nvSpPr>
          <p:cNvPr id="8" name="Oval 7"/>
          <p:cNvSpPr/>
          <p:nvPr/>
        </p:nvSpPr>
        <p:spPr>
          <a:xfrm>
            <a:off x="683568" y="4725144"/>
            <a:ext cx="360040" cy="360040"/>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endParaRPr lang="ru-RU" dirty="0"/>
          </a:p>
        </p:txBody>
      </p:sp>
      <p:sp>
        <p:nvSpPr>
          <p:cNvPr id="14" name="Oval 13"/>
          <p:cNvSpPr/>
          <p:nvPr/>
        </p:nvSpPr>
        <p:spPr>
          <a:xfrm>
            <a:off x="2991128" y="4725144"/>
            <a:ext cx="360040" cy="360040"/>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endParaRPr lang="ru-RU" dirty="0"/>
          </a:p>
        </p:txBody>
      </p:sp>
      <p:cxnSp>
        <p:nvCxnSpPr>
          <p:cNvPr id="13" name="Straight Arrow Connector 12"/>
          <p:cNvCxnSpPr/>
          <p:nvPr/>
        </p:nvCxnSpPr>
        <p:spPr>
          <a:xfrm flipH="1">
            <a:off x="107504" y="4905164"/>
            <a:ext cx="468052" cy="0"/>
          </a:xfrm>
          <a:prstGeom prst="straightConnector1">
            <a:avLst/>
          </a:prstGeom>
          <a:ln w="5715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3419872" y="4883898"/>
            <a:ext cx="432048" cy="7147"/>
          </a:xfrm>
          <a:prstGeom prst="straightConnector1">
            <a:avLst/>
          </a:prstGeom>
          <a:ln w="5715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683568" y="5301208"/>
            <a:ext cx="360040" cy="360040"/>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endParaRPr lang="ru-RU" dirty="0"/>
          </a:p>
        </p:txBody>
      </p:sp>
      <p:sp>
        <p:nvSpPr>
          <p:cNvPr id="20" name="Oval 19"/>
          <p:cNvSpPr/>
          <p:nvPr/>
        </p:nvSpPr>
        <p:spPr>
          <a:xfrm>
            <a:off x="2991128" y="5301208"/>
            <a:ext cx="360040" cy="360040"/>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endParaRPr lang="ru-RU" dirty="0"/>
          </a:p>
        </p:txBody>
      </p:sp>
      <p:sp>
        <p:nvSpPr>
          <p:cNvPr id="23" name="Oval 22"/>
          <p:cNvSpPr/>
          <p:nvPr/>
        </p:nvSpPr>
        <p:spPr>
          <a:xfrm>
            <a:off x="1808931" y="5344359"/>
            <a:ext cx="288032" cy="288032"/>
          </a:xfrm>
          <a:prstGeom prst="ellipse">
            <a:avLst/>
          </a:prstGeom>
          <a:solidFill>
            <a:srgbClr val="4110F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a:t>
            </a:r>
          </a:p>
        </p:txBody>
      </p:sp>
      <p:cxnSp>
        <p:nvCxnSpPr>
          <p:cNvPr id="32" name="Straight Arrow Connector 31"/>
          <p:cNvCxnSpPr/>
          <p:nvPr/>
        </p:nvCxnSpPr>
        <p:spPr>
          <a:xfrm flipV="1">
            <a:off x="3419872" y="5491930"/>
            <a:ext cx="432048" cy="7147"/>
          </a:xfrm>
          <a:prstGeom prst="straightConnector1">
            <a:avLst/>
          </a:prstGeom>
          <a:ln w="5715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a:off x="128770" y="5481228"/>
            <a:ext cx="468052" cy="0"/>
          </a:xfrm>
          <a:prstGeom prst="straightConnector1">
            <a:avLst/>
          </a:prstGeom>
          <a:ln w="5715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V="1">
            <a:off x="1088851" y="5474700"/>
            <a:ext cx="720080" cy="0"/>
          </a:xfrm>
          <a:prstGeom prst="straightConnector1">
            <a:avLst/>
          </a:prstGeom>
          <a:ln w="57150">
            <a:solidFill>
              <a:srgbClr val="7030A0"/>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H="1">
            <a:off x="2091829" y="5481228"/>
            <a:ext cx="828092" cy="0"/>
          </a:xfrm>
          <a:prstGeom prst="straightConnector1">
            <a:avLst/>
          </a:prstGeom>
          <a:ln w="57150">
            <a:solidFill>
              <a:srgbClr val="7030A0"/>
            </a:solidFill>
            <a:tailEnd type="triangle" w="lg" len="med"/>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341530" y="5733256"/>
            <a:ext cx="3557832" cy="1077218"/>
          </a:xfrm>
          <a:prstGeom prst="rect">
            <a:avLst/>
          </a:prstGeom>
        </p:spPr>
        <p:txBody>
          <a:bodyPr wrap="square">
            <a:spAutoFit/>
          </a:bodyPr>
          <a:lstStyle/>
          <a:p>
            <a:pPr algn="just"/>
            <a:r>
              <a:rPr lang="ru-RU" sz="1600" dirty="0">
                <a:latin typeface="Arial" pitchFamily="34" charset="0"/>
                <a:cs typeface="Arial" pitchFamily="34" charset="0"/>
              </a:rPr>
              <a:t>Притяжение к отрицательному заряду, помещенному между двумя положительными превышает их взаимное отталкивание</a:t>
            </a:r>
          </a:p>
        </p:txBody>
      </p:sp>
      <p:sp>
        <p:nvSpPr>
          <p:cNvPr id="40" name="Rectangle 39"/>
          <p:cNvSpPr/>
          <p:nvPr/>
        </p:nvSpPr>
        <p:spPr>
          <a:xfrm>
            <a:off x="4283968" y="4313307"/>
            <a:ext cx="4668208" cy="2062103"/>
          </a:xfrm>
          <a:prstGeom prst="rect">
            <a:avLst/>
          </a:prstGeom>
        </p:spPr>
        <p:txBody>
          <a:bodyPr wrap="square">
            <a:spAutoFit/>
          </a:bodyPr>
          <a:lstStyle/>
          <a:p>
            <a:pPr algn="just"/>
            <a:r>
              <a:rPr lang="ru-RU" sz="1600" dirty="0">
                <a:latin typeface="Arial" pitchFamily="34" charset="0"/>
                <a:cs typeface="Arial" pitchFamily="34" charset="0"/>
              </a:rPr>
              <a:t>Статическое равновесие такого вида в классической электростатике невозможно. Квантовая механика объясняет, как возникает движение электронов, при котором в среднем некоторые </a:t>
            </a:r>
            <a:r>
              <a:rPr lang="ru-RU" sz="1600" dirty="0" smtClean="0">
                <a:latin typeface="Arial" pitchFamily="34" charset="0"/>
                <a:cs typeface="Arial" pitchFamily="34" charset="0"/>
              </a:rPr>
              <a:t>электроны (обычно два) </a:t>
            </a:r>
            <a:r>
              <a:rPr lang="ru-RU" sz="1600" dirty="0">
                <a:latin typeface="Arial" pitchFamily="34" charset="0"/>
                <a:cs typeface="Arial" pitchFamily="34" charset="0"/>
              </a:rPr>
              <a:t>большую часть времени проводят между положительно заряженными ядрами </a:t>
            </a:r>
            <a:r>
              <a:rPr lang="ru-RU" sz="1600" dirty="0">
                <a:latin typeface="Arial" pitchFamily="34" charset="0"/>
                <a:cs typeface="Arial" pitchFamily="34" charset="0"/>
              </a:rPr>
              <a:t>и </a:t>
            </a:r>
            <a:r>
              <a:rPr lang="ru-RU" sz="1600" dirty="0" smtClean="0">
                <a:latin typeface="Arial" pitchFamily="34" charset="0"/>
                <a:cs typeface="Arial" pitchFamily="34" charset="0"/>
              </a:rPr>
              <a:t>эффективно </a:t>
            </a:r>
            <a:r>
              <a:rPr lang="ru-RU" sz="1600" dirty="0">
                <a:latin typeface="Arial" pitchFamily="34" charset="0"/>
                <a:cs typeface="Arial" pitchFamily="34" charset="0"/>
              </a:rPr>
              <a:t>образуют </a:t>
            </a:r>
            <a:r>
              <a:rPr lang="ru-RU" sz="1600" dirty="0" smtClean="0">
                <a:latin typeface="Arial" pitchFamily="34" charset="0"/>
                <a:cs typeface="Arial" pitchFamily="34" charset="0"/>
              </a:rPr>
              <a:t>отрицательный заряд между ними  </a:t>
            </a:r>
            <a:endParaRPr lang="ru-RU" sz="1600" dirty="0">
              <a:latin typeface="Arial" pitchFamily="34" charset="0"/>
              <a:cs typeface="Arial" pitchFamily="34" charset="0"/>
            </a:endParaRPr>
          </a:p>
        </p:txBody>
      </p:sp>
    </p:spTree>
    <p:extLst>
      <p:ext uri="{BB962C8B-B14F-4D97-AF65-F5344CB8AC3E}">
        <p14:creationId xmlns:p14="http://schemas.microsoft.com/office/powerpoint/2010/main" val="42878880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5144" name="Picture 8" descr="D:\documentsECLbureau\CondMatter\Molecule\LecturePPT\fig_im\VanDerVaalsIsoTherm.e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836712"/>
            <a:ext cx="4481513" cy="382587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3491881" y="717322"/>
            <a:ext cx="5358104" cy="553998"/>
          </a:xfrm>
          <a:prstGeom prst="rect">
            <a:avLst/>
          </a:prstGeom>
        </p:spPr>
        <p:txBody>
          <a:bodyPr wrap="square">
            <a:spAutoFit/>
          </a:bodyPr>
          <a:lstStyle/>
          <a:p>
            <a:pPr algn="just"/>
            <a:r>
              <a:rPr lang="ru-RU" sz="1500" dirty="0">
                <a:latin typeface="Arial" pitchFamily="34" charset="0"/>
                <a:cs typeface="Arial" pitchFamily="34" charset="0"/>
              </a:rPr>
              <a:t>Изотерма                      пересечет горизонтальную </a:t>
            </a:r>
            <a:r>
              <a:rPr lang="ru-RU" sz="1500" dirty="0" smtClean="0">
                <a:latin typeface="Arial" pitchFamily="34" charset="0"/>
                <a:cs typeface="Arial" pitchFamily="34" charset="0"/>
              </a:rPr>
              <a:t>линию </a:t>
            </a:r>
            <a:r>
              <a:rPr lang="ru-RU" sz="1500" dirty="0" smtClean="0">
                <a:latin typeface="Arial" pitchFamily="34" charset="0"/>
                <a:cs typeface="Arial" pitchFamily="34" charset="0"/>
              </a:rPr>
              <a:t>изобары </a:t>
            </a:r>
            <a:r>
              <a:rPr lang="ru-RU" sz="1500" dirty="0" smtClean="0">
                <a:latin typeface="Arial" pitchFamily="34" charset="0"/>
                <a:cs typeface="Arial" pitchFamily="34" charset="0"/>
              </a:rPr>
              <a:t>                       </a:t>
            </a:r>
            <a:r>
              <a:rPr lang="ru-RU" sz="1500" dirty="0">
                <a:latin typeface="Arial" pitchFamily="34" charset="0"/>
                <a:cs typeface="Arial" pitchFamily="34" charset="0"/>
              </a:rPr>
              <a:t>либо один раз, либо три раза  </a:t>
            </a:r>
          </a:p>
        </p:txBody>
      </p:sp>
      <p:sp>
        <p:nvSpPr>
          <p:cNvPr id="4" name="Rectangle 4"/>
          <p:cNvSpPr txBox="1">
            <a:spLocks noRot="1" noChangeArrowheads="1"/>
          </p:cNvSpPr>
          <p:nvPr/>
        </p:nvSpPr>
        <p:spPr bwMode="auto">
          <a:xfrm>
            <a:off x="827584" y="10873"/>
            <a:ext cx="7632848"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Изотермы газа Ван-дер-Ваальса</a:t>
            </a:r>
            <a:endParaRPr lang="ru-RU" sz="2800" b="1" kern="0" baseline="-25000" dirty="0">
              <a:solidFill>
                <a:srgbClr val="003399"/>
              </a:solidFill>
              <a:latin typeface="Arial" pitchFamily="34" charset="0"/>
              <a:cs typeface="Arial" pitchFamily="34"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1042890431"/>
              </p:ext>
            </p:extLst>
          </p:nvPr>
        </p:nvGraphicFramePr>
        <p:xfrm>
          <a:off x="4572000" y="692696"/>
          <a:ext cx="995328" cy="283968"/>
        </p:xfrm>
        <a:graphic>
          <a:graphicData uri="http://schemas.openxmlformats.org/presentationml/2006/ole">
            <mc:AlternateContent xmlns:mc="http://schemas.openxmlformats.org/markup-compatibility/2006">
              <mc:Choice xmlns:v="urn:schemas-microsoft-com:vml" Requires="v">
                <p:oleObj spid="_x0000_s1645006" name="Equation" r:id="rId4" imgW="622080" imgH="177480" progId="Equation.DSMT4">
                  <p:embed/>
                </p:oleObj>
              </mc:Choice>
              <mc:Fallback>
                <p:oleObj name="Equation" r:id="rId4" imgW="622080" imgH="177480" progId="Equation.DSMT4">
                  <p:embed/>
                  <p:pic>
                    <p:nvPicPr>
                      <p:cNvPr id="0" name="Object 1"/>
                      <p:cNvPicPr>
                        <a:picLocks noChangeAspect="1" noChangeArrowheads="1"/>
                      </p:cNvPicPr>
                      <p:nvPr/>
                    </p:nvPicPr>
                    <p:blipFill>
                      <a:blip r:embed="rId5"/>
                      <a:srcRect/>
                      <a:stretch>
                        <a:fillRect/>
                      </a:stretch>
                    </p:blipFill>
                    <p:spPr bwMode="auto">
                      <a:xfrm>
                        <a:off x="4572000" y="692696"/>
                        <a:ext cx="995328" cy="283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048262091"/>
              </p:ext>
            </p:extLst>
          </p:nvPr>
        </p:nvGraphicFramePr>
        <p:xfrm>
          <a:off x="4427984" y="987352"/>
          <a:ext cx="995328" cy="283968"/>
        </p:xfrm>
        <a:graphic>
          <a:graphicData uri="http://schemas.openxmlformats.org/presentationml/2006/ole">
            <mc:AlternateContent xmlns:mc="http://schemas.openxmlformats.org/markup-compatibility/2006">
              <mc:Choice xmlns:v="urn:schemas-microsoft-com:vml" Requires="v">
                <p:oleObj spid="_x0000_s1645007" name="Equation" r:id="rId6" imgW="622080" imgH="177480" progId="Equation.DSMT4">
                  <p:embed/>
                </p:oleObj>
              </mc:Choice>
              <mc:Fallback>
                <p:oleObj name="Equation" r:id="rId6" imgW="622080" imgH="177480" progId="Equation.DSMT4">
                  <p:embed/>
                  <p:pic>
                    <p:nvPicPr>
                      <p:cNvPr id="0" name=""/>
                      <p:cNvPicPr>
                        <a:picLocks noChangeAspect="1" noChangeArrowheads="1"/>
                      </p:cNvPicPr>
                      <p:nvPr/>
                    </p:nvPicPr>
                    <p:blipFill>
                      <a:blip r:embed="rId7"/>
                      <a:srcRect/>
                      <a:stretch>
                        <a:fillRect/>
                      </a:stretch>
                    </p:blipFill>
                    <p:spPr bwMode="auto">
                      <a:xfrm>
                        <a:off x="4427984" y="987352"/>
                        <a:ext cx="995328" cy="283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772060144"/>
              </p:ext>
            </p:extLst>
          </p:nvPr>
        </p:nvGraphicFramePr>
        <p:xfrm>
          <a:off x="18727" y="776046"/>
          <a:ext cx="304801" cy="330200"/>
        </p:xfrm>
        <a:graphic>
          <a:graphicData uri="http://schemas.openxmlformats.org/presentationml/2006/ole">
            <mc:AlternateContent xmlns:mc="http://schemas.openxmlformats.org/markup-compatibility/2006">
              <mc:Choice xmlns:v="urn:schemas-microsoft-com:vml" Requires="v">
                <p:oleObj spid="_x0000_s1645008" name="Equation" r:id="rId8" imgW="152280" imgH="164880" progId="Equation.DSMT4">
                  <p:embed/>
                </p:oleObj>
              </mc:Choice>
              <mc:Fallback>
                <p:oleObj name="Equation" r:id="rId8" imgW="152280" imgH="164880" progId="Equation.DSMT4">
                  <p:embed/>
                  <p:pic>
                    <p:nvPicPr>
                      <p:cNvPr id="0" name="Object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727" y="776046"/>
                        <a:ext cx="304801"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851730646"/>
              </p:ext>
            </p:extLst>
          </p:nvPr>
        </p:nvGraphicFramePr>
        <p:xfrm>
          <a:off x="4773682" y="4284793"/>
          <a:ext cx="304800" cy="355600"/>
        </p:xfrm>
        <a:graphic>
          <a:graphicData uri="http://schemas.openxmlformats.org/presentationml/2006/ole">
            <mc:AlternateContent xmlns:mc="http://schemas.openxmlformats.org/markup-compatibility/2006">
              <mc:Choice xmlns:v="urn:schemas-microsoft-com:vml" Requires="v">
                <p:oleObj spid="_x0000_s1645009" name="Equation" r:id="rId10" imgW="152280" imgH="177480" progId="Equation.DSMT4">
                  <p:embed/>
                </p:oleObj>
              </mc:Choice>
              <mc:Fallback>
                <p:oleObj name="Equation" r:id="rId10" imgW="152280" imgH="177480" progId="Equation.DSMT4">
                  <p:embed/>
                  <p:pic>
                    <p:nvPicPr>
                      <p:cNvPr id="0" name="Object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73682" y="4284793"/>
                        <a:ext cx="3048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327005272"/>
              </p:ext>
            </p:extLst>
          </p:nvPr>
        </p:nvGraphicFramePr>
        <p:xfrm>
          <a:off x="4283968" y="3789040"/>
          <a:ext cx="279400" cy="457200"/>
        </p:xfrm>
        <a:graphic>
          <a:graphicData uri="http://schemas.openxmlformats.org/presentationml/2006/ole">
            <mc:AlternateContent xmlns:mc="http://schemas.openxmlformats.org/markup-compatibility/2006">
              <mc:Choice xmlns:v="urn:schemas-microsoft-com:vml" Requires="v">
                <p:oleObj spid="_x0000_s1645010" name="Equation" r:id="rId12" imgW="139680" imgH="228600" progId="Equation.DSMT4">
                  <p:embed/>
                </p:oleObj>
              </mc:Choice>
              <mc:Fallback>
                <p:oleObj name="Equation" r:id="rId12" imgW="139680" imgH="228600" progId="Equation.DSMT4">
                  <p:embed/>
                  <p:pic>
                    <p:nvPicPr>
                      <p:cNvPr id="0" name="Object 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83968" y="3789040"/>
                        <a:ext cx="279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3808599393"/>
              </p:ext>
            </p:extLst>
          </p:nvPr>
        </p:nvGraphicFramePr>
        <p:xfrm>
          <a:off x="3563888" y="2996952"/>
          <a:ext cx="330200" cy="457200"/>
        </p:xfrm>
        <a:graphic>
          <a:graphicData uri="http://schemas.openxmlformats.org/presentationml/2006/ole">
            <mc:AlternateContent xmlns:mc="http://schemas.openxmlformats.org/markup-compatibility/2006">
              <mc:Choice xmlns:v="urn:schemas-microsoft-com:vml" Requires="v">
                <p:oleObj spid="_x0000_s1645011" name="Equation" r:id="rId14" imgW="164880" imgH="228600" progId="Equation.DSMT4">
                  <p:embed/>
                </p:oleObj>
              </mc:Choice>
              <mc:Fallback>
                <p:oleObj name="Equation" r:id="rId14" imgW="164880" imgH="228600" progId="Equation.DSMT4">
                  <p:embed/>
                  <p:pic>
                    <p:nvPicPr>
                      <p:cNvPr id="0" name="Object 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563888" y="2996952"/>
                        <a:ext cx="33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2375033969"/>
              </p:ext>
            </p:extLst>
          </p:nvPr>
        </p:nvGraphicFramePr>
        <p:xfrm>
          <a:off x="3518188" y="2420888"/>
          <a:ext cx="330200" cy="457200"/>
        </p:xfrm>
        <a:graphic>
          <a:graphicData uri="http://schemas.openxmlformats.org/presentationml/2006/ole">
            <mc:AlternateContent xmlns:mc="http://schemas.openxmlformats.org/markup-compatibility/2006">
              <mc:Choice xmlns:v="urn:schemas-microsoft-com:vml" Requires="v">
                <p:oleObj spid="_x0000_s1645012" name="Equation" r:id="rId16" imgW="164880" imgH="228600" progId="Equation.DSMT4">
                  <p:embed/>
                </p:oleObj>
              </mc:Choice>
              <mc:Fallback>
                <p:oleObj name="Equation" r:id="rId16" imgW="164880" imgH="228600" progId="Equation.DSMT4">
                  <p:embed/>
                  <p:pic>
                    <p:nvPicPr>
                      <p:cNvPr id="0" name="Object 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518188" y="2420888"/>
                        <a:ext cx="33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4162600631"/>
              </p:ext>
            </p:extLst>
          </p:nvPr>
        </p:nvGraphicFramePr>
        <p:xfrm>
          <a:off x="3995936" y="1700808"/>
          <a:ext cx="304800" cy="457200"/>
        </p:xfrm>
        <a:graphic>
          <a:graphicData uri="http://schemas.openxmlformats.org/presentationml/2006/ole">
            <mc:AlternateContent xmlns:mc="http://schemas.openxmlformats.org/markup-compatibility/2006">
              <mc:Choice xmlns:v="urn:schemas-microsoft-com:vml" Requires="v">
                <p:oleObj spid="_x0000_s1645013" name="Equation" r:id="rId18" imgW="152280" imgH="228600" progId="Equation.DSMT4">
                  <p:embed/>
                </p:oleObj>
              </mc:Choice>
              <mc:Fallback>
                <p:oleObj name="Equation" r:id="rId18" imgW="152280" imgH="228600" progId="Equation.DSMT4">
                  <p:embed/>
                  <p:pic>
                    <p:nvPicPr>
                      <p:cNvPr id="0" name="Object 10"/>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995936" y="1700808"/>
                        <a:ext cx="30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6" name="Rectangle 15"/>
          <p:cNvSpPr/>
          <p:nvPr/>
        </p:nvSpPr>
        <p:spPr>
          <a:xfrm>
            <a:off x="4498938" y="1436629"/>
            <a:ext cx="4465549" cy="1246495"/>
          </a:xfrm>
          <a:prstGeom prst="rect">
            <a:avLst/>
          </a:prstGeom>
        </p:spPr>
        <p:txBody>
          <a:bodyPr wrap="square">
            <a:spAutoFit/>
          </a:bodyPr>
          <a:lstStyle/>
          <a:p>
            <a:pPr algn="just"/>
            <a:r>
              <a:rPr lang="ru-RU" sz="1500" dirty="0">
                <a:latin typeface="Arial" pitchFamily="34" charset="0"/>
                <a:cs typeface="Arial" pitchFamily="34" charset="0"/>
              </a:rPr>
              <a:t>Изотерма             соответствует изотерме при критической температуре и разделяет немонотонные изотермы               , имеющие три точки пересечения с прямыми                      ,</a:t>
            </a:r>
          </a:p>
          <a:p>
            <a:pPr algn="just"/>
            <a:r>
              <a:rPr lang="ru-RU" sz="1500" dirty="0">
                <a:latin typeface="Arial" pitchFamily="34" charset="0"/>
                <a:cs typeface="Arial" pitchFamily="34" charset="0"/>
              </a:rPr>
              <a:t>и монотонные изотермы </a:t>
            </a:r>
          </a:p>
        </p:txBody>
      </p:sp>
      <p:graphicFrame>
        <p:nvGraphicFramePr>
          <p:cNvPr id="17" name="Object 16"/>
          <p:cNvGraphicFramePr>
            <a:graphicFrameLocks noChangeAspect="1"/>
          </p:cNvGraphicFramePr>
          <p:nvPr>
            <p:extLst>
              <p:ext uri="{D42A27DB-BD31-4B8C-83A1-F6EECF244321}">
                <p14:modId xmlns:p14="http://schemas.microsoft.com/office/powerpoint/2010/main" val="1670128157"/>
              </p:ext>
            </p:extLst>
          </p:nvPr>
        </p:nvGraphicFramePr>
        <p:xfrm>
          <a:off x="5580112" y="1421829"/>
          <a:ext cx="649728" cy="365760"/>
        </p:xfrm>
        <a:graphic>
          <a:graphicData uri="http://schemas.openxmlformats.org/presentationml/2006/ole">
            <mc:AlternateContent xmlns:mc="http://schemas.openxmlformats.org/markup-compatibility/2006">
              <mc:Choice xmlns:v="urn:schemas-microsoft-com:vml" Requires="v">
                <p:oleObj spid="_x0000_s1645014" name="Equation" r:id="rId20" imgW="406080" imgH="228600" progId="Equation.DSMT4">
                  <p:embed/>
                </p:oleObj>
              </mc:Choice>
              <mc:Fallback>
                <p:oleObj name="Equation" r:id="rId20" imgW="406080" imgH="228600" progId="Equation.DSMT4">
                  <p:embed/>
                  <p:pic>
                    <p:nvPicPr>
                      <p:cNvPr id="0" name=""/>
                      <p:cNvPicPr>
                        <a:picLocks noChangeAspect="1" noChangeArrowheads="1"/>
                      </p:cNvPicPr>
                      <p:nvPr/>
                    </p:nvPicPr>
                    <p:blipFill>
                      <a:blip r:embed="rId21"/>
                      <a:srcRect/>
                      <a:stretch>
                        <a:fillRect/>
                      </a:stretch>
                    </p:blipFill>
                    <p:spPr bwMode="auto">
                      <a:xfrm>
                        <a:off x="5580112" y="1421829"/>
                        <a:ext cx="649728"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3646436704"/>
              </p:ext>
            </p:extLst>
          </p:nvPr>
        </p:nvGraphicFramePr>
        <p:xfrm>
          <a:off x="6948264" y="1908476"/>
          <a:ext cx="649728" cy="365760"/>
        </p:xfrm>
        <a:graphic>
          <a:graphicData uri="http://schemas.openxmlformats.org/presentationml/2006/ole">
            <mc:AlternateContent xmlns:mc="http://schemas.openxmlformats.org/markup-compatibility/2006">
              <mc:Choice xmlns:v="urn:schemas-microsoft-com:vml" Requires="v">
                <p:oleObj spid="_x0000_s1645015" name="Equation" r:id="rId22" imgW="406080" imgH="228600" progId="Equation.DSMT4">
                  <p:embed/>
                </p:oleObj>
              </mc:Choice>
              <mc:Fallback>
                <p:oleObj name="Equation" r:id="rId22" imgW="406080" imgH="228600" progId="Equation.DSMT4">
                  <p:embed/>
                  <p:pic>
                    <p:nvPicPr>
                      <p:cNvPr id="0" name=""/>
                      <p:cNvPicPr>
                        <a:picLocks noChangeAspect="1" noChangeArrowheads="1"/>
                      </p:cNvPicPr>
                      <p:nvPr/>
                    </p:nvPicPr>
                    <p:blipFill>
                      <a:blip r:embed="rId23"/>
                      <a:srcRect/>
                      <a:stretch>
                        <a:fillRect/>
                      </a:stretch>
                    </p:blipFill>
                    <p:spPr bwMode="auto">
                      <a:xfrm>
                        <a:off x="6948264" y="1908476"/>
                        <a:ext cx="649728"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2983288778"/>
              </p:ext>
            </p:extLst>
          </p:nvPr>
        </p:nvGraphicFramePr>
        <p:xfrm>
          <a:off x="7668344" y="2173713"/>
          <a:ext cx="995328" cy="283968"/>
        </p:xfrm>
        <a:graphic>
          <a:graphicData uri="http://schemas.openxmlformats.org/presentationml/2006/ole">
            <mc:AlternateContent xmlns:mc="http://schemas.openxmlformats.org/markup-compatibility/2006">
              <mc:Choice xmlns:v="urn:schemas-microsoft-com:vml" Requires="v">
                <p:oleObj spid="_x0000_s1645016" name="Equation" r:id="rId24" imgW="622080" imgH="177480" progId="Equation.DSMT4">
                  <p:embed/>
                </p:oleObj>
              </mc:Choice>
              <mc:Fallback>
                <p:oleObj name="Equation" r:id="rId24" imgW="622080" imgH="177480" progId="Equation.DSMT4">
                  <p:embed/>
                  <p:pic>
                    <p:nvPicPr>
                      <p:cNvPr id="0" name=""/>
                      <p:cNvPicPr>
                        <a:picLocks noChangeAspect="1" noChangeArrowheads="1"/>
                      </p:cNvPicPr>
                      <p:nvPr/>
                    </p:nvPicPr>
                    <p:blipFill>
                      <a:blip r:embed="rId7"/>
                      <a:srcRect/>
                      <a:stretch>
                        <a:fillRect/>
                      </a:stretch>
                    </p:blipFill>
                    <p:spPr bwMode="auto">
                      <a:xfrm>
                        <a:off x="7668344" y="2173713"/>
                        <a:ext cx="995328" cy="283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2455803298"/>
              </p:ext>
            </p:extLst>
          </p:nvPr>
        </p:nvGraphicFramePr>
        <p:xfrm>
          <a:off x="6849097" y="2354750"/>
          <a:ext cx="649728" cy="365760"/>
        </p:xfrm>
        <a:graphic>
          <a:graphicData uri="http://schemas.openxmlformats.org/presentationml/2006/ole">
            <mc:AlternateContent xmlns:mc="http://schemas.openxmlformats.org/markup-compatibility/2006">
              <mc:Choice xmlns:v="urn:schemas-microsoft-com:vml" Requires="v">
                <p:oleObj spid="_x0000_s1645017" name="Equation" r:id="rId25" imgW="406080" imgH="228600" progId="Equation.DSMT4">
                  <p:embed/>
                </p:oleObj>
              </mc:Choice>
              <mc:Fallback>
                <p:oleObj name="Equation" r:id="rId25" imgW="406080" imgH="228600" progId="Equation.DSMT4">
                  <p:embed/>
                  <p:pic>
                    <p:nvPicPr>
                      <p:cNvPr id="0" name=""/>
                      <p:cNvPicPr>
                        <a:picLocks noChangeAspect="1" noChangeArrowheads="1"/>
                      </p:cNvPicPr>
                      <p:nvPr/>
                    </p:nvPicPr>
                    <p:blipFill>
                      <a:blip r:embed="rId26"/>
                      <a:srcRect/>
                      <a:stretch>
                        <a:fillRect/>
                      </a:stretch>
                    </p:blipFill>
                    <p:spPr bwMode="auto">
                      <a:xfrm>
                        <a:off x="6849097" y="2354750"/>
                        <a:ext cx="649728"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21" name="Rectangle 20"/>
          <p:cNvSpPr/>
          <p:nvPr/>
        </p:nvSpPr>
        <p:spPr>
          <a:xfrm>
            <a:off x="4932040" y="2772625"/>
            <a:ext cx="4049852" cy="1015663"/>
          </a:xfrm>
          <a:prstGeom prst="rect">
            <a:avLst/>
          </a:prstGeom>
        </p:spPr>
        <p:txBody>
          <a:bodyPr wrap="square">
            <a:spAutoFit/>
          </a:bodyPr>
          <a:lstStyle/>
          <a:p>
            <a:pPr algn="just"/>
            <a:r>
              <a:rPr lang="ru-RU" sz="1500" dirty="0" smtClean="0">
                <a:latin typeface="Arial" pitchFamily="34" charset="0"/>
                <a:cs typeface="Arial" pitchFamily="34" charset="0"/>
              </a:rPr>
              <a:t>Монотонные изотермы </a:t>
            </a:r>
            <a:r>
              <a:rPr lang="ru-RU" sz="1500" dirty="0">
                <a:latin typeface="Arial" pitchFamily="34" charset="0"/>
                <a:cs typeface="Arial" pitchFamily="34" charset="0"/>
              </a:rPr>
              <a:t>выше критической </a:t>
            </a:r>
            <a:r>
              <a:rPr lang="ru-RU" sz="1500" dirty="0" smtClean="0">
                <a:latin typeface="Arial" pitchFamily="34" charset="0"/>
                <a:cs typeface="Arial" pitchFamily="34" charset="0"/>
              </a:rPr>
              <a:t>температуры по виду  </a:t>
            </a:r>
            <a:r>
              <a:rPr lang="ru-RU" sz="1500" dirty="0">
                <a:latin typeface="Arial" pitchFamily="34" charset="0"/>
                <a:cs typeface="Arial" pitchFamily="34" charset="0"/>
              </a:rPr>
              <a:t>хорошо согласуются с изотермами реального газа при температуре выше критической</a:t>
            </a:r>
          </a:p>
        </p:txBody>
      </p:sp>
      <p:sp>
        <p:nvSpPr>
          <p:cNvPr id="22" name="Rectangle 21"/>
          <p:cNvSpPr/>
          <p:nvPr/>
        </p:nvSpPr>
        <p:spPr>
          <a:xfrm>
            <a:off x="5163440" y="3853497"/>
            <a:ext cx="3818452" cy="1015663"/>
          </a:xfrm>
          <a:prstGeom prst="rect">
            <a:avLst/>
          </a:prstGeom>
        </p:spPr>
        <p:txBody>
          <a:bodyPr wrap="square">
            <a:spAutoFit/>
          </a:bodyPr>
          <a:lstStyle/>
          <a:p>
            <a:pPr algn="just"/>
            <a:r>
              <a:rPr lang="ru-RU" sz="1500" dirty="0">
                <a:latin typeface="Arial" pitchFamily="34" charset="0"/>
                <a:cs typeface="Arial" pitchFamily="34" charset="0"/>
              </a:rPr>
              <a:t>Изотермы ниже критической температуры существенно отличаются от экспериментальных изотерм реального </a:t>
            </a:r>
            <a:r>
              <a:rPr lang="ru-RU" sz="1500" dirty="0" smtClean="0">
                <a:latin typeface="Arial" pitchFamily="34" charset="0"/>
                <a:cs typeface="Arial" pitchFamily="34" charset="0"/>
              </a:rPr>
              <a:t>газа и двухфазной системы</a:t>
            </a:r>
            <a:endParaRPr lang="ru-RU" sz="1500" dirty="0">
              <a:latin typeface="Arial" pitchFamily="34" charset="0"/>
              <a:cs typeface="Arial" pitchFamily="34" charset="0"/>
            </a:endParaRPr>
          </a:p>
        </p:txBody>
      </p:sp>
      <p:sp>
        <p:nvSpPr>
          <p:cNvPr id="23" name="Oval 22"/>
          <p:cNvSpPr/>
          <p:nvPr/>
        </p:nvSpPr>
        <p:spPr>
          <a:xfrm>
            <a:off x="2076022" y="1413225"/>
            <a:ext cx="99733" cy="91743"/>
          </a:xfrm>
          <a:prstGeom prst="ellipse">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Oval 24"/>
          <p:cNvSpPr/>
          <p:nvPr/>
        </p:nvSpPr>
        <p:spPr>
          <a:xfrm>
            <a:off x="2307948" y="2508798"/>
            <a:ext cx="99733" cy="91743"/>
          </a:xfrm>
          <a:prstGeom prst="ellipse">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Oval 26"/>
          <p:cNvSpPr/>
          <p:nvPr/>
        </p:nvSpPr>
        <p:spPr>
          <a:xfrm>
            <a:off x="1507460" y="3364943"/>
            <a:ext cx="99733" cy="91743"/>
          </a:xfrm>
          <a:prstGeom prst="ellipse">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29" name="Object 28"/>
          <p:cNvGraphicFramePr>
            <a:graphicFrameLocks noChangeAspect="1"/>
          </p:cNvGraphicFramePr>
          <p:nvPr>
            <p:extLst>
              <p:ext uri="{D42A27DB-BD31-4B8C-83A1-F6EECF244321}">
                <p14:modId xmlns:p14="http://schemas.microsoft.com/office/powerpoint/2010/main" val="1213688655"/>
              </p:ext>
            </p:extLst>
          </p:nvPr>
        </p:nvGraphicFramePr>
        <p:xfrm>
          <a:off x="2835294" y="2886184"/>
          <a:ext cx="274104" cy="296784"/>
        </p:xfrm>
        <a:graphic>
          <a:graphicData uri="http://schemas.openxmlformats.org/presentationml/2006/ole">
            <mc:AlternateContent xmlns:mc="http://schemas.openxmlformats.org/markup-compatibility/2006">
              <mc:Choice xmlns:v="urn:schemas-microsoft-com:vml" Requires="v">
                <p:oleObj spid="_x0000_s1645018" name="Equation" r:id="rId27" imgW="152280" imgH="164880" progId="Equation.DSMT4">
                  <p:embed/>
                </p:oleObj>
              </mc:Choice>
              <mc:Fallback>
                <p:oleObj name="Equation" r:id="rId27" imgW="152280" imgH="164880" progId="Equation.DSMT4">
                  <p:embed/>
                  <p:pic>
                    <p:nvPicPr>
                      <p:cNvPr id="0" name=""/>
                      <p:cNvPicPr>
                        <a:picLocks noChangeAspect="1" noChangeArrowheads="1"/>
                      </p:cNvPicPr>
                      <p:nvPr/>
                    </p:nvPicPr>
                    <p:blipFill>
                      <a:blip r:embed="rId28"/>
                      <a:srcRect/>
                      <a:stretch>
                        <a:fillRect/>
                      </a:stretch>
                    </p:blipFill>
                    <p:spPr bwMode="auto">
                      <a:xfrm>
                        <a:off x="2835294" y="2886184"/>
                        <a:ext cx="274104" cy="296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2555304410"/>
              </p:ext>
            </p:extLst>
          </p:nvPr>
        </p:nvGraphicFramePr>
        <p:xfrm>
          <a:off x="2104924" y="2212014"/>
          <a:ext cx="274104" cy="296784"/>
        </p:xfrm>
        <a:graphic>
          <a:graphicData uri="http://schemas.openxmlformats.org/presentationml/2006/ole">
            <mc:AlternateContent xmlns:mc="http://schemas.openxmlformats.org/markup-compatibility/2006">
              <mc:Choice xmlns:v="urn:schemas-microsoft-com:vml" Requires="v">
                <p:oleObj spid="_x0000_s1645019" name="Equation" r:id="rId29" imgW="152280" imgH="164880" progId="Equation.DSMT4">
                  <p:embed/>
                </p:oleObj>
              </mc:Choice>
              <mc:Fallback>
                <p:oleObj name="Equation" r:id="rId29" imgW="152280" imgH="164880" progId="Equation.DSMT4">
                  <p:embed/>
                  <p:pic>
                    <p:nvPicPr>
                      <p:cNvPr id="0" name=""/>
                      <p:cNvPicPr>
                        <a:picLocks noChangeAspect="1" noChangeArrowheads="1"/>
                      </p:cNvPicPr>
                      <p:nvPr/>
                    </p:nvPicPr>
                    <p:blipFill>
                      <a:blip r:embed="rId30"/>
                      <a:srcRect/>
                      <a:stretch>
                        <a:fillRect/>
                      </a:stretch>
                    </p:blipFill>
                    <p:spPr bwMode="auto">
                      <a:xfrm>
                        <a:off x="2104924" y="2212014"/>
                        <a:ext cx="274104" cy="296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2040281952"/>
              </p:ext>
            </p:extLst>
          </p:nvPr>
        </p:nvGraphicFramePr>
        <p:xfrm>
          <a:off x="1420813" y="3497263"/>
          <a:ext cx="273050" cy="319087"/>
        </p:xfrm>
        <a:graphic>
          <a:graphicData uri="http://schemas.openxmlformats.org/presentationml/2006/ole">
            <mc:AlternateContent xmlns:mc="http://schemas.openxmlformats.org/markup-compatibility/2006">
              <mc:Choice xmlns:v="urn:schemas-microsoft-com:vml" Requires="v">
                <p:oleObj spid="_x0000_s1645020" name="Equation" r:id="rId31" imgW="152280" imgH="177480" progId="Equation.DSMT4">
                  <p:embed/>
                </p:oleObj>
              </mc:Choice>
              <mc:Fallback>
                <p:oleObj name="Equation" r:id="rId31" imgW="152280" imgH="177480" progId="Equation.DSMT4">
                  <p:embed/>
                  <p:pic>
                    <p:nvPicPr>
                      <p:cNvPr id="0" name=""/>
                      <p:cNvPicPr>
                        <a:picLocks noChangeAspect="1" noChangeArrowheads="1"/>
                      </p:cNvPicPr>
                      <p:nvPr/>
                    </p:nvPicPr>
                    <p:blipFill>
                      <a:blip r:embed="rId32"/>
                      <a:srcRect/>
                      <a:stretch>
                        <a:fillRect/>
                      </a:stretch>
                    </p:blipFill>
                    <p:spPr bwMode="auto">
                      <a:xfrm>
                        <a:off x="1420813" y="3497263"/>
                        <a:ext cx="273050" cy="31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1900758713"/>
              </p:ext>
            </p:extLst>
          </p:nvPr>
        </p:nvGraphicFramePr>
        <p:xfrm>
          <a:off x="679450" y="2714625"/>
          <a:ext cx="296863" cy="296863"/>
        </p:xfrm>
        <a:graphic>
          <a:graphicData uri="http://schemas.openxmlformats.org/presentationml/2006/ole">
            <mc:AlternateContent xmlns:mc="http://schemas.openxmlformats.org/markup-compatibility/2006">
              <mc:Choice xmlns:v="urn:schemas-microsoft-com:vml" Requires="v">
                <p:oleObj spid="_x0000_s1645021" name="Equation" r:id="rId33" imgW="164880" imgH="164880" progId="Equation.DSMT4">
                  <p:embed/>
                </p:oleObj>
              </mc:Choice>
              <mc:Fallback>
                <p:oleObj name="Equation" r:id="rId33" imgW="164880" imgH="164880" progId="Equation.DSMT4">
                  <p:embed/>
                  <p:pic>
                    <p:nvPicPr>
                      <p:cNvPr id="0" name=""/>
                      <p:cNvPicPr>
                        <a:picLocks noChangeAspect="1" noChangeArrowheads="1"/>
                      </p:cNvPicPr>
                      <p:nvPr/>
                    </p:nvPicPr>
                    <p:blipFill>
                      <a:blip r:embed="rId34"/>
                      <a:srcRect/>
                      <a:stretch>
                        <a:fillRect/>
                      </a:stretch>
                    </p:blipFill>
                    <p:spPr bwMode="auto">
                      <a:xfrm>
                        <a:off x="679450" y="2714625"/>
                        <a:ext cx="296863"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3959631950"/>
              </p:ext>
            </p:extLst>
          </p:nvPr>
        </p:nvGraphicFramePr>
        <p:xfrm>
          <a:off x="1710574" y="2654217"/>
          <a:ext cx="296863" cy="296863"/>
        </p:xfrm>
        <a:graphic>
          <a:graphicData uri="http://schemas.openxmlformats.org/presentationml/2006/ole">
            <mc:AlternateContent xmlns:mc="http://schemas.openxmlformats.org/markup-compatibility/2006">
              <mc:Choice xmlns:v="urn:schemas-microsoft-com:vml" Requires="v">
                <p:oleObj spid="_x0000_s1645022" name="Equation" r:id="rId35" imgW="164880" imgH="164880" progId="Equation.DSMT4">
                  <p:embed/>
                </p:oleObj>
              </mc:Choice>
              <mc:Fallback>
                <p:oleObj name="Equation" r:id="rId35" imgW="164880" imgH="164880" progId="Equation.DSMT4">
                  <p:embed/>
                  <p:pic>
                    <p:nvPicPr>
                      <p:cNvPr id="0" name=""/>
                      <p:cNvPicPr>
                        <a:picLocks noChangeAspect="1" noChangeArrowheads="1"/>
                      </p:cNvPicPr>
                      <p:nvPr/>
                    </p:nvPicPr>
                    <p:blipFill>
                      <a:blip r:embed="rId36"/>
                      <a:srcRect/>
                      <a:stretch>
                        <a:fillRect/>
                      </a:stretch>
                    </p:blipFill>
                    <p:spPr bwMode="auto">
                      <a:xfrm>
                        <a:off x="1710574" y="2654217"/>
                        <a:ext cx="296863"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4" name="Rectangle 33"/>
          <p:cNvSpPr/>
          <p:nvPr/>
        </p:nvSpPr>
        <p:spPr>
          <a:xfrm>
            <a:off x="316834" y="5020727"/>
            <a:ext cx="3511233" cy="323165"/>
          </a:xfrm>
          <a:prstGeom prst="rect">
            <a:avLst/>
          </a:prstGeom>
        </p:spPr>
        <p:txBody>
          <a:bodyPr wrap="square">
            <a:spAutoFit/>
          </a:bodyPr>
          <a:lstStyle/>
          <a:p>
            <a:pPr algn="just"/>
            <a:r>
              <a:rPr lang="ru-RU" sz="1500" dirty="0">
                <a:latin typeface="Arial" pitchFamily="34" charset="0"/>
                <a:cs typeface="Arial" pitchFamily="34" charset="0"/>
              </a:rPr>
              <a:t>Участок </a:t>
            </a:r>
            <a:r>
              <a:rPr lang="en-US" sz="1500" dirty="0">
                <a:latin typeface="Arial" pitchFamily="34" charset="0"/>
                <a:cs typeface="Arial" pitchFamily="34" charset="0"/>
              </a:rPr>
              <a:t>CB </a:t>
            </a:r>
            <a:r>
              <a:rPr lang="ru-RU" sz="1500" dirty="0">
                <a:latin typeface="Arial" pitchFamily="34" charset="0"/>
                <a:cs typeface="Arial" pitchFamily="34" charset="0"/>
              </a:rPr>
              <a:t>не является</a:t>
            </a:r>
            <a:r>
              <a:rPr lang="en-US" sz="1500" dirty="0">
                <a:latin typeface="Arial" pitchFamily="34" charset="0"/>
                <a:cs typeface="Arial" pitchFamily="34" charset="0"/>
              </a:rPr>
              <a:t> </a:t>
            </a:r>
            <a:r>
              <a:rPr lang="ru-RU" sz="1500" dirty="0">
                <a:latin typeface="Arial" pitchFamily="34" charset="0"/>
                <a:cs typeface="Arial" pitchFamily="34" charset="0"/>
              </a:rPr>
              <a:t>физическим</a:t>
            </a:r>
          </a:p>
        </p:txBody>
      </p:sp>
      <p:graphicFrame>
        <p:nvGraphicFramePr>
          <p:cNvPr id="14" name="Object 13"/>
          <p:cNvGraphicFramePr>
            <a:graphicFrameLocks noChangeAspect="1"/>
          </p:cNvGraphicFramePr>
          <p:nvPr>
            <p:extLst>
              <p:ext uri="{D42A27DB-BD31-4B8C-83A1-F6EECF244321}">
                <p14:modId xmlns:p14="http://schemas.microsoft.com/office/powerpoint/2010/main" val="2349333600"/>
              </p:ext>
            </p:extLst>
          </p:nvPr>
        </p:nvGraphicFramePr>
        <p:xfrm>
          <a:off x="3779912" y="4804484"/>
          <a:ext cx="1209675" cy="755650"/>
        </p:xfrm>
        <a:graphic>
          <a:graphicData uri="http://schemas.openxmlformats.org/presentationml/2006/ole">
            <mc:AlternateContent xmlns:mc="http://schemas.openxmlformats.org/markup-compatibility/2006">
              <mc:Choice xmlns:v="urn:schemas-microsoft-com:vml" Requires="v">
                <p:oleObj spid="_x0000_s1645023" name="Equation" r:id="rId37" imgW="711000" imgH="444240" progId="Equation.DSMT4">
                  <p:embed/>
                </p:oleObj>
              </mc:Choice>
              <mc:Fallback>
                <p:oleObj name="Equation" r:id="rId37" imgW="711000" imgH="444240" progId="Equation.DSMT4">
                  <p:embed/>
                  <p:pic>
                    <p:nvPicPr>
                      <p:cNvPr id="0" name="Object 8"/>
                      <p:cNvPicPr>
                        <a:picLocks noChangeAspect="1" noChangeArrowheads="1"/>
                      </p:cNvPicPr>
                      <p:nvPr/>
                    </p:nvPicPr>
                    <p:blipFill>
                      <a:blip r:embed="rId38"/>
                      <a:srcRect/>
                      <a:stretch>
                        <a:fillRect/>
                      </a:stretch>
                    </p:blipFill>
                    <p:spPr bwMode="auto">
                      <a:xfrm>
                        <a:off x="3779912" y="4804484"/>
                        <a:ext cx="120967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36" name="Rectangle 35"/>
          <p:cNvSpPr/>
          <p:nvPr/>
        </p:nvSpPr>
        <p:spPr>
          <a:xfrm>
            <a:off x="268678" y="5517232"/>
            <a:ext cx="4807377" cy="1246495"/>
          </a:xfrm>
          <a:prstGeom prst="rect">
            <a:avLst/>
          </a:prstGeom>
        </p:spPr>
        <p:txBody>
          <a:bodyPr wrap="square">
            <a:spAutoFit/>
          </a:bodyPr>
          <a:lstStyle/>
          <a:p>
            <a:pPr algn="just"/>
            <a:r>
              <a:rPr lang="ru-RU" sz="1500" dirty="0">
                <a:latin typeface="Arial" pitchFamily="34" charset="0"/>
                <a:cs typeface="Arial" pitchFamily="34" charset="0"/>
              </a:rPr>
              <a:t>Давление растет с увеличением объема и система не может находиться в устойчивом равновесии – малейшие флуктуации плотности будут </a:t>
            </a:r>
            <a:r>
              <a:rPr lang="ru-RU" sz="1500" dirty="0" smtClean="0">
                <a:latin typeface="Arial" pitchFamily="34" charset="0"/>
                <a:cs typeface="Arial" pitchFamily="34" charset="0"/>
              </a:rPr>
              <a:t>самопроизвольно усиливаться</a:t>
            </a:r>
            <a:r>
              <a:rPr lang="ru-RU" sz="1500" dirty="0">
                <a:latin typeface="Arial" pitchFamily="34" charset="0"/>
                <a:cs typeface="Arial" pitchFamily="34" charset="0"/>
              </a:rPr>
              <a:t>. Поэтому система будет неустойчива.</a:t>
            </a:r>
          </a:p>
        </p:txBody>
      </p:sp>
      <p:cxnSp>
        <p:nvCxnSpPr>
          <p:cNvPr id="35" name="Straight Connector 34"/>
          <p:cNvCxnSpPr/>
          <p:nvPr/>
        </p:nvCxnSpPr>
        <p:spPr>
          <a:xfrm flipV="1">
            <a:off x="1235451" y="2980833"/>
            <a:ext cx="1543972" cy="787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2699792" y="2919021"/>
            <a:ext cx="99733" cy="91743"/>
          </a:xfrm>
          <a:prstGeom prst="ellipse">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Oval 25"/>
          <p:cNvSpPr/>
          <p:nvPr/>
        </p:nvSpPr>
        <p:spPr>
          <a:xfrm>
            <a:off x="1907704" y="2951080"/>
            <a:ext cx="99733" cy="91743"/>
          </a:xfrm>
          <a:prstGeom prst="ellipse">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Oval 27"/>
          <p:cNvSpPr/>
          <p:nvPr/>
        </p:nvSpPr>
        <p:spPr>
          <a:xfrm>
            <a:off x="1155820" y="2942833"/>
            <a:ext cx="99733" cy="91743"/>
          </a:xfrm>
          <a:prstGeom prst="ellipse">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1" name="Rectangle 40"/>
          <p:cNvSpPr/>
          <p:nvPr/>
        </p:nvSpPr>
        <p:spPr>
          <a:xfrm>
            <a:off x="5319198" y="5020725"/>
            <a:ext cx="3511233" cy="323165"/>
          </a:xfrm>
          <a:prstGeom prst="rect">
            <a:avLst/>
          </a:prstGeom>
        </p:spPr>
        <p:txBody>
          <a:bodyPr wrap="square">
            <a:spAutoFit/>
          </a:bodyPr>
          <a:lstStyle/>
          <a:p>
            <a:pPr algn="just"/>
            <a:r>
              <a:rPr lang="ru-RU" sz="1500" dirty="0">
                <a:latin typeface="Arial" pitchFamily="34" charset="0"/>
                <a:cs typeface="Arial" pitchFamily="34" charset="0"/>
              </a:rPr>
              <a:t>Участки </a:t>
            </a:r>
            <a:r>
              <a:rPr lang="en-US" sz="1500" dirty="0">
                <a:latin typeface="Arial" pitchFamily="34" charset="0"/>
                <a:cs typeface="Arial" pitchFamily="34" charset="0"/>
              </a:rPr>
              <a:t>DC</a:t>
            </a:r>
            <a:r>
              <a:rPr lang="ru-RU" sz="1500" dirty="0">
                <a:latin typeface="Arial" pitchFamily="34" charset="0"/>
                <a:cs typeface="Arial" pitchFamily="34" charset="0"/>
              </a:rPr>
              <a:t> и </a:t>
            </a:r>
            <a:r>
              <a:rPr lang="en-US" sz="1500" dirty="0">
                <a:latin typeface="Arial" pitchFamily="34" charset="0"/>
                <a:cs typeface="Arial" pitchFamily="34" charset="0"/>
              </a:rPr>
              <a:t>BA </a:t>
            </a:r>
            <a:r>
              <a:rPr lang="ru-RU" sz="1500" dirty="0">
                <a:latin typeface="Arial" pitchFamily="34" charset="0"/>
                <a:cs typeface="Arial" pitchFamily="34" charset="0"/>
              </a:rPr>
              <a:t>могут существовать</a:t>
            </a:r>
          </a:p>
        </p:txBody>
      </p:sp>
      <p:graphicFrame>
        <p:nvGraphicFramePr>
          <p:cNvPr id="42" name="Object 41"/>
          <p:cNvGraphicFramePr>
            <a:graphicFrameLocks noChangeAspect="1"/>
          </p:cNvGraphicFramePr>
          <p:nvPr>
            <p:extLst>
              <p:ext uri="{D42A27DB-BD31-4B8C-83A1-F6EECF244321}">
                <p14:modId xmlns:p14="http://schemas.microsoft.com/office/powerpoint/2010/main" val="3775568065"/>
              </p:ext>
            </p:extLst>
          </p:nvPr>
        </p:nvGraphicFramePr>
        <p:xfrm>
          <a:off x="6372200" y="5344704"/>
          <a:ext cx="1209675" cy="755650"/>
        </p:xfrm>
        <a:graphic>
          <a:graphicData uri="http://schemas.openxmlformats.org/presentationml/2006/ole">
            <mc:AlternateContent xmlns:mc="http://schemas.openxmlformats.org/markup-compatibility/2006">
              <mc:Choice xmlns:v="urn:schemas-microsoft-com:vml" Requires="v">
                <p:oleObj spid="_x0000_s1645024" name="Equation" r:id="rId39" imgW="711000" imgH="444240" progId="Equation.DSMT4">
                  <p:embed/>
                </p:oleObj>
              </mc:Choice>
              <mc:Fallback>
                <p:oleObj name="Equation" r:id="rId39" imgW="711000" imgH="444240" progId="Equation.DSMT4">
                  <p:embed/>
                  <p:pic>
                    <p:nvPicPr>
                      <p:cNvPr id="0" name=""/>
                      <p:cNvPicPr>
                        <a:picLocks noChangeAspect="1" noChangeArrowheads="1"/>
                      </p:cNvPicPr>
                      <p:nvPr/>
                    </p:nvPicPr>
                    <p:blipFill>
                      <a:blip r:embed="rId40"/>
                      <a:srcRect/>
                      <a:stretch>
                        <a:fillRect/>
                      </a:stretch>
                    </p:blipFill>
                    <p:spPr bwMode="auto">
                      <a:xfrm>
                        <a:off x="6372200" y="5344704"/>
                        <a:ext cx="120967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43" name="Rectangle 42"/>
          <p:cNvSpPr/>
          <p:nvPr/>
        </p:nvSpPr>
        <p:spPr>
          <a:xfrm>
            <a:off x="5338752" y="6093296"/>
            <a:ext cx="3511233" cy="553998"/>
          </a:xfrm>
          <a:prstGeom prst="rect">
            <a:avLst/>
          </a:prstGeom>
        </p:spPr>
        <p:txBody>
          <a:bodyPr wrap="square">
            <a:spAutoFit/>
          </a:bodyPr>
          <a:lstStyle/>
          <a:p>
            <a:pPr algn="just"/>
            <a:r>
              <a:rPr lang="ru-RU" sz="1500" dirty="0">
                <a:latin typeface="Arial" pitchFamily="34" charset="0"/>
                <a:cs typeface="Arial" pitchFamily="34" charset="0"/>
              </a:rPr>
              <a:t>Это необходимое, но не достаточное условие устойчивости</a:t>
            </a:r>
          </a:p>
        </p:txBody>
      </p:sp>
      <p:sp>
        <p:nvSpPr>
          <p:cNvPr id="44" name="Rectangle 43"/>
          <p:cNvSpPr/>
          <p:nvPr/>
        </p:nvSpPr>
        <p:spPr>
          <a:xfrm>
            <a:off x="837605" y="682823"/>
            <a:ext cx="1862187" cy="307777"/>
          </a:xfrm>
          <a:prstGeom prst="rect">
            <a:avLst/>
          </a:prstGeom>
        </p:spPr>
        <p:txBody>
          <a:bodyPr wrap="square">
            <a:spAutoFit/>
          </a:bodyPr>
          <a:lstStyle/>
          <a:p>
            <a:pPr algn="just"/>
            <a:r>
              <a:rPr lang="ru-RU" sz="1400" dirty="0">
                <a:latin typeface="Arial" pitchFamily="34" charset="0"/>
                <a:cs typeface="Arial" pitchFamily="34" charset="0"/>
              </a:rPr>
              <a:t>Критическая точка</a:t>
            </a:r>
          </a:p>
        </p:txBody>
      </p:sp>
      <p:graphicFrame>
        <p:nvGraphicFramePr>
          <p:cNvPr id="45" name="Object 44"/>
          <p:cNvGraphicFramePr>
            <a:graphicFrameLocks noChangeAspect="1"/>
          </p:cNvGraphicFramePr>
          <p:nvPr>
            <p:extLst>
              <p:ext uri="{D42A27DB-BD31-4B8C-83A1-F6EECF244321}">
                <p14:modId xmlns:p14="http://schemas.microsoft.com/office/powerpoint/2010/main" val="3177493049"/>
              </p:ext>
            </p:extLst>
          </p:nvPr>
        </p:nvGraphicFramePr>
        <p:xfrm>
          <a:off x="9552" y="1188801"/>
          <a:ext cx="381000" cy="457200"/>
        </p:xfrm>
        <a:graphic>
          <a:graphicData uri="http://schemas.openxmlformats.org/presentationml/2006/ole">
            <mc:AlternateContent xmlns:mc="http://schemas.openxmlformats.org/markup-compatibility/2006">
              <mc:Choice xmlns:v="urn:schemas-microsoft-com:vml" Requires="v">
                <p:oleObj spid="_x0000_s1645025" name="Equation" r:id="rId41" imgW="190440" imgH="228600" progId="Equation.DSMT4">
                  <p:embed/>
                </p:oleObj>
              </mc:Choice>
              <mc:Fallback>
                <p:oleObj name="Equation" r:id="rId41" imgW="190440" imgH="228600" progId="Equation.DSMT4">
                  <p:embed/>
                  <p:pic>
                    <p:nvPicPr>
                      <p:cNvPr id="0" name=""/>
                      <p:cNvPicPr>
                        <a:picLocks noChangeAspect="1" noChangeArrowheads="1"/>
                      </p:cNvPicPr>
                      <p:nvPr/>
                    </p:nvPicPr>
                    <p:blipFill>
                      <a:blip r:embed="rId42"/>
                      <a:srcRect/>
                      <a:stretch>
                        <a:fillRect/>
                      </a:stretch>
                    </p:blipFill>
                    <p:spPr bwMode="auto">
                      <a:xfrm>
                        <a:off x="9552" y="1188801"/>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40" name="Straight Arrow Connector 39"/>
          <p:cNvCxnSpPr>
            <a:cxnSpLocks/>
          </p:cNvCxnSpPr>
          <p:nvPr/>
        </p:nvCxnSpPr>
        <p:spPr>
          <a:xfrm>
            <a:off x="1798554" y="995666"/>
            <a:ext cx="277468" cy="345102"/>
          </a:xfrm>
          <a:prstGeom prst="straightConnector1">
            <a:avLst/>
          </a:prstGeom>
          <a:ln w="41275">
            <a:solidFill>
              <a:srgbClr val="FF0000"/>
            </a:solidFill>
            <a:headEnd type="none" w="med" len="lg"/>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59367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D:\documentsECLbureau\CondMatter\Molecule\LecturePPT\fig_im\VanDerVaalsIsoTherm.e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836712"/>
            <a:ext cx="4481513" cy="382587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Object 5"/>
          <p:cNvGraphicFramePr>
            <a:graphicFrameLocks noChangeAspect="1"/>
          </p:cNvGraphicFramePr>
          <p:nvPr>
            <p:extLst>
              <p:ext uri="{D42A27DB-BD31-4B8C-83A1-F6EECF244321}">
                <p14:modId xmlns:p14="http://schemas.microsoft.com/office/powerpoint/2010/main" val="4022919439"/>
              </p:ext>
            </p:extLst>
          </p:nvPr>
        </p:nvGraphicFramePr>
        <p:xfrm>
          <a:off x="18727" y="776046"/>
          <a:ext cx="304801" cy="330200"/>
        </p:xfrm>
        <a:graphic>
          <a:graphicData uri="http://schemas.openxmlformats.org/presentationml/2006/ole">
            <mc:AlternateContent xmlns:mc="http://schemas.openxmlformats.org/markup-compatibility/2006">
              <mc:Choice xmlns:v="urn:schemas-microsoft-com:vml" Requires="v">
                <p:oleObj spid="_x0000_s1648839" name="Equation" r:id="rId4" imgW="152280" imgH="164880" progId="Equation.DSMT4">
                  <p:embed/>
                </p:oleObj>
              </mc:Choice>
              <mc:Fallback>
                <p:oleObj name="Equation" r:id="rId4" imgW="152280" imgH="16488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727" y="776046"/>
                        <a:ext cx="304801"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64914946"/>
              </p:ext>
            </p:extLst>
          </p:nvPr>
        </p:nvGraphicFramePr>
        <p:xfrm>
          <a:off x="4773682" y="4221088"/>
          <a:ext cx="304800" cy="355600"/>
        </p:xfrm>
        <a:graphic>
          <a:graphicData uri="http://schemas.openxmlformats.org/presentationml/2006/ole">
            <mc:AlternateContent xmlns:mc="http://schemas.openxmlformats.org/markup-compatibility/2006">
              <mc:Choice xmlns:v="urn:schemas-microsoft-com:vml" Requires="v">
                <p:oleObj spid="_x0000_s1648840" name="Equation" r:id="rId6" imgW="152280" imgH="177480" progId="Equation.DSMT4">
                  <p:embed/>
                </p:oleObj>
              </mc:Choice>
              <mc:Fallback>
                <p:oleObj name="Equation" r:id="rId6" imgW="152280" imgH="17748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73682" y="4221088"/>
                        <a:ext cx="3048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629340501"/>
              </p:ext>
            </p:extLst>
          </p:nvPr>
        </p:nvGraphicFramePr>
        <p:xfrm>
          <a:off x="4283968" y="3789040"/>
          <a:ext cx="279400" cy="457200"/>
        </p:xfrm>
        <a:graphic>
          <a:graphicData uri="http://schemas.openxmlformats.org/presentationml/2006/ole">
            <mc:AlternateContent xmlns:mc="http://schemas.openxmlformats.org/markup-compatibility/2006">
              <mc:Choice xmlns:v="urn:schemas-microsoft-com:vml" Requires="v">
                <p:oleObj spid="_x0000_s1648841" name="Equation" r:id="rId8" imgW="139680" imgH="228600" progId="Equation.DSMT4">
                  <p:embed/>
                </p:oleObj>
              </mc:Choice>
              <mc:Fallback>
                <p:oleObj name="Equation" r:id="rId8" imgW="139680" imgH="22860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83968" y="3789040"/>
                        <a:ext cx="279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905881895"/>
              </p:ext>
            </p:extLst>
          </p:nvPr>
        </p:nvGraphicFramePr>
        <p:xfrm>
          <a:off x="3563888" y="2996952"/>
          <a:ext cx="330200" cy="457200"/>
        </p:xfrm>
        <a:graphic>
          <a:graphicData uri="http://schemas.openxmlformats.org/presentationml/2006/ole">
            <mc:AlternateContent xmlns:mc="http://schemas.openxmlformats.org/markup-compatibility/2006">
              <mc:Choice xmlns:v="urn:schemas-microsoft-com:vml" Requires="v">
                <p:oleObj spid="_x0000_s1648842" name="Equation" r:id="rId10" imgW="164880" imgH="228600" progId="Equation.DSMT4">
                  <p:embed/>
                </p:oleObj>
              </mc:Choice>
              <mc:Fallback>
                <p:oleObj name="Equation" r:id="rId10" imgW="164880" imgH="228600"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63888" y="2996952"/>
                        <a:ext cx="33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101982685"/>
              </p:ext>
            </p:extLst>
          </p:nvPr>
        </p:nvGraphicFramePr>
        <p:xfrm>
          <a:off x="3518188" y="2420888"/>
          <a:ext cx="330200" cy="457200"/>
        </p:xfrm>
        <a:graphic>
          <a:graphicData uri="http://schemas.openxmlformats.org/presentationml/2006/ole">
            <mc:AlternateContent xmlns:mc="http://schemas.openxmlformats.org/markup-compatibility/2006">
              <mc:Choice xmlns:v="urn:schemas-microsoft-com:vml" Requires="v">
                <p:oleObj spid="_x0000_s1648843" name="Equation" r:id="rId12" imgW="164880" imgH="228600" progId="Equation.DSMT4">
                  <p:embed/>
                </p:oleObj>
              </mc:Choice>
              <mc:Fallback>
                <p:oleObj name="Equation" r:id="rId12" imgW="164880" imgH="228600" progId="Equation.DSMT4">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518188" y="2420888"/>
                        <a:ext cx="33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621400225"/>
              </p:ext>
            </p:extLst>
          </p:nvPr>
        </p:nvGraphicFramePr>
        <p:xfrm>
          <a:off x="3995936" y="1700808"/>
          <a:ext cx="304800" cy="457200"/>
        </p:xfrm>
        <a:graphic>
          <a:graphicData uri="http://schemas.openxmlformats.org/presentationml/2006/ole">
            <mc:AlternateContent xmlns:mc="http://schemas.openxmlformats.org/markup-compatibility/2006">
              <mc:Choice xmlns:v="urn:schemas-microsoft-com:vml" Requires="v">
                <p:oleObj spid="_x0000_s1648844" name="Equation" r:id="rId14" imgW="152280" imgH="228600" progId="Equation.DSMT4">
                  <p:embed/>
                </p:oleObj>
              </mc:Choice>
              <mc:Fallback>
                <p:oleObj name="Equation" r:id="rId14" imgW="152280" imgH="228600" progId="Equation.DSMT4">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995936" y="1700808"/>
                        <a:ext cx="30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2" name="Oval 11"/>
          <p:cNvSpPr/>
          <p:nvPr/>
        </p:nvSpPr>
        <p:spPr>
          <a:xfrm>
            <a:off x="2076022" y="1413225"/>
            <a:ext cx="99733" cy="91743"/>
          </a:xfrm>
          <a:prstGeom prst="ellipse">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Oval 12"/>
          <p:cNvSpPr/>
          <p:nvPr/>
        </p:nvSpPr>
        <p:spPr>
          <a:xfrm>
            <a:off x="2307948" y="2508798"/>
            <a:ext cx="99733" cy="91743"/>
          </a:xfrm>
          <a:prstGeom prst="ellipse">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Oval 13"/>
          <p:cNvSpPr/>
          <p:nvPr/>
        </p:nvSpPr>
        <p:spPr>
          <a:xfrm>
            <a:off x="1507460" y="3364943"/>
            <a:ext cx="99733" cy="91743"/>
          </a:xfrm>
          <a:prstGeom prst="ellipse">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5" name="Object 14"/>
          <p:cNvGraphicFramePr>
            <a:graphicFrameLocks noChangeAspect="1"/>
          </p:cNvGraphicFramePr>
          <p:nvPr>
            <p:extLst>
              <p:ext uri="{D42A27DB-BD31-4B8C-83A1-F6EECF244321}">
                <p14:modId xmlns:p14="http://schemas.microsoft.com/office/powerpoint/2010/main" val="1312923676"/>
              </p:ext>
            </p:extLst>
          </p:nvPr>
        </p:nvGraphicFramePr>
        <p:xfrm>
          <a:off x="2835294" y="2886184"/>
          <a:ext cx="274104" cy="296784"/>
        </p:xfrm>
        <a:graphic>
          <a:graphicData uri="http://schemas.openxmlformats.org/presentationml/2006/ole">
            <mc:AlternateContent xmlns:mc="http://schemas.openxmlformats.org/markup-compatibility/2006">
              <mc:Choice xmlns:v="urn:schemas-microsoft-com:vml" Requires="v">
                <p:oleObj spid="_x0000_s1648845" name="Equation" r:id="rId16" imgW="152280" imgH="164880" progId="Equation.DSMT4">
                  <p:embed/>
                </p:oleObj>
              </mc:Choice>
              <mc:Fallback>
                <p:oleObj name="Equation" r:id="rId16" imgW="152280" imgH="164880" progId="Equation.DSMT4">
                  <p:embed/>
                  <p:pic>
                    <p:nvPicPr>
                      <p:cNvPr id="0" name=""/>
                      <p:cNvPicPr>
                        <a:picLocks noChangeAspect="1" noChangeArrowheads="1"/>
                      </p:cNvPicPr>
                      <p:nvPr/>
                    </p:nvPicPr>
                    <p:blipFill>
                      <a:blip r:embed="rId17"/>
                      <a:srcRect/>
                      <a:stretch>
                        <a:fillRect/>
                      </a:stretch>
                    </p:blipFill>
                    <p:spPr bwMode="auto">
                      <a:xfrm>
                        <a:off x="2835294" y="2886184"/>
                        <a:ext cx="274104" cy="296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3218481817"/>
              </p:ext>
            </p:extLst>
          </p:nvPr>
        </p:nvGraphicFramePr>
        <p:xfrm>
          <a:off x="2104924" y="2212014"/>
          <a:ext cx="274104" cy="296784"/>
        </p:xfrm>
        <a:graphic>
          <a:graphicData uri="http://schemas.openxmlformats.org/presentationml/2006/ole">
            <mc:AlternateContent xmlns:mc="http://schemas.openxmlformats.org/markup-compatibility/2006">
              <mc:Choice xmlns:v="urn:schemas-microsoft-com:vml" Requires="v">
                <p:oleObj spid="_x0000_s1648846" name="Equation" r:id="rId18" imgW="152280" imgH="164880" progId="Equation.DSMT4">
                  <p:embed/>
                </p:oleObj>
              </mc:Choice>
              <mc:Fallback>
                <p:oleObj name="Equation" r:id="rId18" imgW="152280" imgH="164880" progId="Equation.DSMT4">
                  <p:embed/>
                  <p:pic>
                    <p:nvPicPr>
                      <p:cNvPr id="0" name=""/>
                      <p:cNvPicPr>
                        <a:picLocks noChangeAspect="1" noChangeArrowheads="1"/>
                      </p:cNvPicPr>
                      <p:nvPr/>
                    </p:nvPicPr>
                    <p:blipFill>
                      <a:blip r:embed="rId19"/>
                      <a:srcRect/>
                      <a:stretch>
                        <a:fillRect/>
                      </a:stretch>
                    </p:blipFill>
                    <p:spPr bwMode="auto">
                      <a:xfrm>
                        <a:off x="2104924" y="2212014"/>
                        <a:ext cx="274104" cy="296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18786299"/>
              </p:ext>
            </p:extLst>
          </p:nvPr>
        </p:nvGraphicFramePr>
        <p:xfrm>
          <a:off x="1420813" y="3497263"/>
          <a:ext cx="273050" cy="319087"/>
        </p:xfrm>
        <a:graphic>
          <a:graphicData uri="http://schemas.openxmlformats.org/presentationml/2006/ole">
            <mc:AlternateContent xmlns:mc="http://schemas.openxmlformats.org/markup-compatibility/2006">
              <mc:Choice xmlns:v="urn:schemas-microsoft-com:vml" Requires="v">
                <p:oleObj spid="_x0000_s1648847" name="Equation" r:id="rId20" imgW="152280" imgH="177480" progId="Equation.DSMT4">
                  <p:embed/>
                </p:oleObj>
              </mc:Choice>
              <mc:Fallback>
                <p:oleObj name="Equation" r:id="rId20" imgW="152280" imgH="177480" progId="Equation.DSMT4">
                  <p:embed/>
                  <p:pic>
                    <p:nvPicPr>
                      <p:cNvPr id="0" name=""/>
                      <p:cNvPicPr>
                        <a:picLocks noChangeAspect="1" noChangeArrowheads="1"/>
                      </p:cNvPicPr>
                      <p:nvPr/>
                    </p:nvPicPr>
                    <p:blipFill>
                      <a:blip r:embed="rId21"/>
                      <a:srcRect/>
                      <a:stretch>
                        <a:fillRect/>
                      </a:stretch>
                    </p:blipFill>
                    <p:spPr bwMode="auto">
                      <a:xfrm>
                        <a:off x="1420813" y="3497263"/>
                        <a:ext cx="273050" cy="31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3101715872"/>
              </p:ext>
            </p:extLst>
          </p:nvPr>
        </p:nvGraphicFramePr>
        <p:xfrm>
          <a:off x="679450" y="2714625"/>
          <a:ext cx="296863" cy="296863"/>
        </p:xfrm>
        <a:graphic>
          <a:graphicData uri="http://schemas.openxmlformats.org/presentationml/2006/ole">
            <mc:AlternateContent xmlns:mc="http://schemas.openxmlformats.org/markup-compatibility/2006">
              <mc:Choice xmlns:v="urn:schemas-microsoft-com:vml" Requires="v">
                <p:oleObj spid="_x0000_s1648848" name="Equation" r:id="rId22" imgW="164880" imgH="164880" progId="Equation.DSMT4">
                  <p:embed/>
                </p:oleObj>
              </mc:Choice>
              <mc:Fallback>
                <p:oleObj name="Equation" r:id="rId22" imgW="164880" imgH="164880" progId="Equation.DSMT4">
                  <p:embed/>
                  <p:pic>
                    <p:nvPicPr>
                      <p:cNvPr id="0" name=""/>
                      <p:cNvPicPr>
                        <a:picLocks noChangeAspect="1" noChangeArrowheads="1"/>
                      </p:cNvPicPr>
                      <p:nvPr/>
                    </p:nvPicPr>
                    <p:blipFill>
                      <a:blip r:embed="rId23"/>
                      <a:srcRect/>
                      <a:stretch>
                        <a:fillRect/>
                      </a:stretch>
                    </p:blipFill>
                    <p:spPr bwMode="auto">
                      <a:xfrm>
                        <a:off x="679450" y="2714625"/>
                        <a:ext cx="296863"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3432657002"/>
              </p:ext>
            </p:extLst>
          </p:nvPr>
        </p:nvGraphicFramePr>
        <p:xfrm>
          <a:off x="1710574" y="2654217"/>
          <a:ext cx="296863" cy="296863"/>
        </p:xfrm>
        <a:graphic>
          <a:graphicData uri="http://schemas.openxmlformats.org/presentationml/2006/ole">
            <mc:AlternateContent xmlns:mc="http://schemas.openxmlformats.org/markup-compatibility/2006">
              <mc:Choice xmlns:v="urn:schemas-microsoft-com:vml" Requires="v">
                <p:oleObj spid="_x0000_s1648849" name="Equation" r:id="rId24" imgW="164880" imgH="164880" progId="Equation.DSMT4">
                  <p:embed/>
                </p:oleObj>
              </mc:Choice>
              <mc:Fallback>
                <p:oleObj name="Equation" r:id="rId24" imgW="164880" imgH="164880" progId="Equation.DSMT4">
                  <p:embed/>
                  <p:pic>
                    <p:nvPicPr>
                      <p:cNvPr id="0" name=""/>
                      <p:cNvPicPr>
                        <a:picLocks noChangeAspect="1" noChangeArrowheads="1"/>
                      </p:cNvPicPr>
                      <p:nvPr/>
                    </p:nvPicPr>
                    <p:blipFill>
                      <a:blip r:embed="rId25"/>
                      <a:srcRect/>
                      <a:stretch>
                        <a:fillRect/>
                      </a:stretch>
                    </p:blipFill>
                    <p:spPr bwMode="auto">
                      <a:xfrm>
                        <a:off x="1710574" y="2654217"/>
                        <a:ext cx="296863"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20" name="Straight Connector 19"/>
          <p:cNvCxnSpPr/>
          <p:nvPr/>
        </p:nvCxnSpPr>
        <p:spPr>
          <a:xfrm flipV="1">
            <a:off x="1235451" y="2980833"/>
            <a:ext cx="1543972" cy="787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2699792" y="2919021"/>
            <a:ext cx="99733" cy="91743"/>
          </a:xfrm>
          <a:prstGeom prst="ellipse">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Oval 21"/>
          <p:cNvSpPr/>
          <p:nvPr/>
        </p:nvSpPr>
        <p:spPr>
          <a:xfrm>
            <a:off x="1907704" y="2951080"/>
            <a:ext cx="99733" cy="91743"/>
          </a:xfrm>
          <a:prstGeom prst="ellipse">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Oval 22"/>
          <p:cNvSpPr/>
          <p:nvPr/>
        </p:nvSpPr>
        <p:spPr>
          <a:xfrm>
            <a:off x="1155820" y="2942833"/>
            <a:ext cx="99733" cy="91743"/>
          </a:xfrm>
          <a:prstGeom prst="ellipse">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Rectangle 4"/>
          <p:cNvSpPr txBox="1">
            <a:spLocks noRot="1" noChangeArrowheads="1"/>
          </p:cNvSpPr>
          <p:nvPr/>
        </p:nvSpPr>
        <p:spPr bwMode="auto">
          <a:xfrm>
            <a:off x="2564284" y="10873"/>
            <a:ext cx="3951932"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Правило Максвелла</a:t>
            </a:r>
            <a:endParaRPr lang="ru-RU" sz="2800" b="1" kern="0" baseline="-25000" dirty="0">
              <a:solidFill>
                <a:srgbClr val="003399"/>
              </a:solidFill>
              <a:latin typeface="Arial" pitchFamily="34" charset="0"/>
              <a:cs typeface="Arial" pitchFamily="34" charset="0"/>
            </a:endParaRPr>
          </a:p>
        </p:txBody>
      </p:sp>
      <p:graphicFrame>
        <p:nvGraphicFramePr>
          <p:cNvPr id="25" name="Object 24"/>
          <p:cNvGraphicFramePr>
            <a:graphicFrameLocks noChangeAspect="1"/>
          </p:cNvGraphicFramePr>
          <p:nvPr>
            <p:extLst>
              <p:ext uri="{D42A27DB-BD31-4B8C-83A1-F6EECF244321}">
                <p14:modId xmlns:p14="http://schemas.microsoft.com/office/powerpoint/2010/main" val="2229414291"/>
              </p:ext>
            </p:extLst>
          </p:nvPr>
        </p:nvGraphicFramePr>
        <p:xfrm>
          <a:off x="9525" y="1189038"/>
          <a:ext cx="381000" cy="457200"/>
        </p:xfrm>
        <a:graphic>
          <a:graphicData uri="http://schemas.openxmlformats.org/presentationml/2006/ole">
            <mc:AlternateContent xmlns:mc="http://schemas.openxmlformats.org/markup-compatibility/2006">
              <mc:Choice xmlns:v="urn:schemas-microsoft-com:vml" Requires="v">
                <p:oleObj spid="_x0000_s1648850" name="Equation" r:id="rId26" imgW="190440" imgH="228600" progId="Equation.DSMT4">
                  <p:embed/>
                </p:oleObj>
              </mc:Choice>
              <mc:Fallback>
                <p:oleObj name="Equation" r:id="rId26" imgW="190440" imgH="228600" progId="Equation.DSMT4">
                  <p:embed/>
                  <p:pic>
                    <p:nvPicPr>
                      <p:cNvPr id="0" name="Object 44"/>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9525" y="1189038"/>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6" name="Rectangle 25"/>
          <p:cNvSpPr/>
          <p:nvPr/>
        </p:nvSpPr>
        <p:spPr>
          <a:xfrm>
            <a:off x="837605" y="682823"/>
            <a:ext cx="1862187" cy="307777"/>
          </a:xfrm>
          <a:prstGeom prst="rect">
            <a:avLst/>
          </a:prstGeom>
        </p:spPr>
        <p:txBody>
          <a:bodyPr wrap="square">
            <a:spAutoFit/>
          </a:bodyPr>
          <a:lstStyle/>
          <a:p>
            <a:pPr algn="just"/>
            <a:r>
              <a:rPr lang="ru-RU" sz="1400" dirty="0">
                <a:latin typeface="Arial" pitchFamily="34" charset="0"/>
                <a:cs typeface="Arial" pitchFamily="34" charset="0"/>
              </a:rPr>
              <a:t>Критическая точка</a:t>
            </a:r>
          </a:p>
        </p:txBody>
      </p:sp>
      <p:sp>
        <p:nvSpPr>
          <p:cNvPr id="27" name="Rectangle 26"/>
          <p:cNvSpPr/>
          <p:nvPr/>
        </p:nvSpPr>
        <p:spPr>
          <a:xfrm>
            <a:off x="4427984" y="730953"/>
            <a:ext cx="4608512" cy="1015663"/>
          </a:xfrm>
          <a:prstGeom prst="rect">
            <a:avLst/>
          </a:prstGeom>
        </p:spPr>
        <p:txBody>
          <a:bodyPr wrap="square">
            <a:spAutoFit/>
          </a:bodyPr>
          <a:lstStyle/>
          <a:p>
            <a:pPr algn="just"/>
            <a:r>
              <a:rPr lang="ru-RU" sz="1500" dirty="0">
                <a:latin typeface="Arial" pitchFamily="34" charset="0"/>
                <a:cs typeface="Arial" pitchFamily="34" charset="0"/>
              </a:rPr>
              <a:t>В действительности система осуществляет переход через двухфазное состояние, в ходе которого изотерма идет горизонтально</a:t>
            </a:r>
            <a:r>
              <a:rPr lang="en-US" sz="1500" dirty="0">
                <a:latin typeface="Arial" pitchFamily="34" charset="0"/>
                <a:cs typeface="Arial" pitchFamily="34" charset="0"/>
              </a:rPr>
              <a:t>. </a:t>
            </a:r>
            <a:r>
              <a:rPr lang="ru-RU" sz="1500" dirty="0">
                <a:latin typeface="Arial" pitchFamily="34" charset="0"/>
                <a:cs typeface="Arial" pitchFamily="34" charset="0"/>
              </a:rPr>
              <a:t>На каком уровне </a:t>
            </a:r>
            <a:r>
              <a:rPr lang="ru-RU" sz="1500" dirty="0" smtClean="0">
                <a:latin typeface="Arial" pitchFamily="34" charset="0"/>
                <a:cs typeface="Arial" pitchFamily="34" charset="0"/>
              </a:rPr>
              <a:t>провести горизонтальную </a:t>
            </a:r>
            <a:r>
              <a:rPr lang="ru-RU" sz="1500" dirty="0">
                <a:latin typeface="Arial" pitchFamily="34" charset="0"/>
                <a:cs typeface="Arial" pitchFamily="34" charset="0"/>
              </a:rPr>
              <a:t>прямую?</a:t>
            </a:r>
          </a:p>
        </p:txBody>
      </p:sp>
      <p:sp>
        <p:nvSpPr>
          <p:cNvPr id="28" name="Rectangle 27"/>
          <p:cNvSpPr/>
          <p:nvPr/>
        </p:nvSpPr>
        <p:spPr>
          <a:xfrm>
            <a:off x="4427984" y="2004691"/>
            <a:ext cx="4608511" cy="1246495"/>
          </a:xfrm>
          <a:prstGeom prst="rect">
            <a:avLst/>
          </a:prstGeom>
        </p:spPr>
        <p:txBody>
          <a:bodyPr wrap="square">
            <a:spAutoFit/>
          </a:bodyPr>
          <a:lstStyle/>
          <a:p>
            <a:pPr algn="just"/>
            <a:r>
              <a:rPr lang="ru-RU" sz="1500" dirty="0">
                <a:latin typeface="Arial" pitchFamily="34" charset="0"/>
                <a:cs typeface="Arial" pitchFamily="34" charset="0"/>
              </a:rPr>
              <a:t>В точках </a:t>
            </a:r>
            <a:r>
              <a:rPr lang="en-US" sz="1500" dirty="0">
                <a:latin typeface="Arial" pitchFamily="34" charset="0"/>
                <a:cs typeface="Arial" pitchFamily="34" charset="0"/>
              </a:rPr>
              <a:t>D </a:t>
            </a:r>
            <a:r>
              <a:rPr lang="ru-RU" sz="1500" dirty="0">
                <a:latin typeface="Arial" pitchFamily="34" charset="0"/>
                <a:cs typeface="Arial" pitchFamily="34" charset="0"/>
              </a:rPr>
              <a:t>и </a:t>
            </a:r>
            <a:r>
              <a:rPr lang="en-US" sz="1500" dirty="0">
                <a:latin typeface="Arial" pitchFamily="34" charset="0"/>
                <a:cs typeface="Arial" pitchFamily="34" charset="0"/>
              </a:rPr>
              <a:t>A</a:t>
            </a:r>
            <a:r>
              <a:rPr lang="ru-RU" sz="1500" dirty="0">
                <a:latin typeface="Arial" pitchFamily="34" charset="0"/>
                <a:cs typeface="Arial" pitchFamily="34" charset="0"/>
              </a:rPr>
              <a:t> система имеет определенную энтропию. Переход по изотермам </a:t>
            </a:r>
            <a:r>
              <a:rPr lang="en-US" sz="1500" dirty="0">
                <a:latin typeface="Arial" pitchFamily="34" charset="0"/>
                <a:cs typeface="Arial" pitchFamily="34" charset="0"/>
              </a:rPr>
              <a:t> DCBA </a:t>
            </a:r>
            <a:r>
              <a:rPr lang="ru-RU" sz="1500" dirty="0">
                <a:latin typeface="Arial" pitchFamily="34" charset="0"/>
                <a:cs typeface="Arial" pitchFamily="34" charset="0"/>
              </a:rPr>
              <a:t>и </a:t>
            </a:r>
            <a:r>
              <a:rPr lang="en-US" sz="1500" dirty="0">
                <a:latin typeface="Arial" pitchFamily="34" charset="0"/>
                <a:cs typeface="Arial" pitchFamily="34" charset="0"/>
              </a:rPr>
              <a:t>DFA</a:t>
            </a:r>
            <a:r>
              <a:rPr lang="ru-RU" sz="1500" dirty="0">
                <a:latin typeface="Arial" pitchFamily="34" charset="0"/>
                <a:cs typeface="Arial" pitchFamily="34" charset="0"/>
              </a:rPr>
              <a:t> должен давать одинаковый прирост энтропии. Для обратимых переходов запишем равенство </a:t>
            </a:r>
            <a:r>
              <a:rPr lang="ru-RU" sz="1500" dirty="0" err="1">
                <a:latin typeface="Arial" pitchFamily="34" charset="0"/>
                <a:cs typeface="Arial" pitchFamily="34" charset="0"/>
              </a:rPr>
              <a:t>Клаузиуса</a:t>
            </a:r>
            <a:r>
              <a:rPr lang="ru-RU" sz="1500" dirty="0">
                <a:latin typeface="Arial" pitchFamily="34" charset="0"/>
                <a:cs typeface="Arial" pitchFamily="34" charset="0"/>
              </a:rPr>
              <a:t>:</a:t>
            </a:r>
          </a:p>
        </p:txBody>
      </p:sp>
      <p:graphicFrame>
        <p:nvGraphicFramePr>
          <p:cNvPr id="29" name="Object 28"/>
          <p:cNvGraphicFramePr>
            <a:graphicFrameLocks noChangeAspect="1"/>
          </p:cNvGraphicFramePr>
          <p:nvPr>
            <p:extLst>
              <p:ext uri="{D42A27DB-BD31-4B8C-83A1-F6EECF244321}">
                <p14:modId xmlns:p14="http://schemas.microsoft.com/office/powerpoint/2010/main" val="592860745"/>
              </p:ext>
            </p:extLst>
          </p:nvPr>
        </p:nvGraphicFramePr>
        <p:xfrm>
          <a:off x="5796136" y="3251186"/>
          <a:ext cx="2374900" cy="758825"/>
        </p:xfrm>
        <a:graphic>
          <a:graphicData uri="http://schemas.openxmlformats.org/presentationml/2006/ole">
            <mc:AlternateContent xmlns:mc="http://schemas.openxmlformats.org/markup-compatibility/2006">
              <mc:Choice xmlns:v="urn:schemas-microsoft-com:vml" Requires="v">
                <p:oleObj spid="_x0000_s1648851" name="Equation" r:id="rId28" imgW="1396800" imgH="444240" progId="Equation.DSMT4">
                  <p:embed/>
                </p:oleObj>
              </mc:Choice>
              <mc:Fallback>
                <p:oleObj name="Equation" r:id="rId28" imgW="1396800" imgH="444240" progId="Equation.DSMT4">
                  <p:embed/>
                  <p:pic>
                    <p:nvPicPr>
                      <p:cNvPr id="0" name="Object 14"/>
                      <p:cNvPicPr>
                        <a:picLocks noChangeAspect="1" noChangeArrowheads="1"/>
                      </p:cNvPicPr>
                      <p:nvPr/>
                    </p:nvPicPr>
                    <p:blipFill>
                      <a:blip r:embed="rId29"/>
                      <a:srcRect/>
                      <a:stretch>
                        <a:fillRect/>
                      </a:stretch>
                    </p:blipFill>
                    <p:spPr bwMode="auto">
                      <a:xfrm>
                        <a:off x="5796136" y="3251186"/>
                        <a:ext cx="2374900"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1184847306"/>
              </p:ext>
            </p:extLst>
          </p:nvPr>
        </p:nvGraphicFramePr>
        <p:xfrm>
          <a:off x="6156176" y="4401414"/>
          <a:ext cx="1749425" cy="346075"/>
        </p:xfrm>
        <a:graphic>
          <a:graphicData uri="http://schemas.openxmlformats.org/presentationml/2006/ole">
            <mc:AlternateContent xmlns:mc="http://schemas.openxmlformats.org/markup-compatibility/2006">
              <mc:Choice xmlns:v="urn:schemas-microsoft-com:vml" Requires="v">
                <p:oleObj spid="_x0000_s1648852" name="Equation" r:id="rId30" imgW="1028520" imgH="203040" progId="Equation.DSMT4">
                  <p:embed/>
                </p:oleObj>
              </mc:Choice>
              <mc:Fallback>
                <p:oleObj name="Equation" r:id="rId30" imgW="1028520" imgH="203040" progId="Equation.DSMT4">
                  <p:embed/>
                  <p:pic>
                    <p:nvPicPr>
                      <p:cNvPr id="0" name=""/>
                      <p:cNvPicPr>
                        <a:picLocks noChangeAspect="1" noChangeArrowheads="1"/>
                      </p:cNvPicPr>
                      <p:nvPr/>
                    </p:nvPicPr>
                    <p:blipFill>
                      <a:blip r:embed="rId31"/>
                      <a:srcRect/>
                      <a:stretch>
                        <a:fillRect/>
                      </a:stretch>
                    </p:blipFill>
                    <p:spPr bwMode="auto">
                      <a:xfrm>
                        <a:off x="6156176" y="4401414"/>
                        <a:ext cx="1749425"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2307943127"/>
              </p:ext>
            </p:extLst>
          </p:nvPr>
        </p:nvGraphicFramePr>
        <p:xfrm>
          <a:off x="107504" y="5330176"/>
          <a:ext cx="3195638" cy="650875"/>
        </p:xfrm>
        <a:graphic>
          <a:graphicData uri="http://schemas.openxmlformats.org/presentationml/2006/ole">
            <mc:AlternateContent xmlns:mc="http://schemas.openxmlformats.org/markup-compatibility/2006">
              <mc:Choice xmlns:v="urn:schemas-microsoft-com:vml" Requires="v">
                <p:oleObj spid="_x0000_s1648853" name="Equation" r:id="rId32" imgW="1879560" imgH="380880" progId="Equation.DSMT4">
                  <p:embed/>
                </p:oleObj>
              </mc:Choice>
              <mc:Fallback>
                <p:oleObj name="Equation" r:id="rId32" imgW="1879560" imgH="380880" progId="Equation.DSMT4">
                  <p:embed/>
                  <p:pic>
                    <p:nvPicPr>
                      <p:cNvPr id="0" name=""/>
                      <p:cNvPicPr>
                        <a:picLocks noChangeAspect="1" noChangeArrowheads="1"/>
                      </p:cNvPicPr>
                      <p:nvPr/>
                    </p:nvPicPr>
                    <p:blipFill>
                      <a:blip r:embed="rId33"/>
                      <a:srcRect/>
                      <a:stretch>
                        <a:fillRect/>
                      </a:stretch>
                    </p:blipFill>
                    <p:spPr bwMode="auto">
                      <a:xfrm>
                        <a:off x="107504" y="5330176"/>
                        <a:ext cx="3195638"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32" name="Rectangle 31"/>
          <p:cNvSpPr/>
          <p:nvPr/>
        </p:nvSpPr>
        <p:spPr>
          <a:xfrm>
            <a:off x="501583" y="4941168"/>
            <a:ext cx="2918290" cy="323165"/>
          </a:xfrm>
          <a:prstGeom prst="rect">
            <a:avLst/>
          </a:prstGeom>
        </p:spPr>
        <p:txBody>
          <a:bodyPr wrap="square">
            <a:spAutoFit/>
          </a:bodyPr>
          <a:lstStyle/>
          <a:p>
            <a:pPr algn="just"/>
            <a:r>
              <a:rPr lang="ru-RU" sz="1500" dirty="0">
                <a:latin typeface="Arial" pitchFamily="34" charset="0"/>
                <a:cs typeface="Arial" pitchFamily="34" charset="0"/>
              </a:rPr>
              <a:t>Т.к. температура постоянна</a:t>
            </a:r>
          </a:p>
        </p:txBody>
      </p:sp>
      <p:graphicFrame>
        <p:nvGraphicFramePr>
          <p:cNvPr id="33" name="Object 32"/>
          <p:cNvGraphicFramePr>
            <a:graphicFrameLocks noChangeAspect="1"/>
          </p:cNvGraphicFramePr>
          <p:nvPr>
            <p:extLst>
              <p:ext uri="{D42A27DB-BD31-4B8C-83A1-F6EECF244321}">
                <p14:modId xmlns:p14="http://schemas.microsoft.com/office/powerpoint/2010/main" val="4284929758"/>
              </p:ext>
            </p:extLst>
          </p:nvPr>
        </p:nvGraphicFramePr>
        <p:xfrm>
          <a:off x="144967" y="6093296"/>
          <a:ext cx="5268912" cy="650875"/>
        </p:xfrm>
        <a:graphic>
          <a:graphicData uri="http://schemas.openxmlformats.org/presentationml/2006/ole">
            <mc:AlternateContent xmlns:mc="http://schemas.openxmlformats.org/markup-compatibility/2006">
              <mc:Choice xmlns:v="urn:schemas-microsoft-com:vml" Requires="v">
                <p:oleObj spid="_x0000_s1648854" name="Equation" r:id="rId34" imgW="3098520" imgH="380880" progId="Equation.DSMT4">
                  <p:embed/>
                </p:oleObj>
              </mc:Choice>
              <mc:Fallback>
                <p:oleObj name="Equation" r:id="rId34" imgW="3098520" imgH="380880" progId="Equation.DSMT4">
                  <p:embed/>
                  <p:pic>
                    <p:nvPicPr>
                      <p:cNvPr id="0" name=""/>
                      <p:cNvPicPr>
                        <a:picLocks noChangeAspect="1" noChangeArrowheads="1"/>
                      </p:cNvPicPr>
                      <p:nvPr/>
                    </p:nvPicPr>
                    <p:blipFill>
                      <a:blip r:embed="rId35"/>
                      <a:srcRect/>
                      <a:stretch>
                        <a:fillRect/>
                      </a:stretch>
                    </p:blipFill>
                    <p:spPr bwMode="auto">
                      <a:xfrm>
                        <a:off x="144967" y="6093296"/>
                        <a:ext cx="52689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34" name="Object 33"/>
          <p:cNvGraphicFramePr>
            <a:graphicFrameLocks noChangeAspect="1"/>
          </p:cNvGraphicFramePr>
          <p:nvPr>
            <p:extLst>
              <p:ext uri="{D42A27DB-BD31-4B8C-83A1-F6EECF244321}">
                <p14:modId xmlns:p14="http://schemas.microsoft.com/office/powerpoint/2010/main" val="346175569"/>
              </p:ext>
            </p:extLst>
          </p:nvPr>
        </p:nvGraphicFramePr>
        <p:xfrm>
          <a:off x="6287709" y="5445224"/>
          <a:ext cx="2073275" cy="650875"/>
        </p:xfrm>
        <a:graphic>
          <a:graphicData uri="http://schemas.openxmlformats.org/presentationml/2006/ole">
            <mc:AlternateContent xmlns:mc="http://schemas.openxmlformats.org/markup-compatibility/2006">
              <mc:Choice xmlns:v="urn:schemas-microsoft-com:vml" Requires="v">
                <p:oleObj spid="_x0000_s1648855" name="Equation" r:id="rId36" imgW="1218960" imgH="380880" progId="Equation.DSMT4">
                  <p:embed/>
                </p:oleObj>
              </mc:Choice>
              <mc:Fallback>
                <p:oleObj name="Equation" r:id="rId36" imgW="1218960" imgH="380880" progId="Equation.DSMT4">
                  <p:embed/>
                  <p:pic>
                    <p:nvPicPr>
                      <p:cNvPr id="0" name=""/>
                      <p:cNvPicPr>
                        <a:picLocks noChangeAspect="1" noChangeArrowheads="1"/>
                      </p:cNvPicPr>
                      <p:nvPr/>
                    </p:nvPicPr>
                    <p:blipFill>
                      <a:blip r:embed="rId37"/>
                      <a:srcRect/>
                      <a:stretch>
                        <a:fillRect/>
                      </a:stretch>
                    </p:blipFill>
                    <p:spPr bwMode="auto">
                      <a:xfrm>
                        <a:off x="6287709" y="5445224"/>
                        <a:ext cx="2073275" cy="650875"/>
                      </a:xfrm>
                      <a:prstGeom prst="rect">
                        <a:avLst/>
                      </a:prstGeom>
                      <a:noFill/>
                      <a:ln w="31750">
                        <a:solidFill>
                          <a:srgbClr val="C00000"/>
                        </a:solidFill>
                      </a:ln>
                    </p:spPr>
                  </p:pic>
                </p:oleObj>
              </mc:Fallback>
            </mc:AlternateContent>
          </a:graphicData>
        </a:graphic>
      </p:graphicFrame>
      <p:sp>
        <p:nvSpPr>
          <p:cNvPr id="35" name="Rectangle 34"/>
          <p:cNvSpPr/>
          <p:nvPr/>
        </p:nvSpPr>
        <p:spPr>
          <a:xfrm>
            <a:off x="5940151" y="5007011"/>
            <a:ext cx="2768393" cy="323165"/>
          </a:xfrm>
          <a:prstGeom prst="rect">
            <a:avLst/>
          </a:prstGeom>
        </p:spPr>
        <p:txBody>
          <a:bodyPr wrap="square">
            <a:spAutoFit/>
          </a:bodyPr>
          <a:lstStyle/>
          <a:p>
            <a:pPr algn="just"/>
            <a:r>
              <a:rPr lang="ru-RU" sz="1500" dirty="0">
                <a:latin typeface="Arial" pitchFamily="34" charset="0"/>
                <a:cs typeface="Arial" pitchFamily="34" charset="0"/>
              </a:rPr>
              <a:t>Правило равных площадей</a:t>
            </a:r>
          </a:p>
        </p:txBody>
      </p:sp>
      <p:sp>
        <p:nvSpPr>
          <p:cNvPr id="36" name="Rectangle 35"/>
          <p:cNvSpPr/>
          <p:nvPr/>
        </p:nvSpPr>
        <p:spPr>
          <a:xfrm>
            <a:off x="5580112" y="4077072"/>
            <a:ext cx="3350338" cy="323165"/>
          </a:xfrm>
          <a:prstGeom prst="rect">
            <a:avLst/>
          </a:prstGeom>
        </p:spPr>
        <p:txBody>
          <a:bodyPr wrap="square">
            <a:spAutoFit/>
          </a:bodyPr>
          <a:lstStyle/>
          <a:p>
            <a:pPr algn="just"/>
            <a:r>
              <a:rPr lang="ru-RU" sz="1500" dirty="0">
                <a:latin typeface="Arial" pitchFamily="34" charset="0"/>
                <a:cs typeface="Arial" pitchFamily="34" charset="0"/>
              </a:rPr>
              <a:t>Первое начало термодинамики</a:t>
            </a:r>
          </a:p>
        </p:txBody>
      </p:sp>
      <p:sp>
        <p:nvSpPr>
          <p:cNvPr id="37" name="Rectangle 36"/>
          <p:cNvSpPr/>
          <p:nvPr/>
        </p:nvSpPr>
        <p:spPr>
          <a:xfrm>
            <a:off x="5796136" y="6237312"/>
            <a:ext cx="3240359" cy="553998"/>
          </a:xfrm>
          <a:prstGeom prst="rect">
            <a:avLst/>
          </a:prstGeom>
        </p:spPr>
        <p:txBody>
          <a:bodyPr wrap="square">
            <a:spAutoFit/>
          </a:bodyPr>
          <a:lstStyle/>
          <a:p>
            <a:pPr algn="just"/>
            <a:r>
              <a:rPr lang="ru-RU" sz="1500" dirty="0">
                <a:latin typeface="Arial" pitchFamily="34" charset="0"/>
                <a:cs typeface="Arial" pitchFamily="34" charset="0"/>
              </a:rPr>
              <a:t>Работа при переходе по двум путям должна быть одинаковой</a:t>
            </a:r>
          </a:p>
        </p:txBody>
      </p:sp>
      <p:cxnSp>
        <p:nvCxnSpPr>
          <p:cNvPr id="38" name="Straight Arrow Connector 37"/>
          <p:cNvCxnSpPr>
            <a:cxnSpLocks/>
          </p:cNvCxnSpPr>
          <p:nvPr/>
        </p:nvCxnSpPr>
        <p:spPr>
          <a:xfrm>
            <a:off x="1798554" y="995666"/>
            <a:ext cx="277468" cy="345102"/>
          </a:xfrm>
          <a:prstGeom prst="straightConnector1">
            <a:avLst/>
          </a:prstGeom>
          <a:ln w="41275">
            <a:solidFill>
              <a:srgbClr val="FF0000"/>
            </a:solidFill>
            <a:headEnd type="none" w="med" len="lg"/>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69052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907704" y="10873"/>
            <a:ext cx="5832648"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Метастабильные состояния</a:t>
            </a:r>
            <a:endParaRPr lang="ru-RU" sz="2800" b="1" kern="0" baseline="-25000" dirty="0">
              <a:solidFill>
                <a:srgbClr val="003399"/>
              </a:solidFill>
              <a:latin typeface="Arial" pitchFamily="34" charset="0"/>
              <a:cs typeface="Arial" pitchFamily="34" charset="0"/>
            </a:endParaRPr>
          </a:p>
        </p:txBody>
      </p:sp>
      <p:pic>
        <p:nvPicPr>
          <p:cNvPr id="5" name="Picture 8" descr="D:\documentsECLbureau\CondMatter\Molecule\LecturePPT\fig_im\VanDerVaalsIsoTherm.e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836712"/>
            <a:ext cx="4481513" cy="382587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Object 5"/>
          <p:cNvGraphicFramePr>
            <a:graphicFrameLocks noChangeAspect="1"/>
          </p:cNvGraphicFramePr>
          <p:nvPr>
            <p:extLst>
              <p:ext uri="{D42A27DB-BD31-4B8C-83A1-F6EECF244321}">
                <p14:modId xmlns:p14="http://schemas.microsoft.com/office/powerpoint/2010/main" val="1826239708"/>
              </p:ext>
            </p:extLst>
          </p:nvPr>
        </p:nvGraphicFramePr>
        <p:xfrm>
          <a:off x="18727" y="776046"/>
          <a:ext cx="304801" cy="330200"/>
        </p:xfrm>
        <a:graphic>
          <a:graphicData uri="http://schemas.openxmlformats.org/presentationml/2006/ole">
            <mc:AlternateContent xmlns:mc="http://schemas.openxmlformats.org/markup-compatibility/2006">
              <mc:Choice xmlns:v="urn:schemas-microsoft-com:vml" Requires="v">
                <p:oleObj spid="_x0000_s1650729" name="Equation" r:id="rId4" imgW="152280" imgH="164880" progId="Equation.DSMT4">
                  <p:embed/>
                </p:oleObj>
              </mc:Choice>
              <mc:Fallback>
                <p:oleObj name="Equation" r:id="rId4" imgW="152280" imgH="16488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727" y="776046"/>
                        <a:ext cx="304801"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876085615"/>
              </p:ext>
            </p:extLst>
          </p:nvPr>
        </p:nvGraphicFramePr>
        <p:xfrm>
          <a:off x="4629471" y="4149080"/>
          <a:ext cx="304800" cy="355600"/>
        </p:xfrm>
        <a:graphic>
          <a:graphicData uri="http://schemas.openxmlformats.org/presentationml/2006/ole">
            <mc:AlternateContent xmlns:mc="http://schemas.openxmlformats.org/markup-compatibility/2006">
              <mc:Choice xmlns:v="urn:schemas-microsoft-com:vml" Requires="v">
                <p:oleObj spid="_x0000_s1650730" name="Equation" r:id="rId6" imgW="152280" imgH="177480" progId="Equation.DSMT4">
                  <p:embed/>
                </p:oleObj>
              </mc:Choice>
              <mc:Fallback>
                <p:oleObj name="Equation" r:id="rId6" imgW="152280" imgH="17748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29471" y="4149080"/>
                        <a:ext cx="3048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522940602"/>
              </p:ext>
            </p:extLst>
          </p:nvPr>
        </p:nvGraphicFramePr>
        <p:xfrm>
          <a:off x="4283968" y="3789040"/>
          <a:ext cx="279400" cy="457200"/>
        </p:xfrm>
        <a:graphic>
          <a:graphicData uri="http://schemas.openxmlformats.org/presentationml/2006/ole">
            <mc:AlternateContent xmlns:mc="http://schemas.openxmlformats.org/markup-compatibility/2006">
              <mc:Choice xmlns:v="urn:schemas-microsoft-com:vml" Requires="v">
                <p:oleObj spid="_x0000_s1650731" name="Equation" r:id="rId8" imgW="139680" imgH="228600" progId="Equation.DSMT4">
                  <p:embed/>
                </p:oleObj>
              </mc:Choice>
              <mc:Fallback>
                <p:oleObj name="Equation" r:id="rId8" imgW="139680" imgH="22860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83968" y="3789040"/>
                        <a:ext cx="279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626423434"/>
              </p:ext>
            </p:extLst>
          </p:nvPr>
        </p:nvGraphicFramePr>
        <p:xfrm>
          <a:off x="3563888" y="2996952"/>
          <a:ext cx="330200" cy="457200"/>
        </p:xfrm>
        <a:graphic>
          <a:graphicData uri="http://schemas.openxmlformats.org/presentationml/2006/ole">
            <mc:AlternateContent xmlns:mc="http://schemas.openxmlformats.org/markup-compatibility/2006">
              <mc:Choice xmlns:v="urn:schemas-microsoft-com:vml" Requires="v">
                <p:oleObj spid="_x0000_s1650732" name="Equation" r:id="rId10" imgW="164880" imgH="228600" progId="Equation.DSMT4">
                  <p:embed/>
                </p:oleObj>
              </mc:Choice>
              <mc:Fallback>
                <p:oleObj name="Equation" r:id="rId10" imgW="164880" imgH="228600"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63888" y="2996952"/>
                        <a:ext cx="33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3265017904"/>
              </p:ext>
            </p:extLst>
          </p:nvPr>
        </p:nvGraphicFramePr>
        <p:xfrm>
          <a:off x="3518188" y="2420888"/>
          <a:ext cx="330200" cy="457200"/>
        </p:xfrm>
        <a:graphic>
          <a:graphicData uri="http://schemas.openxmlformats.org/presentationml/2006/ole">
            <mc:AlternateContent xmlns:mc="http://schemas.openxmlformats.org/markup-compatibility/2006">
              <mc:Choice xmlns:v="urn:schemas-microsoft-com:vml" Requires="v">
                <p:oleObj spid="_x0000_s1650733" name="Equation" r:id="rId12" imgW="164880" imgH="228600" progId="Equation.DSMT4">
                  <p:embed/>
                </p:oleObj>
              </mc:Choice>
              <mc:Fallback>
                <p:oleObj name="Equation" r:id="rId12" imgW="164880" imgH="228600" progId="Equation.DSMT4">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518188" y="2420888"/>
                        <a:ext cx="33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2754803480"/>
              </p:ext>
            </p:extLst>
          </p:nvPr>
        </p:nvGraphicFramePr>
        <p:xfrm>
          <a:off x="3995936" y="1700808"/>
          <a:ext cx="304800" cy="457200"/>
        </p:xfrm>
        <a:graphic>
          <a:graphicData uri="http://schemas.openxmlformats.org/presentationml/2006/ole">
            <mc:AlternateContent xmlns:mc="http://schemas.openxmlformats.org/markup-compatibility/2006">
              <mc:Choice xmlns:v="urn:schemas-microsoft-com:vml" Requires="v">
                <p:oleObj spid="_x0000_s1650734" name="Equation" r:id="rId14" imgW="152280" imgH="228600" progId="Equation.DSMT4">
                  <p:embed/>
                </p:oleObj>
              </mc:Choice>
              <mc:Fallback>
                <p:oleObj name="Equation" r:id="rId14" imgW="152280" imgH="228600" progId="Equation.DSMT4">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995936" y="1700808"/>
                        <a:ext cx="30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2" name="Oval 11"/>
          <p:cNvSpPr/>
          <p:nvPr/>
        </p:nvSpPr>
        <p:spPr>
          <a:xfrm>
            <a:off x="2076022" y="1413225"/>
            <a:ext cx="99733" cy="91743"/>
          </a:xfrm>
          <a:prstGeom prst="ellipse">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Oval 12"/>
          <p:cNvSpPr/>
          <p:nvPr/>
        </p:nvSpPr>
        <p:spPr>
          <a:xfrm>
            <a:off x="2307948" y="2508798"/>
            <a:ext cx="99733" cy="91743"/>
          </a:xfrm>
          <a:prstGeom prst="ellipse">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Oval 13"/>
          <p:cNvSpPr/>
          <p:nvPr/>
        </p:nvSpPr>
        <p:spPr>
          <a:xfrm>
            <a:off x="1507460" y="3364943"/>
            <a:ext cx="99733" cy="91743"/>
          </a:xfrm>
          <a:prstGeom prst="ellipse">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5" name="Object 14"/>
          <p:cNvGraphicFramePr>
            <a:graphicFrameLocks noChangeAspect="1"/>
          </p:cNvGraphicFramePr>
          <p:nvPr>
            <p:extLst>
              <p:ext uri="{D42A27DB-BD31-4B8C-83A1-F6EECF244321}">
                <p14:modId xmlns:p14="http://schemas.microsoft.com/office/powerpoint/2010/main" val="3369242119"/>
              </p:ext>
            </p:extLst>
          </p:nvPr>
        </p:nvGraphicFramePr>
        <p:xfrm>
          <a:off x="2835294" y="2886184"/>
          <a:ext cx="274104" cy="296784"/>
        </p:xfrm>
        <a:graphic>
          <a:graphicData uri="http://schemas.openxmlformats.org/presentationml/2006/ole">
            <mc:AlternateContent xmlns:mc="http://schemas.openxmlformats.org/markup-compatibility/2006">
              <mc:Choice xmlns:v="urn:schemas-microsoft-com:vml" Requires="v">
                <p:oleObj spid="_x0000_s1650735" name="Equation" r:id="rId16" imgW="152280" imgH="164880" progId="Equation.DSMT4">
                  <p:embed/>
                </p:oleObj>
              </mc:Choice>
              <mc:Fallback>
                <p:oleObj name="Equation" r:id="rId16" imgW="152280" imgH="164880" progId="Equation.DSMT4">
                  <p:embed/>
                  <p:pic>
                    <p:nvPicPr>
                      <p:cNvPr id="0" name=""/>
                      <p:cNvPicPr>
                        <a:picLocks noChangeAspect="1" noChangeArrowheads="1"/>
                      </p:cNvPicPr>
                      <p:nvPr/>
                    </p:nvPicPr>
                    <p:blipFill>
                      <a:blip r:embed="rId17"/>
                      <a:srcRect/>
                      <a:stretch>
                        <a:fillRect/>
                      </a:stretch>
                    </p:blipFill>
                    <p:spPr bwMode="auto">
                      <a:xfrm>
                        <a:off x="2835294" y="2886184"/>
                        <a:ext cx="274104" cy="296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3417794147"/>
              </p:ext>
            </p:extLst>
          </p:nvPr>
        </p:nvGraphicFramePr>
        <p:xfrm>
          <a:off x="2104924" y="2212014"/>
          <a:ext cx="274104" cy="296784"/>
        </p:xfrm>
        <a:graphic>
          <a:graphicData uri="http://schemas.openxmlformats.org/presentationml/2006/ole">
            <mc:AlternateContent xmlns:mc="http://schemas.openxmlformats.org/markup-compatibility/2006">
              <mc:Choice xmlns:v="urn:schemas-microsoft-com:vml" Requires="v">
                <p:oleObj spid="_x0000_s1650736" name="Equation" r:id="rId18" imgW="152280" imgH="164880" progId="Equation.DSMT4">
                  <p:embed/>
                </p:oleObj>
              </mc:Choice>
              <mc:Fallback>
                <p:oleObj name="Equation" r:id="rId18" imgW="152280" imgH="164880" progId="Equation.DSMT4">
                  <p:embed/>
                  <p:pic>
                    <p:nvPicPr>
                      <p:cNvPr id="0" name=""/>
                      <p:cNvPicPr>
                        <a:picLocks noChangeAspect="1" noChangeArrowheads="1"/>
                      </p:cNvPicPr>
                      <p:nvPr/>
                    </p:nvPicPr>
                    <p:blipFill>
                      <a:blip r:embed="rId19"/>
                      <a:srcRect/>
                      <a:stretch>
                        <a:fillRect/>
                      </a:stretch>
                    </p:blipFill>
                    <p:spPr bwMode="auto">
                      <a:xfrm>
                        <a:off x="2104924" y="2212014"/>
                        <a:ext cx="274104" cy="296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594652693"/>
              </p:ext>
            </p:extLst>
          </p:nvPr>
        </p:nvGraphicFramePr>
        <p:xfrm>
          <a:off x="1420813" y="3497263"/>
          <a:ext cx="273050" cy="319087"/>
        </p:xfrm>
        <a:graphic>
          <a:graphicData uri="http://schemas.openxmlformats.org/presentationml/2006/ole">
            <mc:AlternateContent xmlns:mc="http://schemas.openxmlformats.org/markup-compatibility/2006">
              <mc:Choice xmlns:v="urn:schemas-microsoft-com:vml" Requires="v">
                <p:oleObj spid="_x0000_s1650737" name="Equation" r:id="rId20" imgW="152280" imgH="177480" progId="Equation.DSMT4">
                  <p:embed/>
                </p:oleObj>
              </mc:Choice>
              <mc:Fallback>
                <p:oleObj name="Equation" r:id="rId20" imgW="152280" imgH="177480" progId="Equation.DSMT4">
                  <p:embed/>
                  <p:pic>
                    <p:nvPicPr>
                      <p:cNvPr id="0" name=""/>
                      <p:cNvPicPr>
                        <a:picLocks noChangeAspect="1" noChangeArrowheads="1"/>
                      </p:cNvPicPr>
                      <p:nvPr/>
                    </p:nvPicPr>
                    <p:blipFill>
                      <a:blip r:embed="rId21"/>
                      <a:srcRect/>
                      <a:stretch>
                        <a:fillRect/>
                      </a:stretch>
                    </p:blipFill>
                    <p:spPr bwMode="auto">
                      <a:xfrm>
                        <a:off x="1420813" y="3497263"/>
                        <a:ext cx="273050" cy="31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172867376"/>
              </p:ext>
            </p:extLst>
          </p:nvPr>
        </p:nvGraphicFramePr>
        <p:xfrm>
          <a:off x="679450" y="2714625"/>
          <a:ext cx="296863" cy="296863"/>
        </p:xfrm>
        <a:graphic>
          <a:graphicData uri="http://schemas.openxmlformats.org/presentationml/2006/ole">
            <mc:AlternateContent xmlns:mc="http://schemas.openxmlformats.org/markup-compatibility/2006">
              <mc:Choice xmlns:v="urn:schemas-microsoft-com:vml" Requires="v">
                <p:oleObj spid="_x0000_s1650738" name="Equation" r:id="rId22" imgW="164880" imgH="164880" progId="Equation.DSMT4">
                  <p:embed/>
                </p:oleObj>
              </mc:Choice>
              <mc:Fallback>
                <p:oleObj name="Equation" r:id="rId22" imgW="164880" imgH="164880" progId="Equation.DSMT4">
                  <p:embed/>
                  <p:pic>
                    <p:nvPicPr>
                      <p:cNvPr id="0" name=""/>
                      <p:cNvPicPr>
                        <a:picLocks noChangeAspect="1" noChangeArrowheads="1"/>
                      </p:cNvPicPr>
                      <p:nvPr/>
                    </p:nvPicPr>
                    <p:blipFill>
                      <a:blip r:embed="rId23"/>
                      <a:srcRect/>
                      <a:stretch>
                        <a:fillRect/>
                      </a:stretch>
                    </p:blipFill>
                    <p:spPr bwMode="auto">
                      <a:xfrm>
                        <a:off x="679450" y="2714625"/>
                        <a:ext cx="296863"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785673394"/>
              </p:ext>
            </p:extLst>
          </p:nvPr>
        </p:nvGraphicFramePr>
        <p:xfrm>
          <a:off x="1710574" y="2654217"/>
          <a:ext cx="296863" cy="296863"/>
        </p:xfrm>
        <a:graphic>
          <a:graphicData uri="http://schemas.openxmlformats.org/presentationml/2006/ole">
            <mc:AlternateContent xmlns:mc="http://schemas.openxmlformats.org/markup-compatibility/2006">
              <mc:Choice xmlns:v="urn:schemas-microsoft-com:vml" Requires="v">
                <p:oleObj spid="_x0000_s1650739" name="Equation" r:id="rId24" imgW="164880" imgH="164880" progId="Equation.DSMT4">
                  <p:embed/>
                </p:oleObj>
              </mc:Choice>
              <mc:Fallback>
                <p:oleObj name="Equation" r:id="rId24" imgW="164880" imgH="164880" progId="Equation.DSMT4">
                  <p:embed/>
                  <p:pic>
                    <p:nvPicPr>
                      <p:cNvPr id="0" name=""/>
                      <p:cNvPicPr>
                        <a:picLocks noChangeAspect="1" noChangeArrowheads="1"/>
                      </p:cNvPicPr>
                      <p:nvPr/>
                    </p:nvPicPr>
                    <p:blipFill>
                      <a:blip r:embed="rId25"/>
                      <a:srcRect/>
                      <a:stretch>
                        <a:fillRect/>
                      </a:stretch>
                    </p:blipFill>
                    <p:spPr bwMode="auto">
                      <a:xfrm>
                        <a:off x="1710574" y="2654217"/>
                        <a:ext cx="296863"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20" name="Straight Connector 19"/>
          <p:cNvCxnSpPr/>
          <p:nvPr/>
        </p:nvCxnSpPr>
        <p:spPr>
          <a:xfrm flipV="1">
            <a:off x="1235451" y="2980833"/>
            <a:ext cx="1543972" cy="787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2699792" y="2919021"/>
            <a:ext cx="99733" cy="91743"/>
          </a:xfrm>
          <a:prstGeom prst="ellipse">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Oval 21"/>
          <p:cNvSpPr/>
          <p:nvPr/>
        </p:nvSpPr>
        <p:spPr>
          <a:xfrm>
            <a:off x="1907704" y="2951080"/>
            <a:ext cx="99733" cy="91743"/>
          </a:xfrm>
          <a:prstGeom prst="ellipse">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Oval 22"/>
          <p:cNvSpPr/>
          <p:nvPr/>
        </p:nvSpPr>
        <p:spPr>
          <a:xfrm>
            <a:off x="1155820" y="2942833"/>
            <a:ext cx="99733" cy="91743"/>
          </a:xfrm>
          <a:prstGeom prst="ellipse">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24" name="Object 23"/>
          <p:cNvGraphicFramePr>
            <a:graphicFrameLocks noChangeAspect="1"/>
          </p:cNvGraphicFramePr>
          <p:nvPr>
            <p:extLst>
              <p:ext uri="{D42A27DB-BD31-4B8C-83A1-F6EECF244321}">
                <p14:modId xmlns:p14="http://schemas.microsoft.com/office/powerpoint/2010/main" val="2012653844"/>
              </p:ext>
            </p:extLst>
          </p:nvPr>
        </p:nvGraphicFramePr>
        <p:xfrm>
          <a:off x="9525" y="1189038"/>
          <a:ext cx="381000" cy="457200"/>
        </p:xfrm>
        <a:graphic>
          <a:graphicData uri="http://schemas.openxmlformats.org/presentationml/2006/ole">
            <mc:AlternateContent xmlns:mc="http://schemas.openxmlformats.org/markup-compatibility/2006">
              <mc:Choice xmlns:v="urn:schemas-microsoft-com:vml" Requires="v">
                <p:oleObj spid="_x0000_s1650740" name="Equation" r:id="rId26" imgW="190440" imgH="228600" progId="Equation.DSMT4">
                  <p:embed/>
                </p:oleObj>
              </mc:Choice>
              <mc:Fallback>
                <p:oleObj name="Equation" r:id="rId26" imgW="190440" imgH="228600" progId="Equation.DSMT4">
                  <p:embed/>
                  <p:pic>
                    <p:nvPicPr>
                      <p:cNvPr id="0" name=""/>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9525" y="1189038"/>
                        <a:ext cx="38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5" name="Rectangle 24"/>
          <p:cNvSpPr/>
          <p:nvPr/>
        </p:nvSpPr>
        <p:spPr>
          <a:xfrm>
            <a:off x="837605" y="682823"/>
            <a:ext cx="1862187" cy="307777"/>
          </a:xfrm>
          <a:prstGeom prst="rect">
            <a:avLst/>
          </a:prstGeom>
        </p:spPr>
        <p:txBody>
          <a:bodyPr wrap="square">
            <a:spAutoFit/>
          </a:bodyPr>
          <a:lstStyle/>
          <a:p>
            <a:pPr algn="just"/>
            <a:r>
              <a:rPr lang="ru-RU" sz="1400" dirty="0">
                <a:latin typeface="Arial" pitchFamily="34" charset="0"/>
                <a:cs typeface="Arial" pitchFamily="34" charset="0"/>
              </a:rPr>
              <a:t>Критическая точка</a:t>
            </a:r>
          </a:p>
        </p:txBody>
      </p:sp>
      <p:sp>
        <p:nvSpPr>
          <p:cNvPr id="26" name="Rectangle 25"/>
          <p:cNvSpPr/>
          <p:nvPr/>
        </p:nvSpPr>
        <p:spPr>
          <a:xfrm>
            <a:off x="4903987" y="694741"/>
            <a:ext cx="4140460" cy="553998"/>
          </a:xfrm>
          <a:prstGeom prst="rect">
            <a:avLst/>
          </a:prstGeom>
        </p:spPr>
        <p:txBody>
          <a:bodyPr wrap="square">
            <a:spAutoFit/>
          </a:bodyPr>
          <a:lstStyle/>
          <a:p>
            <a:pPr algn="just"/>
            <a:r>
              <a:rPr lang="ru-RU" sz="1500" dirty="0">
                <a:latin typeface="Arial" pitchFamily="34" charset="0"/>
                <a:cs typeface="Arial" pitchFamily="34" charset="0"/>
              </a:rPr>
              <a:t>Участок </a:t>
            </a:r>
            <a:r>
              <a:rPr lang="en-US" sz="1500" dirty="0">
                <a:latin typeface="Arial" pitchFamily="34" charset="0"/>
                <a:cs typeface="Arial" pitchFamily="34" charset="0"/>
              </a:rPr>
              <a:t>DC</a:t>
            </a:r>
            <a:r>
              <a:rPr lang="ru-RU" sz="1500" dirty="0">
                <a:latin typeface="Arial" pitchFamily="34" charset="0"/>
                <a:cs typeface="Arial" pitchFamily="34" charset="0"/>
              </a:rPr>
              <a:t> соответствует метастабильному состоянию перегретой жидкости.   </a:t>
            </a:r>
          </a:p>
        </p:txBody>
      </p:sp>
      <p:graphicFrame>
        <p:nvGraphicFramePr>
          <p:cNvPr id="27" name="Object 26"/>
          <p:cNvGraphicFramePr>
            <a:graphicFrameLocks noChangeAspect="1"/>
          </p:cNvGraphicFramePr>
          <p:nvPr>
            <p:extLst>
              <p:ext uri="{D42A27DB-BD31-4B8C-83A1-F6EECF244321}">
                <p14:modId xmlns:p14="http://schemas.microsoft.com/office/powerpoint/2010/main" val="630563348"/>
              </p:ext>
            </p:extLst>
          </p:nvPr>
        </p:nvGraphicFramePr>
        <p:xfrm>
          <a:off x="1824564" y="3810291"/>
          <a:ext cx="1066500" cy="666360"/>
        </p:xfrm>
        <a:graphic>
          <a:graphicData uri="http://schemas.openxmlformats.org/presentationml/2006/ole">
            <mc:AlternateContent xmlns:mc="http://schemas.openxmlformats.org/markup-compatibility/2006">
              <mc:Choice xmlns:v="urn:schemas-microsoft-com:vml" Requires="v">
                <p:oleObj spid="_x0000_s1650741" name="Equation" r:id="rId28" imgW="711000" imgH="444240" progId="Equation.DSMT4">
                  <p:embed/>
                </p:oleObj>
              </mc:Choice>
              <mc:Fallback>
                <p:oleObj name="Equation" r:id="rId28" imgW="711000" imgH="444240" progId="Equation.DSMT4">
                  <p:embed/>
                  <p:pic>
                    <p:nvPicPr>
                      <p:cNvPr id="0" name=""/>
                      <p:cNvPicPr>
                        <a:picLocks noChangeAspect="1" noChangeArrowheads="1"/>
                      </p:cNvPicPr>
                      <p:nvPr/>
                    </p:nvPicPr>
                    <p:blipFill>
                      <a:blip r:embed="rId29"/>
                      <a:srcRect/>
                      <a:stretch>
                        <a:fillRect/>
                      </a:stretch>
                    </p:blipFill>
                    <p:spPr bwMode="auto">
                      <a:xfrm>
                        <a:off x="1824564" y="3810291"/>
                        <a:ext cx="1066500" cy="666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28" name="Rectangle 27"/>
          <p:cNvSpPr/>
          <p:nvPr/>
        </p:nvSpPr>
        <p:spPr>
          <a:xfrm>
            <a:off x="4932333" y="1304556"/>
            <a:ext cx="4083768" cy="1246495"/>
          </a:xfrm>
          <a:prstGeom prst="rect">
            <a:avLst/>
          </a:prstGeom>
          <a:ln w="31750">
            <a:solidFill>
              <a:srgbClr val="C00000"/>
            </a:solidFill>
          </a:ln>
        </p:spPr>
        <p:txBody>
          <a:bodyPr wrap="square">
            <a:spAutoFit/>
          </a:bodyPr>
          <a:lstStyle/>
          <a:p>
            <a:pPr algn="just"/>
            <a:r>
              <a:rPr lang="ru-RU" sz="1500" dirty="0">
                <a:latin typeface="Arial" pitchFamily="34" charset="0"/>
                <a:cs typeface="Arial" pitchFamily="34" charset="0"/>
              </a:rPr>
              <a:t>Перегретая жидкость – это такое состояние вещества, когда по своим параметрам на фазовой диаграмме оно должно быть  газом, но по своим свойствам продолжает оставаться жидкостью  .   </a:t>
            </a:r>
          </a:p>
        </p:txBody>
      </p:sp>
      <p:sp>
        <p:nvSpPr>
          <p:cNvPr id="29" name="Rectangle 28"/>
          <p:cNvSpPr/>
          <p:nvPr/>
        </p:nvSpPr>
        <p:spPr>
          <a:xfrm>
            <a:off x="4923280" y="2780928"/>
            <a:ext cx="4182773" cy="553998"/>
          </a:xfrm>
          <a:prstGeom prst="rect">
            <a:avLst/>
          </a:prstGeom>
        </p:spPr>
        <p:txBody>
          <a:bodyPr wrap="square">
            <a:spAutoFit/>
          </a:bodyPr>
          <a:lstStyle/>
          <a:p>
            <a:pPr algn="just"/>
            <a:r>
              <a:rPr lang="ru-RU" sz="1500" dirty="0">
                <a:latin typeface="Arial" pitchFamily="34" charset="0"/>
                <a:cs typeface="Arial" pitchFamily="34" charset="0"/>
              </a:rPr>
              <a:t>Участок </a:t>
            </a:r>
            <a:r>
              <a:rPr lang="en-US" sz="1500" dirty="0">
                <a:latin typeface="Arial" pitchFamily="34" charset="0"/>
                <a:cs typeface="Arial" pitchFamily="34" charset="0"/>
              </a:rPr>
              <a:t>BA</a:t>
            </a:r>
            <a:r>
              <a:rPr lang="ru-RU" sz="1500" dirty="0">
                <a:latin typeface="Arial" pitchFamily="34" charset="0"/>
                <a:cs typeface="Arial" pitchFamily="34" charset="0"/>
              </a:rPr>
              <a:t> соответствует метастабильному состоянию переохлажденного пара.   </a:t>
            </a:r>
          </a:p>
        </p:txBody>
      </p:sp>
      <p:sp>
        <p:nvSpPr>
          <p:cNvPr id="30" name="Rectangle 29"/>
          <p:cNvSpPr/>
          <p:nvPr/>
        </p:nvSpPr>
        <p:spPr>
          <a:xfrm>
            <a:off x="4932885" y="3433223"/>
            <a:ext cx="4083768" cy="1477328"/>
          </a:xfrm>
          <a:prstGeom prst="rect">
            <a:avLst/>
          </a:prstGeom>
          <a:ln w="31750">
            <a:solidFill>
              <a:srgbClr val="C00000"/>
            </a:solidFill>
          </a:ln>
        </p:spPr>
        <p:txBody>
          <a:bodyPr wrap="square">
            <a:spAutoFit/>
          </a:bodyPr>
          <a:lstStyle/>
          <a:p>
            <a:pPr algn="just"/>
            <a:r>
              <a:rPr lang="ru-RU" sz="1500" dirty="0">
                <a:latin typeface="Arial" pitchFamily="34" charset="0"/>
                <a:cs typeface="Arial" pitchFamily="34" charset="0"/>
              </a:rPr>
              <a:t>Переохлажденный пар – это такое состояние вещества, когда по своим параметрам на фазовой диаграмме оно должно находиться в жидком состоянии, но по своим свойствам продолжает находиться в виде газа.   </a:t>
            </a:r>
          </a:p>
        </p:txBody>
      </p:sp>
      <p:sp>
        <p:nvSpPr>
          <p:cNvPr id="31" name="Rectangle 30"/>
          <p:cNvSpPr/>
          <p:nvPr/>
        </p:nvSpPr>
        <p:spPr>
          <a:xfrm>
            <a:off x="201532" y="5077633"/>
            <a:ext cx="8884003" cy="1015663"/>
          </a:xfrm>
          <a:prstGeom prst="rect">
            <a:avLst/>
          </a:prstGeom>
        </p:spPr>
        <p:txBody>
          <a:bodyPr wrap="square">
            <a:spAutoFit/>
          </a:bodyPr>
          <a:lstStyle/>
          <a:p>
            <a:pPr algn="just"/>
            <a:r>
              <a:rPr lang="ru-RU" sz="1500" dirty="0">
                <a:latin typeface="Arial" pitchFamily="34" charset="0"/>
                <a:cs typeface="Arial" pitchFamily="34" charset="0"/>
              </a:rPr>
              <a:t>Оба эти состояния неустойчивы. При небольшом внешнем воздействии на систему она быстро переходит в ближайшее устойчивое состояние. В этом заключается смысл термина «метастабильный</a:t>
            </a:r>
            <a:r>
              <a:rPr lang="ru-RU" sz="1500" dirty="0" smtClean="0">
                <a:latin typeface="Arial" pitchFamily="34" charset="0"/>
                <a:cs typeface="Arial" pitchFamily="34" charset="0"/>
              </a:rPr>
              <a:t>». Такие состояния являются экспериментально осуществимыми и находят практические применения. </a:t>
            </a:r>
            <a:endParaRPr lang="ru-RU" sz="1500" dirty="0">
              <a:latin typeface="Arial" pitchFamily="34" charset="0"/>
              <a:cs typeface="Arial" pitchFamily="34" charset="0"/>
            </a:endParaRPr>
          </a:p>
        </p:txBody>
      </p:sp>
      <p:sp>
        <p:nvSpPr>
          <p:cNvPr id="32" name="Rectangle 31"/>
          <p:cNvSpPr/>
          <p:nvPr/>
        </p:nvSpPr>
        <p:spPr>
          <a:xfrm>
            <a:off x="818662" y="3986793"/>
            <a:ext cx="950036" cy="323165"/>
          </a:xfrm>
          <a:prstGeom prst="rect">
            <a:avLst/>
          </a:prstGeom>
        </p:spPr>
        <p:txBody>
          <a:bodyPr wrap="square">
            <a:spAutoFit/>
          </a:bodyPr>
          <a:lstStyle/>
          <a:p>
            <a:pPr algn="just"/>
            <a:r>
              <a:rPr lang="en-US" sz="1500" dirty="0">
                <a:latin typeface="Arial" pitchFamily="34" charset="0"/>
                <a:cs typeface="Arial" pitchFamily="34" charset="0"/>
              </a:rPr>
              <a:t>DC</a:t>
            </a:r>
            <a:r>
              <a:rPr lang="ru-RU" sz="1500" dirty="0">
                <a:latin typeface="Arial" pitchFamily="34" charset="0"/>
                <a:cs typeface="Arial" pitchFamily="34" charset="0"/>
              </a:rPr>
              <a:t> и </a:t>
            </a:r>
            <a:r>
              <a:rPr lang="en-US" sz="1500" dirty="0">
                <a:latin typeface="Arial" pitchFamily="34" charset="0"/>
                <a:cs typeface="Arial" pitchFamily="34" charset="0"/>
              </a:rPr>
              <a:t>BA</a:t>
            </a:r>
            <a:endParaRPr lang="ru-RU" sz="1500" dirty="0">
              <a:latin typeface="Arial" pitchFamily="34" charset="0"/>
              <a:cs typeface="Arial" pitchFamily="34" charset="0"/>
            </a:endParaRPr>
          </a:p>
        </p:txBody>
      </p:sp>
      <p:cxnSp>
        <p:nvCxnSpPr>
          <p:cNvPr id="33" name="Straight Arrow Connector 32"/>
          <p:cNvCxnSpPr>
            <a:cxnSpLocks/>
          </p:cNvCxnSpPr>
          <p:nvPr/>
        </p:nvCxnSpPr>
        <p:spPr>
          <a:xfrm>
            <a:off x="1798554" y="995666"/>
            <a:ext cx="277468" cy="345102"/>
          </a:xfrm>
          <a:prstGeom prst="straightConnector1">
            <a:avLst/>
          </a:prstGeom>
          <a:ln w="41275">
            <a:solidFill>
              <a:srgbClr val="FF0000"/>
            </a:solidFill>
            <a:headEnd type="none" w="med" len="lg"/>
            <a:tailEnd type="triangle" w="med" len="med"/>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212955" y="6093296"/>
            <a:ext cx="8733427" cy="784830"/>
          </a:xfrm>
          <a:prstGeom prst="rect">
            <a:avLst/>
          </a:prstGeom>
        </p:spPr>
        <p:txBody>
          <a:bodyPr wrap="square">
            <a:spAutoFit/>
          </a:bodyPr>
          <a:lstStyle/>
          <a:p>
            <a:pPr algn="just"/>
            <a:r>
              <a:rPr lang="ru-RU" sz="1500" dirty="0" smtClean="0">
                <a:latin typeface="Arial" pitchFamily="34" charset="0"/>
                <a:cs typeface="Arial" pitchFamily="34" charset="0"/>
              </a:rPr>
              <a:t>Физические факторы, которые обеспечивают существование метастабильных состояний, могут быть прояснены при изучении зависимости давления насыщенных паров 	от формы поверхности жидкости </a:t>
            </a:r>
            <a:endParaRPr lang="ru-RU" sz="1500" dirty="0">
              <a:latin typeface="Arial" pitchFamily="34" charset="0"/>
              <a:cs typeface="Arial" pitchFamily="34" charset="0"/>
            </a:endParaRPr>
          </a:p>
        </p:txBody>
      </p:sp>
    </p:spTree>
    <p:extLst>
      <p:ext uri="{BB962C8B-B14F-4D97-AF65-F5344CB8AC3E}">
        <p14:creationId xmlns:p14="http://schemas.microsoft.com/office/powerpoint/2010/main" val="37373171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760363"/>
            <a:ext cx="4104456" cy="2862322"/>
          </a:xfrm>
          <a:prstGeom prst="rect">
            <a:avLst/>
          </a:prstGeom>
        </p:spPr>
        <p:txBody>
          <a:bodyPr wrap="square">
            <a:spAutoFit/>
          </a:bodyPr>
          <a:lstStyle/>
          <a:p>
            <a:pPr algn="just"/>
            <a:r>
              <a:rPr lang="ru-RU" sz="1500" b="1" dirty="0">
                <a:latin typeface="Arial" pitchFamily="34" charset="0"/>
                <a:cs typeface="Arial" pitchFamily="34" charset="0"/>
              </a:rPr>
              <a:t>Пузырьковая камера</a:t>
            </a:r>
            <a:r>
              <a:rPr lang="ru-RU" sz="1500" dirty="0">
                <a:latin typeface="Arial" pitchFamily="34" charset="0"/>
                <a:cs typeface="Arial" pitchFamily="34" charset="0"/>
              </a:rPr>
              <a:t> – трековый детектор элементарных заряженных частиц, в котором трек (след) частицы образует цепочка пузырьков пара вдоль траектории её движения. Изобретена А. Глэзером в 1952 г.</a:t>
            </a:r>
            <a:endParaRPr lang="en-US" sz="1500" dirty="0">
              <a:latin typeface="Arial" pitchFamily="34" charset="0"/>
              <a:cs typeface="Arial" pitchFamily="34" charset="0"/>
            </a:endParaRPr>
          </a:p>
          <a:p>
            <a:pPr algn="just"/>
            <a:r>
              <a:rPr lang="ru-RU" sz="1500" dirty="0">
                <a:latin typeface="Arial" pitchFamily="34" charset="0"/>
                <a:cs typeface="Arial" pitchFamily="34" charset="0"/>
              </a:rPr>
              <a:t> </a:t>
            </a:r>
            <a:endParaRPr lang="en-US" sz="1500" dirty="0">
              <a:latin typeface="Arial" pitchFamily="34" charset="0"/>
              <a:cs typeface="Arial" pitchFamily="34" charset="0"/>
            </a:endParaRPr>
          </a:p>
          <a:p>
            <a:pPr algn="just"/>
            <a:r>
              <a:rPr lang="ru-RU" sz="1500" dirty="0">
                <a:latin typeface="Arial" pitchFamily="34" charset="0"/>
                <a:cs typeface="Arial" pitchFamily="34" charset="0"/>
              </a:rPr>
              <a:t>В пузырьковой камере используется свойство чистой перегретой жидкости вскипать вдоль пути пролёта заряженной частицы, которые служат центрами парообразования</a:t>
            </a:r>
          </a:p>
        </p:txBody>
      </p:sp>
      <p:sp>
        <p:nvSpPr>
          <p:cNvPr id="5" name="Rectangle 4"/>
          <p:cNvSpPr txBox="1">
            <a:spLocks noRot="1" noChangeArrowheads="1"/>
          </p:cNvSpPr>
          <p:nvPr/>
        </p:nvSpPr>
        <p:spPr bwMode="auto">
          <a:xfrm>
            <a:off x="791580" y="44624"/>
            <a:ext cx="7560840"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Пузырьковая камера и камера Вильсона</a:t>
            </a:r>
            <a:endParaRPr lang="ru-RU" sz="2800" b="1" kern="0" baseline="-25000" dirty="0">
              <a:solidFill>
                <a:srgbClr val="003399"/>
              </a:solidFill>
              <a:latin typeface="Arial" pitchFamily="34" charset="0"/>
              <a:cs typeface="Arial" pitchFamily="34" charset="0"/>
            </a:endParaRPr>
          </a:p>
        </p:txBody>
      </p:sp>
      <p:pic>
        <p:nvPicPr>
          <p:cNvPr id="1127426" name="Picture 2" descr="C:\Users\PierreYV\Downloads\44798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93066" y="4285740"/>
            <a:ext cx="2315275" cy="1534697"/>
          </a:xfrm>
          <a:prstGeom prst="rect">
            <a:avLst/>
          </a:prstGeom>
          <a:noFill/>
          <a:extLst>
            <a:ext uri="{909E8E84-426E-40DD-AFC4-6F175D3DCCD1}">
              <a14:hiddenFill xmlns:a14="http://schemas.microsoft.com/office/drawing/2010/main">
                <a:solidFill>
                  <a:srgbClr val="FFFFFF"/>
                </a:solidFill>
              </a14:hiddenFill>
            </a:ext>
          </a:extLst>
        </p:spPr>
      </p:pic>
      <p:pic>
        <p:nvPicPr>
          <p:cNvPr id="1127427" name="Picture 3" descr="C:\Users\PierreYV\Downloads\ant03_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3968915"/>
            <a:ext cx="2556429" cy="2556429"/>
          </a:xfrm>
          <a:prstGeom prst="rect">
            <a:avLst/>
          </a:prstGeom>
          <a:noFill/>
          <a:extLst>
            <a:ext uri="{909E8E84-426E-40DD-AFC4-6F175D3DCCD1}">
              <a14:hiddenFill xmlns:a14="http://schemas.microsoft.com/office/drawing/2010/main">
                <a:solidFill>
                  <a:srgbClr val="FFFFFF"/>
                </a:solidFill>
              </a14:hiddenFill>
            </a:ext>
          </a:extLst>
        </p:spPr>
      </p:pic>
      <p:pic>
        <p:nvPicPr>
          <p:cNvPr id="1127428" name="Picture 4" descr="C:\Users\PierreYV\Downloads\220px-Bubble-chamber.sv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117" y="3709676"/>
            <a:ext cx="1831343" cy="2430692"/>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835696" y="5872916"/>
            <a:ext cx="2520280" cy="292388"/>
          </a:xfrm>
          <a:prstGeom prst="rect">
            <a:avLst/>
          </a:prstGeom>
        </p:spPr>
        <p:txBody>
          <a:bodyPr wrap="square">
            <a:spAutoFit/>
          </a:bodyPr>
          <a:lstStyle/>
          <a:p>
            <a:pPr algn="just"/>
            <a:r>
              <a:rPr lang="ru-RU" sz="1300" dirty="0">
                <a:latin typeface="Arial" pitchFamily="34" charset="0"/>
                <a:cs typeface="Arial" pitchFamily="34" charset="0"/>
              </a:rPr>
              <a:t>Треки частиц в магнитом поле</a:t>
            </a:r>
          </a:p>
        </p:txBody>
      </p:sp>
      <p:sp>
        <p:nvSpPr>
          <p:cNvPr id="11" name="Rectangle 10"/>
          <p:cNvSpPr/>
          <p:nvPr/>
        </p:nvSpPr>
        <p:spPr>
          <a:xfrm>
            <a:off x="5580112" y="6520988"/>
            <a:ext cx="2520280" cy="292388"/>
          </a:xfrm>
          <a:prstGeom prst="rect">
            <a:avLst/>
          </a:prstGeom>
        </p:spPr>
        <p:txBody>
          <a:bodyPr wrap="square">
            <a:spAutoFit/>
          </a:bodyPr>
          <a:lstStyle/>
          <a:p>
            <a:pPr algn="just"/>
            <a:r>
              <a:rPr lang="ru-RU" sz="1300" dirty="0">
                <a:latin typeface="Arial" pitchFamily="34" charset="0"/>
                <a:cs typeface="Arial" pitchFamily="34" charset="0"/>
              </a:rPr>
              <a:t>Позитрон в камере Вильсона</a:t>
            </a:r>
          </a:p>
        </p:txBody>
      </p:sp>
      <p:sp>
        <p:nvSpPr>
          <p:cNvPr id="7" name="Rectangle 6"/>
          <p:cNvSpPr/>
          <p:nvPr/>
        </p:nvSpPr>
        <p:spPr>
          <a:xfrm>
            <a:off x="4572000" y="763007"/>
            <a:ext cx="4392488" cy="1246495"/>
          </a:xfrm>
          <a:prstGeom prst="rect">
            <a:avLst/>
          </a:prstGeom>
        </p:spPr>
        <p:txBody>
          <a:bodyPr wrap="square">
            <a:spAutoFit/>
          </a:bodyPr>
          <a:lstStyle/>
          <a:p>
            <a:pPr algn="just"/>
            <a:r>
              <a:rPr lang="ru-RU" sz="1500" b="1" dirty="0">
                <a:latin typeface="Arial" pitchFamily="34" charset="0"/>
                <a:cs typeface="Arial" pitchFamily="34" charset="0"/>
              </a:rPr>
              <a:t>Камера Вильсона </a:t>
            </a:r>
            <a:r>
              <a:rPr lang="ru-RU" sz="1500" dirty="0">
                <a:latin typeface="Arial" pitchFamily="34" charset="0"/>
                <a:cs typeface="Arial" pitchFamily="34" charset="0"/>
              </a:rPr>
              <a:t>– трековый детектор элементарных заряженных частиц, в котором трек (след) частицы образует цепочка мелких капелек жидкости вдоль траектории её движения. Изобретена Ч. Вильсоном в 1912 г.</a:t>
            </a:r>
          </a:p>
        </p:txBody>
      </p:sp>
      <p:sp>
        <p:nvSpPr>
          <p:cNvPr id="13" name="Rectangle 12"/>
          <p:cNvSpPr/>
          <p:nvPr/>
        </p:nvSpPr>
        <p:spPr>
          <a:xfrm>
            <a:off x="323528" y="6256603"/>
            <a:ext cx="5112568" cy="492443"/>
          </a:xfrm>
          <a:prstGeom prst="rect">
            <a:avLst/>
          </a:prstGeom>
        </p:spPr>
        <p:txBody>
          <a:bodyPr wrap="square">
            <a:spAutoFit/>
          </a:bodyPr>
          <a:lstStyle/>
          <a:p>
            <a:pPr algn="just"/>
            <a:r>
              <a:rPr lang="en-US" sz="1300" dirty="0">
                <a:latin typeface="Arial" pitchFamily="34" charset="0"/>
                <a:cs typeface="Arial" pitchFamily="34" charset="0"/>
                <a:hlinkClick r:id="rId5"/>
              </a:rPr>
              <a:t>http://nuclphys.sinp.msu.ru/experiment/detectors/bubble.htm</a:t>
            </a:r>
            <a:endParaRPr lang="ru-RU" sz="1300" dirty="0">
              <a:latin typeface="Arial" pitchFamily="34" charset="0"/>
              <a:cs typeface="Arial" pitchFamily="34" charset="0"/>
            </a:endParaRPr>
          </a:p>
          <a:p>
            <a:pPr algn="just"/>
            <a:r>
              <a:rPr lang="en-US" sz="1300" dirty="0">
                <a:latin typeface="Arial" pitchFamily="34" charset="0"/>
                <a:cs typeface="Arial" pitchFamily="34" charset="0"/>
              </a:rPr>
              <a:t>http://nuclphys.sinp.msu.ru/experiment/detectors/wchamber.htm</a:t>
            </a:r>
            <a:endParaRPr lang="ru-RU" sz="1300" dirty="0">
              <a:latin typeface="Arial" pitchFamily="34" charset="0"/>
              <a:cs typeface="Arial" pitchFamily="34" charset="0"/>
            </a:endParaRPr>
          </a:p>
        </p:txBody>
      </p:sp>
      <p:sp>
        <p:nvSpPr>
          <p:cNvPr id="8" name="Rectangle 7"/>
          <p:cNvSpPr/>
          <p:nvPr/>
        </p:nvSpPr>
        <p:spPr>
          <a:xfrm>
            <a:off x="4572000" y="2296904"/>
            <a:ext cx="4392488" cy="1708160"/>
          </a:xfrm>
          <a:prstGeom prst="rect">
            <a:avLst/>
          </a:prstGeom>
        </p:spPr>
        <p:txBody>
          <a:bodyPr wrap="square">
            <a:spAutoFit/>
          </a:bodyPr>
          <a:lstStyle/>
          <a:p>
            <a:pPr algn="just"/>
            <a:r>
              <a:rPr lang="ru-RU" sz="1500" dirty="0">
                <a:latin typeface="Arial" pitchFamily="34" charset="0"/>
                <a:cs typeface="Arial" pitchFamily="34" charset="0"/>
              </a:rPr>
              <a:t>В камере Вильсона треки заряженных частиц становятся видимыми благодаря конденсации перенасыщенного пара на ионах газа, образованных заряженной частицей. На ионах образуются капли жидкости, которые вырастают до </a:t>
            </a:r>
            <a:r>
              <a:rPr lang="ru-RU" sz="1500" dirty="0" smtClean="0">
                <a:latin typeface="Arial" pitchFamily="34" charset="0"/>
                <a:cs typeface="Arial" pitchFamily="34" charset="0"/>
              </a:rPr>
              <a:t>размеров, </a:t>
            </a:r>
            <a:r>
              <a:rPr lang="ru-RU" sz="1500" dirty="0">
                <a:latin typeface="Arial" pitchFamily="34" charset="0"/>
                <a:cs typeface="Arial" pitchFamily="34" charset="0"/>
              </a:rPr>
              <a:t>достаточных для наблюдения</a:t>
            </a:r>
          </a:p>
        </p:txBody>
      </p:sp>
    </p:spTree>
    <p:extLst>
      <p:ext uri="{BB962C8B-B14F-4D97-AF65-F5344CB8AC3E}">
        <p14:creationId xmlns:p14="http://schemas.microsoft.com/office/powerpoint/2010/main" val="847231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79512" y="35987"/>
            <a:ext cx="8856984"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Внутренняя энергия газа Ван-дер-Ваальса</a:t>
            </a:r>
            <a:endParaRPr lang="ru-RU" sz="2800" b="1" kern="0" baseline="-25000" dirty="0">
              <a:solidFill>
                <a:srgbClr val="003399"/>
              </a:solidFill>
              <a:latin typeface="Arial" pitchFamily="34" charset="0"/>
              <a:cs typeface="Arial" pitchFamily="34" charset="0"/>
            </a:endParaRPr>
          </a:p>
        </p:txBody>
      </p:sp>
      <p:sp>
        <p:nvSpPr>
          <p:cNvPr id="5" name="Rectangle 4"/>
          <p:cNvSpPr/>
          <p:nvPr/>
        </p:nvSpPr>
        <p:spPr>
          <a:xfrm>
            <a:off x="251520" y="812116"/>
            <a:ext cx="5184576" cy="784830"/>
          </a:xfrm>
          <a:prstGeom prst="rect">
            <a:avLst/>
          </a:prstGeom>
        </p:spPr>
        <p:txBody>
          <a:bodyPr wrap="square">
            <a:spAutoFit/>
          </a:bodyPr>
          <a:lstStyle/>
          <a:p>
            <a:pPr algn="just"/>
            <a:r>
              <a:rPr lang="ru-RU" sz="1500" dirty="0">
                <a:latin typeface="Arial" pitchFamily="34" charset="0"/>
                <a:cs typeface="Arial" pitchFamily="34" charset="0"/>
              </a:rPr>
              <a:t>Внутренняя энергия молекул и кинетическая энергия движения центра масс </a:t>
            </a:r>
            <a:r>
              <a:rPr lang="ru-RU" sz="1500" dirty="0" smtClean="0">
                <a:latin typeface="Arial" pitchFamily="34" charset="0"/>
                <a:cs typeface="Arial" pitchFamily="34" charset="0"/>
              </a:rPr>
              <a:t>молекул. Здесь изохорная теплоемкость         не зависит от температуры </a:t>
            </a:r>
            <a:endParaRPr lang="ru-RU" sz="1500" dirty="0">
              <a:latin typeface="Arial" pitchFamily="34" charset="0"/>
              <a:cs typeface="Arial" pitchFamily="34" charset="0"/>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559066841"/>
              </p:ext>
            </p:extLst>
          </p:nvPr>
        </p:nvGraphicFramePr>
        <p:xfrm>
          <a:off x="6660232" y="975589"/>
          <a:ext cx="517525" cy="390525"/>
        </p:xfrm>
        <a:graphic>
          <a:graphicData uri="http://schemas.openxmlformats.org/presentationml/2006/ole">
            <mc:AlternateContent xmlns:mc="http://schemas.openxmlformats.org/markup-compatibility/2006">
              <mc:Choice xmlns:v="urn:schemas-microsoft-com:vml" Requires="v">
                <p:oleObj spid="_x0000_s1633637" name="Equation" r:id="rId3" imgW="304560" imgH="228600" progId="Equation.DSMT4">
                  <p:embed/>
                </p:oleObj>
              </mc:Choice>
              <mc:Fallback>
                <p:oleObj name="Equation" r:id="rId3" imgW="304560" imgH="228600" progId="Equation.DSMT4">
                  <p:embed/>
                  <p:pic>
                    <p:nvPicPr>
                      <p:cNvPr id="0" name="Object 28"/>
                      <p:cNvPicPr>
                        <a:picLocks noChangeAspect="1" noChangeArrowheads="1"/>
                      </p:cNvPicPr>
                      <p:nvPr/>
                    </p:nvPicPr>
                    <p:blipFill>
                      <a:blip r:embed="rId4"/>
                      <a:srcRect/>
                      <a:stretch>
                        <a:fillRect/>
                      </a:stretch>
                    </p:blipFill>
                    <p:spPr bwMode="auto">
                      <a:xfrm>
                        <a:off x="6660232" y="975589"/>
                        <a:ext cx="51752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7" name="Rectangle 6"/>
          <p:cNvSpPr/>
          <p:nvPr/>
        </p:nvSpPr>
        <p:spPr>
          <a:xfrm>
            <a:off x="251520" y="1700808"/>
            <a:ext cx="5184576" cy="553998"/>
          </a:xfrm>
          <a:prstGeom prst="rect">
            <a:avLst/>
          </a:prstGeom>
        </p:spPr>
        <p:txBody>
          <a:bodyPr wrap="square">
            <a:spAutoFit/>
          </a:bodyPr>
          <a:lstStyle/>
          <a:p>
            <a:pPr algn="just"/>
            <a:r>
              <a:rPr lang="ru-RU" sz="1500" dirty="0">
                <a:latin typeface="Arial" pitchFamily="34" charset="0"/>
                <a:cs typeface="Arial" pitchFamily="34" charset="0"/>
              </a:rPr>
              <a:t>Потенциальная энергия взаимного притяжения молекул, имеющая отрицательное значение</a:t>
            </a:r>
          </a:p>
        </p:txBody>
      </p:sp>
      <p:graphicFrame>
        <p:nvGraphicFramePr>
          <p:cNvPr id="8" name="Object 7"/>
          <p:cNvGraphicFramePr>
            <a:graphicFrameLocks noChangeAspect="1"/>
          </p:cNvGraphicFramePr>
          <p:nvPr>
            <p:extLst>
              <p:ext uri="{D42A27DB-BD31-4B8C-83A1-F6EECF244321}">
                <p14:modId xmlns:p14="http://schemas.microsoft.com/office/powerpoint/2010/main" val="1073960695"/>
              </p:ext>
            </p:extLst>
          </p:nvPr>
        </p:nvGraphicFramePr>
        <p:xfrm>
          <a:off x="6734175" y="1772508"/>
          <a:ext cx="366713" cy="412750"/>
        </p:xfrm>
        <a:graphic>
          <a:graphicData uri="http://schemas.openxmlformats.org/presentationml/2006/ole">
            <mc:AlternateContent xmlns:mc="http://schemas.openxmlformats.org/markup-compatibility/2006">
              <mc:Choice xmlns:v="urn:schemas-microsoft-com:vml" Requires="v">
                <p:oleObj spid="_x0000_s1633638" name="Equation" r:id="rId5" imgW="215640" imgH="241200" progId="Equation.DSMT4">
                  <p:embed/>
                </p:oleObj>
              </mc:Choice>
              <mc:Fallback>
                <p:oleObj name="Equation" r:id="rId5" imgW="215640" imgH="241200" progId="Equation.DSMT4">
                  <p:embed/>
                  <p:pic>
                    <p:nvPicPr>
                      <p:cNvPr id="0" name=""/>
                      <p:cNvPicPr>
                        <a:picLocks noChangeAspect="1" noChangeArrowheads="1"/>
                      </p:cNvPicPr>
                      <p:nvPr/>
                    </p:nvPicPr>
                    <p:blipFill>
                      <a:blip r:embed="rId6"/>
                      <a:srcRect/>
                      <a:stretch>
                        <a:fillRect/>
                      </a:stretch>
                    </p:blipFill>
                    <p:spPr bwMode="auto">
                      <a:xfrm>
                        <a:off x="6734175" y="1772508"/>
                        <a:ext cx="36671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9" name="Rectangle 8"/>
          <p:cNvSpPr/>
          <p:nvPr/>
        </p:nvSpPr>
        <p:spPr>
          <a:xfrm>
            <a:off x="251520" y="2716178"/>
            <a:ext cx="8640960" cy="784830"/>
          </a:xfrm>
          <a:prstGeom prst="rect">
            <a:avLst/>
          </a:prstGeom>
        </p:spPr>
        <p:txBody>
          <a:bodyPr wrap="square">
            <a:spAutoFit/>
          </a:bodyPr>
          <a:lstStyle/>
          <a:p>
            <a:pPr algn="just"/>
            <a:r>
              <a:rPr lang="ru-RU" sz="1500" dirty="0">
                <a:latin typeface="Arial" pitchFamily="34" charset="0"/>
                <a:cs typeface="Arial" pitchFamily="34" charset="0"/>
              </a:rPr>
              <a:t>Потенциальная энергия вычисляется через работу, которую нужно затратить против сил притяжения, чтобы развести молекулы на бесконечно большое расстояние друг от друга</a:t>
            </a:r>
            <a:r>
              <a:rPr lang="en-US" sz="1500" dirty="0">
                <a:latin typeface="Arial" pitchFamily="34" charset="0"/>
                <a:cs typeface="Arial" pitchFamily="34" charset="0"/>
              </a:rPr>
              <a:t>,</a:t>
            </a:r>
            <a:r>
              <a:rPr lang="ru-RU" sz="1500" dirty="0">
                <a:latin typeface="Arial" pitchFamily="34" charset="0"/>
                <a:cs typeface="Arial" pitchFamily="34" charset="0"/>
              </a:rPr>
              <a:t> когда взаимодействие можно считать отсутствующим, а потенциальная энергия равна нулю </a:t>
            </a:r>
          </a:p>
        </p:txBody>
      </p:sp>
      <p:sp>
        <p:nvSpPr>
          <p:cNvPr id="10" name="Rectangle 9"/>
          <p:cNvSpPr/>
          <p:nvPr/>
        </p:nvSpPr>
        <p:spPr>
          <a:xfrm>
            <a:off x="7668344" y="1766282"/>
            <a:ext cx="360040" cy="369332"/>
          </a:xfrm>
          <a:prstGeom prst="rect">
            <a:avLst/>
          </a:prstGeom>
        </p:spPr>
        <p:txBody>
          <a:bodyPr wrap="square">
            <a:spAutoFit/>
          </a:bodyPr>
          <a:lstStyle/>
          <a:p>
            <a:pPr algn="just"/>
            <a:r>
              <a:rPr lang="en-US" dirty="0">
                <a:latin typeface="Arial" pitchFamily="34" charset="0"/>
                <a:cs typeface="Arial" pitchFamily="34" charset="0"/>
              </a:rPr>
              <a:t>?</a:t>
            </a:r>
            <a:endParaRPr lang="ru-RU" dirty="0">
              <a:latin typeface="Arial" pitchFamily="34" charset="0"/>
              <a:cs typeface="Arial" pitchFamily="34" charset="0"/>
            </a:endParaRPr>
          </a:p>
        </p:txBody>
      </p:sp>
      <p:graphicFrame>
        <p:nvGraphicFramePr>
          <p:cNvPr id="11" name="Object 10"/>
          <p:cNvGraphicFramePr>
            <a:graphicFrameLocks noChangeAspect="1"/>
          </p:cNvGraphicFramePr>
          <p:nvPr>
            <p:extLst>
              <p:ext uri="{D42A27DB-BD31-4B8C-83A1-F6EECF244321}">
                <p14:modId xmlns:p14="http://schemas.microsoft.com/office/powerpoint/2010/main" val="2033952306"/>
              </p:ext>
            </p:extLst>
          </p:nvPr>
        </p:nvGraphicFramePr>
        <p:xfrm>
          <a:off x="287338" y="3646788"/>
          <a:ext cx="2955925" cy="434975"/>
        </p:xfrm>
        <a:graphic>
          <a:graphicData uri="http://schemas.openxmlformats.org/presentationml/2006/ole">
            <mc:AlternateContent xmlns:mc="http://schemas.openxmlformats.org/markup-compatibility/2006">
              <mc:Choice xmlns:v="urn:schemas-microsoft-com:vml" Requires="v">
                <p:oleObj spid="_x0000_s1633639" name="Equation" r:id="rId7" imgW="1739880" imgH="253800" progId="Equation.DSMT4">
                  <p:embed/>
                </p:oleObj>
              </mc:Choice>
              <mc:Fallback>
                <p:oleObj name="Equation" r:id="rId7" imgW="1739880" imgH="253800" progId="Equation.DSMT4">
                  <p:embed/>
                  <p:pic>
                    <p:nvPicPr>
                      <p:cNvPr id="0" name=""/>
                      <p:cNvPicPr>
                        <a:picLocks noChangeAspect="1" noChangeArrowheads="1"/>
                      </p:cNvPicPr>
                      <p:nvPr/>
                    </p:nvPicPr>
                    <p:blipFill>
                      <a:blip r:embed="rId8"/>
                      <a:srcRect/>
                      <a:stretch>
                        <a:fillRect/>
                      </a:stretch>
                    </p:blipFill>
                    <p:spPr bwMode="auto">
                      <a:xfrm>
                        <a:off x="287338" y="3646788"/>
                        <a:ext cx="295592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1164934983"/>
              </p:ext>
            </p:extLst>
          </p:nvPr>
        </p:nvGraphicFramePr>
        <p:xfrm>
          <a:off x="611560" y="6326346"/>
          <a:ext cx="1187450" cy="434975"/>
        </p:xfrm>
        <a:graphic>
          <a:graphicData uri="http://schemas.openxmlformats.org/presentationml/2006/ole">
            <mc:AlternateContent xmlns:mc="http://schemas.openxmlformats.org/markup-compatibility/2006">
              <mc:Choice xmlns:v="urn:schemas-microsoft-com:vml" Requires="v">
                <p:oleObj spid="_x0000_s1633640" name="Equation" r:id="rId9" imgW="698400" imgH="253800" progId="Equation.DSMT4">
                  <p:embed/>
                </p:oleObj>
              </mc:Choice>
              <mc:Fallback>
                <p:oleObj name="Equation" r:id="rId9" imgW="698400" imgH="253800" progId="Equation.DSMT4">
                  <p:embed/>
                  <p:pic>
                    <p:nvPicPr>
                      <p:cNvPr id="0" name=""/>
                      <p:cNvPicPr>
                        <a:picLocks noChangeAspect="1" noChangeArrowheads="1"/>
                      </p:cNvPicPr>
                      <p:nvPr/>
                    </p:nvPicPr>
                    <p:blipFill>
                      <a:blip r:embed="rId10"/>
                      <a:srcRect/>
                      <a:stretch>
                        <a:fillRect/>
                      </a:stretch>
                    </p:blipFill>
                    <p:spPr bwMode="auto">
                      <a:xfrm>
                        <a:off x="611560" y="6326346"/>
                        <a:ext cx="1187450"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2370827532"/>
              </p:ext>
            </p:extLst>
          </p:nvPr>
        </p:nvGraphicFramePr>
        <p:xfrm>
          <a:off x="8050147" y="3628087"/>
          <a:ext cx="927100" cy="674687"/>
        </p:xfrm>
        <a:graphic>
          <a:graphicData uri="http://schemas.openxmlformats.org/presentationml/2006/ole">
            <mc:AlternateContent xmlns:mc="http://schemas.openxmlformats.org/markup-compatibility/2006">
              <mc:Choice xmlns:v="urn:schemas-microsoft-com:vml" Requires="v">
                <p:oleObj spid="_x0000_s1633641" name="Equation" r:id="rId11" imgW="545760" imgH="393480" progId="Equation.DSMT4">
                  <p:embed/>
                </p:oleObj>
              </mc:Choice>
              <mc:Fallback>
                <p:oleObj name="Equation" r:id="rId11" imgW="545760" imgH="393480" progId="Equation.DSMT4">
                  <p:embed/>
                  <p:pic>
                    <p:nvPicPr>
                      <p:cNvPr id="0" name=""/>
                      <p:cNvPicPr>
                        <a:picLocks noChangeAspect="1" noChangeArrowheads="1"/>
                      </p:cNvPicPr>
                      <p:nvPr/>
                    </p:nvPicPr>
                    <p:blipFill>
                      <a:blip r:embed="rId12"/>
                      <a:srcRect/>
                      <a:stretch>
                        <a:fillRect/>
                      </a:stretch>
                    </p:blipFill>
                    <p:spPr bwMode="auto">
                      <a:xfrm>
                        <a:off x="8050147" y="3628087"/>
                        <a:ext cx="927100" cy="67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14" name="Rectangle 13"/>
          <p:cNvSpPr/>
          <p:nvPr/>
        </p:nvSpPr>
        <p:spPr>
          <a:xfrm>
            <a:off x="3491880" y="3573016"/>
            <a:ext cx="4464496" cy="784830"/>
          </a:xfrm>
          <a:prstGeom prst="rect">
            <a:avLst/>
          </a:prstGeom>
        </p:spPr>
        <p:txBody>
          <a:bodyPr wrap="square">
            <a:spAutoFit/>
          </a:bodyPr>
          <a:lstStyle/>
          <a:p>
            <a:pPr algn="just"/>
            <a:r>
              <a:rPr lang="ru-RU" sz="1500" dirty="0">
                <a:latin typeface="Arial" pitchFamily="34" charset="0"/>
                <a:cs typeface="Arial" pitchFamily="34" charset="0"/>
              </a:rPr>
              <a:t>Дополнительное давление, направленное внутрь газа, против которого совершается положительная работа внешних сил</a:t>
            </a:r>
          </a:p>
        </p:txBody>
      </p:sp>
      <p:graphicFrame>
        <p:nvGraphicFramePr>
          <p:cNvPr id="15" name="Object 14"/>
          <p:cNvGraphicFramePr>
            <a:graphicFrameLocks noChangeAspect="1"/>
          </p:cNvGraphicFramePr>
          <p:nvPr>
            <p:extLst>
              <p:ext uri="{D42A27DB-BD31-4B8C-83A1-F6EECF244321}">
                <p14:modId xmlns:p14="http://schemas.microsoft.com/office/powerpoint/2010/main" val="1306749722"/>
              </p:ext>
            </p:extLst>
          </p:nvPr>
        </p:nvGraphicFramePr>
        <p:xfrm>
          <a:off x="222250" y="4508500"/>
          <a:ext cx="6538913" cy="847725"/>
        </p:xfrm>
        <a:graphic>
          <a:graphicData uri="http://schemas.openxmlformats.org/presentationml/2006/ole">
            <mc:AlternateContent xmlns:mc="http://schemas.openxmlformats.org/markup-compatibility/2006">
              <mc:Choice xmlns:v="urn:schemas-microsoft-com:vml" Requires="v">
                <p:oleObj spid="_x0000_s1633642" name="Equation" r:id="rId13" imgW="3848040" imgH="495000" progId="Equation.DSMT4">
                  <p:embed/>
                </p:oleObj>
              </mc:Choice>
              <mc:Fallback>
                <p:oleObj name="Equation" r:id="rId13" imgW="3848040" imgH="495000" progId="Equation.DSMT4">
                  <p:embed/>
                  <p:pic>
                    <p:nvPicPr>
                      <p:cNvPr id="0" name=""/>
                      <p:cNvPicPr>
                        <a:picLocks noChangeAspect="1" noChangeArrowheads="1"/>
                      </p:cNvPicPr>
                      <p:nvPr/>
                    </p:nvPicPr>
                    <p:blipFill>
                      <a:blip r:embed="rId14"/>
                      <a:srcRect/>
                      <a:stretch>
                        <a:fillRect/>
                      </a:stretch>
                    </p:blipFill>
                    <p:spPr bwMode="auto">
                      <a:xfrm>
                        <a:off x="222250" y="4508500"/>
                        <a:ext cx="6538913"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16" name="Right Arrow 15"/>
          <p:cNvSpPr/>
          <p:nvPr/>
        </p:nvSpPr>
        <p:spPr>
          <a:xfrm>
            <a:off x="2843808" y="5983845"/>
            <a:ext cx="778835" cy="413610"/>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Rectangle 16"/>
          <p:cNvSpPr/>
          <p:nvPr/>
        </p:nvSpPr>
        <p:spPr>
          <a:xfrm>
            <a:off x="179512" y="5565543"/>
            <a:ext cx="2370859" cy="784830"/>
          </a:xfrm>
          <a:prstGeom prst="rect">
            <a:avLst/>
          </a:prstGeom>
        </p:spPr>
        <p:txBody>
          <a:bodyPr wrap="square">
            <a:spAutoFit/>
          </a:bodyPr>
          <a:lstStyle/>
          <a:p>
            <a:pPr algn="just"/>
            <a:r>
              <a:rPr lang="ru-RU" sz="1500" dirty="0">
                <a:latin typeface="Arial" pitchFamily="34" charset="0"/>
                <a:cs typeface="Arial" pitchFamily="34" charset="0"/>
              </a:rPr>
              <a:t>Условие нормировки потенциальной </a:t>
            </a:r>
            <a:r>
              <a:rPr lang="ru-RU" sz="1500" dirty="0" smtClean="0">
                <a:latin typeface="Arial" pitchFamily="34" charset="0"/>
                <a:cs typeface="Arial" pitchFamily="34" charset="0"/>
              </a:rPr>
              <a:t>энергии на бесконечности</a:t>
            </a:r>
            <a:endParaRPr lang="ru-RU" sz="1500" dirty="0">
              <a:latin typeface="Arial" pitchFamily="34" charset="0"/>
              <a:cs typeface="Arial" pitchFamily="34" charset="0"/>
            </a:endParaRPr>
          </a:p>
        </p:txBody>
      </p:sp>
      <p:graphicFrame>
        <p:nvGraphicFramePr>
          <p:cNvPr id="18" name="Object 17"/>
          <p:cNvGraphicFramePr>
            <a:graphicFrameLocks noChangeAspect="1"/>
          </p:cNvGraphicFramePr>
          <p:nvPr>
            <p:extLst>
              <p:ext uri="{D42A27DB-BD31-4B8C-83A1-F6EECF244321}">
                <p14:modId xmlns:p14="http://schemas.microsoft.com/office/powerpoint/2010/main" val="635740617"/>
              </p:ext>
            </p:extLst>
          </p:nvPr>
        </p:nvGraphicFramePr>
        <p:xfrm>
          <a:off x="6686550" y="5783263"/>
          <a:ext cx="2070100" cy="673100"/>
        </p:xfrm>
        <a:graphic>
          <a:graphicData uri="http://schemas.openxmlformats.org/presentationml/2006/ole">
            <mc:AlternateContent xmlns:mc="http://schemas.openxmlformats.org/markup-compatibility/2006">
              <mc:Choice xmlns:v="urn:schemas-microsoft-com:vml" Requires="v">
                <p:oleObj spid="_x0000_s1633643" name="Equation" r:id="rId15" imgW="1218960" imgH="393480" progId="Equation.DSMT4">
                  <p:embed/>
                </p:oleObj>
              </mc:Choice>
              <mc:Fallback>
                <p:oleObj name="Equation" r:id="rId15" imgW="1218960" imgH="393480" progId="Equation.DSMT4">
                  <p:embed/>
                  <p:pic>
                    <p:nvPicPr>
                      <p:cNvPr id="0" name=""/>
                      <p:cNvPicPr>
                        <a:picLocks noChangeAspect="1" noChangeArrowheads="1"/>
                      </p:cNvPicPr>
                      <p:nvPr/>
                    </p:nvPicPr>
                    <p:blipFill>
                      <a:blip r:embed="rId16"/>
                      <a:srcRect/>
                      <a:stretch>
                        <a:fillRect/>
                      </a:stretch>
                    </p:blipFill>
                    <p:spPr bwMode="auto">
                      <a:xfrm>
                        <a:off x="6686550" y="5783263"/>
                        <a:ext cx="2070100" cy="673100"/>
                      </a:xfrm>
                      <a:prstGeom prst="rect">
                        <a:avLst/>
                      </a:prstGeom>
                      <a:noFill/>
                      <a:ln w="28575">
                        <a:solidFill>
                          <a:srgbClr val="C00000"/>
                        </a:solidFill>
                      </a:ln>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2969090133"/>
              </p:ext>
            </p:extLst>
          </p:nvPr>
        </p:nvGraphicFramePr>
        <p:xfrm>
          <a:off x="3622643" y="2296170"/>
          <a:ext cx="1487488" cy="412750"/>
        </p:xfrm>
        <a:graphic>
          <a:graphicData uri="http://schemas.openxmlformats.org/presentationml/2006/ole">
            <mc:AlternateContent xmlns:mc="http://schemas.openxmlformats.org/markup-compatibility/2006">
              <mc:Choice xmlns:v="urn:schemas-microsoft-com:vml" Requires="v">
                <p:oleObj spid="_x0000_s1633644" name="Equation" r:id="rId17" imgW="876240" imgH="241200" progId="Equation.DSMT4">
                  <p:embed/>
                </p:oleObj>
              </mc:Choice>
              <mc:Fallback>
                <p:oleObj name="Equation" r:id="rId17" imgW="876240" imgH="241200" progId="Equation.DSMT4">
                  <p:embed/>
                  <p:pic>
                    <p:nvPicPr>
                      <p:cNvPr id="0" name=""/>
                      <p:cNvPicPr>
                        <a:picLocks noChangeAspect="1" noChangeArrowheads="1"/>
                      </p:cNvPicPr>
                      <p:nvPr/>
                    </p:nvPicPr>
                    <p:blipFill>
                      <a:blip r:embed="rId18"/>
                      <a:srcRect/>
                      <a:stretch>
                        <a:fillRect/>
                      </a:stretch>
                    </p:blipFill>
                    <p:spPr bwMode="auto">
                      <a:xfrm>
                        <a:off x="3622643" y="2296170"/>
                        <a:ext cx="1487488"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2964333403"/>
              </p:ext>
            </p:extLst>
          </p:nvPr>
        </p:nvGraphicFramePr>
        <p:xfrm>
          <a:off x="3849688" y="5783263"/>
          <a:ext cx="1446212" cy="674687"/>
        </p:xfrm>
        <a:graphic>
          <a:graphicData uri="http://schemas.openxmlformats.org/presentationml/2006/ole">
            <mc:AlternateContent xmlns:mc="http://schemas.openxmlformats.org/markup-compatibility/2006">
              <mc:Choice xmlns:v="urn:schemas-microsoft-com:vml" Requires="v">
                <p:oleObj spid="_x0000_s1633645" name="Equation" r:id="rId19" imgW="850680" imgH="393480" progId="Equation.DSMT4">
                  <p:embed/>
                </p:oleObj>
              </mc:Choice>
              <mc:Fallback>
                <p:oleObj name="Equation" r:id="rId19" imgW="850680" imgH="393480" progId="Equation.DSMT4">
                  <p:embed/>
                  <p:pic>
                    <p:nvPicPr>
                      <p:cNvPr id="0" name=""/>
                      <p:cNvPicPr>
                        <a:picLocks noChangeAspect="1" noChangeArrowheads="1"/>
                      </p:cNvPicPr>
                      <p:nvPr/>
                    </p:nvPicPr>
                    <p:blipFill>
                      <a:blip r:embed="rId20"/>
                      <a:srcRect/>
                      <a:stretch>
                        <a:fillRect/>
                      </a:stretch>
                    </p:blipFill>
                    <p:spPr bwMode="auto">
                      <a:xfrm>
                        <a:off x="3849688" y="5783263"/>
                        <a:ext cx="1446212" cy="67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21" name="Right Arrow 20"/>
          <p:cNvSpPr/>
          <p:nvPr/>
        </p:nvSpPr>
        <p:spPr>
          <a:xfrm>
            <a:off x="5580112" y="5912736"/>
            <a:ext cx="778835" cy="413610"/>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22" name="Object 21"/>
          <p:cNvGraphicFramePr>
            <a:graphicFrameLocks noChangeAspect="1"/>
          </p:cNvGraphicFramePr>
          <p:nvPr>
            <p:extLst>
              <p:ext uri="{D42A27DB-BD31-4B8C-83A1-F6EECF244321}">
                <p14:modId xmlns:p14="http://schemas.microsoft.com/office/powerpoint/2010/main" val="3207338303"/>
              </p:ext>
            </p:extLst>
          </p:nvPr>
        </p:nvGraphicFramePr>
        <p:xfrm>
          <a:off x="1619672" y="1263040"/>
          <a:ext cx="324864" cy="365760"/>
        </p:xfrm>
        <a:graphic>
          <a:graphicData uri="http://schemas.openxmlformats.org/presentationml/2006/ole">
            <mc:AlternateContent xmlns:mc="http://schemas.openxmlformats.org/markup-compatibility/2006">
              <mc:Choice xmlns:v="urn:schemas-microsoft-com:vml" Requires="v">
                <p:oleObj spid="_x0000_s1633646" name="Equation" r:id="rId21" imgW="203040" imgH="228600" progId="Equation.DSMT4">
                  <p:embed/>
                </p:oleObj>
              </mc:Choice>
              <mc:Fallback>
                <p:oleObj name="Equation" r:id="rId21" imgW="203040" imgH="228600" progId="Equation.DSMT4">
                  <p:embed/>
                  <p:pic>
                    <p:nvPicPr>
                      <p:cNvPr id="0" name=""/>
                      <p:cNvPicPr>
                        <a:picLocks noChangeAspect="1" noChangeArrowheads="1"/>
                      </p:cNvPicPr>
                      <p:nvPr/>
                    </p:nvPicPr>
                    <p:blipFill>
                      <a:blip r:embed="rId22"/>
                      <a:srcRect/>
                      <a:stretch>
                        <a:fillRect/>
                      </a:stretch>
                    </p:blipFill>
                    <p:spPr bwMode="auto">
                      <a:xfrm>
                        <a:off x="1619672" y="1263040"/>
                        <a:ext cx="324864"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9529139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79512" y="44624"/>
            <a:ext cx="8856984"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Внутренняя энергия газа Ван-дер-Ваальса</a:t>
            </a:r>
            <a:endParaRPr lang="ru-RU" sz="2800" b="1" kern="0" baseline="-25000" dirty="0">
              <a:solidFill>
                <a:srgbClr val="003399"/>
              </a:solidFill>
              <a:latin typeface="Arial" pitchFamily="34" charset="0"/>
              <a:cs typeface="Arial" pitchFamily="34" charset="0"/>
            </a:endParaRPr>
          </a:p>
        </p:txBody>
      </p:sp>
      <p:sp>
        <p:nvSpPr>
          <p:cNvPr id="11" name="Rectangle 10"/>
          <p:cNvSpPr/>
          <p:nvPr/>
        </p:nvSpPr>
        <p:spPr>
          <a:xfrm>
            <a:off x="305422" y="764704"/>
            <a:ext cx="6984776" cy="338554"/>
          </a:xfrm>
          <a:prstGeom prst="rect">
            <a:avLst/>
          </a:prstGeom>
        </p:spPr>
        <p:txBody>
          <a:bodyPr wrap="square">
            <a:spAutoFit/>
          </a:bodyPr>
          <a:lstStyle/>
          <a:p>
            <a:pPr algn="just"/>
            <a:r>
              <a:rPr lang="ru-RU" sz="1600" dirty="0">
                <a:latin typeface="Arial" pitchFamily="34" charset="0"/>
                <a:cs typeface="Arial" pitchFamily="34" charset="0"/>
              </a:rPr>
              <a:t>Термодинамический способ вычисления внутренней энергии</a:t>
            </a:r>
          </a:p>
        </p:txBody>
      </p:sp>
      <p:graphicFrame>
        <p:nvGraphicFramePr>
          <p:cNvPr id="12" name="Object 11"/>
          <p:cNvGraphicFramePr>
            <a:graphicFrameLocks noChangeAspect="1"/>
          </p:cNvGraphicFramePr>
          <p:nvPr>
            <p:extLst>
              <p:ext uri="{D42A27DB-BD31-4B8C-83A1-F6EECF244321}">
                <p14:modId xmlns:p14="http://schemas.microsoft.com/office/powerpoint/2010/main" val="3150264985"/>
              </p:ext>
            </p:extLst>
          </p:nvPr>
        </p:nvGraphicFramePr>
        <p:xfrm>
          <a:off x="4429217" y="1300098"/>
          <a:ext cx="3427412" cy="825500"/>
        </p:xfrm>
        <a:graphic>
          <a:graphicData uri="http://schemas.openxmlformats.org/presentationml/2006/ole">
            <mc:AlternateContent xmlns:mc="http://schemas.openxmlformats.org/markup-compatibility/2006">
              <mc:Choice xmlns:v="urn:schemas-microsoft-com:vml" Requires="v">
                <p:oleObj spid="_x0000_s1609659" name="Equation" r:id="rId3" imgW="2019240" imgH="482400" progId="Equation.DSMT4">
                  <p:embed/>
                </p:oleObj>
              </mc:Choice>
              <mc:Fallback>
                <p:oleObj name="Equation" r:id="rId3" imgW="2019240" imgH="482400" progId="Equation.DSMT4">
                  <p:embed/>
                  <p:pic>
                    <p:nvPicPr>
                      <p:cNvPr id="0" name="Object 18"/>
                      <p:cNvPicPr>
                        <a:picLocks noChangeAspect="1" noChangeArrowheads="1"/>
                      </p:cNvPicPr>
                      <p:nvPr/>
                    </p:nvPicPr>
                    <p:blipFill>
                      <a:blip r:embed="rId4"/>
                      <a:srcRect/>
                      <a:stretch>
                        <a:fillRect/>
                      </a:stretch>
                    </p:blipFill>
                    <p:spPr bwMode="auto">
                      <a:xfrm>
                        <a:off x="4429217" y="1300098"/>
                        <a:ext cx="3427412"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3491040040"/>
              </p:ext>
            </p:extLst>
          </p:nvPr>
        </p:nvGraphicFramePr>
        <p:xfrm>
          <a:off x="536274" y="2950456"/>
          <a:ext cx="1616075" cy="674688"/>
        </p:xfrm>
        <a:graphic>
          <a:graphicData uri="http://schemas.openxmlformats.org/presentationml/2006/ole">
            <mc:AlternateContent xmlns:mc="http://schemas.openxmlformats.org/markup-compatibility/2006">
              <mc:Choice xmlns:v="urn:schemas-microsoft-com:vml" Requires="v">
                <p:oleObj spid="_x0000_s1609660" name="Equation" r:id="rId5" imgW="952200" imgH="393480" progId="Equation.DSMT4">
                  <p:embed/>
                </p:oleObj>
              </mc:Choice>
              <mc:Fallback>
                <p:oleObj name="Equation" r:id="rId5" imgW="952200" imgH="393480" progId="Equation.DSMT4">
                  <p:embed/>
                  <p:pic>
                    <p:nvPicPr>
                      <p:cNvPr id="0" name=""/>
                      <p:cNvPicPr>
                        <a:picLocks noChangeAspect="1" noChangeArrowheads="1"/>
                      </p:cNvPicPr>
                      <p:nvPr/>
                    </p:nvPicPr>
                    <p:blipFill>
                      <a:blip r:embed="rId6"/>
                      <a:srcRect/>
                      <a:stretch>
                        <a:fillRect/>
                      </a:stretch>
                    </p:blipFill>
                    <p:spPr bwMode="auto">
                      <a:xfrm>
                        <a:off x="536274" y="2950456"/>
                        <a:ext cx="1616075"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14" name="Right Arrow 13"/>
          <p:cNvSpPr/>
          <p:nvPr/>
        </p:nvSpPr>
        <p:spPr>
          <a:xfrm>
            <a:off x="2411760" y="3091832"/>
            <a:ext cx="778835" cy="413610"/>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Rectangle 14"/>
          <p:cNvSpPr/>
          <p:nvPr/>
        </p:nvSpPr>
        <p:spPr>
          <a:xfrm>
            <a:off x="251520" y="2276872"/>
            <a:ext cx="3600400" cy="553998"/>
          </a:xfrm>
          <a:prstGeom prst="rect">
            <a:avLst/>
          </a:prstGeom>
        </p:spPr>
        <p:txBody>
          <a:bodyPr wrap="square">
            <a:spAutoFit/>
          </a:bodyPr>
          <a:lstStyle/>
          <a:p>
            <a:pPr algn="just"/>
            <a:r>
              <a:rPr lang="ru-RU" sz="1500" dirty="0">
                <a:latin typeface="Arial" pitchFamily="34" charset="0"/>
                <a:cs typeface="Arial" pitchFamily="34" charset="0"/>
              </a:rPr>
              <a:t>Явное выражение давления как функции объема и температуры</a:t>
            </a:r>
          </a:p>
        </p:txBody>
      </p:sp>
      <p:sp>
        <p:nvSpPr>
          <p:cNvPr id="16" name="Rectangle 15"/>
          <p:cNvSpPr/>
          <p:nvPr/>
        </p:nvSpPr>
        <p:spPr>
          <a:xfrm>
            <a:off x="276342" y="1340768"/>
            <a:ext cx="3863610" cy="784830"/>
          </a:xfrm>
          <a:prstGeom prst="rect">
            <a:avLst/>
          </a:prstGeom>
        </p:spPr>
        <p:txBody>
          <a:bodyPr wrap="square">
            <a:spAutoFit/>
          </a:bodyPr>
          <a:lstStyle/>
          <a:p>
            <a:pPr algn="just"/>
            <a:r>
              <a:rPr lang="ru-RU" sz="1500" dirty="0">
                <a:latin typeface="Arial" pitchFamily="34" charset="0"/>
                <a:cs typeface="Arial" pitchFamily="34" charset="0"/>
              </a:rPr>
              <a:t>Общее </a:t>
            </a:r>
            <a:r>
              <a:rPr lang="ru-RU" sz="1500" dirty="0" smtClean="0">
                <a:latin typeface="Arial" pitchFamily="34" charset="0"/>
                <a:cs typeface="Arial" pitchFamily="34" charset="0"/>
              </a:rPr>
              <a:t>выражение</a:t>
            </a:r>
            <a:r>
              <a:rPr lang="en-US" sz="1500" dirty="0" smtClean="0">
                <a:latin typeface="Arial" pitchFamily="34" charset="0"/>
                <a:cs typeface="Arial" pitchFamily="34" charset="0"/>
              </a:rPr>
              <a:t> </a:t>
            </a:r>
            <a:r>
              <a:rPr lang="ru-RU" sz="1500" dirty="0" smtClean="0">
                <a:latin typeface="Arial" pitchFamily="34" charset="0"/>
                <a:cs typeface="Arial" pitchFamily="34" charset="0"/>
              </a:rPr>
              <a:t>дифференциала внутренней </a:t>
            </a:r>
            <a:r>
              <a:rPr lang="ru-RU" sz="1500" dirty="0">
                <a:latin typeface="Arial" pitchFamily="34" charset="0"/>
                <a:cs typeface="Arial" pitchFamily="34" charset="0"/>
              </a:rPr>
              <a:t>энергии в координатах </a:t>
            </a:r>
            <a:r>
              <a:rPr lang="en-US" sz="1500" dirty="0">
                <a:latin typeface="Arial" pitchFamily="34" charset="0"/>
                <a:cs typeface="Arial" pitchFamily="34" charset="0"/>
              </a:rPr>
              <a:t>(</a:t>
            </a:r>
            <a:r>
              <a:rPr lang="en-US" sz="1500" i="1" dirty="0">
                <a:latin typeface="Arial" pitchFamily="34" charset="0"/>
                <a:cs typeface="Arial" pitchFamily="34" charset="0"/>
              </a:rPr>
              <a:t>T</a:t>
            </a:r>
            <a:r>
              <a:rPr lang="en-US" sz="1500" dirty="0">
                <a:latin typeface="Arial" pitchFamily="34" charset="0"/>
                <a:cs typeface="Arial" pitchFamily="34" charset="0"/>
              </a:rPr>
              <a:t>,</a:t>
            </a:r>
            <a:r>
              <a:rPr lang="en-US" sz="1500" i="1" dirty="0">
                <a:latin typeface="Arial" pitchFamily="34" charset="0"/>
                <a:cs typeface="Arial" pitchFamily="34" charset="0"/>
              </a:rPr>
              <a:t>V</a:t>
            </a:r>
            <a:r>
              <a:rPr lang="en-US" sz="1500" dirty="0" smtClean="0">
                <a:latin typeface="Arial" pitchFamily="34" charset="0"/>
                <a:cs typeface="Arial" pitchFamily="34" charset="0"/>
              </a:rPr>
              <a:t>)</a:t>
            </a:r>
            <a:r>
              <a:rPr lang="ru-RU" sz="1500" dirty="0" smtClean="0">
                <a:latin typeface="Arial" pitchFamily="34" charset="0"/>
                <a:cs typeface="Arial" pitchFamily="34" charset="0"/>
              </a:rPr>
              <a:t>, справедливое </a:t>
            </a:r>
            <a:r>
              <a:rPr lang="ru-RU" sz="1500" dirty="0" smtClean="0">
                <a:latin typeface="Arial" pitchFamily="34" charset="0"/>
                <a:cs typeface="Arial" pitchFamily="34" charset="0"/>
              </a:rPr>
              <a:t> </a:t>
            </a:r>
            <a:r>
              <a:rPr lang="ru-RU" sz="1500" dirty="0">
                <a:latin typeface="Arial" pitchFamily="34" charset="0"/>
                <a:cs typeface="Arial" pitchFamily="34" charset="0"/>
              </a:rPr>
              <a:t>для любого </a:t>
            </a:r>
            <a:r>
              <a:rPr lang="ru-RU" sz="1500" dirty="0" smtClean="0">
                <a:latin typeface="Arial" pitchFamily="34" charset="0"/>
                <a:cs typeface="Arial" pitchFamily="34" charset="0"/>
              </a:rPr>
              <a:t>вещества</a:t>
            </a:r>
            <a:endParaRPr lang="ru-RU" sz="1500" dirty="0">
              <a:latin typeface="Arial" pitchFamily="34" charset="0"/>
              <a:cs typeface="Arial" pitchFamily="34" charset="0"/>
            </a:endParaRPr>
          </a:p>
        </p:txBody>
      </p:sp>
      <p:graphicFrame>
        <p:nvGraphicFramePr>
          <p:cNvPr id="17" name="Object 16"/>
          <p:cNvGraphicFramePr>
            <a:graphicFrameLocks noChangeAspect="1"/>
          </p:cNvGraphicFramePr>
          <p:nvPr>
            <p:extLst>
              <p:ext uri="{D42A27DB-BD31-4B8C-83A1-F6EECF244321}">
                <p14:modId xmlns:p14="http://schemas.microsoft.com/office/powerpoint/2010/main" val="1589511201"/>
              </p:ext>
            </p:extLst>
          </p:nvPr>
        </p:nvGraphicFramePr>
        <p:xfrm>
          <a:off x="3491880" y="2917637"/>
          <a:ext cx="1638300" cy="762000"/>
        </p:xfrm>
        <a:graphic>
          <a:graphicData uri="http://schemas.openxmlformats.org/presentationml/2006/ole">
            <mc:AlternateContent xmlns:mc="http://schemas.openxmlformats.org/markup-compatibility/2006">
              <mc:Choice xmlns:v="urn:schemas-microsoft-com:vml" Requires="v">
                <p:oleObj spid="_x0000_s1609661" name="Equation" r:id="rId7" imgW="965160" imgH="444240" progId="Equation.DSMT4">
                  <p:embed/>
                </p:oleObj>
              </mc:Choice>
              <mc:Fallback>
                <p:oleObj name="Equation" r:id="rId7" imgW="965160" imgH="444240" progId="Equation.DSMT4">
                  <p:embed/>
                  <p:pic>
                    <p:nvPicPr>
                      <p:cNvPr id="0" name=""/>
                      <p:cNvPicPr>
                        <a:picLocks noChangeAspect="1" noChangeArrowheads="1"/>
                      </p:cNvPicPr>
                      <p:nvPr/>
                    </p:nvPicPr>
                    <p:blipFill>
                      <a:blip r:embed="rId8"/>
                      <a:srcRect/>
                      <a:stretch>
                        <a:fillRect/>
                      </a:stretch>
                    </p:blipFill>
                    <p:spPr bwMode="auto">
                      <a:xfrm>
                        <a:off x="3491880" y="2917637"/>
                        <a:ext cx="16383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18" name="Right Arrow 17"/>
          <p:cNvSpPr/>
          <p:nvPr/>
        </p:nvSpPr>
        <p:spPr>
          <a:xfrm>
            <a:off x="5364088" y="3077926"/>
            <a:ext cx="778835" cy="413610"/>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9" name="Object 18"/>
          <p:cNvGraphicFramePr>
            <a:graphicFrameLocks noChangeAspect="1"/>
          </p:cNvGraphicFramePr>
          <p:nvPr>
            <p:extLst>
              <p:ext uri="{D42A27DB-BD31-4B8C-83A1-F6EECF244321}">
                <p14:modId xmlns:p14="http://schemas.microsoft.com/office/powerpoint/2010/main" val="3291790166"/>
              </p:ext>
            </p:extLst>
          </p:nvPr>
        </p:nvGraphicFramePr>
        <p:xfrm>
          <a:off x="6444208" y="2917637"/>
          <a:ext cx="1831975" cy="762000"/>
        </p:xfrm>
        <a:graphic>
          <a:graphicData uri="http://schemas.openxmlformats.org/presentationml/2006/ole">
            <mc:AlternateContent xmlns:mc="http://schemas.openxmlformats.org/markup-compatibility/2006">
              <mc:Choice xmlns:v="urn:schemas-microsoft-com:vml" Requires="v">
                <p:oleObj spid="_x0000_s1609662" name="Equation" r:id="rId9" imgW="1079280" imgH="444240" progId="Equation.DSMT4">
                  <p:embed/>
                </p:oleObj>
              </mc:Choice>
              <mc:Fallback>
                <p:oleObj name="Equation" r:id="rId9" imgW="1079280" imgH="444240" progId="Equation.DSMT4">
                  <p:embed/>
                  <p:pic>
                    <p:nvPicPr>
                      <p:cNvPr id="0" name=""/>
                      <p:cNvPicPr>
                        <a:picLocks noChangeAspect="1" noChangeArrowheads="1"/>
                      </p:cNvPicPr>
                      <p:nvPr/>
                    </p:nvPicPr>
                    <p:blipFill>
                      <a:blip r:embed="rId10"/>
                      <a:srcRect/>
                      <a:stretch>
                        <a:fillRect/>
                      </a:stretch>
                    </p:blipFill>
                    <p:spPr bwMode="auto">
                      <a:xfrm>
                        <a:off x="6444208" y="2917637"/>
                        <a:ext cx="18319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29254225"/>
              </p:ext>
            </p:extLst>
          </p:nvPr>
        </p:nvGraphicFramePr>
        <p:xfrm>
          <a:off x="330547" y="4077072"/>
          <a:ext cx="4162426" cy="762000"/>
        </p:xfrm>
        <a:graphic>
          <a:graphicData uri="http://schemas.openxmlformats.org/presentationml/2006/ole">
            <mc:AlternateContent xmlns:mc="http://schemas.openxmlformats.org/markup-compatibility/2006">
              <mc:Choice xmlns:v="urn:schemas-microsoft-com:vml" Requires="v">
                <p:oleObj spid="_x0000_s1609663" name="Equation" r:id="rId11" imgW="2450880" imgH="444240" progId="Equation.DSMT4">
                  <p:embed/>
                </p:oleObj>
              </mc:Choice>
              <mc:Fallback>
                <p:oleObj name="Equation" r:id="rId11" imgW="2450880" imgH="444240" progId="Equation.DSMT4">
                  <p:embed/>
                  <p:pic>
                    <p:nvPicPr>
                      <p:cNvPr id="0" name=""/>
                      <p:cNvPicPr>
                        <a:picLocks noChangeAspect="1" noChangeArrowheads="1"/>
                      </p:cNvPicPr>
                      <p:nvPr/>
                    </p:nvPicPr>
                    <p:blipFill>
                      <a:blip r:embed="rId12"/>
                      <a:srcRect/>
                      <a:stretch>
                        <a:fillRect/>
                      </a:stretch>
                    </p:blipFill>
                    <p:spPr bwMode="auto">
                      <a:xfrm>
                        <a:off x="330547" y="4077072"/>
                        <a:ext cx="4162426"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21" name="Right Arrow 20"/>
          <p:cNvSpPr/>
          <p:nvPr/>
        </p:nvSpPr>
        <p:spPr>
          <a:xfrm>
            <a:off x="4716016" y="4221088"/>
            <a:ext cx="778835" cy="413610"/>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22" name="Object 21"/>
          <p:cNvGraphicFramePr>
            <a:graphicFrameLocks noChangeAspect="1"/>
          </p:cNvGraphicFramePr>
          <p:nvPr>
            <p:extLst>
              <p:ext uri="{D42A27DB-BD31-4B8C-83A1-F6EECF244321}">
                <p14:modId xmlns:p14="http://schemas.microsoft.com/office/powerpoint/2010/main" val="2720024704"/>
              </p:ext>
            </p:extLst>
          </p:nvPr>
        </p:nvGraphicFramePr>
        <p:xfrm>
          <a:off x="5868144" y="4091343"/>
          <a:ext cx="2198688" cy="673100"/>
        </p:xfrm>
        <a:graphic>
          <a:graphicData uri="http://schemas.openxmlformats.org/presentationml/2006/ole">
            <mc:AlternateContent xmlns:mc="http://schemas.openxmlformats.org/markup-compatibility/2006">
              <mc:Choice xmlns:v="urn:schemas-microsoft-com:vml" Requires="v">
                <p:oleObj spid="_x0000_s1609664" name="Equation" r:id="rId13" imgW="1295280" imgH="393480" progId="Equation.DSMT4">
                  <p:embed/>
                </p:oleObj>
              </mc:Choice>
              <mc:Fallback>
                <p:oleObj name="Equation" r:id="rId13" imgW="1295280" imgH="393480" progId="Equation.DSMT4">
                  <p:embed/>
                  <p:pic>
                    <p:nvPicPr>
                      <p:cNvPr id="0" name=""/>
                      <p:cNvPicPr>
                        <a:picLocks noChangeAspect="1" noChangeArrowheads="1"/>
                      </p:cNvPicPr>
                      <p:nvPr/>
                    </p:nvPicPr>
                    <p:blipFill>
                      <a:blip r:embed="rId14"/>
                      <a:srcRect/>
                      <a:stretch>
                        <a:fillRect/>
                      </a:stretch>
                    </p:blipFill>
                    <p:spPr bwMode="auto">
                      <a:xfrm>
                        <a:off x="5868144" y="4091343"/>
                        <a:ext cx="2198688"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246026307"/>
              </p:ext>
            </p:extLst>
          </p:nvPr>
        </p:nvGraphicFramePr>
        <p:xfrm>
          <a:off x="251903" y="5517232"/>
          <a:ext cx="4356101" cy="803275"/>
        </p:xfrm>
        <a:graphic>
          <a:graphicData uri="http://schemas.openxmlformats.org/presentationml/2006/ole">
            <mc:AlternateContent xmlns:mc="http://schemas.openxmlformats.org/markup-compatibility/2006">
              <mc:Choice xmlns:v="urn:schemas-microsoft-com:vml" Requires="v">
                <p:oleObj spid="_x0000_s1609665" name="Equation" r:id="rId15" imgW="2565360" imgH="469800" progId="Equation.DSMT4">
                  <p:embed/>
                </p:oleObj>
              </mc:Choice>
              <mc:Fallback>
                <p:oleObj name="Equation" r:id="rId15" imgW="2565360" imgH="469800" progId="Equation.DSMT4">
                  <p:embed/>
                  <p:pic>
                    <p:nvPicPr>
                      <p:cNvPr id="0" name=""/>
                      <p:cNvPicPr>
                        <a:picLocks noChangeAspect="1" noChangeArrowheads="1"/>
                      </p:cNvPicPr>
                      <p:nvPr/>
                    </p:nvPicPr>
                    <p:blipFill>
                      <a:blip r:embed="rId16"/>
                      <a:srcRect/>
                      <a:stretch>
                        <a:fillRect/>
                      </a:stretch>
                    </p:blipFill>
                    <p:spPr bwMode="auto">
                      <a:xfrm>
                        <a:off x="251903" y="5517232"/>
                        <a:ext cx="4356101"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24" name="Rectangle 23"/>
          <p:cNvSpPr/>
          <p:nvPr/>
        </p:nvSpPr>
        <p:spPr>
          <a:xfrm>
            <a:off x="1079612" y="5080609"/>
            <a:ext cx="4284476" cy="323165"/>
          </a:xfrm>
          <a:prstGeom prst="rect">
            <a:avLst/>
          </a:prstGeom>
        </p:spPr>
        <p:txBody>
          <a:bodyPr wrap="square">
            <a:spAutoFit/>
          </a:bodyPr>
          <a:lstStyle/>
          <a:p>
            <a:pPr algn="just"/>
            <a:r>
              <a:rPr lang="ru-RU" sz="1500" dirty="0">
                <a:latin typeface="Arial" pitchFamily="34" charset="0"/>
                <a:cs typeface="Arial" pitchFamily="34" charset="0"/>
              </a:rPr>
              <a:t>При условии                 и                 а также</a:t>
            </a:r>
          </a:p>
        </p:txBody>
      </p:sp>
      <p:graphicFrame>
        <p:nvGraphicFramePr>
          <p:cNvPr id="25" name="Object 24"/>
          <p:cNvGraphicFramePr>
            <a:graphicFrameLocks noChangeAspect="1"/>
          </p:cNvGraphicFramePr>
          <p:nvPr>
            <p:extLst>
              <p:ext uri="{D42A27DB-BD31-4B8C-83A1-F6EECF244321}">
                <p14:modId xmlns:p14="http://schemas.microsoft.com/office/powerpoint/2010/main" val="3829585401"/>
              </p:ext>
            </p:extLst>
          </p:nvPr>
        </p:nvGraphicFramePr>
        <p:xfrm>
          <a:off x="277399" y="5098036"/>
          <a:ext cx="668337" cy="303212"/>
        </p:xfrm>
        <a:graphic>
          <a:graphicData uri="http://schemas.openxmlformats.org/presentationml/2006/ole">
            <mc:AlternateContent xmlns:mc="http://schemas.openxmlformats.org/markup-compatibility/2006">
              <mc:Choice xmlns:v="urn:schemas-microsoft-com:vml" Requires="v">
                <p:oleObj spid="_x0000_s1609666" name="Equation" r:id="rId17" imgW="393480" imgH="177480" progId="Equation.DSMT4">
                  <p:embed/>
                </p:oleObj>
              </mc:Choice>
              <mc:Fallback>
                <p:oleObj name="Equation" r:id="rId17" imgW="393480" imgH="177480" progId="Equation.DSMT4">
                  <p:embed/>
                  <p:pic>
                    <p:nvPicPr>
                      <p:cNvPr id="0" name=""/>
                      <p:cNvPicPr>
                        <a:picLocks noChangeAspect="1" noChangeArrowheads="1"/>
                      </p:cNvPicPr>
                      <p:nvPr/>
                    </p:nvPicPr>
                    <p:blipFill>
                      <a:blip r:embed="rId18"/>
                      <a:srcRect/>
                      <a:stretch>
                        <a:fillRect/>
                      </a:stretch>
                    </p:blipFill>
                    <p:spPr bwMode="auto">
                      <a:xfrm>
                        <a:off x="277399" y="5098036"/>
                        <a:ext cx="668337"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3580051038"/>
              </p:ext>
            </p:extLst>
          </p:nvPr>
        </p:nvGraphicFramePr>
        <p:xfrm>
          <a:off x="2478987" y="5090003"/>
          <a:ext cx="625475" cy="303213"/>
        </p:xfrm>
        <a:graphic>
          <a:graphicData uri="http://schemas.openxmlformats.org/presentationml/2006/ole">
            <mc:AlternateContent xmlns:mc="http://schemas.openxmlformats.org/markup-compatibility/2006">
              <mc:Choice xmlns:v="urn:schemas-microsoft-com:vml" Requires="v">
                <p:oleObj spid="_x0000_s1609667" name="Equation" r:id="rId19" imgW="368280" imgH="177480" progId="Equation.DSMT4">
                  <p:embed/>
                </p:oleObj>
              </mc:Choice>
              <mc:Fallback>
                <p:oleObj name="Equation" r:id="rId19" imgW="368280" imgH="177480" progId="Equation.DSMT4">
                  <p:embed/>
                  <p:pic>
                    <p:nvPicPr>
                      <p:cNvPr id="0" name=""/>
                      <p:cNvPicPr>
                        <a:picLocks noChangeAspect="1" noChangeArrowheads="1"/>
                      </p:cNvPicPr>
                      <p:nvPr/>
                    </p:nvPicPr>
                    <p:blipFill>
                      <a:blip r:embed="rId20"/>
                      <a:srcRect/>
                      <a:stretch>
                        <a:fillRect/>
                      </a:stretch>
                    </p:blipFill>
                    <p:spPr bwMode="auto">
                      <a:xfrm>
                        <a:off x="2478987" y="5090003"/>
                        <a:ext cx="625475"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3575050435"/>
              </p:ext>
            </p:extLst>
          </p:nvPr>
        </p:nvGraphicFramePr>
        <p:xfrm>
          <a:off x="3460750" y="5091113"/>
          <a:ext cx="688975" cy="303212"/>
        </p:xfrm>
        <a:graphic>
          <a:graphicData uri="http://schemas.openxmlformats.org/presentationml/2006/ole">
            <mc:AlternateContent xmlns:mc="http://schemas.openxmlformats.org/markup-compatibility/2006">
              <mc:Choice xmlns:v="urn:schemas-microsoft-com:vml" Requires="v">
                <p:oleObj spid="_x0000_s1609668" name="Equation" r:id="rId21" imgW="406080" imgH="177480" progId="Equation.DSMT4">
                  <p:embed/>
                </p:oleObj>
              </mc:Choice>
              <mc:Fallback>
                <p:oleObj name="Equation" r:id="rId21" imgW="406080" imgH="177480" progId="Equation.DSMT4">
                  <p:embed/>
                  <p:pic>
                    <p:nvPicPr>
                      <p:cNvPr id="0" name=""/>
                      <p:cNvPicPr>
                        <a:picLocks noChangeAspect="1" noChangeArrowheads="1"/>
                      </p:cNvPicPr>
                      <p:nvPr/>
                    </p:nvPicPr>
                    <p:blipFill>
                      <a:blip r:embed="rId22"/>
                      <a:srcRect/>
                      <a:stretch>
                        <a:fillRect/>
                      </a:stretch>
                    </p:blipFill>
                    <p:spPr bwMode="auto">
                      <a:xfrm>
                        <a:off x="3460750" y="5091113"/>
                        <a:ext cx="688975"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3004750246"/>
              </p:ext>
            </p:extLst>
          </p:nvPr>
        </p:nvGraphicFramePr>
        <p:xfrm>
          <a:off x="4970681" y="5046928"/>
          <a:ext cx="1182687" cy="390525"/>
        </p:xfrm>
        <a:graphic>
          <a:graphicData uri="http://schemas.openxmlformats.org/presentationml/2006/ole">
            <mc:AlternateContent xmlns:mc="http://schemas.openxmlformats.org/markup-compatibility/2006">
              <mc:Choice xmlns:v="urn:schemas-microsoft-com:vml" Requires="v">
                <p:oleObj spid="_x0000_s1609669" name="Equation" r:id="rId23" imgW="698400" imgH="228600" progId="Equation.DSMT4">
                  <p:embed/>
                </p:oleObj>
              </mc:Choice>
              <mc:Fallback>
                <p:oleObj name="Equation" r:id="rId23" imgW="698400" imgH="228600" progId="Equation.DSMT4">
                  <p:embed/>
                  <p:pic>
                    <p:nvPicPr>
                      <p:cNvPr id="0" name=""/>
                      <p:cNvPicPr>
                        <a:picLocks noChangeAspect="1" noChangeArrowheads="1"/>
                      </p:cNvPicPr>
                      <p:nvPr/>
                    </p:nvPicPr>
                    <p:blipFill>
                      <a:blip r:embed="rId24"/>
                      <a:srcRect/>
                      <a:stretch>
                        <a:fillRect/>
                      </a:stretch>
                    </p:blipFill>
                    <p:spPr bwMode="auto">
                      <a:xfrm>
                        <a:off x="4970681" y="5046928"/>
                        <a:ext cx="1182687"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1972261190"/>
              </p:ext>
            </p:extLst>
          </p:nvPr>
        </p:nvGraphicFramePr>
        <p:xfrm>
          <a:off x="6686550" y="5783263"/>
          <a:ext cx="2070100" cy="673100"/>
        </p:xfrm>
        <a:graphic>
          <a:graphicData uri="http://schemas.openxmlformats.org/presentationml/2006/ole">
            <mc:AlternateContent xmlns:mc="http://schemas.openxmlformats.org/markup-compatibility/2006">
              <mc:Choice xmlns:v="urn:schemas-microsoft-com:vml" Requires="v">
                <p:oleObj spid="_x0000_s1609670" name="Equation" r:id="rId25" imgW="1218960" imgH="393480" progId="Equation.DSMT4">
                  <p:embed/>
                </p:oleObj>
              </mc:Choice>
              <mc:Fallback>
                <p:oleObj name="Equation" r:id="rId25" imgW="1218960" imgH="393480" progId="Equation.DSMT4">
                  <p:embed/>
                  <p:pic>
                    <p:nvPicPr>
                      <p:cNvPr id="0" name="Object 17"/>
                      <p:cNvPicPr>
                        <a:picLocks noChangeAspect="1" noChangeArrowheads="1"/>
                      </p:cNvPicPr>
                      <p:nvPr/>
                    </p:nvPicPr>
                    <p:blipFill>
                      <a:blip r:embed="rId26"/>
                      <a:srcRect/>
                      <a:stretch>
                        <a:fillRect/>
                      </a:stretch>
                    </p:blipFill>
                    <p:spPr bwMode="auto">
                      <a:xfrm>
                        <a:off x="6686550" y="5783263"/>
                        <a:ext cx="2070100" cy="673100"/>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 name="Rectangle 29"/>
          <p:cNvSpPr/>
          <p:nvPr/>
        </p:nvSpPr>
        <p:spPr>
          <a:xfrm>
            <a:off x="6660232" y="5126775"/>
            <a:ext cx="1944216" cy="553998"/>
          </a:xfrm>
          <a:prstGeom prst="rect">
            <a:avLst/>
          </a:prstGeom>
        </p:spPr>
        <p:txBody>
          <a:bodyPr wrap="square">
            <a:spAutoFit/>
          </a:bodyPr>
          <a:lstStyle/>
          <a:p>
            <a:pPr algn="just"/>
            <a:r>
              <a:rPr lang="ru-RU" sz="1500" dirty="0" smtClean="0">
                <a:latin typeface="Arial" pitchFamily="34" charset="0"/>
                <a:cs typeface="Arial" pitchFamily="34" charset="0"/>
              </a:rPr>
              <a:t>Получена та же самая формула</a:t>
            </a:r>
            <a:endParaRPr lang="ru-RU" sz="1500" dirty="0">
              <a:latin typeface="Arial" pitchFamily="34" charset="0"/>
              <a:cs typeface="Arial" pitchFamily="34" charset="0"/>
            </a:endParaRPr>
          </a:p>
        </p:txBody>
      </p:sp>
    </p:spTree>
    <p:extLst>
      <p:ext uri="{BB962C8B-B14F-4D97-AF65-F5344CB8AC3E}">
        <p14:creationId xmlns:p14="http://schemas.microsoft.com/office/powerpoint/2010/main" val="4427589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79512" y="44624"/>
            <a:ext cx="8856984"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Внутренняя энергия газа Ван-дер-Ваальса</a:t>
            </a:r>
            <a:endParaRPr lang="ru-RU" sz="2800" b="1" kern="0" baseline="-25000" dirty="0">
              <a:solidFill>
                <a:srgbClr val="003399"/>
              </a:solidFill>
              <a:latin typeface="Arial" pitchFamily="34" charset="0"/>
              <a:cs typeface="Arial" pitchFamily="34"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2595680734"/>
              </p:ext>
            </p:extLst>
          </p:nvPr>
        </p:nvGraphicFramePr>
        <p:xfrm>
          <a:off x="566738" y="1412875"/>
          <a:ext cx="2070100" cy="673100"/>
        </p:xfrm>
        <a:graphic>
          <a:graphicData uri="http://schemas.openxmlformats.org/presentationml/2006/ole">
            <mc:AlternateContent xmlns:mc="http://schemas.openxmlformats.org/markup-compatibility/2006">
              <mc:Choice xmlns:v="urn:schemas-microsoft-com:vml" Requires="v">
                <p:oleObj spid="_x0000_s1632478" name="Equation" r:id="rId3" imgW="1218960" imgH="393480" progId="Equation.DSMT4">
                  <p:embed/>
                </p:oleObj>
              </mc:Choice>
              <mc:Fallback>
                <p:oleObj name="Equation" r:id="rId3" imgW="1218960" imgH="393480" progId="Equation.DSMT4">
                  <p:embed/>
                  <p:pic>
                    <p:nvPicPr>
                      <p:cNvPr id="0" name="Object 28"/>
                      <p:cNvPicPr>
                        <a:picLocks noChangeAspect="1" noChangeArrowheads="1"/>
                      </p:cNvPicPr>
                      <p:nvPr/>
                    </p:nvPicPr>
                    <p:blipFill>
                      <a:blip r:embed="rId4"/>
                      <a:srcRect/>
                      <a:stretch>
                        <a:fillRect/>
                      </a:stretch>
                    </p:blipFill>
                    <p:spPr bwMode="auto">
                      <a:xfrm>
                        <a:off x="566738" y="1412875"/>
                        <a:ext cx="2070100" cy="673100"/>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5"/>
          <p:cNvSpPr/>
          <p:nvPr/>
        </p:nvSpPr>
        <p:spPr>
          <a:xfrm>
            <a:off x="683568" y="836712"/>
            <a:ext cx="1872208" cy="338554"/>
          </a:xfrm>
          <a:prstGeom prst="rect">
            <a:avLst/>
          </a:prstGeom>
        </p:spPr>
        <p:txBody>
          <a:bodyPr wrap="square">
            <a:spAutoFit/>
          </a:bodyPr>
          <a:lstStyle/>
          <a:p>
            <a:pPr algn="just"/>
            <a:r>
              <a:rPr lang="ru-RU" sz="1600" dirty="0">
                <a:latin typeface="Arial" pitchFamily="34" charset="0"/>
                <a:cs typeface="Arial" pitchFamily="34" charset="0"/>
              </a:rPr>
              <a:t>Для 1 моля газа</a:t>
            </a:r>
          </a:p>
        </p:txBody>
      </p:sp>
      <p:sp>
        <p:nvSpPr>
          <p:cNvPr id="7" name="Rectangle 6"/>
          <p:cNvSpPr/>
          <p:nvPr/>
        </p:nvSpPr>
        <p:spPr>
          <a:xfrm>
            <a:off x="4788024" y="836712"/>
            <a:ext cx="2160240" cy="338554"/>
          </a:xfrm>
          <a:prstGeom prst="rect">
            <a:avLst/>
          </a:prstGeom>
        </p:spPr>
        <p:txBody>
          <a:bodyPr wrap="square">
            <a:spAutoFit/>
          </a:bodyPr>
          <a:lstStyle/>
          <a:p>
            <a:pPr algn="just"/>
            <a:r>
              <a:rPr lang="ru-RU" sz="1600" dirty="0">
                <a:latin typeface="Arial" pitchFamily="34" charset="0"/>
                <a:cs typeface="Arial" pitchFamily="34" charset="0"/>
              </a:rPr>
              <a:t>Для       молей газа</a:t>
            </a:r>
          </a:p>
        </p:txBody>
      </p:sp>
      <p:graphicFrame>
        <p:nvGraphicFramePr>
          <p:cNvPr id="8" name="Object 7"/>
          <p:cNvGraphicFramePr>
            <a:graphicFrameLocks noChangeAspect="1"/>
          </p:cNvGraphicFramePr>
          <p:nvPr>
            <p:extLst>
              <p:ext uri="{D42A27DB-BD31-4B8C-83A1-F6EECF244321}">
                <p14:modId xmlns:p14="http://schemas.microsoft.com/office/powerpoint/2010/main" val="1643541100"/>
              </p:ext>
            </p:extLst>
          </p:nvPr>
        </p:nvGraphicFramePr>
        <p:xfrm>
          <a:off x="5320655" y="916504"/>
          <a:ext cx="215900" cy="239712"/>
        </p:xfrm>
        <a:graphic>
          <a:graphicData uri="http://schemas.openxmlformats.org/presentationml/2006/ole">
            <mc:AlternateContent xmlns:mc="http://schemas.openxmlformats.org/markup-compatibility/2006">
              <mc:Choice xmlns:v="urn:schemas-microsoft-com:vml" Requires="v">
                <p:oleObj spid="_x0000_s1632479" name="Equation" r:id="rId5" imgW="126720" imgH="139680" progId="Equation.DSMT4">
                  <p:embed/>
                </p:oleObj>
              </mc:Choice>
              <mc:Fallback>
                <p:oleObj name="Equation" r:id="rId5" imgW="126720" imgH="139680" progId="Equation.DSMT4">
                  <p:embed/>
                  <p:pic>
                    <p:nvPicPr>
                      <p:cNvPr id="0" name="Object 21"/>
                      <p:cNvPicPr>
                        <a:picLocks noChangeAspect="1" noChangeArrowheads="1"/>
                      </p:cNvPicPr>
                      <p:nvPr/>
                    </p:nvPicPr>
                    <p:blipFill>
                      <a:blip r:embed="rId6"/>
                      <a:srcRect/>
                      <a:stretch>
                        <a:fillRect/>
                      </a:stretch>
                    </p:blipFill>
                    <p:spPr bwMode="auto">
                      <a:xfrm>
                        <a:off x="5320655" y="916504"/>
                        <a:ext cx="215900"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557921056"/>
              </p:ext>
            </p:extLst>
          </p:nvPr>
        </p:nvGraphicFramePr>
        <p:xfrm>
          <a:off x="4660056" y="1412776"/>
          <a:ext cx="2416175" cy="717550"/>
        </p:xfrm>
        <a:graphic>
          <a:graphicData uri="http://schemas.openxmlformats.org/presentationml/2006/ole">
            <mc:AlternateContent xmlns:mc="http://schemas.openxmlformats.org/markup-compatibility/2006">
              <mc:Choice xmlns:v="urn:schemas-microsoft-com:vml" Requires="v">
                <p:oleObj spid="_x0000_s1632480" name="Equation" r:id="rId7" imgW="1422360" imgH="419040" progId="Equation.DSMT4">
                  <p:embed/>
                </p:oleObj>
              </mc:Choice>
              <mc:Fallback>
                <p:oleObj name="Equation" r:id="rId7" imgW="1422360" imgH="419040" progId="Equation.DSMT4">
                  <p:embed/>
                  <p:pic>
                    <p:nvPicPr>
                      <p:cNvPr id="0" name=""/>
                      <p:cNvPicPr>
                        <a:picLocks noChangeAspect="1" noChangeArrowheads="1"/>
                      </p:cNvPicPr>
                      <p:nvPr/>
                    </p:nvPicPr>
                    <p:blipFill>
                      <a:blip r:embed="rId8"/>
                      <a:srcRect/>
                      <a:stretch>
                        <a:fillRect/>
                      </a:stretch>
                    </p:blipFill>
                    <p:spPr bwMode="auto">
                      <a:xfrm>
                        <a:off x="4660056" y="1412776"/>
                        <a:ext cx="2416175" cy="717550"/>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9"/>
          <p:cNvSpPr/>
          <p:nvPr/>
        </p:nvSpPr>
        <p:spPr>
          <a:xfrm>
            <a:off x="395536" y="2636912"/>
            <a:ext cx="8424936" cy="1815882"/>
          </a:xfrm>
          <a:prstGeom prst="rect">
            <a:avLst/>
          </a:prstGeom>
        </p:spPr>
        <p:txBody>
          <a:bodyPr wrap="square">
            <a:spAutoFit/>
          </a:bodyPr>
          <a:lstStyle/>
          <a:p>
            <a:pPr algn="just"/>
            <a:r>
              <a:rPr lang="ru-RU" sz="1600" dirty="0">
                <a:latin typeface="Arial" pitchFamily="34" charset="0"/>
                <a:cs typeface="Arial" pitchFamily="34" charset="0"/>
              </a:rPr>
              <a:t>На первый взгляд может показаться, что потенциальная энергия газа Ван-дер-Ваальса </a:t>
            </a:r>
            <a:r>
              <a:rPr lang="ru-RU" sz="1600" dirty="0" err="1">
                <a:latin typeface="Arial" pitchFamily="34" charset="0"/>
                <a:cs typeface="Arial" pitchFamily="34" charset="0"/>
              </a:rPr>
              <a:t>неаддитивна</a:t>
            </a:r>
            <a:r>
              <a:rPr lang="ru-RU" sz="1600" dirty="0">
                <a:latin typeface="Arial" pitchFamily="34" charset="0"/>
                <a:cs typeface="Arial" pitchFamily="34" charset="0"/>
              </a:rPr>
              <a:t>, т.к. пропорциональна числу молей </a:t>
            </a:r>
            <a:r>
              <a:rPr lang="ru-RU" sz="1600" dirty="0" smtClean="0">
                <a:latin typeface="Arial" pitchFamily="34" charset="0"/>
                <a:cs typeface="Arial" pitchFamily="34" charset="0"/>
              </a:rPr>
              <a:t>вещества в </a:t>
            </a:r>
            <a:r>
              <a:rPr lang="ru-RU" sz="1600" dirty="0">
                <a:latin typeface="Arial" pitchFamily="34" charset="0"/>
                <a:cs typeface="Arial" pitchFamily="34" charset="0"/>
              </a:rPr>
              <a:t>квадрате. </a:t>
            </a:r>
          </a:p>
          <a:p>
            <a:pPr algn="just"/>
            <a:endParaRPr lang="ru-RU" sz="1600" dirty="0">
              <a:latin typeface="Arial" pitchFamily="34" charset="0"/>
              <a:cs typeface="Arial" pitchFamily="34" charset="0"/>
            </a:endParaRPr>
          </a:p>
          <a:p>
            <a:pPr algn="just"/>
            <a:endParaRPr lang="ru-RU" sz="1600" dirty="0">
              <a:latin typeface="Arial" pitchFamily="34" charset="0"/>
              <a:cs typeface="Arial" pitchFamily="34" charset="0"/>
            </a:endParaRPr>
          </a:p>
          <a:p>
            <a:pPr algn="just"/>
            <a:endParaRPr lang="ru-RU" sz="1600" dirty="0">
              <a:latin typeface="Arial" pitchFamily="34" charset="0"/>
              <a:cs typeface="Arial" pitchFamily="34" charset="0"/>
            </a:endParaRPr>
          </a:p>
          <a:p>
            <a:pPr algn="just"/>
            <a:r>
              <a:rPr lang="ru-RU" sz="1600" dirty="0">
                <a:latin typeface="Arial" pitchFamily="34" charset="0"/>
                <a:cs typeface="Arial" pitchFamily="34" charset="0"/>
              </a:rPr>
              <a:t>Однако это не так. Перепишем выражение для внутренней энергии через молярный объём</a:t>
            </a:r>
          </a:p>
        </p:txBody>
      </p:sp>
      <p:graphicFrame>
        <p:nvGraphicFramePr>
          <p:cNvPr id="11" name="Object 10"/>
          <p:cNvGraphicFramePr>
            <a:graphicFrameLocks noChangeAspect="1"/>
          </p:cNvGraphicFramePr>
          <p:nvPr>
            <p:extLst>
              <p:ext uri="{D42A27DB-BD31-4B8C-83A1-F6EECF244321}">
                <p14:modId xmlns:p14="http://schemas.microsoft.com/office/powerpoint/2010/main" val="1518212193"/>
              </p:ext>
            </p:extLst>
          </p:nvPr>
        </p:nvGraphicFramePr>
        <p:xfrm>
          <a:off x="3968874" y="4221088"/>
          <a:ext cx="819150" cy="673100"/>
        </p:xfrm>
        <a:graphic>
          <a:graphicData uri="http://schemas.openxmlformats.org/presentationml/2006/ole">
            <mc:AlternateContent xmlns:mc="http://schemas.openxmlformats.org/markup-compatibility/2006">
              <mc:Choice xmlns:v="urn:schemas-microsoft-com:vml" Requires="v">
                <p:oleObj spid="_x0000_s1632481" name="Equation" r:id="rId9" imgW="482400" imgH="393480" progId="Equation.DSMT4">
                  <p:embed/>
                </p:oleObj>
              </mc:Choice>
              <mc:Fallback>
                <p:oleObj name="Equation" r:id="rId9" imgW="482400" imgH="393480" progId="Equation.DSMT4">
                  <p:embed/>
                  <p:pic>
                    <p:nvPicPr>
                      <p:cNvPr id="0" name="Object 21"/>
                      <p:cNvPicPr>
                        <a:picLocks noChangeAspect="1" noChangeArrowheads="1"/>
                      </p:cNvPicPr>
                      <p:nvPr/>
                    </p:nvPicPr>
                    <p:blipFill>
                      <a:blip r:embed="rId10"/>
                      <a:srcRect/>
                      <a:stretch>
                        <a:fillRect/>
                      </a:stretch>
                    </p:blipFill>
                    <p:spPr bwMode="auto">
                      <a:xfrm>
                        <a:off x="3968874" y="4221088"/>
                        <a:ext cx="81915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4261648144"/>
              </p:ext>
            </p:extLst>
          </p:nvPr>
        </p:nvGraphicFramePr>
        <p:xfrm>
          <a:off x="251520" y="5325913"/>
          <a:ext cx="2308225" cy="739775"/>
        </p:xfrm>
        <a:graphic>
          <a:graphicData uri="http://schemas.openxmlformats.org/presentationml/2006/ole">
            <mc:AlternateContent xmlns:mc="http://schemas.openxmlformats.org/markup-compatibility/2006">
              <mc:Choice xmlns:v="urn:schemas-microsoft-com:vml" Requires="v">
                <p:oleObj spid="_x0000_s1632482" name="Equation" r:id="rId11" imgW="1358640" imgH="431640" progId="Equation.DSMT4">
                  <p:embed/>
                </p:oleObj>
              </mc:Choice>
              <mc:Fallback>
                <p:oleObj name="Equation" r:id="rId11" imgW="1358640" imgH="431640" progId="Equation.DSMT4">
                  <p:embed/>
                  <p:pic>
                    <p:nvPicPr>
                      <p:cNvPr id="0" name=""/>
                      <p:cNvPicPr>
                        <a:picLocks noChangeAspect="1" noChangeArrowheads="1"/>
                      </p:cNvPicPr>
                      <p:nvPr/>
                    </p:nvPicPr>
                    <p:blipFill>
                      <a:blip r:embed="rId12"/>
                      <a:srcRect/>
                      <a:stretch>
                        <a:fillRect/>
                      </a:stretch>
                    </p:blipFill>
                    <p:spPr bwMode="auto">
                      <a:xfrm>
                        <a:off x="251520" y="5325913"/>
                        <a:ext cx="2308225" cy="739775"/>
                      </a:xfrm>
                      <a:prstGeom prst="rect">
                        <a:avLst/>
                      </a:prstGeom>
                      <a:noFill/>
                      <a:ln w="28575">
                        <a:solidFill>
                          <a:srgbClr val="C00000"/>
                        </a:solidFill>
                        <a:miter lim="800000"/>
                        <a:headEnd/>
                        <a:tailEnd/>
                      </a:ln>
                    </p:spPr>
                  </p:pic>
                </p:oleObj>
              </mc:Fallback>
            </mc:AlternateContent>
          </a:graphicData>
        </a:graphic>
      </p:graphicFrame>
      <p:sp>
        <p:nvSpPr>
          <p:cNvPr id="13" name="Rectangle 12"/>
          <p:cNvSpPr/>
          <p:nvPr/>
        </p:nvSpPr>
        <p:spPr>
          <a:xfrm>
            <a:off x="2699792" y="5157192"/>
            <a:ext cx="6264696" cy="1569660"/>
          </a:xfrm>
          <a:prstGeom prst="rect">
            <a:avLst/>
          </a:prstGeom>
        </p:spPr>
        <p:txBody>
          <a:bodyPr wrap="square">
            <a:spAutoFit/>
          </a:bodyPr>
          <a:lstStyle/>
          <a:p>
            <a:pPr algn="just"/>
            <a:r>
              <a:rPr lang="ru-RU" sz="1600" dirty="0">
                <a:latin typeface="Arial" pitchFamily="34" charset="0"/>
                <a:cs typeface="Arial" pitchFamily="34" charset="0"/>
              </a:rPr>
              <a:t>Видно, что если увеличивать количество вещества, сохраняя молярный объем постоянным, то внутренняя энергия будет увеличиваться пропорционально количеству </a:t>
            </a:r>
            <a:r>
              <a:rPr lang="ru-RU" sz="1600" dirty="0" smtClean="0">
                <a:latin typeface="Arial" pitchFamily="34" charset="0"/>
                <a:cs typeface="Arial" pitchFamily="34" charset="0"/>
              </a:rPr>
              <a:t>вещества. Молярный объем обратно пропорционален концентрации и фактически определяет средне расстояние между молекулами, от которого зависит потенциальная энергия взаимодействия</a:t>
            </a:r>
            <a:endParaRPr lang="ru-RU" sz="1600" dirty="0">
              <a:latin typeface="Arial" pitchFamily="34" charset="0"/>
              <a:cs typeface="Arial" pitchFamily="34" charset="0"/>
            </a:endParaRPr>
          </a:p>
        </p:txBody>
      </p:sp>
      <p:graphicFrame>
        <p:nvGraphicFramePr>
          <p:cNvPr id="14" name="Object 13"/>
          <p:cNvGraphicFramePr>
            <a:graphicFrameLocks noChangeAspect="1"/>
          </p:cNvGraphicFramePr>
          <p:nvPr>
            <p:extLst>
              <p:ext uri="{D42A27DB-BD31-4B8C-83A1-F6EECF244321}">
                <p14:modId xmlns:p14="http://schemas.microsoft.com/office/powerpoint/2010/main" val="121665591"/>
              </p:ext>
            </p:extLst>
          </p:nvPr>
        </p:nvGraphicFramePr>
        <p:xfrm>
          <a:off x="3724275" y="3186113"/>
          <a:ext cx="1768475" cy="717550"/>
        </p:xfrm>
        <a:graphic>
          <a:graphicData uri="http://schemas.openxmlformats.org/presentationml/2006/ole">
            <mc:AlternateContent xmlns:mc="http://schemas.openxmlformats.org/markup-compatibility/2006">
              <mc:Choice xmlns:v="urn:schemas-microsoft-com:vml" Requires="v">
                <p:oleObj spid="_x0000_s1632483" name="Equation" r:id="rId13" imgW="1041120" imgH="419040" progId="Equation.DSMT4">
                  <p:embed/>
                </p:oleObj>
              </mc:Choice>
              <mc:Fallback>
                <p:oleObj name="Equation" r:id="rId13" imgW="1041120" imgH="419040" progId="Equation.DSMT4">
                  <p:embed/>
                  <p:pic>
                    <p:nvPicPr>
                      <p:cNvPr id="0" name=""/>
                      <p:cNvPicPr>
                        <a:picLocks noChangeAspect="1" noChangeArrowheads="1"/>
                      </p:cNvPicPr>
                      <p:nvPr/>
                    </p:nvPicPr>
                    <p:blipFill>
                      <a:blip r:embed="rId14"/>
                      <a:srcRect/>
                      <a:stretch>
                        <a:fillRect/>
                      </a:stretch>
                    </p:blipFill>
                    <p:spPr bwMode="auto">
                      <a:xfrm>
                        <a:off x="3724275" y="3186113"/>
                        <a:ext cx="1768475" cy="717550"/>
                      </a:xfrm>
                      <a:prstGeom prst="rect">
                        <a:avLst/>
                      </a:prstGeom>
                      <a:noFill/>
                      <a:ln w="28575">
                        <a:noFill/>
                        <a:miter lim="800000"/>
                        <a:headEnd/>
                        <a:tailEnd/>
                      </a:ln>
                    </p:spPr>
                  </p:pic>
                </p:oleObj>
              </mc:Fallback>
            </mc:AlternateContent>
          </a:graphicData>
        </a:graphic>
      </p:graphicFrame>
    </p:spTree>
    <p:extLst>
      <p:ext uri="{BB962C8B-B14F-4D97-AF65-F5344CB8AC3E}">
        <p14:creationId xmlns:p14="http://schemas.microsoft.com/office/powerpoint/2010/main" val="19774052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79512" y="26518"/>
            <a:ext cx="8856984"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Критические параметры газа Ван-дер-Ваальса</a:t>
            </a:r>
            <a:endParaRPr lang="ru-RU" sz="2800" b="1" kern="0" baseline="-25000" dirty="0">
              <a:solidFill>
                <a:srgbClr val="003399"/>
              </a:solidFill>
              <a:latin typeface="Arial" pitchFamily="34" charset="0"/>
              <a:cs typeface="Arial" pitchFamily="34"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1555610224"/>
              </p:ext>
            </p:extLst>
          </p:nvPr>
        </p:nvGraphicFramePr>
        <p:xfrm>
          <a:off x="323528" y="1628800"/>
          <a:ext cx="3540125" cy="779463"/>
        </p:xfrm>
        <a:graphic>
          <a:graphicData uri="http://schemas.openxmlformats.org/presentationml/2006/ole">
            <mc:AlternateContent xmlns:mc="http://schemas.openxmlformats.org/markup-compatibility/2006">
              <mc:Choice xmlns:v="urn:schemas-microsoft-com:vml" Requires="v">
                <p:oleObj spid="_x0000_s1629838" name="Equation" r:id="rId3" imgW="2082600" imgH="457200" progId="Equation.DSMT4">
                  <p:embed/>
                </p:oleObj>
              </mc:Choice>
              <mc:Fallback>
                <p:oleObj name="Equation" r:id="rId3" imgW="2082600" imgH="457200" progId="Equation.DSMT4">
                  <p:embed/>
                  <p:pic>
                    <p:nvPicPr>
                      <p:cNvPr id="0" name="Object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1628800"/>
                        <a:ext cx="3540125"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6" name="Rectangle 5"/>
          <p:cNvSpPr/>
          <p:nvPr/>
        </p:nvSpPr>
        <p:spPr>
          <a:xfrm>
            <a:off x="235445" y="620688"/>
            <a:ext cx="8280920" cy="553998"/>
          </a:xfrm>
          <a:prstGeom prst="rect">
            <a:avLst/>
          </a:prstGeom>
        </p:spPr>
        <p:txBody>
          <a:bodyPr wrap="square">
            <a:spAutoFit/>
          </a:bodyPr>
          <a:lstStyle/>
          <a:p>
            <a:pPr algn="just"/>
            <a:r>
              <a:rPr lang="ru-RU" sz="1500" dirty="0">
                <a:latin typeface="Arial" pitchFamily="34" charset="0"/>
                <a:cs typeface="Arial" pitchFamily="34" charset="0"/>
              </a:rPr>
              <a:t>При приближении к критической температуре снизу три вещественных корня сближаются и при критической температуре все три корня сливаются в один корень тройной кратности </a:t>
            </a:r>
          </a:p>
        </p:txBody>
      </p:sp>
      <p:graphicFrame>
        <p:nvGraphicFramePr>
          <p:cNvPr id="7" name="Object 6"/>
          <p:cNvGraphicFramePr>
            <a:graphicFrameLocks noChangeAspect="1"/>
          </p:cNvGraphicFramePr>
          <p:nvPr>
            <p:extLst>
              <p:ext uri="{D42A27DB-BD31-4B8C-83A1-F6EECF244321}">
                <p14:modId xmlns:p14="http://schemas.microsoft.com/office/powerpoint/2010/main" val="1860484809"/>
              </p:ext>
            </p:extLst>
          </p:nvPr>
        </p:nvGraphicFramePr>
        <p:xfrm>
          <a:off x="4375905" y="1602922"/>
          <a:ext cx="690562" cy="390525"/>
        </p:xfrm>
        <a:graphic>
          <a:graphicData uri="http://schemas.openxmlformats.org/presentationml/2006/ole">
            <mc:AlternateContent xmlns:mc="http://schemas.openxmlformats.org/markup-compatibility/2006">
              <mc:Choice xmlns:v="urn:schemas-microsoft-com:vml" Requires="v">
                <p:oleObj spid="_x0000_s1629839" name="Equation" r:id="rId5" imgW="406080" imgH="228600" progId="Equation.DSMT4">
                  <p:embed/>
                </p:oleObj>
              </mc:Choice>
              <mc:Fallback>
                <p:oleObj name="Equation" r:id="rId5" imgW="406080" imgH="228600" progId="Equation.DSMT4">
                  <p:embed/>
                  <p:pic>
                    <p:nvPicPr>
                      <p:cNvPr id="0" name=""/>
                      <p:cNvPicPr>
                        <a:picLocks noChangeAspect="1" noChangeArrowheads="1"/>
                      </p:cNvPicPr>
                      <p:nvPr/>
                    </p:nvPicPr>
                    <p:blipFill>
                      <a:blip r:embed="rId6"/>
                      <a:srcRect/>
                      <a:stretch>
                        <a:fillRect/>
                      </a:stretch>
                    </p:blipFill>
                    <p:spPr bwMode="auto">
                      <a:xfrm>
                        <a:off x="4375905" y="1602922"/>
                        <a:ext cx="690562"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8" name="Rectangle 7"/>
          <p:cNvSpPr/>
          <p:nvPr/>
        </p:nvSpPr>
        <p:spPr>
          <a:xfrm>
            <a:off x="259997" y="1196752"/>
            <a:ext cx="4348007" cy="323165"/>
          </a:xfrm>
          <a:prstGeom prst="rect">
            <a:avLst/>
          </a:prstGeom>
        </p:spPr>
        <p:txBody>
          <a:bodyPr wrap="square">
            <a:spAutoFit/>
          </a:bodyPr>
          <a:lstStyle/>
          <a:p>
            <a:pPr algn="just"/>
            <a:r>
              <a:rPr lang="ru-RU" sz="1500" dirty="0">
                <a:latin typeface="Arial" pitchFamily="34" charset="0"/>
                <a:cs typeface="Arial" pitchFamily="34" charset="0"/>
              </a:rPr>
              <a:t>Полиномиальная форма уравнения состояния</a:t>
            </a:r>
          </a:p>
        </p:txBody>
      </p:sp>
      <p:graphicFrame>
        <p:nvGraphicFramePr>
          <p:cNvPr id="9" name="Object 8"/>
          <p:cNvGraphicFramePr>
            <a:graphicFrameLocks noChangeAspect="1"/>
          </p:cNvGraphicFramePr>
          <p:nvPr>
            <p:extLst>
              <p:ext uri="{D42A27DB-BD31-4B8C-83A1-F6EECF244321}">
                <p14:modId xmlns:p14="http://schemas.microsoft.com/office/powerpoint/2010/main" val="2879737997"/>
              </p:ext>
            </p:extLst>
          </p:nvPr>
        </p:nvGraphicFramePr>
        <p:xfrm>
          <a:off x="6228184" y="1519917"/>
          <a:ext cx="1489075" cy="476250"/>
        </p:xfrm>
        <a:graphic>
          <a:graphicData uri="http://schemas.openxmlformats.org/presentationml/2006/ole">
            <mc:AlternateContent xmlns:mc="http://schemas.openxmlformats.org/markup-compatibility/2006">
              <mc:Choice xmlns:v="urn:schemas-microsoft-com:vml" Requires="v">
                <p:oleObj spid="_x0000_s1629840" name="Equation" r:id="rId7" imgW="876240" imgH="279360" progId="Equation.DSMT4">
                  <p:embed/>
                </p:oleObj>
              </mc:Choice>
              <mc:Fallback>
                <p:oleObj name="Equation" r:id="rId7" imgW="876240" imgH="279360" progId="Equation.DSMT4">
                  <p:embed/>
                  <p:pic>
                    <p:nvPicPr>
                      <p:cNvPr id="0" name=""/>
                      <p:cNvPicPr>
                        <a:picLocks noChangeAspect="1" noChangeArrowheads="1"/>
                      </p:cNvPicPr>
                      <p:nvPr/>
                    </p:nvPicPr>
                    <p:blipFill>
                      <a:blip r:embed="rId8"/>
                      <a:srcRect/>
                      <a:stretch>
                        <a:fillRect/>
                      </a:stretch>
                    </p:blipFill>
                    <p:spPr bwMode="auto">
                      <a:xfrm>
                        <a:off x="6228184" y="1519917"/>
                        <a:ext cx="148907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10" name="Right Arrow 9"/>
          <p:cNvSpPr/>
          <p:nvPr/>
        </p:nvSpPr>
        <p:spPr>
          <a:xfrm>
            <a:off x="4166170" y="1916832"/>
            <a:ext cx="1130474" cy="311419"/>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1" name="Object 10"/>
          <p:cNvGraphicFramePr>
            <a:graphicFrameLocks noChangeAspect="1"/>
          </p:cNvGraphicFramePr>
          <p:nvPr>
            <p:extLst>
              <p:ext uri="{D42A27DB-BD31-4B8C-83A1-F6EECF244321}">
                <p14:modId xmlns:p14="http://schemas.microsoft.com/office/powerpoint/2010/main" val="560500972"/>
              </p:ext>
            </p:extLst>
          </p:nvPr>
        </p:nvGraphicFramePr>
        <p:xfrm>
          <a:off x="5508104" y="1916832"/>
          <a:ext cx="2955925" cy="411163"/>
        </p:xfrm>
        <a:graphic>
          <a:graphicData uri="http://schemas.openxmlformats.org/presentationml/2006/ole">
            <mc:AlternateContent xmlns:mc="http://schemas.openxmlformats.org/markup-compatibility/2006">
              <mc:Choice xmlns:v="urn:schemas-microsoft-com:vml" Requires="v">
                <p:oleObj spid="_x0000_s1629841" name="Equation" r:id="rId9" imgW="1739880" imgH="241200" progId="Equation.DSMT4">
                  <p:embed/>
                </p:oleObj>
              </mc:Choice>
              <mc:Fallback>
                <p:oleObj name="Equation" r:id="rId9" imgW="1739880" imgH="241200" progId="Equation.DSMT4">
                  <p:embed/>
                  <p:pic>
                    <p:nvPicPr>
                      <p:cNvPr id="0" name=""/>
                      <p:cNvPicPr>
                        <a:picLocks noChangeAspect="1" noChangeArrowheads="1"/>
                      </p:cNvPicPr>
                      <p:nvPr/>
                    </p:nvPicPr>
                    <p:blipFill>
                      <a:blip r:embed="rId10"/>
                      <a:srcRect/>
                      <a:stretch>
                        <a:fillRect/>
                      </a:stretch>
                    </p:blipFill>
                    <p:spPr bwMode="auto">
                      <a:xfrm>
                        <a:off x="5508104" y="1916832"/>
                        <a:ext cx="295592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12" name="Rectangle 11"/>
          <p:cNvSpPr/>
          <p:nvPr/>
        </p:nvSpPr>
        <p:spPr>
          <a:xfrm>
            <a:off x="259997" y="2636912"/>
            <a:ext cx="7048307" cy="323165"/>
          </a:xfrm>
          <a:prstGeom prst="rect">
            <a:avLst/>
          </a:prstGeom>
        </p:spPr>
        <p:txBody>
          <a:bodyPr wrap="square">
            <a:spAutoFit/>
          </a:bodyPr>
          <a:lstStyle/>
          <a:p>
            <a:pPr algn="just"/>
            <a:r>
              <a:rPr lang="ru-RU" sz="1500" dirty="0">
                <a:latin typeface="Arial" pitchFamily="34" charset="0"/>
                <a:cs typeface="Arial" pitchFamily="34" charset="0"/>
              </a:rPr>
              <a:t>Приравниваем коэффициенты при одинаковых степенях молярного объема</a:t>
            </a:r>
          </a:p>
        </p:txBody>
      </p:sp>
      <p:graphicFrame>
        <p:nvGraphicFramePr>
          <p:cNvPr id="13" name="Object 12"/>
          <p:cNvGraphicFramePr>
            <a:graphicFrameLocks noChangeAspect="1"/>
          </p:cNvGraphicFramePr>
          <p:nvPr>
            <p:extLst>
              <p:ext uri="{D42A27DB-BD31-4B8C-83A1-F6EECF244321}">
                <p14:modId xmlns:p14="http://schemas.microsoft.com/office/powerpoint/2010/main" val="2686585277"/>
              </p:ext>
            </p:extLst>
          </p:nvPr>
        </p:nvGraphicFramePr>
        <p:xfrm>
          <a:off x="7308304" y="2636912"/>
          <a:ext cx="323850" cy="388938"/>
        </p:xfrm>
        <a:graphic>
          <a:graphicData uri="http://schemas.openxmlformats.org/presentationml/2006/ole">
            <mc:AlternateContent xmlns:mc="http://schemas.openxmlformats.org/markup-compatibility/2006">
              <mc:Choice xmlns:v="urn:schemas-microsoft-com:vml" Requires="v">
                <p:oleObj spid="_x0000_s1629842" name="Equation" r:id="rId11" imgW="190440" imgH="228600" progId="Equation.DSMT4">
                  <p:embed/>
                </p:oleObj>
              </mc:Choice>
              <mc:Fallback>
                <p:oleObj name="Equation" r:id="rId11" imgW="190440" imgH="228600" progId="Equation.DSMT4">
                  <p:embed/>
                  <p:pic>
                    <p:nvPicPr>
                      <p:cNvPr id="0" name=""/>
                      <p:cNvPicPr>
                        <a:picLocks noChangeAspect="1" noChangeArrowheads="1"/>
                      </p:cNvPicPr>
                      <p:nvPr/>
                    </p:nvPicPr>
                    <p:blipFill>
                      <a:blip r:embed="rId12"/>
                      <a:srcRect/>
                      <a:stretch>
                        <a:fillRect/>
                      </a:stretch>
                    </p:blipFill>
                    <p:spPr bwMode="auto">
                      <a:xfrm>
                        <a:off x="7308304" y="2636912"/>
                        <a:ext cx="32385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2163772893"/>
              </p:ext>
            </p:extLst>
          </p:nvPr>
        </p:nvGraphicFramePr>
        <p:xfrm>
          <a:off x="4325645" y="2132856"/>
          <a:ext cx="755650" cy="390525"/>
        </p:xfrm>
        <a:graphic>
          <a:graphicData uri="http://schemas.openxmlformats.org/presentationml/2006/ole">
            <mc:AlternateContent xmlns:mc="http://schemas.openxmlformats.org/markup-compatibility/2006">
              <mc:Choice xmlns:v="urn:schemas-microsoft-com:vml" Requires="v">
                <p:oleObj spid="_x0000_s1629843" name="Equation" r:id="rId13" imgW="444240" imgH="228600" progId="Equation.DSMT4">
                  <p:embed/>
                </p:oleObj>
              </mc:Choice>
              <mc:Fallback>
                <p:oleObj name="Equation" r:id="rId13" imgW="444240" imgH="228600" progId="Equation.DSMT4">
                  <p:embed/>
                  <p:pic>
                    <p:nvPicPr>
                      <p:cNvPr id="0" name=""/>
                      <p:cNvPicPr>
                        <a:picLocks noChangeAspect="1" noChangeArrowheads="1"/>
                      </p:cNvPicPr>
                      <p:nvPr/>
                    </p:nvPicPr>
                    <p:blipFill>
                      <a:blip r:embed="rId14"/>
                      <a:srcRect/>
                      <a:stretch>
                        <a:fillRect/>
                      </a:stretch>
                    </p:blipFill>
                    <p:spPr bwMode="auto">
                      <a:xfrm>
                        <a:off x="4325645" y="2132856"/>
                        <a:ext cx="75565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15" name="Rectangle 14"/>
          <p:cNvSpPr/>
          <p:nvPr/>
        </p:nvSpPr>
        <p:spPr>
          <a:xfrm>
            <a:off x="5940152" y="1196752"/>
            <a:ext cx="2174003" cy="323165"/>
          </a:xfrm>
          <a:prstGeom prst="rect">
            <a:avLst/>
          </a:prstGeom>
        </p:spPr>
        <p:txBody>
          <a:bodyPr wrap="square">
            <a:spAutoFit/>
          </a:bodyPr>
          <a:lstStyle/>
          <a:p>
            <a:pPr algn="just"/>
            <a:r>
              <a:rPr lang="ru-RU" sz="1500" dirty="0">
                <a:latin typeface="Arial" pitchFamily="34" charset="0"/>
                <a:cs typeface="Arial" pitchFamily="34" charset="0"/>
              </a:rPr>
              <a:t>В критической точке</a:t>
            </a:r>
          </a:p>
        </p:txBody>
      </p:sp>
      <p:graphicFrame>
        <p:nvGraphicFramePr>
          <p:cNvPr id="16" name="Object 15"/>
          <p:cNvGraphicFramePr>
            <a:graphicFrameLocks noChangeAspect="1"/>
          </p:cNvGraphicFramePr>
          <p:nvPr>
            <p:extLst>
              <p:ext uri="{D42A27DB-BD31-4B8C-83A1-F6EECF244321}">
                <p14:modId xmlns:p14="http://schemas.microsoft.com/office/powerpoint/2010/main" val="355937321"/>
              </p:ext>
            </p:extLst>
          </p:nvPr>
        </p:nvGraphicFramePr>
        <p:xfrm>
          <a:off x="3040406" y="3071960"/>
          <a:ext cx="1487487" cy="735012"/>
        </p:xfrm>
        <a:graphic>
          <a:graphicData uri="http://schemas.openxmlformats.org/presentationml/2006/ole">
            <mc:AlternateContent xmlns:mc="http://schemas.openxmlformats.org/markup-compatibility/2006">
              <mc:Choice xmlns:v="urn:schemas-microsoft-com:vml" Requires="v">
                <p:oleObj spid="_x0000_s1629844" name="Equation" r:id="rId15" imgW="876240" imgH="431640" progId="Equation.DSMT4">
                  <p:embed/>
                </p:oleObj>
              </mc:Choice>
              <mc:Fallback>
                <p:oleObj name="Equation" r:id="rId15" imgW="876240" imgH="431640" progId="Equation.DSMT4">
                  <p:embed/>
                  <p:pic>
                    <p:nvPicPr>
                      <p:cNvPr id="0" name=""/>
                      <p:cNvPicPr>
                        <a:picLocks noChangeAspect="1" noChangeArrowheads="1"/>
                      </p:cNvPicPr>
                      <p:nvPr/>
                    </p:nvPicPr>
                    <p:blipFill>
                      <a:blip r:embed="rId16"/>
                      <a:srcRect/>
                      <a:stretch>
                        <a:fillRect/>
                      </a:stretch>
                    </p:blipFill>
                    <p:spPr bwMode="auto">
                      <a:xfrm>
                        <a:off x="3040406" y="3071960"/>
                        <a:ext cx="1487487" cy="73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3674550862"/>
              </p:ext>
            </p:extLst>
          </p:nvPr>
        </p:nvGraphicFramePr>
        <p:xfrm>
          <a:off x="5076056" y="3064807"/>
          <a:ext cx="1057275" cy="735013"/>
        </p:xfrm>
        <a:graphic>
          <a:graphicData uri="http://schemas.openxmlformats.org/presentationml/2006/ole">
            <mc:AlternateContent xmlns:mc="http://schemas.openxmlformats.org/markup-compatibility/2006">
              <mc:Choice xmlns:v="urn:schemas-microsoft-com:vml" Requires="v">
                <p:oleObj spid="_x0000_s1629845" name="Equation" r:id="rId17" imgW="622080" imgH="431640" progId="Equation.DSMT4">
                  <p:embed/>
                </p:oleObj>
              </mc:Choice>
              <mc:Fallback>
                <p:oleObj name="Equation" r:id="rId17" imgW="622080" imgH="431640" progId="Equation.DSMT4">
                  <p:embed/>
                  <p:pic>
                    <p:nvPicPr>
                      <p:cNvPr id="0" name=""/>
                      <p:cNvPicPr>
                        <a:picLocks noChangeAspect="1" noChangeArrowheads="1"/>
                      </p:cNvPicPr>
                      <p:nvPr/>
                    </p:nvPicPr>
                    <p:blipFill>
                      <a:blip r:embed="rId18"/>
                      <a:srcRect/>
                      <a:stretch>
                        <a:fillRect/>
                      </a:stretch>
                    </p:blipFill>
                    <p:spPr bwMode="auto">
                      <a:xfrm>
                        <a:off x="5076056" y="3064807"/>
                        <a:ext cx="1057275"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2133753447"/>
              </p:ext>
            </p:extLst>
          </p:nvPr>
        </p:nvGraphicFramePr>
        <p:xfrm>
          <a:off x="6843960" y="3054708"/>
          <a:ext cx="928688" cy="736600"/>
        </p:xfrm>
        <a:graphic>
          <a:graphicData uri="http://schemas.openxmlformats.org/presentationml/2006/ole">
            <mc:AlternateContent xmlns:mc="http://schemas.openxmlformats.org/markup-compatibility/2006">
              <mc:Choice xmlns:v="urn:schemas-microsoft-com:vml" Requires="v">
                <p:oleObj spid="_x0000_s1629846" name="Equation" r:id="rId19" imgW="545760" imgH="431640" progId="Equation.DSMT4">
                  <p:embed/>
                </p:oleObj>
              </mc:Choice>
              <mc:Fallback>
                <p:oleObj name="Equation" r:id="rId19" imgW="545760" imgH="431640" progId="Equation.DSMT4">
                  <p:embed/>
                  <p:pic>
                    <p:nvPicPr>
                      <p:cNvPr id="0" name=""/>
                      <p:cNvPicPr>
                        <a:picLocks noChangeAspect="1" noChangeArrowheads="1"/>
                      </p:cNvPicPr>
                      <p:nvPr/>
                    </p:nvPicPr>
                    <p:blipFill>
                      <a:blip r:embed="rId20"/>
                      <a:srcRect/>
                      <a:stretch>
                        <a:fillRect/>
                      </a:stretch>
                    </p:blipFill>
                    <p:spPr bwMode="auto">
                      <a:xfrm>
                        <a:off x="6843960" y="3054708"/>
                        <a:ext cx="928688"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19" name="Rectangle 18"/>
          <p:cNvSpPr/>
          <p:nvPr/>
        </p:nvSpPr>
        <p:spPr>
          <a:xfrm>
            <a:off x="282967" y="3287984"/>
            <a:ext cx="2448272" cy="323165"/>
          </a:xfrm>
          <a:prstGeom prst="rect">
            <a:avLst/>
          </a:prstGeom>
        </p:spPr>
        <p:txBody>
          <a:bodyPr wrap="square">
            <a:spAutoFit/>
          </a:bodyPr>
          <a:lstStyle/>
          <a:p>
            <a:pPr algn="just"/>
            <a:r>
              <a:rPr lang="ru-RU" sz="1500" dirty="0">
                <a:latin typeface="Arial" pitchFamily="34" charset="0"/>
                <a:cs typeface="Arial" pitchFamily="34" charset="0"/>
              </a:rPr>
              <a:t>Система трех уравнений</a:t>
            </a:r>
          </a:p>
        </p:txBody>
      </p:sp>
      <p:sp>
        <p:nvSpPr>
          <p:cNvPr id="20" name="Rectangle 19"/>
          <p:cNvSpPr/>
          <p:nvPr/>
        </p:nvSpPr>
        <p:spPr>
          <a:xfrm>
            <a:off x="282967" y="4005064"/>
            <a:ext cx="2506362" cy="553998"/>
          </a:xfrm>
          <a:prstGeom prst="rect">
            <a:avLst/>
          </a:prstGeom>
        </p:spPr>
        <p:txBody>
          <a:bodyPr wrap="square">
            <a:spAutoFit/>
          </a:bodyPr>
          <a:lstStyle/>
          <a:p>
            <a:pPr algn="just"/>
            <a:r>
              <a:rPr lang="ru-RU" sz="1500" dirty="0">
                <a:latin typeface="Arial" pitchFamily="34" charset="0"/>
                <a:cs typeface="Arial" pitchFamily="34" charset="0"/>
              </a:rPr>
              <a:t>Решение для критических параметров</a:t>
            </a:r>
          </a:p>
        </p:txBody>
      </p:sp>
      <p:graphicFrame>
        <p:nvGraphicFramePr>
          <p:cNvPr id="21" name="Object 20"/>
          <p:cNvGraphicFramePr>
            <a:graphicFrameLocks noChangeAspect="1"/>
          </p:cNvGraphicFramePr>
          <p:nvPr>
            <p:extLst>
              <p:ext uri="{D42A27DB-BD31-4B8C-83A1-F6EECF244321}">
                <p14:modId xmlns:p14="http://schemas.microsoft.com/office/powerpoint/2010/main" val="3416612300"/>
              </p:ext>
            </p:extLst>
          </p:nvPr>
        </p:nvGraphicFramePr>
        <p:xfrm>
          <a:off x="3227388" y="4064459"/>
          <a:ext cx="819150" cy="388937"/>
        </p:xfrm>
        <a:graphic>
          <a:graphicData uri="http://schemas.openxmlformats.org/presentationml/2006/ole">
            <mc:AlternateContent xmlns:mc="http://schemas.openxmlformats.org/markup-compatibility/2006">
              <mc:Choice xmlns:v="urn:schemas-microsoft-com:vml" Requires="v">
                <p:oleObj spid="_x0000_s1629847" name="Equation" r:id="rId21" imgW="482400" imgH="228600" progId="Equation.DSMT4">
                  <p:embed/>
                </p:oleObj>
              </mc:Choice>
              <mc:Fallback>
                <p:oleObj name="Equation" r:id="rId21" imgW="482400" imgH="228600" progId="Equation.DSMT4">
                  <p:embed/>
                  <p:pic>
                    <p:nvPicPr>
                      <p:cNvPr id="0" name=""/>
                      <p:cNvPicPr>
                        <a:picLocks noChangeAspect="1" noChangeArrowheads="1"/>
                      </p:cNvPicPr>
                      <p:nvPr/>
                    </p:nvPicPr>
                    <p:blipFill>
                      <a:blip r:embed="rId22"/>
                      <a:srcRect/>
                      <a:stretch>
                        <a:fillRect/>
                      </a:stretch>
                    </p:blipFill>
                    <p:spPr bwMode="auto">
                      <a:xfrm>
                        <a:off x="3227388" y="4064459"/>
                        <a:ext cx="81915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3612698278"/>
              </p:ext>
            </p:extLst>
          </p:nvPr>
        </p:nvGraphicFramePr>
        <p:xfrm>
          <a:off x="4960938" y="3861048"/>
          <a:ext cx="1144587" cy="669925"/>
        </p:xfrm>
        <a:graphic>
          <a:graphicData uri="http://schemas.openxmlformats.org/presentationml/2006/ole">
            <mc:AlternateContent xmlns:mc="http://schemas.openxmlformats.org/markup-compatibility/2006">
              <mc:Choice xmlns:v="urn:schemas-microsoft-com:vml" Requires="v">
                <p:oleObj spid="_x0000_s1629848" name="Equation" r:id="rId23" imgW="672840" imgH="393480" progId="Equation.DSMT4">
                  <p:embed/>
                </p:oleObj>
              </mc:Choice>
              <mc:Fallback>
                <p:oleObj name="Equation" r:id="rId23" imgW="672840" imgH="393480" progId="Equation.DSMT4">
                  <p:embed/>
                  <p:pic>
                    <p:nvPicPr>
                      <p:cNvPr id="0" name=""/>
                      <p:cNvPicPr>
                        <a:picLocks noChangeAspect="1" noChangeArrowheads="1"/>
                      </p:cNvPicPr>
                      <p:nvPr/>
                    </p:nvPicPr>
                    <p:blipFill>
                      <a:blip r:embed="rId24"/>
                      <a:srcRect/>
                      <a:stretch>
                        <a:fillRect/>
                      </a:stretch>
                    </p:blipFill>
                    <p:spPr bwMode="auto">
                      <a:xfrm>
                        <a:off x="4960938" y="3861048"/>
                        <a:ext cx="1144587"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1194219492"/>
              </p:ext>
            </p:extLst>
          </p:nvPr>
        </p:nvGraphicFramePr>
        <p:xfrm>
          <a:off x="6724650" y="3891421"/>
          <a:ext cx="1166813" cy="669925"/>
        </p:xfrm>
        <a:graphic>
          <a:graphicData uri="http://schemas.openxmlformats.org/presentationml/2006/ole">
            <mc:AlternateContent xmlns:mc="http://schemas.openxmlformats.org/markup-compatibility/2006">
              <mc:Choice xmlns:v="urn:schemas-microsoft-com:vml" Requires="v">
                <p:oleObj spid="_x0000_s1629849" name="Equation" r:id="rId25" imgW="685800" imgH="393480" progId="Equation.DSMT4">
                  <p:embed/>
                </p:oleObj>
              </mc:Choice>
              <mc:Fallback>
                <p:oleObj name="Equation" r:id="rId25" imgW="685800" imgH="393480" progId="Equation.DSMT4">
                  <p:embed/>
                  <p:pic>
                    <p:nvPicPr>
                      <p:cNvPr id="0" name=""/>
                      <p:cNvPicPr>
                        <a:picLocks noChangeAspect="1" noChangeArrowheads="1"/>
                      </p:cNvPicPr>
                      <p:nvPr/>
                    </p:nvPicPr>
                    <p:blipFill>
                      <a:blip r:embed="rId26"/>
                      <a:srcRect/>
                      <a:stretch>
                        <a:fillRect/>
                      </a:stretch>
                    </p:blipFill>
                    <p:spPr bwMode="auto">
                      <a:xfrm>
                        <a:off x="6724650" y="3891421"/>
                        <a:ext cx="1166813"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24" name="Rectangle 23"/>
          <p:cNvSpPr/>
          <p:nvPr/>
        </p:nvSpPr>
        <p:spPr>
          <a:xfrm>
            <a:off x="282967" y="4847270"/>
            <a:ext cx="2506362" cy="553998"/>
          </a:xfrm>
          <a:prstGeom prst="rect">
            <a:avLst/>
          </a:prstGeom>
        </p:spPr>
        <p:txBody>
          <a:bodyPr wrap="square">
            <a:spAutoFit/>
          </a:bodyPr>
          <a:lstStyle/>
          <a:p>
            <a:pPr algn="just"/>
            <a:r>
              <a:rPr lang="ru-RU" sz="1500" dirty="0">
                <a:latin typeface="Arial" pitchFamily="34" charset="0"/>
                <a:cs typeface="Arial" pitchFamily="34" charset="0"/>
              </a:rPr>
              <a:t>Решение для параметров </a:t>
            </a:r>
          </a:p>
          <a:p>
            <a:pPr algn="just"/>
            <a:r>
              <a:rPr lang="ru-RU" sz="1500" dirty="0">
                <a:latin typeface="Arial" pitchFamily="34" charset="0"/>
                <a:cs typeface="Arial" pitchFamily="34" charset="0"/>
              </a:rPr>
              <a:t>газа Ван-дер-Ваальса</a:t>
            </a:r>
          </a:p>
        </p:txBody>
      </p:sp>
      <p:graphicFrame>
        <p:nvGraphicFramePr>
          <p:cNvPr id="25" name="Object 24"/>
          <p:cNvGraphicFramePr>
            <a:graphicFrameLocks noChangeAspect="1"/>
          </p:cNvGraphicFramePr>
          <p:nvPr>
            <p:extLst>
              <p:ext uri="{D42A27DB-BD31-4B8C-83A1-F6EECF244321}">
                <p14:modId xmlns:p14="http://schemas.microsoft.com/office/powerpoint/2010/main" val="3696113557"/>
              </p:ext>
            </p:extLst>
          </p:nvPr>
        </p:nvGraphicFramePr>
        <p:xfrm>
          <a:off x="3063875" y="4856250"/>
          <a:ext cx="1100138" cy="411162"/>
        </p:xfrm>
        <a:graphic>
          <a:graphicData uri="http://schemas.openxmlformats.org/presentationml/2006/ole">
            <mc:AlternateContent xmlns:mc="http://schemas.openxmlformats.org/markup-compatibility/2006">
              <mc:Choice xmlns:v="urn:schemas-microsoft-com:vml" Requires="v">
                <p:oleObj spid="_x0000_s1629850" name="Equation" r:id="rId27" imgW="647640" imgH="241200" progId="Equation.DSMT4">
                  <p:embed/>
                </p:oleObj>
              </mc:Choice>
              <mc:Fallback>
                <p:oleObj name="Equation" r:id="rId27" imgW="647640" imgH="241200" progId="Equation.DSMT4">
                  <p:embed/>
                  <p:pic>
                    <p:nvPicPr>
                      <p:cNvPr id="0" name=""/>
                      <p:cNvPicPr>
                        <a:picLocks noChangeAspect="1" noChangeArrowheads="1"/>
                      </p:cNvPicPr>
                      <p:nvPr/>
                    </p:nvPicPr>
                    <p:blipFill>
                      <a:blip r:embed="rId28"/>
                      <a:srcRect/>
                      <a:stretch>
                        <a:fillRect/>
                      </a:stretch>
                    </p:blipFill>
                    <p:spPr bwMode="auto">
                      <a:xfrm>
                        <a:off x="3063875" y="4856250"/>
                        <a:ext cx="1100138"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4182780468"/>
              </p:ext>
            </p:extLst>
          </p:nvPr>
        </p:nvGraphicFramePr>
        <p:xfrm>
          <a:off x="5148064" y="4731343"/>
          <a:ext cx="733425" cy="669925"/>
        </p:xfrm>
        <a:graphic>
          <a:graphicData uri="http://schemas.openxmlformats.org/presentationml/2006/ole">
            <mc:AlternateContent xmlns:mc="http://schemas.openxmlformats.org/markup-compatibility/2006">
              <mc:Choice xmlns:v="urn:schemas-microsoft-com:vml" Requires="v">
                <p:oleObj spid="_x0000_s1629851" name="Equation" r:id="rId29" imgW="431640" imgH="393480" progId="Equation.DSMT4">
                  <p:embed/>
                </p:oleObj>
              </mc:Choice>
              <mc:Fallback>
                <p:oleObj name="Equation" r:id="rId29" imgW="431640" imgH="393480" progId="Equation.DSMT4">
                  <p:embed/>
                  <p:pic>
                    <p:nvPicPr>
                      <p:cNvPr id="0" name=""/>
                      <p:cNvPicPr>
                        <a:picLocks noChangeAspect="1" noChangeArrowheads="1"/>
                      </p:cNvPicPr>
                      <p:nvPr/>
                    </p:nvPicPr>
                    <p:blipFill>
                      <a:blip r:embed="rId30"/>
                      <a:srcRect/>
                      <a:stretch>
                        <a:fillRect/>
                      </a:stretch>
                    </p:blipFill>
                    <p:spPr bwMode="auto">
                      <a:xfrm>
                        <a:off x="5148064" y="4731343"/>
                        <a:ext cx="7334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122911596"/>
              </p:ext>
            </p:extLst>
          </p:nvPr>
        </p:nvGraphicFramePr>
        <p:xfrm>
          <a:off x="6723310" y="4725144"/>
          <a:ext cx="1169988" cy="733425"/>
        </p:xfrm>
        <a:graphic>
          <a:graphicData uri="http://schemas.openxmlformats.org/presentationml/2006/ole">
            <mc:AlternateContent xmlns:mc="http://schemas.openxmlformats.org/markup-compatibility/2006">
              <mc:Choice xmlns:v="urn:schemas-microsoft-com:vml" Requires="v">
                <p:oleObj spid="_x0000_s1629852" name="Equation" r:id="rId31" imgW="685800" imgH="431640" progId="Equation.DSMT4">
                  <p:embed/>
                </p:oleObj>
              </mc:Choice>
              <mc:Fallback>
                <p:oleObj name="Equation" r:id="rId31" imgW="685800" imgH="431640" progId="Equation.DSMT4">
                  <p:embed/>
                  <p:pic>
                    <p:nvPicPr>
                      <p:cNvPr id="0" name=""/>
                      <p:cNvPicPr>
                        <a:picLocks noChangeAspect="1" noChangeArrowheads="1"/>
                      </p:cNvPicPr>
                      <p:nvPr/>
                    </p:nvPicPr>
                    <p:blipFill>
                      <a:blip r:embed="rId32"/>
                      <a:srcRect/>
                      <a:stretch>
                        <a:fillRect/>
                      </a:stretch>
                    </p:blipFill>
                    <p:spPr bwMode="auto">
                      <a:xfrm>
                        <a:off x="6723310" y="4725144"/>
                        <a:ext cx="1169988"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28" name="Rectangle 27"/>
          <p:cNvSpPr/>
          <p:nvPr/>
        </p:nvSpPr>
        <p:spPr>
          <a:xfrm>
            <a:off x="107504" y="5513720"/>
            <a:ext cx="8928992" cy="1246495"/>
          </a:xfrm>
          <a:prstGeom prst="rect">
            <a:avLst/>
          </a:prstGeom>
          <a:ln w="28575">
            <a:solidFill>
              <a:srgbClr val="C00000"/>
            </a:solidFill>
          </a:ln>
        </p:spPr>
        <p:txBody>
          <a:bodyPr wrap="square">
            <a:spAutoFit/>
          </a:bodyPr>
          <a:lstStyle/>
          <a:p>
            <a:pPr algn="just"/>
            <a:r>
              <a:rPr lang="ru-RU" sz="1500" dirty="0">
                <a:latin typeface="Arial" pitchFamily="34" charset="0"/>
                <a:cs typeface="Arial" pitchFamily="34" charset="0"/>
              </a:rPr>
              <a:t>Для каждого реального газа необходимо вычислять его индивидуальную газовую постоянную </a:t>
            </a:r>
            <a:r>
              <a:rPr lang="en-US" sz="1500" i="1" dirty="0" smtClean="0">
                <a:latin typeface="Arial" pitchFamily="34" charset="0"/>
                <a:cs typeface="Arial" pitchFamily="34" charset="0"/>
              </a:rPr>
              <a:t>R</a:t>
            </a:r>
            <a:r>
              <a:rPr lang="en-US" sz="1500" i="1" baseline="-25000" dirty="0" smtClean="0">
                <a:latin typeface="Arial" pitchFamily="34" charset="0"/>
                <a:cs typeface="Arial" pitchFamily="34" charset="0"/>
              </a:rPr>
              <a:t>real</a:t>
            </a:r>
            <a:r>
              <a:rPr lang="en-US" sz="1500" dirty="0" smtClean="0">
                <a:latin typeface="Arial" pitchFamily="34" charset="0"/>
                <a:cs typeface="Arial" pitchFamily="34" charset="0"/>
              </a:rPr>
              <a:t>, </a:t>
            </a:r>
            <a:r>
              <a:rPr lang="ru-RU" sz="1500" dirty="0">
                <a:latin typeface="Arial" pitchFamily="34" charset="0"/>
                <a:cs typeface="Arial" pitchFamily="34" charset="0"/>
              </a:rPr>
              <a:t>которая отличается от </a:t>
            </a:r>
            <a:r>
              <a:rPr lang="ru-RU" sz="1500" dirty="0" smtClean="0">
                <a:latin typeface="Arial" pitchFamily="34" charset="0"/>
                <a:cs typeface="Arial" pitchFamily="34" charset="0"/>
              </a:rPr>
              <a:t>универсальной постоянной идеального газа</a:t>
            </a:r>
            <a:r>
              <a:rPr lang="en-US" sz="1500" dirty="0" smtClean="0">
                <a:latin typeface="Arial" pitchFamily="34" charset="0"/>
                <a:cs typeface="Arial" pitchFamily="34" charset="0"/>
              </a:rPr>
              <a:t>       </a:t>
            </a:r>
            <a:r>
              <a:rPr lang="ru-RU" sz="1500" dirty="0" smtClean="0">
                <a:latin typeface="Arial" pitchFamily="34" charset="0"/>
                <a:cs typeface="Arial" pitchFamily="34" charset="0"/>
              </a:rPr>
              <a:t>      </a:t>
            </a:r>
            <a:r>
              <a:rPr lang="ru-RU" sz="1500" dirty="0">
                <a:latin typeface="Arial" pitchFamily="34" charset="0"/>
                <a:cs typeface="Arial" pitchFamily="34" charset="0"/>
              </a:rPr>
              <a:t>. Индивидуальная газовая постоянная оказывается меньше, чем </a:t>
            </a:r>
            <a:r>
              <a:rPr lang="ru-RU" sz="1500" dirty="0">
                <a:latin typeface="Arial" pitchFamily="34" charset="0"/>
                <a:cs typeface="Arial" pitchFamily="34" charset="0"/>
              </a:rPr>
              <a:t>молярная </a:t>
            </a:r>
            <a:r>
              <a:rPr lang="ru-RU" sz="1500" dirty="0" smtClean="0">
                <a:latin typeface="Arial" pitchFamily="34" charset="0"/>
                <a:cs typeface="Arial" pitchFamily="34" charset="0"/>
              </a:rPr>
              <a:t>газовая постоянная </a:t>
            </a:r>
            <a:r>
              <a:rPr lang="en-US" sz="1500" dirty="0" smtClean="0">
                <a:latin typeface="Arial" pitchFamily="34" charset="0"/>
                <a:cs typeface="Arial" pitchFamily="34" charset="0"/>
              </a:rPr>
              <a:t>R</a:t>
            </a:r>
            <a:r>
              <a:rPr lang="ru-RU" sz="1500" dirty="0" smtClean="0">
                <a:latin typeface="Arial" pitchFamily="34" charset="0"/>
                <a:cs typeface="Arial" pitchFamily="34" charset="0"/>
              </a:rPr>
              <a:t>. </a:t>
            </a:r>
            <a:r>
              <a:rPr lang="ru-RU" sz="1500" dirty="0">
                <a:latin typeface="Arial" pitchFamily="34" charset="0"/>
                <a:cs typeface="Arial" pitchFamily="34" charset="0"/>
              </a:rPr>
              <a:t>В критическом состоянии происходит уменьшение структурных единиц, т.е. молекулы объединяются в комплексы. Далеко от критического состояния можно брать стандартное значение </a:t>
            </a:r>
            <a:r>
              <a:rPr lang="en-US" sz="1500" i="1" dirty="0">
                <a:latin typeface="Arial" pitchFamily="34" charset="0"/>
                <a:cs typeface="Arial" pitchFamily="34" charset="0"/>
              </a:rPr>
              <a:t>R</a:t>
            </a:r>
            <a:r>
              <a:rPr lang="ru-RU" sz="1500" dirty="0">
                <a:latin typeface="Arial" pitchFamily="34" charset="0"/>
                <a:cs typeface="Arial" pitchFamily="34" charset="0"/>
              </a:rPr>
              <a:t> </a:t>
            </a:r>
          </a:p>
        </p:txBody>
      </p:sp>
      <p:graphicFrame>
        <p:nvGraphicFramePr>
          <p:cNvPr id="29" name="Object 28"/>
          <p:cNvGraphicFramePr>
            <a:graphicFrameLocks noChangeAspect="1"/>
          </p:cNvGraphicFramePr>
          <p:nvPr>
            <p:extLst>
              <p:ext uri="{D42A27DB-BD31-4B8C-83A1-F6EECF244321}">
                <p14:modId xmlns:p14="http://schemas.microsoft.com/office/powerpoint/2010/main" val="1704161380"/>
              </p:ext>
            </p:extLst>
          </p:nvPr>
        </p:nvGraphicFramePr>
        <p:xfrm>
          <a:off x="6617578" y="5760415"/>
          <a:ext cx="819150" cy="342900"/>
        </p:xfrm>
        <a:graphic>
          <a:graphicData uri="http://schemas.openxmlformats.org/presentationml/2006/ole">
            <mc:AlternateContent xmlns:mc="http://schemas.openxmlformats.org/markup-compatibility/2006">
              <mc:Choice xmlns:v="urn:schemas-microsoft-com:vml" Requires="v">
                <p:oleObj spid="_x0000_s1629853" name="Equation" r:id="rId33" imgW="545760" imgH="228600" progId="Equation.DSMT4">
                  <p:embed/>
                </p:oleObj>
              </mc:Choice>
              <mc:Fallback>
                <p:oleObj name="Equation" r:id="rId33" imgW="545760" imgH="228600" progId="Equation.DSMT4">
                  <p:embed/>
                  <p:pic>
                    <p:nvPicPr>
                      <p:cNvPr id="0" name=""/>
                      <p:cNvPicPr>
                        <a:picLocks noChangeAspect="1" noChangeArrowheads="1"/>
                      </p:cNvPicPr>
                      <p:nvPr/>
                    </p:nvPicPr>
                    <p:blipFill>
                      <a:blip r:embed="rId34"/>
                      <a:srcRect/>
                      <a:stretch>
                        <a:fillRect/>
                      </a:stretch>
                    </p:blipFill>
                    <p:spPr bwMode="auto">
                      <a:xfrm>
                        <a:off x="6617578" y="5760415"/>
                        <a:ext cx="81915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08702169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2662814406"/>
              </p:ext>
            </p:extLst>
          </p:nvPr>
        </p:nvGraphicFramePr>
        <p:xfrm>
          <a:off x="539552" y="980728"/>
          <a:ext cx="7968208" cy="3708400"/>
        </p:xfrm>
        <a:graphic>
          <a:graphicData uri="http://schemas.openxmlformats.org/drawingml/2006/table">
            <a:tbl>
              <a:tblPr firstRow="1" bandRow="1">
                <a:tableStyleId>{5C22544A-7EE6-4342-B048-85BDC9FD1C3A}</a:tableStyleId>
              </a:tblPr>
              <a:tblGrid>
                <a:gridCol w="1992052">
                  <a:extLst>
                    <a:ext uri="{9D8B030D-6E8A-4147-A177-3AD203B41FA5}">
                      <a16:colId xmlns:a16="http://schemas.microsoft.com/office/drawing/2014/main" xmlns="" val="20000"/>
                    </a:ext>
                  </a:extLst>
                </a:gridCol>
                <a:gridCol w="1992052">
                  <a:extLst>
                    <a:ext uri="{9D8B030D-6E8A-4147-A177-3AD203B41FA5}">
                      <a16:colId xmlns:a16="http://schemas.microsoft.com/office/drawing/2014/main" xmlns="" val="20001"/>
                    </a:ext>
                  </a:extLst>
                </a:gridCol>
                <a:gridCol w="1992052">
                  <a:extLst>
                    <a:ext uri="{9D8B030D-6E8A-4147-A177-3AD203B41FA5}">
                      <a16:colId xmlns:a16="http://schemas.microsoft.com/office/drawing/2014/main" xmlns="" val="20002"/>
                    </a:ext>
                  </a:extLst>
                </a:gridCol>
                <a:gridCol w="1992052">
                  <a:extLst>
                    <a:ext uri="{9D8B030D-6E8A-4147-A177-3AD203B41FA5}">
                      <a16:colId xmlns:a16="http://schemas.microsoft.com/office/drawing/2014/main" xmlns="" val="20003"/>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aseline="0" dirty="0">
                          <a:latin typeface="Arial" pitchFamily="34" charset="0"/>
                          <a:cs typeface="Arial" pitchFamily="34" charset="0"/>
                        </a:rPr>
                        <a:t>газ</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i="1" dirty="0" err="1">
                          <a:latin typeface="Arial" pitchFamily="34" charset="0"/>
                          <a:cs typeface="Arial" pitchFamily="34" charset="0"/>
                        </a:rPr>
                        <a:t>T</a:t>
                      </a:r>
                      <a:r>
                        <a:rPr lang="en-US" sz="1800" baseline="-25000" dirty="0" err="1">
                          <a:latin typeface="Arial" pitchFamily="34" charset="0"/>
                          <a:cs typeface="Arial" pitchFamily="34" charset="0"/>
                        </a:rPr>
                        <a:t>k</a:t>
                      </a:r>
                      <a:r>
                        <a:rPr lang="en-US" sz="1800" baseline="0" dirty="0">
                          <a:latin typeface="Arial" pitchFamily="34" charset="0"/>
                          <a:cs typeface="Arial" pitchFamily="34" charset="0"/>
                        </a:rPr>
                        <a:t> , K</a:t>
                      </a:r>
                      <a:endParaRPr lang="ru-RU" sz="1800" baseline="-250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i="1" baseline="0" dirty="0" err="1">
                          <a:latin typeface="Arial" pitchFamily="34" charset="0"/>
                          <a:cs typeface="Arial" pitchFamily="34" charset="0"/>
                        </a:rPr>
                        <a:t>p</a:t>
                      </a:r>
                      <a:r>
                        <a:rPr lang="en-US" sz="1800" baseline="-25000" dirty="0" err="1">
                          <a:latin typeface="Arial" pitchFamily="34" charset="0"/>
                          <a:cs typeface="Arial" pitchFamily="34" charset="0"/>
                        </a:rPr>
                        <a:t>k</a:t>
                      </a:r>
                      <a:r>
                        <a:rPr lang="en-US" sz="1800" baseline="0" dirty="0">
                          <a:latin typeface="Arial" pitchFamily="34" charset="0"/>
                          <a:cs typeface="Arial" pitchFamily="34" charset="0"/>
                        </a:rPr>
                        <a:t> , </a:t>
                      </a:r>
                      <a:r>
                        <a:rPr lang="ru-RU" sz="1800" baseline="0" dirty="0">
                          <a:latin typeface="Arial" pitchFamily="34" charset="0"/>
                          <a:cs typeface="Arial" pitchFamily="34" charset="0"/>
                        </a:rPr>
                        <a:t>10</a:t>
                      </a:r>
                      <a:r>
                        <a:rPr lang="ru-RU" sz="1800" baseline="30000" dirty="0">
                          <a:latin typeface="Arial" pitchFamily="34" charset="0"/>
                          <a:cs typeface="Arial" pitchFamily="34" charset="0"/>
                        </a:rPr>
                        <a:t>5</a:t>
                      </a:r>
                      <a:r>
                        <a:rPr lang="ru-RU" sz="1800" baseline="0" dirty="0">
                          <a:latin typeface="Arial" pitchFamily="34" charset="0"/>
                          <a:cs typeface="Arial" pitchFamily="34" charset="0"/>
                        </a:rPr>
                        <a:t> Па</a:t>
                      </a:r>
                      <a:endParaRPr lang="ru-RU" sz="1800" baseline="-25000" dirty="0">
                        <a:latin typeface="Arial" pitchFamily="34" charset="0"/>
                        <a:cs typeface="Arial" pitchFamily="34" charset="0"/>
                      </a:endParaRPr>
                    </a:p>
                  </a:txBody>
                  <a:tcPr/>
                </a:tc>
                <a:tc>
                  <a:txBody>
                    <a:bodyPr/>
                    <a:lstStyle/>
                    <a:p>
                      <a:r>
                        <a:rPr lang="en-US" sz="1800" i="1" baseline="0" dirty="0" err="1">
                          <a:latin typeface="Arial" pitchFamily="34" charset="0"/>
                          <a:cs typeface="Arial" pitchFamily="34" charset="0"/>
                        </a:rPr>
                        <a:t>V</a:t>
                      </a:r>
                      <a:r>
                        <a:rPr lang="en-US" sz="1800" baseline="-25000" dirty="0" err="1">
                          <a:latin typeface="Arial" pitchFamily="34" charset="0"/>
                          <a:cs typeface="Arial" pitchFamily="34" charset="0"/>
                        </a:rPr>
                        <a:t>k</a:t>
                      </a:r>
                      <a:r>
                        <a:rPr lang="en-US" sz="1800" baseline="0" dirty="0">
                          <a:latin typeface="Arial" pitchFamily="34" charset="0"/>
                          <a:cs typeface="Arial" pitchFamily="34" charset="0"/>
                        </a:rPr>
                        <a:t>, </a:t>
                      </a:r>
                      <a:r>
                        <a:rPr lang="ru-RU" sz="1800" baseline="0" dirty="0">
                          <a:latin typeface="Arial" pitchFamily="34" charset="0"/>
                          <a:cs typeface="Arial" pitchFamily="34" charset="0"/>
                        </a:rPr>
                        <a:t>10</a:t>
                      </a:r>
                      <a:r>
                        <a:rPr lang="en-US" sz="1800" baseline="30000" dirty="0">
                          <a:latin typeface="Arial" pitchFamily="34" charset="0"/>
                          <a:cs typeface="Arial" pitchFamily="34" charset="0"/>
                        </a:rPr>
                        <a:t>-3</a:t>
                      </a:r>
                      <a:r>
                        <a:rPr lang="ru-RU" sz="1800" baseline="0" dirty="0">
                          <a:latin typeface="Arial" pitchFamily="34" charset="0"/>
                          <a:cs typeface="Arial" pitchFamily="34" charset="0"/>
                        </a:rPr>
                        <a:t> м</a:t>
                      </a:r>
                      <a:r>
                        <a:rPr lang="ru-RU" sz="1800" baseline="30000" dirty="0">
                          <a:latin typeface="Arial" pitchFamily="34" charset="0"/>
                          <a:cs typeface="Arial" pitchFamily="34" charset="0"/>
                        </a:rPr>
                        <a:t>3</a:t>
                      </a:r>
                      <a:r>
                        <a:rPr lang="en-US" sz="1800" baseline="0" dirty="0">
                          <a:latin typeface="Arial" pitchFamily="34" charset="0"/>
                          <a:cs typeface="Arial" pitchFamily="34" charset="0"/>
                        </a:rPr>
                        <a:t>/</a:t>
                      </a:r>
                      <a:r>
                        <a:rPr lang="ru-RU" sz="1800" baseline="0" dirty="0">
                          <a:latin typeface="Arial" pitchFamily="34" charset="0"/>
                          <a:cs typeface="Arial" pitchFamily="34" charset="0"/>
                        </a:rPr>
                        <a:t>кг</a:t>
                      </a:r>
                      <a:endParaRPr lang="ru-RU" baseline="0" dirty="0"/>
                    </a:p>
                  </a:txBody>
                  <a:tcPr/>
                </a:tc>
                <a:extLst>
                  <a:ext uri="{0D108BD9-81ED-4DB2-BD59-A6C34878D82A}">
                    <a16:rowId xmlns:a16="http://schemas.microsoft.com/office/drawing/2014/main" xmlns=""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Arial" pitchFamily="34" charset="0"/>
                          <a:cs typeface="Arial" pitchFamily="34" charset="0"/>
                        </a:rPr>
                        <a:t>He</a:t>
                      </a:r>
                      <a:endParaRPr lang="ru-RU" sz="18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Arial" pitchFamily="34" charset="0"/>
                          <a:cs typeface="Arial" pitchFamily="34" charset="0"/>
                        </a:rPr>
                        <a:t>5.26</a:t>
                      </a:r>
                      <a:endParaRPr lang="ru-RU" sz="1800" dirty="0">
                        <a:latin typeface="Arial" pitchFamily="34" charset="0"/>
                        <a:cs typeface="Arial" pitchFamily="34" charset="0"/>
                      </a:endParaRPr>
                    </a:p>
                  </a:txBody>
                  <a:tcPr/>
                </a:tc>
                <a:tc>
                  <a:txBody>
                    <a:bodyPr/>
                    <a:lstStyle/>
                    <a:p>
                      <a:r>
                        <a:rPr lang="en-US" dirty="0"/>
                        <a:t>2.3</a:t>
                      </a:r>
                      <a:endParaRPr lang="ru-RU" dirty="0"/>
                    </a:p>
                  </a:txBody>
                  <a:tcPr/>
                </a:tc>
                <a:tc>
                  <a:txBody>
                    <a:bodyPr/>
                    <a:lstStyle/>
                    <a:p>
                      <a:r>
                        <a:rPr lang="ru-RU" dirty="0"/>
                        <a:t>14.43</a:t>
                      </a:r>
                    </a:p>
                  </a:txBody>
                  <a:tcPr/>
                </a:tc>
                <a:extLst>
                  <a:ext uri="{0D108BD9-81ED-4DB2-BD59-A6C34878D82A}">
                    <a16:rowId xmlns:a16="http://schemas.microsoft.com/office/drawing/2014/main" xmlns=""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Arial" pitchFamily="34" charset="0"/>
                          <a:cs typeface="Arial" pitchFamily="34" charset="0"/>
                        </a:rPr>
                        <a:t>H</a:t>
                      </a:r>
                      <a:r>
                        <a:rPr lang="en-US" sz="1800" baseline="-25000" dirty="0">
                          <a:latin typeface="Arial" pitchFamily="34" charset="0"/>
                          <a:cs typeface="Arial" pitchFamily="34" charset="0"/>
                        </a:rPr>
                        <a:t>2</a:t>
                      </a:r>
                      <a:endParaRPr lang="ru-RU" sz="1800" baseline="-250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Arial" pitchFamily="34" charset="0"/>
                          <a:cs typeface="Arial" pitchFamily="34" charset="0"/>
                        </a:rPr>
                        <a:t>33. 26</a:t>
                      </a:r>
                      <a:endParaRPr lang="ru-RU" sz="18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13.29</a:t>
                      </a:r>
                      <a:endParaRPr lang="ru-RU" dirty="0"/>
                    </a:p>
                  </a:txBody>
                  <a:tcPr/>
                </a:tc>
                <a:tc>
                  <a:txBody>
                    <a:bodyPr/>
                    <a:lstStyle/>
                    <a:p>
                      <a:r>
                        <a:rPr lang="en-US" dirty="0"/>
                        <a:t>33.26</a:t>
                      </a:r>
                      <a:endParaRPr lang="ru-RU" dirty="0"/>
                    </a:p>
                  </a:txBody>
                  <a:tcPr/>
                </a:tc>
                <a:extLst>
                  <a:ext uri="{0D108BD9-81ED-4DB2-BD59-A6C34878D82A}">
                    <a16:rowId xmlns:a16="http://schemas.microsoft.com/office/drawing/2014/main" xmlns=""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Arial" pitchFamily="34" charset="0"/>
                          <a:cs typeface="Arial" pitchFamily="34" charset="0"/>
                        </a:rPr>
                        <a:t>N</a:t>
                      </a:r>
                      <a:r>
                        <a:rPr lang="en-US" sz="1800" baseline="-25000" dirty="0">
                          <a:latin typeface="Arial" pitchFamily="34" charset="0"/>
                          <a:cs typeface="Arial" pitchFamily="34" charset="0"/>
                        </a:rPr>
                        <a:t>2</a:t>
                      </a:r>
                      <a:endParaRPr lang="ru-RU" sz="1800" baseline="-250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Arial" pitchFamily="34" charset="0"/>
                          <a:cs typeface="Arial" pitchFamily="34" charset="0"/>
                        </a:rPr>
                        <a:t>126.1</a:t>
                      </a:r>
                      <a:endParaRPr lang="ru-RU" sz="1800" dirty="0">
                        <a:latin typeface="Arial" pitchFamily="34" charset="0"/>
                        <a:cs typeface="Arial" pitchFamily="34" charset="0"/>
                      </a:endParaRPr>
                    </a:p>
                  </a:txBody>
                  <a:tcPr/>
                </a:tc>
                <a:tc>
                  <a:txBody>
                    <a:bodyPr/>
                    <a:lstStyle/>
                    <a:p>
                      <a:r>
                        <a:rPr lang="en-US" dirty="0"/>
                        <a:t>33.93</a:t>
                      </a:r>
                      <a:endParaRPr lang="ru-RU" dirty="0"/>
                    </a:p>
                  </a:txBody>
                  <a:tcPr/>
                </a:tc>
                <a:tc>
                  <a:txBody>
                    <a:bodyPr/>
                    <a:lstStyle/>
                    <a:p>
                      <a:r>
                        <a:rPr lang="en-US" dirty="0"/>
                        <a:t>3.22</a:t>
                      </a:r>
                      <a:endParaRPr lang="ru-RU" dirty="0"/>
                    </a:p>
                  </a:txBody>
                  <a:tcPr/>
                </a:tc>
                <a:extLst>
                  <a:ext uri="{0D108BD9-81ED-4DB2-BD59-A6C34878D82A}">
                    <a16:rowId xmlns:a16="http://schemas.microsoft.com/office/drawing/2014/main" xmlns=""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Arial" pitchFamily="34" charset="0"/>
                          <a:cs typeface="Arial" pitchFamily="34" charset="0"/>
                        </a:rPr>
                        <a:t>O</a:t>
                      </a:r>
                      <a:r>
                        <a:rPr lang="en-US" sz="1800" baseline="-25000" dirty="0">
                          <a:latin typeface="Arial" pitchFamily="34" charset="0"/>
                          <a:cs typeface="Arial" pitchFamily="34" charset="0"/>
                        </a:rPr>
                        <a:t>2</a:t>
                      </a:r>
                      <a:endParaRPr lang="ru-RU" sz="1800" baseline="-250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Arial" pitchFamily="34" charset="0"/>
                          <a:cs typeface="Arial" pitchFamily="34" charset="0"/>
                        </a:rPr>
                        <a:t>154.4</a:t>
                      </a:r>
                      <a:endParaRPr lang="ru-RU" sz="1800" dirty="0">
                        <a:latin typeface="Arial" pitchFamily="34" charset="0"/>
                        <a:cs typeface="Arial" pitchFamily="34" charset="0"/>
                      </a:endParaRPr>
                    </a:p>
                  </a:txBody>
                  <a:tcPr/>
                </a:tc>
                <a:tc>
                  <a:txBody>
                    <a:bodyPr/>
                    <a:lstStyle/>
                    <a:p>
                      <a:r>
                        <a:rPr lang="en-US" dirty="0"/>
                        <a:t>50.34</a:t>
                      </a:r>
                      <a:endParaRPr lang="ru-RU" dirty="0"/>
                    </a:p>
                  </a:txBody>
                  <a:tcPr/>
                </a:tc>
                <a:tc>
                  <a:txBody>
                    <a:bodyPr/>
                    <a:lstStyle/>
                    <a:p>
                      <a:r>
                        <a:rPr lang="en-US" dirty="0"/>
                        <a:t>2.32</a:t>
                      </a:r>
                      <a:endParaRPr lang="ru-RU" dirty="0"/>
                    </a:p>
                  </a:txBody>
                  <a:tcPr/>
                </a:tc>
                <a:extLst>
                  <a:ext uri="{0D108BD9-81ED-4DB2-BD59-A6C34878D82A}">
                    <a16:rowId xmlns:a16="http://schemas.microsoft.com/office/drawing/2014/main" xmlns="" val="10004"/>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aseline="0" dirty="0">
                          <a:latin typeface="Arial" pitchFamily="34" charset="0"/>
                          <a:cs typeface="Arial" pitchFamily="34" charset="0"/>
                        </a:rPr>
                        <a:t>Cl</a:t>
                      </a:r>
                      <a:r>
                        <a:rPr lang="en-US" sz="1800" baseline="-25000" dirty="0">
                          <a:latin typeface="Arial" pitchFamily="34" charset="0"/>
                          <a:cs typeface="Arial" pitchFamily="34" charset="0"/>
                        </a:rPr>
                        <a:t>2</a:t>
                      </a:r>
                      <a:endParaRPr lang="ru-RU" sz="1800" baseline="-25000" dirty="0">
                        <a:latin typeface="Arial" pitchFamily="34" charset="0"/>
                        <a:cs typeface="Arial" pitchFamily="34" charset="0"/>
                      </a:endParaRPr>
                    </a:p>
                  </a:txBody>
                  <a:tcPr/>
                </a:tc>
                <a:tc>
                  <a:txBody>
                    <a:bodyPr/>
                    <a:lstStyle/>
                    <a:p>
                      <a:r>
                        <a:rPr lang="en-US" dirty="0"/>
                        <a:t>417.1</a:t>
                      </a:r>
                      <a:endParaRPr lang="ru-RU" dirty="0"/>
                    </a:p>
                  </a:txBody>
                  <a:tcPr/>
                </a:tc>
                <a:tc>
                  <a:txBody>
                    <a:bodyPr/>
                    <a:lstStyle/>
                    <a:p>
                      <a:r>
                        <a:rPr lang="en-US" dirty="0"/>
                        <a:t>77.08</a:t>
                      </a:r>
                      <a:endParaRPr lang="ru-RU" dirty="0"/>
                    </a:p>
                  </a:txBody>
                  <a:tcPr/>
                </a:tc>
                <a:tc>
                  <a:txBody>
                    <a:bodyPr/>
                    <a:lstStyle/>
                    <a:p>
                      <a:r>
                        <a:rPr lang="en-US" dirty="0"/>
                        <a:t>1.75</a:t>
                      </a:r>
                      <a:endParaRPr lang="ru-RU" dirty="0"/>
                    </a:p>
                  </a:txBody>
                  <a:tcPr/>
                </a:tc>
                <a:extLst>
                  <a:ext uri="{0D108BD9-81ED-4DB2-BD59-A6C34878D82A}">
                    <a16:rowId xmlns:a16="http://schemas.microsoft.com/office/drawing/2014/main" xmlns="" val="10005"/>
                  </a:ext>
                </a:extLst>
              </a:tr>
              <a:tr h="370840">
                <a:tc>
                  <a:txBody>
                    <a:bodyPr/>
                    <a:lstStyle/>
                    <a:p>
                      <a:r>
                        <a:rPr lang="en-US" dirty="0"/>
                        <a:t>H</a:t>
                      </a:r>
                      <a:r>
                        <a:rPr lang="en-US" sz="1800" baseline="-25000" dirty="0">
                          <a:latin typeface="Arial" pitchFamily="34" charset="0"/>
                          <a:cs typeface="Arial" pitchFamily="34" charset="0"/>
                        </a:rPr>
                        <a:t>2</a:t>
                      </a:r>
                      <a:r>
                        <a:rPr lang="en-US" dirty="0"/>
                        <a:t>O</a:t>
                      </a:r>
                      <a:endParaRPr lang="ru-RU" dirty="0"/>
                    </a:p>
                  </a:txBody>
                  <a:tcPr/>
                </a:tc>
                <a:tc>
                  <a:txBody>
                    <a:bodyPr/>
                    <a:lstStyle/>
                    <a:p>
                      <a:r>
                        <a:rPr lang="en-US" dirty="0"/>
                        <a:t>647.25</a:t>
                      </a:r>
                      <a:endParaRPr lang="ru-RU" dirty="0"/>
                    </a:p>
                  </a:txBody>
                  <a:tcPr/>
                </a:tc>
                <a:tc>
                  <a:txBody>
                    <a:bodyPr/>
                    <a:lstStyle/>
                    <a:p>
                      <a:r>
                        <a:rPr lang="en-US" dirty="0"/>
                        <a:t>220.53</a:t>
                      </a:r>
                      <a:endParaRPr lang="ru-RU" dirty="0"/>
                    </a:p>
                  </a:txBody>
                  <a:tcPr/>
                </a:tc>
                <a:tc>
                  <a:txBody>
                    <a:bodyPr/>
                    <a:lstStyle/>
                    <a:p>
                      <a:r>
                        <a:rPr lang="en-US" dirty="0"/>
                        <a:t>2.50</a:t>
                      </a:r>
                      <a:endParaRPr lang="ru-RU" dirty="0"/>
                    </a:p>
                  </a:txBody>
                  <a:tcPr/>
                </a:tc>
                <a:extLst>
                  <a:ext uri="{0D108BD9-81ED-4DB2-BD59-A6C34878D82A}">
                    <a16:rowId xmlns:a16="http://schemas.microsoft.com/office/drawing/2014/main" xmlns="" val="10006"/>
                  </a:ext>
                </a:extLst>
              </a:tr>
              <a:tr h="370840">
                <a:tc>
                  <a:txBody>
                    <a:bodyPr/>
                    <a:lstStyle/>
                    <a:p>
                      <a:r>
                        <a:rPr lang="en-US" dirty="0"/>
                        <a:t>CO</a:t>
                      </a:r>
                      <a:r>
                        <a:rPr lang="en-US" sz="1800" baseline="-25000" dirty="0">
                          <a:latin typeface="Arial" pitchFamily="34" charset="0"/>
                          <a:cs typeface="Arial" pitchFamily="34" charset="0"/>
                        </a:rPr>
                        <a:t>2</a:t>
                      </a:r>
                      <a:endParaRPr lang="ru-RU" dirty="0"/>
                    </a:p>
                  </a:txBody>
                  <a:tcPr/>
                </a:tc>
                <a:tc>
                  <a:txBody>
                    <a:bodyPr/>
                    <a:lstStyle/>
                    <a:p>
                      <a:r>
                        <a:rPr lang="ru-RU" dirty="0"/>
                        <a:t>304.16</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75.0</a:t>
                      </a:r>
                      <a:endParaRPr lang="ru-RU" dirty="0"/>
                    </a:p>
                  </a:txBody>
                  <a:tcPr/>
                </a:tc>
                <a:tc>
                  <a:txBody>
                    <a:bodyPr/>
                    <a:lstStyle/>
                    <a:p>
                      <a:r>
                        <a:rPr lang="ru-RU" dirty="0"/>
                        <a:t>2.17</a:t>
                      </a:r>
                    </a:p>
                  </a:txBody>
                  <a:tcPr/>
                </a:tc>
                <a:extLst>
                  <a:ext uri="{0D108BD9-81ED-4DB2-BD59-A6C34878D82A}">
                    <a16:rowId xmlns:a16="http://schemas.microsoft.com/office/drawing/2014/main" xmlns="" val="10007"/>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NH</a:t>
                      </a:r>
                      <a:r>
                        <a:rPr lang="en-US" sz="1800" baseline="-25000" dirty="0">
                          <a:latin typeface="Arial" pitchFamily="34" charset="0"/>
                          <a:cs typeface="Arial" pitchFamily="34" charset="0"/>
                        </a:rPr>
                        <a:t>3</a:t>
                      </a:r>
                      <a:endParaRPr lang="ru-RU" dirty="0"/>
                    </a:p>
                  </a:txBody>
                  <a:tcPr/>
                </a:tc>
                <a:tc>
                  <a:txBody>
                    <a:bodyPr/>
                    <a:lstStyle/>
                    <a:p>
                      <a:r>
                        <a:rPr lang="ru-RU" dirty="0"/>
                        <a:t>405.56</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a:t>117</a:t>
                      </a:r>
                      <a:r>
                        <a:rPr lang="en-US" dirty="0"/>
                        <a:t>.0</a:t>
                      </a:r>
                      <a:endParaRPr lang="ru-RU" dirty="0"/>
                    </a:p>
                  </a:txBody>
                  <a:tcPr/>
                </a:tc>
                <a:tc>
                  <a:txBody>
                    <a:bodyPr/>
                    <a:lstStyle/>
                    <a:p>
                      <a:r>
                        <a:rPr lang="ru-RU" dirty="0"/>
                        <a:t>4.2</a:t>
                      </a:r>
                      <a:r>
                        <a:rPr lang="en-US" dirty="0"/>
                        <a:t>6</a:t>
                      </a:r>
                      <a:endParaRPr lang="ru-RU" dirty="0"/>
                    </a:p>
                  </a:txBody>
                  <a:tcPr/>
                </a:tc>
                <a:extLst>
                  <a:ext uri="{0D108BD9-81ED-4DB2-BD59-A6C34878D82A}">
                    <a16:rowId xmlns:a16="http://schemas.microsoft.com/office/drawing/2014/main" xmlns="" val="10008"/>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C</a:t>
                      </a:r>
                      <a:r>
                        <a:rPr lang="en-US" sz="1800" baseline="-25000" dirty="0">
                          <a:latin typeface="Arial" pitchFamily="34" charset="0"/>
                          <a:cs typeface="Arial" pitchFamily="34" charset="0"/>
                        </a:rPr>
                        <a:t>2</a:t>
                      </a:r>
                      <a:r>
                        <a:rPr lang="en-US" sz="1800" baseline="0" dirty="0">
                          <a:latin typeface="Arial" pitchFamily="34" charset="0"/>
                          <a:cs typeface="Arial" pitchFamily="34" charset="0"/>
                        </a:rPr>
                        <a:t>H</a:t>
                      </a:r>
                      <a:r>
                        <a:rPr lang="en-US" sz="1800" baseline="-25000" dirty="0">
                          <a:latin typeface="Arial" pitchFamily="34" charset="0"/>
                          <a:cs typeface="Arial" pitchFamily="34" charset="0"/>
                        </a:rPr>
                        <a:t>5</a:t>
                      </a:r>
                      <a:r>
                        <a:rPr lang="en-US" dirty="0"/>
                        <a:t>OH</a:t>
                      </a:r>
                      <a:endParaRPr lang="ru-RU" dirty="0"/>
                    </a:p>
                  </a:txBody>
                  <a:tcPr/>
                </a:tc>
                <a:tc>
                  <a:txBody>
                    <a:bodyPr/>
                    <a:lstStyle/>
                    <a:p>
                      <a:r>
                        <a:rPr lang="ru-RU" dirty="0"/>
                        <a:t>516.66</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a:t>65</a:t>
                      </a:r>
                      <a:r>
                        <a:rPr lang="en-US" dirty="0"/>
                        <a:t>.</a:t>
                      </a:r>
                      <a:r>
                        <a:rPr lang="ru-RU" dirty="0"/>
                        <a:t>2</a:t>
                      </a:r>
                    </a:p>
                  </a:txBody>
                  <a:tcPr/>
                </a:tc>
                <a:tc>
                  <a:txBody>
                    <a:bodyPr/>
                    <a:lstStyle/>
                    <a:p>
                      <a:r>
                        <a:rPr lang="ru-RU" dirty="0"/>
                        <a:t>3.62</a:t>
                      </a:r>
                    </a:p>
                  </a:txBody>
                  <a:tcPr/>
                </a:tc>
                <a:extLst>
                  <a:ext uri="{0D108BD9-81ED-4DB2-BD59-A6C34878D82A}">
                    <a16:rowId xmlns:a16="http://schemas.microsoft.com/office/drawing/2014/main" xmlns="" val="10009"/>
                  </a:ext>
                </a:extLst>
              </a:tr>
            </a:tbl>
          </a:graphicData>
        </a:graphic>
      </p:graphicFrame>
      <p:sp>
        <p:nvSpPr>
          <p:cNvPr id="9" name="Rectangle 4"/>
          <p:cNvSpPr txBox="1">
            <a:spLocks noRot="1" noChangeArrowheads="1"/>
          </p:cNvSpPr>
          <p:nvPr/>
        </p:nvSpPr>
        <p:spPr bwMode="auto">
          <a:xfrm>
            <a:off x="195762" y="116632"/>
            <a:ext cx="8856984"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Критические параметры некоторых веществ</a:t>
            </a:r>
            <a:endParaRPr lang="ru-RU" sz="2800" b="1" kern="0" baseline="-25000" dirty="0">
              <a:solidFill>
                <a:srgbClr val="003399"/>
              </a:solidFill>
              <a:latin typeface="Arial" pitchFamily="34" charset="0"/>
              <a:cs typeface="Arial" pitchFamily="34" charset="0"/>
            </a:endParaRPr>
          </a:p>
        </p:txBody>
      </p:sp>
      <p:sp>
        <p:nvSpPr>
          <p:cNvPr id="4" name="Rectangle 3"/>
          <p:cNvSpPr/>
          <p:nvPr/>
        </p:nvSpPr>
        <p:spPr>
          <a:xfrm>
            <a:off x="467544" y="4869160"/>
            <a:ext cx="8064896" cy="1015663"/>
          </a:xfrm>
          <a:prstGeom prst="rect">
            <a:avLst/>
          </a:prstGeom>
        </p:spPr>
        <p:txBody>
          <a:bodyPr wrap="square">
            <a:spAutoFit/>
          </a:bodyPr>
          <a:lstStyle/>
          <a:p>
            <a:pPr algn="just"/>
            <a:r>
              <a:rPr lang="ru-RU" sz="1500" dirty="0" smtClean="0">
                <a:latin typeface="Arial" pitchFamily="34" charset="0"/>
                <a:cs typeface="Arial" pitchFamily="34" charset="0"/>
              </a:rPr>
              <a:t>Критические параметры разных веществ варьируются в широких пределах и зависят от того, насколько сильно проявляются силы притяжения между молекулами. Слабо взаимодействующие молекулы, например, атомы гелия, имеют очень низкое значение критической температуры. </a:t>
            </a:r>
            <a:endParaRPr lang="ru-RU" sz="1500" dirty="0">
              <a:latin typeface="Arial" pitchFamily="34" charset="0"/>
              <a:cs typeface="Arial" pitchFamily="34" charset="0"/>
            </a:endParaRPr>
          </a:p>
        </p:txBody>
      </p:sp>
    </p:spTree>
    <p:extLst>
      <p:ext uri="{BB962C8B-B14F-4D97-AF65-F5344CB8AC3E}">
        <p14:creationId xmlns:p14="http://schemas.microsoft.com/office/powerpoint/2010/main" val="5006209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95762" y="116632"/>
            <a:ext cx="8856984"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Закон соответственных состояний</a:t>
            </a:r>
            <a:endParaRPr lang="ru-RU" sz="2800" b="1" kern="0" baseline="-25000" dirty="0">
              <a:solidFill>
                <a:srgbClr val="003399"/>
              </a:solidFill>
              <a:latin typeface="Arial" pitchFamily="34" charset="0"/>
              <a:cs typeface="Arial" pitchFamily="34" charset="0"/>
            </a:endParaRPr>
          </a:p>
        </p:txBody>
      </p:sp>
      <p:sp>
        <p:nvSpPr>
          <p:cNvPr id="5" name="Rectangle 4"/>
          <p:cNvSpPr/>
          <p:nvPr/>
        </p:nvSpPr>
        <p:spPr>
          <a:xfrm>
            <a:off x="277074" y="836712"/>
            <a:ext cx="8056419" cy="553998"/>
          </a:xfrm>
          <a:prstGeom prst="rect">
            <a:avLst/>
          </a:prstGeom>
        </p:spPr>
        <p:txBody>
          <a:bodyPr wrap="square">
            <a:spAutoFit/>
          </a:bodyPr>
          <a:lstStyle/>
          <a:p>
            <a:pPr algn="just"/>
            <a:r>
              <a:rPr lang="ru-RU" sz="1500" dirty="0">
                <a:latin typeface="Arial" pitchFamily="34" charset="0"/>
                <a:cs typeface="Arial" pitchFamily="34" charset="0"/>
              </a:rPr>
              <a:t>Перепишем уравнение Ван-дер-Ваальса в безразмерном виде для параметров состояния нормированных на критические значения:</a:t>
            </a:r>
          </a:p>
        </p:txBody>
      </p:sp>
      <p:graphicFrame>
        <p:nvGraphicFramePr>
          <p:cNvPr id="6" name="Object 5"/>
          <p:cNvGraphicFramePr>
            <a:graphicFrameLocks noChangeAspect="1"/>
          </p:cNvGraphicFramePr>
          <p:nvPr>
            <p:extLst>
              <p:ext uri="{D42A27DB-BD31-4B8C-83A1-F6EECF244321}">
                <p14:modId xmlns:p14="http://schemas.microsoft.com/office/powerpoint/2010/main" val="1482268920"/>
              </p:ext>
            </p:extLst>
          </p:nvPr>
        </p:nvGraphicFramePr>
        <p:xfrm>
          <a:off x="539552" y="1484784"/>
          <a:ext cx="904875" cy="735012"/>
        </p:xfrm>
        <a:graphic>
          <a:graphicData uri="http://schemas.openxmlformats.org/presentationml/2006/ole">
            <mc:AlternateContent xmlns:mc="http://schemas.openxmlformats.org/markup-compatibility/2006">
              <mc:Choice xmlns:v="urn:schemas-microsoft-com:vml" Requires="v">
                <p:oleObj spid="_x0000_s1584980" name="Equation" r:id="rId3" imgW="533160" imgH="431640" progId="Equation.DSMT4">
                  <p:embed/>
                </p:oleObj>
              </mc:Choice>
              <mc:Fallback>
                <p:oleObj name="Equation" r:id="rId3" imgW="533160" imgH="431640" progId="Equation.DSMT4">
                  <p:embed/>
                  <p:pic>
                    <p:nvPicPr>
                      <p:cNvPr id="0" name="Object 15"/>
                      <p:cNvPicPr>
                        <a:picLocks noChangeAspect="1" noChangeArrowheads="1"/>
                      </p:cNvPicPr>
                      <p:nvPr/>
                    </p:nvPicPr>
                    <p:blipFill>
                      <a:blip r:embed="rId4"/>
                      <a:srcRect/>
                      <a:stretch>
                        <a:fillRect/>
                      </a:stretch>
                    </p:blipFill>
                    <p:spPr bwMode="auto">
                      <a:xfrm>
                        <a:off x="539552" y="1484784"/>
                        <a:ext cx="904875" cy="73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963987196"/>
              </p:ext>
            </p:extLst>
          </p:nvPr>
        </p:nvGraphicFramePr>
        <p:xfrm>
          <a:off x="1835696" y="1484784"/>
          <a:ext cx="839788" cy="735012"/>
        </p:xfrm>
        <a:graphic>
          <a:graphicData uri="http://schemas.openxmlformats.org/presentationml/2006/ole">
            <mc:AlternateContent xmlns:mc="http://schemas.openxmlformats.org/markup-compatibility/2006">
              <mc:Choice xmlns:v="urn:schemas-microsoft-com:vml" Requires="v">
                <p:oleObj spid="_x0000_s1584981" name="Equation" r:id="rId5" imgW="495000" imgH="431640" progId="Equation.DSMT4">
                  <p:embed/>
                </p:oleObj>
              </mc:Choice>
              <mc:Fallback>
                <p:oleObj name="Equation" r:id="rId5" imgW="495000" imgH="431640" progId="Equation.DSMT4">
                  <p:embed/>
                  <p:pic>
                    <p:nvPicPr>
                      <p:cNvPr id="0" name=""/>
                      <p:cNvPicPr>
                        <a:picLocks noChangeAspect="1" noChangeArrowheads="1"/>
                      </p:cNvPicPr>
                      <p:nvPr/>
                    </p:nvPicPr>
                    <p:blipFill>
                      <a:blip r:embed="rId6"/>
                      <a:srcRect/>
                      <a:stretch>
                        <a:fillRect/>
                      </a:stretch>
                    </p:blipFill>
                    <p:spPr bwMode="auto">
                      <a:xfrm>
                        <a:off x="1835696" y="1484784"/>
                        <a:ext cx="839788" cy="73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931948488"/>
              </p:ext>
            </p:extLst>
          </p:nvPr>
        </p:nvGraphicFramePr>
        <p:xfrm>
          <a:off x="3131840" y="1484784"/>
          <a:ext cx="819150" cy="735012"/>
        </p:xfrm>
        <a:graphic>
          <a:graphicData uri="http://schemas.openxmlformats.org/presentationml/2006/ole">
            <mc:AlternateContent xmlns:mc="http://schemas.openxmlformats.org/markup-compatibility/2006">
              <mc:Choice xmlns:v="urn:schemas-microsoft-com:vml" Requires="v">
                <p:oleObj spid="_x0000_s1584982" name="Equation" r:id="rId7" imgW="482400" imgH="431640" progId="Equation.DSMT4">
                  <p:embed/>
                </p:oleObj>
              </mc:Choice>
              <mc:Fallback>
                <p:oleObj name="Equation" r:id="rId7" imgW="482400" imgH="431640" progId="Equation.DSMT4">
                  <p:embed/>
                  <p:pic>
                    <p:nvPicPr>
                      <p:cNvPr id="0" name=""/>
                      <p:cNvPicPr>
                        <a:picLocks noChangeAspect="1" noChangeArrowheads="1"/>
                      </p:cNvPicPr>
                      <p:nvPr/>
                    </p:nvPicPr>
                    <p:blipFill>
                      <a:blip r:embed="rId8"/>
                      <a:srcRect/>
                      <a:stretch>
                        <a:fillRect/>
                      </a:stretch>
                    </p:blipFill>
                    <p:spPr bwMode="auto">
                      <a:xfrm>
                        <a:off x="3131840" y="1484784"/>
                        <a:ext cx="819150" cy="73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783104167"/>
              </p:ext>
            </p:extLst>
          </p:nvPr>
        </p:nvGraphicFramePr>
        <p:xfrm>
          <a:off x="5148064" y="1484784"/>
          <a:ext cx="2582863" cy="822325"/>
        </p:xfrm>
        <a:graphic>
          <a:graphicData uri="http://schemas.openxmlformats.org/presentationml/2006/ole">
            <mc:AlternateContent xmlns:mc="http://schemas.openxmlformats.org/markup-compatibility/2006">
              <mc:Choice xmlns:v="urn:schemas-microsoft-com:vml" Requires="v">
                <p:oleObj spid="_x0000_s1584983" name="Equation" r:id="rId9" imgW="1523880" imgH="482400" progId="Equation.DSMT4">
                  <p:embed/>
                </p:oleObj>
              </mc:Choice>
              <mc:Fallback>
                <p:oleObj name="Equation" r:id="rId9" imgW="1523880" imgH="482400" progId="Equation.DSMT4">
                  <p:embed/>
                  <p:pic>
                    <p:nvPicPr>
                      <p:cNvPr id="0" name=""/>
                      <p:cNvPicPr>
                        <a:picLocks noChangeAspect="1" noChangeArrowheads="1"/>
                      </p:cNvPicPr>
                      <p:nvPr/>
                    </p:nvPicPr>
                    <p:blipFill>
                      <a:blip r:embed="rId10"/>
                      <a:srcRect/>
                      <a:stretch>
                        <a:fillRect/>
                      </a:stretch>
                    </p:blipFill>
                    <p:spPr bwMode="auto">
                      <a:xfrm>
                        <a:off x="5148064" y="1484784"/>
                        <a:ext cx="2582863"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10" name="Rectangle 9"/>
          <p:cNvSpPr/>
          <p:nvPr/>
        </p:nvSpPr>
        <p:spPr>
          <a:xfrm>
            <a:off x="277074" y="2417753"/>
            <a:ext cx="8056419" cy="553998"/>
          </a:xfrm>
          <a:prstGeom prst="rect">
            <a:avLst/>
          </a:prstGeom>
          <a:ln w="28575">
            <a:solidFill>
              <a:srgbClr val="C00000"/>
            </a:solidFill>
          </a:ln>
        </p:spPr>
        <p:txBody>
          <a:bodyPr wrap="square">
            <a:spAutoFit/>
          </a:bodyPr>
          <a:lstStyle/>
          <a:p>
            <a:pPr algn="just"/>
            <a:r>
              <a:rPr lang="ru-RU" sz="1500" dirty="0">
                <a:latin typeface="Arial" pitchFamily="34" charset="0"/>
                <a:cs typeface="Arial" pitchFamily="34" charset="0"/>
              </a:rPr>
              <a:t>При выборе в качестве единиц критических параметров вещества уравнение его состояния принимает вид, одинаковый для всех веществ</a:t>
            </a:r>
          </a:p>
        </p:txBody>
      </p:sp>
      <p:sp>
        <p:nvSpPr>
          <p:cNvPr id="11" name="Rectangle 10"/>
          <p:cNvSpPr/>
          <p:nvPr/>
        </p:nvSpPr>
        <p:spPr>
          <a:xfrm>
            <a:off x="187136" y="3132342"/>
            <a:ext cx="8856984" cy="553998"/>
          </a:xfrm>
          <a:prstGeom prst="rect">
            <a:avLst/>
          </a:prstGeom>
        </p:spPr>
        <p:txBody>
          <a:bodyPr wrap="square">
            <a:spAutoFit/>
          </a:bodyPr>
          <a:lstStyle/>
          <a:p>
            <a:pPr algn="just"/>
            <a:r>
              <a:rPr lang="ru-RU" sz="1500" dirty="0">
                <a:latin typeface="Arial" pitchFamily="34" charset="0"/>
                <a:cs typeface="Arial" pitchFamily="34" charset="0"/>
              </a:rPr>
              <a:t>Отсюда можно заключить, что и поведение различных веществ одинаково. Например, все они должны испытывать переход из газообразного состояния в жидкое при определенных условиях </a:t>
            </a:r>
          </a:p>
        </p:txBody>
      </p:sp>
      <p:sp>
        <p:nvSpPr>
          <p:cNvPr id="12" name="Rectangle 11"/>
          <p:cNvSpPr/>
          <p:nvPr/>
        </p:nvSpPr>
        <p:spPr>
          <a:xfrm>
            <a:off x="179512" y="3780414"/>
            <a:ext cx="7560839" cy="784830"/>
          </a:xfrm>
          <a:prstGeom prst="rect">
            <a:avLst/>
          </a:prstGeom>
        </p:spPr>
        <p:txBody>
          <a:bodyPr wrap="square">
            <a:spAutoFit/>
          </a:bodyPr>
          <a:lstStyle/>
          <a:p>
            <a:pPr algn="just"/>
            <a:r>
              <a:rPr lang="ru-RU" sz="1500" dirty="0">
                <a:latin typeface="Arial" pitchFamily="34" charset="0"/>
                <a:cs typeface="Arial" pitchFamily="34" charset="0"/>
              </a:rPr>
              <a:t>Второй вывод: если два приведенных параметра одинаковы, то и третий должен быть </a:t>
            </a:r>
            <a:r>
              <a:rPr lang="ru-RU" sz="1500" dirty="0" smtClean="0">
                <a:latin typeface="Arial" pitchFamily="34" charset="0"/>
                <a:cs typeface="Arial" pitchFamily="34" charset="0"/>
              </a:rPr>
              <a:t>одинаковым. В частности критические параметры газа Ван-дер-Ваальса связаны между собой простым соотношением</a:t>
            </a:r>
            <a:endParaRPr lang="ru-RU" sz="1500" dirty="0">
              <a:latin typeface="Arial" pitchFamily="34" charset="0"/>
              <a:cs typeface="Arial" pitchFamily="34" charset="0"/>
            </a:endParaRPr>
          </a:p>
        </p:txBody>
      </p:sp>
      <p:graphicFrame>
        <p:nvGraphicFramePr>
          <p:cNvPr id="13" name="Object 12"/>
          <p:cNvGraphicFramePr>
            <a:graphicFrameLocks noChangeAspect="1"/>
          </p:cNvGraphicFramePr>
          <p:nvPr>
            <p:extLst>
              <p:ext uri="{D42A27DB-BD31-4B8C-83A1-F6EECF244321}">
                <p14:modId xmlns:p14="http://schemas.microsoft.com/office/powerpoint/2010/main" val="4124661566"/>
              </p:ext>
            </p:extLst>
          </p:nvPr>
        </p:nvGraphicFramePr>
        <p:xfrm>
          <a:off x="265805" y="5445224"/>
          <a:ext cx="1747837" cy="669925"/>
        </p:xfrm>
        <a:graphic>
          <a:graphicData uri="http://schemas.openxmlformats.org/presentationml/2006/ole">
            <mc:AlternateContent xmlns:mc="http://schemas.openxmlformats.org/markup-compatibility/2006">
              <mc:Choice xmlns:v="urn:schemas-microsoft-com:vml" Requires="v">
                <p:oleObj spid="_x0000_s1584984" name="Equation" r:id="rId11" imgW="1028520" imgH="393480" progId="Equation.DSMT4">
                  <p:embed/>
                </p:oleObj>
              </mc:Choice>
              <mc:Fallback>
                <p:oleObj name="Equation" r:id="rId11" imgW="1028520" imgH="393480" progId="Equation.DSMT4">
                  <p:embed/>
                  <p:pic>
                    <p:nvPicPr>
                      <p:cNvPr id="0" name=""/>
                      <p:cNvPicPr>
                        <a:picLocks noChangeAspect="1" noChangeArrowheads="1"/>
                      </p:cNvPicPr>
                      <p:nvPr/>
                    </p:nvPicPr>
                    <p:blipFill>
                      <a:blip r:embed="rId12"/>
                      <a:srcRect/>
                      <a:stretch>
                        <a:fillRect/>
                      </a:stretch>
                    </p:blipFill>
                    <p:spPr bwMode="auto">
                      <a:xfrm>
                        <a:off x="265805" y="5445224"/>
                        <a:ext cx="1747837"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14" name="Rectangle 13"/>
          <p:cNvSpPr/>
          <p:nvPr/>
        </p:nvSpPr>
        <p:spPr>
          <a:xfrm>
            <a:off x="195762" y="4653136"/>
            <a:ext cx="3296118" cy="784830"/>
          </a:xfrm>
          <a:prstGeom prst="rect">
            <a:avLst/>
          </a:prstGeom>
        </p:spPr>
        <p:txBody>
          <a:bodyPr wrap="square">
            <a:spAutoFit/>
          </a:bodyPr>
          <a:lstStyle/>
          <a:p>
            <a:pPr algn="just"/>
            <a:r>
              <a:rPr lang="ru-RU" sz="1500" dirty="0">
                <a:latin typeface="Arial" pitchFamily="34" charset="0"/>
                <a:cs typeface="Arial" pitchFamily="34" charset="0"/>
              </a:rPr>
              <a:t>Форма записи закона соответственных состояний в виде коэффициента сжимаемости</a:t>
            </a:r>
            <a:r>
              <a:rPr lang="en-US" sz="1500" dirty="0">
                <a:latin typeface="Arial" pitchFamily="34" charset="0"/>
                <a:cs typeface="Arial" pitchFamily="34" charset="0"/>
              </a:rPr>
              <a:t> </a:t>
            </a:r>
            <a:r>
              <a:rPr lang="en-US" sz="1500" i="1" dirty="0">
                <a:latin typeface="Arial" pitchFamily="34" charset="0"/>
                <a:cs typeface="Arial" pitchFamily="34" charset="0"/>
              </a:rPr>
              <a:t>z</a:t>
            </a:r>
            <a:endParaRPr lang="ru-RU" sz="1500" i="1" dirty="0">
              <a:latin typeface="Arial" pitchFamily="34" charset="0"/>
              <a:cs typeface="Arial" pitchFamily="34" charset="0"/>
            </a:endParaRPr>
          </a:p>
        </p:txBody>
      </p:sp>
      <p:graphicFrame>
        <p:nvGraphicFramePr>
          <p:cNvPr id="15" name="Object 14"/>
          <p:cNvGraphicFramePr>
            <a:graphicFrameLocks noChangeAspect="1"/>
          </p:cNvGraphicFramePr>
          <p:nvPr>
            <p:extLst>
              <p:ext uri="{D42A27DB-BD31-4B8C-83A1-F6EECF244321}">
                <p14:modId xmlns:p14="http://schemas.microsoft.com/office/powerpoint/2010/main" val="1668986374"/>
              </p:ext>
            </p:extLst>
          </p:nvPr>
        </p:nvGraphicFramePr>
        <p:xfrm>
          <a:off x="2651576" y="6287502"/>
          <a:ext cx="993775" cy="431800"/>
        </p:xfrm>
        <a:graphic>
          <a:graphicData uri="http://schemas.openxmlformats.org/presentationml/2006/ole">
            <mc:AlternateContent xmlns:mc="http://schemas.openxmlformats.org/markup-compatibility/2006">
              <mc:Choice xmlns:v="urn:schemas-microsoft-com:vml" Requires="v">
                <p:oleObj spid="_x0000_s1584985" name="Equation" r:id="rId13" imgW="583920" imgH="253800" progId="Equation.DSMT4">
                  <p:embed/>
                </p:oleObj>
              </mc:Choice>
              <mc:Fallback>
                <p:oleObj name="Equation" r:id="rId13" imgW="583920" imgH="253800" progId="Equation.DSMT4">
                  <p:embed/>
                  <p:pic>
                    <p:nvPicPr>
                      <p:cNvPr id="0" name=""/>
                      <p:cNvPicPr>
                        <a:picLocks noChangeAspect="1" noChangeArrowheads="1"/>
                      </p:cNvPicPr>
                      <p:nvPr/>
                    </p:nvPicPr>
                    <p:blipFill>
                      <a:blip r:embed="rId14"/>
                      <a:srcRect/>
                      <a:stretch>
                        <a:fillRect/>
                      </a:stretch>
                    </p:blipFill>
                    <p:spPr bwMode="auto">
                      <a:xfrm>
                        <a:off x="2651576" y="6287502"/>
                        <a:ext cx="9937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16" name="Rectangle 15"/>
          <p:cNvSpPr/>
          <p:nvPr/>
        </p:nvSpPr>
        <p:spPr>
          <a:xfrm>
            <a:off x="107504" y="6165304"/>
            <a:ext cx="2544072" cy="553998"/>
          </a:xfrm>
          <a:prstGeom prst="rect">
            <a:avLst/>
          </a:prstGeom>
        </p:spPr>
        <p:txBody>
          <a:bodyPr wrap="square">
            <a:spAutoFit/>
          </a:bodyPr>
          <a:lstStyle/>
          <a:p>
            <a:pPr algn="just"/>
            <a:r>
              <a:rPr lang="ru-RU" sz="1500" dirty="0">
                <a:latin typeface="Arial" pitchFamily="34" charset="0"/>
                <a:cs typeface="Arial" pitchFamily="34" charset="0"/>
              </a:rPr>
              <a:t>Универсальная </a:t>
            </a:r>
            <a:r>
              <a:rPr lang="ru-RU" sz="1500" dirty="0" smtClean="0">
                <a:latin typeface="Arial" pitchFamily="34" charset="0"/>
                <a:cs typeface="Arial" pitchFamily="34" charset="0"/>
              </a:rPr>
              <a:t>функция приведенных параметров</a:t>
            </a:r>
            <a:endParaRPr lang="ru-RU" sz="1500" dirty="0">
              <a:latin typeface="Arial" pitchFamily="34" charset="0"/>
              <a:cs typeface="Arial" pitchFamily="34" charset="0"/>
            </a:endParaRPr>
          </a:p>
        </p:txBody>
      </p:sp>
      <p:graphicFrame>
        <p:nvGraphicFramePr>
          <p:cNvPr id="17" name="Table 16"/>
          <p:cNvGraphicFramePr>
            <a:graphicFrameLocks noGrp="1"/>
          </p:cNvGraphicFramePr>
          <p:nvPr>
            <p:extLst>
              <p:ext uri="{D42A27DB-BD31-4B8C-83A1-F6EECF244321}">
                <p14:modId xmlns:p14="http://schemas.microsoft.com/office/powerpoint/2010/main" val="2091017221"/>
              </p:ext>
            </p:extLst>
          </p:nvPr>
        </p:nvGraphicFramePr>
        <p:xfrm>
          <a:off x="3690828" y="4946671"/>
          <a:ext cx="5345668" cy="1828800"/>
        </p:xfrm>
        <a:graphic>
          <a:graphicData uri="http://schemas.openxmlformats.org/drawingml/2006/table">
            <a:tbl>
              <a:tblPr firstRow="1" bandRow="1">
                <a:tableStyleId>{5C22544A-7EE6-4342-B048-85BDC9FD1C3A}</a:tableStyleId>
              </a:tblPr>
              <a:tblGrid>
                <a:gridCol w="1336417">
                  <a:extLst>
                    <a:ext uri="{9D8B030D-6E8A-4147-A177-3AD203B41FA5}">
                      <a16:colId xmlns:a16="http://schemas.microsoft.com/office/drawing/2014/main" xmlns="" val="20000"/>
                    </a:ext>
                  </a:extLst>
                </a:gridCol>
                <a:gridCol w="1336417">
                  <a:extLst>
                    <a:ext uri="{9D8B030D-6E8A-4147-A177-3AD203B41FA5}">
                      <a16:colId xmlns:a16="http://schemas.microsoft.com/office/drawing/2014/main" xmlns="" val="20001"/>
                    </a:ext>
                  </a:extLst>
                </a:gridCol>
                <a:gridCol w="1336417">
                  <a:extLst>
                    <a:ext uri="{9D8B030D-6E8A-4147-A177-3AD203B41FA5}">
                      <a16:colId xmlns:a16="http://schemas.microsoft.com/office/drawing/2014/main" xmlns="" val="20002"/>
                    </a:ext>
                  </a:extLst>
                </a:gridCol>
                <a:gridCol w="1336417">
                  <a:extLst>
                    <a:ext uri="{9D8B030D-6E8A-4147-A177-3AD203B41FA5}">
                      <a16:colId xmlns:a16="http://schemas.microsoft.com/office/drawing/2014/main" xmlns="" val="20003"/>
                    </a:ext>
                  </a:extLst>
                </a:gridCol>
              </a:tblGrid>
              <a:tr h="313630">
                <a:tc>
                  <a:txBody>
                    <a:bodyPr/>
                    <a:lstStyle/>
                    <a:p>
                      <a:r>
                        <a:rPr lang="ru-RU" dirty="0"/>
                        <a:t>Вещество</a:t>
                      </a:r>
                    </a:p>
                  </a:txBody>
                  <a:tcPr/>
                </a:tc>
                <a:tc>
                  <a:txBody>
                    <a:bodyPr/>
                    <a:lstStyle/>
                    <a:p>
                      <a:r>
                        <a:rPr lang="en-US" sz="1800" i="1" baseline="0" dirty="0">
                          <a:latin typeface="Arial" pitchFamily="34" charset="0"/>
                          <a:cs typeface="Arial" pitchFamily="34" charset="0"/>
                        </a:rPr>
                        <a:t>p</a:t>
                      </a:r>
                      <a:r>
                        <a:rPr lang="en-US" sz="1800" baseline="-25000" dirty="0">
                          <a:latin typeface="Arial" pitchFamily="34" charset="0"/>
                          <a:cs typeface="Arial" pitchFamily="34" charset="0"/>
                        </a:rPr>
                        <a:t>k</a:t>
                      </a:r>
                      <a:r>
                        <a:rPr lang="en-US" sz="1800" i="1" baseline="0" dirty="0">
                          <a:latin typeface="Arial" pitchFamily="34" charset="0"/>
                          <a:cs typeface="Arial" pitchFamily="34" charset="0"/>
                        </a:rPr>
                        <a:t>V</a:t>
                      </a:r>
                      <a:r>
                        <a:rPr lang="en-US" sz="1800" i="1" baseline="-25000" dirty="0">
                          <a:latin typeface="Arial" pitchFamily="34" charset="0"/>
                          <a:cs typeface="Arial" pitchFamily="34" charset="0"/>
                        </a:rPr>
                        <a:t>m,</a:t>
                      </a:r>
                      <a:r>
                        <a:rPr lang="en-US" sz="1800" baseline="-25000" dirty="0">
                          <a:latin typeface="Arial" pitchFamily="34" charset="0"/>
                          <a:cs typeface="Arial" pitchFamily="34" charset="0"/>
                        </a:rPr>
                        <a:t>k</a:t>
                      </a:r>
                      <a:r>
                        <a:rPr lang="en-US" sz="1800" baseline="0" dirty="0">
                          <a:latin typeface="Arial" pitchFamily="34" charset="0"/>
                          <a:cs typeface="Arial" pitchFamily="34" charset="0"/>
                        </a:rPr>
                        <a:t>/</a:t>
                      </a:r>
                      <a:r>
                        <a:rPr lang="en-US" sz="1800" i="1" baseline="0" dirty="0" err="1">
                          <a:latin typeface="Arial" pitchFamily="34" charset="0"/>
                          <a:cs typeface="Arial" pitchFamily="34" charset="0"/>
                        </a:rPr>
                        <a:t>R</a:t>
                      </a:r>
                      <a:r>
                        <a:rPr lang="en-US" sz="1800" i="1" dirty="0" err="1">
                          <a:latin typeface="Arial" pitchFamily="34" charset="0"/>
                          <a:cs typeface="Arial" pitchFamily="34" charset="0"/>
                        </a:rPr>
                        <a:t>T</a:t>
                      </a:r>
                      <a:r>
                        <a:rPr lang="en-US" sz="1800" baseline="-25000" dirty="0" err="1">
                          <a:latin typeface="Arial" pitchFamily="34" charset="0"/>
                          <a:cs typeface="Arial" pitchFamily="34" charset="0"/>
                        </a:rPr>
                        <a:t>k</a:t>
                      </a:r>
                      <a:endParaRPr lang="ru-RU" baseline="0" dirty="0"/>
                    </a:p>
                  </a:txBody>
                  <a:tcPr/>
                </a:tc>
                <a:tc>
                  <a:txBody>
                    <a:bodyPr/>
                    <a:lstStyle/>
                    <a:p>
                      <a:r>
                        <a:rPr lang="ru-RU" dirty="0"/>
                        <a:t>Вещество</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i="1" baseline="0" dirty="0">
                          <a:latin typeface="Arial" pitchFamily="34" charset="0"/>
                          <a:cs typeface="Arial" pitchFamily="34" charset="0"/>
                        </a:rPr>
                        <a:t>p</a:t>
                      </a:r>
                      <a:r>
                        <a:rPr lang="en-US" sz="1800" baseline="-25000" dirty="0">
                          <a:latin typeface="Arial" pitchFamily="34" charset="0"/>
                          <a:cs typeface="Arial" pitchFamily="34" charset="0"/>
                        </a:rPr>
                        <a:t>k</a:t>
                      </a:r>
                      <a:r>
                        <a:rPr lang="en-US" sz="1800" i="1" baseline="0" dirty="0">
                          <a:latin typeface="Arial" pitchFamily="34" charset="0"/>
                          <a:cs typeface="Arial" pitchFamily="34" charset="0"/>
                        </a:rPr>
                        <a:t>V</a:t>
                      </a:r>
                      <a:r>
                        <a:rPr lang="en-US" sz="1800" i="1" baseline="-25000" dirty="0">
                          <a:latin typeface="Arial" pitchFamily="34" charset="0"/>
                          <a:cs typeface="Arial" pitchFamily="34" charset="0"/>
                        </a:rPr>
                        <a:t>m,</a:t>
                      </a:r>
                      <a:r>
                        <a:rPr lang="en-US" sz="1800" baseline="-25000" dirty="0">
                          <a:latin typeface="Arial" pitchFamily="34" charset="0"/>
                          <a:cs typeface="Arial" pitchFamily="34" charset="0"/>
                        </a:rPr>
                        <a:t>k</a:t>
                      </a:r>
                      <a:r>
                        <a:rPr lang="en-US" sz="1800" baseline="0" dirty="0">
                          <a:latin typeface="Arial" pitchFamily="34" charset="0"/>
                          <a:cs typeface="Arial" pitchFamily="34" charset="0"/>
                        </a:rPr>
                        <a:t>/</a:t>
                      </a:r>
                      <a:r>
                        <a:rPr lang="en-US" sz="1800" i="1" baseline="0" dirty="0" err="1">
                          <a:latin typeface="Arial" pitchFamily="34" charset="0"/>
                          <a:cs typeface="Arial" pitchFamily="34" charset="0"/>
                        </a:rPr>
                        <a:t>R</a:t>
                      </a:r>
                      <a:r>
                        <a:rPr lang="en-US" sz="1800" i="1" dirty="0" err="1">
                          <a:latin typeface="Arial" pitchFamily="34" charset="0"/>
                          <a:cs typeface="Arial" pitchFamily="34" charset="0"/>
                        </a:rPr>
                        <a:t>T</a:t>
                      </a:r>
                      <a:r>
                        <a:rPr lang="en-US" sz="1800" baseline="-25000" dirty="0" err="1">
                          <a:latin typeface="Arial" pitchFamily="34" charset="0"/>
                          <a:cs typeface="Arial" pitchFamily="34" charset="0"/>
                        </a:rPr>
                        <a:t>k</a:t>
                      </a:r>
                      <a:endParaRPr lang="ru-RU" baseline="0" dirty="0"/>
                    </a:p>
                  </a:txBody>
                  <a:tcPr/>
                </a:tc>
                <a:extLst>
                  <a:ext uri="{0D108BD9-81ED-4DB2-BD59-A6C34878D82A}">
                    <a16:rowId xmlns:a16="http://schemas.microsoft.com/office/drawing/2014/main" xmlns="" val="10000"/>
                  </a:ext>
                </a:extLst>
              </a:tr>
              <a:tr h="313630">
                <a:tc>
                  <a:txBody>
                    <a:bodyPr/>
                    <a:lstStyle/>
                    <a:p>
                      <a:r>
                        <a:rPr lang="en-US" dirty="0"/>
                        <a:t>He</a:t>
                      </a:r>
                      <a:endParaRPr lang="ru-RU" dirty="0"/>
                    </a:p>
                  </a:txBody>
                  <a:tcPr/>
                </a:tc>
                <a:tc>
                  <a:txBody>
                    <a:bodyPr/>
                    <a:lstStyle/>
                    <a:p>
                      <a:r>
                        <a:rPr lang="en-US" dirty="0"/>
                        <a:t>0.300</a:t>
                      </a:r>
                      <a:endParaRPr lang="ru-RU" dirty="0"/>
                    </a:p>
                  </a:txBody>
                  <a:tcPr/>
                </a:tc>
                <a:tc>
                  <a:txBody>
                    <a:bodyPr/>
                    <a:lstStyle/>
                    <a:p>
                      <a:r>
                        <a:rPr lang="en-US" dirty="0" err="1"/>
                        <a:t>Xe</a:t>
                      </a:r>
                      <a:endParaRPr lang="ru-RU" dirty="0"/>
                    </a:p>
                  </a:txBody>
                  <a:tcPr/>
                </a:tc>
                <a:tc>
                  <a:txBody>
                    <a:bodyPr/>
                    <a:lstStyle/>
                    <a:p>
                      <a:r>
                        <a:rPr lang="en-US" dirty="0"/>
                        <a:t>0.293</a:t>
                      </a:r>
                      <a:endParaRPr lang="ru-RU" dirty="0"/>
                    </a:p>
                  </a:txBody>
                  <a:tcPr/>
                </a:tc>
                <a:extLst>
                  <a:ext uri="{0D108BD9-81ED-4DB2-BD59-A6C34878D82A}">
                    <a16:rowId xmlns:a16="http://schemas.microsoft.com/office/drawing/2014/main" xmlns="" val="10001"/>
                  </a:ext>
                </a:extLst>
              </a:tr>
              <a:tr h="31363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Arial" pitchFamily="34" charset="0"/>
                          <a:cs typeface="Arial" pitchFamily="34" charset="0"/>
                        </a:rPr>
                        <a:t>H</a:t>
                      </a:r>
                      <a:r>
                        <a:rPr lang="en-US" sz="1800" baseline="-25000" dirty="0">
                          <a:latin typeface="Arial" pitchFamily="34" charset="0"/>
                          <a:cs typeface="Arial" pitchFamily="34" charset="0"/>
                        </a:rPr>
                        <a:t>2</a:t>
                      </a:r>
                      <a:endParaRPr lang="ru-RU" sz="1800" baseline="-25000" dirty="0">
                        <a:latin typeface="Arial" pitchFamily="34" charset="0"/>
                        <a:cs typeface="Arial" pitchFamily="34" charset="0"/>
                      </a:endParaRPr>
                    </a:p>
                  </a:txBody>
                  <a:tcPr/>
                </a:tc>
                <a:tc>
                  <a:txBody>
                    <a:bodyPr/>
                    <a:lstStyle/>
                    <a:p>
                      <a:r>
                        <a:rPr lang="en-US" dirty="0"/>
                        <a:t>0.304</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Arial" pitchFamily="34" charset="0"/>
                          <a:cs typeface="Arial" pitchFamily="34" charset="0"/>
                        </a:rPr>
                        <a:t>N</a:t>
                      </a:r>
                      <a:r>
                        <a:rPr lang="en-US" sz="1800" baseline="-25000" dirty="0">
                          <a:latin typeface="Arial" pitchFamily="34" charset="0"/>
                          <a:cs typeface="Arial" pitchFamily="34" charset="0"/>
                        </a:rPr>
                        <a:t>2</a:t>
                      </a:r>
                      <a:endParaRPr lang="ru-RU" sz="1800" baseline="-25000" dirty="0">
                        <a:latin typeface="Arial" pitchFamily="34" charset="0"/>
                        <a:cs typeface="Arial" pitchFamily="34" charset="0"/>
                      </a:endParaRPr>
                    </a:p>
                  </a:txBody>
                  <a:tcPr/>
                </a:tc>
                <a:tc>
                  <a:txBody>
                    <a:bodyPr/>
                    <a:lstStyle/>
                    <a:p>
                      <a:r>
                        <a:rPr lang="en-US" dirty="0"/>
                        <a:t>0.292</a:t>
                      </a:r>
                      <a:endParaRPr lang="ru-RU" dirty="0"/>
                    </a:p>
                  </a:txBody>
                  <a:tcPr/>
                </a:tc>
                <a:extLst>
                  <a:ext uri="{0D108BD9-81ED-4DB2-BD59-A6C34878D82A}">
                    <a16:rowId xmlns:a16="http://schemas.microsoft.com/office/drawing/2014/main" xmlns="" val="10002"/>
                  </a:ext>
                </a:extLst>
              </a:tr>
              <a:tr h="313630">
                <a:tc>
                  <a:txBody>
                    <a:bodyPr/>
                    <a:lstStyle/>
                    <a:p>
                      <a:r>
                        <a:rPr lang="en-US" dirty="0"/>
                        <a:t>Ne</a:t>
                      </a:r>
                      <a:endParaRPr lang="ru-RU" dirty="0"/>
                    </a:p>
                  </a:txBody>
                  <a:tcPr/>
                </a:tc>
                <a:tc>
                  <a:txBody>
                    <a:bodyPr/>
                    <a:lstStyle/>
                    <a:p>
                      <a:r>
                        <a:rPr lang="en-US" dirty="0"/>
                        <a:t>0.296</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Arial" pitchFamily="34" charset="0"/>
                          <a:cs typeface="Arial" pitchFamily="34" charset="0"/>
                        </a:rPr>
                        <a:t>O</a:t>
                      </a:r>
                      <a:r>
                        <a:rPr lang="en-US" sz="1800" baseline="-25000" dirty="0">
                          <a:latin typeface="Arial" pitchFamily="34" charset="0"/>
                          <a:cs typeface="Arial" pitchFamily="34" charset="0"/>
                        </a:rPr>
                        <a:t>2</a:t>
                      </a:r>
                      <a:endParaRPr lang="ru-RU" sz="1800" baseline="-25000" dirty="0">
                        <a:latin typeface="Arial" pitchFamily="34" charset="0"/>
                        <a:cs typeface="Arial" pitchFamily="34" charset="0"/>
                      </a:endParaRPr>
                    </a:p>
                  </a:txBody>
                  <a:tcPr/>
                </a:tc>
                <a:tc>
                  <a:txBody>
                    <a:bodyPr/>
                    <a:lstStyle/>
                    <a:p>
                      <a:r>
                        <a:rPr lang="en-US" dirty="0"/>
                        <a:t>0.292</a:t>
                      </a:r>
                      <a:endParaRPr lang="ru-RU" dirty="0"/>
                    </a:p>
                  </a:txBody>
                  <a:tcPr/>
                </a:tc>
                <a:extLst>
                  <a:ext uri="{0D108BD9-81ED-4DB2-BD59-A6C34878D82A}">
                    <a16:rowId xmlns:a16="http://schemas.microsoft.com/office/drawing/2014/main" xmlns="" val="10003"/>
                  </a:ext>
                </a:extLst>
              </a:tr>
              <a:tr h="313630">
                <a:tc>
                  <a:txBody>
                    <a:bodyPr/>
                    <a:lstStyle/>
                    <a:p>
                      <a:r>
                        <a:rPr lang="en-US" dirty="0" err="1"/>
                        <a:t>Ar</a:t>
                      </a:r>
                      <a:endParaRPr lang="ru-RU" dirty="0"/>
                    </a:p>
                  </a:txBody>
                  <a:tcPr/>
                </a:tc>
                <a:tc>
                  <a:txBody>
                    <a:bodyPr/>
                    <a:lstStyle/>
                    <a:p>
                      <a:r>
                        <a:rPr lang="en-US" dirty="0"/>
                        <a:t>0.291</a:t>
                      </a:r>
                      <a:endParaRPr lang="ru-RU"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CO</a:t>
                      </a:r>
                      <a:r>
                        <a:rPr lang="en-US" sz="1800" baseline="-25000" dirty="0">
                          <a:latin typeface="Arial" pitchFamily="34" charset="0"/>
                          <a:cs typeface="Arial" pitchFamily="34" charset="0"/>
                        </a:rPr>
                        <a:t>2</a:t>
                      </a:r>
                      <a:endParaRPr lang="ru-RU" dirty="0"/>
                    </a:p>
                  </a:txBody>
                  <a:tcPr/>
                </a:tc>
                <a:tc>
                  <a:txBody>
                    <a:bodyPr/>
                    <a:lstStyle/>
                    <a:p>
                      <a:r>
                        <a:rPr lang="en-US" dirty="0"/>
                        <a:t>0.287</a:t>
                      </a:r>
                      <a:endParaRPr lang="ru-RU" dirty="0"/>
                    </a:p>
                  </a:txBody>
                  <a:tcPr/>
                </a:tc>
                <a:extLst>
                  <a:ext uri="{0D108BD9-81ED-4DB2-BD59-A6C34878D82A}">
                    <a16:rowId xmlns:a16="http://schemas.microsoft.com/office/drawing/2014/main" xmlns="" val="10004"/>
                  </a:ext>
                </a:extLst>
              </a:tr>
            </a:tbl>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191041871"/>
              </p:ext>
            </p:extLst>
          </p:nvPr>
        </p:nvGraphicFramePr>
        <p:xfrm>
          <a:off x="7820907" y="3815885"/>
          <a:ext cx="1235075" cy="733425"/>
        </p:xfrm>
        <a:graphic>
          <a:graphicData uri="http://schemas.openxmlformats.org/presentationml/2006/ole">
            <mc:AlternateContent xmlns:mc="http://schemas.openxmlformats.org/markup-compatibility/2006">
              <mc:Choice xmlns:v="urn:schemas-microsoft-com:vml" Requires="v">
                <p:oleObj spid="_x0000_s1584986" name="Equation" r:id="rId15" imgW="723600" imgH="431640" progId="Equation.DSMT4">
                  <p:embed/>
                </p:oleObj>
              </mc:Choice>
              <mc:Fallback>
                <p:oleObj name="Equation" r:id="rId15" imgW="723600" imgH="431640" progId="Equation.DSMT4">
                  <p:embed/>
                  <p:pic>
                    <p:nvPicPr>
                      <p:cNvPr id="0" name="Object 26"/>
                      <p:cNvPicPr>
                        <a:picLocks noChangeAspect="1" noChangeArrowheads="1"/>
                      </p:cNvPicPr>
                      <p:nvPr/>
                    </p:nvPicPr>
                    <p:blipFill>
                      <a:blip r:embed="rId16"/>
                      <a:srcRect/>
                      <a:stretch>
                        <a:fillRect/>
                      </a:stretch>
                    </p:blipFill>
                    <p:spPr bwMode="auto">
                      <a:xfrm>
                        <a:off x="7820907" y="3815885"/>
                        <a:ext cx="1235075"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5237279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619672" y="16820"/>
            <a:ext cx="5688632" cy="720080"/>
          </a:xfrm>
          <a:prstGeom prst="rect">
            <a:avLst/>
          </a:prstGeom>
          <a:noFill/>
          <a:ln w="9525">
            <a:noFill/>
            <a:miter lim="800000"/>
            <a:headEnd/>
            <a:tailEnd/>
          </a:ln>
        </p:spPr>
        <p:txBody>
          <a:bodyPr anchor="ctr"/>
          <a:lstStyle/>
          <a:p>
            <a:pPr algn="ctr">
              <a:defRPr/>
            </a:pPr>
            <a:r>
              <a:rPr lang="ru-RU" sz="2800" b="1" kern="0" dirty="0" smtClean="0">
                <a:solidFill>
                  <a:srgbClr val="003399"/>
                </a:solidFill>
                <a:latin typeface="Arial" pitchFamily="34" charset="0"/>
                <a:cs typeface="Arial" pitchFamily="34" charset="0"/>
              </a:rPr>
              <a:t>Ковалентный</a:t>
            </a:r>
            <a:r>
              <a:rPr lang="ru-RU" sz="2800" b="1" kern="0" dirty="0" smtClean="0">
                <a:solidFill>
                  <a:srgbClr val="003399"/>
                </a:solidFill>
                <a:latin typeface="Arial" pitchFamily="34" charset="0"/>
                <a:cs typeface="Arial" pitchFamily="34" charset="0"/>
              </a:rPr>
              <a:t> </a:t>
            </a:r>
            <a:r>
              <a:rPr lang="ru-RU" sz="2800" b="1" kern="0" dirty="0" smtClean="0">
                <a:solidFill>
                  <a:srgbClr val="003399"/>
                </a:solidFill>
                <a:latin typeface="Arial" pitchFamily="34" charset="0"/>
                <a:cs typeface="Arial" pitchFamily="34" charset="0"/>
              </a:rPr>
              <a:t>кристалл</a:t>
            </a:r>
            <a:endParaRPr lang="ru-RU" sz="2800" b="1" kern="0" baseline="-25000" dirty="0">
              <a:solidFill>
                <a:srgbClr val="003399"/>
              </a:solidFill>
              <a:latin typeface="Arial" pitchFamily="34" charset="0"/>
              <a:cs typeface="Arial" pitchFamily="34" charset="0"/>
            </a:endParaRPr>
          </a:p>
        </p:txBody>
      </p:sp>
      <p:pic>
        <p:nvPicPr>
          <p:cNvPr id="1514498" name="Picture 2" descr="C:\Users\PierreYV\Downloads\800px-Siliciumcarbi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42983" y="3696706"/>
            <a:ext cx="2024167" cy="2024167"/>
          </a:xfrm>
          <a:prstGeom prst="rect">
            <a:avLst/>
          </a:prstGeom>
          <a:noFill/>
          <a:extLst>
            <a:ext uri="{909E8E84-426E-40DD-AFC4-6F175D3DCCD1}">
              <a14:hiddenFill xmlns:a14="http://schemas.microsoft.com/office/drawing/2010/main">
                <a:solidFill>
                  <a:srgbClr val="FFFFFF"/>
                </a:solidFill>
              </a14:hiddenFill>
            </a:ext>
          </a:extLst>
        </p:spPr>
      </p:pic>
      <p:pic>
        <p:nvPicPr>
          <p:cNvPr id="1514499" name="Picture 3" descr="C:\Users\PierreYV\Downloads\1575897189_silicon-carbide-3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16216" y="3379227"/>
            <a:ext cx="2403672" cy="2448272"/>
          </a:xfrm>
          <a:prstGeom prst="rect">
            <a:avLst/>
          </a:prstGeom>
          <a:noFill/>
          <a:extLst>
            <a:ext uri="{909E8E84-426E-40DD-AFC4-6F175D3DCCD1}">
              <a14:hiddenFill xmlns:a14="http://schemas.microsoft.com/office/drawing/2010/main">
                <a:solidFill>
                  <a:srgbClr val="FFFFFF"/>
                </a:solidFill>
              </a14:hiddenFill>
            </a:ext>
          </a:extLst>
        </p:spPr>
      </p:pic>
      <p:pic>
        <p:nvPicPr>
          <p:cNvPr id="1514500" name="Picture 4" descr="C:\Users\PierreYV\Downloads\almaz_c_sbornaya_model_molymo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6216" y="1224791"/>
            <a:ext cx="2154436" cy="215443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190606" y="6014829"/>
            <a:ext cx="8557857" cy="830997"/>
          </a:xfrm>
          <a:prstGeom prst="rect">
            <a:avLst/>
          </a:prstGeom>
        </p:spPr>
        <p:txBody>
          <a:bodyPr wrap="square">
            <a:spAutoFit/>
          </a:bodyPr>
          <a:lstStyle/>
          <a:p>
            <a:pPr algn="just"/>
            <a:r>
              <a:rPr lang="ru-RU" sz="1600" dirty="0" smtClean="0">
                <a:latin typeface="Arial" pitchFamily="34" charset="0"/>
                <a:cs typeface="Arial" pitchFamily="34" charset="0"/>
              </a:rPr>
              <a:t>Осуществляющие ковалентную связь электроны распределяются между ионами, причем обычно концентрируются вдоль некоторых выделенных направлений, которые называются направлениями связей    </a:t>
            </a:r>
            <a:endParaRPr lang="ru-RU" sz="1600" dirty="0">
              <a:latin typeface="Arial" pitchFamily="34" charset="0"/>
              <a:cs typeface="Arial" pitchFamily="34" charset="0"/>
            </a:endParaRPr>
          </a:p>
        </p:txBody>
      </p:sp>
      <p:pic>
        <p:nvPicPr>
          <p:cNvPr id="1514501" name="Picture 5" descr="C:\Users\PierreYV\Downloads\507-carat-rough-diamond.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13999" y="1324719"/>
            <a:ext cx="2882137" cy="1913738"/>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79512" y="1886511"/>
            <a:ext cx="2592288" cy="584775"/>
          </a:xfrm>
          <a:prstGeom prst="rect">
            <a:avLst/>
          </a:prstGeom>
        </p:spPr>
        <p:txBody>
          <a:bodyPr wrap="square">
            <a:spAutoFit/>
          </a:bodyPr>
          <a:lstStyle/>
          <a:p>
            <a:r>
              <a:rPr lang="ru-RU" sz="1600" dirty="0">
                <a:latin typeface="Arial" pitchFamily="34" charset="0"/>
                <a:cs typeface="Arial" pitchFamily="34" charset="0"/>
              </a:rPr>
              <a:t>Алмаз – аллотропная форма углерода</a:t>
            </a:r>
            <a:endParaRPr lang="ru-RU" sz="1600" dirty="0">
              <a:latin typeface="Arial" pitchFamily="34" charset="0"/>
              <a:cs typeface="Arial" pitchFamily="34" charset="0"/>
            </a:endParaRPr>
          </a:p>
        </p:txBody>
      </p:sp>
      <p:sp>
        <p:nvSpPr>
          <p:cNvPr id="11" name="Rectangle 10"/>
          <p:cNvSpPr/>
          <p:nvPr/>
        </p:nvSpPr>
        <p:spPr>
          <a:xfrm>
            <a:off x="323528" y="4539513"/>
            <a:ext cx="2149708" cy="338554"/>
          </a:xfrm>
          <a:prstGeom prst="rect">
            <a:avLst/>
          </a:prstGeom>
        </p:spPr>
        <p:txBody>
          <a:bodyPr wrap="square">
            <a:spAutoFit/>
          </a:bodyPr>
          <a:lstStyle/>
          <a:p>
            <a:r>
              <a:rPr lang="ru-RU" sz="1600" dirty="0" smtClean="0">
                <a:latin typeface="Arial" pitchFamily="34" charset="0"/>
                <a:cs typeface="Arial" pitchFamily="34" charset="0"/>
              </a:rPr>
              <a:t>Карбид кремния</a:t>
            </a:r>
            <a:endParaRPr lang="ru-RU" sz="1600" dirty="0">
              <a:latin typeface="Arial" pitchFamily="34" charset="0"/>
              <a:cs typeface="Arial" pitchFamily="34" charset="0"/>
            </a:endParaRPr>
          </a:p>
        </p:txBody>
      </p:sp>
      <p:sp>
        <p:nvSpPr>
          <p:cNvPr id="12" name="Rectangle 11"/>
          <p:cNvSpPr/>
          <p:nvPr/>
        </p:nvSpPr>
        <p:spPr>
          <a:xfrm>
            <a:off x="148813" y="719397"/>
            <a:ext cx="7951580" cy="584775"/>
          </a:xfrm>
          <a:prstGeom prst="rect">
            <a:avLst/>
          </a:prstGeom>
        </p:spPr>
        <p:txBody>
          <a:bodyPr wrap="square">
            <a:spAutoFit/>
          </a:bodyPr>
          <a:lstStyle/>
          <a:p>
            <a:r>
              <a:rPr lang="ru-RU" sz="1600" dirty="0" smtClean="0">
                <a:latin typeface="Arial" pitchFamily="34" charset="0"/>
                <a:cs typeface="Arial" pitchFamily="34" charset="0"/>
              </a:rPr>
              <a:t>Кристаллическая структура, возникающая за счет ковалентной связи между молекулами и атомами</a:t>
            </a:r>
            <a:endParaRPr lang="ru-RU" sz="1600" dirty="0">
              <a:latin typeface="Arial" pitchFamily="34" charset="0"/>
              <a:cs typeface="Arial" pitchFamily="34" charset="0"/>
            </a:endParaRPr>
          </a:p>
        </p:txBody>
      </p:sp>
    </p:spTree>
    <p:extLst>
      <p:ext uri="{BB962C8B-B14F-4D97-AF65-F5344CB8AC3E}">
        <p14:creationId xmlns:p14="http://schemas.microsoft.com/office/powerpoint/2010/main" val="4215077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827584" y="116632"/>
            <a:ext cx="7650728"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Закон соответственных состояний</a:t>
            </a:r>
            <a:endParaRPr lang="ru-RU" sz="2800" b="1" kern="0" baseline="-25000" dirty="0">
              <a:solidFill>
                <a:srgbClr val="003399"/>
              </a:solidFill>
              <a:latin typeface="Arial" pitchFamily="34" charset="0"/>
              <a:cs typeface="Arial" pitchFamily="34" charset="0"/>
            </a:endParaRPr>
          </a:p>
        </p:txBody>
      </p:sp>
      <p:sp>
        <p:nvSpPr>
          <p:cNvPr id="5" name="Rectangle 4"/>
          <p:cNvSpPr/>
          <p:nvPr/>
        </p:nvSpPr>
        <p:spPr>
          <a:xfrm>
            <a:off x="217742" y="819409"/>
            <a:ext cx="8674738" cy="830997"/>
          </a:xfrm>
          <a:prstGeom prst="rect">
            <a:avLst/>
          </a:prstGeom>
        </p:spPr>
        <p:txBody>
          <a:bodyPr wrap="square">
            <a:spAutoFit/>
          </a:bodyPr>
          <a:lstStyle/>
          <a:p>
            <a:pPr algn="just"/>
            <a:r>
              <a:rPr lang="ru-RU" sz="1600" dirty="0">
                <a:latin typeface="Arial" pitchFamily="34" charset="0"/>
                <a:cs typeface="Arial" pitchFamily="34" charset="0"/>
              </a:rPr>
              <a:t>Закон соответственных состояний является приближённым и позволяет достаточно просто оценивать свойства плотного газа или жидкости с точностью порядка 10—15 %. </a:t>
            </a:r>
          </a:p>
          <a:p>
            <a:pPr algn="just"/>
            <a:r>
              <a:rPr lang="ru-RU" sz="1600" dirty="0">
                <a:latin typeface="Arial" pitchFamily="34" charset="0"/>
                <a:cs typeface="Arial" pitchFamily="34" charset="0"/>
              </a:rPr>
              <a:t>Первоначально был сформулирован Ван-дер-Ваальсом в 1873 году</a:t>
            </a:r>
            <a:endParaRPr lang="ru-RU" sz="1500" dirty="0">
              <a:latin typeface="Arial" pitchFamily="34" charset="0"/>
              <a:cs typeface="Arial" pitchFamily="34" charset="0"/>
            </a:endParaRPr>
          </a:p>
        </p:txBody>
      </p:sp>
      <p:sp>
        <p:nvSpPr>
          <p:cNvPr id="6" name="Rectangle 5"/>
          <p:cNvSpPr/>
          <p:nvPr/>
        </p:nvSpPr>
        <p:spPr>
          <a:xfrm>
            <a:off x="253150" y="1747555"/>
            <a:ext cx="8225162" cy="338554"/>
          </a:xfrm>
          <a:prstGeom prst="rect">
            <a:avLst/>
          </a:prstGeom>
        </p:spPr>
        <p:txBody>
          <a:bodyPr wrap="square">
            <a:spAutoFit/>
          </a:bodyPr>
          <a:lstStyle/>
          <a:p>
            <a:r>
              <a:rPr lang="ru-RU" sz="1600" dirty="0">
                <a:latin typeface="Arial" pitchFamily="34" charset="0"/>
                <a:cs typeface="Arial" pitchFamily="34" charset="0"/>
              </a:rPr>
              <a:t>Список допущений, при которых справедлив закон соответственных состояний</a:t>
            </a:r>
          </a:p>
        </p:txBody>
      </p:sp>
      <p:sp>
        <p:nvSpPr>
          <p:cNvPr id="7" name="Rectangle 6"/>
          <p:cNvSpPr/>
          <p:nvPr/>
        </p:nvSpPr>
        <p:spPr>
          <a:xfrm>
            <a:off x="253150" y="2204864"/>
            <a:ext cx="8567322" cy="3108543"/>
          </a:xfrm>
          <a:prstGeom prst="rect">
            <a:avLst/>
          </a:prstGeom>
        </p:spPr>
        <p:txBody>
          <a:bodyPr wrap="square">
            <a:spAutoFit/>
          </a:bodyPr>
          <a:lstStyle/>
          <a:p>
            <a:pPr marL="342900" indent="-342900">
              <a:spcAft>
                <a:spcPts val="600"/>
              </a:spcAft>
              <a:buFont typeface="+mj-lt"/>
              <a:buAutoNum type="arabicPeriod"/>
            </a:pPr>
            <a:r>
              <a:rPr lang="ru-RU" sz="1600" dirty="0">
                <a:latin typeface="Arial" pitchFamily="34" charset="0"/>
                <a:cs typeface="Arial" pitchFamily="34" charset="0"/>
              </a:rPr>
              <a:t>Справедлива классическая статистическая механика, то есть различие между статистиками Ферми — Дирака и </a:t>
            </a:r>
            <a:r>
              <a:rPr lang="ru-RU" sz="1600" dirty="0" err="1">
                <a:latin typeface="Arial" pitchFamily="34" charset="0"/>
                <a:cs typeface="Arial" pitchFamily="34" charset="0"/>
              </a:rPr>
              <a:t>Бозе</a:t>
            </a:r>
            <a:r>
              <a:rPr lang="ru-RU" sz="1600" dirty="0">
                <a:latin typeface="Arial" pitchFamily="34" charset="0"/>
                <a:cs typeface="Arial" pitchFamily="34" charset="0"/>
              </a:rPr>
              <a:t> — Эйнштейна пренебрежимо мало, явлением квантования поступательных степеней свободы также можно пренебречь.</a:t>
            </a:r>
          </a:p>
          <a:p>
            <a:pPr marL="342900" indent="-342900">
              <a:spcAft>
                <a:spcPts val="600"/>
              </a:spcAft>
              <a:buFont typeface="+mj-lt"/>
              <a:buAutoNum type="arabicPeriod"/>
            </a:pPr>
            <a:r>
              <a:rPr lang="ru-RU" sz="1600" dirty="0">
                <a:latin typeface="Arial" pitchFamily="34" charset="0"/>
                <a:cs typeface="Arial" pitchFamily="34" charset="0"/>
              </a:rPr>
              <a:t>Молекулы сферически симметричны либо в истинном смысле, либо благодаря быстрому и свободному вращению</a:t>
            </a:r>
          </a:p>
          <a:p>
            <a:pPr marL="342900" indent="-342900">
              <a:spcAft>
                <a:spcPts val="600"/>
              </a:spcAft>
              <a:buFont typeface="+mj-lt"/>
              <a:buAutoNum type="arabicPeriod"/>
            </a:pPr>
            <a:r>
              <a:rPr lang="ru-RU" sz="1600" dirty="0">
                <a:latin typeface="Arial" pitchFamily="34" charset="0"/>
                <a:cs typeface="Arial" pitchFamily="34" charset="0"/>
              </a:rPr>
              <a:t>Внутримолекулярные степени свободы не зависят от объёма, приходящегося на одну молекулу</a:t>
            </a:r>
          </a:p>
          <a:p>
            <a:pPr marL="342900" indent="-342900">
              <a:spcAft>
                <a:spcPts val="600"/>
              </a:spcAft>
              <a:buFont typeface="+mj-lt"/>
              <a:buAutoNum type="arabicPeriod"/>
            </a:pPr>
            <a:r>
              <a:rPr lang="ru-RU" sz="1600" dirty="0">
                <a:latin typeface="Arial" pitchFamily="34" charset="0"/>
                <a:cs typeface="Arial" pitchFamily="34" charset="0"/>
              </a:rPr>
              <a:t>Потенциальная энергия является функцией только различных межмолекулярных расстояний.</a:t>
            </a:r>
          </a:p>
          <a:p>
            <a:pPr marL="342900" indent="-342900">
              <a:spcAft>
                <a:spcPts val="600"/>
              </a:spcAft>
              <a:buFont typeface="+mj-lt"/>
              <a:buAutoNum type="arabicPeriod"/>
            </a:pPr>
            <a:r>
              <a:rPr lang="ru-RU" sz="1600" dirty="0">
                <a:latin typeface="Arial" pitchFamily="34" charset="0"/>
                <a:cs typeface="Arial" pitchFamily="34" charset="0"/>
              </a:rPr>
              <a:t>Потенциал взаимодействия частиц является парным и выражается в виде универсальной для всех веществ </a:t>
            </a:r>
            <a:r>
              <a:rPr lang="ru-RU" sz="1600" dirty="0" smtClean="0">
                <a:latin typeface="Arial" pitchFamily="34" charset="0"/>
                <a:cs typeface="Arial" pitchFamily="34" charset="0"/>
              </a:rPr>
              <a:t>радиально-симметричной </a:t>
            </a:r>
            <a:r>
              <a:rPr lang="ru-RU" sz="1600" dirty="0">
                <a:latin typeface="Arial" pitchFamily="34" charset="0"/>
                <a:cs typeface="Arial" pitchFamily="34" charset="0"/>
              </a:rPr>
              <a:t>функции</a:t>
            </a:r>
          </a:p>
        </p:txBody>
      </p:sp>
      <p:sp>
        <p:nvSpPr>
          <p:cNvPr id="8" name="Rectangle 7"/>
          <p:cNvSpPr/>
          <p:nvPr/>
        </p:nvSpPr>
        <p:spPr>
          <a:xfrm>
            <a:off x="203937" y="5556319"/>
            <a:ext cx="8712968" cy="830997"/>
          </a:xfrm>
          <a:prstGeom prst="rect">
            <a:avLst/>
          </a:prstGeom>
        </p:spPr>
        <p:txBody>
          <a:bodyPr wrap="square">
            <a:spAutoFit/>
          </a:bodyPr>
          <a:lstStyle/>
          <a:p>
            <a:r>
              <a:rPr lang="ru-RU" sz="1600" dirty="0">
                <a:latin typeface="Arial" pitchFamily="34" charset="0"/>
                <a:cs typeface="Arial" pitchFamily="34" charset="0"/>
              </a:rPr>
              <a:t>Например, условия 2-4 исключают вещества с дипольными моментами, металлы и вещества, способные образовывать водородные связи. Условие 2 ограничивает применимость закона для твёрдой фазы веществ двухатомных и многоатомных молекул.</a:t>
            </a:r>
          </a:p>
        </p:txBody>
      </p:sp>
    </p:spTree>
    <p:extLst>
      <p:ext uri="{BB962C8B-B14F-4D97-AF65-F5344CB8AC3E}">
        <p14:creationId xmlns:p14="http://schemas.microsoft.com/office/powerpoint/2010/main" val="12959532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755576" y="17465"/>
            <a:ext cx="7650728" cy="86409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Сравнение уравнения Ван-дер-Ваальса с экспериментальными данными</a:t>
            </a:r>
            <a:endParaRPr lang="ru-RU" sz="2800" b="1" kern="0" baseline="-25000" dirty="0">
              <a:solidFill>
                <a:srgbClr val="003399"/>
              </a:solidFill>
              <a:latin typeface="Arial" pitchFamily="34" charset="0"/>
              <a:cs typeface="Arial" pitchFamily="34" charset="0"/>
            </a:endParaRPr>
          </a:p>
        </p:txBody>
      </p:sp>
      <p:sp>
        <p:nvSpPr>
          <p:cNvPr id="5" name="Rectangle 4"/>
          <p:cNvSpPr/>
          <p:nvPr/>
        </p:nvSpPr>
        <p:spPr>
          <a:xfrm>
            <a:off x="107504" y="854818"/>
            <a:ext cx="9001000" cy="784830"/>
          </a:xfrm>
          <a:prstGeom prst="rect">
            <a:avLst/>
          </a:prstGeom>
        </p:spPr>
        <p:txBody>
          <a:bodyPr wrap="square">
            <a:spAutoFit/>
          </a:bodyPr>
          <a:lstStyle/>
          <a:p>
            <a:r>
              <a:rPr lang="ru-RU" sz="1500" dirty="0">
                <a:latin typeface="Arial" pitchFamily="34" charset="0"/>
                <a:cs typeface="Arial" pitchFamily="34" charset="0"/>
              </a:rPr>
              <a:t>В качественном смысле уравнение Ван-дер-Ваальса очень хорошо  и наглядно описывает систему газ-жидкость. Оно сыграло большую роль в работах по сжижению газов. </a:t>
            </a:r>
            <a:r>
              <a:rPr lang="ru-RU" sz="1500" dirty="0" smtClean="0">
                <a:latin typeface="Arial" pitchFamily="34" charset="0"/>
                <a:cs typeface="Arial" pitchFamily="34" charset="0"/>
              </a:rPr>
              <a:t>Однако </a:t>
            </a:r>
            <a:r>
              <a:rPr lang="ru-RU" sz="1500" dirty="0">
                <a:latin typeface="Arial" pitchFamily="34" charset="0"/>
                <a:cs typeface="Arial" pitchFamily="34" charset="0"/>
              </a:rPr>
              <a:t>в количественном отношении предсказания на его основе отклоняются от </a:t>
            </a:r>
            <a:r>
              <a:rPr lang="ru-RU" sz="1500" dirty="0" smtClean="0">
                <a:latin typeface="Arial" pitchFamily="34" charset="0"/>
                <a:cs typeface="Arial" pitchFamily="34" charset="0"/>
              </a:rPr>
              <a:t>эксперимента. Например: </a:t>
            </a:r>
            <a:endParaRPr lang="ru-RU" sz="1500" dirty="0">
              <a:latin typeface="Arial" pitchFamily="34" charset="0"/>
              <a:cs typeface="Arial" pitchFamily="34" charset="0"/>
            </a:endParaRPr>
          </a:p>
        </p:txBody>
      </p:sp>
      <p:sp>
        <p:nvSpPr>
          <p:cNvPr id="6" name="Rectangle 5"/>
          <p:cNvSpPr/>
          <p:nvPr/>
        </p:nvSpPr>
        <p:spPr>
          <a:xfrm>
            <a:off x="107504" y="1635144"/>
            <a:ext cx="8639330" cy="4170372"/>
          </a:xfrm>
          <a:prstGeom prst="rect">
            <a:avLst/>
          </a:prstGeom>
        </p:spPr>
        <p:txBody>
          <a:bodyPr wrap="square">
            <a:spAutoFit/>
          </a:bodyPr>
          <a:lstStyle/>
          <a:p>
            <a:pPr marL="342900" indent="-342900">
              <a:spcAft>
                <a:spcPts val="1200"/>
              </a:spcAft>
              <a:buAutoNum type="arabicPeriod"/>
            </a:pPr>
            <a:r>
              <a:rPr lang="ru-RU" sz="1500" dirty="0">
                <a:latin typeface="Arial" pitchFamily="34" charset="0"/>
                <a:cs typeface="Arial" pitchFamily="34" charset="0"/>
              </a:rPr>
              <a:t>Для данного вещества постоянные </a:t>
            </a:r>
            <a:r>
              <a:rPr lang="en-US" sz="1500" i="1" dirty="0">
                <a:latin typeface="Arial" pitchFamily="34" charset="0"/>
                <a:cs typeface="Arial" pitchFamily="34" charset="0"/>
              </a:rPr>
              <a:t>a</a:t>
            </a:r>
            <a:r>
              <a:rPr lang="en-US" sz="1500" dirty="0">
                <a:latin typeface="Arial" pitchFamily="34" charset="0"/>
                <a:cs typeface="Arial" pitchFamily="34" charset="0"/>
              </a:rPr>
              <a:t> </a:t>
            </a:r>
            <a:r>
              <a:rPr lang="ru-RU" sz="1500" dirty="0">
                <a:latin typeface="Arial" pitchFamily="34" charset="0"/>
                <a:cs typeface="Arial" pitchFamily="34" charset="0"/>
              </a:rPr>
              <a:t>и </a:t>
            </a:r>
            <a:r>
              <a:rPr lang="en-US" sz="1500" i="1" dirty="0">
                <a:latin typeface="Arial" pitchFamily="34" charset="0"/>
                <a:cs typeface="Arial" pitchFamily="34" charset="0"/>
              </a:rPr>
              <a:t>b</a:t>
            </a:r>
            <a:r>
              <a:rPr lang="en-US" sz="1500" dirty="0">
                <a:latin typeface="Arial" pitchFamily="34" charset="0"/>
                <a:cs typeface="Arial" pitchFamily="34" charset="0"/>
              </a:rPr>
              <a:t> </a:t>
            </a:r>
            <a:r>
              <a:rPr lang="ru-RU" sz="1500" dirty="0">
                <a:latin typeface="Arial" pitchFamily="34" charset="0"/>
                <a:cs typeface="Arial" pitchFamily="34" charset="0"/>
              </a:rPr>
              <a:t>должны быть независимы от температуры. На самом деле для различных изотерм приходится подбирать свои параметры </a:t>
            </a:r>
            <a:r>
              <a:rPr lang="en-US" sz="1500" i="1" dirty="0">
                <a:latin typeface="Arial" pitchFamily="34" charset="0"/>
                <a:cs typeface="Arial" pitchFamily="34" charset="0"/>
              </a:rPr>
              <a:t>a</a:t>
            </a:r>
            <a:r>
              <a:rPr lang="en-US" sz="1500" dirty="0">
                <a:latin typeface="Arial" pitchFamily="34" charset="0"/>
                <a:cs typeface="Arial" pitchFamily="34" charset="0"/>
              </a:rPr>
              <a:t> </a:t>
            </a:r>
            <a:r>
              <a:rPr lang="ru-RU" sz="1500" dirty="0">
                <a:latin typeface="Arial" pitchFamily="34" charset="0"/>
                <a:cs typeface="Arial" pitchFamily="34" charset="0"/>
              </a:rPr>
              <a:t>и </a:t>
            </a:r>
            <a:r>
              <a:rPr lang="en-US" sz="1500" i="1" dirty="0">
                <a:latin typeface="Arial" pitchFamily="34" charset="0"/>
                <a:cs typeface="Arial" pitchFamily="34" charset="0"/>
              </a:rPr>
              <a:t>b</a:t>
            </a:r>
            <a:r>
              <a:rPr lang="ru-RU" sz="1500" dirty="0">
                <a:latin typeface="Arial" pitchFamily="34" charset="0"/>
                <a:cs typeface="Arial" pitchFamily="34" charset="0"/>
              </a:rPr>
              <a:t>, т.е. они зависят от температуры.</a:t>
            </a:r>
          </a:p>
          <a:p>
            <a:pPr marL="342900" indent="-342900">
              <a:spcAft>
                <a:spcPts val="1200"/>
              </a:spcAft>
              <a:buAutoNum type="arabicPeriod"/>
            </a:pPr>
            <a:r>
              <a:rPr lang="ru-RU" sz="1500" dirty="0">
                <a:latin typeface="Arial" pitchFamily="34" charset="0"/>
                <a:cs typeface="Arial" pitchFamily="34" charset="0"/>
              </a:rPr>
              <a:t>Величина                                      должна быть универсальной для всех веществ. В действительности она меняется. Например</a:t>
            </a:r>
            <a:r>
              <a:rPr lang="ru-RU" sz="1500" dirty="0" smtClean="0">
                <a:latin typeface="Arial" pitchFamily="34" charset="0"/>
                <a:cs typeface="Arial" pitchFamily="34" charset="0"/>
              </a:rPr>
              <a:t>, для воды </a:t>
            </a:r>
            <a:r>
              <a:rPr lang="ru-RU" sz="1500" dirty="0">
                <a:latin typeface="Arial" pitchFamily="34" charset="0"/>
                <a:cs typeface="Arial" pitchFamily="34" charset="0"/>
              </a:rPr>
              <a:t>– 0.23</a:t>
            </a:r>
            <a:r>
              <a:rPr lang="ru-RU" sz="1500" dirty="0" smtClean="0">
                <a:latin typeface="Arial" pitchFamily="34" charset="0"/>
                <a:cs typeface="Arial" pitchFamily="34" charset="0"/>
              </a:rPr>
              <a:t>, для гелия </a:t>
            </a:r>
            <a:r>
              <a:rPr lang="ru-RU" sz="1500" dirty="0">
                <a:latin typeface="Arial" pitchFamily="34" charset="0"/>
                <a:cs typeface="Arial" pitchFamily="34" charset="0"/>
              </a:rPr>
              <a:t>– 0.31. Для легких газов согласие с предсказанием уравнения Ван-дер-Ваальса в целом лучше, чем для тяжелых</a:t>
            </a:r>
          </a:p>
          <a:p>
            <a:pPr marL="342900" indent="-342900">
              <a:spcAft>
                <a:spcPts val="1200"/>
              </a:spcAft>
              <a:buAutoNum type="arabicPeriod"/>
            </a:pPr>
            <a:r>
              <a:rPr lang="ru-RU" sz="1500" dirty="0">
                <a:latin typeface="Arial" pitchFamily="34" charset="0"/>
                <a:cs typeface="Arial" pitchFamily="34" charset="0"/>
              </a:rPr>
              <a:t>Соотношение                    не соблюдается. Более точно   </a:t>
            </a:r>
          </a:p>
          <a:p>
            <a:pPr marL="342900" indent="-342900" algn="just">
              <a:spcAft>
                <a:spcPts val="1200"/>
              </a:spcAft>
              <a:buAutoNum type="arabicPeriod"/>
            </a:pPr>
            <a:r>
              <a:rPr lang="ru-RU" sz="1500" dirty="0">
                <a:latin typeface="Arial" pitchFamily="34" charset="0"/>
                <a:cs typeface="Arial" pitchFamily="34" charset="0"/>
              </a:rPr>
              <a:t>В области двухфазных состояний уравнение Ван-дер-Ваальса не обосновано теоретически и дает расхождения с </a:t>
            </a:r>
            <a:r>
              <a:rPr lang="ru-RU" sz="1500" dirty="0" smtClean="0">
                <a:latin typeface="Arial" pitchFamily="34" charset="0"/>
                <a:cs typeface="Arial" pitchFamily="34" charset="0"/>
              </a:rPr>
              <a:t>экспериментом. Изотермы </a:t>
            </a:r>
            <a:r>
              <a:rPr lang="ru-RU" sz="1500" dirty="0" err="1" smtClean="0">
                <a:latin typeface="Arial" pitchFamily="34" charset="0"/>
                <a:cs typeface="Arial" pitchFamily="34" charset="0"/>
              </a:rPr>
              <a:t>ВдВ</a:t>
            </a:r>
            <a:r>
              <a:rPr lang="ru-RU" sz="1500" dirty="0" smtClean="0">
                <a:latin typeface="Arial" pitchFamily="34" charset="0"/>
                <a:cs typeface="Arial" pitchFamily="34" charset="0"/>
              </a:rPr>
              <a:t> искусственно приводятся в соответствие изотермам реального газа (правило Максвелла)</a:t>
            </a:r>
            <a:endParaRPr lang="en-US" sz="1500" dirty="0">
              <a:latin typeface="Arial" pitchFamily="34" charset="0"/>
              <a:cs typeface="Arial" pitchFamily="34" charset="0"/>
            </a:endParaRPr>
          </a:p>
          <a:p>
            <a:pPr marL="342900" indent="-342900" algn="just">
              <a:spcAft>
                <a:spcPts val="1200"/>
              </a:spcAft>
              <a:buAutoNum type="arabicPeriod"/>
            </a:pPr>
            <a:r>
              <a:rPr lang="ru-RU" sz="1500" dirty="0">
                <a:latin typeface="Arial" pitchFamily="34" charset="0"/>
                <a:cs typeface="Arial" pitchFamily="34" charset="0"/>
              </a:rPr>
              <a:t>Поправка на давление в уравнении Ван-дер-Ваальса предполагает, что притяжение между молекулами  распространяется на большие расстояния, во много раз превосходящие размеры молекул</a:t>
            </a:r>
            <a:r>
              <a:rPr lang="en-US" sz="1500" dirty="0">
                <a:latin typeface="Arial" pitchFamily="34" charset="0"/>
                <a:cs typeface="Arial" pitchFamily="34" charset="0"/>
              </a:rPr>
              <a:t>.  </a:t>
            </a:r>
            <a:r>
              <a:rPr lang="ru-RU" sz="1500" dirty="0">
                <a:latin typeface="Arial" pitchFamily="34" charset="0"/>
                <a:cs typeface="Arial" pitchFamily="34" charset="0"/>
              </a:rPr>
              <a:t>Не в состоянии дать достаточно аккуратный учет сил притяжения между молекулами. Только качественное описание.	  </a:t>
            </a:r>
          </a:p>
        </p:txBody>
      </p:sp>
      <p:graphicFrame>
        <p:nvGraphicFramePr>
          <p:cNvPr id="7" name="Object 6"/>
          <p:cNvGraphicFramePr>
            <a:graphicFrameLocks noChangeAspect="1"/>
          </p:cNvGraphicFramePr>
          <p:nvPr>
            <p:extLst>
              <p:ext uri="{D42A27DB-BD31-4B8C-83A1-F6EECF244321}">
                <p14:modId xmlns:p14="http://schemas.microsoft.com/office/powerpoint/2010/main" val="3943848000"/>
              </p:ext>
            </p:extLst>
          </p:nvPr>
        </p:nvGraphicFramePr>
        <p:xfrm>
          <a:off x="1517320" y="2421512"/>
          <a:ext cx="1686528" cy="365760"/>
        </p:xfrm>
        <a:graphic>
          <a:graphicData uri="http://schemas.openxmlformats.org/presentationml/2006/ole">
            <mc:AlternateContent xmlns:mc="http://schemas.openxmlformats.org/markup-compatibility/2006">
              <mc:Choice xmlns:v="urn:schemas-microsoft-com:vml" Requires="v">
                <p:oleObj spid="_x0000_s1504064" name="Equation" r:id="rId3" imgW="1054080" imgH="228600" progId="Equation.DSMT4">
                  <p:embed/>
                </p:oleObj>
              </mc:Choice>
              <mc:Fallback>
                <p:oleObj name="Equation" r:id="rId3" imgW="1054080" imgH="228600" progId="Equation.DSMT4">
                  <p:embed/>
                  <p:pic>
                    <p:nvPicPr>
                      <p:cNvPr id="0" name="Object 26"/>
                      <p:cNvPicPr>
                        <a:picLocks noChangeAspect="1" noChangeArrowheads="1"/>
                      </p:cNvPicPr>
                      <p:nvPr/>
                    </p:nvPicPr>
                    <p:blipFill>
                      <a:blip r:embed="rId4"/>
                      <a:srcRect/>
                      <a:stretch>
                        <a:fillRect/>
                      </a:stretch>
                    </p:blipFill>
                    <p:spPr bwMode="auto">
                      <a:xfrm>
                        <a:off x="1517320" y="2421512"/>
                        <a:ext cx="1686528"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595328789"/>
              </p:ext>
            </p:extLst>
          </p:nvPr>
        </p:nvGraphicFramePr>
        <p:xfrm>
          <a:off x="1907704" y="3516405"/>
          <a:ext cx="771840" cy="365760"/>
        </p:xfrm>
        <a:graphic>
          <a:graphicData uri="http://schemas.openxmlformats.org/presentationml/2006/ole">
            <mc:AlternateContent xmlns:mc="http://schemas.openxmlformats.org/markup-compatibility/2006">
              <mc:Choice xmlns:v="urn:schemas-microsoft-com:vml" Requires="v">
                <p:oleObj spid="_x0000_s1504065" name="Equation" r:id="rId5" imgW="482400" imgH="228600" progId="Equation.DSMT4">
                  <p:embed/>
                </p:oleObj>
              </mc:Choice>
              <mc:Fallback>
                <p:oleObj name="Equation" r:id="rId5" imgW="482400" imgH="228600" progId="Equation.DSMT4">
                  <p:embed/>
                  <p:pic>
                    <p:nvPicPr>
                      <p:cNvPr id="0" name=""/>
                      <p:cNvPicPr>
                        <a:picLocks noChangeAspect="1" noChangeArrowheads="1"/>
                      </p:cNvPicPr>
                      <p:nvPr/>
                    </p:nvPicPr>
                    <p:blipFill>
                      <a:blip r:embed="rId6"/>
                      <a:srcRect/>
                      <a:stretch>
                        <a:fillRect/>
                      </a:stretch>
                    </p:blipFill>
                    <p:spPr bwMode="auto">
                      <a:xfrm>
                        <a:off x="1907704" y="3516405"/>
                        <a:ext cx="77184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506480847"/>
              </p:ext>
            </p:extLst>
          </p:nvPr>
        </p:nvGraphicFramePr>
        <p:xfrm>
          <a:off x="5508104" y="3525458"/>
          <a:ext cx="792000" cy="365760"/>
        </p:xfrm>
        <a:graphic>
          <a:graphicData uri="http://schemas.openxmlformats.org/presentationml/2006/ole">
            <mc:AlternateContent xmlns:mc="http://schemas.openxmlformats.org/markup-compatibility/2006">
              <mc:Choice xmlns:v="urn:schemas-microsoft-com:vml" Requires="v">
                <p:oleObj spid="_x0000_s1504066" name="Equation" r:id="rId7" imgW="495000" imgH="228600" progId="Equation.DSMT4">
                  <p:embed/>
                </p:oleObj>
              </mc:Choice>
              <mc:Fallback>
                <p:oleObj name="Equation" r:id="rId7" imgW="495000" imgH="228600" progId="Equation.DSMT4">
                  <p:embed/>
                  <p:pic>
                    <p:nvPicPr>
                      <p:cNvPr id="0" name=""/>
                      <p:cNvPicPr>
                        <a:picLocks noChangeAspect="1" noChangeArrowheads="1"/>
                      </p:cNvPicPr>
                      <p:nvPr/>
                    </p:nvPicPr>
                    <p:blipFill>
                      <a:blip r:embed="rId8"/>
                      <a:srcRect/>
                      <a:stretch>
                        <a:fillRect/>
                      </a:stretch>
                    </p:blipFill>
                    <p:spPr bwMode="auto">
                      <a:xfrm>
                        <a:off x="5508104" y="3525458"/>
                        <a:ext cx="79200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10" name="Rectangle 9"/>
          <p:cNvSpPr/>
          <p:nvPr/>
        </p:nvSpPr>
        <p:spPr>
          <a:xfrm>
            <a:off x="322712" y="5805264"/>
            <a:ext cx="8713783" cy="553998"/>
          </a:xfrm>
          <a:prstGeom prst="rect">
            <a:avLst/>
          </a:prstGeom>
          <a:ln w="28575">
            <a:solidFill>
              <a:srgbClr val="C00000"/>
            </a:solidFill>
          </a:ln>
        </p:spPr>
        <p:txBody>
          <a:bodyPr wrap="square">
            <a:spAutoFit/>
          </a:bodyPr>
          <a:lstStyle/>
          <a:p>
            <a:r>
              <a:rPr lang="ru-RU" sz="1500" dirty="0">
                <a:latin typeface="Arial" pitchFamily="34" charset="0"/>
                <a:cs typeface="Arial" pitchFamily="34" charset="0"/>
              </a:rPr>
              <a:t>Для описания поведения конкретного вещества уравнение Ван-дер-Ваальса является лишь весьма приближенным уравнением </a:t>
            </a:r>
            <a:r>
              <a:rPr lang="ru-RU" sz="1500" dirty="0" smtClean="0">
                <a:latin typeface="Arial" pitchFamily="34" charset="0"/>
                <a:cs typeface="Arial" pitchFamily="34" charset="0"/>
              </a:rPr>
              <a:t>состояния, претендующим лишь на качественное описание</a:t>
            </a:r>
            <a:endParaRPr lang="ru-RU" sz="1500" dirty="0">
              <a:latin typeface="Arial" pitchFamily="34" charset="0"/>
              <a:cs typeface="Arial" pitchFamily="34" charset="0"/>
            </a:endParaRPr>
          </a:p>
        </p:txBody>
      </p:sp>
      <p:sp>
        <p:nvSpPr>
          <p:cNvPr id="11" name="Rectangle 10"/>
          <p:cNvSpPr/>
          <p:nvPr/>
        </p:nvSpPr>
        <p:spPr>
          <a:xfrm>
            <a:off x="322713" y="6490211"/>
            <a:ext cx="8713782" cy="323165"/>
          </a:xfrm>
          <a:prstGeom prst="rect">
            <a:avLst/>
          </a:prstGeom>
          <a:ln w="28575">
            <a:solidFill>
              <a:srgbClr val="C00000"/>
            </a:solidFill>
          </a:ln>
        </p:spPr>
        <p:txBody>
          <a:bodyPr wrap="square">
            <a:spAutoFit/>
          </a:bodyPr>
          <a:lstStyle/>
          <a:p>
            <a:r>
              <a:rPr lang="ru-RU" sz="1500" dirty="0">
                <a:latin typeface="Arial" pitchFamily="34" charset="0"/>
                <a:cs typeface="Arial" pitchFamily="34" charset="0"/>
              </a:rPr>
              <a:t>Универсального уравнения состояния для всех веществ существовать не может </a:t>
            </a:r>
          </a:p>
        </p:txBody>
      </p:sp>
    </p:spTree>
    <p:extLst>
      <p:ext uri="{BB962C8B-B14F-4D97-AF65-F5344CB8AC3E}">
        <p14:creationId xmlns:p14="http://schemas.microsoft.com/office/powerpoint/2010/main" val="6486190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p:cNvGraphicFramePr>
            <a:graphicFrameLocks noChangeAspect="1"/>
          </p:cNvGraphicFramePr>
          <p:nvPr>
            <p:extLst>
              <p:ext uri="{D42A27DB-BD31-4B8C-83A1-F6EECF244321}">
                <p14:modId xmlns:p14="http://schemas.microsoft.com/office/powerpoint/2010/main" val="3817428813"/>
              </p:ext>
            </p:extLst>
          </p:nvPr>
        </p:nvGraphicFramePr>
        <p:xfrm>
          <a:off x="251520" y="2110790"/>
          <a:ext cx="6278563" cy="863600"/>
        </p:xfrm>
        <a:graphic>
          <a:graphicData uri="http://schemas.openxmlformats.org/presentationml/2006/ole">
            <mc:AlternateContent xmlns:mc="http://schemas.openxmlformats.org/markup-compatibility/2006">
              <mc:Choice xmlns:v="urn:schemas-microsoft-com:vml" Requires="v">
                <p:oleObj spid="_x0000_s1634603" name="Equation" r:id="rId3" imgW="3492360" imgH="482400" progId="Equation.DSMT4">
                  <p:embed/>
                </p:oleObj>
              </mc:Choice>
              <mc:Fallback>
                <p:oleObj name="Equation" r:id="rId3" imgW="3492360" imgH="482400" progId="Equation.DSMT4">
                  <p:embed/>
                  <p:pic>
                    <p:nvPicPr>
                      <p:cNvPr id="0" name="Object 8"/>
                      <p:cNvPicPr>
                        <a:picLocks noChangeAspect="1" noChangeArrowheads="1"/>
                      </p:cNvPicPr>
                      <p:nvPr/>
                    </p:nvPicPr>
                    <p:blipFill>
                      <a:blip r:embed="rId4"/>
                      <a:srcRect/>
                      <a:stretch>
                        <a:fillRect/>
                      </a:stretch>
                    </p:blipFill>
                    <p:spPr bwMode="auto">
                      <a:xfrm>
                        <a:off x="251520" y="2110790"/>
                        <a:ext cx="6278563" cy="863600"/>
                      </a:xfrm>
                      <a:prstGeom prst="rect">
                        <a:avLst/>
                      </a:prstGeom>
                      <a:noFill/>
                      <a:ln w="28575">
                        <a:solidFill>
                          <a:srgbClr val="C00000"/>
                        </a:solidFill>
                      </a:ln>
                    </p:spPr>
                  </p:pic>
                </p:oleObj>
              </mc:Fallback>
            </mc:AlternateContent>
          </a:graphicData>
        </a:graphic>
      </p:graphicFrame>
      <p:sp>
        <p:nvSpPr>
          <p:cNvPr id="8" name="Rectangle 4"/>
          <p:cNvSpPr txBox="1">
            <a:spLocks noRot="1" noChangeArrowheads="1"/>
          </p:cNvSpPr>
          <p:nvPr/>
        </p:nvSpPr>
        <p:spPr bwMode="auto">
          <a:xfrm>
            <a:off x="1259632" y="44624"/>
            <a:ext cx="7056784" cy="576064"/>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Вириальное уравнение состояния</a:t>
            </a:r>
            <a:endParaRPr lang="ru-RU" sz="2800" b="1" kern="0" baseline="-25000" dirty="0">
              <a:solidFill>
                <a:srgbClr val="003399"/>
              </a:solidFill>
              <a:latin typeface="Arial" pitchFamily="34" charset="0"/>
              <a:cs typeface="Arial" pitchFamily="34" charset="0"/>
            </a:endParaRPr>
          </a:p>
        </p:txBody>
      </p:sp>
      <p:sp>
        <p:nvSpPr>
          <p:cNvPr id="9" name="Rectangle 8"/>
          <p:cNvSpPr/>
          <p:nvPr/>
        </p:nvSpPr>
        <p:spPr>
          <a:xfrm>
            <a:off x="122487" y="620688"/>
            <a:ext cx="8639330" cy="784830"/>
          </a:xfrm>
          <a:prstGeom prst="rect">
            <a:avLst/>
          </a:prstGeom>
        </p:spPr>
        <p:txBody>
          <a:bodyPr wrap="square">
            <a:spAutoFit/>
          </a:bodyPr>
          <a:lstStyle/>
          <a:p>
            <a:r>
              <a:rPr lang="ru-RU" sz="1500" dirty="0">
                <a:latin typeface="Arial" pitchFamily="34" charset="0"/>
                <a:cs typeface="Arial" pitchFamily="34" charset="0"/>
              </a:rPr>
              <a:t>Уравнение состояния зависит от закона взаимодействия молекул, поэтому универсального уравнения состояния для газов с межмолекулярным взаимодействием и для жидкостей не существует.  Для каждого вещества нужно подбирать свое уравнение состояния.</a:t>
            </a:r>
          </a:p>
        </p:txBody>
      </p:sp>
      <p:sp>
        <p:nvSpPr>
          <p:cNvPr id="11" name="Rectangle 10"/>
          <p:cNvSpPr/>
          <p:nvPr/>
        </p:nvSpPr>
        <p:spPr>
          <a:xfrm>
            <a:off x="122487" y="1445151"/>
            <a:ext cx="8639330" cy="553998"/>
          </a:xfrm>
          <a:prstGeom prst="rect">
            <a:avLst/>
          </a:prstGeom>
        </p:spPr>
        <p:txBody>
          <a:bodyPr wrap="square">
            <a:spAutoFit/>
          </a:bodyPr>
          <a:lstStyle/>
          <a:p>
            <a:r>
              <a:rPr lang="ru-RU" sz="1500" dirty="0">
                <a:latin typeface="Arial" pitchFamily="34" charset="0"/>
                <a:cs typeface="Arial" pitchFamily="34" charset="0"/>
              </a:rPr>
              <a:t>Один из способов – уравнение состояния в виде вириального уравнения с бесконечным рядом по обратным степеням молярного объема:</a:t>
            </a:r>
          </a:p>
        </p:txBody>
      </p:sp>
      <p:graphicFrame>
        <p:nvGraphicFramePr>
          <p:cNvPr id="12" name="Object 11"/>
          <p:cNvGraphicFramePr>
            <a:graphicFrameLocks noChangeAspect="1"/>
          </p:cNvGraphicFramePr>
          <p:nvPr>
            <p:extLst>
              <p:ext uri="{D42A27DB-BD31-4B8C-83A1-F6EECF244321}">
                <p14:modId xmlns:p14="http://schemas.microsoft.com/office/powerpoint/2010/main" val="2975780597"/>
              </p:ext>
            </p:extLst>
          </p:nvPr>
        </p:nvGraphicFramePr>
        <p:xfrm>
          <a:off x="161052" y="3038404"/>
          <a:ext cx="754062" cy="455612"/>
        </p:xfrm>
        <a:graphic>
          <a:graphicData uri="http://schemas.openxmlformats.org/presentationml/2006/ole">
            <mc:AlternateContent xmlns:mc="http://schemas.openxmlformats.org/markup-compatibility/2006">
              <mc:Choice xmlns:v="urn:schemas-microsoft-com:vml" Requires="v">
                <p:oleObj spid="_x0000_s1634604" name="Equation" r:id="rId5" imgW="419040" imgH="253800" progId="Equation.DSMT4">
                  <p:embed/>
                </p:oleObj>
              </mc:Choice>
              <mc:Fallback>
                <p:oleObj name="Equation" r:id="rId5" imgW="419040" imgH="253800" progId="Equation.DSMT4">
                  <p:embed/>
                  <p:pic>
                    <p:nvPicPr>
                      <p:cNvPr id="0" name=""/>
                      <p:cNvPicPr>
                        <a:picLocks noChangeAspect="1" noChangeArrowheads="1"/>
                      </p:cNvPicPr>
                      <p:nvPr/>
                    </p:nvPicPr>
                    <p:blipFill>
                      <a:blip r:embed="rId6"/>
                      <a:srcRect/>
                      <a:stretch>
                        <a:fillRect/>
                      </a:stretch>
                    </p:blipFill>
                    <p:spPr bwMode="auto">
                      <a:xfrm>
                        <a:off x="161052" y="3038404"/>
                        <a:ext cx="754062"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3" name="Rectangle 12"/>
          <p:cNvSpPr/>
          <p:nvPr/>
        </p:nvSpPr>
        <p:spPr>
          <a:xfrm>
            <a:off x="915114" y="3068960"/>
            <a:ext cx="7862225" cy="784830"/>
          </a:xfrm>
          <a:prstGeom prst="rect">
            <a:avLst/>
          </a:prstGeom>
        </p:spPr>
        <p:txBody>
          <a:bodyPr wrap="square">
            <a:spAutoFit/>
          </a:bodyPr>
          <a:lstStyle/>
          <a:p>
            <a:pPr marL="285750" indent="-285750" algn="just">
              <a:buFontTx/>
              <a:buChar char="-"/>
            </a:pPr>
            <a:r>
              <a:rPr lang="ru-RU" sz="1500" dirty="0">
                <a:latin typeface="Arial" pitchFamily="34" charset="0"/>
                <a:cs typeface="Arial" pitchFamily="34" charset="0"/>
              </a:rPr>
              <a:t>вириальные коэффициенты, зависящие от температуры, которых теоретически может быть бесконечное число. На практике ограничиваются лишь небольшим числом первых </a:t>
            </a:r>
            <a:r>
              <a:rPr lang="ru-RU" sz="1500" dirty="0" smtClean="0">
                <a:latin typeface="Arial" pitchFamily="34" charset="0"/>
                <a:cs typeface="Arial" pitchFamily="34" charset="0"/>
              </a:rPr>
              <a:t>коэффициентов ряда</a:t>
            </a:r>
            <a:endParaRPr lang="ru-RU" sz="1500" dirty="0">
              <a:latin typeface="Arial" pitchFamily="34" charset="0"/>
              <a:cs typeface="Arial" pitchFamily="34"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879706561"/>
              </p:ext>
            </p:extLst>
          </p:nvPr>
        </p:nvGraphicFramePr>
        <p:xfrm>
          <a:off x="251520" y="4742623"/>
          <a:ext cx="1728788" cy="736600"/>
        </p:xfrm>
        <a:graphic>
          <a:graphicData uri="http://schemas.openxmlformats.org/presentationml/2006/ole">
            <mc:AlternateContent xmlns:mc="http://schemas.openxmlformats.org/markup-compatibility/2006">
              <mc:Choice xmlns:v="urn:schemas-microsoft-com:vml" Requires="v">
                <p:oleObj spid="_x0000_s1634605" name="Equation" r:id="rId7" imgW="1015920" imgH="431640" progId="Equation.DSMT4">
                  <p:embed/>
                </p:oleObj>
              </mc:Choice>
              <mc:Fallback>
                <p:oleObj name="Equation" r:id="rId7" imgW="1015920" imgH="431640" progId="Equation.DSMT4">
                  <p:embed/>
                  <p:pic>
                    <p:nvPicPr>
                      <p:cNvPr id="0" name="Object 6"/>
                      <p:cNvPicPr>
                        <a:picLocks noChangeAspect="1" noChangeArrowheads="1"/>
                      </p:cNvPicPr>
                      <p:nvPr/>
                    </p:nvPicPr>
                    <p:blipFill>
                      <a:blip r:embed="rId8"/>
                      <a:srcRect/>
                      <a:stretch>
                        <a:fillRect/>
                      </a:stretch>
                    </p:blipFill>
                    <p:spPr bwMode="auto">
                      <a:xfrm>
                        <a:off x="251520" y="4742623"/>
                        <a:ext cx="1728788"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15" name="Rectangle 14"/>
          <p:cNvSpPr/>
          <p:nvPr/>
        </p:nvSpPr>
        <p:spPr>
          <a:xfrm>
            <a:off x="899446" y="4077072"/>
            <a:ext cx="3117772" cy="553998"/>
          </a:xfrm>
          <a:prstGeom prst="rect">
            <a:avLst/>
          </a:prstGeom>
        </p:spPr>
        <p:txBody>
          <a:bodyPr wrap="square">
            <a:spAutoFit/>
          </a:bodyPr>
          <a:lstStyle/>
          <a:p>
            <a:r>
              <a:rPr lang="ru-RU" sz="1500" b="1" dirty="0">
                <a:latin typeface="Arial" pitchFamily="34" charset="0"/>
                <a:cs typeface="Arial" pitchFamily="34" charset="0"/>
              </a:rPr>
              <a:t>Уравнение Ван-дер-Ваальса </a:t>
            </a:r>
          </a:p>
          <a:p>
            <a:r>
              <a:rPr lang="ru-RU" sz="1500" b="1" dirty="0">
                <a:latin typeface="Arial" pitchFamily="34" charset="0"/>
                <a:cs typeface="Arial" pitchFamily="34" charset="0"/>
              </a:rPr>
              <a:t>в вириальной форме</a:t>
            </a:r>
          </a:p>
        </p:txBody>
      </p:sp>
      <p:sp>
        <p:nvSpPr>
          <p:cNvPr id="16" name="Right Arrow 15"/>
          <p:cNvSpPr/>
          <p:nvPr/>
        </p:nvSpPr>
        <p:spPr>
          <a:xfrm>
            <a:off x="2339752" y="4886639"/>
            <a:ext cx="778835" cy="413610"/>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7" name="Object 16"/>
          <p:cNvGraphicFramePr>
            <a:graphicFrameLocks noChangeAspect="1"/>
          </p:cNvGraphicFramePr>
          <p:nvPr>
            <p:extLst>
              <p:ext uri="{D42A27DB-BD31-4B8C-83A1-F6EECF244321}">
                <p14:modId xmlns:p14="http://schemas.microsoft.com/office/powerpoint/2010/main" val="3070026917"/>
              </p:ext>
            </p:extLst>
          </p:nvPr>
        </p:nvGraphicFramePr>
        <p:xfrm>
          <a:off x="3275856" y="4725144"/>
          <a:ext cx="3673475" cy="736600"/>
        </p:xfrm>
        <a:graphic>
          <a:graphicData uri="http://schemas.openxmlformats.org/presentationml/2006/ole">
            <mc:AlternateContent xmlns:mc="http://schemas.openxmlformats.org/markup-compatibility/2006">
              <mc:Choice xmlns:v="urn:schemas-microsoft-com:vml" Requires="v">
                <p:oleObj spid="_x0000_s1634606" name="Equation" r:id="rId9" imgW="2158920" imgH="431640" progId="Equation.DSMT4">
                  <p:embed/>
                </p:oleObj>
              </mc:Choice>
              <mc:Fallback>
                <p:oleObj name="Equation" r:id="rId9" imgW="2158920" imgH="431640" progId="Equation.DSMT4">
                  <p:embed/>
                  <p:pic>
                    <p:nvPicPr>
                      <p:cNvPr id="0" name=""/>
                      <p:cNvPicPr>
                        <a:picLocks noChangeAspect="1" noChangeArrowheads="1"/>
                      </p:cNvPicPr>
                      <p:nvPr/>
                    </p:nvPicPr>
                    <p:blipFill>
                      <a:blip r:embed="rId10"/>
                      <a:srcRect/>
                      <a:stretch>
                        <a:fillRect/>
                      </a:stretch>
                    </p:blipFill>
                    <p:spPr bwMode="auto">
                      <a:xfrm>
                        <a:off x="3275856" y="4725144"/>
                        <a:ext cx="3673475"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18" name="Rectangle 17"/>
          <p:cNvSpPr/>
          <p:nvPr/>
        </p:nvSpPr>
        <p:spPr>
          <a:xfrm>
            <a:off x="57969" y="6110775"/>
            <a:ext cx="2671200" cy="553998"/>
          </a:xfrm>
          <a:prstGeom prst="rect">
            <a:avLst/>
          </a:prstGeom>
        </p:spPr>
        <p:txBody>
          <a:bodyPr wrap="square">
            <a:spAutoFit/>
          </a:bodyPr>
          <a:lstStyle/>
          <a:p>
            <a:pPr algn="just"/>
            <a:r>
              <a:rPr lang="ru-RU" sz="1500" dirty="0">
                <a:latin typeface="Arial" pitchFamily="34" charset="0"/>
                <a:cs typeface="Arial" pitchFamily="34" charset="0"/>
              </a:rPr>
              <a:t>Бесконечная убывающая  геометрическая прогрессия</a:t>
            </a:r>
          </a:p>
        </p:txBody>
      </p:sp>
      <p:graphicFrame>
        <p:nvGraphicFramePr>
          <p:cNvPr id="19" name="Object 18"/>
          <p:cNvGraphicFramePr>
            <a:graphicFrameLocks noChangeAspect="1"/>
          </p:cNvGraphicFramePr>
          <p:nvPr>
            <p:extLst>
              <p:ext uri="{D42A27DB-BD31-4B8C-83A1-F6EECF244321}">
                <p14:modId xmlns:p14="http://schemas.microsoft.com/office/powerpoint/2010/main" val="727661529"/>
              </p:ext>
            </p:extLst>
          </p:nvPr>
        </p:nvGraphicFramePr>
        <p:xfrm>
          <a:off x="2729169" y="5871104"/>
          <a:ext cx="2162175" cy="866775"/>
        </p:xfrm>
        <a:graphic>
          <a:graphicData uri="http://schemas.openxmlformats.org/presentationml/2006/ole">
            <mc:AlternateContent xmlns:mc="http://schemas.openxmlformats.org/markup-compatibility/2006">
              <mc:Choice xmlns:v="urn:schemas-microsoft-com:vml" Requires="v">
                <p:oleObj spid="_x0000_s1634607" name="Equation" r:id="rId11" imgW="1269720" imgH="507960" progId="Equation.DSMT4">
                  <p:embed/>
                </p:oleObj>
              </mc:Choice>
              <mc:Fallback>
                <p:oleObj name="Equation" r:id="rId11" imgW="1269720" imgH="507960" progId="Equation.DSMT4">
                  <p:embed/>
                  <p:pic>
                    <p:nvPicPr>
                      <p:cNvPr id="0" name=""/>
                      <p:cNvPicPr>
                        <a:picLocks noChangeAspect="1" noChangeArrowheads="1"/>
                      </p:cNvPicPr>
                      <p:nvPr/>
                    </p:nvPicPr>
                    <p:blipFill>
                      <a:blip r:embed="rId12"/>
                      <a:srcRect/>
                      <a:stretch>
                        <a:fillRect/>
                      </a:stretch>
                    </p:blipFill>
                    <p:spPr bwMode="auto">
                      <a:xfrm>
                        <a:off x="2729169" y="5871104"/>
                        <a:ext cx="216217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3336579800"/>
              </p:ext>
            </p:extLst>
          </p:nvPr>
        </p:nvGraphicFramePr>
        <p:xfrm>
          <a:off x="5133975" y="5851525"/>
          <a:ext cx="3889375" cy="954088"/>
        </p:xfrm>
        <a:graphic>
          <a:graphicData uri="http://schemas.openxmlformats.org/presentationml/2006/ole">
            <mc:AlternateContent xmlns:mc="http://schemas.openxmlformats.org/markup-compatibility/2006">
              <mc:Choice xmlns:v="urn:schemas-microsoft-com:vml" Requires="v">
                <p:oleObj spid="_x0000_s1634608" name="Equation" r:id="rId13" imgW="2286000" imgH="558720" progId="Equation.DSMT4">
                  <p:embed/>
                </p:oleObj>
              </mc:Choice>
              <mc:Fallback>
                <p:oleObj name="Equation" r:id="rId13" imgW="2286000" imgH="558720" progId="Equation.DSMT4">
                  <p:embed/>
                  <p:pic>
                    <p:nvPicPr>
                      <p:cNvPr id="0" name=""/>
                      <p:cNvPicPr>
                        <a:picLocks noChangeAspect="1" noChangeArrowheads="1"/>
                      </p:cNvPicPr>
                      <p:nvPr/>
                    </p:nvPicPr>
                    <p:blipFill>
                      <a:blip r:embed="rId14"/>
                      <a:srcRect/>
                      <a:stretch>
                        <a:fillRect/>
                      </a:stretch>
                    </p:blipFill>
                    <p:spPr bwMode="auto">
                      <a:xfrm>
                        <a:off x="5133975" y="5851525"/>
                        <a:ext cx="3889375" cy="954088"/>
                      </a:xfrm>
                      <a:prstGeom prst="rect">
                        <a:avLst/>
                      </a:prstGeom>
                      <a:noFill/>
                      <a:ln w="28575">
                        <a:solidFill>
                          <a:srgbClr val="C00000"/>
                        </a:solidFill>
                      </a:ln>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4178731734"/>
              </p:ext>
            </p:extLst>
          </p:nvPr>
        </p:nvGraphicFramePr>
        <p:xfrm>
          <a:off x="155936" y="5688867"/>
          <a:ext cx="973138" cy="390525"/>
        </p:xfrm>
        <a:graphic>
          <a:graphicData uri="http://schemas.openxmlformats.org/presentationml/2006/ole">
            <mc:AlternateContent xmlns:mc="http://schemas.openxmlformats.org/markup-compatibility/2006">
              <mc:Choice xmlns:v="urn:schemas-microsoft-com:vml" Requires="v">
                <p:oleObj spid="_x0000_s1634609" name="Equation" r:id="rId15" imgW="571320" imgH="228600" progId="Equation.DSMT4">
                  <p:embed/>
                </p:oleObj>
              </mc:Choice>
              <mc:Fallback>
                <p:oleObj name="Equation" r:id="rId15" imgW="571320" imgH="228600" progId="Equation.DSMT4">
                  <p:embed/>
                  <p:pic>
                    <p:nvPicPr>
                      <p:cNvPr id="0" name=""/>
                      <p:cNvPicPr>
                        <a:picLocks noChangeAspect="1" noChangeArrowheads="1"/>
                      </p:cNvPicPr>
                      <p:nvPr/>
                    </p:nvPicPr>
                    <p:blipFill>
                      <a:blip r:embed="rId16"/>
                      <a:srcRect/>
                      <a:stretch>
                        <a:fillRect/>
                      </a:stretch>
                    </p:blipFill>
                    <p:spPr bwMode="auto">
                      <a:xfrm>
                        <a:off x="155936" y="5688867"/>
                        <a:ext cx="973138"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22" name="Right Arrow 21"/>
          <p:cNvSpPr/>
          <p:nvPr/>
        </p:nvSpPr>
        <p:spPr>
          <a:xfrm rot="19740771">
            <a:off x="4625505" y="5540238"/>
            <a:ext cx="899142" cy="184990"/>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Right Arrow 22"/>
          <p:cNvSpPr/>
          <p:nvPr/>
        </p:nvSpPr>
        <p:spPr>
          <a:xfrm rot="1672331">
            <a:off x="6958356" y="5428646"/>
            <a:ext cx="899142" cy="184990"/>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Rectangle 23"/>
          <p:cNvSpPr/>
          <p:nvPr/>
        </p:nvSpPr>
        <p:spPr>
          <a:xfrm>
            <a:off x="5092881" y="4053210"/>
            <a:ext cx="3905873" cy="553998"/>
          </a:xfrm>
          <a:prstGeom prst="rect">
            <a:avLst/>
          </a:prstGeom>
        </p:spPr>
        <p:txBody>
          <a:bodyPr wrap="square">
            <a:spAutoFit/>
          </a:bodyPr>
          <a:lstStyle/>
          <a:p>
            <a:pPr algn="just"/>
            <a:r>
              <a:rPr lang="ru-RU" sz="1500" dirty="0">
                <a:latin typeface="Arial" pitchFamily="34" charset="0"/>
                <a:cs typeface="Arial" pitchFamily="34" charset="0"/>
              </a:rPr>
              <a:t>Уравнение Ван-дер-Ваальса – один из частных случаев вириального уравнения</a:t>
            </a:r>
          </a:p>
        </p:txBody>
      </p:sp>
      <p:graphicFrame>
        <p:nvGraphicFramePr>
          <p:cNvPr id="25" name="Object 24"/>
          <p:cNvGraphicFramePr>
            <a:graphicFrameLocks noChangeAspect="1"/>
          </p:cNvGraphicFramePr>
          <p:nvPr>
            <p:extLst>
              <p:ext uri="{D42A27DB-BD31-4B8C-83A1-F6EECF244321}">
                <p14:modId xmlns:p14="http://schemas.microsoft.com/office/powerpoint/2010/main" val="2696790332"/>
              </p:ext>
            </p:extLst>
          </p:nvPr>
        </p:nvGraphicFramePr>
        <p:xfrm>
          <a:off x="7657603" y="4692076"/>
          <a:ext cx="1317625" cy="671512"/>
        </p:xfrm>
        <a:graphic>
          <a:graphicData uri="http://schemas.openxmlformats.org/presentationml/2006/ole">
            <mc:AlternateContent xmlns:mc="http://schemas.openxmlformats.org/markup-compatibility/2006">
              <mc:Choice xmlns:v="urn:schemas-microsoft-com:vml" Requires="v">
                <p:oleObj spid="_x0000_s1634610" name="Equation" r:id="rId17" imgW="774360" imgH="393480" progId="Equation.DSMT4">
                  <p:embed/>
                </p:oleObj>
              </mc:Choice>
              <mc:Fallback>
                <p:oleObj name="Equation" r:id="rId17" imgW="774360" imgH="393480" progId="Equation.DSMT4">
                  <p:embed/>
                  <p:pic>
                    <p:nvPicPr>
                      <p:cNvPr id="0" name=""/>
                      <p:cNvPicPr>
                        <a:picLocks noChangeAspect="1" noChangeArrowheads="1"/>
                      </p:cNvPicPr>
                      <p:nvPr/>
                    </p:nvPicPr>
                    <p:blipFill>
                      <a:blip r:embed="rId18"/>
                      <a:srcRect/>
                      <a:stretch>
                        <a:fillRect/>
                      </a:stretch>
                    </p:blipFill>
                    <p:spPr bwMode="auto">
                      <a:xfrm>
                        <a:off x="7657603" y="4692076"/>
                        <a:ext cx="1317625" cy="67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2742984798"/>
              </p:ext>
            </p:extLst>
          </p:nvPr>
        </p:nvGraphicFramePr>
        <p:xfrm>
          <a:off x="8081963" y="5413375"/>
          <a:ext cx="906462" cy="412750"/>
        </p:xfrm>
        <a:graphic>
          <a:graphicData uri="http://schemas.openxmlformats.org/presentationml/2006/ole">
            <mc:AlternateContent xmlns:mc="http://schemas.openxmlformats.org/markup-compatibility/2006">
              <mc:Choice xmlns:v="urn:schemas-microsoft-com:vml" Requires="v">
                <p:oleObj spid="_x0000_s1634611" name="Equation" r:id="rId19" imgW="533160" imgH="241200" progId="Equation.DSMT4">
                  <p:embed/>
                </p:oleObj>
              </mc:Choice>
              <mc:Fallback>
                <p:oleObj name="Equation" r:id="rId19" imgW="533160" imgH="241200" progId="Equation.DSMT4">
                  <p:embed/>
                  <p:pic>
                    <p:nvPicPr>
                      <p:cNvPr id="0" name=""/>
                      <p:cNvPicPr>
                        <a:picLocks noChangeAspect="1" noChangeArrowheads="1"/>
                      </p:cNvPicPr>
                      <p:nvPr/>
                    </p:nvPicPr>
                    <p:blipFill>
                      <a:blip r:embed="rId20"/>
                      <a:srcRect/>
                      <a:stretch>
                        <a:fillRect/>
                      </a:stretch>
                    </p:blipFill>
                    <p:spPr bwMode="auto">
                      <a:xfrm>
                        <a:off x="8081963" y="5413375"/>
                        <a:ext cx="906462"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0140918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467544" y="116632"/>
            <a:ext cx="8496944"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Эффект Джоуля-Томсона: схема эксперимента</a:t>
            </a:r>
            <a:endParaRPr lang="ru-RU" sz="2800" b="1" kern="0" baseline="-25000" dirty="0">
              <a:solidFill>
                <a:srgbClr val="003399"/>
              </a:solidFill>
              <a:latin typeface="Arial" pitchFamily="34" charset="0"/>
              <a:cs typeface="Arial" pitchFamily="34" charset="0"/>
            </a:endParaRPr>
          </a:p>
        </p:txBody>
      </p:sp>
      <p:cxnSp>
        <p:nvCxnSpPr>
          <p:cNvPr id="6" name="Straight Connector 5"/>
          <p:cNvCxnSpPr/>
          <p:nvPr/>
        </p:nvCxnSpPr>
        <p:spPr>
          <a:xfrm>
            <a:off x="467544" y="1484784"/>
            <a:ext cx="80648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7544" y="2708920"/>
            <a:ext cx="80648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3059832" y="1001644"/>
            <a:ext cx="4032448" cy="400110"/>
          </a:xfrm>
          <a:prstGeom prst="rect">
            <a:avLst/>
          </a:prstGeom>
        </p:spPr>
        <p:txBody>
          <a:bodyPr wrap="square">
            <a:spAutoFit/>
          </a:bodyPr>
          <a:lstStyle/>
          <a:p>
            <a:pPr algn="just"/>
            <a:r>
              <a:rPr lang="ru-RU" sz="2000" dirty="0">
                <a:latin typeface="Arial" pitchFamily="34" charset="0"/>
                <a:cs typeface="Arial" pitchFamily="34" charset="0"/>
              </a:rPr>
              <a:t>Теплоизолированный цилиндр</a:t>
            </a:r>
            <a:endParaRPr lang="ru-RU" sz="2000" b="1" dirty="0">
              <a:latin typeface="Arial" pitchFamily="34" charset="0"/>
              <a:cs typeface="Arial" pitchFamily="34" charset="0"/>
            </a:endParaRPr>
          </a:p>
        </p:txBody>
      </p:sp>
      <p:sp>
        <p:nvSpPr>
          <p:cNvPr id="10" name="Rectangle 9"/>
          <p:cNvSpPr/>
          <p:nvPr/>
        </p:nvSpPr>
        <p:spPr>
          <a:xfrm>
            <a:off x="2051720" y="1484784"/>
            <a:ext cx="2016224" cy="1224136"/>
          </a:xfrm>
          <a:prstGeom prst="rect">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Rectangle 10"/>
          <p:cNvSpPr/>
          <p:nvPr/>
        </p:nvSpPr>
        <p:spPr>
          <a:xfrm>
            <a:off x="4932040" y="1475259"/>
            <a:ext cx="2016224" cy="1224136"/>
          </a:xfrm>
          <a:prstGeom prst="rect">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Right Arrow 11"/>
          <p:cNvSpPr/>
          <p:nvPr/>
        </p:nvSpPr>
        <p:spPr>
          <a:xfrm>
            <a:off x="467544" y="1863874"/>
            <a:ext cx="1584176" cy="432048"/>
          </a:xfrm>
          <a:prstGeom prst="rightArrow">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Right Arrow 12"/>
          <p:cNvSpPr/>
          <p:nvPr/>
        </p:nvSpPr>
        <p:spPr>
          <a:xfrm>
            <a:off x="6948264" y="1871303"/>
            <a:ext cx="1584176" cy="432048"/>
          </a:xfrm>
          <a:prstGeom prst="rightArrow">
            <a:avLst/>
          </a:prstGeom>
          <a:solidFill>
            <a:srgbClr val="072AC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Cloud 13"/>
          <p:cNvSpPr/>
          <p:nvPr/>
        </p:nvSpPr>
        <p:spPr>
          <a:xfrm>
            <a:off x="4034606" y="1460798"/>
            <a:ext cx="930771" cy="1296144"/>
          </a:xfrm>
          <a:prstGeom prst="cloud">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Rectangle 14"/>
          <p:cNvSpPr/>
          <p:nvPr/>
        </p:nvSpPr>
        <p:spPr>
          <a:xfrm>
            <a:off x="1943708" y="2852936"/>
            <a:ext cx="5544616" cy="707886"/>
          </a:xfrm>
          <a:prstGeom prst="rect">
            <a:avLst/>
          </a:prstGeom>
        </p:spPr>
        <p:txBody>
          <a:bodyPr wrap="square">
            <a:spAutoFit/>
          </a:bodyPr>
          <a:lstStyle/>
          <a:p>
            <a:pPr algn="ctr"/>
            <a:r>
              <a:rPr lang="ru-RU" sz="2000" dirty="0">
                <a:latin typeface="Arial" pitchFamily="34" charset="0"/>
                <a:cs typeface="Arial" pitchFamily="34" charset="0"/>
              </a:rPr>
              <a:t>Пористая перегородка из материала с достаточно низкой теплопроводностью</a:t>
            </a:r>
            <a:endParaRPr lang="ru-RU" sz="2000" b="1" dirty="0">
              <a:latin typeface="Arial" pitchFamily="34" charset="0"/>
              <a:cs typeface="Arial" pitchFamily="34" charset="0"/>
            </a:endParaRPr>
          </a:p>
        </p:txBody>
      </p:sp>
      <p:sp>
        <p:nvSpPr>
          <p:cNvPr id="16" name="Rectangle 15"/>
          <p:cNvSpPr/>
          <p:nvPr/>
        </p:nvSpPr>
        <p:spPr>
          <a:xfrm>
            <a:off x="323528" y="3789040"/>
            <a:ext cx="8424936" cy="2554545"/>
          </a:xfrm>
          <a:prstGeom prst="rect">
            <a:avLst/>
          </a:prstGeom>
        </p:spPr>
        <p:txBody>
          <a:bodyPr wrap="square">
            <a:spAutoFit/>
          </a:bodyPr>
          <a:lstStyle/>
          <a:p>
            <a:pPr algn="just"/>
            <a:r>
              <a:rPr lang="ru-RU" sz="2000" dirty="0">
                <a:latin typeface="Arial" pitchFamily="34" charset="0"/>
                <a:cs typeface="Arial" pitchFamily="34" charset="0"/>
              </a:rPr>
              <a:t>Процесс Джоуля-Томсона заключается в стационарном адиабатическом </a:t>
            </a:r>
            <a:r>
              <a:rPr lang="ru-RU" sz="2000" dirty="0" err="1">
                <a:latin typeface="Arial" pitchFamily="34" charset="0"/>
                <a:cs typeface="Arial" pitchFamily="34" charset="0"/>
              </a:rPr>
              <a:t>дросселировании</a:t>
            </a:r>
            <a:r>
              <a:rPr lang="ru-RU" sz="2000" dirty="0">
                <a:latin typeface="Arial" pitchFamily="34" charset="0"/>
                <a:cs typeface="Arial" pitchFamily="34" charset="0"/>
              </a:rPr>
              <a:t>, т.е. медленном протекании газа под действием постоянного перепада давлений сквозь дроссель (пористую перегородку) без существенного изменения кинетической энергии потока газа. Расширение существенно необратимо. В ходе этого процесса энтальпия остается неизменной.  В отличие от свободного расширения, совершается работа, вызывающие изменение внутренней энергии газа.</a:t>
            </a:r>
          </a:p>
        </p:txBody>
      </p:sp>
      <p:graphicFrame>
        <p:nvGraphicFramePr>
          <p:cNvPr id="17" name="Object 16"/>
          <p:cNvGraphicFramePr>
            <a:graphicFrameLocks noChangeAspect="1"/>
          </p:cNvGraphicFramePr>
          <p:nvPr>
            <p:extLst>
              <p:ext uri="{D42A27DB-BD31-4B8C-83A1-F6EECF244321}">
                <p14:modId xmlns:p14="http://schemas.microsoft.com/office/powerpoint/2010/main" val="1657869348"/>
              </p:ext>
            </p:extLst>
          </p:nvPr>
        </p:nvGraphicFramePr>
        <p:xfrm>
          <a:off x="2128838" y="1541463"/>
          <a:ext cx="407987" cy="528637"/>
        </p:xfrm>
        <a:graphic>
          <a:graphicData uri="http://schemas.openxmlformats.org/presentationml/2006/ole">
            <mc:AlternateContent xmlns:mc="http://schemas.openxmlformats.org/markup-compatibility/2006">
              <mc:Choice xmlns:v="urn:schemas-microsoft-com:vml" Requires="v">
                <p:oleObj spid="_x0000_s1600814" name="Equation" r:id="rId3" imgW="177480" imgH="228600" progId="Equation.DSMT4">
                  <p:embed/>
                </p:oleObj>
              </mc:Choice>
              <mc:Fallback>
                <p:oleObj name="Equation" r:id="rId3" imgW="177480" imgH="228600" progId="Equation.DSMT4">
                  <p:embed/>
                  <p:pic>
                    <p:nvPicPr>
                      <p:cNvPr id="0" name="Picture 25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8838" y="1541463"/>
                        <a:ext cx="407987"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208316972"/>
              </p:ext>
            </p:extLst>
          </p:nvPr>
        </p:nvGraphicFramePr>
        <p:xfrm>
          <a:off x="6408738" y="1531938"/>
          <a:ext cx="438150" cy="528637"/>
        </p:xfrm>
        <a:graphic>
          <a:graphicData uri="http://schemas.openxmlformats.org/presentationml/2006/ole">
            <mc:AlternateContent xmlns:mc="http://schemas.openxmlformats.org/markup-compatibility/2006">
              <mc:Choice xmlns:v="urn:schemas-microsoft-com:vml" Requires="v">
                <p:oleObj spid="_x0000_s1600815" name="Equation" r:id="rId5" imgW="190440" imgH="228600" progId="Equation.DSMT4">
                  <p:embed/>
                </p:oleObj>
              </mc:Choice>
              <mc:Fallback>
                <p:oleObj name="Equation" r:id="rId5" imgW="190440" imgH="228600" progId="Equation.DSMT4">
                  <p:embed/>
                  <p:pic>
                    <p:nvPicPr>
                      <p:cNvPr id="0" name="Picture 25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08738" y="1531938"/>
                        <a:ext cx="438150"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284463648"/>
              </p:ext>
            </p:extLst>
          </p:nvPr>
        </p:nvGraphicFramePr>
        <p:xfrm>
          <a:off x="65088" y="920750"/>
          <a:ext cx="2714625" cy="528638"/>
        </p:xfrm>
        <a:graphic>
          <a:graphicData uri="http://schemas.openxmlformats.org/presentationml/2006/ole">
            <mc:AlternateContent xmlns:mc="http://schemas.openxmlformats.org/markup-compatibility/2006">
              <mc:Choice xmlns:v="urn:schemas-microsoft-com:vml" Requires="v">
                <p:oleObj spid="_x0000_s1600816" name="Equation" r:id="rId7" imgW="1180800" imgH="228600" progId="Equation.DSMT4">
                  <p:embed/>
                </p:oleObj>
              </mc:Choice>
              <mc:Fallback>
                <p:oleObj name="Equation" r:id="rId7" imgW="1180800" imgH="228600" progId="Equation.DSMT4">
                  <p:embed/>
                  <p:pic>
                    <p:nvPicPr>
                      <p:cNvPr id="0" name="Picture 25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088" y="920750"/>
                        <a:ext cx="2714625"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3" name="Freeform 22"/>
          <p:cNvSpPr/>
          <p:nvPr/>
        </p:nvSpPr>
        <p:spPr>
          <a:xfrm>
            <a:off x="3923928" y="1671637"/>
            <a:ext cx="1224136" cy="161925"/>
          </a:xfrm>
          <a:custGeom>
            <a:avLst/>
            <a:gdLst>
              <a:gd name="connsiteX0" fmla="*/ 0 w 990600"/>
              <a:gd name="connsiteY0" fmla="*/ 19050 h 161925"/>
              <a:gd name="connsiteX1" fmla="*/ 47625 w 990600"/>
              <a:gd name="connsiteY1" fmla="*/ 47625 h 161925"/>
              <a:gd name="connsiteX2" fmla="*/ 209550 w 990600"/>
              <a:gd name="connsiteY2" fmla="*/ 19050 h 161925"/>
              <a:gd name="connsiteX3" fmla="*/ 266700 w 990600"/>
              <a:gd name="connsiteY3" fmla="*/ 9525 h 161925"/>
              <a:gd name="connsiteX4" fmla="*/ 304800 w 990600"/>
              <a:gd name="connsiteY4" fmla="*/ 0 h 161925"/>
              <a:gd name="connsiteX5" fmla="*/ 457200 w 990600"/>
              <a:gd name="connsiteY5" fmla="*/ 9525 h 161925"/>
              <a:gd name="connsiteX6" fmla="*/ 495300 w 990600"/>
              <a:gd name="connsiteY6" fmla="*/ 66675 h 161925"/>
              <a:gd name="connsiteX7" fmla="*/ 504825 w 990600"/>
              <a:gd name="connsiteY7" fmla="*/ 95250 h 161925"/>
              <a:gd name="connsiteX8" fmla="*/ 552450 w 990600"/>
              <a:gd name="connsiteY8" fmla="*/ 142875 h 161925"/>
              <a:gd name="connsiteX9" fmla="*/ 590550 w 990600"/>
              <a:gd name="connsiteY9" fmla="*/ 123825 h 161925"/>
              <a:gd name="connsiteX10" fmla="*/ 619125 w 990600"/>
              <a:gd name="connsiteY10" fmla="*/ 114300 h 161925"/>
              <a:gd name="connsiteX11" fmla="*/ 657225 w 990600"/>
              <a:gd name="connsiteY11" fmla="*/ 95250 h 161925"/>
              <a:gd name="connsiteX12" fmla="*/ 771525 w 990600"/>
              <a:gd name="connsiteY12" fmla="*/ 114300 h 161925"/>
              <a:gd name="connsiteX13" fmla="*/ 800100 w 990600"/>
              <a:gd name="connsiteY13" fmla="*/ 133350 h 161925"/>
              <a:gd name="connsiteX14" fmla="*/ 866775 w 990600"/>
              <a:gd name="connsiteY14" fmla="*/ 161925 h 161925"/>
              <a:gd name="connsiteX15" fmla="*/ 990600 w 990600"/>
              <a:gd name="connsiteY15" fmla="*/ 152400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90600" h="161925">
                <a:moveTo>
                  <a:pt x="0" y="19050"/>
                </a:moveTo>
                <a:cubicBezTo>
                  <a:pt x="15875" y="28575"/>
                  <a:pt x="29255" y="45329"/>
                  <a:pt x="47625" y="47625"/>
                </a:cubicBezTo>
                <a:cubicBezTo>
                  <a:pt x="113621" y="55874"/>
                  <a:pt x="152786" y="37971"/>
                  <a:pt x="209550" y="19050"/>
                </a:cubicBezTo>
                <a:cubicBezTo>
                  <a:pt x="227872" y="12943"/>
                  <a:pt x="247762" y="13313"/>
                  <a:pt x="266700" y="9525"/>
                </a:cubicBezTo>
                <a:cubicBezTo>
                  <a:pt x="279537" y="6958"/>
                  <a:pt x="292100" y="3175"/>
                  <a:pt x="304800" y="0"/>
                </a:cubicBezTo>
                <a:cubicBezTo>
                  <a:pt x="355600" y="3175"/>
                  <a:pt x="406924" y="1587"/>
                  <a:pt x="457200" y="9525"/>
                </a:cubicBezTo>
                <a:cubicBezTo>
                  <a:pt x="492268" y="15062"/>
                  <a:pt x="488029" y="41226"/>
                  <a:pt x="495300" y="66675"/>
                </a:cubicBezTo>
                <a:cubicBezTo>
                  <a:pt x="498058" y="76329"/>
                  <a:pt x="500335" y="86270"/>
                  <a:pt x="504825" y="95250"/>
                </a:cubicBezTo>
                <a:cubicBezTo>
                  <a:pt x="520700" y="127000"/>
                  <a:pt x="523875" y="123825"/>
                  <a:pt x="552450" y="142875"/>
                </a:cubicBezTo>
                <a:cubicBezTo>
                  <a:pt x="565150" y="136525"/>
                  <a:pt x="577499" y="129418"/>
                  <a:pt x="590550" y="123825"/>
                </a:cubicBezTo>
                <a:cubicBezTo>
                  <a:pt x="599778" y="119870"/>
                  <a:pt x="609897" y="118255"/>
                  <a:pt x="619125" y="114300"/>
                </a:cubicBezTo>
                <a:cubicBezTo>
                  <a:pt x="632176" y="108707"/>
                  <a:pt x="644525" y="101600"/>
                  <a:pt x="657225" y="95250"/>
                </a:cubicBezTo>
                <a:cubicBezTo>
                  <a:pt x="684387" y="98268"/>
                  <a:pt x="739610" y="98343"/>
                  <a:pt x="771525" y="114300"/>
                </a:cubicBezTo>
                <a:cubicBezTo>
                  <a:pt x="781764" y="119420"/>
                  <a:pt x="790161" y="127670"/>
                  <a:pt x="800100" y="133350"/>
                </a:cubicBezTo>
                <a:cubicBezTo>
                  <a:pt x="833056" y="152182"/>
                  <a:pt x="834717" y="151239"/>
                  <a:pt x="866775" y="161925"/>
                </a:cubicBezTo>
                <a:cubicBezTo>
                  <a:pt x="945848" y="148746"/>
                  <a:pt x="904612" y="152400"/>
                  <a:pt x="990600" y="152400"/>
                </a:cubicBezTo>
              </a:path>
            </a:pathLst>
          </a:custGeom>
          <a:ln w="381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24" name="Freeform 23"/>
          <p:cNvSpPr/>
          <p:nvPr/>
        </p:nvSpPr>
        <p:spPr>
          <a:xfrm>
            <a:off x="3857625" y="1993407"/>
            <a:ext cx="1285875" cy="115463"/>
          </a:xfrm>
          <a:custGeom>
            <a:avLst/>
            <a:gdLst>
              <a:gd name="connsiteX0" fmla="*/ 0 w 1285875"/>
              <a:gd name="connsiteY0" fmla="*/ 95250 h 115463"/>
              <a:gd name="connsiteX1" fmla="*/ 47625 w 1285875"/>
              <a:gd name="connsiteY1" fmla="*/ 76200 h 115463"/>
              <a:gd name="connsiteX2" fmla="*/ 152400 w 1285875"/>
              <a:gd name="connsiteY2" fmla="*/ 19050 h 115463"/>
              <a:gd name="connsiteX3" fmla="*/ 209550 w 1285875"/>
              <a:gd name="connsiteY3" fmla="*/ 0 h 115463"/>
              <a:gd name="connsiteX4" fmla="*/ 257175 w 1285875"/>
              <a:gd name="connsiteY4" fmla="*/ 9525 h 115463"/>
              <a:gd name="connsiteX5" fmla="*/ 314325 w 1285875"/>
              <a:gd name="connsiteY5" fmla="*/ 57150 h 115463"/>
              <a:gd name="connsiteX6" fmla="*/ 352425 w 1285875"/>
              <a:gd name="connsiteY6" fmla="*/ 66675 h 115463"/>
              <a:gd name="connsiteX7" fmla="*/ 447675 w 1285875"/>
              <a:gd name="connsiteY7" fmla="*/ 47625 h 115463"/>
              <a:gd name="connsiteX8" fmla="*/ 571500 w 1285875"/>
              <a:gd name="connsiteY8" fmla="*/ 57150 h 115463"/>
              <a:gd name="connsiteX9" fmla="*/ 742950 w 1285875"/>
              <a:gd name="connsiteY9" fmla="*/ 104775 h 115463"/>
              <a:gd name="connsiteX10" fmla="*/ 819150 w 1285875"/>
              <a:gd name="connsiteY10" fmla="*/ 66675 h 115463"/>
              <a:gd name="connsiteX11" fmla="*/ 885825 w 1285875"/>
              <a:gd name="connsiteY11" fmla="*/ 38100 h 115463"/>
              <a:gd name="connsiteX12" fmla="*/ 952500 w 1285875"/>
              <a:gd name="connsiteY12" fmla="*/ 66675 h 115463"/>
              <a:gd name="connsiteX13" fmla="*/ 1000125 w 1285875"/>
              <a:gd name="connsiteY13" fmla="*/ 104775 h 115463"/>
              <a:gd name="connsiteX14" fmla="*/ 1104900 w 1285875"/>
              <a:gd name="connsiteY14" fmla="*/ 95250 h 115463"/>
              <a:gd name="connsiteX15" fmla="*/ 1133475 w 1285875"/>
              <a:gd name="connsiteY15" fmla="*/ 85725 h 115463"/>
              <a:gd name="connsiteX16" fmla="*/ 1219200 w 1285875"/>
              <a:gd name="connsiteY16" fmla="*/ 95250 h 115463"/>
              <a:gd name="connsiteX17" fmla="*/ 1285875 w 1285875"/>
              <a:gd name="connsiteY17" fmla="*/ 104775 h 115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85875" h="115463">
                <a:moveTo>
                  <a:pt x="0" y="95250"/>
                </a:moveTo>
                <a:cubicBezTo>
                  <a:pt x="15875" y="88900"/>
                  <a:pt x="32615" y="84387"/>
                  <a:pt x="47625" y="76200"/>
                </a:cubicBezTo>
                <a:cubicBezTo>
                  <a:pt x="148138" y="21375"/>
                  <a:pt x="61759" y="52011"/>
                  <a:pt x="152400" y="19050"/>
                </a:cubicBezTo>
                <a:cubicBezTo>
                  <a:pt x="171271" y="12188"/>
                  <a:pt x="209550" y="0"/>
                  <a:pt x="209550" y="0"/>
                </a:cubicBezTo>
                <a:cubicBezTo>
                  <a:pt x="225425" y="3175"/>
                  <a:pt x="242016" y="3841"/>
                  <a:pt x="257175" y="9525"/>
                </a:cubicBezTo>
                <a:cubicBezTo>
                  <a:pt x="305879" y="27789"/>
                  <a:pt x="267158" y="30198"/>
                  <a:pt x="314325" y="57150"/>
                </a:cubicBezTo>
                <a:cubicBezTo>
                  <a:pt x="325691" y="63645"/>
                  <a:pt x="339725" y="63500"/>
                  <a:pt x="352425" y="66675"/>
                </a:cubicBezTo>
                <a:cubicBezTo>
                  <a:pt x="377601" y="60381"/>
                  <a:pt x="424321" y="47625"/>
                  <a:pt x="447675" y="47625"/>
                </a:cubicBezTo>
                <a:cubicBezTo>
                  <a:pt x="489072" y="47625"/>
                  <a:pt x="530225" y="53975"/>
                  <a:pt x="571500" y="57150"/>
                </a:cubicBezTo>
                <a:cubicBezTo>
                  <a:pt x="673227" y="133445"/>
                  <a:pt x="616108" y="117459"/>
                  <a:pt x="742950" y="104775"/>
                </a:cubicBezTo>
                <a:cubicBezTo>
                  <a:pt x="809153" y="60640"/>
                  <a:pt x="725944" y="113278"/>
                  <a:pt x="819150" y="66675"/>
                </a:cubicBezTo>
                <a:cubicBezTo>
                  <a:pt x="884929" y="33786"/>
                  <a:pt x="806531" y="57924"/>
                  <a:pt x="885825" y="38100"/>
                </a:cubicBezTo>
                <a:cubicBezTo>
                  <a:pt x="914972" y="45387"/>
                  <a:pt x="930574" y="44749"/>
                  <a:pt x="952500" y="66675"/>
                </a:cubicBezTo>
                <a:cubicBezTo>
                  <a:pt x="995584" y="109759"/>
                  <a:pt x="944495" y="86232"/>
                  <a:pt x="1000125" y="104775"/>
                </a:cubicBezTo>
                <a:cubicBezTo>
                  <a:pt x="1035050" y="101600"/>
                  <a:pt x="1070183" y="100210"/>
                  <a:pt x="1104900" y="95250"/>
                </a:cubicBezTo>
                <a:cubicBezTo>
                  <a:pt x="1114839" y="93830"/>
                  <a:pt x="1123435" y="85725"/>
                  <a:pt x="1133475" y="85725"/>
                </a:cubicBezTo>
                <a:cubicBezTo>
                  <a:pt x="1162226" y="85725"/>
                  <a:pt x="1190625" y="92075"/>
                  <a:pt x="1219200" y="95250"/>
                </a:cubicBezTo>
                <a:cubicBezTo>
                  <a:pt x="1259823" y="108791"/>
                  <a:pt x="1237735" y="104775"/>
                  <a:pt x="1285875" y="104775"/>
                </a:cubicBezTo>
              </a:path>
            </a:pathLst>
          </a:custGeom>
          <a:ln w="381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25" name="Rectangle 24"/>
          <p:cNvSpPr/>
          <p:nvPr/>
        </p:nvSpPr>
        <p:spPr>
          <a:xfrm>
            <a:off x="476772" y="2233439"/>
            <a:ext cx="1286916" cy="400110"/>
          </a:xfrm>
          <a:prstGeom prst="rect">
            <a:avLst/>
          </a:prstGeom>
        </p:spPr>
        <p:txBody>
          <a:bodyPr wrap="square">
            <a:spAutoFit/>
          </a:bodyPr>
          <a:lstStyle/>
          <a:p>
            <a:pPr algn="just"/>
            <a:r>
              <a:rPr lang="ru-RU" sz="2000" dirty="0">
                <a:latin typeface="Arial" pitchFamily="34" charset="0"/>
                <a:cs typeface="Arial" pitchFamily="34" charset="0"/>
              </a:rPr>
              <a:t>поршень</a:t>
            </a:r>
            <a:endParaRPr lang="ru-RU" sz="2000" b="1" dirty="0">
              <a:latin typeface="Arial" pitchFamily="34" charset="0"/>
              <a:cs typeface="Arial" pitchFamily="34" charset="0"/>
            </a:endParaRPr>
          </a:p>
        </p:txBody>
      </p:sp>
      <p:sp>
        <p:nvSpPr>
          <p:cNvPr id="26" name="Rectangle 25"/>
          <p:cNvSpPr/>
          <p:nvPr/>
        </p:nvSpPr>
        <p:spPr>
          <a:xfrm>
            <a:off x="7096894" y="2233439"/>
            <a:ext cx="1286916" cy="400110"/>
          </a:xfrm>
          <a:prstGeom prst="rect">
            <a:avLst/>
          </a:prstGeom>
        </p:spPr>
        <p:txBody>
          <a:bodyPr wrap="square">
            <a:spAutoFit/>
          </a:bodyPr>
          <a:lstStyle/>
          <a:p>
            <a:pPr algn="just"/>
            <a:r>
              <a:rPr lang="ru-RU" sz="2000" dirty="0">
                <a:latin typeface="Arial" pitchFamily="34" charset="0"/>
                <a:cs typeface="Arial" pitchFamily="34" charset="0"/>
              </a:rPr>
              <a:t>поршень</a:t>
            </a:r>
            <a:endParaRPr lang="ru-RU" sz="2000" b="1" dirty="0">
              <a:latin typeface="Arial" pitchFamily="34" charset="0"/>
              <a:cs typeface="Arial" pitchFamily="34" charset="0"/>
            </a:endParaRPr>
          </a:p>
        </p:txBody>
      </p:sp>
      <p:sp>
        <p:nvSpPr>
          <p:cNvPr id="27" name="Freeform 26"/>
          <p:cNvSpPr/>
          <p:nvPr/>
        </p:nvSpPr>
        <p:spPr>
          <a:xfrm>
            <a:off x="3965351" y="2309639"/>
            <a:ext cx="1141289" cy="133350"/>
          </a:xfrm>
          <a:custGeom>
            <a:avLst/>
            <a:gdLst>
              <a:gd name="connsiteX0" fmla="*/ 0 w 1095375"/>
              <a:gd name="connsiteY0" fmla="*/ 66675 h 133350"/>
              <a:gd name="connsiteX1" fmla="*/ 47625 w 1095375"/>
              <a:gd name="connsiteY1" fmla="*/ 28575 h 133350"/>
              <a:gd name="connsiteX2" fmla="*/ 114300 w 1095375"/>
              <a:gd name="connsiteY2" fmla="*/ 0 h 133350"/>
              <a:gd name="connsiteX3" fmla="*/ 219075 w 1095375"/>
              <a:gd name="connsiteY3" fmla="*/ 28575 h 133350"/>
              <a:gd name="connsiteX4" fmla="*/ 238125 w 1095375"/>
              <a:gd name="connsiteY4" fmla="*/ 57150 h 133350"/>
              <a:gd name="connsiteX5" fmla="*/ 247650 w 1095375"/>
              <a:gd name="connsiteY5" fmla="*/ 95250 h 133350"/>
              <a:gd name="connsiteX6" fmla="*/ 314325 w 1095375"/>
              <a:gd name="connsiteY6" fmla="*/ 133350 h 133350"/>
              <a:gd name="connsiteX7" fmla="*/ 352425 w 1095375"/>
              <a:gd name="connsiteY7" fmla="*/ 123825 h 133350"/>
              <a:gd name="connsiteX8" fmla="*/ 381000 w 1095375"/>
              <a:gd name="connsiteY8" fmla="*/ 104775 h 133350"/>
              <a:gd name="connsiteX9" fmla="*/ 409575 w 1095375"/>
              <a:gd name="connsiteY9" fmla="*/ 95250 h 133350"/>
              <a:gd name="connsiteX10" fmla="*/ 438150 w 1095375"/>
              <a:gd name="connsiteY10" fmla="*/ 76200 h 133350"/>
              <a:gd name="connsiteX11" fmla="*/ 581025 w 1095375"/>
              <a:gd name="connsiteY11" fmla="*/ 95250 h 133350"/>
              <a:gd name="connsiteX12" fmla="*/ 676275 w 1095375"/>
              <a:gd name="connsiteY12" fmla="*/ 85725 h 133350"/>
              <a:gd name="connsiteX13" fmla="*/ 714375 w 1095375"/>
              <a:gd name="connsiteY13" fmla="*/ 66675 h 133350"/>
              <a:gd name="connsiteX14" fmla="*/ 752475 w 1095375"/>
              <a:gd name="connsiteY14" fmla="*/ 57150 h 133350"/>
              <a:gd name="connsiteX15" fmla="*/ 781050 w 1095375"/>
              <a:gd name="connsiteY15" fmla="*/ 38100 h 133350"/>
              <a:gd name="connsiteX16" fmla="*/ 847725 w 1095375"/>
              <a:gd name="connsiteY16" fmla="*/ 57150 h 133350"/>
              <a:gd name="connsiteX17" fmla="*/ 876300 w 1095375"/>
              <a:gd name="connsiteY17" fmla="*/ 76200 h 133350"/>
              <a:gd name="connsiteX18" fmla="*/ 942975 w 1095375"/>
              <a:gd name="connsiteY18" fmla="*/ 66675 h 133350"/>
              <a:gd name="connsiteX19" fmla="*/ 1009650 w 1095375"/>
              <a:gd name="connsiteY19" fmla="*/ 47625 h 133350"/>
              <a:gd name="connsiteX20" fmla="*/ 1047750 w 1095375"/>
              <a:gd name="connsiteY20" fmla="*/ 66675 h 133350"/>
              <a:gd name="connsiteX21" fmla="*/ 1095375 w 1095375"/>
              <a:gd name="connsiteY21" fmla="*/ 85725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5375" h="133350">
                <a:moveTo>
                  <a:pt x="0" y="66675"/>
                </a:moveTo>
                <a:cubicBezTo>
                  <a:pt x="15875" y="53975"/>
                  <a:pt x="30709" y="39852"/>
                  <a:pt x="47625" y="28575"/>
                </a:cubicBezTo>
                <a:cubicBezTo>
                  <a:pt x="71165" y="12882"/>
                  <a:pt x="88900" y="8467"/>
                  <a:pt x="114300" y="0"/>
                </a:cubicBezTo>
                <a:cubicBezTo>
                  <a:pt x="159375" y="5634"/>
                  <a:pt x="188201" y="-2299"/>
                  <a:pt x="219075" y="28575"/>
                </a:cubicBezTo>
                <a:cubicBezTo>
                  <a:pt x="227170" y="36670"/>
                  <a:pt x="231775" y="47625"/>
                  <a:pt x="238125" y="57150"/>
                </a:cubicBezTo>
                <a:cubicBezTo>
                  <a:pt x="241300" y="69850"/>
                  <a:pt x="240041" y="84598"/>
                  <a:pt x="247650" y="95250"/>
                </a:cubicBezTo>
                <a:cubicBezTo>
                  <a:pt x="265670" y="120479"/>
                  <a:pt x="288469" y="124731"/>
                  <a:pt x="314325" y="133350"/>
                </a:cubicBezTo>
                <a:cubicBezTo>
                  <a:pt x="327025" y="130175"/>
                  <a:pt x="340393" y="128982"/>
                  <a:pt x="352425" y="123825"/>
                </a:cubicBezTo>
                <a:cubicBezTo>
                  <a:pt x="362947" y="119316"/>
                  <a:pt x="370761" y="109895"/>
                  <a:pt x="381000" y="104775"/>
                </a:cubicBezTo>
                <a:cubicBezTo>
                  <a:pt x="389980" y="100285"/>
                  <a:pt x="400050" y="98425"/>
                  <a:pt x="409575" y="95250"/>
                </a:cubicBezTo>
                <a:cubicBezTo>
                  <a:pt x="419100" y="88900"/>
                  <a:pt x="426728" y="76961"/>
                  <a:pt x="438150" y="76200"/>
                </a:cubicBezTo>
                <a:cubicBezTo>
                  <a:pt x="515841" y="71021"/>
                  <a:pt x="528421" y="77715"/>
                  <a:pt x="581025" y="95250"/>
                </a:cubicBezTo>
                <a:cubicBezTo>
                  <a:pt x="612775" y="92075"/>
                  <a:pt x="645075" y="92411"/>
                  <a:pt x="676275" y="85725"/>
                </a:cubicBezTo>
                <a:cubicBezTo>
                  <a:pt x="690159" y="82750"/>
                  <a:pt x="701080" y="71661"/>
                  <a:pt x="714375" y="66675"/>
                </a:cubicBezTo>
                <a:cubicBezTo>
                  <a:pt x="726632" y="62078"/>
                  <a:pt x="739775" y="60325"/>
                  <a:pt x="752475" y="57150"/>
                </a:cubicBezTo>
                <a:cubicBezTo>
                  <a:pt x="762000" y="50800"/>
                  <a:pt x="769717" y="39719"/>
                  <a:pt x="781050" y="38100"/>
                </a:cubicBezTo>
                <a:cubicBezTo>
                  <a:pt x="789422" y="36904"/>
                  <a:pt x="837002" y="53576"/>
                  <a:pt x="847725" y="57150"/>
                </a:cubicBezTo>
                <a:cubicBezTo>
                  <a:pt x="857250" y="63500"/>
                  <a:pt x="864909" y="75061"/>
                  <a:pt x="876300" y="76200"/>
                </a:cubicBezTo>
                <a:cubicBezTo>
                  <a:pt x="898639" y="78434"/>
                  <a:pt x="920886" y="70691"/>
                  <a:pt x="942975" y="66675"/>
                </a:cubicBezTo>
                <a:cubicBezTo>
                  <a:pt x="969287" y="61891"/>
                  <a:pt x="985167" y="55786"/>
                  <a:pt x="1009650" y="47625"/>
                </a:cubicBezTo>
                <a:cubicBezTo>
                  <a:pt x="1022350" y="53975"/>
                  <a:pt x="1034699" y="61082"/>
                  <a:pt x="1047750" y="66675"/>
                </a:cubicBezTo>
                <a:cubicBezTo>
                  <a:pt x="1130140" y="101985"/>
                  <a:pt x="1034054" y="55064"/>
                  <a:pt x="1095375" y="85725"/>
                </a:cubicBezTo>
              </a:path>
            </a:pathLst>
          </a:custGeom>
          <a:ln w="38100">
            <a:solidFill>
              <a:schemeClr val="tx1"/>
            </a:solidFill>
            <a:tailEnd type="stealth"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graphicFrame>
        <p:nvGraphicFramePr>
          <p:cNvPr id="21" name="Object 20"/>
          <p:cNvGraphicFramePr>
            <a:graphicFrameLocks noChangeAspect="1"/>
          </p:cNvGraphicFramePr>
          <p:nvPr>
            <p:extLst>
              <p:ext uri="{D42A27DB-BD31-4B8C-83A1-F6EECF244321}">
                <p14:modId xmlns:p14="http://schemas.microsoft.com/office/powerpoint/2010/main" val="1477992032"/>
              </p:ext>
            </p:extLst>
          </p:nvPr>
        </p:nvGraphicFramePr>
        <p:xfrm>
          <a:off x="7306042" y="940759"/>
          <a:ext cx="1109663" cy="528637"/>
        </p:xfrm>
        <a:graphic>
          <a:graphicData uri="http://schemas.openxmlformats.org/presentationml/2006/ole">
            <mc:AlternateContent xmlns:mc="http://schemas.openxmlformats.org/markup-compatibility/2006">
              <mc:Choice xmlns:v="urn:schemas-microsoft-com:vml" Requires="v">
                <p:oleObj spid="_x0000_s1600817" name="Equation" r:id="rId9" imgW="482400" imgH="228600" progId="Equation.DSMT4">
                  <p:embed/>
                </p:oleObj>
              </mc:Choice>
              <mc:Fallback>
                <p:oleObj name="Equation" r:id="rId9" imgW="482400" imgH="228600" progId="Equation.DSMT4">
                  <p:embed/>
                  <p:pic>
                    <p:nvPicPr>
                      <p:cNvPr id="0" name=""/>
                      <p:cNvPicPr>
                        <a:picLocks noChangeAspect="1" noChangeArrowheads="1"/>
                      </p:cNvPicPr>
                      <p:nvPr/>
                    </p:nvPicPr>
                    <p:blipFill>
                      <a:blip r:embed="rId10"/>
                      <a:srcRect/>
                      <a:stretch>
                        <a:fillRect/>
                      </a:stretch>
                    </p:blipFill>
                    <p:spPr bwMode="auto">
                      <a:xfrm>
                        <a:off x="7306042" y="940759"/>
                        <a:ext cx="1109663"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5952208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D:\documentsECLbureau\CondMatter\Molecule\LecturePPT\fig_im\fig_Lennard_Johns_M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8946" y="764704"/>
            <a:ext cx="4608512" cy="383986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97086" y="4442444"/>
            <a:ext cx="7770044" cy="2323713"/>
          </a:xfrm>
          <a:prstGeom prst="rect">
            <a:avLst/>
          </a:prstGeom>
        </p:spPr>
        <p:txBody>
          <a:bodyPr wrap="square">
            <a:spAutoFit/>
          </a:bodyPr>
          <a:lstStyle/>
          <a:p>
            <a:pPr marL="457200" indent="-457200" algn="just">
              <a:spcAft>
                <a:spcPts val="600"/>
              </a:spcAft>
              <a:buAutoNum type="arabicPeriod"/>
            </a:pPr>
            <a:r>
              <a:rPr lang="ru-RU" sz="2000" dirty="0">
                <a:latin typeface="Arial" pitchFamily="34" charset="0"/>
                <a:cs typeface="Arial" pitchFamily="34" charset="0"/>
              </a:rPr>
              <a:t>Среднее расстояние между молекулами зависит от плотности: чем больше плотность, тем меньше среднее расстояние.</a:t>
            </a:r>
          </a:p>
          <a:p>
            <a:pPr marL="457200" indent="-457200" algn="just">
              <a:spcAft>
                <a:spcPts val="600"/>
              </a:spcAft>
              <a:buAutoNum type="arabicPeriod"/>
            </a:pPr>
            <a:r>
              <a:rPr lang="ru-RU" sz="2000" dirty="0">
                <a:latin typeface="Arial" pitchFamily="34" charset="0"/>
                <a:cs typeface="Arial" pitchFamily="34" charset="0"/>
              </a:rPr>
              <a:t>Среднее расстояние между молекулами зависит также</a:t>
            </a:r>
            <a:r>
              <a:rPr lang="en-US" sz="2000" dirty="0">
                <a:latin typeface="Arial" pitchFamily="34" charset="0"/>
                <a:cs typeface="Arial" pitchFamily="34" charset="0"/>
              </a:rPr>
              <a:t> </a:t>
            </a:r>
            <a:r>
              <a:rPr lang="ru-RU" sz="2000" dirty="0">
                <a:latin typeface="Arial" pitchFamily="34" charset="0"/>
                <a:cs typeface="Arial" pitchFamily="34" charset="0"/>
              </a:rPr>
              <a:t>от температуры: чем больше температура, тем больше кинетическая энергия, и тем ближе одна молекула может подлететь к другой, преодолевая силы отталкивания</a:t>
            </a:r>
            <a:endParaRPr lang="ru-RU" sz="2000" b="1" dirty="0">
              <a:latin typeface="Arial" pitchFamily="34" charset="0"/>
              <a:cs typeface="Arial" pitchFamily="34" charset="0"/>
            </a:endParaRPr>
          </a:p>
        </p:txBody>
      </p:sp>
      <p:sp>
        <p:nvSpPr>
          <p:cNvPr id="6" name="Rectangle 4"/>
          <p:cNvSpPr txBox="1">
            <a:spLocks noRot="1" noChangeArrowheads="1"/>
          </p:cNvSpPr>
          <p:nvPr/>
        </p:nvSpPr>
        <p:spPr bwMode="auto">
          <a:xfrm>
            <a:off x="1691680" y="44624"/>
            <a:ext cx="5760640"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Эффект Джоуля-Томсона: теоретическое объяснение</a:t>
            </a:r>
            <a:endParaRPr lang="ru-RU" sz="2800" b="1" kern="0" baseline="-25000" dirty="0">
              <a:solidFill>
                <a:srgbClr val="003399"/>
              </a:solidFill>
              <a:latin typeface="Arial" pitchFamily="34" charset="0"/>
              <a:cs typeface="Arial" pitchFamily="34" charset="0"/>
            </a:endParaRPr>
          </a:p>
        </p:txBody>
      </p:sp>
      <p:cxnSp>
        <p:nvCxnSpPr>
          <p:cNvPr id="7" name="Straight Arrow Connector 6"/>
          <p:cNvCxnSpPr/>
          <p:nvPr/>
        </p:nvCxnSpPr>
        <p:spPr>
          <a:xfrm flipV="1">
            <a:off x="971600" y="872741"/>
            <a:ext cx="0" cy="3276339"/>
          </a:xfrm>
          <a:prstGeom prst="straightConnector1">
            <a:avLst/>
          </a:prstGeom>
          <a:ln w="4445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graphicFrame>
        <p:nvGraphicFramePr>
          <p:cNvPr id="9" name="Object 8"/>
          <p:cNvGraphicFramePr>
            <a:graphicFrameLocks noChangeAspect="1"/>
          </p:cNvGraphicFramePr>
          <p:nvPr>
            <p:extLst>
              <p:ext uri="{D42A27DB-BD31-4B8C-83A1-F6EECF244321}">
                <p14:modId xmlns:p14="http://schemas.microsoft.com/office/powerpoint/2010/main" val="1791421086"/>
              </p:ext>
            </p:extLst>
          </p:nvPr>
        </p:nvGraphicFramePr>
        <p:xfrm>
          <a:off x="422275" y="908050"/>
          <a:ext cx="379413" cy="411163"/>
        </p:xfrm>
        <a:graphic>
          <a:graphicData uri="http://schemas.openxmlformats.org/presentationml/2006/ole">
            <mc:AlternateContent xmlns:mc="http://schemas.openxmlformats.org/markup-compatibility/2006">
              <mc:Choice xmlns:v="urn:schemas-microsoft-com:vml" Requires="v">
                <p:oleObj spid="_x0000_s1616582" name="Equation" r:id="rId4" imgW="164814" imgH="177492" progId="Equation.DSMT4">
                  <p:embed/>
                </p:oleObj>
              </mc:Choice>
              <mc:Fallback>
                <p:oleObj name="Equation" r:id="rId4" imgW="164814" imgH="177492" progId="Equation.DSMT4">
                  <p:embed/>
                  <p:pic>
                    <p:nvPicPr>
                      <p:cNvPr id="0" name="Picture 98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2275" y="908050"/>
                        <a:ext cx="379413"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636564074"/>
              </p:ext>
            </p:extLst>
          </p:nvPr>
        </p:nvGraphicFramePr>
        <p:xfrm>
          <a:off x="398946" y="3717032"/>
          <a:ext cx="466725" cy="528637"/>
        </p:xfrm>
        <a:graphic>
          <a:graphicData uri="http://schemas.openxmlformats.org/presentationml/2006/ole">
            <mc:AlternateContent xmlns:mc="http://schemas.openxmlformats.org/markup-compatibility/2006">
              <mc:Choice xmlns:v="urn:schemas-microsoft-com:vml" Requires="v">
                <p:oleObj spid="_x0000_s1616583" name="Equation" r:id="rId6" imgW="203112" imgH="228501" progId="Equation.DSMT4">
                  <p:embed/>
                </p:oleObj>
              </mc:Choice>
              <mc:Fallback>
                <p:oleObj name="Equation" r:id="rId6" imgW="203112" imgH="228501" progId="Equation.DSMT4">
                  <p:embed/>
                  <p:pic>
                    <p:nvPicPr>
                      <p:cNvPr id="0" name="Picture 98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8946" y="3717032"/>
                        <a:ext cx="46672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1119367136"/>
              </p:ext>
            </p:extLst>
          </p:nvPr>
        </p:nvGraphicFramePr>
        <p:xfrm>
          <a:off x="465064" y="2636912"/>
          <a:ext cx="290512" cy="411163"/>
        </p:xfrm>
        <a:graphic>
          <a:graphicData uri="http://schemas.openxmlformats.org/presentationml/2006/ole">
            <mc:AlternateContent xmlns:mc="http://schemas.openxmlformats.org/markup-compatibility/2006">
              <mc:Choice xmlns:v="urn:schemas-microsoft-com:vml" Requires="v">
                <p:oleObj spid="_x0000_s1616584" name="Equation" r:id="rId8" imgW="126725" imgH="177415" progId="Equation.DSMT4">
                  <p:embed/>
                </p:oleObj>
              </mc:Choice>
              <mc:Fallback>
                <p:oleObj name="Equation" r:id="rId8" imgW="126725" imgH="177415" progId="Equation.DSMT4">
                  <p:embed/>
                  <p:pic>
                    <p:nvPicPr>
                      <p:cNvPr id="0" name="Picture 98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5064" y="2636912"/>
                        <a:ext cx="290512"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14" name="Straight Arrow Connector 13"/>
          <p:cNvCxnSpPr/>
          <p:nvPr/>
        </p:nvCxnSpPr>
        <p:spPr>
          <a:xfrm>
            <a:off x="1466131" y="1628800"/>
            <a:ext cx="3276000" cy="0"/>
          </a:xfrm>
          <a:prstGeom prst="straightConnector1">
            <a:avLst/>
          </a:prstGeom>
          <a:ln w="38100">
            <a:solidFill>
              <a:srgbClr val="497F13"/>
            </a:solidFill>
            <a:prstDash val="solid"/>
            <a:headEnd type="oval" w="med" len="med"/>
            <a:tailEnd type="none" w="lg" len="med"/>
          </a:ln>
        </p:spPr>
        <p:style>
          <a:lnRef idx="1">
            <a:schemeClr val="accent1"/>
          </a:lnRef>
          <a:fillRef idx="0">
            <a:schemeClr val="accent1"/>
          </a:fillRef>
          <a:effectRef idx="0">
            <a:schemeClr val="accent1"/>
          </a:effectRef>
          <a:fontRef idx="minor">
            <a:schemeClr val="tx1"/>
          </a:fontRef>
        </p:style>
      </p:cxnSp>
      <p:graphicFrame>
        <p:nvGraphicFramePr>
          <p:cNvPr id="15" name="Object 14"/>
          <p:cNvGraphicFramePr>
            <a:graphicFrameLocks noChangeAspect="1"/>
          </p:cNvGraphicFramePr>
          <p:nvPr>
            <p:extLst>
              <p:ext uri="{D42A27DB-BD31-4B8C-83A1-F6EECF244321}">
                <p14:modId xmlns:p14="http://schemas.microsoft.com/office/powerpoint/2010/main" val="2440865492"/>
              </p:ext>
            </p:extLst>
          </p:nvPr>
        </p:nvGraphicFramePr>
        <p:xfrm>
          <a:off x="2515877" y="2109132"/>
          <a:ext cx="527050" cy="528638"/>
        </p:xfrm>
        <a:graphic>
          <a:graphicData uri="http://schemas.openxmlformats.org/presentationml/2006/ole">
            <mc:AlternateContent xmlns:mc="http://schemas.openxmlformats.org/markup-compatibility/2006">
              <mc:Choice xmlns:v="urn:schemas-microsoft-com:vml" Requires="v">
                <p:oleObj spid="_x0000_s1616585" name="Equation" r:id="rId10" imgW="228600" imgH="228600" progId="Equation.DSMT4">
                  <p:embed/>
                </p:oleObj>
              </mc:Choice>
              <mc:Fallback>
                <p:oleObj name="Equation" r:id="rId10" imgW="228600" imgH="228600" progId="Equation.DSMT4">
                  <p:embed/>
                  <p:pic>
                    <p:nvPicPr>
                      <p:cNvPr id="0" name="Picture 98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15877" y="2109132"/>
                        <a:ext cx="52705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3062931605"/>
              </p:ext>
            </p:extLst>
          </p:nvPr>
        </p:nvGraphicFramePr>
        <p:xfrm>
          <a:off x="2536352" y="1107431"/>
          <a:ext cx="555625" cy="528637"/>
        </p:xfrm>
        <a:graphic>
          <a:graphicData uri="http://schemas.openxmlformats.org/presentationml/2006/ole">
            <mc:AlternateContent xmlns:mc="http://schemas.openxmlformats.org/markup-compatibility/2006">
              <mc:Choice xmlns:v="urn:schemas-microsoft-com:vml" Requires="v">
                <p:oleObj spid="_x0000_s1616586" name="Equation" r:id="rId12" imgW="241200" imgH="228600" progId="Equation.DSMT4">
                  <p:embed/>
                </p:oleObj>
              </mc:Choice>
              <mc:Fallback>
                <p:oleObj name="Equation" r:id="rId12" imgW="241200" imgH="228600" progId="Equation.DSMT4">
                  <p:embed/>
                  <p:pic>
                    <p:nvPicPr>
                      <p:cNvPr id="0" name="Picture 98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536352" y="1107431"/>
                        <a:ext cx="55562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724960624"/>
              </p:ext>
            </p:extLst>
          </p:nvPr>
        </p:nvGraphicFramePr>
        <p:xfrm>
          <a:off x="6136407" y="3032596"/>
          <a:ext cx="1374775" cy="528638"/>
        </p:xfrm>
        <a:graphic>
          <a:graphicData uri="http://schemas.openxmlformats.org/presentationml/2006/ole">
            <mc:AlternateContent xmlns:mc="http://schemas.openxmlformats.org/markup-compatibility/2006">
              <mc:Choice xmlns:v="urn:schemas-microsoft-com:vml" Requires="v">
                <p:oleObj spid="_x0000_s1616587" name="Equation" r:id="rId14" imgW="596880" imgH="228600" progId="Equation.DSMT4">
                  <p:embed/>
                </p:oleObj>
              </mc:Choice>
              <mc:Fallback>
                <p:oleObj name="Equation" r:id="rId14" imgW="596880" imgH="228600" progId="Equation.DSMT4">
                  <p:embed/>
                  <p:pic>
                    <p:nvPicPr>
                      <p:cNvPr id="0" name="Picture 98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136407" y="3032596"/>
                        <a:ext cx="1374775"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20" name="Straight Arrow Connector 19"/>
          <p:cNvCxnSpPr/>
          <p:nvPr/>
        </p:nvCxnSpPr>
        <p:spPr>
          <a:xfrm>
            <a:off x="1528614" y="2671420"/>
            <a:ext cx="3221310" cy="0"/>
          </a:xfrm>
          <a:prstGeom prst="straightConnector1">
            <a:avLst/>
          </a:prstGeom>
          <a:ln w="38100">
            <a:solidFill>
              <a:srgbClr val="497F13"/>
            </a:solidFill>
            <a:prstDash val="solid"/>
            <a:headEnd type="oval" w="med" len="med"/>
            <a:tailEnd type="none" w="lg" len="med"/>
          </a:ln>
        </p:spPr>
        <p:style>
          <a:lnRef idx="1">
            <a:schemeClr val="accent1"/>
          </a:lnRef>
          <a:fillRef idx="0">
            <a:schemeClr val="accent1"/>
          </a:fillRef>
          <a:effectRef idx="0">
            <a:schemeClr val="accent1"/>
          </a:effectRef>
          <a:fontRef idx="minor">
            <a:schemeClr val="tx1"/>
          </a:fontRef>
        </p:style>
      </p:cxnSp>
      <p:graphicFrame>
        <p:nvGraphicFramePr>
          <p:cNvPr id="22" name="Object 21"/>
          <p:cNvGraphicFramePr>
            <a:graphicFrameLocks noChangeAspect="1"/>
          </p:cNvGraphicFramePr>
          <p:nvPr>
            <p:extLst>
              <p:ext uri="{D42A27DB-BD31-4B8C-83A1-F6EECF244321}">
                <p14:modId xmlns:p14="http://schemas.microsoft.com/office/powerpoint/2010/main" val="3731169106"/>
              </p:ext>
            </p:extLst>
          </p:nvPr>
        </p:nvGraphicFramePr>
        <p:xfrm>
          <a:off x="6045349" y="3620442"/>
          <a:ext cx="1550987" cy="528638"/>
        </p:xfrm>
        <a:graphic>
          <a:graphicData uri="http://schemas.openxmlformats.org/presentationml/2006/ole">
            <mc:AlternateContent xmlns:mc="http://schemas.openxmlformats.org/markup-compatibility/2006">
              <mc:Choice xmlns:v="urn:schemas-microsoft-com:vml" Requires="v">
                <p:oleObj spid="_x0000_s1616588" name="Equation" r:id="rId16" imgW="672840" imgH="228600" progId="Equation.DSMT4">
                  <p:embed/>
                </p:oleObj>
              </mc:Choice>
              <mc:Fallback>
                <p:oleObj name="Equation" r:id="rId16" imgW="672840" imgH="228600" progId="Equation.DSMT4">
                  <p:embed/>
                  <p:pic>
                    <p:nvPicPr>
                      <p:cNvPr id="0" name="Picture 990"/>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045349" y="3620442"/>
                        <a:ext cx="1550987"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417029865"/>
              </p:ext>
            </p:extLst>
          </p:nvPr>
        </p:nvGraphicFramePr>
        <p:xfrm>
          <a:off x="4441031" y="2843411"/>
          <a:ext cx="261937" cy="293688"/>
        </p:xfrm>
        <a:graphic>
          <a:graphicData uri="http://schemas.openxmlformats.org/presentationml/2006/ole">
            <mc:AlternateContent xmlns:mc="http://schemas.openxmlformats.org/markup-compatibility/2006">
              <mc:Choice xmlns:v="urn:schemas-microsoft-com:vml" Requires="v">
                <p:oleObj spid="_x0000_s1616589" name="Equation" r:id="rId18" imgW="114102" imgH="126780" progId="Equation.DSMT4">
                  <p:embed/>
                </p:oleObj>
              </mc:Choice>
              <mc:Fallback>
                <p:oleObj name="Equation" r:id="rId18" imgW="114102" imgH="126780" progId="Equation.DSMT4">
                  <p:embed/>
                  <p:pic>
                    <p:nvPicPr>
                      <p:cNvPr id="0" name="Picture 99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441031" y="2843411"/>
                        <a:ext cx="261937"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2158606229"/>
              </p:ext>
            </p:extLst>
          </p:nvPr>
        </p:nvGraphicFramePr>
        <p:xfrm>
          <a:off x="6280423" y="2477839"/>
          <a:ext cx="965200" cy="528638"/>
        </p:xfrm>
        <a:graphic>
          <a:graphicData uri="http://schemas.openxmlformats.org/presentationml/2006/ole">
            <mc:AlternateContent xmlns:mc="http://schemas.openxmlformats.org/markup-compatibility/2006">
              <mc:Choice xmlns:v="urn:schemas-microsoft-com:vml" Requires="v">
                <p:oleObj spid="_x0000_s1616590" name="Equation" r:id="rId20" imgW="419040" imgH="228600" progId="Equation.DSMT4">
                  <p:embed/>
                </p:oleObj>
              </mc:Choice>
              <mc:Fallback>
                <p:oleObj name="Equation" r:id="rId20" imgW="419040" imgH="228600" progId="Equation.DSMT4">
                  <p:embed/>
                  <p:pic>
                    <p:nvPicPr>
                      <p:cNvPr id="0" name="Picture 992"/>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280423" y="2477839"/>
                        <a:ext cx="9652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9" name="Rectangle 28"/>
          <p:cNvSpPr/>
          <p:nvPr/>
        </p:nvSpPr>
        <p:spPr>
          <a:xfrm>
            <a:off x="4860032" y="1052736"/>
            <a:ext cx="4104456" cy="1323439"/>
          </a:xfrm>
          <a:prstGeom prst="rect">
            <a:avLst/>
          </a:prstGeom>
        </p:spPr>
        <p:txBody>
          <a:bodyPr wrap="square">
            <a:spAutoFit/>
          </a:bodyPr>
          <a:lstStyle/>
          <a:p>
            <a:pPr algn="just"/>
            <a:r>
              <a:rPr lang="ru-RU" sz="2000" dirty="0">
                <a:latin typeface="Arial" pitchFamily="34" charset="0"/>
                <a:cs typeface="Arial" pitchFamily="34" charset="0"/>
              </a:rPr>
              <a:t>Различие для среднего расстояния между молекулами реального газа при разной температуре </a:t>
            </a:r>
            <a:endParaRPr lang="ru-RU" sz="2000" b="1" dirty="0">
              <a:latin typeface="Arial" pitchFamily="34" charset="0"/>
              <a:cs typeface="Arial" pitchFamily="34" charset="0"/>
            </a:endParaRPr>
          </a:p>
        </p:txBody>
      </p:sp>
      <p:graphicFrame>
        <p:nvGraphicFramePr>
          <p:cNvPr id="30" name="Object 29"/>
          <p:cNvGraphicFramePr>
            <a:graphicFrameLocks noChangeAspect="1"/>
          </p:cNvGraphicFramePr>
          <p:nvPr>
            <p:extLst>
              <p:ext uri="{D42A27DB-BD31-4B8C-83A1-F6EECF244321}">
                <p14:modId xmlns:p14="http://schemas.microsoft.com/office/powerpoint/2010/main" val="2717701413"/>
              </p:ext>
            </p:extLst>
          </p:nvPr>
        </p:nvGraphicFramePr>
        <p:xfrm>
          <a:off x="1907704" y="2708282"/>
          <a:ext cx="319088" cy="528637"/>
        </p:xfrm>
        <a:graphic>
          <a:graphicData uri="http://schemas.openxmlformats.org/presentationml/2006/ole">
            <mc:AlternateContent xmlns:mc="http://schemas.openxmlformats.org/markup-compatibility/2006">
              <mc:Choice xmlns:v="urn:schemas-microsoft-com:vml" Requires="v">
                <p:oleObj spid="_x0000_s1616591" name="Equation" r:id="rId22" imgW="139700" imgH="228600" progId="Equation.DSMT4">
                  <p:embed/>
                </p:oleObj>
              </mc:Choice>
              <mc:Fallback>
                <p:oleObj name="Equation" r:id="rId22" imgW="139700" imgH="228600" progId="Equation.DSMT4">
                  <p:embed/>
                  <p:pic>
                    <p:nvPicPr>
                      <p:cNvPr id="0" name="Picture 993"/>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907704" y="2708282"/>
                        <a:ext cx="319088"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8013224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7187" name="Picture 3" descr="D:\documentsECLbureau\CondMatter\Molecule\LecturePPT\fig_im\fig_Lennard_Johns_M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946" y="692696"/>
            <a:ext cx="4321175" cy="360045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4"/>
          <p:cNvSpPr txBox="1">
            <a:spLocks noRot="1" noChangeArrowheads="1"/>
          </p:cNvSpPr>
          <p:nvPr/>
        </p:nvSpPr>
        <p:spPr bwMode="auto">
          <a:xfrm>
            <a:off x="683568" y="44624"/>
            <a:ext cx="8248525"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Отрицательный эффект Джоуля-Томсона</a:t>
            </a:r>
            <a:endParaRPr lang="ru-RU" sz="2800" b="1" kern="0" baseline="-25000" dirty="0">
              <a:solidFill>
                <a:srgbClr val="003399"/>
              </a:solidFill>
              <a:latin typeface="Arial" pitchFamily="34" charset="0"/>
              <a:cs typeface="Arial" pitchFamily="34" charset="0"/>
            </a:endParaRPr>
          </a:p>
        </p:txBody>
      </p:sp>
      <p:cxnSp>
        <p:nvCxnSpPr>
          <p:cNvPr id="7" name="Straight Arrow Connector 6"/>
          <p:cNvCxnSpPr/>
          <p:nvPr/>
        </p:nvCxnSpPr>
        <p:spPr>
          <a:xfrm flipV="1">
            <a:off x="683568" y="903759"/>
            <a:ext cx="0" cy="2934330"/>
          </a:xfrm>
          <a:prstGeom prst="straightConnector1">
            <a:avLst/>
          </a:prstGeom>
          <a:ln w="4445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1231057" y="1448390"/>
            <a:ext cx="0" cy="1044531"/>
          </a:xfrm>
          <a:prstGeom prst="straightConnector1">
            <a:avLst/>
          </a:prstGeom>
          <a:ln w="38100">
            <a:solidFill>
              <a:schemeClr val="tx2">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aphicFrame>
        <p:nvGraphicFramePr>
          <p:cNvPr id="18" name="Object 17"/>
          <p:cNvGraphicFramePr>
            <a:graphicFrameLocks noChangeAspect="1"/>
          </p:cNvGraphicFramePr>
          <p:nvPr>
            <p:extLst>
              <p:ext uri="{D42A27DB-BD31-4B8C-83A1-F6EECF244321}">
                <p14:modId xmlns:p14="http://schemas.microsoft.com/office/powerpoint/2010/main" val="264368588"/>
              </p:ext>
            </p:extLst>
          </p:nvPr>
        </p:nvGraphicFramePr>
        <p:xfrm>
          <a:off x="1979712" y="975767"/>
          <a:ext cx="2163763" cy="528638"/>
        </p:xfrm>
        <a:graphic>
          <a:graphicData uri="http://schemas.openxmlformats.org/presentationml/2006/ole">
            <mc:AlternateContent xmlns:mc="http://schemas.openxmlformats.org/markup-compatibility/2006">
              <mc:Choice xmlns:v="urn:schemas-microsoft-com:vml" Requires="v">
                <p:oleObj spid="_x0000_s1646719" name="Equation" r:id="rId4" imgW="939600" imgH="228600" progId="Equation.DSMT4">
                  <p:embed/>
                </p:oleObj>
              </mc:Choice>
              <mc:Fallback>
                <p:oleObj name="Equation" r:id="rId4" imgW="939600" imgH="228600" progId="Equation.DSMT4">
                  <p:embed/>
                  <p:pic>
                    <p:nvPicPr>
                      <p:cNvPr id="0" name="Picture 76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9712" y="975767"/>
                        <a:ext cx="2163763"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21" name="Straight Arrow Connector 20"/>
          <p:cNvCxnSpPr/>
          <p:nvPr/>
        </p:nvCxnSpPr>
        <p:spPr>
          <a:xfrm flipV="1">
            <a:off x="1403648" y="1448390"/>
            <a:ext cx="0" cy="2059693"/>
          </a:xfrm>
          <a:prstGeom prst="straightConnector1">
            <a:avLst/>
          </a:prstGeom>
          <a:ln w="38100">
            <a:solidFill>
              <a:schemeClr val="tx2">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0" name="Right Arrow 19"/>
          <p:cNvSpPr/>
          <p:nvPr/>
        </p:nvSpPr>
        <p:spPr>
          <a:xfrm>
            <a:off x="1115616" y="1802827"/>
            <a:ext cx="504056" cy="288032"/>
          </a:xfrm>
          <a:prstGeom prst="rightArrow">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Rectangle 23"/>
          <p:cNvSpPr/>
          <p:nvPr/>
        </p:nvSpPr>
        <p:spPr>
          <a:xfrm>
            <a:off x="4355976" y="975767"/>
            <a:ext cx="4608512" cy="3170099"/>
          </a:xfrm>
          <a:prstGeom prst="rect">
            <a:avLst/>
          </a:prstGeom>
        </p:spPr>
        <p:txBody>
          <a:bodyPr wrap="square">
            <a:spAutoFit/>
          </a:bodyPr>
          <a:lstStyle/>
          <a:p>
            <a:pPr algn="just"/>
            <a:r>
              <a:rPr lang="ru-RU" sz="2000" dirty="0">
                <a:latin typeface="Arial" pitchFamily="34" charset="0"/>
                <a:cs typeface="Arial" pitchFamily="34" charset="0"/>
              </a:rPr>
              <a:t>Если исходно реальный газ достаточно сильно сжат и имеет высокую температуру, то среднее расстояние между молекулами меньше, чем </a:t>
            </a:r>
            <a:r>
              <a:rPr lang="ru-RU" sz="2000" dirty="0" smtClean="0">
                <a:latin typeface="Arial" pitchFamily="34" charset="0"/>
                <a:cs typeface="Arial" pitchFamily="34" charset="0"/>
              </a:rPr>
              <a:t>равновесное      </a:t>
            </a:r>
            <a:r>
              <a:rPr lang="ru-RU" sz="2000" dirty="0">
                <a:latin typeface="Arial" pitchFamily="34" charset="0"/>
                <a:cs typeface="Arial" pitchFamily="34" charset="0"/>
              </a:rPr>
              <a:t>.</a:t>
            </a:r>
          </a:p>
          <a:p>
            <a:pPr algn="just"/>
            <a:endParaRPr lang="ru-RU" sz="2000" dirty="0">
              <a:latin typeface="Arial" pitchFamily="34" charset="0"/>
              <a:cs typeface="Arial" pitchFamily="34" charset="0"/>
            </a:endParaRPr>
          </a:p>
          <a:p>
            <a:pPr algn="just"/>
            <a:r>
              <a:rPr lang="ru-RU" sz="2000" dirty="0">
                <a:latin typeface="Arial" pitchFamily="34" charset="0"/>
                <a:cs typeface="Arial" pitchFamily="34" charset="0"/>
              </a:rPr>
              <a:t>Тогда при расширении без теплообмена потенциальная энергия уменьшается, а кинетическая растет, т.е. температура увеличивается.</a:t>
            </a:r>
            <a:endParaRPr lang="ru-RU" sz="2000" b="1" dirty="0">
              <a:latin typeface="Arial" pitchFamily="34" charset="0"/>
              <a:cs typeface="Arial" pitchFamily="34" charset="0"/>
            </a:endParaRPr>
          </a:p>
        </p:txBody>
      </p:sp>
      <p:graphicFrame>
        <p:nvGraphicFramePr>
          <p:cNvPr id="22" name="Object 21"/>
          <p:cNvGraphicFramePr>
            <a:graphicFrameLocks noChangeAspect="1"/>
          </p:cNvGraphicFramePr>
          <p:nvPr>
            <p:extLst>
              <p:ext uri="{D42A27DB-BD31-4B8C-83A1-F6EECF244321}">
                <p14:modId xmlns:p14="http://schemas.microsoft.com/office/powerpoint/2010/main" val="3852573579"/>
              </p:ext>
            </p:extLst>
          </p:nvPr>
        </p:nvGraphicFramePr>
        <p:xfrm>
          <a:off x="2601913" y="1681163"/>
          <a:ext cx="846137" cy="528637"/>
        </p:xfrm>
        <a:graphic>
          <a:graphicData uri="http://schemas.openxmlformats.org/presentationml/2006/ole">
            <mc:AlternateContent xmlns:mc="http://schemas.openxmlformats.org/markup-compatibility/2006">
              <mc:Choice xmlns:v="urn:schemas-microsoft-com:vml" Requires="v">
                <p:oleObj spid="_x0000_s1646720" name="Equation" r:id="rId6" imgW="368280" imgH="228600" progId="Equation.DSMT4">
                  <p:embed/>
                </p:oleObj>
              </mc:Choice>
              <mc:Fallback>
                <p:oleObj name="Equation" r:id="rId6" imgW="368280" imgH="228600" progId="Equation.DSMT4">
                  <p:embed/>
                  <p:pic>
                    <p:nvPicPr>
                      <p:cNvPr id="0" name="Picture 768"/>
                      <p:cNvPicPr>
                        <a:picLocks noChangeAspect="1" noChangeArrowheads="1"/>
                      </p:cNvPicPr>
                      <p:nvPr/>
                    </p:nvPicPr>
                    <p:blipFill>
                      <a:blip r:embed="rId7"/>
                      <a:srcRect/>
                      <a:stretch>
                        <a:fillRect/>
                      </a:stretch>
                    </p:blipFill>
                    <p:spPr bwMode="auto">
                      <a:xfrm>
                        <a:off x="2601913" y="1681163"/>
                        <a:ext cx="846137"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2289340228"/>
              </p:ext>
            </p:extLst>
          </p:nvPr>
        </p:nvGraphicFramePr>
        <p:xfrm>
          <a:off x="7596336" y="2142766"/>
          <a:ext cx="320675" cy="528637"/>
        </p:xfrm>
        <a:graphic>
          <a:graphicData uri="http://schemas.openxmlformats.org/presentationml/2006/ole">
            <mc:AlternateContent xmlns:mc="http://schemas.openxmlformats.org/markup-compatibility/2006">
              <mc:Choice xmlns:v="urn:schemas-microsoft-com:vml" Requires="v">
                <p:oleObj spid="_x0000_s1646721" name="Equation" r:id="rId8" imgW="139680" imgH="228600" progId="Equation.DSMT4">
                  <p:embed/>
                </p:oleObj>
              </mc:Choice>
              <mc:Fallback>
                <p:oleObj name="Equation" r:id="rId8" imgW="139680" imgH="228600" progId="Equation.DSMT4">
                  <p:embed/>
                  <p:pic>
                    <p:nvPicPr>
                      <p:cNvPr id="0" name="Picture 76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96336" y="2142766"/>
                        <a:ext cx="32067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17" name="Straight Arrow Connector 16"/>
          <p:cNvCxnSpPr/>
          <p:nvPr/>
        </p:nvCxnSpPr>
        <p:spPr>
          <a:xfrm>
            <a:off x="1115616" y="1448390"/>
            <a:ext cx="3096344" cy="0"/>
          </a:xfrm>
          <a:prstGeom prst="straightConnector1">
            <a:avLst/>
          </a:prstGeom>
          <a:ln w="31750">
            <a:solidFill>
              <a:srgbClr val="497F13"/>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219125" y="5085184"/>
            <a:ext cx="8712968" cy="1323439"/>
          </a:xfrm>
          <a:prstGeom prst="rect">
            <a:avLst/>
          </a:prstGeom>
          <a:ln w="25400">
            <a:solidFill>
              <a:srgbClr val="C00000"/>
            </a:solidFill>
          </a:ln>
        </p:spPr>
        <p:txBody>
          <a:bodyPr wrap="square">
            <a:spAutoFit/>
          </a:bodyPr>
          <a:lstStyle/>
          <a:p>
            <a:pPr algn="just"/>
            <a:r>
              <a:rPr lang="ru-RU" sz="2000" dirty="0">
                <a:latin typeface="Arial" pitchFamily="34" charset="0"/>
                <a:cs typeface="Arial" pitchFamily="34" charset="0"/>
              </a:rPr>
              <a:t>Измените объема реального газа без теплообмена сопровождается изменением температуры. Если при протекании газа через пористую перегородку температура возрастает, то эффект Джоуля-Томсона называют отрицательным.</a:t>
            </a:r>
            <a:endParaRPr lang="ru-RU" sz="2000" b="1" dirty="0">
              <a:latin typeface="Arial" pitchFamily="34" charset="0"/>
              <a:cs typeface="Arial" pitchFamily="34" charset="0"/>
            </a:endParaRPr>
          </a:p>
        </p:txBody>
      </p:sp>
      <p:graphicFrame>
        <p:nvGraphicFramePr>
          <p:cNvPr id="43" name="Object 42"/>
          <p:cNvGraphicFramePr>
            <a:graphicFrameLocks noChangeAspect="1"/>
          </p:cNvGraphicFramePr>
          <p:nvPr>
            <p:extLst>
              <p:ext uri="{D42A27DB-BD31-4B8C-83A1-F6EECF244321}">
                <p14:modId xmlns:p14="http://schemas.microsoft.com/office/powerpoint/2010/main" val="3055624452"/>
              </p:ext>
            </p:extLst>
          </p:nvPr>
        </p:nvGraphicFramePr>
        <p:xfrm>
          <a:off x="168623" y="903759"/>
          <a:ext cx="379413" cy="411163"/>
        </p:xfrm>
        <a:graphic>
          <a:graphicData uri="http://schemas.openxmlformats.org/presentationml/2006/ole">
            <mc:AlternateContent xmlns:mc="http://schemas.openxmlformats.org/markup-compatibility/2006">
              <mc:Choice xmlns:v="urn:schemas-microsoft-com:vml" Requires="v">
                <p:oleObj spid="_x0000_s1646722" name="Equation" r:id="rId10" imgW="164814" imgH="177492" progId="Equation.DSMT4">
                  <p:embed/>
                </p:oleObj>
              </mc:Choice>
              <mc:Fallback>
                <p:oleObj name="Equation" r:id="rId10" imgW="164814" imgH="177492" progId="Equation.DSMT4">
                  <p:embed/>
                  <p:pic>
                    <p:nvPicPr>
                      <p:cNvPr id="0" name="Picture 77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68623" y="903759"/>
                        <a:ext cx="379413"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5" name="Object 44"/>
          <p:cNvGraphicFramePr>
            <a:graphicFrameLocks noChangeAspect="1"/>
          </p:cNvGraphicFramePr>
          <p:nvPr>
            <p:extLst>
              <p:ext uri="{D42A27DB-BD31-4B8C-83A1-F6EECF244321}">
                <p14:modId xmlns:p14="http://schemas.microsoft.com/office/powerpoint/2010/main" val="2196244762"/>
              </p:ext>
            </p:extLst>
          </p:nvPr>
        </p:nvGraphicFramePr>
        <p:xfrm>
          <a:off x="251520" y="2407697"/>
          <a:ext cx="290512" cy="411163"/>
        </p:xfrm>
        <a:graphic>
          <a:graphicData uri="http://schemas.openxmlformats.org/presentationml/2006/ole">
            <mc:AlternateContent xmlns:mc="http://schemas.openxmlformats.org/markup-compatibility/2006">
              <mc:Choice xmlns:v="urn:schemas-microsoft-com:vml" Requires="v">
                <p:oleObj spid="_x0000_s1646723" name="Equation" r:id="rId12" imgW="126725" imgH="177415" progId="Equation.DSMT4">
                  <p:embed/>
                </p:oleObj>
              </mc:Choice>
              <mc:Fallback>
                <p:oleObj name="Equation" r:id="rId12" imgW="126725" imgH="177415" progId="Equation.DSMT4">
                  <p:embed/>
                  <p:pic>
                    <p:nvPicPr>
                      <p:cNvPr id="0" name="Picture 77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51520" y="2407697"/>
                        <a:ext cx="290512"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6" name="Object 45"/>
          <p:cNvGraphicFramePr>
            <a:graphicFrameLocks noChangeAspect="1"/>
          </p:cNvGraphicFramePr>
          <p:nvPr>
            <p:extLst>
              <p:ext uri="{D42A27DB-BD31-4B8C-83A1-F6EECF244321}">
                <p14:modId xmlns:p14="http://schemas.microsoft.com/office/powerpoint/2010/main" val="1603598200"/>
              </p:ext>
            </p:extLst>
          </p:nvPr>
        </p:nvGraphicFramePr>
        <p:xfrm>
          <a:off x="216843" y="3429000"/>
          <a:ext cx="466725" cy="528637"/>
        </p:xfrm>
        <a:graphic>
          <a:graphicData uri="http://schemas.openxmlformats.org/presentationml/2006/ole">
            <mc:AlternateContent xmlns:mc="http://schemas.openxmlformats.org/markup-compatibility/2006">
              <mc:Choice xmlns:v="urn:schemas-microsoft-com:vml" Requires="v">
                <p:oleObj spid="_x0000_s1646724" name="Equation" r:id="rId14" imgW="203112" imgH="228501" progId="Equation.DSMT4">
                  <p:embed/>
                </p:oleObj>
              </mc:Choice>
              <mc:Fallback>
                <p:oleObj name="Equation" r:id="rId14" imgW="203112" imgH="228501" progId="Equation.DSMT4">
                  <p:embed/>
                  <p:pic>
                    <p:nvPicPr>
                      <p:cNvPr id="0" name="Picture 77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16843" y="3429000"/>
                        <a:ext cx="46672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9" name="Object 48"/>
          <p:cNvGraphicFramePr>
            <a:graphicFrameLocks noChangeAspect="1"/>
          </p:cNvGraphicFramePr>
          <p:nvPr>
            <p:extLst>
              <p:ext uri="{D42A27DB-BD31-4B8C-83A1-F6EECF244321}">
                <p14:modId xmlns:p14="http://schemas.microsoft.com/office/powerpoint/2010/main" val="403000886"/>
              </p:ext>
            </p:extLst>
          </p:nvPr>
        </p:nvGraphicFramePr>
        <p:xfrm>
          <a:off x="3815432" y="4293146"/>
          <a:ext cx="1081088" cy="411163"/>
        </p:xfrm>
        <a:graphic>
          <a:graphicData uri="http://schemas.openxmlformats.org/presentationml/2006/ole">
            <mc:AlternateContent xmlns:mc="http://schemas.openxmlformats.org/markup-compatibility/2006">
              <mc:Choice xmlns:v="urn:schemas-microsoft-com:vml" Requires="v">
                <p:oleObj spid="_x0000_s1646725" name="Equation" r:id="rId16" imgW="469800" imgH="177480" progId="Equation.DSMT4">
                  <p:embed/>
                </p:oleObj>
              </mc:Choice>
              <mc:Fallback>
                <p:oleObj name="Equation" r:id="rId16" imgW="469800" imgH="177480" progId="Equation.DSMT4">
                  <p:embed/>
                  <p:pic>
                    <p:nvPicPr>
                      <p:cNvPr id="0" name="Picture 77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815432" y="4293146"/>
                        <a:ext cx="1081088"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7" name="Object 46"/>
          <p:cNvGraphicFramePr>
            <a:graphicFrameLocks noChangeAspect="1"/>
          </p:cNvGraphicFramePr>
          <p:nvPr>
            <p:extLst>
              <p:ext uri="{D42A27DB-BD31-4B8C-83A1-F6EECF244321}">
                <p14:modId xmlns:p14="http://schemas.microsoft.com/office/powerpoint/2010/main" val="723822408"/>
              </p:ext>
            </p:extLst>
          </p:nvPr>
        </p:nvGraphicFramePr>
        <p:xfrm>
          <a:off x="1460128" y="2142609"/>
          <a:ext cx="319087" cy="528637"/>
        </p:xfrm>
        <a:graphic>
          <a:graphicData uri="http://schemas.openxmlformats.org/presentationml/2006/ole">
            <mc:AlternateContent xmlns:mc="http://schemas.openxmlformats.org/markup-compatibility/2006">
              <mc:Choice xmlns:v="urn:schemas-microsoft-com:vml" Requires="v">
                <p:oleObj spid="_x0000_s1646726" name="Equation" r:id="rId18" imgW="139700" imgH="228600" progId="Equation.DSMT4">
                  <p:embed/>
                </p:oleObj>
              </mc:Choice>
              <mc:Fallback>
                <p:oleObj name="Equation" r:id="rId18" imgW="139700" imgH="228600" progId="Equation.DSMT4">
                  <p:embed/>
                  <p:pic>
                    <p:nvPicPr>
                      <p:cNvPr id="0" name="Picture 77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460128" y="2142609"/>
                        <a:ext cx="319087"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9" name="Rectangle 18"/>
          <p:cNvSpPr/>
          <p:nvPr/>
        </p:nvSpPr>
        <p:spPr>
          <a:xfrm>
            <a:off x="1547664" y="4287945"/>
            <a:ext cx="2232248" cy="400110"/>
          </a:xfrm>
          <a:prstGeom prst="rect">
            <a:avLst/>
          </a:prstGeom>
        </p:spPr>
        <p:txBody>
          <a:bodyPr wrap="square">
            <a:spAutoFit/>
          </a:bodyPr>
          <a:lstStyle/>
          <a:p>
            <a:pPr algn="just"/>
            <a:r>
              <a:rPr lang="ru-RU" sz="2000" dirty="0" smtClean="0">
                <a:latin typeface="Arial" pitchFamily="34" charset="0"/>
                <a:cs typeface="Arial" pitchFamily="34" charset="0"/>
              </a:rPr>
              <a:t>Газ нагревается:</a:t>
            </a:r>
            <a:endParaRPr lang="ru-RU" sz="2000" b="1" dirty="0">
              <a:latin typeface="Arial" pitchFamily="34" charset="0"/>
              <a:cs typeface="Arial" pitchFamily="34" charset="0"/>
            </a:endParaRPr>
          </a:p>
        </p:txBody>
      </p:sp>
    </p:spTree>
    <p:extLst>
      <p:ext uri="{BB962C8B-B14F-4D97-AF65-F5344CB8AC3E}">
        <p14:creationId xmlns:p14="http://schemas.microsoft.com/office/powerpoint/2010/main" val="262665304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documentsECLbureau\CondMatter\Molecule\LecturePPT\fig_im\fig_Lennard_Johns_M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946" y="692696"/>
            <a:ext cx="4321175" cy="36004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txBox="1">
            <a:spLocks noRot="1" noChangeArrowheads="1"/>
          </p:cNvSpPr>
          <p:nvPr/>
        </p:nvSpPr>
        <p:spPr bwMode="auto">
          <a:xfrm>
            <a:off x="467544" y="44624"/>
            <a:ext cx="8136904"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Положительный эффект Джоуля-Томсона</a:t>
            </a:r>
            <a:endParaRPr lang="ru-RU" sz="2800" b="1" kern="0" baseline="-25000" dirty="0">
              <a:solidFill>
                <a:srgbClr val="003399"/>
              </a:solidFill>
              <a:latin typeface="Arial" pitchFamily="34" charset="0"/>
              <a:cs typeface="Arial" pitchFamily="34" charset="0"/>
            </a:endParaRPr>
          </a:p>
        </p:txBody>
      </p:sp>
      <p:cxnSp>
        <p:nvCxnSpPr>
          <p:cNvPr id="6" name="Straight Arrow Connector 5"/>
          <p:cNvCxnSpPr/>
          <p:nvPr/>
        </p:nvCxnSpPr>
        <p:spPr>
          <a:xfrm flipV="1">
            <a:off x="683568" y="903759"/>
            <a:ext cx="0" cy="2934330"/>
          </a:xfrm>
          <a:prstGeom prst="straightConnector1">
            <a:avLst/>
          </a:prstGeom>
          <a:ln w="4445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V="1">
            <a:off x="1907704" y="1448390"/>
            <a:ext cx="0" cy="2124627"/>
          </a:xfrm>
          <a:prstGeom prst="straightConnector1">
            <a:avLst/>
          </a:prstGeom>
          <a:ln w="38100">
            <a:solidFill>
              <a:schemeClr val="tx2">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aphicFrame>
        <p:nvGraphicFramePr>
          <p:cNvPr id="8" name="Object 7"/>
          <p:cNvGraphicFramePr>
            <a:graphicFrameLocks noChangeAspect="1"/>
          </p:cNvGraphicFramePr>
          <p:nvPr>
            <p:extLst>
              <p:ext uri="{D42A27DB-BD31-4B8C-83A1-F6EECF244321}">
                <p14:modId xmlns:p14="http://schemas.microsoft.com/office/powerpoint/2010/main" val="2891491422"/>
              </p:ext>
            </p:extLst>
          </p:nvPr>
        </p:nvGraphicFramePr>
        <p:xfrm>
          <a:off x="1979712" y="975767"/>
          <a:ext cx="2163763" cy="528638"/>
        </p:xfrm>
        <a:graphic>
          <a:graphicData uri="http://schemas.openxmlformats.org/presentationml/2006/ole">
            <mc:AlternateContent xmlns:mc="http://schemas.openxmlformats.org/markup-compatibility/2006">
              <mc:Choice xmlns:v="urn:schemas-microsoft-com:vml" Requires="v">
                <p:oleObj spid="_x0000_s1647714" name="Equation" r:id="rId4" imgW="939600" imgH="228600" progId="Equation.DSMT4">
                  <p:embed/>
                </p:oleObj>
              </mc:Choice>
              <mc:Fallback>
                <p:oleObj name="Equation" r:id="rId4" imgW="939600" imgH="228600" progId="Equation.DSMT4">
                  <p:embed/>
                  <p:pic>
                    <p:nvPicPr>
                      <p:cNvPr id="0" name="Picture 7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9712" y="975767"/>
                        <a:ext cx="2163763"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9" name="Straight Arrow Connector 8"/>
          <p:cNvCxnSpPr/>
          <p:nvPr/>
        </p:nvCxnSpPr>
        <p:spPr>
          <a:xfrm flipV="1">
            <a:off x="2483768" y="1448390"/>
            <a:ext cx="0" cy="1836594"/>
          </a:xfrm>
          <a:prstGeom prst="straightConnector1">
            <a:avLst/>
          </a:prstGeom>
          <a:ln w="38100">
            <a:solidFill>
              <a:schemeClr val="tx2">
                <a:lumMod val="75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 name="Right Arrow 9"/>
          <p:cNvSpPr/>
          <p:nvPr/>
        </p:nvSpPr>
        <p:spPr>
          <a:xfrm>
            <a:off x="1826084" y="1802827"/>
            <a:ext cx="837704" cy="288032"/>
          </a:xfrm>
          <a:prstGeom prst="rightArrow">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Rectangle 10"/>
          <p:cNvSpPr/>
          <p:nvPr/>
        </p:nvSpPr>
        <p:spPr>
          <a:xfrm>
            <a:off x="4355976" y="975767"/>
            <a:ext cx="4680520" cy="3477875"/>
          </a:xfrm>
          <a:prstGeom prst="rect">
            <a:avLst/>
          </a:prstGeom>
        </p:spPr>
        <p:txBody>
          <a:bodyPr wrap="square">
            <a:spAutoFit/>
          </a:bodyPr>
          <a:lstStyle/>
          <a:p>
            <a:pPr algn="just"/>
            <a:r>
              <a:rPr lang="ru-RU" sz="2000" dirty="0">
                <a:latin typeface="Arial" pitchFamily="34" charset="0"/>
                <a:cs typeface="Arial" pitchFamily="34" charset="0"/>
              </a:rPr>
              <a:t>Если исходно реальный газ достаточно разрежен и имеет не очень высокую температуру, то среднее расстояние между молекулами больше, чем       .</a:t>
            </a:r>
          </a:p>
          <a:p>
            <a:pPr algn="just"/>
            <a:endParaRPr lang="ru-RU" sz="2000" dirty="0">
              <a:latin typeface="Arial" pitchFamily="34" charset="0"/>
              <a:cs typeface="Arial" pitchFamily="34" charset="0"/>
            </a:endParaRPr>
          </a:p>
          <a:p>
            <a:pPr algn="just"/>
            <a:r>
              <a:rPr lang="ru-RU" sz="2000" dirty="0">
                <a:latin typeface="Arial" pitchFamily="34" charset="0"/>
                <a:cs typeface="Arial" pitchFamily="34" charset="0"/>
              </a:rPr>
              <a:t>Тогда при расширении без теплообмена потенциальная энергия увеличивается, а кинетическая падает, т.е. температура уменьшается.</a:t>
            </a:r>
            <a:endParaRPr lang="ru-RU" sz="2000" b="1" dirty="0">
              <a:latin typeface="Arial" pitchFamily="34" charset="0"/>
              <a:cs typeface="Arial" pitchFamily="34" charset="0"/>
            </a:endParaRPr>
          </a:p>
        </p:txBody>
      </p:sp>
      <p:graphicFrame>
        <p:nvGraphicFramePr>
          <p:cNvPr id="12" name="Object 11"/>
          <p:cNvGraphicFramePr>
            <a:graphicFrameLocks noChangeAspect="1"/>
          </p:cNvGraphicFramePr>
          <p:nvPr>
            <p:extLst>
              <p:ext uri="{D42A27DB-BD31-4B8C-83A1-F6EECF244321}">
                <p14:modId xmlns:p14="http://schemas.microsoft.com/office/powerpoint/2010/main" val="236816986"/>
              </p:ext>
            </p:extLst>
          </p:nvPr>
        </p:nvGraphicFramePr>
        <p:xfrm>
          <a:off x="3017838" y="1681163"/>
          <a:ext cx="877887" cy="528637"/>
        </p:xfrm>
        <a:graphic>
          <a:graphicData uri="http://schemas.openxmlformats.org/presentationml/2006/ole">
            <mc:AlternateContent xmlns:mc="http://schemas.openxmlformats.org/markup-compatibility/2006">
              <mc:Choice xmlns:v="urn:schemas-microsoft-com:vml" Requires="v">
                <p:oleObj spid="_x0000_s1647715" name="Equation" r:id="rId6" imgW="380880" imgH="228600" progId="Equation.DSMT4">
                  <p:embed/>
                </p:oleObj>
              </mc:Choice>
              <mc:Fallback>
                <p:oleObj name="Equation" r:id="rId6" imgW="380880" imgH="228600" progId="Equation.DSMT4">
                  <p:embed/>
                  <p:pic>
                    <p:nvPicPr>
                      <p:cNvPr id="0" name="Picture 731"/>
                      <p:cNvPicPr>
                        <a:picLocks noChangeAspect="1" noChangeArrowheads="1"/>
                      </p:cNvPicPr>
                      <p:nvPr/>
                    </p:nvPicPr>
                    <p:blipFill>
                      <a:blip r:embed="rId7"/>
                      <a:srcRect/>
                      <a:stretch>
                        <a:fillRect/>
                      </a:stretch>
                    </p:blipFill>
                    <p:spPr bwMode="auto">
                      <a:xfrm>
                        <a:off x="3017838" y="1681163"/>
                        <a:ext cx="877887"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4137463148"/>
              </p:ext>
            </p:extLst>
          </p:nvPr>
        </p:nvGraphicFramePr>
        <p:xfrm>
          <a:off x="7524328" y="2132856"/>
          <a:ext cx="320675" cy="528637"/>
        </p:xfrm>
        <a:graphic>
          <a:graphicData uri="http://schemas.openxmlformats.org/presentationml/2006/ole">
            <mc:AlternateContent xmlns:mc="http://schemas.openxmlformats.org/markup-compatibility/2006">
              <mc:Choice xmlns:v="urn:schemas-microsoft-com:vml" Requires="v">
                <p:oleObj spid="_x0000_s1647716" name="Equation" r:id="rId8" imgW="139680" imgH="228600" progId="Equation.DSMT4">
                  <p:embed/>
                </p:oleObj>
              </mc:Choice>
              <mc:Fallback>
                <p:oleObj name="Equation" r:id="rId8" imgW="139680" imgH="228600" progId="Equation.DSMT4">
                  <p:embed/>
                  <p:pic>
                    <p:nvPicPr>
                      <p:cNvPr id="0" name="Picture 73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24328" y="2132856"/>
                        <a:ext cx="32067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14" name="Straight Arrow Connector 13"/>
          <p:cNvCxnSpPr/>
          <p:nvPr/>
        </p:nvCxnSpPr>
        <p:spPr>
          <a:xfrm>
            <a:off x="1115616" y="1448390"/>
            <a:ext cx="3096344" cy="0"/>
          </a:xfrm>
          <a:prstGeom prst="straightConnector1">
            <a:avLst/>
          </a:prstGeom>
          <a:ln w="31750">
            <a:solidFill>
              <a:srgbClr val="497F13"/>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219125" y="5085184"/>
            <a:ext cx="8712968" cy="1323439"/>
          </a:xfrm>
          <a:prstGeom prst="rect">
            <a:avLst/>
          </a:prstGeom>
          <a:ln w="25400">
            <a:solidFill>
              <a:srgbClr val="C00000"/>
            </a:solidFill>
          </a:ln>
        </p:spPr>
        <p:txBody>
          <a:bodyPr wrap="square">
            <a:spAutoFit/>
          </a:bodyPr>
          <a:lstStyle/>
          <a:p>
            <a:pPr algn="just"/>
            <a:r>
              <a:rPr lang="ru-RU" sz="2000" dirty="0">
                <a:latin typeface="Arial" pitchFamily="34" charset="0"/>
                <a:cs typeface="Arial" pitchFamily="34" charset="0"/>
              </a:rPr>
              <a:t>Измените объема реального газа без теплообмена сопровождается изменением температуры. Если при протекании газа через пористую перегородку температура уменьшается, то эффект Джоуля-Томсона называют положительным.</a:t>
            </a:r>
            <a:endParaRPr lang="ru-RU" sz="2000" b="1" dirty="0">
              <a:latin typeface="Arial" pitchFamily="34" charset="0"/>
              <a:cs typeface="Arial" pitchFamily="34" charset="0"/>
            </a:endParaRPr>
          </a:p>
        </p:txBody>
      </p:sp>
      <p:graphicFrame>
        <p:nvGraphicFramePr>
          <p:cNvPr id="16" name="Object 15"/>
          <p:cNvGraphicFramePr>
            <a:graphicFrameLocks noChangeAspect="1"/>
          </p:cNvGraphicFramePr>
          <p:nvPr>
            <p:extLst>
              <p:ext uri="{D42A27DB-BD31-4B8C-83A1-F6EECF244321}">
                <p14:modId xmlns:p14="http://schemas.microsoft.com/office/powerpoint/2010/main" val="2461210271"/>
              </p:ext>
            </p:extLst>
          </p:nvPr>
        </p:nvGraphicFramePr>
        <p:xfrm>
          <a:off x="168623" y="903759"/>
          <a:ext cx="379413" cy="411163"/>
        </p:xfrm>
        <a:graphic>
          <a:graphicData uri="http://schemas.openxmlformats.org/presentationml/2006/ole">
            <mc:AlternateContent xmlns:mc="http://schemas.openxmlformats.org/markup-compatibility/2006">
              <mc:Choice xmlns:v="urn:schemas-microsoft-com:vml" Requires="v">
                <p:oleObj spid="_x0000_s1647717" name="Equation" r:id="rId10" imgW="164814" imgH="177492" progId="Equation.DSMT4">
                  <p:embed/>
                </p:oleObj>
              </mc:Choice>
              <mc:Fallback>
                <p:oleObj name="Equation" r:id="rId10" imgW="164814" imgH="177492" progId="Equation.DSMT4">
                  <p:embed/>
                  <p:pic>
                    <p:nvPicPr>
                      <p:cNvPr id="0" name="Picture 73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68623" y="903759"/>
                        <a:ext cx="379413"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3323510"/>
              </p:ext>
            </p:extLst>
          </p:nvPr>
        </p:nvGraphicFramePr>
        <p:xfrm>
          <a:off x="251520" y="2407697"/>
          <a:ext cx="290512" cy="411163"/>
        </p:xfrm>
        <a:graphic>
          <a:graphicData uri="http://schemas.openxmlformats.org/presentationml/2006/ole">
            <mc:AlternateContent xmlns:mc="http://schemas.openxmlformats.org/markup-compatibility/2006">
              <mc:Choice xmlns:v="urn:schemas-microsoft-com:vml" Requires="v">
                <p:oleObj spid="_x0000_s1647718" name="Equation" r:id="rId12" imgW="126725" imgH="177415" progId="Equation.DSMT4">
                  <p:embed/>
                </p:oleObj>
              </mc:Choice>
              <mc:Fallback>
                <p:oleObj name="Equation" r:id="rId12" imgW="126725" imgH="177415" progId="Equation.DSMT4">
                  <p:embed/>
                  <p:pic>
                    <p:nvPicPr>
                      <p:cNvPr id="0" name="Picture 73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51520" y="2407697"/>
                        <a:ext cx="290512"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2792355449"/>
              </p:ext>
            </p:extLst>
          </p:nvPr>
        </p:nvGraphicFramePr>
        <p:xfrm>
          <a:off x="216843" y="3429000"/>
          <a:ext cx="466725" cy="528637"/>
        </p:xfrm>
        <a:graphic>
          <a:graphicData uri="http://schemas.openxmlformats.org/presentationml/2006/ole">
            <mc:AlternateContent xmlns:mc="http://schemas.openxmlformats.org/markup-compatibility/2006">
              <mc:Choice xmlns:v="urn:schemas-microsoft-com:vml" Requires="v">
                <p:oleObj spid="_x0000_s1647719" name="Equation" r:id="rId14" imgW="203112" imgH="228501" progId="Equation.DSMT4">
                  <p:embed/>
                </p:oleObj>
              </mc:Choice>
              <mc:Fallback>
                <p:oleObj name="Equation" r:id="rId14" imgW="203112" imgH="228501" progId="Equation.DSMT4">
                  <p:embed/>
                  <p:pic>
                    <p:nvPicPr>
                      <p:cNvPr id="0" name="Picture 73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16843" y="3429000"/>
                        <a:ext cx="46672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969607213"/>
              </p:ext>
            </p:extLst>
          </p:nvPr>
        </p:nvGraphicFramePr>
        <p:xfrm>
          <a:off x="3815432" y="4509120"/>
          <a:ext cx="1081088" cy="411163"/>
        </p:xfrm>
        <a:graphic>
          <a:graphicData uri="http://schemas.openxmlformats.org/presentationml/2006/ole">
            <mc:AlternateContent xmlns:mc="http://schemas.openxmlformats.org/markup-compatibility/2006">
              <mc:Choice xmlns:v="urn:schemas-microsoft-com:vml" Requires="v">
                <p:oleObj spid="_x0000_s1647720" name="Equation" r:id="rId16" imgW="469800" imgH="177480" progId="Equation.DSMT4">
                  <p:embed/>
                </p:oleObj>
              </mc:Choice>
              <mc:Fallback>
                <p:oleObj name="Equation" r:id="rId16" imgW="469800" imgH="177480" progId="Equation.DSMT4">
                  <p:embed/>
                  <p:pic>
                    <p:nvPicPr>
                      <p:cNvPr id="0" name="Picture 73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815432" y="4509120"/>
                        <a:ext cx="1081088"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113004758"/>
              </p:ext>
            </p:extLst>
          </p:nvPr>
        </p:nvGraphicFramePr>
        <p:xfrm>
          <a:off x="1460128" y="2142609"/>
          <a:ext cx="319087" cy="528637"/>
        </p:xfrm>
        <a:graphic>
          <a:graphicData uri="http://schemas.openxmlformats.org/presentationml/2006/ole">
            <mc:AlternateContent xmlns:mc="http://schemas.openxmlformats.org/markup-compatibility/2006">
              <mc:Choice xmlns:v="urn:schemas-microsoft-com:vml" Requires="v">
                <p:oleObj spid="_x0000_s1647721" name="Equation" r:id="rId18" imgW="139700" imgH="228600" progId="Equation.DSMT4">
                  <p:embed/>
                </p:oleObj>
              </mc:Choice>
              <mc:Fallback>
                <p:oleObj name="Equation" r:id="rId18" imgW="139700" imgH="228600" progId="Equation.DSMT4">
                  <p:embed/>
                  <p:pic>
                    <p:nvPicPr>
                      <p:cNvPr id="0" name="Picture 737"/>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460128" y="2142609"/>
                        <a:ext cx="319087"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1" name="Rectangle 20"/>
          <p:cNvSpPr/>
          <p:nvPr/>
        </p:nvSpPr>
        <p:spPr>
          <a:xfrm>
            <a:off x="1547664" y="4488000"/>
            <a:ext cx="2232248" cy="400110"/>
          </a:xfrm>
          <a:prstGeom prst="rect">
            <a:avLst/>
          </a:prstGeom>
        </p:spPr>
        <p:txBody>
          <a:bodyPr wrap="square">
            <a:spAutoFit/>
          </a:bodyPr>
          <a:lstStyle/>
          <a:p>
            <a:pPr algn="just"/>
            <a:r>
              <a:rPr lang="ru-RU" sz="2000" dirty="0" smtClean="0">
                <a:latin typeface="Arial" pitchFamily="34" charset="0"/>
                <a:cs typeface="Arial" pitchFamily="34" charset="0"/>
              </a:rPr>
              <a:t>Газ охлаждается:</a:t>
            </a:r>
            <a:endParaRPr lang="ru-RU" sz="2000" b="1" dirty="0">
              <a:latin typeface="Arial" pitchFamily="34" charset="0"/>
              <a:cs typeface="Arial" pitchFamily="34" charset="0"/>
            </a:endParaRPr>
          </a:p>
        </p:txBody>
      </p:sp>
    </p:spTree>
    <p:extLst>
      <p:ext uri="{BB962C8B-B14F-4D97-AF65-F5344CB8AC3E}">
        <p14:creationId xmlns:p14="http://schemas.microsoft.com/office/powerpoint/2010/main" val="37335179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467544" y="116632"/>
            <a:ext cx="8496944"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Эффект Джоуля-Томсона: расчет</a:t>
            </a:r>
            <a:endParaRPr lang="ru-RU" sz="2800" b="1" kern="0" baseline="-25000" dirty="0">
              <a:solidFill>
                <a:srgbClr val="003399"/>
              </a:solidFill>
              <a:latin typeface="Arial" pitchFamily="34" charset="0"/>
              <a:cs typeface="Arial" pitchFamily="34" charset="0"/>
            </a:endParaRPr>
          </a:p>
        </p:txBody>
      </p:sp>
      <p:cxnSp>
        <p:nvCxnSpPr>
          <p:cNvPr id="5" name="Straight Connector 4"/>
          <p:cNvCxnSpPr/>
          <p:nvPr/>
        </p:nvCxnSpPr>
        <p:spPr>
          <a:xfrm>
            <a:off x="467544" y="1484784"/>
            <a:ext cx="80648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467544" y="2708920"/>
            <a:ext cx="80648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059832" y="1001644"/>
            <a:ext cx="4032448" cy="400110"/>
          </a:xfrm>
          <a:prstGeom prst="rect">
            <a:avLst/>
          </a:prstGeom>
        </p:spPr>
        <p:txBody>
          <a:bodyPr wrap="square">
            <a:spAutoFit/>
          </a:bodyPr>
          <a:lstStyle/>
          <a:p>
            <a:pPr algn="just"/>
            <a:r>
              <a:rPr lang="ru-RU" sz="2000" dirty="0">
                <a:latin typeface="Arial" pitchFamily="34" charset="0"/>
                <a:cs typeface="Arial" pitchFamily="34" charset="0"/>
              </a:rPr>
              <a:t>Теплоизолированный цилиндр</a:t>
            </a:r>
            <a:endParaRPr lang="ru-RU" sz="2000" b="1" dirty="0">
              <a:latin typeface="Arial" pitchFamily="34" charset="0"/>
              <a:cs typeface="Arial" pitchFamily="34" charset="0"/>
            </a:endParaRPr>
          </a:p>
        </p:txBody>
      </p:sp>
      <p:sp>
        <p:nvSpPr>
          <p:cNvPr id="8" name="Rectangle 7"/>
          <p:cNvSpPr/>
          <p:nvPr/>
        </p:nvSpPr>
        <p:spPr>
          <a:xfrm>
            <a:off x="2051720" y="1484784"/>
            <a:ext cx="2016224" cy="1224136"/>
          </a:xfrm>
          <a:prstGeom prst="rect">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Rectangle 8"/>
          <p:cNvSpPr/>
          <p:nvPr/>
        </p:nvSpPr>
        <p:spPr>
          <a:xfrm>
            <a:off x="4932040" y="1475259"/>
            <a:ext cx="2016224" cy="1224136"/>
          </a:xfrm>
          <a:prstGeom prst="rect">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Right Arrow 9"/>
          <p:cNvSpPr/>
          <p:nvPr/>
        </p:nvSpPr>
        <p:spPr>
          <a:xfrm>
            <a:off x="467544" y="1863874"/>
            <a:ext cx="1584176" cy="432048"/>
          </a:xfrm>
          <a:prstGeom prst="rightArrow">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Right Arrow 10"/>
          <p:cNvSpPr/>
          <p:nvPr/>
        </p:nvSpPr>
        <p:spPr>
          <a:xfrm>
            <a:off x="6948264" y="1871303"/>
            <a:ext cx="1584176" cy="432048"/>
          </a:xfrm>
          <a:prstGeom prst="rightArrow">
            <a:avLst/>
          </a:prstGeom>
          <a:solidFill>
            <a:srgbClr val="072AC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Cloud 11"/>
          <p:cNvSpPr/>
          <p:nvPr/>
        </p:nvSpPr>
        <p:spPr>
          <a:xfrm>
            <a:off x="4034606" y="1460798"/>
            <a:ext cx="930771" cy="1296144"/>
          </a:xfrm>
          <a:prstGeom prst="cloud">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Rectangle 12"/>
          <p:cNvSpPr/>
          <p:nvPr/>
        </p:nvSpPr>
        <p:spPr>
          <a:xfrm>
            <a:off x="1763688" y="2658631"/>
            <a:ext cx="5544616" cy="707886"/>
          </a:xfrm>
          <a:prstGeom prst="rect">
            <a:avLst/>
          </a:prstGeom>
        </p:spPr>
        <p:txBody>
          <a:bodyPr wrap="square">
            <a:spAutoFit/>
          </a:bodyPr>
          <a:lstStyle/>
          <a:p>
            <a:pPr algn="ctr"/>
            <a:r>
              <a:rPr lang="ru-RU" sz="2000" dirty="0">
                <a:latin typeface="Arial" pitchFamily="34" charset="0"/>
                <a:cs typeface="Arial" pitchFamily="34" charset="0"/>
              </a:rPr>
              <a:t>Пористая перегородка из материала с достаточно низкой теплопроводностью</a:t>
            </a:r>
            <a:endParaRPr lang="ru-RU" sz="2000" b="1" dirty="0">
              <a:latin typeface="Arial" pitchFamily="34" charset="0"/>
              <a:cs typeface="Arial" pitchFamily="34" charset="0"/>
            </a:endParaRPr>
          </a:p>
        </p:txBody>
      </p:sp>
      <p:sp>
        <p:nvSpPr>
          <p:cNvPr id="14" name="Rectangle 13"/>
          <p:cNvSpPr/>
          <p:nvPr/>
        </p:nvSpPr>
        <p:spPr>
          <a:xfrm>
            <a:off x="194630" y="3784332"/>
            <a:ext cx="2818185" cy="1569660"/>
          </a:xfrm>
          <a:prstGeom prst="rect">
            <a:avLst/>
          </a:prstGeom>
        </p:spPr>
        <p:txBody>
          <a:bodyPr wrap="square">
            <a:spAutoFit/>
          </a:bodyPr>
          <a:lstStyle/>
          <a:p>
            <a:pPr algn="just">
              <a:lnSpc>
                <a:spcPct val="120000"/>
              </a:lnSpc>
            </a:pPr>
            <a:r>
              <a:rPr lang="ru-RU" sz="2000" dirty="0">
                <a:latin typeface="Arial" pitchFamily="34" charset="0"/>
                <a:cs typeface="Arial" pitchFamily="34" charset="0"/>
              </a:rPr>
              <a:t>Объем</a:t>
            </a:r>
          </a:p>
          <a:p>
            <a:pPr algn="just">
              <a:lnSpc>
                <a:spcPct val="120000"/>
              </a:lnSpc>
            </a:pPr>
            <a:r>
              <a:rPr lang="ru-RU" sz="2000" dirty="0">
                <a:latin typeface="Arial" pitchFamily="34" charset="0"/>
                <a:cs typeface="Arial" pitchFamily="34" charset="0"/>
              </a:rPr>
              <a:t>Давление</a:t>
            </a:r>
          </a:p>
          <a:p>
            <a:pPr algn="just">
              <a:lnSpc>
                <a:spcPct val="120000"/>
              </a:lnSpc>
            </a:pPr>
            <a:r>
              <a:rPr lang="ru-RU" sz="2000" dirty="0">
                <a:latin typeface="Arial" pitchFamily="34" charset="0"/>
                <a:cs typeface="Arial" pitchFamily="34" charset="0"/>
              </a:rPr>
              <a:t>Внутренняя энергия</a:t>
            </a:r>
          </a:p>
          <a:p>
            <a:pPr algn="just">
              <a:lnSpc>
                <a:spcPct val="120000"/>
              </a:lnSpc>
            </a:pPr>
            <a:r>
              <a:rPr lang="ru-RU" sz="2000" dirty="0">
                <a:latin typeface="Arial" pitchFamily="34" charset="0"/>
                <a:cs typeface="Arial" pitchFamily="34" charset="0"/>
              </a:rPr>
              <a:t>Работа газа</a:t>
            </a:r>
          </a:p>
        </p:txBody>
      </p:sp>
      <p:graphicFrame>
        <p:nvGraphicFramePr>
          <p:cNvPr id="15" name="Object 14"/>
          <p:cNvGraphicFramePr>
            <a:graphicFrameLocks noChangeAspect="1"/>
          </p:cNvGraphicFramePr>
          <p:nvPr>
            <p:extLst>
              <p:ext uri="{D42A27DB-BD31-4B8C-83A1-F6EECF244321}">
                <p14:modId xmlns:p14="http://schemas.microsoft.com/office/powerpoint/2010/main" val="1751040899"/>
              </p:ext>
            </p:extLst>
          </p:nvPr>
        </p:nvGraphicFramePr>
        <p:xfrm>
          <a:off x="2175570" y="1460798"/>
          <a:ext cx="407987" cy="528637"/>
        </p:xfrm>
        <a:graphic>
          <a:graphicData uri="http://schemas.openxmlformats.org/presentationml/2006/ole">
            <mc:AlternateContent xmlns:mc="http://schemas.openxmlformats.org/markup-compatibility/2006">
              <mc:Choice xmlns:v="urn:schemas-microsoft-com:vml" Requires="v">
                <p:oleObj spid="_x0000_s1640877" name="Equation" r:id="rId3" imgW="177480" imgH="228600" progId="Equation.DSMT4">
                  <p:embed/>
                </p:oleObj>
              </mc:Choice>
              <mc:Fallback>
                <p:oleObj name="Equation" r:id="rId3" imgW="177480" imgH="228600" progId="Equation.DSMT4">
                  <p:embed/>
                  <p:pic>
                    <p:nvPicPr>
                      <p:cNvPr id="0" name="Picture 10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5570" y="1460798"/>
                        <a:ext cx="407987"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1293889704"/>
              </p:ext>
            </p:extLst>
          </p:nvPr>
        </p:nvGraphicFramePr>
        <p:xfrm>
          <a:off x="6483052" y="1460798"/>
          <a:ext cx="438150" cy="528637"/>
        </p:xfrm>
        <a:graphic>
          <a:graphicData uri="http://schemas.openxmlformats.org/presentationml/2006/ole">
            <mc:AlternateContent xmlns:mc="http://schemas.openxmlformats.org/markup-compatibility/2006">
              <mc:Choice xmlns:v="urn:schemas-microsoft-com:vml" Requires="v">
                <p:oleObj spid="_x0000_s1640878" name="Equation" r:id="rId5" imgW="190440" imgH="228600" progId="Equation.DSMT4">
                  <p:embed/>
                </p:oleObj>
              </mc:Choice>
              <mc:Fallback>
                <p:oleObj name="Equation" r:id="rId5" imgW="190440" imgH="228600" progId="Equation.DSMT4">
                  <p:embed/>
                  <p:pic>
                    <p:nvPicPr>
                      <p:cNvPr id="0" name="Picture 10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83052" y="1460798"/>
                        <a:ext cx="438150"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1653160473"/>
              </p:ext>
            </p:extLst>
          </p:nvPr>
        </p:nvGraphicFramePr>
        <p:xfrm>
          <a:off x="27856" y="873116"/>
          <a:ext cx="2714625" cy="528638"/>
        </p:xfrm>
        <a:graphic>
          <a:graphicData uri="http://schemas.openxmlformats.org/presentationml/2006/ole">
            <mc:AlternateContent xmlns:mc="http://schemas.openxmlformats.org/markup-compatibility/2006">
              <mc:Choice xmlns:v="urn:schemas-microsoft-com:vml" Requires="v">
                <p:oleObj spid="_x0000_s1640879" name="Equation" r:id="rId7" imgW="1180800" imgH="228600" progId="Equation.DSMT4">
                  <p:embed/>
                </p:oleObj>
              </mc:Choice>
              <mc:Fallback>
                <p:oleObj name="Equation" r:id="rId7" imgW="1180800" imgH="228600" progId="Equation.DSMT4">
                  <p:embed/>
                  <p:pic>
                    <p:nvPicPr>
                      <p:cNvPr id="0" name="Picture 10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856" y="873116"/>
                        <a:ext cx="2714625"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18" name="Straight Connector 17"/>
          <p:cNvCxnSpPr/>
          <p:nvPr/>
        </p:nvCxnSpPr>
        <p:spPr>
          <a:xfrm>
            <a:off x="3275856" y="1475259"/>
            <a:ext cx="0" cy="1224136"/>
          </a:xfrm>
          <a:prstGeom prst="line">
            <a:avLst/>
          </a:prstGeom>
          <a:ln w="34925">
            <a:solidFill>
              <a:schemeClr val="tx1"/>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19" name="Object 18"/>
          <p:cNvGraphicFramePr>
            <a:graphicFrameLocks noChangeAspect="1"/>
          </p:cNvGraphicFramePr>
          <p:nvPr>
            <p:extLst>
              <p:ext uri="{D42A27DB-BD31-4B8C-83A1-F6EECF244321}">
                <p14:modId xmlns:p14="http://schemas.microsoft.com/office/powerpoint/2010/main" val="1933663519"/>
              </p:ext>
            </p:extLst>
          </p:nvPr>
        </p:nvGraphicFramePr>
        <p:xfrm>
          <a:off x="3339877" y="1514525"/>
          <a:ext cx="582612" cy="528638"/>
        </p:xfrm>
        <a:graphic>
          <a:graphicData uri="http://schemas.openxmlformats.org/presentationml/2006/ole">
            <mc:AlternateContent xmlns:mc="http://schemas.openxmlformats.org/markup-compatibility/2006">
              <mc:Choice xmlns:v="urn:schemas-microsoft-com:vml" Requires="v">
                <p:oleObj spid="_x0000_s1640880" name="Equation" r:id="rId9" imgW="253800" imgH="228600" progId="Equation.DSMT4">
                  <p:embed/>
                </p:oleObj>
              </mc:Choice>
              <mc:Fallback>
                <p:oleObj name="Equation" r:id="rId9" imgW="253800" imgH="228600" progId="Equation.DSMT4">
                  <p:embed/>
                  <p:pic>
                    <p:nvPicPr>
                      <p:cNvPr id="0" name="Picture 102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39877" y="1514525"/>
                        <a:ext cx="582612"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0" name="Rectangle 19"/>
          <p:cNvSpPr/>
          <p:nvPr/>
        </p:nvSpPr>
        <p:spPr>
          <a:xfrm>
            <a:off x="2555777" y="3382709"/>
            <a:ext cx="2520280" cy="400110"/>
          </a:xfrm>
          <a:prstGeom prst="rect">
            <a:avLst/>
          </a:prstGeom>
        </p:spPr>
        <p:txBody>
          <a:bodyPr wrap="square">
            <a:spAutoFit/>
          </a:bodyPr>
          <a:lstStyle/>
          <a:p>
            <a:pPr algn="just"/>
            <a:r>
              <a:rPr lang="ru-RU" sz="2000" dirty="0">
                <a:solidFill>
                  <a:srgbClr val="C00000"/>
                </a:solidFill>
                <a:latin typeface="Arial" pitchFamily="34" charset="0"/>
                <a:cs typeface="Arial" pitchFamily="34" charset="0"/>
              </a:rPr>
              <a:t>Порция газа слева</a:t>
            </a:r>
            <a:r>
              <a:rPr lang="ru-RU" sz="2000" dirty="0">
                <a:latin typeface="Arial" pitchFamily="34" charset="0"/>
                <a:cs typeface="Arial" pitchFamily="34" charset="0"/>
              </a:rPr>
              <a:t>:</a:t>
            </a:r>
          </a:p>
        </p:txBody>
      </p:sp>
      <p:sp>
        <p:nvSpPr>
          <p:cNvPr id="21" name="Rectangle 20"/>
          <p:cNvSpPr/>
          <p:nvPr/>
        </p:nvSpPr>
        <p:spPr>
          <a:xfrm>
            <a:off x="5688124" y="3382709"/>
            <a:ext cx="2772308" cy="400110"/>
          </a:xfrm>
          <a:prstGeom prst="rect">
            <a:avLst/>
          </a:prstGeom>
        </p:spPr>
        <p:txBody>
          <a:bodyPr wrap="square">
            <a:spAutoFit/>
          </a:bodyPr>
          <a:lstStyle/>
          <a:p>
            <a:pPr algn="just"/>
            <a:r>
              <a:rPr lang="ru-RU" sz="2000" dirty="0">
                <a:solidFill>
                  <a:srgbClr val="072AC1"/>
                </a:solidFill>
                <a:latin typeface="Arial" pitchFamily="34" charset="0"/>
                <a:cs typeface="Arial" pitchFamily="34" charset="0"/>
              </a:rPr>
              <a:t>Порция газа справа</a:t>
            </a:r>
            <a:r>
              <a:rPr lang="ru-RU" sz="2000" dirty="0">
                <a:latin typeface="Arial" pitchFamily="34" charset="0"/>
                <a:cs typeface="Arial" pitchFamily="34" charset="0"/>
              </a:rPr>
              <a:t>:</a:t>
            </a:r>
          </a:p>
        </p:txBody>
      </p:sp>
      <p:cxnSp>
        <p:nvCxnSpPr>
          <p:cNvPr id="22" name="Straight Connector 21"/>
          <p:cNvCxnSpPr/>
          <p:nvPr/>
        </p:nvCxnSpPr>
        <p:spPr>
          <a:xfrm>
            <a:off x="5688124" y="1496802"/>
            <a:ext cx="0" cy="1224136"/>
          </a:xfrm>
          <a:prstGeom prst="line">
            <a:avLst/>
          </a:prstGeom>
          <a:ln w="34925">
            <a:solidFill>
              <a:schemeClr val="tx1"/>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23" name="Object 22"/>
          <p:cNvGraphicFramePr>
            <a:graphicFrameLocks noChangeAspect="1"/>
          </p:cNvGraphicFramePr>
          <p:nvPr>
            <p:extLst>
              <p:ext uri="{D42A27DB-BD31-4B8C-83A1-F6EECF244321}">
                <p14:modId xmlns:p14="http://schemas.microsoft.com/office/powerpoint/2010/main" val="3394973116"/>
              </p:ext>
            </p:extLst>
          </p:nvPr>
        </p:nvGraphicFramePr>
        <p:xfrm>
          <a:off x="5010770" y="1509713"/>
          <a:ext cx="641350" cy="528637"/>
        </p:xfrm>
        <a:graphic>
          <a:graphicData uri="http://schemas.openxmlformats.org/presentationml/2006/ole">
            <mc:AlternateContent xmlns:mc="http://schemas.openxmlformats.org/markup-compatibility/2006">
              <mc:Choice xmlns:v="urn:schemas-microsoft-com:vml" Requires="v">
                <p:oleObj spid="_x0000_s1640881" name="Equation" r:id="rId11" imgW="279360" imgH="228600" progId="Equation.DSMT4">
                  <p:embed/>
                </p:oleObj>
              </mc:Choice>
              <mc:Fallback>
                <p:oleObj name="Equation" r:id="rId11" imgW="279360" imgH="228600" progId="Equation.DSMT4">
                  <p:embed/>
                  <p:pic>
                    <p:nvPicPr>
                      <p:cNvPr id="0" name="Picture 102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010770" y="1509713"/>
                        <a:ext cx="641350"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1670304166"/>
              </p:ext>
            </p:extLst>
          </p:nvPr>
        </p:nvGraphicFramePr>
        <p:xfrm>
          <a:off x="3449340" y="3745160"/>
          <a:ext cx="582612" cy="528638"/>
        </p:xfrm>
        <a:graphic>
          <a:graphicData uri="http://schemas.openxmlformats.org/presentationml/2006/ole">
            <mc:AlternateContent xmlns:mc="http://schemas.openxmlformats.org/markup-compatibility/2006">
              <mc:Choice xmlns:v="urn:schemas-microsoft-com:vml" Requires="v">
                <p:oleObj spid="_x0000_s1640882" name="Equation" r:id="rId13" imgW="253800" imgH="228600" progId="Equation.DSMT4">
                  <p:embed/>
                </p:oleObj>
              </mc:Choice>
              <mc:Fallback>
                <p:oleObj name="Equation" r:id="rId13" imgW="253800" imgH="228600" progId="Equation.DSMT4">
                  <p:embed/>
                  <p:pic>
                    <p:nvPicPr>
                      <p:cNvPr id="0" name="Picture 102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449340" y="3745160"/>
                        <a:ext cx="582612"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2577413882"/>
              </p:ext>
            </p:extLst>
          </p:nvPr>
        </p:nvGraphicFramePr>
        <p:xfrm>
          <a:off x="3491880" y="4047551"/>
          <a:ext cx="407987" cy="528637"/>
        </p:xfrm>
        <a:graphic>
          <a:graphicData uri="http://schemas.openxmlformats.org/presentationml/2006/ole">
            <mc:AlternateContent xmlns:mc="http://schemas.openxmlformats.org/markup-compatibility/2006">
              <mc:Choice xmlns:v="urn:schemas-microsoft-com:vml" Requires="v">
                <p:oleObj spid="_x0000_s1640883" name="Equation" r:id="rId15" imgW="177480" imgH="228600" progId="Equation.DSMT4">
                  <p:embed/>
                </p:oleObj>
              </mc:Choice>
              <mc:Fallback>
                <p:oleObj name="Equation" r:id="rId15" imgW="177480" imgH="228600" progId="Equation.DSMT4">
                  <p:embed/>
                  <p:pic>
                    <p:nvPicPr>
                      <p:cNvPr id="0" name="Picture 10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1880" y="4047551"/>
                        <a:ext cx="407987"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993656624"/>
              </p:ext>
            </p:extLst>
          </p:nvPr>
        </p:nvGraphicFramePr>
        <p:xfrm>
          <a:off x="3408363" y="4446116"/>
          <a:ext cx="669925" cy="528638"/>
        </p:xfrm>
        <a:graphic>
          <a:graphicData uri="http://schemas.openxmlformats.org/presentationml/2006/ole">
            <mc:AlternateContent xmlns:mc="http://schemas.openxmlformats.org/markup-compatibility/2006">
              <mc:Choice xmlns:v="urn:schemas-microsoft-com:vml" Requires="v">
                <p:oleObj spid="_x0000_s1640884" name="Equation" r:id="rId16" imgW="291960" imgH="228600" progId="Equation.DSMT4">
                  <p:embed/>
                </p:oleObj>
              </mc:Choice>
              <mc:Fallback>
                <p:oleObj name="Equation" r:id="rId16" imgW="291960" imgH="228600" progId="Equation.DSMT4">
                  <p:embed/>
                  <p:pic>
                    <p:nvPicPr>
                      <p:cNvPr id="0" name="Picture 103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408363" y="4446116"/>
                        <a:ext cx="669925"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997693574"/>
              </p:ext>
            </p:extLst>
          </p:nvPr>
        </p:nvGraphicFramePr>
        <p:xfrm>
          <a:off x="3170238" y="4830291"/>
          <a:ext cx="1108075" cy="528638"/>
        </p:xfrm>
        <a:graphic>
          <a:graphicData uri="http://schemas.openxmlformats.org/presentationml/2006/ole">
            <mc:AlternateContent xmlns:mc="http://schemas.openxmlformats.org/markup-compatibility/2006">
              <mc:Choice xmlns:v="urn:schemas-microsoft-com:vml" Requires="v">
                <p:oleObj spid="_x0000_s1640885" name="Equation" r:id="rId18" imgW="482400" imgH="228600" progId="Equation.DSMT4">
                  <p:embed/>
                </p:oleObj>
              </mc:Choice>
              <mc:Fallback>
                <p:oleObj name="Equation" r:id="rId18" imgW="482400" imgH="228600" progId="Equation.DSMT4">
                  <p:embed/>
                  <p:pic>
                    <p:nvPicPr>
                      <p:cNvPr id="0" name="Picture 103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170238" y="4830291"/>
                        <a:ext cx="1108075"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3535307589"/>
              </p:ext>
            </p:extLst>
          </p:nvPr>
        </p:nvGraphicFramePr>
        <p:xfrm>
          <a:off x="6754813" y="3760316"/>
          <a:ext cx="641350" cy="528638"/>
        </p:xfrm>
        <a:graphic>
          <a:graphicData uri="http://schemas.openxmlformats.org/presentationml/2006/ole">
            <mc:AlternateContent xmlns:mc="http://schemas.openxmlformats.org/markup-compatibility/2006">
              <mc:Choice xmlns:v="urn:schemas-microsoft-com:vml" Requires="v">
                <p:oleObj spid="_x0000_s1640886" name="Equation" r:id="rId20" imgW="279360" imgH="228600" progId="Equation.DSMT4">
                  <p:embed/>
                </p:oleObj>
              </mc:Choice>
              <mc:Fallback>
                <p:oleObj name="Equation" r:id="rId20" imgW="279360" imgH="228600" progId="Equation.DSMT4">
                  <p:embed/>
                  <p:pic>
                    <p:nvPicPr>
                      <p:cNvPr id="0" name="Picture 1033"/>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754813" y="3760316"/>
                        <a:ext cx="64135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4036550685"/>
              </p:ext>
            </p:extLst>
          </p:nvPr>
        </p:nvGraphicFramePr>
        <p:xfrm>
          <a:off x="6811963" y="4061941"/>
          <a:ext cx="438150" cy="528638"/>
        </p:xfrm>
        <a:graphic>
          <a:graphicData uri="http://schemas.openxmlformats.org/presentationml/2006/ole">
            <mc:AlternateContent xmlns:mc="http://schemas.openxmlformats.org/markup-compatibility/2006">
              <mc:Choice xmlns:v="urn:schemas-microsoft-com:vml" Requires="v">
                <p:oleObj spid="_x0000_s1640887" name="Equation" r:id="rId22" imgW="190440" imgH="228600" progId="Equation.DSMT4">
                  <p:embed/>
                </p:oleObj>
              </mc:Choice>
              <mc:Fallback>
                <p:oleObj name="Equation" r:id="rId22" imgW="190440" imgH="228600" progId="Equation.DSMT4">
                  <p:embed/>
                  <p:pic>
                    <p:nvPicPr>
                      <p:cNvPr id="0" name="Picture 1034"/>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6811963" y="4061941"/>
                        <a:ext cx="43815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130761155"/>
              </p:ext>
            </p:extLst>
          </p:nvPr>
        </p:nvGraphicFramePr>
        <p:xfrm>
          <a:off x="6727825" y="4460404"/>
          <a:ext cx="698500" cy="528637"/>
        </p:xfrm>
        <a:graphic>
          <a:graphicData uri="http://schemas.openxmlformats.org/presentationml/2006/ole">
            <mc:AlternateContent xmlns:mc="http://schemas.openxmlformats.org/markup-compatibility/2006">
              <mc:Choice xmlns:v="urn:schemas-microsoft-com:vml" Requires="v">
                <p:oleObj spid="_x0000_s1640888" name="Equation" r:id="rId24" imgW="304560" imgH="228600" progId="Equation.DSMT4">
                  <p:embed/>
                </p:oleObj>
              </mc:Choice>
              <mc:Fallback>
                <p:oleObj name="Equation" r:id="rId24" imgW="304560" imgH="228600" progId="Equation.DSMT4">
                  <p:embed/>
                  <p:pic>
                    <p:nvPicPr>
                      <p:cNvPr id="0" name="Picture 1035"/>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727825" y="4460404"/>
                        <a:ext cx="698500"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1999836561"/>
              </p:ext>
            </p:extLst>
          </p:nvPr>
        </p:nvGraphicFramePr>
        <p:xfrm>
          <a:off x="6577013" y="4844579"/>
          <a:ext cx="962025" cy="528637"/>
        </p:xfrm>
        <a:graphic>
          <a:graphicData uri="http://schemas.openxmlformats.org/presentationml/2006/ole">
            <mc:AlternateContent xmlns:mc="http://schemas.openxmlformats.org/markup-compatibility/2006">
              <mc:Choice xmlns:v="urn:schemas-microsoft-com:vml" Requires="v">
                <p:oleObj spid="_x0000_s1640889" name="Equation" r:id="rId26" imgW="419040" imgH="228600" progId="Equation.DSMT4">
                  <p:embed/>
                </p:oleObj>
              </mc:Choice>
              <mc:Fallback>
                <p:oleObj name="Equation" r:id="rId26" imgW="419040" imgH="228600" progId="Equation.DSMT4">
                  <p:embed/>
                  <p:pic>
                    <p:nvPicPr>
                      <p:cNvPr id="0" name="Picture 1036"/>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6577013" y="4844579"/>
                        <a:ext cx="96202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2" name="Rectangle 31"/>
          <p:cNvSpPr/>
          <p:nvPr/>
        </p:nvSpPr>
        <p:spPr>
          <a:xfrm>
            <a:off x="476772" y="2233439"/>
            <a:ext cx="1286916" cy="400110"/>
          </a:xfrm>
          <a:prstGeom prst="rect">
            <a:avLst/>
          </a:prstGeom>
        </p:spPr>
        <p:txBody>
          <a:bodyPr wrap="square">
            <a:spAutoFit/>
          </a:bodyPr>
          <a:lstStyle/>
          <a:p>
            <a:pPr algn="just"/>
            <a:r>
              <a:rPr lang="ru-RU" sz="2000" dirty="0">
                <a:latin typeface="Arial" pitchFamily="34" charset="0"/>
                <a:cs typeface="Arial" pitchFamily="34" charset="0"/>
              </a:rPr>
              <a:t>поршень</a:t>
            </a:r>
            <a:endParaRPr lang="ru-RU" sz="2000" b="1" dirty="0">
              <a:latin typeface="Arial" pitchFamily="34" charset="0"/>
              <a:cs typeface="Arial" pitchFamily="34" charset="0"/>
            </a:endParaRPr>
          </a:p>
        </p:txBody>
      </p:sp>
      <p:sp>
        <p:nvSpPr>
          <p:cNvPr id="33" name="Rectangle 32"/>
          <p:cNvSpPr/>
          <p:nvPr/>
        </p:nvSpPr>
        <p:spPr>
          <a:xfrm>
            <a:off x="7096894" y="2233439"/>
            <a:ext cx="1286916" cy="400110"/>
          </a:xfrm>
          <a:prstGeom prst="rect">
            <a:avLst/>
          </a:prstGeom>
        </p:spPr>
        <p:txBody>
          <a:bodyPr wrap="square">
            <a:spAutoFit/>
          </a:bodyPr>
          <a:lstStyle/>
          <a:p>
            <a:pPr algn="just"/>
            <a:r>
              <a:rPr lang="ru-RU" sz="2000" dirty="0">
                <a:latin typeface="Arial" pitchFamily="34" charset="0"/>
                <a:cs typeface="Arial" pitchFamily="34" charset="0"/>
              </a:rPr>
              <a:t>поршень</a:t>
            </a:r>
            <a:endParaRPr lang="ru-RU" sz="2000" b="1" dirty="0">
              <a:latin typeface="Arial" pitchFamily="34" charset="0"/>
              <a:cs typeface="Arial" pitchFamily="34" charset="0"/>
            </a:endParaRPr>
          </a:p>
        </p:txBody>
      </p:sp>
      <p:graphicFrame>
        <p:nvGraphicFramePr>
          <p:cNvPr id="34" name="Object 33"/>
          <p:cNvGraphicFramePr>
            <a:graphicFrameLocks noChangeAspect="1"/>
          </p:cNvGraphicFramePr>
          <p:nvPr>
            <p:extLst>
              <p:ext uri="{D42A27DB-BD31-4B8C-83A1-F6EECF244321}">
                <p14:modId xmlns:p14="http://schemas.microsoft.com/office/powerpoint/2010/main" val="2105263932"/>
              </p:ext>
            </p:extLst>
          </p:nvPr>
        </p:nvGraphicFramePr>
        <p:xfrm>
          <a:off x="4551705" y="5417929"/>
          <a:ext cx="4487862" cy="528637"/>
        </p:xfrm>
        <a:graphic>
          <a:graphicData uri="http://schemas.openxmlformats.org/presentationml/2006/ole">
            <mc:AlternateContent xmlns:mc="http://schemas.openxmlformats.org/markup-compatibility/2006">
              <mc:Choice xmlns:v="urn:schemas-microsoft-com:vml" Requires="v">
                <p:oleObj spid="_x0000_s1640890" name="Equation" r:id="rId28" imgW="1955520" imgH="228600" progId="Equation.DSMT4">
                  <p:embed/>
                </p:oleObj>
              </mc:Choice>
              <mc:Fallback>
                <p:oleObj name="Equation" r:id="rId28" imgW="1955520" imgH="228600" progId="Equation.DSMT4">
                  <p:embed/>
                  <p:pic>
                    <p:nvPicPr>
                      <p:cNvPr id="0" name="Picture 1037"/>
                      <p:cNvPicPr>
                        <a:picLocks noChangeAspect="1" noChangeArrowheads="1"/>
                      </p:cNvPicPr>
                      <p:nvPr/>
                    </p:nvPicPr>
                    <p:blipFill>
                      <a:blip r:embed="rId29"/>
                      <a:srcRect/>
                      <a:stretch>
                        <a:fillRect/>
                      </a:stretch>
                    </p:blipFill>
                    <p:spPr bwMode="auto">
                      <a:xfrm>
                        <a:off x="4551705" y="5417929"/>
                        <a:ext cx="4487862"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5" name="Rectangle 34"/>
          <p:cNvSpPr/>
          <p:nvPr/>
        </p:nvSpPr>
        <p:spPr>
          <a:xfrm>
            <a:off x="144015" y="5417929"/>
            <a:ext cx="4355977" cy="1323439"/>
          </a:xfrm>
          <a:prstGeom prst="rect">
            <a:avLst/>
          </a:prstGeom>
        </p:spPr>
        <p:txBody>
          <a:bodyPr wrap="square">
            <a:spAutoFit/>
          </a:bodyPr>
          <a:lstStyle/>
          <a:p>
            <a:pPr algn="just"/>
            <a:r>
              <a:rPr lang="ru-RU" sz="2000" dirty="0" smtClean="0">
                <a:latin typeface="Arial" pitchFamily="34" charset="0"/>
                <a:cs typeface="Arial" pitchFamily="34" charset="0"/>
              </a:rPr>
              <a:t>Закон сохранения </a:t>
            </a:r>
            <a:r>
              <a:rPr lang="ru-RU" sz="2000" dirty="0" smtClean="0">
                <a:latin typeface="Arial" pitchFamily="34" charset="0"/>
                <a:cs typeface="Arial" pitchFamily="34" charset="0"/>
              </a:rPr>
              <a:t>энергии п</a:t>
            </a:r>
            <a:r>
              <a:rPr lang="ru-RU" sz="2000" dirty="0" smtClean="0">
                <a:latin typeface="Arial" pitchFamily="34" charset="0"/>
                <a:cs typeface="Arial" pitchFamily="34" charset="0"/>
              </a:rPr>
              <a:t>ри </a:t>
            </a:r>
            <a:r>
              <a:rPr lang="ru-RU" sz="2000" dirty="0">
                <a:latin typeface="Arial" pitchFamily="34" charset="0"/>
                <a:cs typeface="Arial" pitchFamily="34" charset="0"/>
              </a:rPr>
              <a:t>отсутствии теплообмена для данной порции газа, просочившейся через перегородку</a:t>
            </a:r>
          </a:p>
        </p:txBody>
      </p:sp>
      <p:sp>
        <p:nvSpPr>
          <p:cNvPr id="2" name="Freeform: Shape 1">
            <a:extLst>
              <a:ext uri="{FF2B5EF4-FFF2-40B4-BE49-F238E27FC236}">
                <a16:creationId xmlns:a16="http://schemas.microsoft.com/office/drawing/2014/main" xmlns="" id="{FFBC0E0F-633E-48BF-832C-989AF3AB261E}"/>
              </a:ext>
            </a:extLst>
          </p:cNvPr>
          <p:cNvSpPr/>
          <p:nvPr/>
        </p:nvSpPr>
        <p:spPr>
          <a:xfrm>
            <a:off x="3922489" y="2000886"/>
            <a:ext cx="1258432" cy="135802"/>
          </a:xfrm>
          <a:custGeom>
            <a:avLst/>
            <a:gdLst>
              <a:gd name="connsiteX0" fmla="*/ 0 w 1258432"/>
              <a:gd name="connsiteY0" fmla="*/ 126748 h 135802"/>
              <a:gd name="connsiteX1" fmla="*/ 63374 w 1258432"/>
              <a:gd name="connsiteY1" fmla="*/ 72427 h 135802"/>
              <a:gd name="connsiteX2" fmla="*/ 99588 w 1258432"/>
              <a:gd name="connsiteY2" fmla="*/ 63374 h 135802"/>
              <a:gd name="connsiteX3" fmla="*/ 144855 w 1258432"/>
              <a:gd name="connsiteY3" fmla="*/ 45267 h 135802"/>
              <a:gd name="connsiteX4" fmla="*/ 199176 w 1258432"/>
              <a:gd name="connsiteY4" fmla="*/ 36213 h 135802"/>
              <a:gd name="connsiteX5" fmla="*/ 226336 w 1258432"/>
              <a:gd name="connsiteY5" fmla="*/ 27160 h 135802"/>
              <a:gd name="connsiteX6" fmla="*/ 344032 w 1258432"/>
              <a:gd name="connsiteY6" fmla="*/ 45267 h 135802"/>
              <a:gd name="connsiteX7" fmla="*/ 380245 w 1258432"/>
              <a:gd name="connsiteY7" fmla="*/ 81481 h 135802"/>
              <a:gd name="connsiteX8" fmla="*/ 452673 w 1258432"/>
              <a:gd name="connsiteY8" fmla="*/ 135802 h 135802"/>
              <a:gd name="connsiteX9" fmla="*/ 497940 w 1258432"/>
              <a:gd name="connsiteY9" fmla="*/ 126748 h 135802"/>
              <a:gd name="connsiteX10" fmla="*/ 570368 w 1258432"/>
              <a:gd name="connsiteY10" fmla="*/ 54320 h 135802"/>
              <a:gd name="connsiteX11" fmla="*/ 624689 w 1258432"/>
              <a:gd name="connsiteY11" fmla="*/ 36213 h 135802"/>
              <a:gd name="connsiteX12" fmla="*/ 697117 w 1258432"/>
              <a:gd name="connsiteY12" fmla="*/ 9053 h 135802"/>
              <a:gd name="connsiteX13" fmla="*/ 742384 w 1258432"/>
              <a:gd name="connsiteY13" fmla="*/ 0 h 135802"/>
              <a:gd name="connsiteX14" fmla="*/ 941560 w 1258432"/>
              <a:gd name="connsiteY14" fmla="*/ 9053 h 135802"/>
              <a:gd name="connsiteX15" fmla="*/ 968721 w 1258432"/>
              <a:gd name="connsiteY15" fmla="*/ 36213 h 135802"/>
              <a:gd name="connsiteX16" fmla="*/ 1032095 w 1258432"/>
              <a:gd name="connsiteY16" fmla="*/ 72427 h 135802"/>
              <a:gd name="connsiteX17" fmla="*/ 1222218 w 1258432"/>
              <a:gd name="connsiteY17" fmla="*/ 72427 h 135802"/>
              <a:gd name="connsiteX18" fmla="*/ 1258432 w 1258432"/>
              <a:gd name="connsiteY18" fmla="*/ 90534 h 135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58432" h="135802">
                <a:moveTo>
                  <a:pt x="0" y="126748"/>
                </a:moveTo>
                <a:cubicBezTo>
                  <a:pt x="21125" y="108641"/>
                  <a:pt x="39901" y="87364"/>
                  <a:pt x="63374" y="72427"/>
                </a:cubicBezTo>
                <a:cubicBezTo>
                  <a:pt x="73872" y="65747"/>
                  <a:pt x="87784" y="67309"/>
                  <a:pt x="99588" y="63374"/>
                </a:cubicBezTo>
                <a:cubicBezTo>
                  <a:pt x="115005" y="58235"/>
                  <a:pt x="129176" y="49543"/>
                  <a:pt x="144855" y="45267"/>
                </a:cubicBezTo>
                <a:cubicBezTo>
                  <a:pt x="162565" y="40437"/>
                  <a:pt x="181256" y="40195"/>
                  <a:pt x="199176" y="36213"/>
                </a:cubicBezTo>
                <a:cubicBezTo>
                  <a:pt x="208492" y="34143"/>
                  <a:pt x="217283" y="30178"/>
                  <a:pt x="226336" y="27160"/>
                </a:cubicBezTo>
                <a:cubicBezTo>
                  <a:pt x="265568" y="33196"/>
                  <a:pt x="306601" y="32056"/>
                  <a:pt x="344032" y="45267"/>
                </a:cubicBezTo>
                <a:cubicBezTo>
                  <a:pt x="360130" y="50949"/>
                  <a:pt x="366770" y="71000"/>
                  <a:pt x="380245" y="81481"/>
                </a:cubicBezTo>
                <a:cubicBezTo>
                  <a:pt x="481486" y="160224"/>
                  <a:pt x="380332" y="63459"/>
                  <a:pt x="452673" y="135802"/>
                </a:cubicBezTo>
                <a:cubicBezTo>
                  <a:pt x="467762" y="132784"/>
                  <a:pt x="485288" y="135507"/>
                  <a:pt x="497940" y="126748"/>
                </a:cubicBezTo>
                <a:cubicBezTo>
                  <a:pt x="526012" y="107313"/>
                  <a:pt x="537977" y="65117"/>
                  <a:pt x="570368" y="54320"/>
                </a:cubicBezTo>
                <a:cubicBezTo>
                  <a:pt x="588475" y="48284"/>
                  <a:pt x="606752" y="42736"/>
                  <a:pt x="624689" y="36213"/>
                </a:cubicBezTo>
                <a:cubicBezTo>
                  <a:pt x="642952" y="29572"/>
                  <a:pt x="675600" y="14432"/>
                  <a:pt x="697117" y="9053"/>
                </a:cubicBezTo>
                <a:cubicBezTo>
                  <a:pt x="712045" y="5321"/>
                  <a:pt x="727295" y="3018"/>
                  <a:pt x="742384" y="0"/>
                </a:cubicBezTo>
                <a:cubicBezTo>
                  <a:pt x="808776" y="3018"/>
                  <a:pt x="875934" y="-1447"/>
                  <a:pt x="941560" y="9053"/>
                </a:cubicBezTo>
                <a:cubicBezTo>
                  <a:pt x="954203" y="11076"/>
                  <a:pt x="959000" y="27881"/>
                  <a:pt x="968721" y="36213"/>
                </a:cubicBezTo>
                <a:cubicBezTo>
                  <a:pt x="1003603" y="66112"/>
                  <a:pt x="996290" y="60493"/>
                  <a:pt x="1032095" y="72427"/>
                </a:cubicBezTo>
                <a:cubicBezTo>
                  <a:pt x="1110974" y="65257"/>
                  <a:pt x="1144840" y="55846"/>
                  <a:pt x="1222218" y="72427"/>
                </a:cubicBezTo>
                <a:cubicBezTo>
                  <a:pt x="1235415" y="75255"/>
                  <a:pt x="1258432" y="90534"/>
                  <a:pt x="1258432" y="90534"/>
                </a:cubicBezTo>
              </a:path>
            </a:pathLst>
          </a:custGeom>
          <a:noFill/>
          <a:ln>
            <a:solidFill>
              <a:schemeClr val="tx1"/>
            </a:solidFill>
            <a:tailEnd type="stealth"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Freeform: Shape 35">
            <a:extLst>
              <a:ext uri="{FF2B5EF4-FFF2-40B4-BE49-F238E27FC236}">
                <a16:creationId xmlns:a16="http://schemas.microsoft.com/office/drawing/2014/main" xmlns="" id="{D9CE3AD2-0500-484F-A02C-43DB3D8A614E}"/>
              </a:ext>
            </a:extLst>
          </p:cNvPr>
          <p:cNvSpPr/>
          <p:nvPr/>
        </p:nvSpPr>
        <p:spPr>
          <a:xfrm>
            <a:off x="3922489" y="2145755"/>
            <a:ext cx="1258432" cy="135802"/>
          </a:xfrm>
          <a:custGeom>
            <a:avLst/>
            <a:gdLst>
              <a:gd name="connsiteX0" fmla="*/ 0 w 1258432"/>
              <a:gd name="connsiteY0" fmla="*/ 126748 h 135802"/>
              <a:gd name="connsiteX1" fmla="*/ 63374 w 1258432"/>
              <a:gd name="connsiteY1" fmla="*/ 72427 h 135802"/>
              <a:gd name="connsiteX2" fmla="*/ 99588 w 1258432"/>
              <a:gd name="connsiteY2" fmla="*/ 63374 h 135802"/>
              <a:gd name="connsiteX3" fmla="*/ 144855 w 1258432"/>
              <a:gd name="connsiteY3" fmla="*/ 45267 h 135802"/>
              <a:gd name="connsiteX4" fmla="*/ 199176 w 1258432"/>
              <a:gd name="connsiteY4" fmla="*/ 36213 h 135802"/>
              <a:gd name="connsiteX5" fmla="*/ 226336 w 1258432"/>
              <a:gd name="connsiteY5" fmla="*/ 27160 h 135802"/>
              <a:gd name="connsiteX6" fmla="*/ 344032 w 1258432"/>
              <a:gd name="connsiteY6" fmla="*/ 45267 h 135802"/>
              <a:gd name="connsiteX7" fmla="*/ 380245 w 1258432"/>
              <a:gd name="connsiteY7" fmla="*/ 81481 h 135802"/>
              <a:gd name="connsiteX8" fmla="*/ 452673 w 1258432"/>
              <a:gd name="connsiteY8" fmla="*/ 135802 h 135802"/>
              <a:gd name="connsiteX9" fmla="*/ 497940 w 1258432"/>
              <a:gd name="connsiteY9" fmla="*/ 126748 h 135802"/>
              <a:gd name="connsiteX10" fmla="*/ 570368 w 1258432"/>
              <a:gd name="connsiteY10" fmla="*/ 54320 h 135802"/>
              <a:gd name="connsiteX11" fmla="*/ 624689 w 1258432"/>
              <a:gd name="connsiteY11" fmla="*/ 36213 h 135802"/>
              <a:gd name="connsiteX12" fmla="*/ 697117 w 1258432"/>
              <a:gd name="connsiteY12" fmla="*/ 9053 h 135802"/>
              <a:gd name="connsiteX13" fmla="*/ 742384 w 1258432"/>
              <a:gd name="connsiteY13" fmla="*/ 0 h 135802"/>
              <a:gd name="connsiteX14" fmla="*/ 941560 w 1258432"/>
              <a:gd name="connsiteY14" fmla="*/ 9053 h 135802"/>
              <a:gd name="connsiteX15" fmla="*/ 968721 w 1258432"/>
              <a:gd name="connsiteY15" fmla="*/ 36213 h 135802"/>
              <a:gd name="connsiteX16" fmla="*/ 1032095 w 1258432"/>
              <a:gd name="connsiteY16" fmla="*/ 72427 h 135802"/>
              <a:gd name="connsiteX17" fmla="*/ 1222218 w 1258432"/>
              <a:gd name="connsiteY17" fmla="*/ 72427 h 135802"/>
              <a:gd name="connsiteX18" fmla="*/ 1258432 w 1258432"/>
              <a:gd name="connsiteY18" fmla="*/ 90534 h 135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58432" h="135802">
                <a:moveTo>
                  <a:pt x="0" y="126748"/>
                </a:moveTo>
                <a:cubicBezTo>
                  <a:pt x="21125" y="108641"/>
                  <a:pt x="39901" y="87364"/>
                  <a:pt x="63374" y="72427"/>
                </a:cubicBezTo>
                <a:cubicBezTo>
                  <a:pt x="73872" y="65747"/>
                  <a:pt x="87784" y="67309"/>
                  <a:pt x="99588" y="63374"/>
                </a:cubicBezTo>
                <a:cubicBezTo>
                  <a:pt x="115005" y="58235"/>
                  <a:pt x="129176" y="49543"/>
                  <a:pt x="144855" y="45267"/>
                </a:cubicBezTo>
                <a:cubicBezTo>
                  <a:pt x="162565" y="40437"/>
                  <a:pt x="181256" y="40195"/>
                  <a:pt x="199176" y="36213"/>
                </a:cubicBezTo>
                <a:cubicBezTo>
                  <a:pt x="208492" y="34143"/>
                  <a:pt x="217283" y="30178"/>
                  <a:pt x="226336" y="27160"/>
                </a:cubicBezTo>
                <a:cubicBezTo>
                  <a:pt x="265568" y="33196"/>
                  <a:pt x="306601" y="32056"/>
                  <a:pt x="344032" y="45267"/>
                </a:cubicBezTo>
                <a:cubicBezTo>
                  <a:pt x="360130" y="50949"/>
                  <a:pt x="366770" y="71000"/>
                  <a:pt x="380245" y="81481"/>
                </a:cubicBezTo>
                <a:cubicBezTo>
                  <a:pt x="481486" y="160224"/>
                  <a:pt x="380332" y="63459"/>
                  <a:pt x="452673" y="135802"/>
                </a:cubicBezTo>
                <a:cubicBezTo>
                  <a:pt x="467762" y="132784"/>
                  <a:pt x="485288" y="135507"/>
                  <a:pt x="497940" y="126748"/>
                </a:cubicBezTo>
                <a:cubicBezTo>
                  <a:pt x="526012" y="107313"/>
                  <a:pt x="537977" y="65117"/>
                  <a:pt x="570368" y="54320"/>
                </a:cubicBezTo>
                <a:cubicBezTo>
                  <a:pt x="588475" y="48284"/>
                  <a:pt x="606752" y="42736"/>
                  <a:pt x="624689" y="36213"/>
                </a:cubicBezTo>
                <a:cubicBezTo>
                  <a:pt x="642952" y="29572"/>
                  <a:pt x="675600" y="14432"/>
                  <a:pt x="697117" y="9053"/>
                </a:cubicBezTo>
                <a:cubicBezTo>
                  <a:pt x="712045" y="5321"/>
                  <a:pt x="727295" y="3018"/>
                  <a:pt x="742384" y="0"/>
                </a:cubicBezTo>
                <a:cubicBezTo>
                  <a:pt x="808776" y="3018"/>
                  <a:pt x="875934" y="-1447"/>
                  <a:pt x="941560" y="9053"/>
                </a:cubicBezTo>
                <a:cubicBezTo>
                  <a:pt x="954203" y="11076"/>
                  <a:pt x="959000" y="27881"/>
                  <a:pt x="968721" y="36213"/>
                </a:cubicBezTo>
                <a:cubicBezTo>
                  <a:pt x="1003603" y="66112"/>
                  <a:pt x="996290" y="60493"/>
                  <a:pt x="1032095" y="72427"/>
                </a:cubicBezTo>
                <a:cubicBezTo>
                  <a:pt x="1110974" y="65257"/>
                  <a:pt x="1144840" y="55846"/>
                  <a:pt x="1222218" y="72427"/>
                </a:cubicBezTo>
                <a:cubicBezTo>
                  <a:pt x="1235415" y="75255"/>
                  <a:pt x="1258432" y="90534"/>
                  <a:pt x="1258432" y="90534"/>
                </a:cubicBezTo>
              </a:path>
            </a:pathLst>
          </a:custGeom>
          <a:noFill/>
          <a:ln>
            <a:solidFill>
              <a:schemeClr val="tx1"/>
            </a:solidFill>
            <a:tailEnd type="stealth"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Freeform: Shape 36">
            <a:extLst>
              <a:ext uri="{FF2B5EF4-FFF2-40B4-BE49-F238E27FC236}">
                <a16:creationId xmlns:a16="http://schemas.microsoft.com/office/drawing/2014/main" xmlns="" id="{C09CF514-55C5-4714-83FF-932B26D4CDE2}"/>
              </a:ext>
            </a:extLst>
          </p:cNvPr>
          <p:cNvSpPr/>
          <p:nvPr/>
        </p:nvSpPr>
        <p:spPr>
          <a:xfrm>
            <a:off x="3922489" y="2299247"/>
            <a:ext cx="1258432" cy="135802"/>
          </a:xfrm>
          <a:custGeom>
            <a:avLst/>
            <a:gdLst>
              <a:gd name="connsiteX0" fmla="*/ 0 w 1258432"/>
              <a:gd name="connsiteY0" fmla="*/ 126748 h 135802"/>
              <a:gd name="connsiteX1" fmla="*/ 63374 w 1258432"/>
              <a:gd name="connsiteY1" fmla="*/ 72427 h 135802"/>
              <a:gd name="connsiteX2" fmla="*/ 99588 w 1258432"/>
              <a:gd name="connsiteY2" fmla="*/ 63374 h 135802"/>
              <a:gd name="connsiteX3" fmla="*/ 144855 w 1258432"/>
              <a:gd name="connsiteY3" fmla="*/ 45267 h 135802"/>
              <a:gd name="connsiteX4" fmla="*/ 199176 w 1258432"/>
              <a:gd name="connsiteY4" fmla="*/ 36213 h 135802"/>
              <a:gd name="connsiteX5" fmla="*/ 226336 w 1258432"/>
              <a:gd name="connsiteY5" fmla="*/ 27160 h 135802"/>
              <a:gd name="connsiteX6" fmla="*/ 344032 w 1258432"/>
              <a:gd name="connsiteY6" fmla="*/ 45267 h 135802"/>
              <a:gd name="connsiteX7" fmla="*/ 380245 w 1258432"/>
              <a:gd name="connsiteY7" fmla="*/ 81481 h 135802"/>
              <a:gd name="connsiteX8" fmla="*/ 452673 w 1258432"/>
              <a:gd name="connsiteY8" fmla="*/ 135802 h 135802"/>
              <a:gd name="connsiteX9" fmla="*/ 497940 w 1258432"/>
              <a:gd name="connsiteY9" fmla="*/ 126748 h 135802"/>
              <a:gd name="connsiteX10" fmla="*/ 570368 w 1258432"/>
              <a:gd name="connsiteY10" fmla="*/ 54320 h 135802"/>
              <a:gd name="connsiteX11" fmla="*/ 624689 w 1258432"/>
              <a:gd name="connsiteY11" fmla="*/ 36213 h 135802"/>
              <a:gd name="connsiteX12" fmla="*/ 697117 w 1258432"/>
              <a:gd name="connsiteY12" fmla="*/ 9053 h 135802"/>
              <a:gd name="connsiteX13" fmla="*/ 742384 w 1258432"/>
              <a:gd name="connsiteY13" fmla="*/ 0 h 135802"/>
              <a:gd name="connsiteX14" fmla="*/ 941560 w 1258432"/>
              <a:gd name="connsiteY14" fmla="*/ 9053 h 135802"/>
              <a:gd name="connsiteX15" fmla="*/ 968721 w 1258432"/>
              <a:gd name="connsiteY15" fmla="*/ 36213 h 135802"/>
              <a:gd name="connsiteX16" fmla="*/ 1032095 w 1258432"/>
              <a:gd name="connsiteY16" fmla="*/ 72427 h 135802"/>
              <a:gd name="connsiteX17" fmla="*/ 1222218 w 1258432"/>
              <a:gd name="connsiteY17" fmla="*/ 72427 h 135802"/>
              <a:gd name="connsiteX18" fmla="*/ 1258432 w 1258432"/>
              <a:gd name="connsiteY18" fmla="*/ 90534 h 135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58432" h="135802">
                <a:moveTo>
                  <a:pt x="0" y="126748"/>
                </a:moveTo>
                <a:cubicBezTo>
                  <a:pt x="21125" y="108641"/>
                  <a:pt x="39901" y="87364"/>
                  <a:pt x="63374" y="72427"/>
                </a:cubicBezTo>
                <a:cubicBezTo>
                  <a:pt x="73872" y="65747"/>
                  <a:pt x="87784" y="67309"/>
                  <a:pt x="99588" y="63374"/>
                </a:cubicBezTo>
                <a:cubicBezTo>
                  <a:pt x="115005" y="58235"/>
                  <a:pt x="129176" y="49543"/>
                  <a:pt x="144855" y="45267"/>
                </a:cubicBezTo>
                <a:cubicBezTo>
                  <a:pt x="162565" y="40437"/>
                  <a:pt x="181256" y="40195"/>
                  <a:pt x="199176" y="36213"/>
                </a:cubicBezTo>
                <a:cubicBezTo>
                  <a:pt x="208492" y="34143"/>
                  <a:pt x="217283" y="30178"/>
                  <a:pt x="226336" y="27160"/>
                </a:cubicBezTo>
                <a:cubicBezTo>
                  <a:pt x="265568" y="33196"/>
                  <a:pt x="306601" y="32056"/>
                  <a:pt x="344032" y="45267"/>
                </a:cubicBezTo>
                <a:cubicBezTo>
                  <a:pt x="360130" y="50949"/>
                  <a:pt x="366770" y="71000"/>
                  <a:pt x="380245" y="81481"/>
                </a:cubicBezTo>
                <a:cubicBezTo>
                  <a:pt x="481486" y="160224"/>
                  <a:pt x="380332" y="63459"/>
                  <a:pt x="452673" y="135802"/>
                </a:cubicBezTo>
                <a:cubicBezTo>
                  <a:pt x="467762" y="132784"/>
                  <a:pt x="485288" y="135507"/>
                  <a:pt x="497940" y="126748"/>
                </a:cubicBezTo>
                <a:cubicBezTo>
                  <a:pt x="526012" y="107313"/>
                  <a:pt x="537977" y="65117"/>
                  <a:pt x="570368" y="54320"/>
                </a:cubicBezTo>
                <a:cubicBezTo>
                  <a:pt x="588475" y="48284"/>
                  <a:pt x="606752" y="42736"/>
                  <a:pt x="624689" y="36213"/>
                </a:cubicBezTo>
                <a:cubicBezTo>
                  <a:pt x="642952" y="29572"/>
                  <a:pt x="675600" y="14432"/>
                  <a:pt x="697117" y="9053"/>
                </a:cubicBezTo>
                <a:cubicBezTo>
                  <a:pt x="712045" y="5321"/>
                  <a:pt x="727295" y="3018"/>
                  <a:pt x="742384" y="0"/>
                </a:cubicBezTo>
                <a:cubicBezTo>
                  <a:pt x="808776" y="3018"/>
                  <a:pt x="875934" y="-1447"/>
                  <a:pt x="941560" y="9053"/>
                </a:cubicBezTo>
                <a:cubicBezTo>
                  <a:pt x="954203" y="11076"/>
                  <a:pt x="959000" y="27881"/>
                  <a:pt x="968721" y="36213"/>
                </a:cubicBezTo>
                <a:cubicBezTo>
                  <a:pt x="1003603" y="66112"/>
                  <a:pt x="996290" y="60493"/>
                  <a:pt x="1032095" y="72427"/>
                </a:cubicBezTo>
                <a:cubicBezTo>
                  <a:pt x="1110974" y="65257"/>
                  <a:pt x="1144840" y="55846"/>
                  <a:pt x="1222218" y="72427"/>
                </a:cubicBezTo>
                <a:cubicBezTo>
                  <a:pt x="1235415" y="75255"/>
                  <a:pt x="1258432" y="90534"/>
                  <a:pt x="1258432" y="90534"/>
                </a:cubicBezTo>
              </a:path>
            </a:pathLst>
          </a:custGeom>
          <a:noFill/>
          <a:ln>
            <a:solidFill>
              <a:schemeClr val="tx1"/>
            </a:solidFill>
            <a:tailEnd type="stealth"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38" name="Object 37"/>
          <p:cNvGraphicFramePr>
            <a:graphicFrameLocks noChangeAspect="1"/>
          </p:cNvGraphicFramePr>
          <p:nvPr>
            <p:extLst>
              <p:ext uri="{D42A27DB-BD31-4B8C-83A1-F6EECF244321}">
                <p14:modId xmlns:p14="http://schemas.microsoft.com/office/powerpoint/2010/main" val="1964404656"/>
              </p:ext>
            </p:extLst>
          </p:nvPr>
        </p:nvGraphicFramePr>
        <p:xfrm>
          <a:off x="4554044" y="6079648"/>
          <a:ext cx="874713" cy="469900"/>
        </p:xfrm>
        <a:graphic>
          <a:graphicData uri="http://schemas.openxmlformats.org/presentationml/2006/ole">
            <mc:AlternateContent xmlns:mc="http://schemas.openxmlformats.org/markup-compatibility/2006">
              <mc:Choice xmlns:v="urn:schemas-microsoft-com:vml" Requires="v">
                <p:oleObj spid="_x0000_s1640891" name="Equation" r:id="rId30" imgW="380880" imgH="203040" progId="Equation.DSMT4">
                  <p:embed/>
                </p:oleObj>
              </mc:Choice>
              <mc:Fallback>
                <p:oleObj name="Equation" r:id="rId30" imgW="380880" imgH="203040" progId="Equation.DSMT4">
                  <p:embed/>
                  <p:pic>
                    <p:nvPicPr>
                      <p:cNvPr id="0" name=""/>
                      <p:cNvPicPr>
                        <a:picLocks noChangeAspect="1" noChangeArrowheads="1"/>
                      </p:cNvPicPr>
                      <p:nvPr/>
                    </p:nvPicPr>
                    <p:blipFill>
                      <a:blip r:embed="rId31"/>
                      <a:srcRect/>
                      <a:stretch>
                        <a:fillRect/>
                      </a:stretch>
                    </p:blipFill>
                    <p:spPr bwMode="auto">
                      <a:xfrm>
                        <a:off x="4554044" y="6079648"/>
                        <a:ext cx="874713"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9141496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467544" y="116632"/>
            <a:ext cx="8496944"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Эффект Джоуля-Томсона: расчет</a:t>
            </a:r>
            <a:endParaRPr lang="ru-RU" sz="2800" b="1" kern="0" baseline="-25000" dirty="0">
              <a:solidFill>
                <a:srgbClr val="003399"/>
              </a:solidFill>
              <a:latin typeface="Arial" pitchFamily="34" charset="0"/>
              <a:cs typeface="Arial" pitchFamily="34" charset="0"/>
            </a:endParaRPr>
          </a:p>
        </p:txBody>
      </p:sp>
      <p:cxnSp>
        <p:nvCxnSpPr>
          <p:cNvPr id="6" name="Straight Connector 5"/>
          <p:cNvCxnSpPr/>
          <p:nvPr/>
        </p:nvCxnSpPr>
        <p:spPr>
          <a:xfrm>
            <a:off x="467544" y="1484784"/>
            <a:ext cx="80648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7544" y="2708920"/>
            <a:ext cx="80648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3059832" y="1001644"/>
            <a:ext cx="4032448" cy="400110"/>
          </a:xfrm>
          <a:prstGeom prst="rect">
            <a:avLst/>
          </a:prstGeom>
        </p:spPr>
        <p:txBody>
          <a:bodyPr wrap="square">
            <a:spAutoFit/>
          </a:bodyPr>
          <a:lstStyle/>
          <a:p>
            <a:pPr algn="just"/>
            <a:r>
              <a:rPr lang="ru-RU" sz="2000" dirty="0">
                <a:latin typeface="Arial" pitchFamily="34" charset="0"/>
                <a:cs typeface="Arial" pitchFamily="34" charset="0"/>
              </a:rPr>
              <a:t>Теплоизолированный цилиндр</a:t>
            </a:r>
            <a:endParaRPr lang="ru-RU" sz="2000" b="1" dirty="0">
              <a:latin typeface="Arial" pitchFamily="34" charset="0"/>
              <a:cs typeface="Arial" pitchFamily="34" charset="0"/>
            </a:endParaRPr>
          </a:p>
        </p:txBody>
      </p:sp>
      <p:sp>
        <p:nvSpPr>
          <p:cNvPr id="10" name="Rectangle 9"/>
          <p:cNvSpPr/>
          <p:nvPr/>
        </p:nvSpPr>
        <p:spPr>
          <a:xfrm>
            <a:off x="2051720" y="1484784"/>
            <a:ext cx="2016224" cy="1224136"/>
          </a:xfrm>
          <a:prstGeom prst="rect">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Rectangle 10"/>
          <p:cNvSpPr/>
          <p:nvPr/>
        </p:nvSpPr>
        <p:spPr>
          <a:xfrm>
            <a:off x="4932040" y="1475259"/>
            <a:ext cx="2016224" cy="1224136"/>
          </a:xfrm>
          <a:prstGeom prst="rect">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Right Arrow 11"/>
          <p:cNvSpPr/>
          <p:nvPr/>
        </p:nvSpPr>
        <p:spPr>
          <a:xfrm>
            <a:off x="467544" y="1863874"/>
            <a:ext cx="1584176" cy="432048"/>
          </a:xfrm>
          <a:prstGeom prst="rightArrow">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Right Arrow 12"/>
          <p:cNvSpPr/>
          <p:nvPr/>
        </p:nvSpPr>
        <p:spPr>
          <a:xfrm>
            <a:off x="6948264" y="1871303"/>
            <a:ext cx="1584176" cy="432048"/>
          </a:xfrm>
          <a:prstGeom prst="rightArrow">
            <a:avLst/>
          </a:prstGeom>
          <a:solidFill>
            <a:srgbClr val="072AC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Cloud 13"/>
          <p:cNvSpPr/>
          <p:nvPr/>
        </p:nvSpPr>
        <p:spPr>
          <a:xfrm>
            <a:off x="4034606" y="1460798"/>
            <a:ext cx="930771" cy="1296144"/>
          </a:xfrm>
          <a:prstGeom prst="cloud">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Rectangle 14"/>
          <p:cNvSpPr/>
          <p:nvPr/>
        </p:nvSpPr>
        <p:spPr>
          <a:xfrm>
            <a:off x="1857983" y="2729111"/>
            <a:ext cx="5544616" cy="707886"/>
          </a:xfrm>
          <a:prstGeom prst="rect">
            <a:avLst/>
          </a:prstGeom>
        </p:spPr>
        <p:txBody>
          <a:bodyPr wrap="square">
            <a:spAutoFit/>
          </a:bodyPr>
          <a:lstStyle/>
          <a:p>
            <a:pPr algn="ctr"/>
            <a:r>
              <a:rPr lang="ru-RU" sz="2000" dirty="0">
                <a:latin typeface="Arial" pitchFamily="34" charset="0"/>
                <a:cs typeface="Arial" pitchFamily="34" charset="0"/>
              </a:rPr>
              <a:t>Пористая перегородка из материала с достаточно низкой теплопроводностью</a:t>
            </a:r>
            <a:endParaRPr lang="ru-RU" sz="2000" b="1" dirty="0">
              <a:latin typeface="Arial" pitchFamily="34" charset="0"/>
              <a:cs typeface="Arial" pitchFamily="34" charset="0"/>
            </a:endParaRPr>
          </a:p>
        </p:txBody>
      </p:sp>
      <p:graphicFrame>
        <p:nvGraphicFramePr>
          <p:cNvPr id="17" name="Object 16"/>
          <p:cNvGraphicFramePr>
            <a:graphicFrameLocks noChangeAspect="1"/>
          </p:cNvGraphicFramePr>
          <p:nvPr>
            <p:extLst>
              <p:ext uri="{D42A27DB-BD31-4B8C-83A1-F6EECF244321}">
                <p14:modId xmlns:p14="http://schemas.microsoft.com/office/powerpoint/2010/main" val="3446131026"/>
              </p:ext>
            </p:extLst>
          </p:nvPr>
        </p:nvGraphicFramePr>
        <p:xfrm>
          <a:off x="2175570" y="1460798"/>
          <a:ext cx="407987" cy="528637"/>
        </p:xfrm>
        <a:graphic>
          <a:graphicData uri="http://schemas.openxmlformats.org/presentationml/2006/ole">
            <mc:AlternateContent xmlns:mc="http://schemas.openxmlformats.org/markup-compatibility/2006">
              <mc:Choice xmlns:v="urn:schemas-microsoft-com:vml" Requires="v">
                <p:oleObj spid="_x0000_s1602345" name="Equation" r:id="rId3" imgW="177480" imgH="228600" progId="Equation.DSMT4">
                  <p:embed/>
                </p:oleObj>
              </mc:Choice>
              <mc:Fallback>
                <p:oleObj name="Equation" r:id="rId3" imgW="177480" imgH="228600" progId="Equation.DSMT4">
                  <p:embed/>
                  <p:pic>
                    <p:nvPicPr>
                      <p:cNvPr id="0" name="Picture 76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5570" y="1460798"/>
                        <a:ext cx="407987"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14315471"/>
              </p:ext>
            </p:extLst>
          </p:nvPr>
        </p:nvGraphicFramePr>
        <p:xfrm>
          <a:off x="6483052" y="1460798"/>
          <a:ext cx="438150" cy="528637"/>
        </p:xfrm>
        <a:graphic>
          <a:graphicData uri="http://schemas.openxmlformats.org/presentationml/2006/ole">
            <mc:AlternateContent xmlns:mc="http://schemas.openxmlformats.org/markup-compatibility/2006">
              <mc:Choice xmlns:v="urn:schemas-microsoft-com:vml" Requires="v">
                <p:oleObj spid="_x0000_s1602346" name="Equation" r:id="rId5" imgW="190440" imgH="228600" progId="Equation.DSMT4">
                  <p:embed/>
                </p:oleObj>
              </mc:Choice>
              <mc:Fallback>
                <p:oleObj name="Equation" r:id="rId5" imgW="190440" imgH="228600" progId="Equation.DSMT4">
                  <p:embed/>
                  <p:pic>
                    <p:nvPicPr>
                      <p:cNvPr id="0" name="Picture 76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83052" y="1460798"/>
                        <a:ext cx="438150"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3386078224"/>
              </p:ext>
            </p:extLst>
          </p:nvPr>
        </p:nvGraphicFramePr>
        <p:xfrm>
          <a:off x="27856" y="873116"/>
          <a:ext cx="2714625" cy="528638"/>
        </p:xfrm>
        <a:graphic>
          <a:graphicData uri="http://schemas.openxmlformats.org/presentationml/2006/ole">
            <mc:AlternateContent xmlns:mc="http://schemas.openxmlformats.org/markup-compatibility/2006">
              <mc:Choice xmlns:v="urn:schemas-microsoft-com:vml" Requires="v">
                <p:oleObj spid="_x0000_s1602347" name="Equation" r:id="rId7" imgW="1180800" imgH="228600" progId="Equation.DSMT4">
                  <p:embed/>
                </p:oleObj>
              </mc:Choice>
              <mc:Fallback>
                <p:oleObj name="Equation" r:id="rId7" imgW="1180800" imgH="228600" progId="Equation.DSMT4">
                  <p:embed/>
                  <p:pic>
                    <p:nvPicPr>
                      <p:cNvPr id="0" name="Picture 76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856" y="873116"/>
                        <a:ext cx="2714625"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3" name="Straight Connector 2"/>
          <p:cNvCxnSpPr/>
          <p:nvPr/>
        </p:nvCxnSpPr>
        <p:spPr>
          <a:xfrm>
            <a:off x="3275856" y="1475259"/>
            <a:ext cx="0" cy="1224136"/>
          </a:xfrm>
          <a:prstGeom prst="line">
            <a:avLst/>
          </a:prstGeom>
          <a:ln w="34925">
            <a:solidFill>
              <a:schemeClr val="tx1"/>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20" name="Object 19"/>
          <p:cNvGraphicFramePr>
            <a:graphicFrameLocks noChangeAspect="1"/>
          </p:cNvGraphicFramePr>
          <p:nvPr>
            <p:extLst>
              <p:ext uri="{D42A27DB-BD31-4B8C-83A1-F6EECF244321}">
                <p14:modId xmlns:p14="http://schemas.microsoft.com/office/powerpoint/2010/main" val="1681450716"/>
              </p:ext>
            </p:extLst>
          </p:nvPr>
        </p:nvGraphicFramePr>
        <p:xfrm>
          <a:off x="3339877" y="1514525"/>
          <a:ext cx="582612" cy="528638"/>
        </p:xfrm>
        <a:graphic>
          <a:graphicData uri="http://schemas.openxmlformats.org/presentationml/2006/ole">
            <mc:AlternateContent xmlns:mc="http://schemas.openxmlformats.org/markup-compatibility/2006">
              <mc:Choice xmlns:v="urn:schemas-microsoft-com:vml" Requires="v">
                <p:oleObj spid="_x0000_s1602348" name="Equation" r:id="rId9" imgW="253800" imgH="228600" progId="Equation.DSMT4">
                  <p:embed/>
                </p:oleObj>
              </mc:Choice>
              <mc:Fallback>
                <p:oleObj name="Equation" r:id="rId9" imgW="253800" imgH="228600" progId="Equation.DSMT4">
                  <p:embed/>
                  <p:pic>
                    <p:nvPicPr>
                      <p:cNvPr id="0" name="Picture 76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39877" y="1514525"/>
                        <a:ext cx="582612"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23" name="Straight Connector 22"/>
          <p:cNvCxnSpPr/>
          <p:nvPr/>
        </p:nvCxnSpPr>
        <p:spPr>
          <a:xfrm>
            <a:off x="5688124" y="1496802"/>
            <a:ext cx="0" cy="1224136"/>
          </a:xfrm>
          <a:prstGeom prst="line">
            <a:avLst/>
          </a:prstGeom>
          <a:ln w="34925">
            <a:solidFill>
              <a:schemeClr val="tx1"/>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24" name="Object 23"/>
          <p:cNvGraphicFramePr>
            <a:graphicFrameLocks noChangeAspect="1"/>
          </p:cNvGraphicFramePr>
          <p:nvPr>
            <p:extLst>
              <p:ext uri="{D42A27DB-BD31-4B8C-83A1-F6EECF244321}">
                <p14:modId xmlns:p14="http://schemas.microsoft.com/office/powerpoint/2010/main" val="877069137"/>
              </p:ext>
            </p:extLst>
          </p:nvPr>
        </p:nvGraphicFramePr>
        <p:xfrm>
          <a:off x="5010770" y="1509713"/>
          <a:ext cx="641350" cy="528637"/>
        </p:xfrm>
        <a:graphic>
          <a:graphicData uri="http://schemas.openxmlformats.org/presentationml/2006/ole">
            <mc:AlternateContent xmlns:mc="http://schemas.openxmlformats.org/markup-compatibility/2006">
              <mc:Choice xmlns:v="urn:schemas-microsoft-com:vml" Requires="v">
                <p:oleObj spid="_x0000_s1602349" name="Equation" r:id="rId11" imgW="279360" imgH="228600" progId="Equation.DSMT4">
                  <p:embed/>
                </p:oleObj>
              </mc:Choice>
              <mc:Fallback>
                <p:oleObj name="Equation" r:id="rId11" imgW="279360" imgH="228600" progId="Equation.DSMT4">
                  <p:embed/>
                  <p:pic>
                    <p:nvPicPr>
                      <p:cNvPr id="0" name="Picture 76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010770" y="1509713"/>
                        <a:ext cx="641350"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3" name="Rectangle 32"/>
          <p:cNvSpPr/>
          <p:nvPr/>
        </p:nvSpPr>
        <p:spPr>
          <a:xfrm>
            <a:off x="476772" y="2233439"/>
            <a:ext cx="1286916" cy="400110"/>
          </a:xfrm>
          <a:prstGeom prst="rect">
            <a:avLst/>
          </a:prstGeom>
        </p:spPr>
        <p:txBody>
          <a:bodyPr wrap="square">
            <a:spAutoFit/>
          </a:bodyPr>
          <a:lstStyle/>
          <a:p>
            <a:pPr algn="just"/>
            <a:r>
              <a:rPr lang="ru-RU" sz="2000" dirty="0">
                <a:latin typeface="Arial" pitchFamily="34" charset="0"/>
                <a:cs typeface="Arial" pitchFamily="34" charset="0"/>
              </a:rPr>
              <a:t>поршень</a:t>
            </a:r>
            <a:endParaRPr lang="ru-RU" sz="2000" b="1" dirty="0">
              <a:latin typeface="Arial" pitchFamily="34" charset="0"/>
              <a:cs typeface="Arial" pitchFamily="34" charset="0"/>
            </a:endParaRPr>
          </a:p>
        </p:txBody>
      </p:sp>
      <p:sp>
        <p:nvSpPr>
          <p:cNvPr id="34" name="Rectangle 33"/>
          <p:cNvSpPr/>
          <p:nvPr/>
        </p:nvSpPr>
        <p:spPr>
          <a:xfrm>
            <a:off x="7096894" y="2233439"/>
            <a:ext cx="1286916" cy="400110"/>
          </a:xfrm>
          <a:prstGeom prst="rect">
            <a:avLst/>
          </a:prstGeom>
        </p:spPr>
        <p:txBody>
          <a:bodyPr wrap="square">
            <a:spAutoFit/>
          </a:bodyPr>
          <a:lstStyle/>
          <a:p>
            <a:pPr algn="just"/>
            <a:r>
              <a:rPr lang="ru-RU" sz="2000" dirty="0">
                <a:latin typeface="Arial" pitchFamily="34" charset="0"/>
                <a:cs typeface="Arial" pitchFamily="34" charset="0"/>
              </a:rPr>
              <a:t>поршень</a:t>
            </a:r>
            <a:endParaRPr lang="ru-RU" sz="2000" b="1" dirty="0">
              <a:latin typeface="Arial" pitchFamily="34" charset="0"/>
              <a:cs typeface="Arial" pitchFamily="34" charset="0"/>
            </a:endParaRPr>
          </a:p>
        </p:txBody>
      </p:sp>
      <p:sp>
        <p:nvSpPr>
          <p:cNvPr id="35" name="Rectangle 34"/>
          <p:cNvSpPr/>
          <p:nvPr/>
        </p:nvSpPr>
        <p:spPr>
          <a:xfrm>
            <a:off x="291808" y="4653136"/>
            <a:ext cx="8694967" cy="400110"/>
          </a:xfrm>
          <a:prstGeom prst="rect">
            <a:avLst/>
          </a:prstGeom>
        </p:spPr>
        <p:txBody>
          <a:bodyPr wrap="square">
            <a:spAutoFit/>
          </a:bodyPr>
          <a:lstStyle/>
          <a:p>
            <a:pPr algn="just"/>
            <a:r>
              <a:rPr lang="ru-RU" sz="2000" dirty="0">
                <a:latin typeface="Arial" pitchFamily="34" charset="0"/>
                <a:cs typeface="Arial" pitchFamily="34" charset="0"/>
              </a:rPr>
              <a:t>Следовательно, для порции газа, просочившейся через перегородку:</a:t>
            </a:r>
          </a:p>
        </p:txBody>
      </p:sp>
      <p:graphicFrame>
        <p:nvGraphicFramePr>
          <p:cNvPr id="7" name="Object 6"/>
          <p:cNvGraphicFramePr>
            <a:graphicFrameLocks noChangeAspect="1"/>
          </p:cNvGraphicFramePr>
          <p:nvPr>
            <p:extLst>
              <p:ext uri="{D42A27DB-BD31-4B8C-83A1-F6EECF244321}">
                <p14:modId xmlns:p14="http://schemas.microsoft.com/office/powerpoint/2010/main" val="2847996133"/>
              </p:ext>
            </p:extLst>
          </p:nvPr>
        </p:nvGraphicFramePr>
        <p:xfrm>
          <a:off x="2339752" y="3436997"/>
          <a:ext cx="3992563" cy="528637"/>
        </p:xfrm>
        <a:graphic>
          <a:graphicData uri="http://schemas.openxmlformats.org/presentationml/2006/ole">
            <mc:AlternateContent xmlns:mc="http://schemas.openxmlformats.org/markup-compatibility/2006">
              <mc:Choice xmlns:v="urn:schemas-microsoft-com:vml" Requires="v">
                <p:oleObj spid="_x0000_s1602350" name="Equation" r:id="rId13" imgW="1739880" imgH="228600" progId="Equation.DSMT4">
                  <p:embed/>
                </p:oleObj>
              </mc:Choice>
              <mc:Fallback>
                <p:oleObj name="Equation" r:id="rId13" imgW="1739880" imgH="228600" progId="Equation.DSMT4">
                  <p:embed/>
                  <p:pic>
                    <p:nvPicPr>
                      <p:cNvPr id="0" name="Picture 76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39752" y="3436997"/>
                        <a:ext cx="3992563"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7" name="Rectangle 36"/>
          <p:cNvSpPr/>
          <p:nvPr/>
        </p:nvSpPr>
        <p:spPr>
          <a:xfrm>
            <a:off x="291808" y="4077072"/>
            <a:ext cx="4784248" cy="400110"/>
          </a:xfrm>
          <a:prstGeom prst="rect">
            <a:avLst/>
          </a:prstGeom>
        </p:spPr>
        <p:txBody>
          <a:bodyPr wrap="square">
            <a:spAutoFit/>
          </a:bodyPr>
          <a:lstStyle/>
          <a:p>
            <a:pPr algn="just"/>
            <a:r>
              <a:rPr lang="ru-RU" sz="2000" dirty="0">
                <a:latin typeface="Arial" pitchFamily="34" charset="0"/>
                <a:cs typeface="Arial" pitchFamily="34" charset="0"/>
              </a:rPr>
              <a:t>По определению энтальпия:</a:t>
            </a:r>
          </a:p>
        </p:txBody>
      </p:sp>
      <p:graphicFrame>
        <p:nvGraphicFramePr>
          <p:cNvPr id="38" name="Object 37"/>
          <p:cNvGraphicFramePr>
            <a:graphicFrameLocks noChangeAspect="1"/>
          </p:cNvGraphicFramePr>
          <p:nvPr>
            <p:extLst>
              <p:ext uri="{D42A27DB-BD31-4B8C-83A1-F6EECF244321}">
                <p14:modId xmlns:p14="http://schemas.microsoft.com/office/powerpoint/2010/main" val="1805125114"/>
              </p:ext>
            </p:extLst>
          </p:nvPr>
        </p:nvGraphicFramePr>
        <p:xfrm>
          <a:off x="4074839" y="4067547"/>
          <a:ext cx="1836738" cy="469900"/>
        </p:xfrm>
        <a:graphic>
          <a:graphicData uri="http://schemas.openxmlformats.org/presentationml/2006/ole">
            <mc:AlternateContent xmlns:mc="http://schemas.openxmlformats.org/markup-compatibility/2006">
              <mc:Choice xmlns:v="urn:schemas-microsoft-com:vml" Requires="v">
                <p:oleObj spid="_x0000_s1602351" name="Equation" r:id="rId15" imgW="799920" imgH="203040" progId="Equation.DSMT4">
                  <p:embed/>
                </p:oleObj>
              </mc:Choice>
              <mc:Fallback>
                <p:oleObj name="Equation" r:id="rId15" imgW="799920" imgH="203040" progId="Equation.DSMT4">
                  <p:embed/>
                  <p:pic>
                    <p:nvPicPr>
                      <p:cNvPr id="0" name="Picture 76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074839" y="4067547"/>
                        <a:ext cx="1836738"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9" name="Object 38"/>
          <p:cNvGraphicFramePr>
            <a:graphicFrameLocks noChangeAspect="1"/>
          </p:cNvGraphicFramePr>
          <p:nvPr>
            <p:extLst>
              <p:ext uri="{D42A27DB-BD31-4B8C-83A1-F6EECF244321}">
                <p14:modId xmlns:p14="http://schemas.microsoft.com/office/powerpoint/2010/main" val="1439881385"/>
              </p:ext>
            </p:extLst>
          </p:nvPr>
        </p:nvGraphicFramePr>
        <p:xfrm>
          <a:off x="7255792" y="6067479"/>
          <a:ext cx="1254125" cy="528638"/>
        </p:xfrm>
        <a:graphic>
          <a:graphicData uri="http://schemas.openxmlformats.org/presentationml/2006/ole">
            <mc:AlternateContent xmlns:mc="http://schemas.openxmlformats.org/markup-compatibility/2006">
              <mc:Choice xmlns:v="urn:schemas-microsoft-com:vml" Requires="v">
                <p:oleObj spid="_x0000_s1602352" name="Equation" r:id="rId17" imgW="545760" imgH="228600" progId="Equation.DSMT4">
                  <p:embed/>
                </p:oleObj>
              </mc:Choice>
              <mc:Fallback>
                <p:oleObj name="Equation" r:id="rId17" imgW="545760" imgH="228600" progId="Equation.DSMT4">
                  <p:embed/>
                  <p:pic>
                    <p:nvPicPr>
                      <p:cNvPr id="0" name="Picture 76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255792" y="6067479"/>
                        <a:ext cx="1254125"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0" name="Object 39"/>
          <p:cNvGraphicFramePr>
            <a:graphicFrameLocks noChangeAspect="1"/>
          </p:cNvGraphicFramePr>
          <p:nvPr>
            <p:extLst>
              <p:ext uri="{D42A27DB-BD31-4B8C-83A1-F6EECF244321}">
                <p14:modId xmlns:p14="http://schemas.microsoft.com/office/powerpoint/2010/main" val="3695264350"/>
              </p:ext>
            </p:extLst>
          </p:nvPr>
        </p:nvGraphicFramePr>
        <p:xfrm>
          <a:off x="1763688" y="5229200"/>
          <a:ext cx="5508625" cy="528638"/>
        </p:xfrm>
        <a:graphic>
          <a:graphicData uri="http://schemas.openxmlformats.org/presentationml/2006/ole">
            <mc:AlternateContent xmlns:mc="http://schemas.openxmlformats.org/markup-compatibility/2006">
              <mc:Choice xmlns:v="urn:schemas-microsoft-com:vml" Requires="v">
                <p:oleObj spid="_x0000_s1602353" name="Equation" r:id="rId19" imgW="2400120" imgH="228600" progId="Equation.DSMT4">
                  <p:embed/>
                </p:oleObj>
              </mc:Choice>
              <mc:Fallback>
                <p:oleObj name="Equation" r:id="rId19" imgW="2400120" imgH="228600" progId="Equation.DSMT4">
                  <p:embed/>
                  <p:pic>
                    <p:nvPicPr>
                      <p:cNvPr id="0" name="Picture 76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763688" y="5229200"/>
                        <a:ext cx="5508625"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41" name="Rectangle 40"/>
          <p:cNvSpPr/>
          <p:nvPr/>
        </p:nvSpPr>
        <p:spPr>
          <a:xfrm>
            <a:off x="476772" y="5949280"/>
            <a:ext cx="5967664" cy="707886"/>
          </a:xfrm>
          <a:prstGeom prst="rect">
            <a:avLst/>
          </a:prstGeom>
          <a:ln w="28575">
            <a:solidFill>
              <a:srgbClr val="C00000"/>
            </a:solidFill>
          </a:ln>
        </p:spPr>
        <p:txBody>
          <a:bodyPr wrap="square">
            <a:spAutoFit/>
          </a:bodyPr>
          <a:lstStyle/>
          <a:p>
            <a:pPr algn="just"/>
            <a:r>
              <a:rPr lang="ru-RU" sz="2000" dirty="0">
                <a:latin typeface="Arial" pitchFamily="34" charset="0"/>
                <a:cs typeface="Arial" pitchFamily="34" charset="0"/>
              </a:rPr>
              <a:t>Таким образом, процесс  Джоуля-Томсона происходит при постоянной энтальпии:</a:t>
            </a:r>
          </a:p>
        </p:txBody>
      </p:sp>
      <p:sp>
        <p:nvSpPr>
          <p:cNvPr id="29" name="Freeform: Shape 1">
            <a:extLst>
              <a:ext uri="{FF2B5EF4-FFF2-40B4-BE49-F238E27FC236}">
                <a16:creationId xmlns:a16="http://schemas.microsoft.com/office/drawing/2014/main" xmlns="" id="{FFBC0E0F-633E-48BF-832C-989AF3AB261E}"/>
              </a:ext>
            </a:extLst>
          </p:cNvPr>
          <p:cNvSpPr/>
          <p:nvPr/>
        </p:nvSpPr>
        <p:spPr>
          <a:xfrm>
            <a:off x="3922489" y="2000886"/>
            <a:ext cx="1258432" cy="135802"/>
          </a:xfrm>
          <a:custGeom>
            <a:avLst/>
            <a:gdLst>
              <a:gd name="connsiteX0" fmla="*/ 0 w 1258432"/>
              <a:gd name="connsiteY0" fmla="*/ 126748 h 135802"/>
              <a:gd name="connsiteX1" fmla="*/ 63374 w 1258432"/>
              <a:gd name="connsiteY1" fmla="*/ 72427 h 135802"/>
              <a:gd name="connsiteX2" fmla="*/ 99588 w 1258432"/>
              <a:gd name="connsiteY2" fmla="*/ 63374 h 135802"/>
              <a:gd name="connsiteX3" fmla="*/ 144855 w 1258432"/>
              <a:gd name="connsiteY3" fmla="*/ 45267 h 135802"/>
              <a:gd name="connsiteX4" fmla="*/ 199176 w 1258432"/>
              <a:gd name="connsiteY4" fmla="*/ 36213 h 135802"/>
              <a:gd name="connsiteX5" fmla="*/ 226336 w 1258432"/>
              <a:gd name="connsiteY5" fmla="*/ 27160 h 135802"/>
              <a:gd name="connsiteX6" fmla="*/ 344032 w 1258432"/>
              <a:gd name="connsiteY6" fmla="*/ 45267 h 135802"/>
              <a:gd name="connsiteX7" fmla="*/ 380245 w 1258432"/>
              <a:gd name="connsiteY7" fmla="*/ 81481 h 135802"/>
              <a:gd name="connsiteX8" fmla="*/ 452673 w 1258432"/>
              <a:gd name="connsiteY8" fmla="*/ 135802 h 135802"/>
              <a:gd name="connsiteX9" fmla="*/ 497940 w 1258432"/>
              <a:gd name="connsiteY9" fmla="*/ 126748 h 135802"/>
              <a:gd name="connsiteX10" fmla="*/ 570368 w 1258432"/>
              <a:gd name="connsiteY10" fmla="*/ 54320 h 135802"/>
              <a:gd name="connsiteX11" fmla="*/ 624689 w 1258432"/>
              <a:gd name="connsiteY11" fmla="*/ 36213 h 135802"/>
              <a:gd name="connsiteX12" fmla="*/ 697117 w 1258432"/>
              <a:gd name="connsiteY12" fmla="*/ 9053 h 135802"/>
              <a:gd name="connsiteX13" fmla="*/ 742384 w 1258432"/>
              <a:gd name="connsiteY13" fmla="*/ 0 h 135802"/>
              <a:gd name="connsiteX14" fmla="*/ 941560 w 1258432"/>
              <a:gd name="connsiteY14" fmla="*/ 9053 h 135802"/>
              <a:gd name="connsiteX15" fmla="*/ 968721 w 1258432"/>
              <a:gd name="connsiteY15" fmla="*/ 36213 h 135802"/>
              <a:gd name="connsiteX16" fmla="*/ 1032095 w 1258432"/>
              <a:gd name="connsiteY16" fmla="*/ 72427 h 135802"/>
              <a:gd name="connsiteX17" fmla="*/ 1222218 w 1258432"/>
              <a:gd name="connsiteY17" fmla="*/ 72427 h 135802"/>
              <a:gd name="connsiteX18" fmla="*/ 1258432 w 1258432"/>
              <a:gd name="connsiteY18" fmla="*/ 90534 h 135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58432" h="135802">
                <a:moveTo>
                  <a:pt x="0" y="126748"/>
                </a:moveTo>
                <a:cubicBezTo>
                  <a:pt x="21125" y="108641"/>
                  <a:pt x="39901" y="87364"/>
                  <a:pt x="63374" y="72427"/>
                </a:cubicBezTo>
                <a:cubicBezTo>
                  <a:pt x="73872" y="65747"/>
                  <a:pt x="87784" y="67309"/>
                  <a:pt x="99588" y="63374"/>
                </a:cubicBezTo>
                <a:cubicBezTo>
                  <a:pt x="115005" y="58235"/>
                  <a:pt x="129176" y="49543"/>
                  <a:pt x="144855" y="45267"/>
                </a:cubicBezTo>
                <a:cubicBezTo>
                  <a:pt x="162565" y="40437"/>
                  <a:pt x="181256" y="40195"/>
                  <a:pt x="199176" y="36213"/>
                </a:cubicBezTo>
                <a:cubicBezTo>
                  <a:pt x="208492" y="34143"/>
                  <a:pt x="217283" y="30178"/>
                  <a:pt x="226336" y="27160"/>
                </a:cubicBezTo>
                <a:cubicBezTo>
                  <a:pt x="265568" y="33196"/>
                  <a:pt x="306601" y="32056"/>
                  <a:pt x="344032" y="45267"/>
                </a:cubicBezTo>
                <a:cubicBezTo>
                  <a:pt x="360130" y="50949"/>
                  <a:pt x="366770" y="71000"/>
                  <a:pt x="380245" y="81481"/>
                </a:cubicBezTo>
                <a:cubicBezTo>
                  <a:pt x="481486" y="160224"/>
                  <a:pt x="380332" y="63459"/>
                  <a:pt x="452673" y="135802"/>
                </a:cubicBezTo>
                <a:cubicBezTo>
                  <a:pt x="467762" y="132784"/>
                  <a:pt x="485288" y="135507"/>
                  <a:pt x="497940" y="126748"/>
                </a:cubicBezTo>
                <a:cubicBezTo>
                  <a:pt x="526012" y="107313"/>
                  <a:pt x="537977" y="65117"/>
                  <a:pt x="570368" y="54320"/>
                </a:cubicBezTo>
                <a:cubicBezTo>
                  <a:pt x="588475" y="48284"/>
                  <a:pt x="606752" y="42736"/>
                  <a:pt x="624689" y="36213"/>
                </a:cubicBezTo>
                <a:cubicBezTo>
                  <a:pt x="642952" y="29572"/>
                  <a:pt x="675600" y="14432"/>
                  <a:pt x="697117" y="9053"/>
                </a:cubicBezTo>
                <a:cubicBezTo>
                  <a:pt x="712045" y="5321"/>
                  <a:pt x="727295" y="3018"/>
                  <a:pt x="742384" y="0"/>
                </a:cubicBezTo>
                <a:cubicBezTo>
                  <a:pt x="808776" y="3018"/>
                  <a:pt x="875934" y="-1447"/>
                  <a:pt x="941560" y="9053"/>
                </a:cubicBezTo>
                <a:cubicBezTo>
                  <a:pt x="954203" y="11076"/>
                  <a:pt x="959000" y="27881"/>
                  <a:pt x="968721" y="36213"/>
                </a:cubicBezTo>
                <a:cubicBezTo>
                  <a:pt x="1003603" y="66112"/>
                  <a:pt x="996290" y="60493"/>
                  <a:pt x="1032095" y="72427"/>
                </a:cubicBezTo>
                <a:cubicBezTo>
                  <a:pt x="1110974" y="65257"/>
                  <a:pt x="1144840" y="55846"/>
                  <a:pt x="1222218" y="72427"/>
                </a:cubicBezTo>
                <a:cubicBezTo>
                  <a:pt x="1235415" y="75255"/>
                  <a:pt x="1258432" y="90534"/>
                  <a:pt x="1258432" y="90534"/>
                </a:cubicBezTo>
              </a:path>
            </a:pathLst>
          </a:custGeom>
          <a:noFill/>
          <a:ln>
            <a:solidFill>
              <a:schemeClr val="tx1"/>
            </a:solidFill>
            <a:tailEnd type="stealth"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Freeform: Shape 35">
            <a:extLst>
              <a:ext uri="{FF2B5EF4-FFF2-40B4-BE49-F238E27FC236}">
                <a16:creationId xmlns:a16="http://schemas.microsoft.com/office/drawing/2014/main" xmlns="" id="{D9CE3AD2-0500-484F-A02C-43DB3D8A614E}"/>
              </a:ext>
            </a:extLst>
          </p:cNvPr>
          <p:cNvSpPr/>
          <p:nvPr/>
        </p:nvSpPr>
        <p:spPr>
          <a:xfrm>
            <a:off x="3922489" y="2145755"/>
            <a:ext cx="1258432" cy="135802"/>
          </a:xfrm>
          <a:custGeom>
            <a:avLst/>
            <a:gdLst>
              <a:gd name="connsiteX0" fmla="*/ 0 w 1258432"/>
              <a:gd name="connsiteY0" fmla="*/ 126748 h 135802"/>
              <a:gd name="connsiteX1" fmla="*/ 63374 w 1258432"/>
              <a:gd name="connsiteY1" fmla="*/ 72427 h 135802"/>
              <a:gd name="connsiteX2" fmla="*/ 99588 w 1258432"/>
              <a:gd name="connsiteY2" fmla="*/ 63374 h 135802"/>
              <a:gd name="connsiteX3" fmla="*/ 144855 w 1258432"/>
              <a:gd name="connsiteY3" fmla="*/ 45267 h 135802"/>
              <a:gd name="connsiteX4" fmla="*/ 199176 w 1258432"/>
              <a:gd name="connsiteY4" fmla="*/ 36213 h 135802"/>
              <a:gd name="connsiteX5" fmla="*/ 226336 w 1258432"/>
              <a:gd name="connsiteY5" fmla="*/ 27160 h 135802"/>
              <a:gd name="connsiteX6" fmla="*/ 344032 w 1258432"/>
              <a:gd name="connsiteY6" fmla="*/ 45267 h 135802"/>
              <a:gd name="connsiteX7" fmla="*/ 380245 w 1258432"/>
              <a:gd name="connsiteY7" fmla="*/ 81481 h 135802"/>
              <a:gd name="connsiteX8" fmla="*/ 452673 w 1258432"/>
              <a:gd name="connsiteY8" fmla="*/ 135802 h 135802"/>
              <a:gd name="connsiteX9" fmla="*/ 497940 w 1258432"/>
              <a:gd name="connsiteY9" fmla="*/ 126748 h 135802"/>
              <a:gd name="connsiteX10" fmla="*/ 570368 w 1258432"/>
              <a:gd name="connsiteY10" fmla="*/ 54320 h 135802"/>
              <a:gd name="connsiteX11" fmla="*/ 624689 w 1258432"/>
              <a:gd name="connsiteY11" fmla="*/ 36213 h 135802"/>
              <a:gd name="connsiteX12" fmla="*/ 697117 w 1258432"/>
              <a:gd name="connsiteY12" fmla="*/ 9053 h 135802"/>
              <a:gd name="connsiteX13" fmla="*/ 742384 w 1258432"/>
              <a:gd name="connsiteY13" fmla="*/ 0 h 135802"/>
              <a:gd name="connsiteX14" fmla="*/ 941560 w 1258432"/>
              <a:gd name="connsiteY14" fmla="*/ 9053 h 135802"/>
              <a:gd name="connsiteX15" fmla="*/ 968721 w 1258432"/>
              <a:gd name="connsiteY15" fmla="*/ 36213 h 135802"/>
              <a:gd name="connsiteX16" fmla="*/ 1032095 w 1258432"/>
              <a:gd name="connsiteY16" fmla="*/ 72427 h 135802"/>
              <a:gd name="connsiteX17" fmla="*/ 1222218 w 1258432"/>
              <a:gd name="connsiteY17" fmla="*/ 72427 h 135802"/>
              <a:gd name="connsiteX18" fmla="*/ 1258432 w 1258432"/>
              <a:gd name="connsiteY18" fmla="*/ 90534 h 135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58432" h="135802">
                <a:moveTo>
                  <a:pt x="0" y="126748"/>
                </a:moveTo>
                <a:cubicBezTo>
                  <a:pt x="21125" y="108641"/>
                  <a:pt x="39901" y="87364"/>
                  <a:pt x="63374" y="72427"/>
                </a:cubicBezTo>
                <a:cubicBezTo>
                  <a:pt x="73872" y="65747"/>
                  <a:pt x="87784" y="67309"/>
                  <a:pt x="99588" y="63374"/>
                </a:cubicBezTo>
                <a:cubicBezTo>
                  <a:pt x="115005" y="58235"/>
                  <a:pt x="129176" y="49543"/>
                  <a:pt x="144855" y="45267"/>
                </a:cubicBezTo>
                <a:cubicBezTo>
                  <a:pt x="162565" y="40437"/>
                  <a:pt x="181256" y="40195"/>
                  <a:pt x="199176" y="36213"/>
                </a:cubicBezTo>
                <a:cubicBezTo>
                  <a:pt x="208492" y="34143"/>
                  <a:pt x="217283" y="30178"/>
                  <a:pt x="226336" y="27160"/>
                </a:cubicBezTo>
                <a:cubicBezTo>
                  <a:pt x="265568" y="33196"/>
                  <a:pt x="306601" y="32056"/>
                  <a:pt x="344032" y="45267"/>
                </a:cubicBezTo>
                <a:cubicBezTo>
                  <a:pt x="360130" y="50949"/>
                  <a:pt x="366770" y="71000"/>
                  <a:pt x="380245" y="81481"/>
                </a:cubicBezTo>
                <a:cubicBezTo>
                  <a:pt x="481486" y="160224"/>
                  <a:pt x="380332" y="63459"/>
                  <a:pt x="452673" y="135802"/>
                </a:cubicBezTo>
                <a:cubicBezTo>
                  <a:pt x="467762" y="132784"/>
                  <a:pt x="485288" y="135507"/>
                  <a:pt x="497940" y="126748"/>
                </a:cubicBezTo>
                <a:cubicBezTo>
                  <a:pt x="526012" y="107313"/>
                  <a:pt x="537977" y="65117"/>
                  <a:pt x="570368" y="54320"/>
                </a:cubicBezTo>
                <a:cubicBezTo>
                  <a:pt x="588475" y="48284"/>
                  <a:pt x="606752" y="42736"/>
                  <a:pt x="624689" y="36213"/>
                </a:cubicBezTo>
                <a:cubicBezTo>
                  <a:pt x="642952" y="29572"/>
                  <a:pt x="675600" y="14432"/>
                  <a:pt x="697117" y="9053"/>
                </a:cubicBezTo>
                <a:cubicBezTo>
                  <a:pt x="712045" y="5321"/>
                  <a:pt x="727295" y="3018"/>
                  <a:pt x="742384" y="0"/>
                </a:cubicBezTo>
                <a:cubicBezTo>
                  <a:pt x="808776" y="3018"/>
                  <a:pt x="875934" y="-1447"/>
                  <a:pt x="941560" y="9053"/>
                </a:cubicBezTo>
                <a:cubicBezTo>
                  <a:pt x="954203" y="11076"/>
                  <a:pt x="959000" y="27881"/>
                  <a:pt x="968721" y="36213"/>
                </a:cubicBezTo>
                <a:cubicBezTo>
                  <a:pt x="1003603" y="66112"/>
                  <a:pt x="996290" y="60493"/>
                  <a:pt x="1032095" y="72427"/>
                </a:cubicBezTo>
                <a:cubicBezTo>
                  <a:pt x="1110974" y="65257"/>
                  <a:pt x="1144840" y="55846"/>
                  <a:pt x="1222218" y="72427"/>
                </a:cubicBezTo>
                <a:cubicBezTo>
                  <a:pt x="1235415" y="75255"/>
                  <a:pt x="1258432" y="90534"/>
                  <a:pt x="1258432" y="90534"/>
                </a:cubicBezTo>
              </a:path>
            </a:pathLst>
          </a:custGeom>
          <a:noFill/>
          <a:ln>
            <a:solidFill>
              <a:schemeClr val="tx1"/>
            </a:solidFill>
            <a:tailEnd type="stealth"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Freeform: Shape 36">
            <a:extLst>
              <a:ext uri="{FF2B5EF4-FFF2-40B4-BE49-F238E27FC236}">
                <a16:creationId xmlns:a16="http://schemas.microsoft.com/office/drawing/2014/main" xmlns="" id="{C09CF514-55C5-4714-83FF-932B26D4CDE2}"/>
              </a:ext>
            </a:extLst>
          </p:cNvPr>
          <p:cNvSpPr/>
          <p:nvPr/>
        </p:nvSpPr>
        <p:spPr>
          <a:xfrm>
            <a:off x="3922489" y="2299247"/>
            <a:ext cx="1258432" cy="135802"/>
          </a:xfrm>
          <a:custGeom>
            <a:avLst/>
            <a:gdLst>
              <a:gd name="connsiteX0" fmla="*/ 0 w 1258432"/>
              <a:gd name="connsiteY0" fmla="*/ 126748 h 135802"/>
              <a:gd name="connsiteX1" fmla="*/ 63374 w 1258432"/>
              <a:gd name="connsiteY1" fmla="*/ 72427 h 135802"/>
              <a:gd name="connsiteX2" fmla="*/ 99588 w 1258432"/>
              <a:gd name="connsiteY2" fmla="*/ 63374 h 135802"/>
              <a:gd name="connsiteX3" fmla="*/ 144855 w 1258432"/>
              <a:gd name="connsiteY3" fmla="*/ 45267 h 135802"/>
              <a:gd name="connsiteX4" fmla="*/ 199176 w 1258432"/>
              <a:gd name="connsiteY4" fmla="*/ 36213 h 135802"/>
              <a:gd name="connsiteX5" fmla="*/ 226336 w 1258432"/>
              <a:gd name="connsiteY5" fmla="*/ 27160 h 135802"/>
              <a:gd name="connsiteX6" fmla="*/ 344032 w 1258432"/>
              <a:gd name="connsiteY6" fmla="*/ 45267 h 135802"/>
              <a:gd name="connsiteX7" fmla="*/ 380245 w 1258432"/>
              <a:gd name="connsiteY7" fmla="*/ 81481 h 135802"/>
              <a:gd name="connsiteX8" fmla="*/ 452673 w 1258432"/>
              <a:gd name="connsiteY8" fmla="*/ 135802 h 135802"/>
              <a:gd name="connsiteX9" fmla="*/ 497940 w 1258432"/>
              <a:gd name="connsiteY9" fmla="*/ 126748 h 135802"/>
              <a:gd name="connsiteX10" fmla="*/ 570368 w 1258432"/>
              <a:gd name="connsiteY10" fmla="*/ 54320 h 135802"/>
              <a:gd name="connsiteX11" fmla="*/ 624689 w 1258432"/>
              <a:gd name="connsiteY11" fmla="*/ 36213 h 135802"/>
              <a:gd name="connsiteX12" fmla="*/ 697117 w 1258432"/>
              <a:gd name="connsiteY12" fmla="*/ 9053 h 135802"/>
              <a:gd name="connsiteX13" fmla="*/ 742384 w 1258432"/>
              <a:gd name="connsiteY13" fmla="*/ 0 h 135802"/>
              <a:gd name="connsiteX14" fmla="*/ 941560 w 1258432"/>
              <a:gd name="connsiteY14" fmla="*/ 9053 h 135802"/>
              <a:gd name="connsiteX15" fmla="*/ 968721 w 1258432"/>
              <a:gd name="connsiteY15" fmla="*/ 36213 h 135802"/>
              <a:gd name="connsiteX16" fmla="*/ 1032095 w 1258432"/>
              <a:gd name="connsiteY16" fmla="*/ 72427 h 135802"/>
              <a:gd name="connsiteX17" fmla="*/ 1222218 w 1258432"/>
              <a:gd name="connsiteY17" fmla="*/ 72427 h 135802"/>
              <a:gd name="connsiteX18" fmla="*/ 1258432 w 1258432"/>
              <a:gd name="connsiteY18" fmla="*/ 90534 h 135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58432" h="135802">
                <a:moveTo>
                  <a:pt x="0" y="126748"/>
                </a:moveTo>
                <a:cubicBezTo>
                  <a:pt x="21125" y="108641"/>
                  <a:pt x="39901" y="87364"/>
                  <a:pt x="63374" y="72427"/>
                </a:cubicBezTo>
                <a:cubicBezTo>
                  <a:pt x="73872" y="65747"/>
                  <a:pt x="87784" y="67309"/>
                  <a:pt x="99588" y="63374"/>
                </a:cubicBezTo>
                <a:cubicBezTo>
                  <a:pt x="115005" y="58235"/>
                  <a:pt x="129176" y="49543"/>
                  <a:pt x="144855" y="45267"/>
                </a:cubicBezTo>
                <a:cubicBezTo>
                  <a:pt x="162565" y="40437"/>
                  <a:pt x="181256" y="40195"/>
                  <a:pt x="199176" y="36213"/>
                </a:cubicBezTo>
                <a:cubicBezTo>
                  <a:pt x="208492" y="34143"/>
                  <a:pt x="217283" y="30178"/>
                  <a:pt x="226336" y="27160"/>
                </a:cubicBezTo>
                <a:cubicBezTo>
                  <a:pt x="265568" y="33196"/>
                  <a:pt x="306601" y="32056"/>
                  <a:pt x="344032" y="45267"/>
                </a:cubicBezTo>
                <a:cubicBezTo>
                  <a:pt x="360130" y="50949"/>
                  <a:pt x="366770" y="71000"/>
                  <a:pt x="380245" y="81481"/>
                </a:cubicBezTo>
                <a:cubicBezTo>
                  <a:pt x="481486" y="160224"/>
                  <a:pt x="380332" y="63459"/>
                  <a:pt x="452673" y="135802"/>
                </a:cubicBezTo>
                <a:cubicBezTo>
                  <a:pt x="467762" y="132784"/>
                  <a:pt x="485288" y="135507"/>
                  <a:pt x="497940" y="126748"/>
                </a:cubicBezTo>
                <a:cubicBezTo>
                  <a:pt x="526012" y="107313"/>
                  <a:pt x="537977" y="65117"/>
                  <a:pt x="570368" y="54320"/>
                </a:cubicBezTo>
                <a:cubicBezTo>
                  <a:pt x="588475" y="48284"/>
                  <a:pt x="606752" y="42736"/>
                  <a:pt x="624689" y="36213"/>
                </a:cubicBezTo>
                <a:cubicBezTo>
                  <a:pt x="642952" y="29572"/>
                  <a:pt x="675600" y="14432"/>
                  <a:pt x="697117" y="9053"/>
                </a:cubicBezTo>
                <a:cubicBezTo>
                  <a:pt x="712045" y="5321"/>
                  <a:pt x="727295" y="3018"/>
                  <a:pt x="742384" y="0"/>
                </a:cubicBezTo>
                <a:cubicBezTo>
                  <a:pt x="808776" y="3018"/>
                  <a:pt x="875934" y="-1447"/>
                  <a:pt x="941560" y="9053"/>
                </a:cubicBezTo>
                <a:cubicBezTo>
                  <a:pt x="954203" y="11076"/>
                  <a:pt x="959000" y="27881"/>
                  <a:pt x="968721" y="36213"/>
                </a:cubicBezTo>
                <a:cubicBezTo>
                  <a:pt x="1003603" y="66112"/>
                  <a:pt x="996290" y="60493"/>
                  <a:pt x="1032095" y="72427"/>
                </a:cubicBezTo>
                <a:cubicBezTo>
                  <a:pt x="1110974" y="65257"/>
                  <a:pt x="1144840" y="55846"/>
                  <a:pt x="1222218" y="72427"/>
                </a:cubicBezTo>
                <a:cubicBezTo>
                  <a:pt x="1235415" y="75255"/>
                  <a:pt x="1258432" y="90534"/>
                  <a:pt x="1258432" y="90534"/>
                </a:cubicBezTo>
              </a:path>
            </a:pathLst>
          </a:custGeom>
          <a:noFill/>
          <a:ln>
            <a:solidFill>
              <a:schemeClr val="tx1"/>
            </a:solidFill>
            <a:tailEnd type="stealth"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9353974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467544" y="116632"/>
            <a:ext cx="8496944"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Эффект Джоуля-Томсона: </a:t>
            </a:r>
            <a:r>
              <a:rPr lang="ru-RU" sz="2800" b="1" kern="0" dirty="0" smtClean="0">
                <a:solidFill>
                  <a:srgbClr val="003399"/>
                </a:solidFill>
                <a:latin typeface="Arial" pitchFamily="34" charset="0"/>
                <a:cs typeface="Arial" pitchFamily="34" charset="0"/>
              </a:rPr>
              <a:t>идеальный газ</a:t>
            </a:r>
            <a:endParaRPr lang="ru-RU" sz="2800" b="1" kern="0" baseline="-25000" dirty="0">
              <a:solidFill>
                <a:srgbClr val="003399"/>
              </a:solidFill>
              <a:latin typeface="Arial" pitchFamily="34" charset="0"/>
              <a:cs typeface="Arial" pitchFamily="34" charset="0"/>
            </a:endParaRPr>
          </a:p>
        </p:txBody>
      </p:sp>
      <p:cxnSp>
        <p:nvCxnSpPr>
          <p:cNvPr id="6" name="Straight Connector 5"/>
          <p:cNvCxnSpPr/>
          <p:nvPr/>
        </p:nvCxnSpPr>
        <p:spPr>
          <a:xfrm>
            <a:off x="467544" y="1484784"/>
            <a:ext cx="80648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7544" y="2708920"/>
            <a:ext cx="80648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3059832" y="1001644"/>
            <a:ext cx="4032448" cy="400110"/>
          </a:xfrm>
          <a:prstGeom prst="rect">
            <a:avLst/>
          </a:prstGeom>
        </p:spPr>
        <p:txBody>
          <a:bodyPr wrap="square">
            <a:spAutoFit/>
          </a:bodyPr>
          <a:lstStyle/>
          <a:p>
            <a:pPr algn="just"/>
            <a:r>
              <a:rPr lang="ru-RU" sz="2000" dirty="0">
                <a:latin typeface="Arial" pitchFamily="34" charset="0"/>
                <a:cs typeface="Arial" pitchFamily="34" charset="0"/>
              </a:rPr>
              <a:t>Теплоизолированный цилиндр</a:t>
            </a:r>
            <a:endParaRPr lang="ru-RU" sz="2000" b="1" dirty="0">
              <a:latin typeface="Arial" pitchFamily="34" charset="0"/>
              <a:cs typeface="Arial" pitchFamily="34" charset="0"/>
            </a:endParaRPr>
          </a:p>
        </p:txBody>
      </p:sp>
      <p:sp>
        <p:nvSpPr>
          <p:cNvPr id="10" name="Rectangle 9"/>
          <p:cNvSpPr/>
          <p:nvPr/>
        </p:nvSpPr>
        <p:spPr>
          <a:xfrm>
            <a:off x="2051720" y="1484784"/>
            <a:ext cx="2016224" cy="1224136"/>
          </a:xfrm>
          <a:prstGeom prst="rect">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Rectangle 10"/>
          <p:cNvSpPr/>
          <p:nvPr/>
        </p:nvSpPr>
        <p:spPr>
          <a:xfrm>
            <a:off x="4932040" y="1475259"/>
            <a:ext cx="2016224" cy="1224136"/>
          </a:xfrm>
          <a:prstGeom prst="rect">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Right Arrow 11"/>
          <p:cNvSpPr/>
          <p:nvPr/>
        </p:nvSpPr>
        <p:spPr>
          <a:xfrm>
            <a:off x="467544" y="1863874"/>
            <a:ext cx="1584176" cy="432048"/>
          </a:xfrm>
          <a:prstGeom prst="rightArrow">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Right Arrow 12"/>
          <p:cNvSpPr/>
          <p:nvPr/>
        </p:nvSpPr>
        <p:spPr>
          <a:xfrm>
            <a:off x="6948264" y="1871303"/>
            <a:ext cx="1584176" cy="432048"/>
          </a:xfrm>
          <a:prstGeom prst="rightArrow">
            <a:avLst/>
          </a:prstGeom>
          <a:solidFill>
            <a:srgbClr val="072AC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Cloud 13"/>
          <p:cNvSpPr/>
          <p:nvPr/>
        </p:nvSpPr>
        <p:spPr>
          <a:xfrm>
            <a:off x="4034606" y="1460798"/>
            <a:ext cx="930771" cy="1296144"/>
          </a:xfrm>
          <a:prstGeom prst="cloud">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Rectangle 14"/>
          <p:cNvSpPr/>
          <p:nvPr/>
        </p:nvSpPr>
        <p:spPr>
          <a:xfrm>
            <a:off x="291808" y="3068960"/>
            <a:ext cx="4825258" cy="707886"/>
          </a:xfrm>
          <a:prstGeom prst="rect">
            <a:avLst/>
          </a:prstGeom>
        </p:spPr>
        <p:txBody>
          <a:bodyPr wrap="square">
            <a:spAutoFit/>
          </a:bodyPr>
          <a:lstStyle/>
          <a:p>
            <a:pPr algn="just"/>
            <a:r>
              <a:rPr lang="ru-RU" sz="2000" dirty="0" smtClean="0">
                <a:latin typeface="Arial" pitchFamily="34" charset="0"/>
                <a:cs typeface="Arial" pitchFamily="34" charset="0"/>
              </a:rPr>
              <a:t>В случае идеального газа изменение внутренней энергии равно нулю</a:t>
            </a:r>
            <a:endParaRPr lang="ru-RU" sz="2000" b="1" dirty="0">
              <a:latin typeface="Arial" pitchFamily="34" charset="0"/>
              <a:cs typeface="Arial" pitchFamily="34" charset="0"/>
            </a:endParaRPr>
          </a:p>
        </p:txBody>
      </p:sp>
      <p:graphicFrame>
        <p:nvGraphicFramePr>
          <p:cNvPr id="17" name="Object 16"/>
          <p:cNvGraphicFramePr>
            <a:graphicFrameLocks noChangeAspect="1"/>
          </p:cNvGraphicFramePr>
          <p:nvPr>
            <p:extLst>
              <p:ext uri="{D42A27DB-BD31-4B8C-83A1-F6EECF244321}">
                <p14:modId xmlns:p14="http://schemas.microsoft.com/office/powerpoint/2010/main" val="2413191489"/>
              </p:ext>
            </p:extLst>
          </p:nvPr>
        </p:nvGraphicFramePr>
        <p:xfrm>
          <a:off x="2175570" y="1460798"/>
          <a:ext cx="407987" cy="528637"/>
        </p:xfrm>
        <a:graphic>
          <a:graphicData uri="http://schemas.openxmlformats.org/presentationml/2006/ole">
            <mc:AlternateContent xmlns:mc="http://schemas.openxmlformats.org/markup-compatibility/2006">
              <mc:Choice xmlns:v="urn:schemas-microsoft-com:vml" Requires="v">
                <p:oleObj spid="_x0000_s1645714" name="Equation" r:id="rId3" imgW="177480" imgH="228600" progId="Equation.DSMT4">
                  <p:embed/>
                </p:oleObj>
              </mc:Choice>
              <mc:Fallback>
                <p:oleObj name="Equation" r:id="rId3" imgW="177480" imgH="2286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5570" y="1460798"/>
                        <a:ext cx="407987"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3770217075"/>
              </p:ext>
            </p:extLst>
          </p:nvPr>
        </p:nvGraphicFramePr>
        <p:xfrm>
          <a:off x="6483052" y="1460798"/>
          <a:ext cx="438150" cy="528637"/>
        </p:xfrm>
        <a:graphic>
          <a:graphicData uri="http://schemas.openxmlformats.org/presentationml/2006/ole">
            <mc:AlternateContent xmlns:mc="http://schemas.openxmlformats.org/markup-compatibility/2006">
              <mc:Choice xmlns:v="urn:schemas-microsoft-com:vml" Requires="v">
                <p:oleObj spid="_x0000_s1645715" name="Equation" r:id="rId5" imgW="190440" imgH="228600" progId="Equation.DSMT4">
                  <p:embed/>
                </p:oleObj>
              </mc:Choice>
              <mc:Fallback>
                <p:oleObj name="Equation" r:id="rId5" imgW="190440" imgH="2286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83052" y="1460798"/>
                        <a:ext cx="438150"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3963014025"/>
              </p:ext>
            </p:extLst>
          </p:nvPr>
        </p:nvGraphicFramePr>
        <p:xfrm>
          <a:off x="27856" y="873116"/>
          <a:ext cx="2714625" cy="528638"/>
        </p:xfrm>
        <a:graphic>
          <a:graphicData uri="http://schemas.openxmlformats.org/presentationml/2006/ole">
            <mc:AlternateContent xmlns:mc="http://schemas.openxmlformats.org/markup-compatibility/2006">
              <mc:Choice xmlns:v="urn:schemas-microsoft-com:vml" Requires="v">
                <p:oleObj spid="_x0000_s1645716" name="Equation" r:id="rId7" imgW="1180800" imgH="228600" progId="Equation.DSMT4">
                  <p:embed/>
                </p:oleObj>
              </mc:Choice>
              <mc:Fallback>
                <p:oleObj name="Equation" r:id="rId7" imgW="1180800" imgH="22860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856" y="873116"/>
                        <a:ext cx="2714625"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3" name="Straight Connector 2"/>
          <p:cNvCxnSpPr/>
          <p:nvPr/>
        </p:nvCxnSpPr>
        <p:spPr>
          <a:xfrm>
            <a:off x="3275856" y="1475259"/>
            <a:ext cx="0" cy="1224136"/>
          </a:xfrm>
          <a:prstGeom prst="line">
            <a:avLst/>
          </a:prstGeom>
          <a:ln w="34925">
            <a:solidFill>
              <a:schemeClr val="tx1"/>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20" name="Object 19"/>
          <p:cNvGraphicFramePr>
            <a:graphicFrameLocks noChangeAspect="1"/>
          </p:cNvGraphicFramePr>
          <p:nvPr>
            <p:extLst>
              <p:ext uri="{D42A27DB-BD31-4B8C-83A1-F6EECF244321}">
                <p14:modId xmlns:p14="http://schemas.microsoft.com/office/powerpoint/2010/main" val="3005663196"/>
              </p:ext>
            </p:extLst>
          </p:nvPr>
        </p:nvGraphicFramePr>
        <p:xfrm>
          <a:off x="3339877" y="1514525"/>
          <a:ext cx="582612" cy="528638"/>
        </p:xfrm>
        <a:graphic>
          <a:graphicData uri="http://schemas.openxmlformats.org/presentationml/2006/ole">
            <mc:AlternateContent xmlns:mc="http://schemas.openxmlformats.org/markup-compatibility/2006">
              <mc:Choice xmlns:v="urn:schemas-microsoft-com:vml" Requires="v">
                <p:oleObj spid="_x0000_s1645717" name="Equation" r:id="rId9" imgW="253800" imgH="228600" progId="Equation.DSMT4">
                  <p:embed/>
                </p:oleObj>
              </mc:Choice>
              <mc:Fallback>
                <p:oleObj name="Equation" r:id="rId9" imgW="253800" imgH="2286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39877" y="1514525"/>
                        <a:ext cx="582612"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23" name="Straight Connector 22"/>
          <p:cNvCxnSpPr/>
          <p:nvPr/>
        </p:nvCxnSpPr>
        <p:spPr>
          <a:xfrm>
            <a:off x="5688124" y="1496802"/>
            <a:ext cx="0" cy="1224136"/>
          </a:xfrm>
          <a:prstGeom prst="line">
            <a:avLst/>
          </a:prstGeom>
          <a:ln w="34925">
            <a:solidFill>
              <a:schemeClr val="tx1"/>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24" name="Object 23"/>
          <p:cNvGraphicFramePr>
            <a:graphicFrameLocks noChangeAspect="1"/>
          </p:cNvGraphicFramePr>
          <p:nvPr>
            <p:extLst>
              <p:ext uri="{D42A27DB-BD31-4B8C-83A1-F6EECF244321}">
                <p14:modId xmlns:p14="http://schemas.microsoft.com/office/powerpoint/2010/main" val="1988620776"/>
              </p:ext>
            </p:extLst>
          </p:nvPr>
        </p:nvGraphicFramePr>
        <p:xfrm>
          <a:off x="5010770" y="1509713"/>
          <a:ext cx="641350" cy="528637"/>
        </p:xfrm>
        <a:graphic>
          <a:graphicData uri="http://schemas.openxmlformats.org/presentationml/2006/ole">
            <mc:AlternateContent xmlns:mc="http://schemas.openxmlformats.org/markup-compatibility/2006">
              <mc:Choice xmlns:v="urn:schemas-microsoft-com:vml" Requires="v">
                <p:oleObj spid="_x0000_s1645718" name="Equation" r:id="rId11" imgW="279360" imgH="228600" progId="Equation.DSMT4">
                  <p:embed/>
                </p:oleObj>
              </mc:Choice>
              <mc:Fallback>
                <p:oleObj name="Equation" r:id="rId11" imgW="279360" imgH="228600"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010770" y="1509713"/>
                        <a:ext cx="641350"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3" name="Rectangle 32"/>
          <p:cNvSpPr/>
          <p:nvPr/>
        </p:nvSpPr>
        <p:spPr>
          <a:xfrm>
            <a:off x="476772" y="2233439"/>
            <a:ext cx="1286916" cy="400110"/>
          </a:xfrm>
          <a:prstGeom prst="rect">
            <a:avLst/>
          </a:prstGeom>
        </p:spPr>
        <p:txBody>
          <a:bodyPr wrap="square">
            <a:spAutoFit/>
          </a:bodyPr>
          <a:lstStyle/>
          <a:p>
            <a:pPr algn="just"/>
            <a:r>
              <a:rPr lang="ru-RU" sz="2000" dirty="0">
                <a:latin typeface="Arial" pitchFamily="34" charset="0"/>
                <a:cs typeface="Arial" pitchFamily="34" charset="0"/>
              </a:rPr>
              <a:t>поршень</a:t>
            </a:r>
            <a:endParaRPr lang="ru-RU" sz="2000" b="1" dirty="0">
              <a:latin typeface="Arial" pitchFamily="34" charset="0"/>
              <a:cs typeface="Arial" pitchFamily="34" charset="0"/>
            </a:endParaRPr>
          </a:p>
        </p:txBody>
      </p:sp>
      <p:sp>
        <p:nvSpPr>
          <p:cNvPr id="34" name="Rectangle 33"/>
          <p:cNvSpPr/>
          <p:nvPr/>
        </p:nvSpPr>
        <p:spPr>
          <a:xfrm>
            <a:off x="7096894" y="2233439"/>
            <a:ext cx="1286916" cy="400110"/>
          </a:xfrm>
          <a:prstGeom prst="rect">
            <a:avLst/>
          </a:prstGeom>
        </p:spPr>
        <p:txBody>
          <a:bodyPr wrap="square">
            <a:spAutoFit/>
          </a:bodyPr>
          <a:lstStyle/>
          <a:p>
            <a:pPr algn="just"/>
            <a:r>
              <a:rPr lang="ru-RU" sz="2000" dirty="0">
                <a:latin typeface="Arial" pitchFamily="34" charset="0"/>
                <a:cs typeface="Arial" pitchFamily="34" charset="0"/>
              </a:rPr>
              <a:t>поршень</a:t>
            </a:r>
            <a:endParaRPr lang="ru-RU" sz="2000" b="1" dirty="0">
              <a:latin typeface="Arial" pitchFamily="34" charset="0"/>
              <a:cs typeface="Arial" pitchFamily="34" charset="0"/>
            </a:endParaRPr>
          </a:p>
        </p:txBody>
      </p:sp>
      <p:sp>
        <p:nvSpPr>
          <p:cNvPr id="35" name="Rectangle 34"/>
          <p:cNvSpPr/>
          <p:nvPr/>
        </p:nvSpPr>
        <p:spPr>
          <a:xfrm>
            <a:off x="291808" y="4725144"/>
            <a:ext cx="4928264" cy="1015663"/>
          </a:xfrm>
          <a:prstGeom prst="rect">
            <a:avLst/>
          </a:prstGeom>
        </p:spPr>
        <p:txBody>
          <a:bodyPr wrap="square">
            <a:spAutoFit/>
          </a:bodyPr>
          <a:lstStyle/>
          <a:p>
            <a:pPr algn="just"/>
            <a:r>
              <a:rPr lang="ru-RU" sz="2000" dirty="0" smtClean="0">
                <a:latin typeface="Arial" pitchFamily="34" charset="0"/>
                <a:cs typeface="Arial" pitchFamily="34" charset="0"/>
              </a:rPr>
              <a:t>Работа при выдвигании поршня слева равна работе при расширении газа под поршнем справа:</a:t>
            </a:r>
            <a:endParaRPr lang="ru-RU" sz="2000" dirty="0">
              <a:latin typeface="Arial" pitchFamily="34" charset="0"/>
              <a:cs typeface="Arial" pitchFamily="34" charset="0"/>
            </a:endParaRPr>
          </a:p>
        </p:txBody>
      </p:sp>
      <p:graphicFrame>
        <p:nvGraphicFramePr>
          <p:cNvPr id="7" name="Object 6"/>
          <p:cNvGraphicFramePr>
            <a:graphicFrameLocks noChangeAspect="1"/>
          </p:cNvGraphicFramePr>
          <p:nvPr>
            <p:extLst>
              <p:ext uri="{D42A27DB-BD31-4B8C-83A1-F6EECF244321}">
                <p14:modId xmlns:p14="http://schemas.microsoft.com/office/powerpoint/2010/main" val="1520108217"/>
              </p:ext>
            </p:extLst>
          </p:nvPr>
        </p:nvGraphicFramePr>
        <p:xfrm>
          <a:off x="5940152" y="3248209"/>
          <a:ext cx="2214563" cy="528637"/>
        </p:xfrm>
        <a:graphic>
          <a:graphicData uri="http://schemas.openxmlformats.org/presentationml/2006/ole">
            <mc:AlternateContent xmlns:mc="http://schemas.openxmlformats.org/markup-compatibility/2006">
              <mc:Choice xmlns:v="urn:schemas-microsoft-com:vml" Requires="v">
                <p:oleObj spid="_x0000_s1645719" name="Equation" r:id="rId13" imgW="965160" imgH="228600" progId="Equation.DSMT4">
                  <p:embed/>
                </p:oleObj>
              </mc:Choice>
              <mc:Fallback>
                <p:oleObj name="Equation" r:id="rId13" imgW="965160" imgH="228600" progId="Equation.DSMT4">
                  <p:embed/>
                  <p:pic>
                    <p:nvPicPr>
                      <p:cNvPr id="0" name=""/>
                      <p:cNvPicPr>
                        <a:picLocks noChangeAspect="1" noChangeArrowheads="1"/>
                      </p:cNvPicPr>
                      <p:nvPr/>
                    </p:nvPicPr>
                    <p:blipFill>
                      <a:blip r:embed="rId14"/>
                      <a:srcRect/>
                      <a:stretch>
                        <a:fillRect/>
                      </a:stretch>
                    </p:blipFill>
                    <p:spPr bwMode="auto">
                      <a:xfrm>
                        <a:off x="5940152" y="3248209"/>
                        <a:ext cx="2214563"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7" name="Rectangle 36"/>
          <p:cNvSpPr/>
          <p:nvPr/>
        </p:nvSpPr>
        <p:spPr>
          <a:xfrm>
            <a:off x="291808" y="4077072"/>
            <a:ext cx="4784248" cy="400110"/>
          </a:xfrm>
          <a:prstGeom prst="rect">
            <a:avLst/>
          </a:prstGeom>
        </p:spPr>
        <p:txBody>
          <a:bodyPr wrap="square">
            <a:spAutoFit/>
          </a:bodyPr>
          <a:lstStyle/>
          <a:p>
            <a:pPr algn="just"/>
            <a:r>
              <a:rPr lang="ru-RU" sz="2000" dirty="0" smtClean="0">
                <a:latin typeface="Arial" pitchFamily="34" charset="0"/>
                <a:cs typeface="Arial" pitchFamily="34" charset="0"/>
              </a:rPr>
              <a:t>Температура газа не изменяется</a:t>
            </a:r>
            <a:endParaRPr lang="ru-RU" sz="2000" dirty="0">
              <a:latin typeface="Arial" pitchFamily="34" charset="0"/>
              <a:cs typeface="Arial" pitchFamily="34" charset="0"/>
            </a:endParaRPr>
          </a:p>
        </p:txBody>
      </p:sp>
      <p:graphicFrame>
        <p:nvGraphicFramePr>
          <p:cNvPr id="38" name="Object 37"/>
          <p:cNvGraphicFramePr>
            <a:graphicFrameLocks noChangeAspect="1"/>
          </p:cNvGraphicFramePr>
          <p:nvPr>
            <p:extLst>
              <p:ext uri="{D42A27DB-BD31-4B8C-83A1-F6EECF244321}">
                <p14:modId xmlns:p14="http://schemas.microsoft.com/office/powerpoint/2010/main" val="2869702126"/>
              </p:ext>
            </p:extLst>
          </p:nvPr>
        </p:nvGraphicFramePr>
        <p:xfrm>
          <a:off x="6012160" y="4042750"/>
          <a:ext cx="1428750" cy="411163"/>
        </p:xfrm>
        <a:graphic>
          <a:graphicData uri="http://schemas.openxmlformats.org/presentationml/2006/ole">
            <mc:AlternateContent xmlns:mc="http://schemas.openxmlformats.org/markup-compatibility/2006">
              <mc:Choice xmlns:v="urn:schemas-microsoft-com:vml" Requires="v">
                <p:oleObj spid="_x0000_s1645720" name="Equation" r:id="rId15" imgW="622080" imgH="177480" progId="Equation.DSMT4">
                  <p:embed/>
                </p:oleObj>
              </mc:Choice>
              <mc:Fallback>
                <p:oleObj name="Equation" r:id="rId15" imgW="622080" imgH="177480" progId="Equation.DSMT4">
                  <p:embed/>
                  <p:pic>
                    <p:nvPicPr>
                      <p:cNvPr id="0" name=""/>
                      <p:cNvPicPr>
                        <a:picLocks noChangeAspect="1" noChangeArrowheads="1"/>
                      </p:cNvPicPr>
                      <p:nvPr/>
                    </p:nvPicPr>
                    <p:blipFill>
                      <a:blip r:embed="rId16"/>
                      <a:srcRect/>
                      <a:stretch>
                        <a:fillRect/>
                      </a:stretch>
                    </p:blipFill>
                    <p:spPr bwMode="auto">
                      <a:xfrm>
                        <a:off x="6012160" y="4042750"/>
                        <a:ext cx="142875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40" name="Object 39"/>
          <p:cNvGraphicFramePr>
            <a:graphicFrameLocks noChangeAspect="1"/>
          </p:cNvGraphicFramePr>
          <p:nvPr>
            <p:extLst>
              <p:ext uri="{D42A27DB-BD31-4B8C-83A1-F6EECF244321}">
                <p14:modId xmlns:p14="http://schemas.microsoft.com/office/powerpoint/2010/main" val="4032993282"/>
              </p:ext>
            </p:extLst>
          </p:nvPr>
        </p:nvGraphicFramePr>
        <p:xfrm>
          <a:off x="5823867" y="4867279"/>
          <a:ext cx="2536825" cy="587375"/>
        </p:xfrm>
        <a:graphic>
          <a:graphicData uri="http://schemas.openxmlformats.org/presentationml/2006/ole">
            <mc:AlternateContent xmlns:mc="http://schemas.openxmlformats.org/markup-compatibility/2006">
              <mc:Choice xmlns:v="urn:schemas-microsoft-com:vml" Requires="v">
                <p:oleObj spid="_x0000_s1645721" name="Equation" r:id="rId17" imgW="1104840" imgH="253800" progId="Equation.DSMT4">
                  <p:embed/>
                </p:oleObj>
              </mc:Choice>
              <mc:Fallback>
                <p:oleObj name="Equation" r:id="rId17" imgW="1104840" imgH="253800" progId="Equation.DSMT4">
                  <p:embed/>
                  <p:pic>
                    <p:nvPicPr>
                      <p:cNvPr id="0" name=""/>
                      <p:cNvPicPr>
                        <a:picLocks noChangeAspect="1" noChangeArrowheads="1"/>
                      </p:cNvPicPr>
                      <p:nvPr/>
                    </p:nvPicPr>
                    <p:blipFill>
                      <a:blip r:embed="rId18"/>
                      <a:srcRect/>
                      <a:stretch>
                        <a:fillRect/>
                      </a:stretch>
                    </p:blipFill>
                    <p:spPr bwMode="auto">
                      <a:xfrm>
                        <a:off x="5823867" y="4867279"/>
                        <a:ext cx="2536825"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8" name="Rectangle 27"/>
          <p:cNvSpPr/>
          <p:nvPr/>
        </p:nvSpPr>
        <p:spPr>
          <a:xfrm>
            <a:off x="251520" y="6093296"/>
            <a:ext cx="8712968" cy="400110"/>
          </a:xfrm>
          <a:prstGeom prst="rect">
            <a:avLst/>
          </a:prstGeom>
          <a:ln w="28575">
            <a:solidFill>
              <a:srgbClr val="C00000"/>
            </a:solidFill>
          </a:ln>
        </p:spPr>
        <p:txBody>
          <a:bodyPr wrap="square">
            <a:spAutoFit/>
          </a:bodyPr>
          <a:lstStyle/>
          <a:p>
            <a:pPr algn="just"/>
            <a:r>
              <a:rPr lang="ru-RU" sz="2000" dirty="0" smtClean="0">
                <a:latin typeface="Arial" pitchFamily="34" charset="0"/>
                <a:cs typeface="Arial" pitchFamily="34" charset="0"/>
              </a:rPr>
              <a:t>В случае идеального газа эффект Джоуля-Томсона является нулевым</a:t>
            </a:r>
            <a:endParaRPr lang="ru-RU" sz="2000" dirty="0">
              <a:latin typeface="Arial" pitchFamily="34" charset="0"/>
              <a:cs typeface="Arial" pitchFamily="34" charset="0"/>
            </a:endParaRPr>
          </a:p>
        </p:txBody>
      </p:sp>
      <p:sp>
        <p:nvSpPr>
          <p:cNvPr id="29" name="Freeform: Shape 1">
            <a:extLst>
              <a:ext uri="{FF2B5EF4-FFF2-40B4-BE49-F238E27FC236}">
                <a16:creationId xmlns:a16="http://schemas.microsoft.com/office/drawing/2014/main" xmlns="" id="{FFBC0E0F-633E-48BF-832C-989AF3AB261E}"/>
              </a:ext>
            </a:extLst>
          </p:cNvPr>
          <p:cNvSpPr/>
          <p:nvPr/>
        </p:nvSpPr>
        <p:spPr>
          <a:xfrm>
            <a:off x="3922489" y="2000886"/>
            <a:ext cx="1258432" cy="135802"/>
          </a:xfrm>
          <a:custGeom>
            <a:avLst/>
            <a:gdLst>
              <a:gd name="connsiteX0" fmla="*/ 0 w 1258432"/>
              <a:gd name="connsiteY0" fmla="*/ 126748 h 135802"/>
              <a:gd name="connsiteX1" fmla="*/ 63374 w 1258432"/>
              <a:gd name="connsiteY1" fmla="*/ 72427 h 135802"/>
              <a:gd name="connsiteX2" fmla="*/ 99588 w 1258432"/>
              <a:gd name="connsiteY2" fmla="*/ 63374 h 135802"/>
              <a:gd name="connsiteX3" fmla="*/ 144855 w 1258432"/>
              <a:gd name="connsiteY3" fmla="*/ 45267 h 135802"/>
              <a:gd name="connsiteX4" fmla="*/ 199176 w 1258432"/>
              <a:gd name="connsiteY4" fmla="*/ 36213 h 135802"/>
              <a:gd name="connsiteX5" fmla="*/ 226336 w 1258432"/>
              <a:gd name="connsiteY5" fmla="*/ 27160 h 135802"/>
              <a:gd name="connsiteX6" fmla="*/ 344032 w 1258432"/>
              <a:gd name="connsiteY6" fmla="*/ 45267 h 135802"/>
              <a:gd name="connsiteX7" fmla="*/ 380245 w 1258432"/>
              <a:gd name="connsiteY7" fmla="*/ 81481 h 135802"/>
              <a:gd name="connsiteX8" fmla="*/ 452673 w 1258432"/>
              <a:gd name="connsiteY8" fmla="*/ 135802 h 135802"/>
              <a:gd name="connsiteX9" fmla="*/ 497940 w 1258432"/>
              <a:gd name="connsiteY9" fmla="*/ 126748 h 135802"/>
              <a:gd name="connsiteX10" fmla="*/ 570368 w 1258432"/>
              <a:gd name="connsiteY10" fmla="*/ 54320 h 135802"/>
              <a:gd name="connsiteX11" fmla="*/ 624689 w 1258432"/>
              <a:gd name="connsiteY11" fmla="*/ 36213 h 135802"/>
              <a:gd name="connsiteX12" fmla="*/ 697117 w 1258432"/>
              <a:gd name="connsiteY12" fmla="*/ 9053 h 135802"/>
              <a:gd name="connsiteX13" fmla="*/ 742384 w 1258432"/>
              <a:gd name="connsiteY13" fmla="*/ 0 h 135802"/>
              <a:gd name="connsiteX14" fmla="*/ 941560 w 1258432"/>
              <a:gd name="connsiteY14" fmla="*/ 9053 h 135802"/>
              <a:gd name="connsiteX15" fmla="*/ 968721 w 1258432"/>
              <a:gd name="connsiteY15" fmla="*/ 36213 h 135802"/>
              <a:gd name="connsiteX16" fmla="*/ 1032095 w 1258432"/>
              <a:gd name="connsiteY16" fmla="*/ 72427 h 135802"/>
              <a:gd name="connsiteX17" fmla="*/ 1222218 w 1258432"/>
              <a:gd name="connsiteY17" fmla="*/ 72427 h 135802"/>
              <a:gd name="connsiteX18" fmla="*/ 1258432 w 1258432"/>
              <a:gd name="connsiteY18" fmla="*/ 90534 h 135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58432" h="135802">
                <a:moveTo>
                  <a:pt x="0" y="126748"/>
                </a:moveTo>
                <a:cubicBezTo>
                  <a:pt x="21125" y="108641"/>
                  <a:pt x="39901" y="87364"/>
                  <a:pt x="63374" y="72427"/>
                </a:cubicBezTo>
                <a:cubicBezTo>
                  <a:pt x="73872" y="65747"/>
                  <a:pt x="87784" y="67309"/>
                  <a:pt x="99588" y="63374"/>
                </a:cubicBezTo>
                <a:cubicBezTo>
                  <a:pt x="115005" y="58235"/>
                  <a:pt x="129176" y="49543"/>
                  <a:pt x="144855" y="45267"/>
                </a:cubicBezTo>
                <a:cubicBezTo>
                  <a:pt x="162565" y="40437"/>
                  <a:pt x="181256" y="40195"/>
                  <a:pt x="199176" y="36213"/>
                </a:cubicBezTo>
                <a:cubicBezTo>
                  <a:pt x="208492" y="34143"/>
                  <a:pt x="217283" y="30178"/>
                  <a:pt x="226336" y="27160"/>
                </a:cubicBezTo>
                <a:cubicBezTo>
                  <a:pt x="265568" y="33196"/>
                  <a:pt x="306601" y="32056"/>
                  <a:pt x="344032" y="45267"/>
                </a:cubicBezTo>
                <a:cubicBezTo>
                  <a:pt x="360130" y="50949"/>
                  <a:pt x="366770" y="71000"/>
                  <a:pt x="380245" y="81481"/>
                </a:cubicBezTo>
                <a:cubicBezTo>
                  <a:pt x="481486" y="160224"/>
                  <a:pt x="380332" y="63459"/>
                  <a:pt x="452673" y="135802"/>
                </a:cubicBezTo>
                <a:cubicBezTo>
                  <a:pt x="467762" y="132784"/>
                  <a:pt x="485288" y="135507"/>
                  <a:pt x="497940" y="126748"/>
                </a:cubicBezTo>
                <a:cubicBezTo>
                  <a:pt x="526012" y="107313"/>
                  <a:pt x="537977" y="65117"/>
                  <a:pt x="570368" y="54320"/>
                </a:cubicBezTo>
                <a:cubicBezTo>
                  <a:pt x="588475" y="48284"/>
                  <a:pt x="606752" y="42736"/>
                  <a:pt x="624689" y="36213"/>
                </a:cubicBezTo>
                <a:cubicBezTo>
                  <a:pt x="642952" y="29572"/>
                  <a:pt x="675600" y="14432"/>
                  <a:pt x="697117" y="9053"/>
                </a:cubicBezTo>
                <a:cubicBezTo>
                  <a:pt x="712045" y="5321"/>
                  <a:pt x="727295" y="3018"/>
                  <a:pt x="742384" y="0"/>
                </a:cubicBezTo>
                <a:cubicBezTo>
                  <a:pt x="808776" y="3018"/>
                  <a:pt x="875934" y="-1447"/>
                  <a:pt x="941560" y="9053"/>
                </a:cubicBezTo>
                <a:cubicBezTo>
                  <a:pt x="954203" y="11076"/>
                  <a:pt x="959000" y="27881"/>
                  <a:pt x="968721" y="36213"/>
                </a:cubicBezTo>
                <a:cubicBezTo>
                  <a:pt x="1003603" y="66112"/>
                  <a:pt x="996290" y="60493"/>
                  <a:pt x="1032095" y="72427"/>
                </a:cubicBezTo>
                <a:cubicBezTo>
                  <a:pt x="1110974" y="65257"/>
                  <a:pt x="1144840" y="55846"/>
                  <a:pt x="1222218" y="72427"/>
                </a:cubicBezTo>
                <a:cubicBezTo>
                  <a:pt x="1235415" y="75255"/>
                  <a:pt x="1258432" y="90534"/>
                  <a:pt x="1258432" y="90534"/>
                </a:cubicBezTo>
              </a:path>
            </a:pathLst>
          </a:custGeom>
          <a:noFill/>
          <a:ln>
            <a:solidFill>
              <a:schemeClr val="tx1"/>
            </a:solidFill>
            <a:tailEnd type="stealth"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Freeform: Shape 35">
            <a:extLst>
              <a:ext uri="{FF2B5EF4-FFF2-40B4-BE49-F238E27FC236}">
                <a16:creationId xmlns:a16="http://schemas.microsoft.com/office/drawing/2014/main" xmlns="" id="{D9CE3AD2-0500-484F-A02C-43DB3D8A614E}"/>
              </a:ext>
            </a:extLst>
          </p:cNvPr>
          <p:cNvSpPr/>
          <p:nvPr/>
        </p:nvSpPr>
        <p:spPr>
          <a:xfrm>
            <a:off x="3922489" y="2145755"/>
            <a:ext cx="1258432" cy="135802"/>
          </a:xfrm>
          <a:custGeom>
            <a:avLst/>
            <a:gdLst>
              <a:gd name="connsiteX0" fmla="*/ 0 w 1258432"/>
              <a:gd name="connsiteY0" fmla="*/ 126748 h 135802"/>
              <a:gd name="connsiteX1" fmla="*/ 63374 w 1258432"/>
              <a:gd name="connsiteY1" fmla="*/ 72427 h 135802"/>
              <a:gd name="connsiteX2" fmla="*/ 99588 w 1258432"/>
              <a:gd name="connsiteY2" fmla="*/ 63374 h 135802"/>
              <a:gd name="connsiteX3" fmla="*/ 144855 w 1258432"/>
              <a:gd name="connsiteY3" fmla="*/ 45267 h 135802"/>
              <a:gd name="connsiteX4" fmla="*/ 199176 w 1258432"/>
              <a:gd name="connsiteY4" fmla="*/ 36213 h 135802"/>
              <a:gd name="connsiteX5" fmla="*/ 226336 w 1258432"/>
              <a:gd name="connsiteY5" fmla="*/ 27160 h 135802"/>
              <a:gd name="connsiteX6" fmla="*/ 344032 w 1258432"/>
              <a:gd name="connsiteY6" fmla="*/ 45267 h 135802"/>
              <a:gd name="connsiteX7" fmla="*/ 380245 w 1258432"/>
              <a:gd name="connsiteY7" fmla="*/ 81481 h 135802"/>
              <a:gd name="connsiteX8" fmla="*/ 452673 w 1258432"/>
              <a:gd name="connsiteY8" fmla="*/ 135802 h 135802"/>
              <a:gd name="connsiteX9" fmla="*/ 497940 w 1258432"/>
              <a:gd name="connsiteY9" fmla="*/ 126748 h 135802"/>
              <a:gd name="connsiteX10" fmla="*/ 570368 w 1258432"/>
              <a:gd name="connsiteY10" fmla="*/ 54320 h 135802"/>
              <a:gd name="connsiteX11" fmla="*/ 624689 w 1258432"/>
              <a:gd name="connsiteY11" fmla="*/ 36213 h 135802"/>
              <a:gd name="connsiteX12" fmla="*/ 697117 w 1258432"/>
              <a:gd name="connsiteY12" fmla="*/ 9053 h 135802"/>
              <a:gd name="connsiteX13" fmla="*/ 742384 w 1258432"/>
              <a:gd name="connsiteY13" fmla="*/ 0 h 135802"/>
              <a:gd name="connsiteX14" fmla="*/ 941560 w 1258432"/>
              <a:gd name="connsiteY14" fmla="*/ 9053 h 135802"/>
              <a:gd name="connsiteX15" fmla="*/ 968721 w 1258432"/>
              <a:gd name="connsiteY15" fmla="*/ 36213 h 135802"/>
              <a:gd name="connsiteX16" fmla="*/ 1032095 w 1258432"/>
              <a:gd name="connsiteY16" fmla="*/ 72427 h 135802"/>
              <a:gd name="connsiteX17" fmla="*/ 1222218 w 1258432"/>
              <a:gd name="connsiteY17" fmla="*/ 72427 h 135802"/>
              <a:gd name="connsiteX18" fmla="*/ 1258432 w 1258432"/>
              <a:gd name="connsiteY18" fmla="*/ 90534 h 135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58432" h="135802">
                <a:moveTo>
                  <a:pt x="0" y="126748"/>
                </a:moveTo>
                <a:cubicBezTo>
                  <a:pt x="21125" y="108641"/>
                  <a:pt x="39901" y="87364"/>
                  <a:pt x="63374" y="72427"/>
                </a:cubicBezTo>
                <a:cubicBezTo>
                  <a:pt x="73872" y="65747"/>
                  <a:pt x="87784" y="67309"/>
                  <a:pt x="99588" y="63374"/>
                </a:cubicBezTo>
                <a:cubicBezTo>
                  <a:pt x="115005" y="58235"/>
                  <a:pt x="129176" y="49543"/>
                  <a:pt x="144855" y="45267"/>
                </a:cubicBezTo>
                <a:cubicBezTo>
                  <a:pt x="162565" y="40437"/>
                  <a:pt x="181256" y="40195"/>
                  <a:pt x="199176" y="36213"/>
                </a:cubicBezTo>
                <a:cubicBezTo>
                  <a:pt x="208492" y="34143"/>
                  <a:pt x="217283" y="30178"/>
                  <a:pt x="226336" y="27160"/>
                </a:cubicBezTo>
                <a:cubicBezTo>
                  <a:pt x="265568" y="33196"/>
                  <a:pt x="306601" y="32056"/>
                  <a:pt x="344032" y="45267"/>
                </a:cubicBezTo>
                <a:cubicBezTo>
                  <a:pt x="360130" y="50949"/>
                  <a:pt x="366770" y="71000"/>
                  <a:pt x="380245" y="81481"/>
                </a:cubicBezTo>
                <a:cubicBezTo>
                  <a:pt x="481486" y="160224"/>
                  <a:pt x="380332" y="63459"/>
                  <a:pt x="452673" y="135802"/>
                </a:cubicBezTo>
                <a:cubicBezTo>
                  <a:pt x="467762" y="132784"/>
                  <a:pt x="485288" y="135507"/>
                  <a:pt x="497940" y="126748"/>
                </a:cubicBezTo>
                <a:cubicBezTo>
                  <a:pt x="526012" y="107313"/>
                  <a:pt x="537977" y="65117"/>
                  <a:pt x="570368" y="54320"/>
                </a:cubicBezTo>
                <a:cubicBezTo>
                  <a:pt x="588475" y="48284"/>
                  <a:pt x="606752" y="42736"/>
                  <a:pt x="624689" y="36213"/>
                </a:cubicBezTo>
                <a:cubicBezTo>
                  <a:pt x="642952" y="29572"/>
                  <a:pt x="675600" y="14432"/>
                  <a:pt x="697117" y="9053"/>
                </a:cubicBezTo>
                <a:cubicBezTo>
                  <a:pt x="712045" y="5321"/>
                  <a:pt x="727295" y="3018"/>
                  <a:pt x="742384" y="0"/>
                </a:cubicBezTo>
                <a:cubicBezTo>
                  <a:pt x="808776" y="3018"/>
                  <a:pt x="875934" y="-1447"/>
                  <a:pt x="941560" y="9053"/>
                </a:cubicBezTo>
                <a:cubicBezTo>
                  <a:pt x="954203" y="11076"/>
                  <a:pt x="959000" y="27881"/>
                  <a:pt x="968721" y="36213"/>
                </a:cubicBezTo>
                <a:cubicBezTo>
                  <a:pt x="1003603" y="66112"/>
                  <a:pt x="996290" y="60493"/>
                  <a:pt x="1032095" y="72427"/>
                </a:cubicBezTo>
                <a:cubicBezTo>
                  <a:pt x="1110974" y="65257"/>
                  <a:pt x="1144840" y="55846"/>
                  <a:pt x="1222218" y="72427"/>
                </a:cubicBezTo>
                <a:cubicBezTo>
                  <a:pt x="1235415" y="75255"/>
                  <a:pt x="1258432" y="90534"/>
                  <a:pt x="1258432" y="90534"/>
                </a:cubicBezTo>
              </a:path>
            </a:pathLst>
          </a:custGeom>
          <a:noFill/>
          <a:ln>
            <a:solidFill>
              <a:schemeClr val="tx1"/>
            </a:solidFill>
            <a:tailEnd type="stealth"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Freeform: Shape 36">
            <a:extLst>
              <a:ext uri="{FF2B5EF4-FFF2-40B4-BE49-F238E27FC236}">
                <a16:creationId xmlns:a16="http://schemas.microsoft.com/office/drawing/2014/main" xmlns="" id="{C09CF514-55C5-4714-83FF-932B26D4CDE2}"/>
              </a:ext>
            </a:extLst>
          </p:cNvPr>
          <p:cNvSpPr/>
          <p:nvPr/>
        </p:nvSpPr>
        <p:spPr>
          <a:xfrm>
            <a:off x="3922489" y="2299247"/>
            <a:ext cx="1258432" cy="135802"/>
          </a:xfrm>
          <a:custGeom>
            <a:avLst/>
            <a:gdLst>
              <a:gd name="connsiteX0" fmla="*/ 0 w 1258432"/>
              <a:gd name="connsiteY0" fmla="*/ 126748 h 135802"/>
              <a:gd name="connsiteX1" fmla="*/ 63374 w 1258432"/>
              <a:gd name="connsiteY1" fmla="*/ 72427 h 135802"/>
              <a:gd name="connsiteX2" fmla="*/ 99588 w 1258432"/>
              <a:gd name="connsiteY2" fmla="*/ 63374 h 135802"/>
              <a:gd name="connsiteX3" fmla="*/ 144855 w 1258432"/>
              <a:gd name="connsiteY3" fmla="*/ 45267 h 135802"/>
              <a:gd name="connsiteX4" fmla="*/ 199176 w 1258432"/>
              <a:gd name="connsiteY4" fmla="*/ 36213 h 135802"/>
              <a:gd name="connsiteX5" fmla="*/ 226336 w 1258432"/>
              <a:gd name="connsiteY5" fmla="*/ 27160 h 135802"/>
              <a:gd name="connsiteX6" fmla="*/ 344032 w 1258432"/>
              <a:gd name="connsiteY6" fmla="*/ 45267 h 135802"/>
              <a:gd name="connsiteX7" fmla="*/ 380245 w 1258432"/>
              <a:gd name="connsiteY7" fmla="*/ 81481 h 135802"/>
              <a:gd name="connsiteX8" fmla="*/ 452673 w 1258432"/>
              <a:gd name="connsiteY8" fmla="*/ 135802 h 135802"/>
              <a:gd name="connsiteX9" fmla="*/ 497940 w 1258432"/>
              <a:gd name="connsiteY9" fmla="*/ 126748 h 135802"/>
              <a:gd name="connsiteX10" fmla="*/ 570368 w 1258432"/>
              <a:gd name="connsiteY10" fmla="*/ 54320 h 135802"/>
              <a:gd name="connsiteX11" fmla="*/ 624689 w 1258432"/>
              <a:gd name="connsiteY11" fmla="*/ 36213 h 135802"/>
              <a:gd name="connsiteX12" fmla="*/ 697117 w 1258432"/>
              <a:gd name="connsiteY12" fmla="*/ 9053 h 135802"/>
              <a:gd name="connsiteX13" fmla="*/ 742384 w 1258432"/>
              <a:gd name="connsiteY13" fmla="*/ 0 h 135802"/>
              <a:gd name="connsiteX14" fmla="*/ 941560 w 1258432"/>
              <a:gd name="connsiteY14" fmla="*/ 9053 h 135802"/>
              <a:gd name="connsiteX15" fmla="*/ 968721 w 1258432"/>
              <a:gd name="connsiteY15" fmla="*/ 36213 h 135802"/>
              <a:gd name="connsiteX16" fmla="*/ 1032095 w 1258432"/>
              <a:gd name="connsiteY16" fmla="*/ 72427 h 135802"/>
              <a:gd name="connsiteX17" fmla="*/ 1222218 w 1258432"/>
              <a:gd name="connsiteY17" fmla="*/ 72427 h 135802"/>
              <a:gd name="connsiteX18" fmla="*/ 1258432 w 1258432"/>
              <a:gd name="connsiteY18" fmla="*/ 90534 h 135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58432" h="135802">
                <a:moveTo>
                  <a:pt x="0" y="126748"/>
                </a:moveTo>
                <a:cubicBezTo>
                  <a:pt x="21125" y="108641"/>
                  <a:pt x="39901" y="87364"/>
                  <a:pt x="63374" y="72427"/>
                </a:cubicBezTo>
                <a:cubicBezTo>
                  <a:pt x="73872" y="65747"/>
                  <a:pt x="87784" y="67309"/>
                  <a:pt x="99588" y="63374"/>
                </a:cubicBezTo>
                <a:cubicBezTo>
                  <a:pt x="115005" y="58235"/>
                  <a:pt x="129176" y="49543"/>
                  <a:pt x="144855" y="45267"/>
                </a:cubicBezTo>
                <a:cubicBezTo>
                  <a:pt x="162565" y="40437"/>
                  <a:pt x="181256" y="40195"/>
                  <a:pt x="199176" y="36213"/>
                </a:cubicBezTo>
                <a:cubicBezTo>
                  <a:pt x="208492" y="34143"/>
                  <a:pt x="217283" y="30178"/>
                  <a:pt x="226336" y="27160"/>
                </a:cubicBezTo>
                <a:cubicBezTo>
                  <a:pt x="265568" y="33196"/>
                  <a:pt x="306601" y="32056"/>
                  <a:pt x="344032" y="45267"/>
                </a:cubicBezTo>
                <a:cubicBezTo>
                  <a:pt x="360130" y="50949"/>
                  <a:pt x="366770" y="71000"/>
                  <a:pt x="380245" y="81481"/>
                </a:cubicBezTo>
                <a:cubicBezTo>
                  <a:pt x="481486" y="160224"/>
                  <a:pt x="380332" y="63459"/>
                  <a:pt x="452673" y="135802"/>
                </a:cubicBezTo>
                <a:cubicBezTo>
                  <a:pt x="467762" y="132784"/>
                  <a:pt x="485288" y="135507"/>
                  <a:pt x="497940" y="126748"/>
                </a:cubicBezTo>
                <a:cubicBezTo>
                  <a:pt x="526012" y="107313"/>
                  <a:pt x="537977" y="65117"/>
                  <a:pt x="570368" y="54320"/>
                </a:cubicBezTo>
                <a:cubicBezTo>
                  <a:pt x="588475" y="48284"/>
                  <a:pt x="606752" y="42736"/>
                  <a:pt x="624689" y="36213"/>
                </a:cubicBezTo>
                <a:cubicBezTo>
                  <a:pt x="642952" y="29572"/>
                  <a:pt x="675600" y="14432"/>
                  <a:pt x="697117" y="9053"/>
                </a:cubicBezTo>
                <a:cubicBezTo>
                  <a:pt x="712045" y="5321"/>
                  <a:pt x="727295" y="3018"/>
                  <a:pt x="742384" y="0"/>
                </a:cubicBezTo>
                <a:cubicBezTo>
                  <a:pt x="808776" y="3018"/>
                  <a:pt x="875934" y="-1447"/>
                  <a:pt x="941560" y="9053"/>
                </a:cubicBezTo>
                <a:cubicBezTo>
                  <a:pt x="954203" y="11076"/>
                  <a:pt x="959000" y="27881"/>
                  <a:pt x="968721" y="36213"/>
                </a:cubicBezTo>
                <a:cubicBezTo>
                  <a:pt x="1003603" y="66112"/>
                  <a:pt x="996290" y="60493"/>
                  <a:pt x="1032095" y="72427"/>
                </a:cubicBezTo>
                <a:cubicBezTo>
                  <a:pt x="1110974" y="65257"/>
                  <a:pt x="1144840" y="55846"/>
                  <a:pt x="1222218" y="72427"/>
                </a:cubicBezTo>
                <a:cubicBezTo>
                  <a:pt x="1235415" y="75255"/>
                  <a:pt x="1258432" y="90534"/>
                  <a:pt x="1258432" y="90534"/>
                </a:cubicBezTo>
              </a:path>
            </a:pathLst>
          </a:custGeom>
          <a:noFill/>
          <a:ln>
            <a:solidFill>
              <a:schemeClr val="tx1"/>
            </a:solidFill>
            <a:tailEnd type="stealth"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3367325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691680" y="44624"/>
            <a:ext cx="5760640"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Силы Ван-дер-Ваальса</a:t>
            </a:r>
            <a:endParaRPr lang="ru-RU" sz="2800" b="1" kern="0" baseline="-25000" dirty="0">
              <a:solidFill>
                <a:srgbClr val="003399"/>
              </a:solidFill>
              <a:latin typeface="Arial" pitchFamily="34" charset="0"/>
              <a:cs typeface="Arial" pitchFamily="34" charset="0"/>
            </a:endParaRPr>
          </a:p>
        </p:txBody>
      </p:sp>
      <p:sp>
        <p:nvSpPr>
          <p:cNvPr id="3" name="Rectangle 2"/>
          <p:cNvSpPr/>
          <p:nvPr/>
        </p:nvSpPr>
        <p:spPr>
          <a:xfrm>
            <a:off x="179512" y="908720"/>
            <a:ext cx="5832648" cy="830997"/>
          </a:xfrm>
          <a:prstGeom prst="rect">
            <a:avLst/>
          </a:prstGeom>
        </p:spPr>
        <p:txBody>
          <a:bodyPr wrap="square">
            <a:spAutoFit/>
          </a:bodyPr>
          <a:lstStyle/>
          <a:p>
            <a:r>
              <a:rPr lang="ru-RU" sz="1600" dirty="0">
                <a:latin typeface="Arial" pitchFamily="34" charset="0"/>
                <a:cs typeface="Arial" pitchFamily="34" charset="0"/>
              </a:rPr>
              <a:t>Силы Ван-дер-Ваальса – силы, возникающие при поляризации молекул и образовании диполей</a:t>
            </a:r>
            <a:r>
              <a:rPr lang="en-US" sz="1600" dirty="0">
                <a:latin typeface="Arial" pitchFamily="34" charset="0"/>
                <a:cs typeface="Arial" pitchFamily="34" charset="0"/>
              </a:rPr>
              <a:t>.</a:t>
            </a:r>
          </a:p>
          <a:p>
            <a:r>
              <a:rPr lang="ru-RU" sz="1600" dirty="0">
                <a:latin typeface="Arial" pitchFamily="34" charset="0"/>
                <a:cs typeface="Arial" pitchFamily="34" charset="0"/>
              </a:rPr>
              <a:t>Полное отсутствие обмена зарядом</a:t>
            </a:r>
          </a:p>
        </p:txBody>
      </p:sp>
      <p:sp>
        <p:nvSpPr>
          <p:cNvPr id="5" name="Rectangle 4"/>
          <p:cNvSpPr/>
          <p:nvPr/>
        </p:nvSpPr>
        <p:spPr>
          <a:xfrm>
            <a:off x="209579" y="1853529"/>
            <a:ext cx="5040560" cy="3785652"/>
          </a:xfrm>
          <a:prstGeom prst="rect">
            <a:avLst/>
          </a:prstGeom>
        </p:spPr>
        <p:txBody>
          <a:bodyPr wrap="square">
            <a:spAutoFit/>
          </a:bodyPr>
          <a:lstStyle/>
          <a:p>
            <a:r>
              <a:rPr lang="ru-RU" sz="1600" dirty="0">
                <a:latin typeface="Arial" pitchFamily="34" charset="0"/>
                <a:cs typeface="Arial" pitchFamily="34" charset="0"/>
              </a:rPr>
              <a:t>Типы слабых </a:t>
            </a:r>
            <a:r>
              <a:rPr lang="ru-RU" sz="1600" dirty="0" err="1">
                <a:latin typeface="Arial" pitchFamily="34" charset="0"/>
                <a:cs typeface="Arial" pitchFamily="34" charset="0"/>
              </a:rPr>
              <a:t>вандерваальсовых</a:t>
            </a:r>
            <a:r>
              <a:rPr lang="ru-RU" sz="1600" dirty="0">
                <a:latin typeface="Arial" pitchFamily="34" charset="0"/>
                <a:cs typeface="Arial" pitchFamily="34" charset="0"/>
              </a:rPr>
              <a:t> электромагнитных взаимодействий:</a:t>
            </a:r>
          </a:p>
          <a:p>
            <a:endParaRPr lang="ru-RU" sz="1600" dirty="0">
              <a:latin typeface="Arial" pitchFamily="34" charset="0"/>
              <a:cs typeface="Arial" pitchFamily="34" charset="0"/>
            </a:endParaRPr>
          </a:p>
          <a:p>
            <a:r>
              <a:rPr lang="ru-RU" sz="1600" b="1" dirty="0">
                <a:latin typeface="Arial" pitchFamily="34" charset="0"/>
                <a:cs typeface="Arial" pitchFamily="34" charset="0"/>
              </a:rPr>
              <a:t>Ориентационные силы</a:t>
            </a:r>
            <a:r>
              <a:rPr lang="ru-RU" sz="1600" dirty="0">
                <a:latin typeface="Arial" pitchFamily="34" charset="0"/>
                <a:cs typeface="Arial" pitchFamily="34" charset="0"/>
              </a:rPr>
              <a:t>, диполь-дипольное притяжение (дипольно-ориентационные силы). Осуществляется между полярными молекулами, являющимися постоянными диполям</a:t>
            </a:r>
          </a:p>
          <a:p>
            <a:endParaRPr lang="ru-RU" sz="1600" dirty="0" smtClean="0">
              <a:latin typeface="Arial" pitchFamily="34" charset="0"/>
              <a:cs typeface="Arial" pitchFamily="34" charset="0"/>
            </a:endParaRPr>
          </a:p>
          <a:p>
            <a:r>
              <a:rPr lang="ru-RU" sz="1600" b="1" dirty="0">
                <a:latin typeface="Arial" pitchFamily="34" charset="0"/>
                <a:cs typeface="Arial" pitchFamily="34" charset="0"/>
              </a:rPr>
              <a:t>Индукционное притяжение (поляризационное притяжение) </a:t>
            </a:r>
            <a:r>
              <a:rPr lang="ru-RU" sz="1600" dirty="0">
                <a:latin typeface="Arial" pitchFamily="34" charset="0"/>
                <a:cs typeface="Arial" pitchFamily="34" charset="0"/>
              </a:rPr>
              <a:t>Взаимодействие между постоянным диполем и наведённым (индуцированным)</a:t>
            </a:r>
            <a:r>
              <a:rPr lang="ru-RU" sz="1600" b="1" dirty="0">
                <a:latin typeface="Arial" pitchFamily="34" charset="0"/>
                <a:cs typeface="Arial" pitchFamily="34" charset="0"/>
              </a:rPr>
              <a:t> </a:t>
            </a:r>
            <a:endParaRPr lang="ru-RU" sz="1600" dirty="0">
              <a:latin typeface="Arial" pitchFamily="34" charset="0"/>
              <a:cs typeface="Arial" pitchFamily="34" charset="0"/>
            </a:endParaRPr>
          </a:p>
          <a:p>
            <a:endParaRPr lang="ru-RU" sz="1600" dirty="0">
              <a:latin typeface="Arial" pitchFamily="34" charset="0"/>
              <a:cs typeface="Arial" pitchFamily="34" charset="0"/>
            </a:endParaRPr>
          </a:p>
          <a:p>
            <a:r>
              <a:rPr lang="ru-RU" sz="1600" b="1" dirty="0">
                <a:latin typeface="Arial" pitchFamily="34" charset="0"/>
                <a:cs typeface="Arial" pitchFamily="34" charset="0"/>
              </a:rPr>
              <a:t>Дисперсионные силы (</a:t>
            </a:r>
            <a:r>
              <a:rPr lang="ru-RU" sz="1600" b="1" dirty="0" err="1">
                <a:latin typeface="Arial" pitchFamily="34" charset="0"/>
                <a:cs typeface="Arial" pitchFamily="34" charset="0"/>
              </a:rPr>
              <a:t>Лондоновские</a:t>
            </a:r>
            <a:r>
              <a:rPr lang="ru-RU" sz="1600" b="1" dirty="0">
                <a:latin typeface="Arial" pitchFamily="34" charset="0"/>
                <a:cs typeface="Arial" pitchFamily="34" charset="0"/>
              </a:rPr>
              <a:t> силы) </a:t>
            </a:r>
            <a:r>
              <a:rPr lang="ru-RU" sz="1600" dirty="0">
                <a:latin typeface="Arial" pitchFamily="34" charset="0"/>
                <a:cs typeface="Arial" pitchFamily="34" charset="0"/>
              </a:rPr>
              <a:t>Обусловлены взаимодействием между </a:t>
            </a:r>
            <a:r>
              <a:rPr lang="ru-RU" sz="1600" dirty="0" smtClean="0">
                <a:latin typeface="Arial" pitchFamily="34" charset="0"/>
                <a:cs typeface="Arial" pitchFamily="34" charset="0"/>
              </a:rPr>
              <a:t>взаимно наведёнными диполями</a:t>
            </a:r>
            <a:endParaRPr lang="ru-RU" sz="1600" dirty="0">
              <a:latin typeface="Arial" pitchFamily="34" charset="0"/>
              <a:cs typeface="Arial" pitchFamily="34" charset="0"/>
            </a:endParaRPr>
          </a:p>
        </p:txBody>
      </p:sp>
      <p:sp>
        <p:nvSpPr>
          <p:cNvPr id="6" name="Oval 5"/>
          <p:cNvSpPr/>
          <p:nvPr/>
        </p:nvSpPr>
        <p:spPr>
          <a:xfrm>
            <a:off x="7827431" y="2664432"/>
            <a:ext cx="360040" cy="360040"/>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endParaRPr lang="ru-RU" dirty="0"/>
          </a:p>
        </p:txBody>
      </p:sp>
      <p:sp>
        <p:nvSpPr>
          <p:cNvPr id="7" name="Oval 6"/>
          <p:cNvSpPr/>
          <p:nvPr/>
        </p:nvSpPr>
        <p:spPr>
          <a:xfrm>
            <a:off x="6840799" y="2664432"/>
            <a:ext cx="360040" cy="360040"/>
          </a:xfrm>
          <a:prstGeom prst="ellipse">
            <a:avLst/>
          </a:prstGeom>
          <a:solidFill>
            <a:srgbClr val="4110F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endParaRPr lang="ru-RU" dirty="0"/>
          </a:p>
        </p:txBody>
      </p:sp>
      <p:cxnSp>
        <p:nvCxnSpPr>
          <p:cNvPr id="8" name="Straight Arrow Connector 7"/>
          <p:cNvCxnSpPr/>
          <p:nvPr/>
        </p:nvCxnSpPr>
        <p:spPr>
          <a:xfrm flipH="1">
            <a:off x="7022833" y="3214717"/>
            <a:ext cx="984618" cy="0"/>
          </a:xfrm>
          <a:prstGeom prst="straightConnector1">
            <a:avLst/>
          </a:prstGeom>
          <a:ln w="41275">
            <a:solidFill>
              <a:schemeClr val="tx1"/>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graphicFrame>
        <p:nvGraphicFramePr>
          <p:cNvPr id="9" name="Object 8"/>
          <p:cNvGraphicFramePr>
            <a:graphicFrameLocks noChangeAspect="1"/>
          </p:cNvGraphicFramePr>
          <p:nvPr/>
        </p:nvGraphicFramePr>
        <p:xfrm>
          <a:off x="7740487" y="2199421"/>
          <a:ext cx="431800" cy="355600"/>
        </p:xfrm>
        <a:graphic>
          <a:graphicData uri="http://schemas.openxmlformats.org/presentationml/2006/ole">
            <mc:AlternateContent xmlns:mc="http://schemas.openxmlformats.org/markup-compatibility/2006">
              <mc:Choice xmlns:v="urn:schemas-microsoft-com:vml" Requires="v">
                <p:oleObj spid="_x0000_s1610279" name="Equation" r:id="rId3" imgW="215640" imgH="177480" progId="Equation.DSMT4">
                  <p:embed/>
                </p:oleObj>
              </mc:Choice>
              <mc:Fallback>
                <p:oleObj name="Equation" r:id="rId3" imgW="215640" imgH="177480" progId="Equation.DSMT4">
                  <p:embed/>
                  <p:pic>
                    <p:nvPicPr>
                      <p:cNvPr id="9" name="Object 8"/>
                      <p:cNvPicPr>
                        <a:picLocks noChangeAspect="1" noChangeArrowheads="1"/>
                      </p:cNvPicPr>
                      <p:nvPr/>
                    </p:nvPicPr>
                    <p:blipFill>
                      <a:blip r:embed="rId4"/>
                      <a:srcRect/>
                      <a:stretch>
                        <a:fillRect/>
                      </a:stretch>
                    </p:blipFill>
                    <p:spPr bwMode="auto">
                      <a:xfrm>
                        <a:off x="7740487" y="2199421"/>
                        <a:ext cx="4318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0" name="Rectangle 9"/>
          <p:cNvSpPr/>
          <p:nvPr/>
        </p:nvSpPr>
        <p:spPr>
          <a:xfrm>
            <a:off x="6175501" y="875982"/>
            <a:ext cx="2968499" cy="1323439"/>
          </a:xfrm>
          <a:prstGeom prst="rect">
            <a:avLst/>
          </a:prstGeom>
        </p:spPr>
        <p:txBody>
          <a:bodyPr wrap="square">
            <a:spAutoFit/>
          </a:bodyPr>
          <a:lstStyle/>
          <a:p>
            <a:r>
              <a:rPr lang="ru-RU" sz="1600" dirty="0">
                <a:latin typeface="Arial" pitchFamily="34" charset="0"/>
                <a:cs typeface="Arial" pitchFamily="34" charset="0"/>
              </a:rPr>
              <a:t>Электрический диполь – совокупность разноименных, одинаковых по модулю, расположенных близко друг от друга зарядов</a:t>
            </a:r>
          </a:p>
        </p:txBody>
      </p:sp>
      <p:graphicFrame>
        <p:nvGraphicFramePr>
          <p:cNvPr id="11" name="Object 10"/>
          <p:cNvGraphicFramePr>
            <a:graphicFrameLocks noChangeAspect="1"/>
          </p:cNvGraphicFramePr>
          <p:nvPr/>
        </p:nvGraphicFramePr>
        <p:xfrm>
          <a:off x="6804919" y="2219771"/>
          <a:ext cx="431800" cy="330200"/>
        </p:xfrm>
        <a:graphic>
          <a:graphicData uri="http://schemas.openxmlformats.org/presentationml/2006/ole">
            <mc:AlternateContent xmlns:mc="http://schemas.openxmlformats.org/markup-compatibility/2006">
              <mc:Choice xmlns:v="urn:schemas-microsoft-com:vml" Requires="v">
                <p:oleObj spid="_x0000_s1610280" name="Equation" r:id="rId5" imgW="215640" imgH="164880" progId="Equation.DSMT4">
                  <p:embed/>
                </p:oleObj>
              </mc:Choice>
              <mc:Fallback>
                <p:oleObj name="Equation" r:id="rId5" imgW="215640" imgH="164880" progId="Equation.DSMT4">
                  <p:embed/>
                  <p:pic>
                    <p:nvPicPr>
                      <p:cNvPr id="11" name="Object 10"/>
                      <p:cNvPicPr>
                        <a:picLocks noChangeAspect="1" noChangeArrowheads="1"/>
                      </p:cNvPicPr>
                      <p:nvPr/>
                    </p:nvPicPr>
                    <p:blipFill>
                      <a:blip r:embed="rId6"/>
                      <a:srcRect/>
                      <a:stretch>
                        <a:fillRect/>
                      </a:stretch>
                    </p:blipFill>
                    <p:spPr bwMode="auto">
                      <a:xfrm>
                        <a:off x="6804919" y="2219771"/>
                        <a:ext cx="4318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2" name="Object 11"/>
          <p:cNvGraphicFramePr>
            <a:graphicFrameLocks noChangeAspect="1"/>
          </p:cNvGraphicFramePr>
          <p:nvPr/>
        </p:nvGraphicFramePr>
        <p:xfrm>
          <a:off x="7418070" y="2740551"/>
          <a:ext cx="177800" cy="355600"/>
        </p:xfrm>
        <a:graphic>
          <a:graphicData uri="http://schemas.openxmlformats.org/presentationml/2006/ole">
            <mc:AlternateContent xmlns:mc="http://schemas.openxmlformats.org/markup-compatibility/2006">
              <mc:Choice xmlns:v="urn:schemas-microsoft-com:vml" Requires="v">
                <p:oleObj spid="_x0000_s1610281" name="Equation" r:id="rId7" imgW="88560" imgH="177480" progId="Equation.DSMT4">
                  <p:embed/>
                </p:oleObj>
              </mc:Choice>
              <mc:Fallback>
                <p:oleObj name="Equation" r:id="rId7" imgW="88560" imgH="177480" progId="Equation.DSMT4">
                  <p:embed/>
                  <p:pic>
                    <p:nvPicPr>
                      <p:cNvPr id="12" name="Object 11"/>
                      <p:cNvPicPr>
                        <a:picLocks noChangeAspect="1" noChangeArrowheads="1"/>
                      </p:cNvPicPr>
                      <p:nvPr/>
                    </p:nvPicPr>
                    <p:blipFill>
                      <a:blip r:embed="rId8"/>
                      <a:srcRect/>
                      <a:stretch>
                        <a:fillRect/>
                      </a:stretch>
                    </p:blipFill>
                    <p:spPr bwMode="auto">
                      <a:xfrm>
                        <a:off x="7418070" y="2740551"/>
                        <a:ext cx="1778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5" name="Rectangle 14"/>
          <p:cNvSpPr/>
          <p:nvPr/>
        </p:nvSpPr>
        <p:spPr>
          <a:xfrm>
            <a:off x="6639299" y="3429000"/>
            <a:ext cx="2127897" cy="338554"/>
          </a:xfrm>
          <a:prstGeom prst="rect">
            <a:avLst/>
          </a:prstGeom>
        </p:spPr>
        <p:txBody>
          <a:bodyPr wrap="square">
            <a:spAutoFit/>
          </a:bodyPr>
          <a:lstStyle/>
          <a:p>
            <a:r>
              <a:rPr lang="ru-RU" sz="1600" dirty="0">
                <a:latin typeface="Arial" pitchFamily="34" charset="0"/>
                <a:cs typeface="Arial" pitchFamily="34" charset="0"/>
              </a:rPr>
              <a:t>Дипольный момент </a:t>
            </a:r>
          </a:p>
        </p:txBody>
      </p:sp>
      <p:graphicFrame>
        <p:nvGraphicFramePr>
          <p:cNvPr id="16" name="Object 15"/>
          <p:cNvGraphicFramePr>
            <a:graphicFrameLocks noChangeAspect="1"/>
          </p:cNvGraphicFramePr>
          <p:nvPr/>
        </p:nvGraphicFramePr>
        <p:xfrm>
          <a:off x="7093051" y="3756884"/>
          <a:ext cx="914400" cy="482600"/>
        </p:xfrm>
        <a:graphic>
          <a:graphicData uri="http://schemas.openxmlformats.org/presentationml/2006/ole">
            <mc:AlternateContent xmlns:mc="http://schemas.openxmlformats.org/markup-compatibility/2006">
              <mc:Choice xmlns:v="urn:schemas-microsoft-com:vml" Requires="v">
                <p:oleObj spid="_x0000_s1610282" name="Equation" r:id="rId9" imgW="457200" imgH="241200" progId="Equation.DSMT4">
                  <p:embed/>
                </p:oleObj>
              </mc:Choice>
              <mc:Fallback>
                <p:oleObj name="Equation" r:id="rId9" imgW="457200" imgH="241200" progId="Equation.DSMT4">
                  <p:embed/>
                  <p:pic>
                    <p:nvPicPr>
                      <p:cNvPr id="16" name="Object 15"/>
                      <p:cNvPicPr>
                        <a:picLocks noChangeAspect="1" noChangeArrowheads="1"/>
                      </p:cNvPicPr>
                      <p:nvPr/>
                    </p:nvPicPr>
                    <p:blipFill>
                      <a:blip r:embed="rId10"/>
                      <a:srcRect/>
                      <a:stretch>
                        <a:fillRect/>
                      </a:stretch>
                    </p:blipFill>
                    <p:spPr bwMode="auto">
                      <a:xfrm>
                        <a:off x="7093051" y="3756884"/>
                        <a:ext cx="9144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7" name="Object 16"/>
          <p:cNvGraphicFramePr>
            <a:graphicFrameLocks noChangeAspect="1"/>
          </p:cNvGraphicFramePr>
          <p:nvPr/>
        </p:nvGraphicFramePr>
        <p:xfrm>
          <a:off x="5122863" y="2565400"/>
          <a:ext cx="990600" cy="787400"/>
        </p:xfrm>
        <a:graphic>
          <a:graphicData uri="http://schemas.openxmlformats.org/presentationml/2006/ole">
            <mc:AlternateContent xmlns:mc="http://schemas.openxmlformats.org/markup-compatibility/2006">
              <mc:Choice xmlns:v="urn:schemas-microsoft-com:vml" Requires="v">
                <p:oleObj spid="_x0000_s1610283" name="Equation" r:id="rId11" imgW="495000" imgH="393480" progId="Equation.DSMT4">
                  <p:embed/>
                </p:oleObj>
              </mc:Choice>
              <mc:Fallback>
                <p:oleObj name="Equation" r:id="rId11" imgW="495000" imgH="393480" progId="Equation.DSMT4">
                  <p:embed/>
                  <p:pic>
                    <p:nvPicPr>
                      <p:cNvPr id="17" name="Object 16"/>
                      <p:cNvPicPr>
                        <a:picLocks noChangeAspect="1" noChangeArrowheads="1"/>
                      </p:cNvPicPr>
                      <p:nvPr/>
                    </p:nvPicPr>
                    <p:blipFill>
                      <a:blip r:embed="rId12"/>
                      <a:srcRect/>
                      <a:stretch>
                        <a:fillRect/>
                      </a:stretch>
                    </p:blipFill>
                    <p:spPr bwMode="auto">
                      <a:xfrm>
                        <a:off x="5122863" y="2565400"/>
                        <a:ext cx="9906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8" name="Object 17"/>
          <p:cNvGraphicFramePr>
            <a:graphicFrameLocks noChangeAspect="1"/>
          </p:cNvGraphicFramePr>
          <p:nvPr/>
        </p:nvGraphicFramePr>
        <p:xfrm>
          <a:off x="5122863" y="3638550"/>
          <a:ext cx="990600" cy="787400"/>
        </p:xfrm>
        <a:graphic>
          <a:graphicData uri="http://schemas.openxmlformats.org/presentationml/2006/ole">
            <mc:AlternateContent xmlns:mc="http://schemas.openxmlformats.org/markup-compatibility/2006">
              <mc:Choice xmlns:v="urn:schemas-microsoft-com:vml" Requires="v">
                <p:oleObj spid="_x0000_s1610284" name="Equation" r:id="rId13" imgW="495000" imgH="393480" progId="Equation.DSMT4">
                  <p:embed/>
                </p:oleObj>
              </mc:Choice>
              <mc:Fallback>
                <p:oleObj name="Equation" r:id="rId13" imgW="495000" imgH="393480" progId="Equation.DSMT4">
                  <p:embed/>
                  <p:pic>
                    <p:nvPicPr>
                      <p:cNvPr id="18" name="Object 17"/>
                      <p:cNvPicPr>
                        <a:picLocks noChangeAspect="1" noChangeArrowheads="1"/>
                      </p:cNvPicPr>
                      <p:nvPr/>
                    </p:nvPicPr>
                    <p:blipFill>
                      <a:blip r:embed="rId14"/>
                      <a:srcRect/>
                      <a:stretch>
                        <a:fillRect/>
                      </a:stretch>
                    </p:blipFill>
                    <p:spPr bwMode="auto">
                      <a:xfrm>
                        <a:off x="5122863" y="3638550"/>
                        <a:ext cx="9906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9" name="Object 18"/>
          <p:cNvGraphicFramePr>
            <a:graphicFrameLocks noChangeAspect="1"/>
          </p:cNvGraphicFramePr>
          <p:nvPr/>
        </p:nvGraphicFramePr>
        <p:xfrm>
          <a:off x="5122863" y="4797425"/>
          <a:ext cx="990600" cy="787400"/>
        </p:xfrm>
        <a:graphic>
          <a:graphicData uri="http://schemas.openxmlformats.org/presentationml/2006/ole">
            <mc:AlternateContent xmlns:mc="http://schemas.openxmlformats.org/markup-compatibility/2006">
              <mc:Choice xmlns:v="urn:schemas-microsoft-com:vml" Requires="v">
                <p:oleObj spid="_x0000_s1610285" name="Equation" r:id="rId15" imgW="495000" imgH="393480" progId="Equation.DSMT4">
                  <p:embed/>
                </p:oleObj>
              </mc:Choice>
              <mc:Fallback>
                <p:oleObj name="Equation" r:id="rId15" imgW="495000" imgH="393480" progId="Equation.DSMT4">
                  <p:embed/>
                  <p:pic>
                    <p:nvPicPr>
                      <p:cNvPr id="19" name="Object 18"/>
                      <p:cNvPicPr>
                        <a:picLocks noChangeAspect="1" noChangeArrowheads="1"/>
                      </p:cNvPicPr>
                      <p:nvPr/>
                    </p:nvPicPr>
                    <p:blipFill>
                      <a:blip r:embed="rId16"/>
                      <a:srcRect/>
                      <a:stretch>
                        <a:fillRect/>
                      </a:stretch>
                    </p:blipFill>
                    <p:spPr bwMode="auto">
                      <a:xfrm>
                        <a:off x="5122863" y="4797425"/>
                        <a:ext cx="9906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0" name="Rectangle 19"/>
          <p:cNvSpPr/>
          <p:nvPr/>
        </p:nvSpPr>
        <p:spPr>
          <a:xfrm>
            <a:off x="139563" y="5733256"/>
            <a:ext cx="4144405" cy="1077218"/>
          </a:xfrm>
          <a:prstGeom prst="rect">
            <a:avLst/>
          </a:prstGeom>
        </p:spPr>
        <p:txBody>
          <a:bodyPr wrap="square">
            <a:spAutoFit/>
          </a:bodyPr>
          <a:lstStyle/>
          <a:p>
            <a:r>
              <a:rPr lang="ru-RU" sz="1600" dirty="0">
                <a:latin typeface="Arial" pitchFamily="34" charset="0"/>
                <a:cs typeface="Arial" pitchFamily="34" charset="0"/>
              </a:rPr>
              <a:t>Диполь образуется при </a:t>
            </a:r>
            <a:r>
              <a:rPr lang="ru-RU" sz="1600" dirty="0" smtClean="0">
                <a:latin typeface="Arial" pitchFamily="34" charset="0"/>
                <a:cs typeface="Arial" pitchFamily="34" charset="0"/>
              </a:rPr>
              <a:t>небольшом смещении </a:t>
            </a:r>
            <a:r>
              <a:rPr lang="ru-RU" sz="1600" dirty="0" smtClean="0">
                <a:latin typeface="Arial" pitchFamily="34" charset="0"/>
                <a:cs typeface="Arial" pitchFamily="34" charset="0"/>
              </a:rPr>
              <a:t>центров масс положительных </a:t>
            </a:r>
            <a:r>
              <a:rPr lang="ru-RU" sz="1600" dirty="0">
                <a:latin typeface="Arial" pitchFamily="34" charset="0"/>
                <a:cs typeface="Arial" pitchFamily="34" charset="0"/>
              </a:rPr>
              <a:t>и отрицательных зарядов в нейтральной молекуле</a:t>
            </a:r>
          </a:p>
        </p:txBody>
      </p:sp>
      <p:pic>
        <p:nvPicPr>
          <p:cNvPr id="1059859" name="Picture 19" descr="C:\Users\PierreYV\Downloads\ris_13_02.gif"/>
          <p:cNvPicPr>
            <a:picLocks noChangeAspect="1" noChangeArrowheads="1"/>
          </p:cNvPicPr>
          <p:nvPr/>
        </p:nvPicPr>
        <p:blipFill rotWithShape="1">
          <a:blip r:embed="rId17">
            <a:extLst>
              <a:ext uri="{28A0092B-C50C-407E-A947-70E740481C1C}">
                <a14:useLocalDpi xmlns:a14="http://schemas.microsoft.com/office/drawing/2010/main" val="0"/>
              </a:ext>
            </a:extLst>
          </a:blip>
          <a:srcRect b="17324"/>
          <a:stretch/>
        </p:blipFill>
        <p:spPr bwMode="auto">
          <a:xfrm>
            <a:off x="4410200" y="5669958"/>
            <a:ext cx="1991409" cy="1008000"/>
          </a:xfrm>
          <a:prstGeom prst="rect">
            <a:avLst/>
          </a:prstGeom>
          <a:noFill/>
          <a:extLst>
            <a:ext uri="{909E8E84-426E-40DD-AFC4-6F175D3DCCD1}">
              <a14:hiddenFill xmlns:a14="http://schemas.microsoft.com/office/drawing/2010/main">
                <a:solidFill>
                  <a:srgbClr val="FFFFFF"/>
                </a:solidFill>
              </a14:hiddenFill>
            </a:ext>
          </a:extLst>
        </p:spPr>
      </p:pic>
      <p:pic>
        <p:nvPicPr>
          <p:cNvPr id="1059860" name="Picture 20" descr="C:\Users\PierreYV\Downloads\images.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414020" y="4983629"/>
            <a:ext cx="2406452" cy="1802515"/>
          </a:xfrm>
          <a:prstGeom prst="rect">
            <a:avLst/>
          </a:prstGeom>
          <a:noFill/>
          <a:scene3d>
            <a:camera prst="orthographicFront">
              <a:rot lat="0" lon="10800000" rev="0"/>
            </a:camera>
            <a:lightRig rig="threePt" dir="t"/>
          </a:scene3d>
          <a:extLst>
            <a:ext uri="{909E8E84-426E-40DD-AFC4-6F175D3DCCD1}">
              <a14:hiddenFill xmlns:a14="http://schemas.microsoft.com/office/drawing/2010/main">
                <a:solidFill>
                  <a:srgbClr val="FFFFFF"/>
                </a:solidFill>
              </a14:hiddenFill>
            </a:ext>
          </a:extLst>
        </p:spPr>
      </p:pic>
      <p:sp>
        <p:nvSpPr>
          <p:cNvPr id="23" name="Rectangle 22"/>
          <p:cNvSpPr/>
          <p:nvPr/>
        </p:nvSpPr>
        <p:spPr>
          <a:xfrm>
            <a:off x="6669233" y="4221088"/>
            <a:ext cx="2127897" cy="584775"/>
          </a:xfrm>
          <a:prstGeom prst="rect">
            <a:avLst/>
          </a:prstGeom>
        </p:spPr>
        <p:txBody>
          <a:bodyPr wrap="square">
            <a:spAutoFit/>
          </a:bodyPr>
          <a:lstStyle/>
          <a:p>
            <a:r>
              <a:rPr lang="ru-RU" sz="1600" dirty="0">
                <a:latin typeface="Arial" pitchFamily="34" charset="0"/>
                <a:cs typeface="Arial" pitchFamily="34" charset="0"/>
              </a:rPr>
              <a:t>Электрическое </a:t>
            </a:r>
          </a:p>
          <a:p>
            <a:r>
              <a:rPr lang="ru-RU" sz="1600" dirty="0">
                <a:latin typeface="Arial" pitchFamily="34" charset="0"/>
                <a:cs typeface="Arial" pitchFamily="34" charset="0"/>
              </a:rPr>
              <a:t>поле диполя</a:t>
            </a:r>
          </a:p>
        </p:txBody>
      </p:sp>
    </p:spTree>
    <p:extLst>
      <p:ext uri="{BB962C8B-B14F-4D97-AF65-F5344CB8AC3E}">
        <p14:creationId xmlns:p14="http://schemas.microsoft.com/office/powerpoint/2010/main" val="226671068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467544" y="116632"/>
            <a:ext cx="8496944"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Дифференциальный эффект Джоуля-Томсона</a:t>
            </a:r>
            <a:endParaRPr lang="ru-RU" sz="2800" b="1" kern="0" baseline="-25000" dirty="0">
              <a:solidFill>
                <a:srgbClr val="003399"/>
              </a:solidFill>
              <a:latin typeface="Arial" pitchFamily="34" charset="0"/>
              <a:cs typeface="Arial" pitchFamily="34"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2195989113"/>
              </p:ext>
            </p:extLst>
          </p:nvPr>
        </p:nvGraphicFramePr>
        <p:xfrm>
          <a:off x="467544" y="980728"/>
          <a:ext cx="1517650" cy="411163"/>
        </p:xfrm>
        <a:graphic>
          <a:graphicData uri="http://schemas.openxmlformats.org/presentationml/2006/ole">
            <mc:AlternateContent xmlns:mc="http://schemas.openxmlformats.org/markup-compatibility/2006">
              <mc:Choice xmlns:v="urn:schemas-microsoft-com:vml" Requires="v">
                <p:oleObj spid="_x0000_s1641678" name="Equation" r:id="rId3" imgW="660240" imgH="177480" progId="Equation.DSMT4">
                  <p:embed/>
                </p:oleObj>
              </mc:Choice>
              <mc:Fallback>
                <p:oleObj name="Equation" r:id="rId3" imgW="660240" imgH="177480" progId="Equation.DSMT4">
                  <p:embed/>
                  <p:pic>
                    <p:nvPicPr>
                      <p:cNvPr id="0" name="Picture 50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980728"/>
                        <a:ext cx="151765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7" name="Right Arrow 6"/>
          <p:cNvSpPr/>
          <p:nvPr/>
        </p:nvSpPr>
        <p:spPr>
          <a:xfrm>
            <a:off x="2123728" y="980728"/>
            <a:ext cx="936104" cy="488087"/>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8" name="Object 7"/>
          <p:cNvGraphicFramePr>
            <a:graphicFrameLocks noChangeAspect="1"/>
          </p:cNvGraphicFramePr>
          <p:nvPr>
            <p:extLst>
              <p:ext uri="{D42A27DB-BD31-4B8C-83A1-F6EECF244321}">
                <p14:modId xmlns:p14="http://schemas.microsoft.com/office/powerpoint/2010/main" val="113243602"/>
              </p:ext>
            </p:extLst>
          </p:nvPr>
        </p:nvGraphicFramePr>
        <p:xfrm>
          <a:off x="3347864" y="1019189"/>
          <a:ext cx="1108075" cy="411163"/>
        </p:xfrm>
        <a:graphic>
          <a:graphicData uri="http://schemas.openxmlformats.org/presentationml/2006/ole">
            <mc:AlternateContent xmlns:mc="http://schemas.openxmlformats.org/markup-compatibility/2006">
              <mc:Choice xmlns:v="urn:schemas-microsoft-com:vml" Requires="v">
                <p:oleObj spid="_x0000_s1641679" name="Equation" r:id="rId5" imgW="482400" imgH="177480" progId="Equation.DSMT4">
                  <p:embed/>
                </p:oleObj>
              </mc:Choice>
              <mc:Fallback>
                <p:oleObj name="Equation" r:id="rId5" imgW="482400" imgH="177480" progId="Equation.DSMT4">
                  <p:embed/>
                  <p:pic>
                    <p:nvPicPr>
                      <p:cNvPr id="0" name="Picture 5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7864" y="1019189"/>
                        <a:ext cx="1108075"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9" name="Rectangle 8"/>
          <p:cNvSpPr/>
          <p:nvPr/>
        </p:nvSpPr>
        <p:spPr>
          <a:xfrm>
            <a:off x="5580112" y="1068705"/>
            <a:ext cx="2119952" cy="400110"/>
          </a:xfrm>
          <a:prstGeom prst="rect">
            <a:avLst/>
          </a:prstGeom>
        </p:spPr>
        <p:txBody>
          <a:bodyPr wrap="square">
            <a:spAutoFit/>
          </a:bodyPr>
          <a:lstStyle/>
          <a:p>
            <a:pPr algn="just"/>
            <a:r>
              <a:rPr lang="ru-RU" sz="2000" dirty="0">
                <a:latin typeface="Arial" pitchFamily="34" charset="0"/>
                <a:cs typeface="Arial" pitchFamily="34" charset="0"/>
              </a:rPr>
              <a:t>В переменных </a:t>
            </a:r>
          </a:p>
        </p:txBody>
      </p:sp>
      <p:graphicFrame>
        <p:nvGraphicFramePr>
          <p:cNvPr id="10" name="Object 9"/>
          <p:cNvGraphicFramePr>
            <a:graphicFrameLocks noChangeAspect="1"/>
          </p:cNvGraphicFramePr>
          <p:nvPr>
            <p:extLst>
              <p:ext uri="{D42A27DB-BD31-4B8C-83A1-F6EECF244321}">
                <p14:modId xmlns:p14="http://schemas.microsoft.com/office/powerpoint/2010/main" val="2045028492"/>
              </p:ext>
            </p:extLst>
          </p:nvPr>
        </p:nvGraphicFramePr>
        <p:xfrm>
          <a:off x="7700064" y="1068705"/>
          <a:ext cx="933450" cy="469900"/>
        </p:xfrm>
        <a:graphic>
          <a:graphicData uri="http://schemas.openxmlformats.org/presentationml/2006/ole">
            <mc:AlternateContent xmlns:mc="http://schemas.openxmlformats.org/markup-compatibility/2006">
              <mc:Choice xmlns:v="urn:schemas-microsoft-com:vml" Requires="v">
                <p:oleObj spid="_x0000_s1641680" name="Equation" r:id="rId7" imgW="406080" imgH="203040" progId="Equation.DSMT4">
                  <p:embed/>
                </p:oleObj>
              </mc:Choice>
              <mc:Fallback>
                <p:oleObj name="Equation" r:id="rId7" imgW="406080" imgH="203040" progId="Equation.DSMT4">
                  <p:embed/>
                  <p:pic>
                    <p:nvPicPr>
                      <p:cNvPr id="0" name="Picture 5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00064" y="1068705"/>
                        <a:ext cx="93345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4281556088"/>
              </p:ext>
            </p:extLst>
          </p:nvPr>
        </p:nvGraphicFramePr>
        <p:xfrm>
          <a:off x="2267744" y="1772816"/>
          <a:ext cx="4697413" cy="1085850"/>
        </p:xfrm>
        <a:graphic>
          <a:graphicData uri="http://schemas.openxmlformats.org/presentationml/2006/ole">
            <mc:AlternateContent xmlns:mc="http://schemas.openxmlformats.org/markup-compatibility/2006">
              <mc:Choice xmlns:v="urn:schemas-microsoft-com:vml" Requires="v">
                <p:oleObj spid="_x0000_s1641681" name="Equation" r:id="rId9" imgW="2044440" imgH="469800" progId="Equation.DSMT4">
                  <p:embed/>
                </p:oleObj>
              </mc:Choice>
              <mc:Fallback>
                <p:oleObj name="Equation" r:id="rId9" imgW="2044440" imgH="469800" progId="Equation.DSMT4">
                  <p:embed/>
                  <p:pic>
                    <p:nvPicPr>
                      <p:cNvPr id="0" name="Picture 5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67744" y="1772816"/>
                        <a:ext cx="4697413"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579529457"/>
              </p:ext>
            </p:extLst>
          </p:nvPr>
        </p:nvGraphicFramePr>
        <p:xfrm>
          <a:off x="539552" y="3424857"/>
          <a:ext cx="1868487" cy="1055687"/>
        </p:xfrm>
        <a:graphic>
          <a:graphicData uri="http://schemas.openxmlformats.org/presentationml/2006/ole">
            <mc:AlternateContent xmlns:mc="http://schemas.openxmlformats.org/markup-compatibility/2006">
              <mc:Choice xmlns:v="urn:schemas-microsoft-com:vml" Requires="v">
                <p:oleObj spid="_x0000_s1641682" name="Equation" r:id="rId11" imgW="812520" imgH="457200" progId="Equation.DSMT4">
                  <p:embed/>
                </p:oleObj>
              </mc:Choice>
              <mc:Fallback>
                <p:oleObj name="Equation" r:id="rId11" imgW="812520" imgH="457200" progId="Equation.DSMT4">
                  <p:embed/>
                  <p:pic>
                    <p:nvPicPr>
                      <p:cNvPr id="0" name="Picture 5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9552" y="3424857"/>
                        <a:ext cx="1868487" cy="105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2842991385"/>
              </p:ext>
            </p:extLst>
          </p:nvPr>
        </p:nvGraphicFramePr>
        <p:xfrm>
          <a:off x="3779912" y="3424857"/>
          <a:ext cx="3268662" cy="1084263"/>
        </p:xfrm>
        <a:graphic>
          <a:graphicData uri="http://schemas.openxmlformats.org/presentationml/2006/ole">
            <mc:AlternateContent xmlns:mc="http://schemas.openxmlformats.org/markup-compatibility/2006">
              <mc:Choice xmlns:v="urn:schemas-microsoft-com:vml" Requires="v">
                <p:oleObj spid="_x0000_s1641683" name="Equation" r:id="rId13" imgW="1422360" imgH="469800" progId="Equation.DSMT4">
                  <p:embed/>
                </p:oleObj>
              </mc:Choice>
              <mc:Fallback>
                <p:oleObj name="Equation" r:id="rId13" imgW="1422360" imgH="469800" progId="Equation.DSMT4">
                  <p:embed/>
                  <p:pic>
                    <p:nvPicPr>
                      <p:cNvPr id="0" name="Picture 51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79912" y="3424857"/>
                        <a:ext cx="3268662" cy="108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5" name="Right Arrow 14"/>
          <p:cNvSpPr/>
          <p:nvPr/>
        </p:nvSpPr>
        <p:spPr>
          <a:xfrm>
            <a:off x="7452320" y="3640881"/>
            <a:ext cx="936104" cy="488087"/>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6" name="Object 15"/>
          <p:cNvGraphicFramePr>
            <a:graphicFrameLocks noChangeAspect="1"/>
          </p:cNvGraphicFramePr>
          <p:nvPr>
            <p:extLst>
              <p:ext uri="{D42A27DB-BD31-4B8C-83A1-F6EECF244321}">
                <p14:modId xmlns:p14="http://schemas.microsoft.com/office/powerpoint/2010/main" val="463237064"/>
              </p:ext>
            </p:extLst>
          </p:nvPr>
        </p:nvGraphicFramePr>
        <p:xfrm>
          <a:off x="580126" y="5208166"/>
          <a:ext cx="7119938" cy="1173162"/>
        </p:xfrm>
        <a:graphic>
          <a:graphicData uri="http://schemas.openxmlformats.org/presentationml/2006/ole">
            <mc:AlternateContent xmlns:mc="http://schemas.openxmlformats.org/markup-compatibility/2006">
              <mc:Choice xmlns:v="urn:schemas-microsoft-com:vml" Requires="v">
                <p:oleObj spid="_x0000_s1641684" name="Equation" r:id="rId15" imgW="3098520" imgH="507960" progId="Equation.DSMT4">
                  <p:embed/>
                </p:oleObj>
              </mc:Choice>
              <mc:Fallback>
                <p:oleObj name="Equation" r:id="rId15" imgW="3098520" imgH="507960" progId="Equation.DSMT4">
                  <p:embed/>
                  <p:pic>
                    <p:nvPicPr>
                      <p:cNvPr id="0" name="Picture 51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80126" y="5208166"/>
                        <a:ext cx="7119938" cy="11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7" name="Rectangle 16"/>
          <p:cNvSpPr/>
          <p:nvPr/>
        </p:nvSpPr>
        <p:spPr>
          <a:xfrm>
            <a:off x="395536" y="2996952"/>
            <a:ext cx="2448272" cy="400110"/>
          </a:xfrm>
          <a:prstGeom prst="rect">
            <a:avLst/>
          </a:prstGeom>
        </p:spPr>
        <p:txBody>
          <a:bodyPr wrap="square">
            <a:spAutoFit/>
          </a:bodyPr>
          <a:lstStyle/>
          <a:p>
            <a:pPr algn="just"/>
            <a:r>
              <a:rPr lang="ru-RU" sz="2000" dirty="0" smtClean="0">
                <a:latin typeface="Arial" pitchFamily="34" charset="0"/>
                <a:cs typeface="Arial" pitchFamily="34" charset="0"/>
              </a:rPr>
              <a:t>По определению</a:t>
            </a:r>
            <a:endParaRPr lang="ru-RU" sz="2000" dirty="0">
              <a:latin typeface="Arial" pitchFamily="34" charset="0"/>
              <a:cs typeface="Arial" pitchFamily="34" charset="0"/>
            </a:endParaRPr>
          </a:p>
        </p:txBody>
      </p:sp>
      <p:sp>
        <p:nvSpPr>
          <p:cNvPr id="18" name="Rectangle 17"/>
          <p:cNvSpPr/>
          <p:nvPr/>
        </p:nvSpPr>
        <p:spPr>
          <a:xfrm>
            <a:off x="3707904" y="2979100"/>
            <a:ext cx="4896544" cy="400110"/>
          </a:xfrm>
          <a:prstGeom prst="rect">
            <a:avLst/>
          </a:prstGeom>
        </p:spPr>
        <p:txBody>
          <a:bodyPr wrap="square">
            <a:spAutoFit/>
          </a:bodyPr>
          <a:lstStyle/>
          <a:p>
            <a:pPr algn="just"/>
            <a:r>
              <a:rPr lang="ru-RU" sz="2000" dirty="0" smtClean="0">
                <a:latin typeface="Arial" pitchFamily="34" charset="0"/>
                <a:cs typeface="Arial" pitchFamily="34" charset="0"/>
              </a:rPr>
              <a:t>Из термодинамических соотношений</a:t>
            </a:r>
            <a:endParaRPr lang="ru-RU" sz="2000" dirty="0">
              <a:latin typeface="Arial" pitchFamily="34" charset="0"/>
              <a:cs typeface="Arial" pitchFamily="34" charset="0"/>
            </a:endParaRPr>
          </a:p>
        </p:txBody>
      </p:sp>
      <p:sp>
        <p:nvSpPr>
          <p:cNvPr id="19" name="Rectangle 18"/>
          <p:cNvSpPr/>
          <p:nvPr/>
        </p:nvSpPr>
        <p:spPr>
          <a:xfrm>
            <a:off x="459388" y="4704110"/>
            <a:ext cx="8217067" cy="400110"/>
          </a:xfrm>
          <a:prstGeom prst="rect">
            <a:avLst/>
          </a:prstGeom>
        </p:spPr>
        <p:txBody>
          <a:bodyPr wrap="square">
            <a:spAutoFit/>
          </a:bodyPr>
          <a:lstStyle/>
          <a:p>
            <a:pPr algn="just"/>
            <a:r>
              <a:rPr lang="ru-RU" sz="2000" dirty="0" smtClean="0">
                <a:latin typeface="Arial" pitchFamily="34" charset="0"/>
                <a:cs typeface="Arial" pitchFamily="34" charset="0"/>
              </a:rPr>
              <a:t>Производная температуры по давление при постоянной энтальпии</a:t>
            </a:r>
            <a:endParaRPr lang="ru-RU" sz="2000" dirty="0">
              <a:latin typeface="Arial" pitchFamily="34" charset="0"/>
              <a:cs typeface="Arial" pitchFamily="34" charset="0"/>
            </a:endParaRPr>
          </a:p>
        </p:txBody>
      </p:sp>
    </p:spTree>
    <p:extLst>
      <p:ext uri="{BB962C8B-B14F-4D97-AF65-F5344CB8AC3E}">
        <p14:creationId xmlns:p14="http://schemas.microsoft.com/office/powerpoint/2010/main" val="214525090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467544" y="116632"/>
            <a:ext cx="8496944"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Дифференциальный эффект Джоуля-Томсона</a:t>
            </a:r>
            <a:endParaRPr lang="ru-RU" sz="2800" b="1" kern="0" baseline="-25000" dirty="0">
              <a:solidFill>
                <a:srgbClr val="003399"/>
              </a:solidFill>
              <a:latin typeface="Arial" pitchFamily="34" charset="0"/>
              <a:cs typeface="Arial" pitchFamily="34"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4212841440"/>
              </p:ext>
            </p:extLst>
          </p:nvPr>
        </p:nvGraphicFramePr>
        <p:xfrm>
          <a:off x="2987824" y="1036122"/>
          <a:ext cx="4960938" cy="1173162"/>
        </p:xfrm>
        <a:graphic>
          <a:graphicData uri="http://schemas.openxmlformats.org/presentationml/2006/ole">
            <mc:AlternateContent xmlns:mc="http://schemas.openxmlformats.org/markup-compatibility/2006">
              <mc:Choice xmlns:v="urn:schemas-microsoft-com:vml" Requires="v">
                <p:oleObj spid="_x0000_s1578700" name="Equation" r:id="rId3" imgW="2158920" imgH="507960" progId="Equation.DSMT4">
                  <p:embed/>
                </p:oleObj>
              </mc:Choice>
              <mc:Fallback>
                <p:oleObj name="Equation" r:id="rId3" imgW="2158920" imgH="507960" progId="Equation.DSMT4">
                  <p:embed/>
                  <p:pic>
                    <p:nvPicPr>
                      <p:cNvPr id="0" name="Picture 35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7824" y="1036122"/>
                        <a:ext cx="4960938" cy="1173162"/>
                      </a:xfrm>
                      <a:prstGeom prst="rect">
                        <a:avLst/>
                      </a:prstGeom>
                      <a:noFill/>
                      <a:ln w="31750">
                        <a:solidFill>
                          <a:srgbClr val="C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5"/>
          <p:cNvSpPr/>
          <p:nvPr/>
        </p:nvSpPr>
        <p:spPr>
          <a:xfrm>
            <a:off x="467544" y="1268760"/>
            <a:ext cx="2160240" cy="707886"/>
          </a:xfrm>
          <a:prstGeom prst="rect">
            <a:avLst/>
          </a:prstGeom>
        </p:spPr>
        <p:txBody>
          <a:bodyPr wrap="square">
            <a:spAutoFit/>
          </a:bodyPr>
          <a:lstStyle/>
          <a:p>
            <a:pPr algn="just"/>
            <a:r>
              <a:rPr lang="ru-RU" sz="2000" dirty="0">
                <a:latin typeface="Arial" pitchFamily="34" charset="0"/>
                <a:cs typeface="Arial" pitchFamily="34" charset="0"/>
              </a:rPr>
              <a:t>Коэффициент Джоуля-Томсона</a:t>
            </a:r>
            <a:endParaRPr lang="ru-RU" sz="2000" b="1" dirty="0">
              <a:latin typeface="Arial" pitchFamily="34" charset="0"/>
              <a:cs typeface="Arial" pitchFamily="34" charset="0"/>
            </a:endParaRPr>
          </a:p>
        </p:txBody>
      </p:sp>
      <p:graphicFrame>
        <p:nvGraphicFramePr>
          <p:cNvPr id="7" name="Object 6"/>
          <p:cNvGraphicFramePr>
            <a:graphicFrameLocks noChangeAspect="1"/>
          </p:cNvGraphicFramePr>
          <p:nvPr>
            <p:extLst>
              <p:ext uri="{D42A27DB-BD31-4B8C-83A1-F6EECF244321}">
                <p14:modId xmlns:p14="http://schemas.microsoft.com/office/powerpoint/2010/main" val="3132927283"/>
              </p:ext>
            </p:extLst>
          </p:nvPr>
        </p:nvGraphicFramePr>
        <p:xfrm>
          <a:off x="4355976" y="2492896"/>
          <a:ext cx="2159000" cy="1055688"/>
        </p:xfrm>
        <a:graphic>
          <a:graphicData uri="http://schemas.openxmlformats.org/presentationml/2006/ole">
            <mc:AlternateContent xmlns:mc="http://schemas.openxmlformats.org/markup-compatibility/2006">
              <mc:Choice xmlns:v="urn:schemas-microsoft-com:vml" Requires="v">
                <p:oleObj spid="_x0000_s1578701" name="Equation" r:id="rId5" imgW="939800" imgH="457200" progId="Equation.DSMT4">
                  <p:embed/>
                </p:oleObj>
              </mc:Choice>
              <mc:Fallback>
                <p:oleObj name="Equation" r:id="rId5" imgW="939800" imgH="457200" progId="Equation.DSMT4">
                  <p:embed/>
                  <p:pic>
                    <p:nvPicPr>
                      <p:cNvPr id="0" name="Picture 35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55976" y="2492896"/>
                        <a:ext cx="2159000" cy="105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8" name="Rectangle 7"/>
          <p:cNvSpPr/>
          <p:nvPr/>
        </p:nvSpPr>
        <p:spPr>
          <a:xfrm>
            <a:off x="467544" y="2666797"/>
            <a:ext cx="3600400" cy="707886"/>
          </a:xfrm>
          <a:prstGeom prst="rect">
            <a:avLst/>
          </a:prstGeom>
        </p:spPr>
        <p:txBody>
          <a:bodyPr wrap="square">
            <a:spAutoFit/>
          </a:bodyPr>
          <a:lstStyle/>
          <a:p>
            <a:pPr algn="just"/>
            <a:r>
              <a:rPr lang="ru-RU" sz="2000" dirty="0">
                <a:latin typeface="Arial" pitchFamily="34" charset="0"/>
                <a:cs typeface="Arial" pitchFamily="34" charset="0"/>
              </a:rPr>
              <a:t>Изобарный коэффициент теплового расширения</a:t>
            </a:r>
            <a:endParaRPr lang="ru-RU" sz="2000" b="1" dirty="0">
              <a:latin typeface="Arial" pitchFamily="34" charset="0"/>
              <a:cs typeface="Arial" pitchFamily="34" charset="0"/>
            </a:endParaRPr>
          </a:p>
        </p:txBody>
      </p:sp>
      <p:graphicFrame>
        <p:nvGraphicFramePr>
          <p:cNvPr id="9" name="Object 8"/>
          <p:cNvGraphicFramePr>
            <a:graphicFrameLocks noChangeAspect="1"/>
          </p:cNvGraphicFramePr>
          <p:nvPr>
            <p:extLst>
              <p:ext uri="{D42A27DB-BD31-4B8C-83A1-F6EECF244321}">
                <p14:modId xmlns:p14="http://schemas.microsoft.com/office/powerpoint/2010/main" val="292441029"/>
              </p:ext>
            </p:extLst>
          </p:nvPr>
        </p:nvGraphicFramePr>
        <p:xfrm>
          <a:off x="3059832" y="3628334"/>
          <a:ext cx="4086225" cy="1084263"/>
        </p:xfrm>
        <a:graphic>
          <a:graphicData uri="http://schemas.openxmlformats.org/presentationml/2006/ole">
            <mc:AlternateContent xmlns:mc="http://schemas.openxmlformats.org/markup-compatibility/2006">
              <mc:Choice xmlns:v="urn:schemas-microsoft-com:vml" Requires="v">
                <p:oleObj spid="_x0000_s1578702" name="Equation" r:id="rId7" imgW="1777680" imgH="469800" progId="Equation.DSMT4">
                  <p:embed/>
                </p:oleObj>
              </mc:Choice>
              <mc:Fallback>
                <p:oleObj name="Equation" r:id="rId7" imgW="1777680" imgH="469800" progId="Equation.DSMT4">
                  <p:embed/>
                  <p:pic>
                    <p:nvPicPr>
                      <p:cNvPr id="0" name="Picture 35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59832" y="3628334"/>
                        <a:ext cx="4086225" cy="1084263"/>
                      </a:xfrm>
                      <a:prstGeom prst="rect">
                        <a:avLst/>
                      </a:prstGeom>
                      <a:noFill/>
                      <a:ln w="31750">
                        <a:solidFill>
                          <a:srgbClr val="C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9"/>
          <p:cNvSpPr/>
          <p:nvPr/>
        </p:nvSpPr>
        <p:spPr>
          <a:xfrm>
            <a:off x="503015" y="3816523"/>
            <a:ext cx="2160240" cy="707886"/>
          </a:xfrm>
          <a:prstGeom prst="rect">
            <a:avLst/>
          </a:prstGeom>
        </p:spPr>
        <p:txBody>
          <a:bodyPr wrap="square">
            <a:spAutoFit/>
          </a:bodyPr>
          <a:lstStyle/>
          <a:p>
            <a:pPr algn="just"/>
            <a:r>
              <a:rPr lang="ru-RU" sz="2000" dirty="0">
                <a:latin typeface="Arial" pitchFamily="34" charset="0"/>
                <a:cs typeface="Arial" pitchFamily="34" charset="0"/>
              </a:rPr>
              <a:t>Коэффициент Джоуля-Томсона</a:t>
            </a:r>
            <a:endParaRPr lang="ru-RU" sz="2000" b="1" dirty="0">
              <a:latin typeface="Arial" pitchFamily="34" charset="0"/>
              <a:cs typeface="Arial" pitchFamily="34" charset="0"/>
            </a:endParaRPr>
          </a:p>
        </p:txBody>
      </p:sp>
      <p:sp>
        <p:nvSpPr>
          <p:cNvPr id="11" name="Rectangle 10"/>
          <p:cNvSpPr/>
          <p:nvPr/>
        </p:nvSpPr>
        <p:spPr>
          <a:xfrm>
            <a:off x="368533" y="5805264"/>
            <a:ext cx="2835315" cy="1015663"/>
          </a:xfrm>
          <a:prstGeom prst="rect">
            <a:avLst/>
          </a:prstGeom>
        </p:spPr>
        <p:txBody>
          <a:bodyPr wrap="square">
            <a:spAutoFit/>
          </a:bodyPr>
          <a:lstStyle/>
          <a:p>
            <a:pPr algn="just"/>
            <a:r>
              <a:rPr lang="ru-RU" sz="2000" dirty="0">
                <a:latin typeface="Arial" pitchFamily="34" charset="0"/>
                <a:cs typeface="Arial" pitchFamily="34" charset="0"/>
              </a:rPr>
              <a:t>Для идеального газа</a:t>
            </a:r>
          </a:p>
          <a:p>
            <a:pPr algn="just"/>
            <a:r>
              <a:rPr lang="ru-RU" sz="2000" dirty="0">
                <a:latin typeface="Arial" pitchFamily="34" charset="0"/>
                <a:cs typeface="Arial" pitchFamily="34" charset="0"/>
              </a:rPr>
              <a:t>Эффект Джоуля-Томсона отсутствует</a:t>
            </a:r>
            <a:endParaRPr lang="ru-RU" sz="2000" b="1" dirty="0">
              <a:latin typeface="Arial" pitchFamily="34" charset="0"/>
              <a:cs typeface="Arial" pitchFamily="34" charset="0"/>
            </a:endParaRPr>
          </a:p>
        </p:txBody>
      </p:sp>
      <p:graphicFrame>
        <p:nvGraphicFramePr>
          <p:cNvPr id="12" name="Object 11"/>
          <p:cNvGraphicFramePr>
            <a:graphicFrameLocks noChangeAspect="1"/>
          </p:cNvGraphicFramePr>
          <p:nvPr>
            <p:extLst>
              <p:ext uri="{D42A27DB-BD31-4B8C-83A1-F6EECF244321}">
                <p14:modId xmlns:p14="http://schemas.microsoft.com/office/powerpoint/2010/main" val="3318352760"/>
              </p:ext>
            </p:extLst>
          </p:nvPr>
        </p:nvGraphicFramePr>
        <p:xfrm>
          <a:off x="3239666" y="5916434"/>
          <a:ext cx="1978128" cy="868680"/>
        </p:xfrm>
        <a:graphic>
          <a:graphicData uri="http://schemas.openxmlformats.org/presentationml/2006/ole">
            <mc:AlternateContent xmlns:mc="http://schemas.openxmlformats.org/markup-compatibility/2006">
              <mc:Choice xmlns:v="urn:schemas-microsoft-com:vml" Requires="v">
                <p:oleObj spid="_x0000_s1578703" name="Equation" r:id="rId9" imgW="1041120" imgH="457200" progId="Equation.DSMT4">
                  <p:embed/>
                </p:oleObj>
              </mc:Choice>
              <mc:Fallback>
                <p:oleObj name="Equation" r:id="rId9" imgW="1041120" imgH="457200" progId="Equation.DSMT4">
                  <p:embed/>
                  <p:pic>
                    <p:nvPicPr>
                      <p:cNvPr id="0" name="Picture 35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39666" y="5916434"/>
                        <a:ext cx="1978128" cy="868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279802432"/>
              </p:ext>
            </p:extLst>
          </p:nvPr>
        </p:nvGraphicFramePr>
        <p:xfrm>
          <a:off x="5868988" y="5888038"/>
          <a:ext cx="2798762" cy="868362"/>
        </p:xfrm>
        <a:graphic>
          <a:graphicData uri="http://schemas.openxmlformats.org/presentationml/2006/ole">
            <mc:AlternateContent xmlns:mc="http://schemas.openxmlformats.org/markup-compatibility/2006">
              <mc:Choice xmlns:v="urn:schemas-microsoft-com:vml" Requires="v">
                <p:oleObj spid="_x0000_s1578704" name="Equation" r:id="rId11" imgW="1473120" imgH="457200" progId="Equation.DSMT4">
                  <p:embed/>
                </p:oleObj>
              </mc:Choice>
              <mc:Fallback>
                <p:oleObj name="Equation" r:id="rId11" imgW="1473120" imgH="457200" progId="Equation.DSMT4">
                  <p:embed/>
                  <p:pic>
                    <p:nvPicPr>
                      <p:cNvPr id="0" name="Picture 35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868988" y="5888038"/>
                        <a:ext cx="2798762"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14" name="Rectangle 13"/>
          <p:cNvSpPr/>
          <p:nvPr/>
        </p:nvSpPr>
        <p:spPr>
          <a:xfrm>
            <a:off x="467544" y="4941168"/>
            <a:ext cx="7848872" cy="707886"/>
          </a:xfrm>
          <a:prstGeom prst="rect">
            <a:avLst/>
          </a:prstGeom>
          <a:solidFill>
            <a:schemeClr val="accent6">
              <a:lumMod val="40000"/>
              <a:lumOff val="60000"/>
            </a:schemeClr>
          </a:solidFill>
          <a:ln w="31750">
            <a:solidFill>
              <a:schemeClr val="tx1"/>
            </a:solidFill>
          </a:ln>
        </p:spPr>
        <p:txBody>
          <a:bodyPr wrap="square">
            <a:spAutoFit/>
          </a:bodyPr>
          <a:lstStyle/>
          <a:p>
            <a:pPr algn="just"/>
            <a:r>
              <a:rPr lang="ru-RU" sz="2000" dirty="0">
                <a:latin typeface="Arial" pitchFamily="34" charset="0"/>
                <a:cs typeface="Arial" pitchFamily="34" charset="0"/>
              </a:rPr>
              <a:t>Температура, при которой происходит  изменение знака эффекта Джоуля-Томсона называется температурой инверсии</a:t>
            </a:r>
            <a:endParaRPr lang="ru-RU" sz="2000" b="1" dirty="0">
              <a:latin typeface="Arial" pitchFamily="34" charset="0"/>
              <a:cs typeface="Arial" pitchFamily="34" charset="0"/>
            </a:endParaRPr>
          </a:p>
        </p:txBody>
      </p:sp>
    </p:spTree>
    <p:extLst>
      <p:ext uri="{BB962C8B-B14F-4D97-AF65-F5344CB8AC3E}">
        <p14:creationId xmlns:p14="http://schemas.microsoft.com/office/powerpoint/2010/main" val="37579067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467544" y="116632"/>
            <a:ext cx="8496944"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Интегральный эффект Джоуля-Томсона</a:t>
            </a:r>
            <a:endParaRPr lang="ru-RU" sz="2800" b="1" kern="0" baseline="-25000" dirty="0">
              <a:solidFill>
                <a:srgbClr val="003399"/>
              </a:solidFill>
              <a:latin typeface="Arial" pitchFamily="34" charset="0"/>
              <a:cs typeface="Arial" pitchFamily="34" charset="0"/>
            </a:endParaRPr>
          </a:p>
        </p:txBody>
      </p:sp>
      <p:sp>
        <p:nvSpPr>
          <p:cNvPr id="5" name="Rectangle 4"/>
          <p:cNvSpPr/>
          <p:nvPr/>
        </p:nvSpPr>
        <p:spPr>
          <a:xfrm>
            <a:off x="395536" y="980728"/>
            <a:ext cx="8496944" cy="1420325"/>
          </a:xfrm>
          <a:prstGeom prst="rect">
            <a:avLst/>
          </a:prstGeom>
        </p:spPr>
        <p:txBody>
          <a:bodyPr wrap="square">
            <a:spAutoFit/>
          </a:bodyPr>
          <a:lstStyle/>
          <a:p>
            <a:pPr algn="just">
              <a:lnSpc>
                <a:spcPct val="110000"/>
              </a:lnSpc>
            </a:pPr>
            <a:r>
              <a:rPr lang="ru-RU" sz="2000" dirty="0">
                <a:latin typeface="Arial" pitchFamily="34" charset="0"/>
                <a:cs typeface="Arial" pitchFamily="34" charset="0"/>
              </a:rPr>
              <a:t>Если давления       и       по разные стороны перегородки отличаются на конечную величину, то процесс Джоуля-Томсона может быть представлен в виде последовательности квазистатических процессов Джоуля-Томсона с бесконечно малым перепадом давления</a:t>
            </a:r>
            <a:endParaRPr lang="ru-RU" sz="2000" b="1" dirty="0">
              <a:latin typeface="Arial" pitchFamily="34" charset="0"/>
              <a:cs typeface="Arial" pitchFamily="34" charset="0"/>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525986685"/>
              </p:ext>
            </p:extLst>
          </p:nvPr>
        </p:nvGraphicFramePr>
        <p:xfrm>
          <a:off x="7668344" y="1960125"/>
          <a:ext cx="466725" cy="469900"/>
        </p:xfrm>
        <a:graphic>
          <a:graphicData uri="http://schemas.openxmlformats.org/presentationml/2006/ole">
            <mc:AlternateContent xmlns:mc="http://schemas.openxmlformats.org/markup-compatibility/2006">
              <mc:Choice xmlns:v="urn:schemas-microsoft-com:vml" Requires="v">
                <p:oleObj spid="_x0000_s1526769" name="Equation" r:id="rId3" imgW="203040" imgH="203040" progId="Equation.DSMT4">
                  <p:embed/>
                </p:oleObj>
              </mc:Choice>
              <mc:Fallback>
                <p:oleObj name="Equation" r:id="rId3" imgW="203040" imgH="203040" progId="Equation.DSMT4">
                  <p:embed/>
                  <p:pic>
                    <p:nvPicPr>
                      <p:cNvPr id="0" name="Picture 25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960125"/>
                        <a:ext cx="466725"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788937986"/>
              </p:ext>
            </p:extLst>
          </p:nvPr>
        </p:nvGraphicFramePr>
        <p:xfrm>
          <a:off x="2339752" y="855762"/>
          <a:ext cx="407987" cy="528637"/>
        </p:xfrm>
        <a:graphic>
          <a:graphicData uri="http://schemas.openxmlformats.org/presentationml/2006/ole">
            <mc:AlternateContent xmlns:mc="http://schemas.openxmlformats.org/markup-compatibility/2006">
              <mc:Choice xmlns:v="urn:schemas-microsoft-com:vml" Requires="v">
                <p:oleObj spid="_x0000_s1526770" name="Equation" r:id="rId5" imgW="177480" imgH="228600" progId="Equation.DSMT4">
                  <p:embed/>
                </p:oleObj>
              </mc:Choice>
              <mc:Fallback>
                <p:oleObj name="Equation" r:id="rId5" imgW="177480" imgH="228600" progId="Equation.DSMT4">
                  <p:embed/>
                  <p:pic>
                    <p:nvPicPr>
                      <p:cNvPr id="0" name="Picture 26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39752" y="855762"/>
                        <a:ext cx="407987"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651994976"/>
              </p:ext>
            </p:extLst>
          </p:nvPr>
        </p:nvGraphicFramePr>
        <p:xfrm>
          <a:off x="3044825" y="855663"/>
          <a:ext cx="436563" cy="528637"/>
        </p:xfrm>
        <a:graphic>
          <a:graphicData uri="http://schemas.openxmlformats.org/presentationml/2006/ole">
            <mc:AlternateContent xmlns:mc="http://schemas.openxmlformats.org/markup-compatibility/2006">
              <mc:Choice xmlns:v="urn:schemas-microsoft-com:vml" Requires="v">
                <p:oleObj spid="_x0000_s1526771" name="Equation" r:id="rId7" imgW="190440" imgH="228600" progId="Equation.DSMT4">
                  <p:embed/>
                </p:oleObj>
              </mc:Choice>
              <mc:Fallback>
                <p:oleObj name="Equation" r:id="rId7" imgW="190440" imgH="228600" progId="Equation.DSMT4">
                  <p:embed/>
                  <p:pic>
                    <p:nvPicPr>
                      <p:cNvPr id="0" name="Picture 26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44825" y="855663"/>
                        <a:ext cx="436563"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820802178"/>
              </p:ext>
            </p:extLst>
          </p:nvPr>
        </p:nvGraphicFramePr>
        <p:xfrm>
          <a:off x="722313" y="3716338"/>
          <a:ext cx="7412037" cy="1173162"/>
        </p:xfrm>
        <a:graphic>
          <a:graphicData uri="http://schemas.openxmlformats.org/presentationml/2006/ole">
            <mc:AlternateContent xmlns:mc="http://schemas.openxmlformats.org/markup-compatibility/2006">
              <mc:Choice xmlns:v="urn:schemas-microsoft-com:vml" Requires="v">
                <p:oleObj spid="_x0000_s1526772" name="Equation" r:id="rId9" imgW="3225600" imgH="507960" progId="Equation.DSMT4">
                  <p:embed/>
                </p:oleObj>
              </mc:Choice>
              <mc:Fallback>
                <p:oleObj name="Equation" r:id="rId9" imgW="3225600" imgH="507960" progId="Equation.DSMT4">
                  <p:embed/>
                  <p:pic>
                    <p:nvPicPr>
                      <p:cNvPr id="0" name="Picture 262"/>
                      <p:cNvPicPr>
                        <a:picLocks noChangeAspect="1" noChangeArrowheads="1"/>
                      </p:cNvPicPr>
                      <p:nvPr/>
                    </p:nvPicPr>
                    <p:blipFill>
                      <a:blip r:embed="rId10"/>
                      <a:srcRect/>
                      <a:stretch>
                        <a:fillRect/>
                      </a:stretch>
                    </p:blipFill>
                    <p:spPr bwMode="auto">
                      <a:xfrm>
                        <a:off x="722313" y="3716338"/>
                        <a:ext cx="7412037" cy="1173162"/>
                      </a:xfrm>
                      <a:prstGeom prst="rect">
                        <a:avLst/>
                      </a:prstGeom>
                      <a:noFill/>
                      <a:ln w="31750">
                        <a:solidFill>
                          <a:srgbClr val="C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9"/>
          <p:cNvSpPr/>
          <p:nvPr/>
        </p:nvSpPr>
        <p:spPr>
          <a:xfrm>
            <a:off x="395536" y="2564904"/>
            <a:ext cx="8496944" cy="1015663"/>
          </a:xfrm>
          <a:prstGeom prst="rect">
            <a:avLst/>
          </a:prstGeom>
        </p:spPr>
        <p:txBody>
          <a:bodyPr wrap="square">
            <a:spAutoFit/>
          </a:bodyPr>
          <a:lstStyle/>
          <a:p>
            <a:pPr algn="just"/>
            <a:r>
              <a:rPr lang="ru-RU" sz="2000" dirty="0">
                <a:latin typeface="Arial" pitchFamily="34" charset="0"/>
                <a:cs typeface="Arial" pitchFamily="34" charset="0"/>
              </a:rPr>
              <a:t>Тогда </a:t>
            </a:r>
            <a:r>
              <a:rPr lang="ru-RU" sz="2000" dirty="0" smtClean="0">
                <a:latin typeface="Arial" pitchFamily="34" charset="0"/>
                <a:cs typeface="Arial" pitchFamily="34" charset="0"/>
              </a:rPr>
              <a:t>необходимо просуммировать малые изменения температуры и </a:t>
            </a:r>
            <a:r>
              <a:rPr lang="ru-RU" sz="2000" dirty="0" smtClean="0">
                <a:latin typeface="Arial" pitchFamily="34" charset="0"/>
                <a:cs typeface="Arial" pitchFamily="34" charset="0"/>
              </a:rPr>
              <a:t>конечное </a:t>
            </a:r>
            <a:r>
              <a:rPr lang="ru-RU" sz="2000" dirty="0">
                <a:latin typeface="Arial" pitchFamily="34" charset="0"/>
                <a:cs typeface="Arial" pitchFamily="34" charset="0"/>
              </a:rPr>
              <a:t>изменение температуры по разные стороны перегородки дается интегралом</a:t>
            </a:r>
            <a:endParaRPr lang="ru-RU" sz="2000" b="1" dirty="0">
              <a:latin typeface="Arial" pitchFamily="34" charset="0"/>
              <a:cs typeface="Arial" pitchFamily="34" charset="0"/>
            </a:endParaRPr>
          </a:p>
        </p:txBody>
      </p:sp>
      <p:sp>
        <p:nvSpPr>
          <p:cNvPr id="11" name="Rectangle 10"/>
          <p:cNvSpPr/>
          <p:nvPr/>
        </p:nvSpPr>
        <p:spPr>
          <a:xfrm>
            <a:off x="411002" y="5126748"/>
            <a:ext cx="7977421" cy="1015663"/>
          </a:xfrm>
          <a:prstGeom prst="rect">
            <a:avLst/>
          </a:prstGeom>
        </p:spPr>
        <p:txBody>
          <a:bodyPr wrap="square">
            <a:spAutoFit/>
          </a:bodyPr>
          <a:lstStyle/>
          <a:p>
            <a:pPr algn="just"/>
            <a:r>
              <a:rPr lang="ru-RU" sz="2000" dirty="0" smtClean="0">
                <a:latin typeface="Arial" pitchFamily="34" charset="0"/>
                <a:cs typeface="Arial" pitchFamily="34" charset="0"/>
              </a:rPr>
              <a:t>Суммарный эффект называется интегральным эффектом Джоуля-Томсона. Если              , то эффект отрицательный, а если               , то эффект положительный  </a:t>
            </a:r>
            <a:endParaRPr lang="ru-RU" sz="2000" b="1" dirty="0">
              <a:latin typeface="Arial" pitchFamily="34" charset="0"/>
              <a:cs typeface="Arial" pitchFamily="34"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227634990"/>
              </p:ext>
            </p:extLst>
          </p:nvPr>
        </p:nvGraphicFramePr>
        <p:xfrm>
          <a:off x="3419872" y="5445224"/>
          <a:ext cx="939600" cy="354960"/>
        </p:xfrm>
        <a:graphic>
          <a:graphicData uri="http://schemas.openxmlformats.org/presentationml/2006/ole">
            <mc:AlternateContent xmlns:mc="http://schemas.openxmlformats.org/markup-compatibility/2006">
              <mc:Choice xmlns:v="urn:schemas-microsoft-com:vml" Requires="v">
                <p:oleObj spid="_x0000_s1526773" name="Equation" r:id="rId11" imgW="469800" imgH="177480" progId="Equation.DSMT4">
                  <p:embed/>
                </p:oleObj>
              </mc:Choice>
              <mc:Fallback>
                <p:oleObj name="Equation" r:id="rId11" imgW="469800" imgH="177480" progId="Equation.DSMT4">
                  <p:embed/>
                  <p:pic>
                    <p:nvPicPr>
                      <p:cNvPr id="0" name="Object 13"/>
                      <p:cNvPicPr>
                        <a:picLocks noChangeAspect="1" noChangeArrowheads="1"/>
                      </p:cNvPicPr>
                      <p:nvPr/>
                    </p:nvPicPr>
                    <p:blipFill>
                      <a:blip r:embed="rId12"/>
                      <a:srcRect/>
                      <a:stretch>
                        <a:fillRect/>
                      </a:stretch>
                    </p:blipFill>
                    <p:spPr bwMode="auto">
                      <a:xfrm>
                        <a:off x="3419872" y="5445224"/>
                        <a:ext cx="939600" cy="35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1773077975"/>
              </p:ext>
            </p:extLst>
          </p:nvPr>
        </p:nvGraphicFramePr>
        <p:xfrm>
          <a:off x="1115616" y="5787451"/>
          <a:ext cx="939600" cy="354960"/>
        </p:xfrm>
        <a:graphic>
          <a:graphicData uri="http://schemas.openxmlformats.org/presentationml/2006/ole">
            <mc:AlternateContent xmlns:mc="http://schemas.openxmlformats.org/markup-compatibility/2006">
              <mc:Choice xmlns:v="urn:schemas-microsoft-com:vml" Requires="v">
                <p:oleObj spid="_x0000_s1526774" name="Equation" r:id="rId13" imgW="469800" imgH="177480" progId="Equation.DSMT4">
                  <p:embed/>
                </p:oleObj>
              </mc:Choice>
              <mc:Fallback>
                <p:oleObj name="Equation" r:id="rId13" imgW="469800" imgH="177480" progId="Equation.DSMT4">
                  <p:embed/>
                  <p:pic>
                    <p:nvPicPr>
                      <p:cNvPr id="0" name=""/>
                      <p:cNvPicPr>
                        <a:picLocks noChangeAspect="1" noChangeArrowheads="1"/>
                      </p:cNvPicPr>
                      <p:nvPr/>
                    </p:nvPicPr>
                    <p:blipFill>
                      <a:blip r:embed="rId14"/>
                      <a:srcRect/>
                      <a:stretch>
                        <a:fillRect/>
                      </a:stretch>
                    </p:blipFill>
                    <p:spPr bwMode="auto">
                      <a:xfrm>
                        <a:off x="1115616" y="5787451"/>
                        <a:ext cx="939600" cy="35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615761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0" y="44624"/>
            <a:ext cx="9144000"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Эффект Джоуля-Томсона в газе Ван-дер-Ваальса</a:t>
            </a:r>
            <a:endParaRPr lang="ru-RU" sz="2800" b="1" kern="0" baseline="-25000" dirty="0">
              <a:solidFill>
                <a:srgbClr val="003399"/>
              </a:solidFill>
              <a:latin typeface="Arial" pitchFamily="34" charset="0"/>
              <a:cs typeface="Arial" pitchFamily="34" charset="0"/>
            </a:endParaRPr>
          </a:p>
        </p:txBody>
      </p:sp>
      <p:sp>
        <p:nvSpPr>
          <p:cNvPr id="5" name="Rectangle 4"/>
          <p:cNvSpPr/>
          <p:nvPr/>
        </p:nvSpPr>
        <p:spPr>
          <a:xfrm>
            <a:off x="1439144" y="5733256"/>
            <a:ext cx="3168352" cy="769441"/>
          </a:xfrm>
          <a:prstGeom prst="rect">
            <a:avLst/>
          </a:prstGeom>
        </p:spPr>
        <p:txBody>
          <a:bodyPr wrap="square">
            <a:spAutoFit/>
          </a:bodyPr>
          <a:lstStyle/>
          <a:p>
            <a:pPr algn="just">
              <a:lnSpc>
                <a:spcPct val="110000"/>
              </a:lnSpc>
            </a:pPr>
            <a:r>
              <a:rPr lang="ru-RU" sz="2000" dirty="0">
                <a:latin typeface="Arial" pitchFamily="34" charset="0"/>
                <a:cs typeface="Arial" pitchFamily="34" charset="0"/>
              </a:rPr>
              <a:t>Температура инверсии</a:t>
            </a:r>
            <a:endParaRPr lang="en-US" sz="2000" dirty="0">
              <a:latin typeface="Arial" pitchFamily="34" charset="0"/>
              <a:cs typeface="Arial" pitchFamily="34" charset="0"/>
            </a:endParaRPr>
          </a:p>
          <a:p>
            <a:pPr algn="just">
              <a:lnSpc>
                <a:spcPct val="110000"/>
              </a:lnSpc>
            </a:pPr>
            <a:r>
              <a:rPr lang="en-US" sz="2000" dirty="0">
                <a:latin typeface="Arial" pitchFamily="34" charset="0"/>
                <a:cs typeface="Arial" pitchFamily="34" charset="0"/>
              </a:rPr>
              <a:t>(</a:t>
            </a:r>
            <a:r>
              <a:rPr lang="ru-RU" sz="2000" dirty="0">
                <a:latin typeface="Arial" pitchFamily="34" charset="0"/>
                <a:cs typeface="Arial" pitchFamily="34" charset="0"/>
              </a:rPr>
              <a:t>точное выражение</a:t>
            </a:r>
            <a:r>
              <a:rPr lang="en-US" sz="2000" dirty="0">
                <a:latin typeface="Arial" pitchFamily="34" charset="0"/>
                <a:cs typeface="Arial" pitchFamily="34" charset="0"/>
              </a:rPr>
              <a:t>)</a:t>
            </a:r>
            <a:endParaRPr lang="ru-RU" sz="2000" dirty="0">
              <a:latin typeface="Arial" pitchFamily="34" charset="0"/>
              <a:cs typeface="Arial" pitchFamily="34" charset="0"/>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2084658499"/>
              </p:ext>
            </p:extLst>
          </p:nvPr>
        </p:nvGraphicFramePr>
        <p:xfrm>
          <a:off x="755576" y="1146081"/>
          <a:ext cx="3281363" cy="1066800"/>
        </p:xfrm>
        <a:graphic>
          <a:graphicData uri="http://schemas.openxmlformats.org/presentationml/2006/ole">
            <mc:AlternateContent xmlns:mc="http://schemas.openxmlformats.org/markup-compatibility/2006">
              <mc:Choice xmlns:v="urn:schemas-microsoft-com:vml" Requires="v">
                <p:oleObj spid="_x0000_s1619321" name="Equation" r:id="rId3" imgW="1562040" imgH="507960" progId="Equation.DSMT4">
                  <p:embed/>
                </p:oleObj>
              </mc:Choice>
              <mc:Fallback>
                <p:oleObj name="Equation" r:id="rId3" imgW="1562040" imgH="507960" progId="Equation.DSMT4">
                  <p:embed/>
                  <p:pic>
                    <p:nvPicPr>
                      <p:cNvPr id="0" name="Picture 35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1146081"/>
                        <a:ext cx="32813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600121214"/>
              </p:ext>
            </p:extLst>
          </p:nvPr>
        </p:nvGraphicFramePr>
        <p:xfrm>
          <a:off x="5438725" y="1268760"/>
          <a:ext cx="2992438" cy="906462"/>
        </p:xfrm>
        <a:graphic>
          <a:graphicData uri="http://schemas.openxmlformats.org/presentationml/2006/ole">
            <mc:AlternateContent xmlns:mc="http://schemas.openxmlformats.org/markup-compatibility/2006">
              <mc:Choice xmlns:v="urn:schemas-microsoft-com:vml" Requires="v">
                <p:oleObj spid="_x0000_s1619322" name="Equation" r:id="rId5" imgW="1422360" imgH="431640" progId="Equation.DSMT4">
                  <p:embed/>
                </p:oleObj>
              </mc:Choice>
              <mc:Fallback>
                <p:oleObj name="Equation" r:id="rId5" imgW="1422360" imgH="431640" progId="Equation.DSMT4">
                  <p:embed/>
                  <p:pic>
                    <p:nvPicPr>
                      <p:cNvPr id="0" name="Picture 35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38725" y="1268760"/>
                        <a:ext cx="2992438" cy="9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8" name="Rectangle 7"/>
          <p:cNvSpPr/>
          <p:nvPr/>
        </p:nvSpPr>
        <p:spPr>
          <a:xfrm>
            <a:off x="251520" y="692696"/>
            <a:ext cx="4032448" cy="430887"/>
          </a:xfrm>
          <a:prstGeom prst="rect">
            <a:avLst/>
          </a:prstGeom>
        </p:spPr>
        <p:txBody>
          <a:bodyPr wrap="square">
            <a:spAutoFit/>
          </a:bodyPr>
          <a:lstStyle/>
          <a:p>
            <a:pPr algn="just">
              <a:lnSpc>
                <a:spcPct val="110000"/>
              </a:lnSpc>
            </a:pPr>
            <a:r>
              <a:rPr lang="ru-RU" sz="2000" dirty="0">
                <a:latin typeface="Arial" pitchFamily="34" charset="0"/>
                <a:cs typeface="Arial" pitchFamily="34" charset="0"/>
              </a:rPr>
              <a:t>Коэффициент Джоуля-Томсона</a:t>
            </a:r>
            <a:endParaRPr lang="ru-RU" sz="2000" b="1" dirty="0">
              <a:latin typeface="Arial" pitchFamily="34" charset="0"/>
              <a:cs typeface="Arial" pitchFamily="34" charset="0"/>
            </a:endParaRPr>
          </a:p>
        </p:txBody>
      </p:sp>
      <p:sp>
        <p:nvSpPr>
          <p:cNvPr id="9" name="Rectangle 8"/>
          <p:cNvSpPr/>
          <p:nvPr/>
        </p:nvSpPr>
        <p:spPr>
          <a:xfrm>
            <a:off x="5438725" y="702221"/>
            <a:ext cx="2808312" cy="404663"/>
          </a:xfrm>
          <a:prstGeom prst="rect">
            <a:avLst/>
          </a:prstGeom>
        </p:spPr>
        <p:txBody>
          <a:bodyPr wrap="square">
            <a:spAutoFit/>
          </a:bodyPr>
          <a:lstStyle/>
          <a:p>
            <a:pPr algn="just">
              <a:lnSpc>
                <a:spcPct val="110000"/>
              </a:lnSpc>
            </a:pPr>
            <a:r>
              <a:rPr lang="ru-RU" sz="2000" dirty="0">
                <a:latin typeface="Arial" pitchFamily="34" charset="0"/>
                <a:cs typeface="Arial" pitchFamily="34" charset="0"/>
              </a:rPr>
              <a:t>Уравнение состояния</a:t>
            </a:r>
            <a:endParaRPr lang="ru-RU" sz="2000" b="1" dirty="0">
              <a:latin typeface="Arial" pitchFamily="34" charset="0"/>
              <a:cs typeface="Arial" pitchFamily="34" charset="0"/>
            </a:endParaRPr>
          </a:p>
        </p:txBody>
      </p:sp>
      <p:graphicFrame>
        <p:nvGraphicFramePr>
          <p:cNvPr id="10" name="Object 9"/>
          <p:cNvGraphicFramePr>
            <a:graphicFrameLocks noChangeAspect="1"/>
          </p:cNvGraphicFramePr>
          <p:nvPr>
            <p:extLst>
              <p:ext uri="{D42A27DB-BD31-4B8C-83A1-F6EECF244321}">
                <p14:modId xmlns:p14="http://schemas.microsoft.com/office/powerpoint/2010/main" val="1879103832"/>
              </p:ext>
            </p:extLst>
          </p:nvPr>
        </p:nvGraphicFramePr>
        <p:xfrm>
          <a:off x="328736" y="3101900"/>
          <a:ext cx="3630612" cy="906463"/>
        </p:xfrm>
        <a:graphic>
          <a:graphicData uri="http://schemas.openxmlformats.org/presentationml/2006/ole">
            <mc:AlternateContent xmlns:mc="http://schemas.openxmlformats.org/markup-compatibility/2006">
              <mc:Choice xmlns:v="urn:schemas-microsoft-com:vml" Requires="v">
                <p:oleObj spid="_x0000_s1619323" name="Equation" r:id="rId7" imgW="1726920" imgH="431640" progId="Equation.DSMT4">
                  <p:embed/>
                </p:oleObj>
              </mc:Choice>
              <mc:Fallback>
                <p:oleObj name="Equation" r:id="rId7" imgW="1726920" imgH="431640" progId="Equation.DSMT4">
                  <p:embed/>
                  <p:pic>
                    <p:nvPicPr>
                      <p:cNvPr id="0" name="Picture 35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8736" y="3101900"/>
                        <a:ext cx="3630612" cy="90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357722504"/>
              </p:ext>
            </p:extLst>
          </p:nvPr>
        </p:nvGraphicFramePr>
        <p:xfrm>
          <a:off x="4577208" y="3029892"/>
          <a:ext cx="4459288" cy="1120775"/>
        </p:xfrm>
        <a:graphic>
          <a:graphicData uri="http://schemas.openxmlformats.org/presentationml/2006/ole">
            <mc:AlternateContent xmlns:mc="http://schemas.openxmlformats.org/markup-compatibility/2006">
              <mc:Choice xmlns:v="urn:schemas-microsoft-com:vml" Requires="v">
                <p:oleObj spid="_x0000_s1619324" name="Equation" r:id="rId9" imgW="2120760" imgH="533160" progId="Equation.DSMT4">
                  <p:embed/>
                </p:oleObj>
              </mc:Choice>
              <mc:Fallback>
                <p:oleObj name="Equation" r:id="rId9" imgW="2120760" imgH="533160" progId="Equation.DSMT4">
                  <p:embed/>
                  <p:pic>
                    <p:nvPicPr>
                      <p:cNvPr id="0" name="Picture 35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77208" y="3029892"/>
                        <a:ext cx="4459288"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434453846"/>
              </p:ext>
            </p:extLst>
          </p:nvPr>
        </p:nvGraphicFramePr>
        <p:xfrm>
          <a:off x="2224088" y="4254500"/>
          <a:ext cx="4587875" cy="1119188"/>
        </p:xfrm>
        <a:graphic>
          <a:graphicData uri="http://schemas.openxmlformats.org/presentationml/2006/ole">
            <mc:AlternateContent xmlns:mc="http://schemas.openxmlformats.org/markup-compatibility/2006">
              <mc:Choice xmlns:v="urn:schemas-microsoft-com:vml" Requires="v">
                <p:oleObj spid="_x0000_s1619325" name="Equation" r:id="rId11" imgW="2184120" imgH="533160" progId="Equation.DSMT4">
                  <p:embed/>
                </p:oleObj>
              </mc:Choice>
              <mc:Fallback>
                <p:oleObj name="Equation" r:id="rId11" imgW="2184120" imgH="533160" progId="Equation.DSMT4">
                  <p:embed/>
                  <p:pic>
                    <p:nvPicPr>
                      <p:cNvPr id="0" name="Picture 35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24088" y="4254500"/>
                        <a:ext cx="4587875" cy="111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3945546206"/>
              </p:ext>
            </p:extLst>
          </p:nvPr>
        </p:nvGraphicFramePr>
        <p:xfrm>
          <a:off x="5156200" y="5626100"/>
          <a:ext cx="2163763" cy="984250"/>
        </p:xfrm>
        <a:graphic>
          <a:graphicData uri="http://schemas.openxmlformats.org/presentationml/2006/ole">
            <mc:AlternateContent xmlns:mc="http://schemas.openxmlformats.org/markup-compatibility/2006">
              <mc:Choice xmlns:v="urn:schemas-microsoft-com:vml" Requires="v">
                <p:oleObj spid="_x0000_s1619326" name="Equation" r:id="rId13" imgW="1028520" imgH="469800" progId="Equation.DSMT4">
                  <p:embed/>
                </p:oleObj>
              </mc:Choice>
              <mc:Fallback>
                <p:oleObj name="Equation" r:id="rId13" imgW="1028520" imgH="469800" progId="Equation.DSMT4">
                  <p:embed/>
                  <p:pic>
                    <p:nvPicPr>
                      <p:cNvPr id="0" name="Picture 35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156200" y="5626100"/>
                        <a:ext cx="2163763" cy="984250"/>
                      </a:xfrm>
                      <a:prstGeom prst="rect">
                        <a:avLst/>
                      </a:prstGeom>
                      <a:noFill/>
                      <a:ln w="31750">
                        <a:solidFill>
                          <a:srgbClr val="C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3"/>
          <p:cNvSpPr/>
          <p:nvPr/>
        </p:nvSpPr>
        <p:spPr>
          <a:xfrm>
            <a:off x="842689" y="2456612"/>
            <a:ext cx="7200800" cy="430887"/>
          </a:xfrm>
          <a:prstGeom prst="rect">
            <a:avLst/>
          </a:prstGeom>
        </p:spPr>
        <p:txBody>
          <a:bodyPr wrap="square">
            <a:spAutoFit/>
          </a:bodyPr>
          <a:lstStyle/>
          <a:p>
            <a:pPr algn="just">
              <a:lnSpc>
                <a:spcPct val="110000"/>
              </a:lnSpc>
            </a:pPr>
            <a:r>
              <a:rPr lang="ru-RU" sz="2000" dirty="0">
                <a:latin typeface="Arial" pitchFamily="34" charset="0"/>
                <a:cs typeface="Arial" pitchFamily="34" charset="0"/>
              </a:rPr>
              <a:t>Точный расчет коэффициента и температуры инверсии</a:t>
            </a:r>
            <a:endParaRPr lang="ru-RU" sz="2000" b="1" dirty="0">
              <a:latin typeface="Arial" pitchFamily="34" charset="0"/>
              <a:cs typeface="Arial" pitchFamily="34" charset="0"/>
            </a:endParaRPr>
          </a:p>
        </p:txBody>
      </p:sp>
    </p:spTree>
    <p:extLst>
      <p:ext uri="{BB962C8B-B14F-4D97-AF65-F5344CB8AC3E}">
        <p14:creationId xmlns:p14="http://schemas.microsoft.com/office/powerpoint/2010/main" val="234706579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0" y="44624"/>
            <a:ext cx="9144000" cy="72008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Эффект Джоуля-Томсона в газе Ван-дер-Ваальса</a:t>
            </a:r>
            <a:endParaRPr lang="ru-RU" sz="2800" b="1" kern="0" baseline="-25000" dirty="0">
              <a:solidFill>
                <a:srgbClr val="003399"/>
              </a:solidFill>
              <a:latin typeface="Arial" pitchFamily="34" charset="0"/>
              <a:cs typeface="Arial" pitchFamily="34" charset="0"/>
            </a:endParaRPr>
          </a:p>
        </p:txBody>
      </p:sp>
      <p:sp>
        <p:nvSpPr>
          <p:cNvPr id="5" name="Rectangle 4"/>
          <p:cNvSpPr/>
          <p:nvPr/>
        </p:nvSpPr>
        <p:spPr>
          <a:xfrm>
            <a:off x="3059832" y="5661248"/>
            <a:ext cx="3600400" cy="769441"/>
          </a:xfrm>
          <a:prstGeom prst="rect">
            <a:avLst/>
          </a:prstGeom>
        </p:spPr>
        <p:txBody>
          <a:bodyPr wrap="square">
            <a:spAutoFit/>
          </a:bodyPr>
          <a:lstStyle/>
          <a:p>
            <a:pPr algn="just">
              <a:lnSpc>
                <a:spcPct val="110000"/>
              </a:lnSpc>
            </a:pPr>
            <a:r>
              <a:rPr lang="ru-RU" sz="2000" dirty="0">
                <a:latin typeface="Arial" pitchFamily="34" charset="0"/>
                <a:cs typeface="Arial" pitchFamily="34" charset="0"/>
              </a:rPr>
              <a:t>Температура инверсии</a:t>
            </a:r>
          </a:p>
          <a:p>
            <a:pPr algn="just">
              <a:lnSpc>
                <a:spcPct val="110000"/>
              </a:lnSpc>
            </a:pPr>
            <a:r>
              <a:rPr lang="ru-RU" sz="2000" dirty="0">
                <a:latin typeface="Arial" pitchFamily="34" charset="0"/>
                <a:cs typeface="Arial" pitchFamily="34" charset="0"/>
              </a:rPr>
              <a:t>(приближенное выражение)</a:t>
            </a:r>
          </a:p>
        </p:txBody>
      </p:sp>
      <p:graphicFrame>
        <p:nvGraphicFramePr>
          <p:cNvPr id="6" name="Object 5"/>
          <p:cNvGraphicFramePr>
            <a:graphicFrameLocks noChangeAspect="1"/>
          </p:cNvGraphicFramePr>
          <p:nvPr>
            <p:extLst>
              <p:ext uri="{D42A27DB-BD31-4B8C-83A1-F6EECF244321}">
                <p14:modId xmlns:p14="http://schemas.microsoft.com/office/powerpoint/2010/main" val="2961947527"/>
              </p:ext>
            </p:extLst>
          </p:nvPr>
        </p:nvGraphicFramePr>
        <p:xfrm>
          <a:off x="635000" y="1196975"/>
          <a:ext cx="3281363" cy="1066800"/>
        </p:xfrm>
        <a:graphic>
          <a:graphicData uri="http://schemas.openxmlformats.org/presentationml/2006/ole">
            <mc:AlternateContent xmlns:mc="http://schemas.openxmlformats.org/markup-compatibility/2006">
              <mc:Choice xmlns:v="urn:schemas-microsoft-com:vml" Requires="v">
                <p:oleObj spid="_x0000_s1618502" name="Equation" r:id="rId3" imgW="1562040" imgH="507960" progId="Equation.DSMT4">
                  <p:embed/>
                </p:oleObj>
              </mc:Choice>
              <mc:Fallback>
                <p:oleObj name="Equation" r:id="rId3" imgW="1562040" imgH="507960" progId="Equation.DSMT4">
                  <p:embed/>
                  <p:pic>
                    <p:nvPicPr>
                      <p:cNvPr id="0" name="Picture 54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000" y="1196975"/>
                        <a:ext cx="328136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016730002"/>
              </p:ext>
            </p:extLst>
          </p:nvPr>
        </p:nvGraphicFramePr>
        <p:xfrm>
          <a:off x="4771987" y="1446535"/>
          <a:ext cx="4141788" cy="933450"/>
        </p:xfrm>
        <a:graphic>
          <a:graphicData uri="http://schemas.openxmlformats.org/presentationml/2006/ole">
            <mc:AlternateContent xmlns:mc="http://schemas.openxmlformats.org/markup-compatibility/2006">
              <mc:Choice xmlns:v="urn:schemas-microsoft-com:vml" Requires="v">
                <p:oleObj spid="_x0000_s1618503" name="Equation" r:id="rId5" imgW="1968480" imgH="444240" progId="Equation.DSMT4">
                  <p:embed/>
                </p:oleObj>
              </mc:Choice>
              <mc:Fallback>
                <p:oleObj name="Equation" r:id="rId5" imgW="1968480" imgH="444240" progId="Equation.DSMT4">
                  <p:embed/>
                  <p:pic>
                    <p:nvPicPr>
                      <p:cNvPr id="0" name="Picture 54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71987" y="1446535"/>
                        <a:ext cx="4141788"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8" name="Rectangle 7"/>
          <p:cNvSpPr/>
          <p:nvPr/>
        </p:nvSpPr>
        <p:spPr>
          <a:xfrm>
            <a:off x="251520" y="692696"/>
            <a:ext cx="4032448" cy="430887"/>
          </a:xfrm>
          <a:prstGeom prst="rect">
            <a:avLst/>
          </a:prstGeom>
        </p:spPr>
        <p:txBody>
          <a:bodyPr wrap="square">
            <a:spAutoFit/>
          </a:bodyPr>
          <a:lstStyle/>
          <a:p>
            <a:pPr algn="just">
              <a:lnSpc>
                <a:spcPct val="110000"/>
              </a:lnSpc>
            </a:pPr>
            <a:r>
              <a:rPr lang="ru-RU" sz="2000" dirty="0">
                <a:latin typeface="Arial" pitchFamily="34" charset="0"/>
                <a:cs typeface="Arial" pitchFamily="34" charset="0"/>
              </a:rPr>
              <a:t>Коэффициент Джоуля-Томсона</a:t>
            </a:r>
            <a:endParaRPr lang="ru-RU" sz="2000" b="1" dirty="0">
              <a:latin typeface="Arial" pitchFamily="34" charset="0"/>
              <a:cs typeface="Arial" pitchFamily="34" charset="0"/>
            </a:endParaRPr>
          </a:p>
        </p:txBody>
      </p:sp>
      <p:sp>
        <p:nvSpPr>
          <p:cNvPr id="9" name="Rectangle 8"/>
          <p:cNvSpPr/>
          <p:nvPr/>
        </p:nvSpPr>
        <p:spPr>
          <a:xfrm>
            <a:off x="5438725" y="702221"/>
            <a:ext cx="2808312" cy="769441"/>
          </a:xfrm>
          <a:prstGeom prst="rect">
            <a:avLst/>
          </a:prstGeom>
        </p:spPr>
        <p:txBody>
          <a:bodyPr wrap="square">
            <a:spAutoFit/>
          </a:bodyPr>
          <a:lstStyle/>
          <a:p>
            <a:pPr algn="just">
              <a:lnSpc>
                <a:spcPct val="110000"/>
              </a:lnSpc>
            </a:pPr>
            <a:r>
              <a:rPr lang="ru-RU" sz="2000" dirty="0">
                <a:latin typeface="Arial" pitchFamily="34" charset="0"/>
                <a:cs typeface="Arial" pitchFamily="34" charset="0"/>
              </a:rPr>
              <a:t>Уравнение состояния</a:t>
            </a:r>
            <a:r>
              <a:rPr lang="en-US" sz="2000" dirty="0">
                <a:latin typeface="Arial" pitchFamily="34" charset="0"/>
                <a:cs typeface="Arial" pitchFamily="34" charset="0"/>
              </a:rPr>
              <a:t> </a:t>
            </a:r>
            <a:r>
              <a:rPr lang="ru-RU" sz="2000" dirty="0">
                <a:latin typeface="Arial" pitchFamily="34" charset="0"/>
                <a:cs typeface="Arial" pitchFamily="34" charset="0"/>
              </a:rPr>
              <a:t>в вириальной форме</a:t>
            </a:r>
            <a:endParaRPr lang="ru-RU" sz="2000" b="1" dirty="0">
              <a:latin typeface="Arial" pitchFamily="34" charset="0"/>
              <a:cs typeface="Arial" pitchFamily="34" charset="0"/>
            </a:endParaRPr>
          </a:p>
        </p:txBody>
      </p:sp>
      <p:graphicFrame>
        <p:nvGraphicFramePr>
          <p:cNvPr id="13" name="Object 12"/>
          <p:cNvGraphicFramePr>
            <a:graphicFrameLocks noChangeAspect="1"/>
          </p:cNvGraphicFramePr>
          <p:nvPr>
            <p:extLst>
              <p:ext uri="{D42A27DB-BD31-4B8C-83A1-F6EECF244321}">
                <p14:modId xmlns:p14="http://schemas.microsoft.com/office/powerpoint/2010/main" val="723297960"/>
              </p:ext>
            </p:extLst>
          </p:nvPr>
        </p:nvGraphicFramePr>
        <p:xfrm>
          <a:off x="6660232" y="5606796"/>
          <a:ext cx="1068387" cy="825500"/>
        </p:xfrm>
        <a:graphic>
          <a:graphicData uri="http://schemas.openxmlformats.org/presentationml/2006/ole">
            <mc:AlternateContent xmlns:mc="http://schemas.openxmlformats.org/markup-compatibility/2006">
              <mc:Choice xmlns:v="urn:schemas-microsoft-com:vml" Requires="v">
                <p:oleObj spid="_x0000_s1618504" name="Equation" r:id="rId7" imgW="507960" imgH="393480" progId="Equation.DSMT4">
                  <p:embed/>
                </p:oleObj>
              </mc:Choice>
              <mc:Fallback>
                <p:oleObj name="Equation" r:id="rId7" imgW="507960" imgH="393480" progId="Equation.DSMT4">
                  <p:embed/>
                  <p:pic>
                    <p:nvPicPr>
                      <p:cNvPr id="0" name="Picture 54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60232" y="5606796"/>
                        <a:ext cx="1068387" cy="825500"/>
                      </a:xfrm>
                      <a:prstGeom prst="rect">
                        <a:avLst/>
                      </a:prstGeom>
                      <a:noFill/>
                      <a:ln w="31750">
                        <a:solidFill>
                          <a:srgbClr val="C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14"/>
          <p:cNvSpPr/>
          <p:nvPr/>
        </p:nvSpPr>
        <p:spPr>
          <a:xfrm>
            <a:off x="51445" y="2479324"/>
            <a:ext cx="8208912" cy="430887"/>
          </a:xfrm>
          <a:prstGeom prst="rect">
            <a:avLst/>
          </a:prstGeom>
        </p:spPr>
        <p:txBody>
          <a:bodyPr wrap="square">
            <a:spAutoFit/>
          </a:bodyPr>
          <a:lstStyle/>
          <a:p>
            <a:pPr algn="just">
              <a:lnSpc>
                <a:spcPct val="110000"/>
              </a:lnSpc>
            </a:pPr>
            <a:r>
              <a:rPr lang="ru-RU" sz="2000" dirty="0">
                <a:latin typeface="Arial" pitchFamily="34" charset="0"/>
                <a:cs typeface="Arial" pitchFamily="34" charset="0"/>
              </a:rPr>
              <a:t>Отбрасывая бесконечную сумму и делая приближенную замену</a:t>
            </a:r>
            <a:endParaRPr lang="ru-RU" sz="2000" b="1" dirty="0">
              <a:latin typeface="Arial" pitchFamily="34" charset="0"/>
              <a:cs typeface="Arial" pitchFamily="34" charset="0"/>
            </a:endParaRPr>
          </a:p>
        </p:txBody>
      </p:sp>
      <p:graphicFrame>
        <p:nvGraphicFramePr>
          <p:cNvPr id="16" name="Object 15"/>
          <p:cNvGraphicFramePr>
            <a:graphicFrameLocks noChangeAspect="1"/>
          </p:cNvGraphicFramePr>
          <p:nvPr>
            <p:extLst>
              <p:ext uri="{D42A27DB-BD31-4B8C-83A1-F6EECF244321}">
                <p14:modId xmlns:p14="http://schemas.microsoft.com/office/powerpoint/2010/main" val="4075928801"/>
              </p:ext>
            </p:extLst>
          </p:nvPr>
        </p:nvGraphicFramePr>
        <p:xfrm>
          <a:off x="357858" y="3061388"/>
          <a:ext cx="2619375" cy="825500"/>
        </p:xfrm>
        <a:graphic>
          <a:graphicData uri="http://schemas.openxmlformats.org/presentationml/2006/ole">
            <mc:AlternateContent xmlns:mc="http://schemas.openxmlformats.org/markup-compatibility/2006">
              <mc:Choice xmlns:v="urn:schemas-microsoft-com:vml" Requires="v">
                <p:oleObj spid="_x0000_s1618505" name="Equation" r:id="rId9" imgW="1244520" imgH="393480" progId="Equation.DSMT4">
                  <p:embed/>
                </p:oleObj>
              </mc:Choice>
              <mc:Fallback>
                <p:oleObj name="Equation" r:id="rId9" imgW="1244520" imgH="393480" progId="Equation.DSMT4">
                  <p:embed/>
                  <p:pic>
                    <p:nvPicPr>
                      <p:cNvPr id="0" name="Picture 54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7858" y="3061388"/>
                        <a:ext cx="2619375"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17" name="Right Arrow 16"/>
          <p:cNvSpPr/>
          <p:nvPr/>
        </p:nvSpPr>
        <p:spPr>
          <a:xfrm>
            <a:off x="3203848" y="3230094"/>
            <a:ext cx="936104" cy="488087"/>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8" name="Object 17"/>
          <p:cNvGraphicFramePr>
            <a:graphicFrameLocks noChangeAspect="1"/>
          </p:cNvGraphicFramePr>
          <p:nvPr>
            <p:extLst>
              <p:ext uri="{D42A27DB-BD31-4B8C-83A1-F6EECF244321}">
                <p14:modId xmlns:p14="http://schemas.microsoft.com/office/powerpoint/2010/main" val="2529216948"/>
              </p:ext>
            </p:extLst>
          </p:nvPr>
        </p:nvGraphicFramePr>
        <p:xfrm>
          <a:off x="4427984" y="3140968"/>
          <a:ext cx="4597400" cy="877887"/>
        </p:xfrm>
        <a:graphic>
          <a:graphicData uri="http://schemas.openxmlformats.org/presentationml/2006/ole">
            <mc:AlternateContent xmlns:mc="http://schemas.openxmlformats.org/markup-compatibility/2006">
              <mc:Choice xmlns:v="urn:schemas-microsoft-com:vml" Requires="v">
                <p:oleObj spid="_x0000_s1618506" name="Equation" r:id="rId11" imgW="2184120" imgH="419040" progId="Equation.DSMT4">
                  <p:embed/>
                </p:oleObj>
              </mc:Choice>
              <mc:Fallback>
                <p:oleObj name="Equation" r:id="rId11" imgW="2184120" imgH="419040" progId="Equation.DSMT4">
                  <p:embed/>
                  <p:pic>
                    <p:nvPicPr>
                      <p:cNvPr id="0" name="Picture 54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427984" y="3140968"/>
                        <a:ext cx="4597400"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701854200"/>
              </p:ext>
            </p:extLst>
          </p:nvPr>
        </p:nvGraphicFramePr>
        <p:xfrm>
          <a:off x="7812360" y="2491979"/>
          <a:ext cx="1282700" cy="425450"/>
        </p:xfrm>
        <a:graphic>
          <a:graphicData uri="http://schemas.openxmlformats.org/presentationml/2006/ole">
            <mc:AlternateContent xmlns:mc="http://schemas.openxmlformats.org/markup-compatibility/2006">
              <mc:Choice xmlns:v="urn:schemas-microsoft-com:vml" Requires="v">
                <p:oleObj spid="_x0000_s1618507" name="Equation" r:id="rId13" imgW="609480" imgH="203040" progId="Equation.DSMT4">
                  <p:embed/>
                </p:oleObj>
              </mc:Choice>
              <mc:Fallback>
                <p:oleObj name="Equation" r:id="rId13" imgW="609480" imgH="203040" progId="Equation.DSMT4">
                  <p:embed/>
                  <p:pic>
                    <p:nvPicPr>
                      <p:cNvPr id="0" name="Picture 54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812360" y="2491979"/>
                        <a:ext cx="12827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1008895595"/>
              </p:ext>
            </p:extLst>
          </p:nvPr>
        </p:nvGraphicFramePr>
        <p:xfrm>
          <a:off x="405979" y="4221088"/>
          <a:ext cx="2509837" cy="960438"/>
        </p:xfrm>
        <a:graphic>
          <a:graphicData uri="http://schemas.openxmlformats.org/presentationml/2006/ole">
            <mc:AlternateContent xmlns:mc="http://schemas.openxmlformats.org/markup-compatibility/2006">
              <mc:Choice xmlns:v="urn:schemas-microsoft-com:vml" Requires="v">
                <p:oleObj spid="_x0000_s1618508" name="Equation" r:id="rId15" imgW="1193760" imgH="457200" progId="Equation.DSMT4">
                  <p:embed/>
                </p:oleObj>
              </mc:Choice>
              <mc:Fallback>
                <p:oleObj name="Equation" r:id="rId15" imgW="1193760" imgH="457200" progId="Equation.DSMT4">
                  <p:embed/>
                  <p:pic>
                    <p:nvPicPr>
                      <p:cNvPr id="0" name="Picture 54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05979" y="4221088"/>
                        <a:ext cx="2509837"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359633160"/>
              </p:ext>
            </p:extLst>
          </p:nvPr>
        </p:nvGraphicFramePr>
        <p:xfrm>
          <a:off x="3659188" y="4149725"/>
          <a:ext cx="4748212" cy="985838"/>
        </p:xfrm>
        <a:graphic>
          <a:graphicData uri="http://schemas.openxmlformats.org/presentationml/2006/ole">
            <mc:AlternateContent xmlns:mc="http://schemas.openxmlformats.org/markup-compatibility/2006">
              <mc:Choice xmlns:v="urn:schemas-microsoft-com:vml" Requires="v">
                <p:oleObj spid="_x0000_s1618509" name="Equation" r:id="rId17" imgW="2260440" imgH="469800" progId="Equation.DSMT4">
                  <p:embed/>
                </p:oleObj>
              </mc:Choice>
              <mc:Fallback>
                <p:oleObj name="Equation" r:id="rId17" imgW="2260440" imgH="469800" progId="Equation.DSMT4">
                  <p:embed/>
                  <p:pic>
                    <p:nvPicPr>
                      <p:cNvPr id="0" name="Picture 55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659188" y="4149725"/>
                        <a:ext cx="4748212" cy="98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498686542"/>
              </p:ext>
            </p:extLst>
          </p:nvPr>
        </p:nvGraphicFramePr>
        <p:xfrm>
          <a:off x="395536" y="5540121"/>
          <a:ext cx="2508250" cy="958850"/>
        </p:xfrm>
        <a:graphic>
          <a:graphicData uri="http://schemas.openxmlformats.org/presentationml/2006/ole">
            <mc:AlternateContent xmlns:mc="http://schemas.openxmlformats.org/markup-compatibility/2006">
              <mc:Choice xmlns:v="urn:schemas-microsoft-com:vml" Requires="v">
                <p:oleObj spid="_x0000_s1618510" name="Equation" r:id="rId19" imgW="1193760" imgH="457200" progId="Equation.DSMT4">
                  <p:embed/>
                </p:oleObj>
              </mc:Choice>
              <mc:Fallback>
                <p:oleObj name="Equation" r:id="rId19" imgW="1193760" imgH="457200" progId="Equation.DSMT4">
                  <p:embed/>
                  <p:pic>
                    <p:nvPicPr>
                      <p:cNvPr id="0" name="Picture 551"/>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95536" y="5540121"/>
                        <a:ext cx="2508250"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77046926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35496" y="44624"/>
            <a:ext cx="9001000" cy="936104"/>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Формула для энтальпии в газа Ван-дер-Ваальса</a:t>
            </a:r>
            <a:endParaRPr lang="ru-RU" sz="2800" b="1" kern="0" baseline="-25000" dirty="0">
              <a:solidFill>
                <a:srgbClr val="003399"/>
              </a:solidFill>
              <a:latin typeface="Arial" pitchFamily="34" charset="0"/>
              <a:cs typeface="Arial" pitchFamily="34" charset="0"/>
            </a:endParaRPr>
          </a:p>
        </p:txBody>
      </p:sp>
      <p:sp>
        <p:nvSpPr>
          <p:cNvPr id="5" name="Rectangle 4"/>
          <p:cNvSpPr/>
          <p:nvPr/>
        </p:nvSpPr>
        <p:spPr>
          <a:xfrm>
            <a:off x="1827709" y="908720"/>
            <a:ext cx="5344566" cy="430887"/>
          </a:xfrm>
          <a:prstGeom prst="rect">
            <a:avLst/>
          </a:prstGeom>
        </p:spPr>
        <p:txBody>
          <a:bodyPr wrap="square">
            <a:spAutoFit/>
          </a:bodyPr>
          <a:lstStyle/>
          <a:p>
            <a:pPr algn="just">
              <a:lnSpc>
                <a:spcPct val="110000"/>
              </a:lnSpc>
            </a:pPr>
            <a:r>
              <a:rPr lang="ru-RU" sz="2000" dirty="0">
                <a:latin typeface="Arial" pitchFamily="34" charset="0"/>
                <a:cs typeface="Arial" pitchFamily="34" charset="0"/>
              </a:rPr>
              <a:t>Внутренняя энергия газа Ван-дер-Ваальса</a:t>
            </a:r>
            <a:endParaRPr lang="ru-RU" sz="2000" b="1" dirty="0">
              <a:latin typeface="Arial" pitchFamily="34" charset="0"/>
              <a:cs typeface="Arial" pitchFamily="34" charset="0"/>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94858632"/>
              </p:ext>
            </p:extLst>
          </p:nvPr>
        </p:nvGraphicFramePr>
        <p:xfrm>
          <a:off x="3619500" y="1319213"/>
          <a:ext cx="1760538" cy="827087"/>
        </p:xfrm>
        <a:graphic>
          <a:graphicData uri="http://schemas.openxmlformats.org/presentationml/2006/ole">
            <mc:AlternateContent xmlns:mc="http://schemas.openxmlformats.org/markup-compatibility/2006">
              <mc:Choice xmlns:v="urn:schemas-microsoft-com:vml" Requires="v">
                <p:oleObj spid="_x0000_s1621341" name="Equation" r:id="rId3" imgW="838080" imgH="393480" progId="Equation.DSMT4">
                  <p:embed/>
                </p:oleObj>
              </mc:Choice>
              <mc:Fallback>
                <p:oleObj name="Equation" r:id="rId3" imgW="838080" imgH="393480" progId="Equation.DSMT4">
                  <p:embed/>
                  <p:pic>
                    <p:nvPicPr>
                      <p:cNvPr id="0" name="Picture 317"/>
                      <p:cNvPicPr>
                        <a:picLocks noChangeAspect="1" noChangeArrowheads="1"/>
                      </p:cNvPicPr>
                      <p:nvPr/>
                    </p:nvPicPr>
                    <p:blipFill>
                      <a:blip r:embed="rId4"/>
                      <a:srcRect/>
                      <a:stretch>
                        <a:fillRect/>
                      </a:stretch>
                    </p:blipFill>
                    <p:spPr bwMode="auto">
                      <a:xfrm>
                        <a:off x="3619500" y="1319213"/>
                        <a:ext cx="1760538" cy="82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495770237"/>
              </p:ext>
            </p:extLst>
          </p:nvPr>
        </p:nvGraphicFramePr>
        <p:xfrm>
          <a:off x="645541" y="2780928"/>
          <a:ext cx="7708901" cy="908050"/>
        </p:xfrm>
        <a:graphic>
          <a:graphicData uri="http://schemas.openxmlformats.org/presentationml/2006/ole">
            <mc:AlternateContent xmlns:mc="http://schemas.openxmlformats.org/markup-compatibility/2006">
              <mc:Choice xmlns:v="urn:schemas-microsoft-com:vml" Requires="v">
                <p:oleObj spid="_x0000_s1621342" name="Equation" r:id="rId5" imgW="3670200" imgH="431640" progId="Equation.DSMT4">
                  <p:embed/>
                </p:oleObj>
              </mc:Choice>
              <mc:Fallback>
                <p:oleObj name="Equation" r:id="rId5" imgW="3670200" imgH="431640" progId="Equation.DSMT4">
                  <p:embed/>
                  <p:pic>
                    <p:nvPicPr>
                      <p:cNvPr id="0" name="Picture 3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5541" y="2780928"/>
                        <a:ext cx="7708901"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8" name="Rectangle 7"/>
          <p:cNvSpPr/>
          <p:nvPr/>
        </p:nvSpPr>
        <p:spPr>
          <a:xfrm>
            <a:off x="2350244" y="2276872"/>
            <a:ext cx="4299496" cy="430887"/>
          </a:xfrm>
          <a:prstGeom prst="rect">
            <a:avLst/>
          </a:prstGeom>
        </p:spPr>
        <p:txBody>
          <a:bodyPr wrap="square">
            <a:spAutoFit/>
          </a:bodyPr>
          <a:lstStyle/>
          <a:p>
            <a:pPr algn="just">
              <a:lnSpc>
                <a:spcPct val="110000"/>
              </a:lnSpc>
            </a:pPr>
            <a:r>
              <a:rPr lang="ru-RU" sz="2000" dirty="0">
                <a:latin typeface="Arial" pitchFamily="34" charset="0"/>
                <a:cs typeface="Arial" pitchFamily="34" charset="0"/>
              </a:rPr>
              <a:t>Энтальпия газа Ван-дер-Ваальса</a:t>
            </a:r>
            <a:endParaRPr lang="ru-RU" sz="2000" b="1" dirty="0">
              <a:latin typeface="Arial" pitchFamily="34" charset="0"/>
              <a:cs typeface="Arial" pitchFamily="34" charset="0"/>
            </a:endParaRPr>
          </a:p>
        </p:txBody>
      </p:sp>
      <p:graphicFrame>
        <p:nvGraphicFramePr>
          <p:cNvPr id="13" name="Object 12"/>
          <p:cNvGraphicFramePr>
            <a:graphicFrameLocks noChangeAspect="1"/>
          </p:cNvGraphicFramePr>
          <p:nvPr>
            <p:extLst>
              <p:ext uri="{D42A27DB-BD31-4B8C-83A1-F6EECF244321}">
                <p14:modId xmlns:p14="http://schemas.microsoft.com/office/powerpoint/2010/main" val="296062242"/>
              </p:ext>
            </p:extLst>
          </p:nvPr>
        </p:nvGraphicFramePr>
        <p:xfrm>
          <a:off x="971600" y="3861048"/>
          <a:ext cx="7362826" cy="881063"/>
        </p:xfrm>
        <a:graphic>
          <a:graphicData uri="http://schemas.openxmlformats.org/presentationml/2006/ole">
            <mc:AlternateContent xmlns:mc="http://schemas.openxmlformats.org/markup-compatibility/2006">
              <mc:Choice xmlns:v="urn:schemas-microsoft-com:vml" Requires="v">
                <p:oleObj spid="_x0000_s1621343" name="Equation" r:id="rId7" imgW="3504960" imgH="419040" progId="Equation.DSMT4">
                  <p:embed/>
                </p:oleObj>
              </mc:Choice>
              <mc:Fallback>
                <p:oleObj name="Equation" r:id="rId7" imgW="3504960" imgH="419040" progId="Equation.DSMT4">
                  <p:embed/>
                  <p:pic>
                    <p:nvPicPr>
                      <p:cNvPr id="0" name="Picture 3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1600" y="3861048"/>
                        <a:ext cx="7362826" cy="88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523451240"/>
              </p:ext>
            </p:extLst>
          </p:nvPr>
        </p:nvGraphicFramePr>
        <p:xfrm>
          <a:off x="179512" y="5244876"/>
          <a:ext cx="2906713" cy="827088"/>
        </p:xfrm>
        <a:graphic>
          <a:graphicData uri="http://schemas.openxmlformats.org/presentationml/2006/ole">
            <mc:AlternateContent xmlns:mc="http://schemas.openxmlformats.org/markup-compatibility/2006">
              <mc:Choice xmlns:v="urn:schemas-microsoft-com:vml" Requires="v">
                <p:oleObj spid="_x0000_s1621344" name="Equation" r:id="rId9" imgW="1384200" imgH="393480" progId="Equation.DSMT4">
                  <p:embed/>
                </p:oleObj>
              </mc:Choice>
              <mc:Fallback>
                <p:oleObj name="Equation" r:id="rId9" imgW="1384200" imgH="393480" progId="Equation.DSMT4">
                  <p:embed/>
                  <p:pic>
                    <p:nvPicPr>
                      <p:cNvPr id="0" name="Picture 3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9512" y="5244876"/>
                        <a:ext cx="2906713" cy="827088"/>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1762484308"/>
              </p:ext>
            </p:extLst>
          </p:nvPr>
        </p:nvGraphicFramePr>
        <p:xfrm>
          <a:off x="3923928" y="5892948"/>
          <a:ext cx="1654175" cy="560388"/>
        </p:xfrm>
        <a:graphic>
          <a:graphicData uri="http://schemas.openxmlformats.org/presentationml/2006/ole">
            <mc:AlternateContent xmlns:mc="http://schemas.openxmlformats.org/markup-compatibility/2006">
              <mc:Choice xmlns:v="urn:schemas-microsoft-com:vml" Requires="v">
                <p:oleObj spid="_x0000_s1621345" name="Equation" r:id="rId11" imgW="787320" imgH="266400" progId="Equation.DSMT4">
                  <p:embed/>
                </p:oleObj>
              </mc:Choice>
              <mc:Fallback>
                <p:oleObj name="Equation" r:id="rId11" imgW="787320" imgH="266400" progId="Equation.DSMT4">
                  <p:embed/>
                  <p:pic>
                    <p:nvPicPr>
                      <p:cNvPr id="0" name="Picture 32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23928" y="5892948"/>
                        <a:ext cx="1654175"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3674283799"/>
              </p:ext>
            </p:extLst>
          </p:nvPr>
        </p:nvGraphicFramePr>
        <p:xfrm>
          <a:off x="6179604" y="5892948"/>
          <a:ext cx="1654175" cy="508000"/>
        </p:xfrm>
        <a:graphic>
          <a:graphicData uri="http://schemas.openxmlformats.org/presentationml/2006/ole">
            <mc:AlternateContent xmlns:mc="http://schemas.openxmlformats.org/markup-compatibility/2006">
              <mc:Choice xmlns:v="urn:schemas-microsoft-com:vml" Requires="v">
                <p:oleObj spid="_x0000_s1621346" name="Equation" r:id="rId13" imgW="787320" imgH="241200" progId="Equation.DSMT4">
                  <p:embed/>
                </p:oleObj>
              </mc:Choice>
              <mc:Fallback>
                <p:oleObj name="Equation" r:id="rId13" imgW="787320" imgH="241200" progId="Equation.DSMT4">
                  <p:embed/>
                  <p:pic>
                    <p:nvPicPr>
                      <p:cNvPr id="0" name="Picture 32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179604" y="5892948"/>
                        <a:ext cx="16541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17" name="Rectangle 16"/>
          <p:cNvSpPr/>
          <p:nvPr/>
        </p:nvSpPr>
        <p:spPr>
          <a:xfrm>
            <a:off x="3275856" y="5028852"/>
            <a:ext cx="5796136" cy="769441"/>
          </a:xfrm>
          <a:prstGeom prst="rect">
            <a:avLst/>
          </a:prstGeom>
        </p:spPr>
        <p:txBody>
          <a:bodyPr wrap="square">
            <a:spAutoFit/>
          </a:bodyPr>
          <a:lstStyle/>
          <a:p>
            <a:pPr algn="just">
              <a:lnSpc>
                <a:spcPct val="110000"/>
              </a:lnSpc>
            </a:pPr>
            <a:r>
              <a:rPr lang="ru-RU" sz="2000" dirty="0">
                <a:latin typeface="Arial" pitchFamily="34" charset="0"/>
                <a:cs typeface="Arial" pitchFamily="34" charset="0"/>
              </a:rPr>
              <a:t>Для газа Ван-дер-Ваальса соотношение Майера выполняется лишь приближенно</a:t>
            </a:r>
            <a:endParaRPr lang="ru-RU" sz="2000" b="1" dirty="0">
              <a:latin typeface="Arial" pitchFamily="34" charset="0"/>
              <a:cs typeface="Arial" pitchFamily="34" charset="0"/>
            </a:endParaRPr>
          </a:p>
        </p:txBody>
      </p:sp>
    </p:spTree>
    <p:extLst>
      <p:ext uri="{BB962C8B-B14F-4D97-AF65-F5344CB8AC3E}">
        <p14:creationId xmlns:p14="http://schemas.microsoft.com/office/powerpoint/2010/main" val="8065226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p14="http://schemas.microsoft.com/office/powerpoint/2010/main" val="3701936707"/>
              </p:ext>
            </p:extLst>
          </p:nvPr>
        </p:nvGraphicFramePr>
        <p:xfrm>
          <a:off x="5580112" y="1196950"/>
          <a:ext cx="1146175" cy="481012"/>
        </p:xfrm>
        <a:graphic>
          <a:graphicData uri="http://schemas.openxmlformats.org/presentationml/2006/ole">
            <mc:AlternateContent xmlns:mc="http://schemas.openxmlformats.org/markup-compatibility/2006">
              <mc:Choice xmlns:v="urn:schemas-microsoft-com:vml" Requires="v">
                <p:oleObj spid="_x0000_s1588834" name="Equation" r:id="rId3" imgW="545760" imgH="228600" progId="Equation.DSMT4">
                  <p:embed/>
                </p:oleObj>
              </mc:Choice>
              <mc:Fallback>
                <p:oleObj name="Equation" r:id="rId3" imgW="545760" imgH="228600" progId="Equation.DSMT4">
                  <p:embed/>
                  <p:pic>
                    <p:nvPicPr>
                      <p:cNvPr id="0" name="Picture 2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0112" y="1196950"/>
                        <a:ext cx="1146175"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5" name="Rectangle 4"/>
          <p:cNvSpPr/>
          <p:nvPr/>
        </p:nvSpPr>
        <p:spPr>
          <a:xfrm>
            <a:off x="251520" y="1052736"/>
            <a:ext cx="4608512" cy="769441"/>
          </a:xfrm>
          <a:prstGeom prst="rect">
            <a:avLst/>
          </a:prstGeom>
        </p:spPr>
        <p:txBody>
          <a:bodyPr wrap="square">
            <a:spAutoFit/>
          </a:bodyPr>
          <a:lstStyle/>
          <a:p>
            <a:pPr algn="just">
              <a:lnSpc>
                <a:spcPct val="110000"/>
              </a:lnSpc>
            </a:pPr>
            <a:r>
              <a:rPr lang="ru-RU" sz="2000" dirty="0">
                <a:latin typeface="Arial" pitchFamily="34" charset="0"/>
                <a:cs typeface="Arial" pitchFamily="34" charset="0"/>
              </a:rPr>
              <a:t>Условия постоянства энтальпии в процессе Джоуля-Томсона</a:t>
            </a:r>
            <a:endParaRPr lang="ru-RU" sz="2000" b="1" dirty="0">
              <a:latin typeface="Arial" pitchFamily="34" charset="0"/>
              <a:cs typeface="Arial" pitchFamily="34" charset="0"/>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2063637725"/>
              </p:ext>
            </p:extLst>
          </p:nvPr>
        </p:nvGraphicFramePr>
        <p:xfrm>
          <a:off x="2447354" y="4653136"/>
          <a:ext cx="4105275" cy="1016000"/>
        </p:xfrm>
        <a:graphic>
          <a:graphicData uri="http://schemas.openxmlformats.org/presentationml/2006/ole">
            <mc:AlternateContent xmlns:mc="http://schemas.openxmlformats.org/markup-compatibility/2006">
              <mc:Choice xmlns:v="urn:schemas-microsoft-com:vml" Requires="v">
                <p:oleObj spid="_x0000_s1588835" name="Equation" r:id="rId5" imgW="1955520" imgH="482400" progId="Equation.DSMT4">
                  <p:embed/>
                </p:oleObj>
              </mc:Choice>
              <mc:Fallback>
                <p:oleObj name="Equation" r:id="rId5" imgW="1955520" imgH="482400" progId="Equation.DSMT4">
                  <p:embed/>
                  <p:pic>
                    <p:nvPicPr>
                      <p:cNvPr id="0" name="Picture 24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47354" y="4653136"/>
                        <a:ext cx="41052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285616477"/>
              </p:ext>
            </p:extLst>
          </p:nvPr>
        </p:nvGraphicFramePr>
        <p:xfrm>
          <a:off x="1835696" y="1988840"/>
          <a:ext cx="5016500" cy="908050"/>
        </p:xfrm>
        <a:graphic>
          <a:graphicData uri="http://schemas.openxmlformats.org/presentationml/2006/ole">
            <mc:AlternateContent xmlns:mc="http://schemas.openxmlformats.org/markup-compatibility/2006">
              <mc:Choice xmlns:v="urn:schemas-microsoft-com:vml" Requires="v">
                <p:oleObj spid="_x0000_s1588836" name="Equation" r:id="rId7" imgW="2387520" imgH="431640" progId="Equation.DSMT4">
                  <p:embed/>
                </p:oleObj>
              </mc:Choice>
              <mc:Fallback>
                <p:oleObj name="Equation" r:id="rId7" imgW="2387520" imgH="431640" progId="Equation.DSMT4">
                  <p:embed/>
                  <p:pic>
                    <p:nvPicPr>
                      <p:cNvPr id="0" name="Picture 24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35696" y="1988840"/>
                        <a:ext cx="50165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8" name="Rectangle 4"/>
          <p:cNvSpPr txBox="1">
            <a:spLocks noRot="1" noChangeArrowheads="1"/>
          </p:cNvSpPr>
          <p:nvPr/>
        </p:nvSpPr>
        <p:spPr bwMode="auto">
          <a:xfrm>
            <a:off x="251520" y="44624"/>
            <a:ext cx="8496944" cy="936104"/>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Интегральный эффект Джоуля-Томсона в газе Ван-дер-Ваальса (приближенный расчет)</a:t>
            </a:r>
            <a:endParaRPr lang="ru-RU" sz="2800" b="1" kern="0" baseline="-25000" dirty="0">
              <a:solidFill>
                <a:srgbClr val="003399"/>
              </a:solidFill>
              <a:latin typeface="Arial" pitchFamily="34" charset="0"/>
              <a:cs typeface="Arial" pitchFamily="34" charset="0"/>
            </a:endParaRPr>
          </a:p>
        </p:txBody>
      </p:sp>
      <p:sp>
        <p:nvSpPr>
          <p:cNvPr id="9" name="Rectangle 8"/>
          <p:cNvSpPr/>
          <p:nvPr/>
        </p:nvSpPr>
        <p:spPr>
          <a:xfrm>
            <a:off x="395536" y="2996952"/>
            <a:ext cx="8352928" cy="769441"/>
          </a:xfrm>
          <a:prstGeom prst="rect">
            <a:avLst/>
          </a:prstGeom>
        </p:spPr>
        <p:txBody>
          <a:bodyPr wrap="square">
            <a:spAutoFit/>
          </a:bodyPr>
          <a:lstStyle/>
          <a:p>
            <a:pPr algn="just">
              <a:lnSpc>
                <a:spcPct val="110000"/>
              </a:lnSpc>
            </a:pPr>
            <a:r>
              <a:rPr lang="ru-RU" sz="2000" dirty="0">
                <a:latin typeface="Arial" pitchFamily="34" charset="0"/>
                <a:cs typeface="Arial" pitchFamily="34" charset="0"/>
              </a:rPr>
              <a:t>Если считать, что под правым поршнем газ расширяется настолько, что его можно описывать уравнением состояния идеального газа, то </a:t>
            </a:r>
            <a:endParaRPr lang="ru-RU" sz="2000" b="1" dirty="0">
              <a:latin typeface="Arial" pitchFamily="34" charset="0"/>
              <a:cs typeface="Arial" pitchFamily="34" charset="0"/>
            </a:endParaRPr>
          </a:p>
        </p:txBody>
      </p:sp>
      <p:graphicFrame>
        <p:nvGraphicFramePr>
          <p:cNvPr id="10" name="Object 9"/>
          <p:cNvGraphicFramePr>
            <a:graphicFrameLocks noChangeAspect="1"/>
          </p:cNvGraphicFramePr>
          <p:nvPr>
            <p:extLst>
              <p:ext uri="{D42A27DB-BD31-4B8C-83A1-F6EECF244321}">
                <p14:modId xmlns:p14="http://schemas.microsoft.com/office/powerpoint/2010/main" val="1005082590"/>
              </p:ext>
            </p:extLst>
          </p:nvPr>
        </p:nvGraphicFramePr>
        <p:xfrm>
          <a:off x="2987824" y="3789040"/>
          <a:ext cx="3255963" cy="908050"/>
        </p:xfrm>
        <a:graphic>
          <a:graphicData uri="http://schemas.openxmlformats.org/presentationml/2006/ole">
            <mc:AlternateContent xmlns:mc="http://schemas.openxmlformats.org/markup-compatibility/2006">
              <mc:Choice xmlns:v="urn:schemas-microsoft-com:vml" Requires="v">
                <p:oleObj spid="_x0000_s1588837" name="Equation" r:id="rId9" imgW="1549080" imgH="431640" progId="Equation.DSMT4">
                  <p:embed/>
                </p:oleObj>
              </mc:Choice>
              <mc:Fallback>
                <p:oleObj name="Equation" r:id="rId9" imgW="1549080" imgH="431640" progId="Equation.DSMT4">
                  <p:embed/>
                  <p:pic>
                    <p:nvPicPr>
                      <p:cNvPr id="0" name="Picture 25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87824" y="3789040"/>
                        <a:ext cx="3255963"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11" name="Rectangle 10"/>
          <p:cNvSpPr/>
          <p:nvPr/>
        </p:nvSpPr>
        <p:spPr>
          <a:xfrm>
            <a:off x="539552" y="4797152"/>
            <a:ext cx="1800200" cy="769441"/>
          </a:xfrm>
          <a:prstGeom prst="rect">
            <a:avLst/>
          </a:prstGeom>
        </p:spPr>
        <p:txBody>
          <a:bodyPr wrap="square">
            <a:spAutoFit/>
          </a:bodyPr>
          <a:lstStyle/>
          <a:p>
            <a:pPr algn="just">
              <a:lnSpc>
                <a:spcPct val="110000"/>
              </a:lnSpc>
            </a:pPr>
            <a:r>
              <a:rPr lang="ru-RU" sz="2000" dirty="0">
                <a:latin typeface="Arial" pitchFamily="34" charset="0"/>
                <a:cs typeface="Arial" pitchFamily="34" charset="0"/>
              </a:rPr>
              <a:t>Приращение температуры</a:t>
            </a:r>
            <a:endParaRPr lang="ru-RU" sz="2000" b="1" dirty="0">
              <a:latin typeface="Arial" pitchFamily="34" charset="0"/>
              <a:cs typeface="Arial" pitchFamily="34" charset="0"/>
            </a:endParaRPr>
          </a:p>
        </p:txBody>
      </p:sp>
      <p:sp>
        <p:nvSpPr>
          <p:cNvPr id="12" name="Rectangle 11"/>
          <p:cNvSpPr/>
          <p:nvPr/>
        </p:nvSpPr>
        <p:spPr>
          <a:xfrm>
            <a:off x="611560" y="5931724"/>
            <a:ext cx="3600400" cy="769441"/>
          </a:xfrm>
          <a:prstGeom prst="rect">
            <a:avLst/>
          </a:prstGeom>
        </p:spPr>
        <p:txBody>
          <a:bodyPr wrap="square">
            <a:spAutoFit/>
          </a:bodyPr>
          <a:lstStyle/>
          <a:p>
            <a:pPr algn="just">
              <a:lnSpc>
                <a:spcPct val="110000"/>
              </a:lnSpc>
            </a:pPr>
            <a:r>
              <a:rPr lang="ru-RU" sz="2000" dirty="0">
                <a:latin typeface="Arial" pitchFamily="34" charset="0"/>
                <a:cs typeface="Arial" pitchFamily="34" charset="0"/>
              </a:rPr>
              <a:t>Температура инверсии</a:t>
            </a:r>
          </a:p>
          <a:p>
            <a:pPr algn="just">
              <a:lnSpc>
                <a:spcPct val="110000"/>
              </a:lnSpc>
            </a:pPr>
            <a:r>
              <a:rPr lang="ru-RU" sz="2000" dirty="0">
                <a:latin typeface="Arial" pitchFamily="34" charset="0"/>
                <a:cs typeface="Arial" pitchFamily="34" charset="0"/>
              </a:rPr>
              <a:t>(приближенное выражение)</a:t>
            </a:r>
          </a:p>
        </p:txBody>
      </p:sp>
      <p:graphicFrame>
        <p:nvGraphicFramePr>
          <p:cNvPr id="13" name="Object 12"/>
          <p:cNvGraphicFramePr>
            <a:graphicFrameLocks noChangeAspect="1"/>
          </p:cNvGraphicFramePr>
          <p:nvPr>
            <p:extLst>
              <p:ext uri="{D42A27DB-BD31-4B8C-83A1-F6EECF244321}">
                <p14:modId xmlns:p14="http://schemas.microsoft.com/office/powerpoint/2010/main" val="1873234683"/>
              </p:ext>
            </p:extLst>
          </p:nvPr>
        </p:nvGraphicFramePr>
        <p:xfrm>
          <a:off x="4283968" y="5733256"/>
          <a:ext cx="2109787" cy="1011238"/>
        </p:xfrm>
        <a:graphic>
          <a:graphicData uri="http://schemas.openxmlformats.org/presentationml/2006/ole">
            <mc:AlternateContent xmlns:mc="http://schemas.openxmlformats.org/markup-compatibility/2006">
              <mc:Choice xmlns:v="urn:schemas-microsoft-com:vml" Requires="v">
                <p:oleObj spid="_x0000_s1588838" name="Equation" r:id="rId11" imgW="1002960" imgH="482400" progId="Equation.DSMT4">
                  <p:embed/>
                </p:oleObj>
              </mc:Choice>
              <mc:Fallback>
                <p:oleObj name="Equation" r:id="rId11" imgW="1002960" imgH="482400" progId="Equation.DSMT4">
                  <p:embed/>
                  <p:pic>
                    <p:nvPicPr>
                      <p:cNvPr id="0" name="Picture 25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283968" y="5733256"/>
                        <a:ext cx="2109787" cy="1011238"/>
                      </a:xfrm>
                      <a:prstGeom prst="rect">
                        <a:avLst/>
                      </a:prstGeom>
                      <a:noFill/>
                      <a:ln w="31750">
                        <a:solidFill>
                          <a:srgbClr val="C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8750363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txBox="1">
            <a:spLocks noRot="1" noChangeArrowheads="1"/>
          </p:cNvSpPr>
          <p:nvPr/>
        </p:nvSpPr>
        <p:spPr bwMode="auto">
          <a:xfrm>
            <a:off x="251520" y="44624"/>
            <a:ext cx="8496944" cy="936104"/>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Интегральный эффект Джоуля-Томсона в газе Ван-дер-Ваальса (точный расчет)</a:t>
            </a:r>
            <a:endParaRPr lang="ru-RU" sz="2800" b="1" kern="0" baseline="-25000" dirty="0">
              <a:solidFill>
                <a:srgbClr val="003399"/>
              </a:solidFill>
              <a:latin typeface="Arial" pitchFamily="34" charset="0"/>
              <a:cs typeface="Arial" pitchFamily="34" charset="0"/>
            </a:endParaRPr>
          </a:p>
        </p:txBody>
      </p:sp>
      <p:graphicFrame>
        <p:nvGraphicFramePr>
          <p:cNvPr id="7" name="Object 6"/>
          <p:cNvGraphicFramePr>
            <a:graphicFrameLocks noChangeAspect="1"/>
          </p:cNvGraphicFramePr>
          <p:nvPr>
            <p:extLst>
              <p:ext uri="{D42A27DB-BD31-4B8C-83A1-F6EECF244321}">
                <p14:modId xmlns:p14="http://schemas.microsoft.com/office/powerpoint/2010/main" val="441578597"/>
              </p:ext>
            </p:extLst>
          </p:nvPr>
        </p:nvGraphicFramePr>
        <p:xfrm>
          <a:off x="1991742" y="1124744"/>
          <a:ext cx="5016500" cy="908050"/>
        </p:xfrm>
        <a:graphic>
          <a:graphicData uri="http://schemas.openxmlformats.org/presentationml/2006/ole">
            <mc:AlternateContent xmlns:mc="http://schemas.openxmlformats.org/markup-compatibility/2006">
              <mc:Choice xmlns:v="urn:schemas-microsoft-com:vml" Requires="v">
                <p:oleObj spid="_x0000_s1540975" name="Equation" r:id="rId3" imgW="2387600" imgH="431800" progId="Equation.DSMT4">
                  <p:embed/>
                </p:oleObj>
              </mc:Choice>
              <mc:Fallback>
                <p:oleObj name="Equation" r:id="rId3" imgW="2387600" imgH="431800" progId="Equation.DSMT4">
                  <p:embed/>
                  <p:pic>
                    <p:nvPicPr>
                      <p:cNvPr id="0" name="Picture 17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91742" y="1124744"/>
                        <a:ext cx="50165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74672433"/>
              </p:ext>
            </p:extLst>
          </p:nvPr>
        </p:nvGraphicFramePr>
        <p:xfrm>
          <a:off x="1043608" y="2132856"/>
          <a:ext cx="6645276" cy="1068387"/>
        </p:xfrm>
        <a:graphic>
          <a:graphicData uri="http://schemas.openxmlformats.org/presentationml/2006/ole">
            <mc:AlternateContent xmlns:mc="http://schemas.openxmlformats.org/markup-compatibility/2006">
              <mc:Choice xmlns:v="urn:schemas-microsoft-com:vml" Requires="v">
                <p:oleObj spid="_x0000_s1540976" name="Equation" r:id="rId5" imgW="3162240" imgH="507960" progId="Equation.DSMT4">
                  <p:embed/>
                </p:oleObj>
              </mc:Choice>
              <mc:Fallback>
                <p:oleObj name="Equation" r:id="rId5" imgW="3162240" imgH="507960" progId="Equation.DSMT4">
                  <p:embed/>
                  <p:pic>
                    <p:nvPicPr>
                      <p:cNvPr id="0" name="Picture 18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3608" y="2132856"/>
                        <a:ext cx="6645276" cy="106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887257013"/>
              </p:ext>
            </p:extLst>
          </p:nvPr>
        </p:nvGraphicFramePr>
        <p:xfrm>
          <a:off x="539750" y="3357563"/>
          <a:ext cx="7713663" cy="1068387"/>
        </p:xfrm>
        <a:graphic>
          <a:graphicData uri="http://schemas.openxmlformats.org/presentationml/2006/ole">
            <mc:AlternateContent xmlns:mc="http://schemas.openxmlformats.org/markup-compatibility/2006">
              <mc:Choice xmlns:v="urn:schemas-microsoft-com:vml" Requires="v">
                <p:oleObj spid="_x0000_s1540977" name="Equation" r:id="rId7" imgW="3670200" imgH="507960" progId="Equation.DSMT4">
                  <p:embed/>
                </p:oleObj>
              </mc:Choice>
              <mc:Fallback>
                <p:oleObj name="Equation" r:id="rId7" imgW="3670200" imgH="507960" progId="Equation.DSMT4">
                  <p:embed/>
                  <p:pic>
                    <p:nvPicPr>
                      <p:cNvPr id="0" name="Picture 18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9750" y="3357563"/>
                        <a:ext cx="7713663" cy="106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10" name="Rectangle 9"/>
          <p:cNvSpPr/>
          <p:nvPr/>
        </p:nvSpPr>
        <p:spPr>
          <a:xfrm>
            <a:off x="988017" y="4914925"/>
            <a:ext cx="3070104" cy="769441"/>
          </a:xfrm>
          <a:prstGeom prst="rect">
            <a:avLst/>
          </a:prstGeom>
        </p:spPr>
        <p:txBody>
          <a:bodyPr wrap="square">
            <a:spAutoFit/>
          </a:bodyPr>
          <a:lstStyle/>
          <a:p>
            <a:pPr algn="just">
              <a:lnSpc>
                <a:spcPct val="110000"/>
              </a:lnSpc>
            </a:pPr>
            <a:r>
              <a:rPr lang="ru-RU" sz="2000" dirty="0">
                <a:latin typeface="Arial" pitchFamily="34" charset="0"/>
                <a:cs typeface="Arial" pitchFamily="34" charset="0"/>
              </a:rPr>
              <a:t>Температура инверсии</a:t>
            </a:r>
          </a:p>
          <a:p>
            <a:pPr algn="just">
              <a:lnSpc>
                <a:spcPct val="110000"/>
              </a:lnSpc>
            </a:pPr>
            <a:r>
              <a:rPr lang="ru-RU" sz="2000" dirty="0">
                <a:latin typeface="Arial" pitchFamily="34" charset="0"/>
                <a:cs typeface="Arial" pitchFamily="34" charset="0"/>
              </a:rPr>
              <a:t>(точное выражение)</a:t>
            </a:r>
          </a:p>
        </p:txBody>
      </p:sp>
      <p:graphicFrame>
        <p:nvGraphicFramePr>
          <p:cNvPr id="11" name="Object 10"/>
          <p:cNvGraphicFramePr>
            <a:graphicFrameLocks noChangeAspect="1"/>
          </p:cNvGraphicFramePr>
          <p:nvPr>
            <p:extLst>
              <p:ext uri="{D42A27DB-BD31-4B8C-83A1-F6EECF244321}">
                <p14:modId xmlns:p14="http://schemas.microsoft.com/office/powerpoint/2010/main" val="3387652896"/>
              </p:ext>
            </p:extLst>
          </p:nvPr>
        </p:nvGraphicFramePr>
        <p:xfrm>
          <a:off x="4202137" y="4794026"/>
          <a:ext cx="3178175" cy="1011238"/>
        </p:xfrm>
        <a:graphic>
          <a:graphicData uri="http://schemas.openxmlformats.org/presentationml/2006/ole">
            <mc:AlternateContent xmlns:mc="http://schemas.openxmlformats.org/markup-compatibility/2006">
              <mc:Choice xmlns:v="urn:schemas-microsoft-com:vml" Requires="v">
                <p:oleObj spid="_x0000_s1540978" name="Equation" r:id="rId9" imgW="1511280" imgH="482400" progId="Equation.DSMT4">
                  <p:embed/>
                </p:oleObj>
              </mc:Choice>
              <mc:Fallback>
                <p:oleObj name="Equation" r:id="rId9" imgW="1511280" imgH="482400" progId="Equation.DSMT4">
                  <p:embed/>
                  <p:pic>
                    <p:nvPicPr>
                      <p:cNvPr id="0" name="Picture 18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02137" y="4794026"/>
                        <a:ext cx="3178175" cy="1011238"/>
                      </a:xfrm>
                      <a:prstGeom prst="rect">
                        <a:avLst/>
                      </a:prstGeom>
                      <a:noFill/>
                      <a:ln w="31750">
                        <a:solidFill>
                          <a:srgbClr val="C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95844014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3752" name="Picture 8" descr="C:\documents\CondMatter\Molecule\LecturePPT\fig_im\fig_VanDerVar_Tinv.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1214347"/>
            <a:ext cx="5077799" cy="423087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4"/>
          <p:cNvSpPr txBox="1">
            <a:spLocks noRot="1" noChangeArrowheads="1"/>
          </p:cNvSpPr>
          <p:nvPr/>
        </p:nvSpPr>
        <p:spPr bwMode="auto">
          <a:xfrm>
            <a:off x="251520" y="116632"/>
            <a:ext cx="8496944" cy="936104"/>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Температура инверсии газа Ван-дер-Ваальса</a:t>
            </a:r>
            <a:endParaRPr lang="ru-RU" sz="2800" b="1" kern="0" baseline="-25000" dirty="0">
              <a:solidFill>
                <a:srgbClr val="003399"/>
              </a:solidFill>
              <a:latin typeface="Arial" pitchFamily="34" charset="0"/>
              <a:cs typeface="Arial" pitchFamily="34" charset="0"/>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331183719"/>
              </p:ext>
            </p:extLst>
          </p:nvPr>
        </p:nvGraphicFramePr>
        <p:xfrm>
          <a:off x="6131530" y="2345535"/>
          <a:ext cx="2163763" cy="984250"/>
        </p:xfrm>
        <a:graphic>
          <a:graphicData uri="http://schemas.openxmlformats.org/presentationml/2006/ole">
            <mc:AlternateContent xmlns:mc="http://schemas.openxmlformats.org/markup-compatibility/2006">
              <mc:Choice xmlns:v="urn:schemas-microsoft-com:vml" Requires="v">
                <p:oleObj spid="_x0000_s1649782" name="Equation" r:id="rId4" imgW="1028700" imgH="469900" progId="Equation.DSMT4">
                  <p:embed/>
                </p:oleObj>
              </mc:Choice>
              <mc:Fallback>
                <p:oleObj name="Equation" r:id="rId4" imgW="1028700" imgH="469900" progId="Equation.DSMT4">
                  <p:embed/>
                  <p:pic>
                    <p:nvPicPr>
                      <p:cNvPr id="0" name="Picture 40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31530" y="2345535"/>
                        <a:ext cx="2163763" cy="984250"/>
                      </a:xfrm>
                      <a:prstGeom prst="rect">
                        <a:avLst/>
                      </a:prstGeom>
                      <a:noFill/>
                      <a:ln w="31750">
                        <a:solidFill>
                          <a:srgbClr val="C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716780958"/>
              </p:ext>
            </p:extLst>
          </p:nvPr>
        </p:nvGraphicFramePr>
        <p:xfrm>
          <a:off x="6158518" y="4725144"/>
          <a:ext cx="2109787" cy="1012825"/>
        </p:xfrm>
        <a:graphic>
          <a:graphicData uri="http://schemas.openxmlformats.org/presentationml/2006/ole">
            <mc:AlternateContent xmlns:mc="http://schemas.openxmlformats.org/markup-compatibility/2006">
              <mc:Choice xmlns:v="urn:schemas-microsoft-com:vml" Requires="v">
                <p:oleObj spid="_x0000_s1649783" name="Equation" r:id="rId6" imgW="1002865" imgH="482391" progId="Equation.DSMT4">
                  <p:embed/>
                </p:oleObj>
              </mc:Choice>
              <mc:Fallback>
                <p:oleObj name="Equation" r:id="rId6" imgW="1002865" imgH="482391" progId="Equation.DSMT4">
                  <p:embed/>
                  <p:pic>
                    <p:nvPicPr>
                      <p:cNvPr id="0" name="Picture 40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58518" y="4725144"/>
                        <a:ext cx="2109787" cy="1012825"/>
                      </a:xfrm>
                      <a:prstGeom prst="rect">
                        <a:avLst/>
                      </a:prstGeom>
                      <a:noFill/>
                      <a:ln w="31750">
                        <a:solidFill>
                          <a:srgbClr val="072AC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10" name="Straight Arrow Connector 9"/>
          <p:cNvCxnSpPr/>
          <p:nvPr/>
        </p:nvCxnSpPr>
        <p:spPr>
          <a:xfrm flipV="1">
            <a:off x="755576" y="1178888"/>
            <a:ext cx="0" cy="3762280"/>
          </a:xfrm>
          <a:prstGeom prst="straightConnector1">
            <a:avLst/>
          </a:prstGeom>
          <a:ln w="44450">
            <a:solidFill>
              <a:schemeClr val="tx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755576" y="4941168"/>
            <a:ext cx="4645751" cy="0"/>
          </a:xfrm>
          <a:prstGeom prst="straightConnector1">
            <a:avLst/>
          </a:prstGeom>
          <a:ln w="44450">
            <a:solidFill>
              <a:schemeClr val="tx1"/>
            </a:solidFill>
            <a:headEnd type="oval"/>
            <a:tailEnd type="stealth" w="lg" len="lg"/>
          </a:ln>
        </p:spPr>
        <p:style>
          <a:lnRef idx="1">
            <a:schemeClr val="accent1"/>
          </a:lnRef>
          <a:fillRef idx="0">
            <a:schemeClr val="accent1"/>
          </a:fillRef>
          <a:effectRef idx="0">
            <a:schemeClr val="accent1"/>
          </a:effectRef>
          <a:fontRef idx="minor">
            <a:schemeClr val="tx1"/>
          </a:fontRef>
        </p:style>
      </p:cxnSp>
      <p:graphicFrame>
        <p:nvGraphicFramePr>
          <p:cNvPr id="12" name="Object 11"/>
          <p:cNvGraphicFramePr>
            <a:graphicFrameLocks noChangeAspect="1"/>
          </p:cNvGraphicFramePr>
          <p:nvPr>
            <p:extLst>
              <p:ext uri="{D42A27DB-BD31-4B8C-83A1-F6EECF244321}">
                <p14:modId xmlns:p14="http://schemas.microsoft.com/office/powerpoint/2010/main" val="3264661543"/>
              </p:ext>
            </p:extLst>
          </p:nvPr>
        </p:nvGraphicFramePr>
        <p:xfrm>
          <a:off x="177478" y="1178888"/>
          <a:ext cx="292100" cy="481012"/>
        </p:xfrm>
        <a:graphic>
          <a:graphicData uri="http://schemas.openxmlformats.org/presentationml/2006/ole">
            <mc:AlternateContent xmlns:mc="http://schemas.openxmlformats.org/markup-compatibility/2006">
              <mc:Choice xmlns:v="urn:schemas-microsoft-com:vml" Requires="v">
                <p:oleObj spid="_x0000_s1649784" name="Equation" r:id="rId8" imgW="139680" imgH="228600" progId="Equation.DSMT4">
                  <p:embed/>
                </p:oleObj>
              </mc:Choice>
              <mc:Fallback>
                <p:oleObj name="Equation" r:id="rId8" imgW="139680" imgH="228600" progId="Equation.DSMT4">
                  <p:embed/>
                  <p:pic>
                    <p:nvPicPr>
                      <p:cNvPr id="0" name="Picture 40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7478" y="1178888"/>
                        <a:ext cx="29210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2607920897"/>
              </p:ext>
            </p:extLst>
          </p:nvPr>
        </p:nvGraphicFramePr>
        <p:xfrm>
          <a:off x="4860032" y="5036926"/>
          <a:ext cx="319088" cy="374650"/>
        </p:xfrm>
        <a:graphic>
          <a:graphicData uri="http://schemas.openxmlformats.org/presentationml/2006/ole">
            <mc:AlternateContent xmlns:mc="http://schemas.openxmlformats.org/markup-compatibility/2006">
              <mc:Choice xmlns:v="urn:schemas-microsoft-com:vml" Requires="v">
                <p:oleObj spid="_x0000_s1649785" name="Equation" r:id="rId10" imgW="152280" imgH="177480" progId="Equation.DSMT4">
                  <p:embed/>
                </p:oleObj>
              </mc:Choice>
              <mc:Fallback>
                <p:oleObj name="Equation" r:id="rId10" imgW="152280" imgH="177480" progId="Equation.DSMT4">
                  <p:embed/>
                  <p:pic>
                    <p:nvPicPr>
                      <p:cNvPr id="0" name="Picture 40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860032" y="5036926"/>
                        <a:ext cx="319088"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630097061"/>
              </p:ext>
            </p:extLst>
          </p:nvPr>
        </p:nvGraphicFramePr>
        <p:xfrm>
          <a:off x="323528" y="4913158"/>
          <a:ext cx="266700" cy="374650"/>
        </p:xfrm>
        <a:graphic>
          <a:graphicData uri="http://schemas.openxmlformats.org/presentationml/2006/ole">
            <mc:AlternateContent xmlns:mc="http://schemas.openxmlformats.org/markup-compatibility/2006">
              <mc:Choice xmlns:v="urn:schemas-microsoft-com:vml" Requires="v">
                <p:oleObj spid="_x0000_s1649786" name="Equation" r:id="rId12" imgW="126720" imgH="177480" progId="Equation.DSMT4">
                  <p:embed/>
                </p:oleObj>
              </mc:Choice>
              <mc:Fallback>
                <p:oleObj name="Equation" r:id="rId12" imgW="126720" imgH="177480" progId="Equation.DSMT4">
                  <p:embed/>
                  <p:pic>
                    <p:nvPicPr>
                      <p:cNvPr id="0" name="Picture 4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23528" y="4913158"/>
                        <a:ext cx="2667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992063379"/>
              </p:ext>
            </p:extLst>
          </p:nvPr>
        </p:nvGraphicFramePr>
        <p:xfrm>
          <a:off x="1331640" y="5070574"/>
          <a:ext cx="266700" cy="374650"/>
        </p:xfrm>
        <a:graphic>
          <a:graphicData uri="http://schemas.openxmlformats.org/presentationml/2006/ole">
            <mc:AlternateContent xmlns:mc="http://schemas.openxmlformats.org/markup-compatibility/2006">
              <mc:Choice xmlns:v="urn:schemas-microsoft-com:vml" Requires="v">
                <p:oleObj spid="_x0000_s1649787" name="Equation" r:id="rId14" imgW="126720" imgH="177480" progId="Equation.DSMT4">
                  <p:embed/>
                </p:oleObj>
              </mc:Choice>
              <mc:Fallback>
                <p:oleObj name="Equation" r:id="rId14" imgW="126720" imgH="177480" progId="Equation.DSMT4">
                  <p:embed/>
                  <p:pic>
                    <p:nvPicPr>
                      <p:cNvPr id="0" name="Picture 41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331640" y="5070574"/>
                        <a:ext cx="2667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886018162"/>
              </p:ext>
            </p:extLst>
          </p:nvPr>
        </p:nvGraphicFramePr>
        <p:xfrm>
          <a:off x="68263" y="2201863"/>
          <a:ext cx="508000" cy="825500"/>
        </p:xfrm>
        <a:graphic>
          <a:graphicData uri="http://schemas.openxmlformats.org/presentationml/2006/ole">
            <mc:AlternateContent xmlns:mc="http://schemas.openxmlformats.org/markup-compatibility/2006">
              <mc:Choice xmlns:v="urn:schemas-microsoft-com:vml" Requires="v">
                <p:oleObj spid="_x0000_s1649788" name="Equation" r:id="rId16" imgW="241200" imgH="393480" progId="Equation.DSMT4">
                  <p:embed/>
                </p:oleObj>
              </mc:Choice>
              <mc:Fallback>
                <p:oleObj name="Equation" r:id="rId16" imgW="241200" imgH="393480" progId="Equation.DSMT4">
                  <p:embed/>
                  <p:pic>
                    <p:nvPicPr>
                      <p:cNvPr id="0" name="Picture 41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8263" y="2201863"/>
                        <a:ext cx="508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22" name="Rectangle 21"/>
          <p:cNvSpPr/>
          <p:nvPr/>
        </p:nvSpPr>
        <p:spPr>
          <a:xfrm>
            <a:off x="251520" y="6021288"/>
            <a:ext cx="7328400" cy="769441"/>
          </a:xfrm>
          <a:prstGeom prst="rect">
            <a:avLst/>
          </a:prstGeom>
        </p:spPr>
        <p:txBody>
          <a:bodyPr wrap="square">
            <a:spAutoFit/>
          </a:bodyPr>
          <a:lstStyle/>
          <a:p>
            <a:pPr algn="just">
              <a:lnSpc>
                <a:spcPct val="110000"/>
              </a:lnSpc>
            </a:pPr>
            <a:r>
              <a:rPr lang="ru-RU" sz="2000" dirty="0">
                <a:latin typeface="Arial" pitchFamily="34" charset="0"/>
                <a:cs typeface="Arial" pitchFamily="34" charset="0"/>
              </a:rPr>
              <a:t>Эффект Джоуля-Томсона является положительным при достаточно низких температурах и низких плотностях</a:t>
            </a:r>
          </a:p>
        </p:txBody>
      </p:sp>
      <p:graphicFrame>
        <p:nvGraphicFramePr>
          <p:cNvPr id="23" name="Object 22"/>
          <p:cNvGraphicFramePr>
            <a:graphicFrameLocks noChangeAspect="1"/>
          </p:cNvGraphicFramePr>
          <p:nvPr>
            <p:extLst>
              <p:ext uri="{D42A27DB-BD31-4B8C-83A1-F6EECF244321}">
                <p14:modId xmlns:p14="http://schemas.microsoft.com/office/powerpoint/2010/main" val="1876824063"/>
              </p:ext>
            </p:extLst>
          </p:nvPr>
        </p:nvGraphicFramePr>
        <p:xfrm>
          <a:off x="3851920" y="1484784"/>
          <a:ext cx="982662" cy="373063"/>
        </p:xfrm>
        <a:graphic>
          <a:graphicData uri="http://schemas.openxmlformats.org/presentationml/2006/ole">
            <mc:AlternateContent xmlns:mc="http://schemas.openxmlformats.org/markup-compatibility/2006">
              <mc:Choice xmlns:v="urn:schemas-microsoft-com:vml" Requires="v">
                <p:oleObj spid="_x0000_s1649789" name="Equation" r:id="rId18" imgW="469800" imgH="177480" progId="Equation.DSMT4">
                  <p:embed/>
                </p:oleObj>
              </mc:Choice>
              <mc:Fallback>
                <p:oleObj name="Equation" r:id="rId18" imgW="469800" imgH="177480" progId="Equation.DSMT4">
                  <p:embed/>
                  <p:pic>
                    <p:nvPicPr>
                      <p:cNvPr id="0" name="Picture 413"/>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51920" y="1484784"/>
                        <a:ext cx="982662"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3336462616"/>
              </p:ext>
            </p:extLst>
          </p:nvPr>
        </p:nvGraphicFramePr>
        <p:xfrm>
          <a:off x="3779912" y="4293096"/>
          <a:ext cx="982662" cy="373063"/>
        </p:xfrm>
        <a:graphic>
          <a:graphicData uri="http://schemas.openxmlformats.org/presentationml/2006/ole">
            <mc:AlternateContent xmlns:mc="http://schemas.openxmlformats.org/markup-compatibility/2006">
              <mc:Choice xmlns:v="urn:schemas-microsoft-com:vml" Requires="v">
                <p:oleObj spid="_x0000_s1649790" name="Equation" r:id="rId20" imgW="469800" imgH="177480" progId="Equation.DSMT4">
                  <p:embed/>
                </p:oleObj>
              </mc:Choice>
              <mc:Fallback>
                <p:oleObj name="Equation" r:id="rId20" imgW="469800" imgH="177480" progId="Equation.DSMT4">
                  <p:embed/>
                  <p:pic>
                    <p:nvPicPr>
                      <p:cNvPr id="0" name="Picture 414"/>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779912" y="4293096"/>
                        <a:ext cx="982662"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25" name="Rectangle 24"/>
          <p:cNvSpPr/>
          <p:nvPr/>
        </p:nvSpPr>
        <p:spPr>
          <a:xfrm>
            <a:off x="5292080" y="1178500"/>
            <a:ext cx="3672408" cy="1107996"/>
          </a:xfrm>
          <a:prstGeom prst="rect">
            <a:avLst/>
          </a:prstGeom>
        </p:spPr>
        <p:txBody>
          <a:bodyPr wrap="square">
            <a:spAutoFit/>
          </a:bodyPr>
          <a:lstStyle/>
          <a:p>
            <a:pPr algn="just">
              <a:lnSpc>
                <a:spcPct val="110000"/>
              </a:lnSpc>
            </a:pPr>
            <a:r>
              <a:rPr lang="ru-RU" sz="2000" dirty="0">
                <a:latin typeface="Arial" pitchFamily="34" charset="0"/>
                <a:cs typeface="Arial" pitchFamily="34" charset="0"/>
              </a:rPr>
              <a:t>Темп. инверсии </a:t>
            </a:r>
            <a:r>
              <a:rPr lang="ru-RU" sz="2000" dirty="0" err="1">
                <a:latin typeface="Arial" pitchFamily="34" charset="0"/>
                <a:cs typeface="Arial" pitchFamily="34" charset="0"/>
              </a:rPr>
              <a:t>дифф</a:t>
            </a:r>
            <a:r>
              <a:rPr lang="ru-RU" sz="2000" dirty="0">
                <a:latin typeface="Arial" pitchFamily="34" charset="0"/>
                <a:cs typeface="Arial" pitchFamily="34" charset="0"/>
              </a:rPr>
              <a:t>. эффекта Дж. </a:t>
            </a:r>
            <a:r>
              <a:rPr lang="ru-RU" sz="2000" dirty="0" err="1">
                <a:latin typeface="Arial" pitchFamily="34" charset="0"/>
                <a:cs typeface="Arial" pitchFamily="34" charset="0"/>
              </a:rPr>
              <a:t>Томс</a:t>
            </a:r>
            <a:r>
              <a:rPr lang="ru-RU" sz="2000" dirty="0">
                <a:latin typeface="Arial" pitchFamily="34" charset="0"/>
                <a:cs typeface="Arial" pitchFamily="34" charset="0"/>
              </a:rPr>
              <a:t>. (точное выражение) </a:t>
            </a:r>
          </a:p>
        </p:txBody>
      </p:sp>
      <p:sp>
        <p:nvSpPr>
          <p:cNvPr id="26" name="Rectangle 25"/>
          <p:cNvSpPr/>
          <p:nvPr/>
        </p:nvSpPr>
        <p:spPr>
          <a:xfrm>
            <a:off x="5220073" y="3501008"/>
            <a:ext cx="3864676" cy="1107996"/>
          </a:xfrm>
          <a:prstGeom prst="rect">
            <a:avLst/>
          </a:prstGeom>
        </p:spPr>
        <p:txBody>
          <a:bodyPr wrap="square">
            <a:spAutoFit/>
          </a:bodyPr>
          <a:lstStyle/>
          <a:p>
            <a:pPr algn="just">
              <a:lnSpc>
                <a:spcPct val="110000"/>
              </a:lnSpc>
            </a:pPr>
            <a:r>
              <a:rPr lang="ru-RU" sz="2000" dirty="0">
                <a:latin typeface="Arial" pitchFamily="34" charset="0"/>
                <a:cs typeface="Arial" pitchFamily="34" charset="0"/>
              </a:rPr>
              <a:t>Темп. инверсии интегрального Эффекта Дж. </a:t>
            </a:r>
            <a:r>
              <a:rPr lang="ru-RU" sz="2000" dirty="0" err="1">
                <a:latin typeface="Arial" pitchFamily="34" charset="0"/>
                <a:cs typeface="Arial" pitchFamily="34" charset="0"/>
              </a:rPr>
              <a:t>Томс</a:t>
            </a:r>
            <a:r>
              <a:rPr lang="ru-RU" sz="2000" dirty="0">
                <a:latin typeface="Arial" pitchFamily="34" charset="0"/>
                <a:cs typeface="Arial" pitchFamily="34" charset="0"/>
              </a:rPr>
              <a:t>. (приближенное выражение) </a:t>
            </a:r>
          </a:p>
        </p:txBody>
      </p:sp>
      <p:sp>
        <p:nvSpPr>
          <p:cNvPr id="16" name="Rectangle 15"/>
          <p:cNvSpPr/>
          <p:nvPr/>
        </p:nvSpPr>
        <p:spPr>
          <a:xfrm>
            <a:off x="779326" y="1389026"/>
            <a:ext cx="504056" cy="352839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28" name="Object 27"/>
          <p:cNvGraphicFramePr>
            <a:graphicFrameLocks noChangeAspect="1"/>
          </p:cNvGraphicFramePr>
          <p:nvPr>
            <p:extLst>
              <p:ext uri="{D42A27DB-BD31-4B8C-83A1-F6EECF244321}">
                <p14:modId xmlns:p14="http://schemas.microsoft.com/office/powerpoint/2010/main" val="2952859637"/>
              </p:ext>
            </p:extLst>
          </p:nvPr>
        </p:nvGraphicFramePr>
        <p:xfrm>
          <a:off x="2679195" y="5070574"/>
          <a:ext cx="798512" cy="374650"/>
        </p:xfrm>
        <a:graphic>
          <a:graphicData uri="http://schemas.openxmlformats.org/presentationml/2006/ole">
            <mc:AlternateContent xmlns:mc="http://schemas.openxmlformats.org/markup-compatibility/2006">
              <mc:Choice xmlns:v="urn:schemas-microsoft-com:vml" Requires="v">
                <p:oleObj spid="_x0000_s1649791" name="Equation" r:id="rId22" imgW="380880" imgH="177480" progId="Equation.DSMT4">
                  <p:embed/>
                </p:oleObj>
              </mc:Choice>
              <mc:Fallback>
                <p:oleObj name="Equation" r:id="rId22" imgW="380880" imgH="177480" progId="Equation.DSMT4">
                  <p:embed/>
                  <p:pic>
                    <p:nvPicPr>
                      <p:cNvPr id="0" name="Picture 415"/>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2679195" y="5070574"/>
                        <a:ext cx="798512"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69055555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251520" y="-27384"/>
            <a:ext cx="8496944" cy="1132685"/>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Коэффициент эффекта Джоуля-Томсона и температура инверсии для различных газов</a:t>
            </a:r>
            <a:endParaRPr lang="ru-RU" sz="2800" b="1" kern="0" baseline="-25000" dirty="0">
              <a:solidFill>
                <a:srgbClr val="003399"/>
              </a:solidFill>
              <a:latin typeface="Arial" pitchFamily="34" charset="0"/>
              <a:cs typeface="Arial" pitchFamily="34" charset="0"/>
            </a:endParaRPr>
          </a:p>
        </p:txBody>
      </p:sp>
      <p:pic>
        <p:nvPicPr>
          <p:cNvPr id="545794" name="Picture 2" descr="C:\documents\CondMatter\Molecule\LecturePPT\fig_im\Joule-Thomson_curves_2.svg.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536" y="1052736"/>
            <a:ext cx="7776864" cy="4974460"/>
          </a:xfrm>
          <a:prstGeom prst="rect">
            <a:avLst/>
          </a:prstGeom>
          <a:noFill/>
          <a:extLst>
            <a:ext uri="{909E8E84-426E-40DD-AFC4-6F175D3DCCD1}">
              <a14:hiddenFill xmlns:a14="http://schemas.microsoft.com/office/drawing/2010/main">
                <a:solidFill>
                  <a:srgbClr val="FFFFFF"/>
                </a:solidFill>
              </a14:hiddenFill>
            </a:ext>
          </a:extLst>
        </p:spPr>
      </p:pic>
      <p:cxnSp>
        <p:nvCxnSpPr>
          <p:cNvPr id="8" name="Straight Arrow Connector 7"/>
          <p:cNvCxnSpPr/>
          <p:nvPr/>
        </p:nvCxnSpPr>
        <p:spPr>
          <a:xfrm>
            <a:off x="1835696" y="4485370"/>
            <a:ext cx="6048672" cy="11590"/>
          </a:xfrm>
          <a:prstGeom prst="straightConnector1">
            <a:avLst/>
          </a:prstGeom>
          <a:ln w="31750">
            <a:solidFill>
              <a:schemeClr val="tx1"/>
            </a:solidFill>
            <a:tailEnd type="none" w="lg" len="lg"/>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2002267" y="4425995"/>
            <a:ext cx="144016" cy="144000"/>
          </a:xfrm>
          <a:prstGeom prst="ellipse">
            <a:avLst/>
          </a:prstGeom>
          <a:solidFill>
            <a:srgbClr val="497F1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Oval 4"/>
          <p:cNvSpPr/>
          <p:nvPr/>
        </p:nvSpPr>
        <p:spPr>
          <a:xfrm>
            <a:off x="2987824" y="4425245"/>
            <a:ext cx="144016" cy="144000"/>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Oval 11"/>
          <p:cNvSpPr/>
          <p:nvPr/>
        </p:nvSpPr>
        <p:spPr>
          <a:xfrm>
            <a:off x="5424221" y="4425245"/>
            <a:ext cx="144016" cy="144000"/>
          </a:xfrm>
          <a:prstGeom prst="ellipse">
            <a:avLst/>
          </a:prstGeom>
          <a:solidFill>
            <a:srgbClr val="072AC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Rectangle 12"/>
          <p:cNvSpPr/>
          <p:nvPr/>
        </p:nvSpPr>
        <p:spPr>
          <a:xfrm>
            <a:off x="68229" y="5949280"/>
            <a:ext cx="1934038" cy="904863"/>
          </a:xfrm>
          <a:prstGeom prst="rect">
            <a:avLst/>
          </a:prstGeom>
        </p:spPr>
        <p:txBody>
          <a:bodyPr wrap="square">
            <a:spAutoFit/>
          </a:bodyPr>
          <a:lstStyle/>
          <a:p>
            <a:pPr algn="just">
              <a:lnSpc>
                <a:spcPct val="110000"/>
              </a:lnSpc>
            </a:pPr>
            <a:r>
              <a:rPr lang="ru-RU" sz="1600" dirty="0">
                <a:latin typeface="Arial" pitchFamily="34" charset="0"/>
                <a:cs typeface="Arial" pitchFamily="34" charset="0"/>
              </a:rPr>
              <a:t>Температура </a:t>
            </a:r>
          </a:p>
          <a:p>
            <a:pPr algn="just">
              <a:lnSpc>
                <a:spcPct val="110000"/>
              </a:lnSpc>
            </a:pPr>
            <a:r>
              <a:rPr lang="ru-RU" sz="1600" dirty="0">
                <a:latin typeface="Arial" pitchFamily="34" charset="0"/>
                <a:cs typeface="Arial" pitchFamily="34" charset="0"/>
              </a:rPr>
              <a:t>инверсии некоторых газов</a:t>
            </a:r>
          </a:p>
        </p:txBody>
      </p:sp>
      <p:graphicFrame>
        <p:nvGraphicFramePr>
          <p:cNvPr id="11" name="Object 10"/>
          <p:cNvGraphicFramePr>
            <a:graphicFrameLocks noChangeAspect="1"/>
          </p:cNvGraphicFramePr>
          <p:nvPr>
            <p:extLst>
              <p:ext uri="{D42A27DB-BD31-4B8C-83A1-F6EECF244321}">
                <p14:modId xmlns:p14="http://schemas.microsoft.com/office/powerpoint/2010/main" val="4002214723"/>
              </p:ext>
            </p:extLst>
          </p:nvPr>
        </p:nvGraphicFramePr>
        <p:xfrm>
          <a:off x="2074275" y="5962383"/>
          <a:ext cx="1854000" cy="457200"/>
        </p:xfrm>
        <a:graphic>
          <a:graphicData uri="http://schemas.openxmlformats.org/presentationml/2006/ole">
            <mc:AlternateContent xmlns:mc="http://schemas.openxmlformats.org/markup-compatibility/2006">
              <mc:Choice xmlns:v="urn:schemas-microsoft-com:vml" Requires="v">
                <p:oleObj spid="_x0000_s1617310" name="Equation" r:id="rId5" imgW="927000" imgH="228600" progId="Equation.DSMT4">
                  <p:embed/>
                </p:oleObj>
              </mc:Choice>
              <mc:Fallback>
                <p:oleObj name="Equation" r:id="rId5" imgW="927000" imgH="228600" progId="Equation.DSMT4">
                  <p:embed/>
                  <p:pic>
                    <p:nvPicPr>
                      <p:cNvPr id="0" name="Picture 18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74275" y="5962383"/>
                        <a:ext cx="185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1374212812"/>
              </p:ext>
            </p:extLst>
          </p:nvPr>
        </p:nvGraphicFramePr>
        <p:xfrm>
          <a:off x="2082502" y="6366401"/>
          <a:ext cx="2005920" cy="457200"/>
        </p:xfrm>
        <a:graphic>
          <a:graphicData uri="http://schemas.openxmlformats.org/presentationml/2006/ole">
            <mc:AlternateContent xmlns:mc="http://schemas.openxmlformats.org/markup-compatibility/2006">
              <mc:Choice xmlns:v="urn:schemas-microsoft-com:vml" Requires="v">
                <p:oleObj spid="_x0000_s1617311" name="Equation" r:id="rId7" imgW="1002960" imgH="228600" progId="Equation.DSMT4">
                  <p:embed/>
                </p:oleObj>
              </mc:Choice>
              <mc:Fallback>
                <p:oleObj name="Equation" r:id="rId7" imgW="1002960" imgH="228600" progId="Equation.DSMT4">
                  <p:embed/>
                  <p:pic>
                    <p:nvPicPr>
                      <p:cNvPr id="0" name="Picture 18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82502" y="6366401"/>
                        <a:ext cx="200592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16" name="Oval 15"/>
          <p:cNvSpPr/>
          <p:nvPr/>
        </p:nvSpPr>
        <p:spPr>
          <a:xfrm>
            <a:off x="6300192" y="4425245"/>
            <a:ext cx="144016" cy="144000"/>
          </a:xfrm>
          <a:prstGeom prst="ellipse">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7" name="Object 16"/>
          <p:cNvGraphicFramePr>
            <a:graphicFrameLocks noChangeAspect="1"/>
          </p:cNvGraphicFramePr>
          <p:nvPr>
            <p:extLst>
              <p:ext uri="{D42A27DB-BD31-4B8C-83A1-F6EECF244321}">
                <p14:modId xmlns:p14="http://schemas.microsoft.com/office/powerpoint/2010/main" val="880177989"/>
              </p:ext>
            </p:extLst>
          </p:nvPr>
        </p:nvGraphicFramePr>
        <p:xfrm>
          <a:off x="4519613" y="5949950"/>
          <a:ext cx="2005920" cy="457200"/>
        </p:xfrm>
        <a:graphic>
          <a:graphicData uri="http://schemas.openxmlformats.org/presentationml/2006/ole">
            <mc:AlternateContent xmlns:mc="http://schemas.openxmlformats.org/markup-compatibility/2006">
              <mc:Choice xmlns:v="urn:schemas-microsoft-com:vml" Requires="v">
                <p:oleObj spid="_x0000_s1617312" name="Equation" r:id="rId9" imgW="1002960" imgH="228600" progId="Equation.DSMT4">
                  <p:embed/>
                </p:oleObj>
              </mc:Choice>
              <mc:Fallback>
                <p:oleObj name="Equation" r:id="rId9" imgW="1002960" imgH="228600" progId="Equation.DSMT4">
                  <p:embed/>
                  <p:pic>
                    <p:nvPicPr>
                      <p:cNvPr id="0" name="Picture 18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19613" y="5949950"/>
                        <a:ext cx="200592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1795669518"/>
              </p:ext>
            </p:extLst>
          </p:nvPr>
        </p:nvGraphicFramePr>
        <p:xfrm>
          <a:off x="4500563" y="6381750"/>
          <a:ext cx="2005920" cy="457200"/>
        </p:xfrm>
        <a:graphic>
          <a:graphicData uri="http://schemas.openxmlformats.org/presentationml/2006/ole">
            <mc:AlternateContent xmlns:mc="http://schemas.openxmlformats.org/markup-compatibility/2006">
              <mc:Choice xmlns:v="urn:schemas-microsoft-com:vml" Requires="v">
                <p:oleObj spid="_x0000_s1617313" name="Equation" r:id="rId11" imgW="1002960" imgH="228600" progId="Equation.DSMT4">
                  <p:embed/>
                </p:oleObj>
              </mc:Choice>
              <mc:Fallback>
                <p:oleObj name="Equation" r:id="rId11" imgW="1002960" imgH="228600" progId="Equation.DSMT4">
                  <p:embed/>
                  <p:pic>
                    <p:nvPicPr>
                      <p:cNvPr id="0" name="Picture 19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00563" y="6381750"/>
                        <a:ext cx="200592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3978511326"/>
              </p:ext>
            </p:extLst>
          </p:nvPr>
        </p:nvGraphicFramePr>
        <p:xfrm>
          <a:off x="6860430" y="5949280"/>
          <a:ext cx="1955520" cy="457200"/>
        </p:xfrm>
        <a:graphic>
          <a:graphicData uri="http://schemas.openxmlformats.org/presentationml/2006/ole">
            <mc:AlternateContent xmlns:mc="http://schemas.openxmlformats.org/markup-compatibility/2006">
              <mc:Choice xmlns:v="urn:schemas-microsoft-com:vml" Requires="v">
                <p:oleObj spid="_x0000_s1617314" name="Equation" r:id="rId13" imgW="977760" imgH="228600" progId="Equation.DSMT4">
                  <p:embed/>
                </p:oleObj>
              </mc:Choice>
              <mc:Fallback>
                <p:oleObj name="Equation" r:id="rId13" imgW="977760" imgH="228600" progId="Equation.DSMT4">
                  <p:embed/>
                  <p:pic>
                    <p:nvPicPr>
                      <p:cNvPr id="0" name="Picture 19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860430" y="5949280"/>
                        <a:ext cx="195552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
        <p:nvSpPr>
          <p:cNvPr id="14" name="Rectangle 13"/>
          <p:cNvSpPr/>
          <p:nvPr/>
        </p:nvSpPr>
        <p:spPr>
          <a:xfrm>
            <a:off x="5417232" y="1496978"/>
            <a:ext cx="2395128" cy="707886"/>
          </a:xfrm>
          <a:prstGeom prst="rect">
            <a:avLst/>
          </a:prstGeom>
          <a:solidFill>
            <a:schemeClr val="bg1"/>
          </a:solidFill>
          <a:ln>
            <a:solidFill>
              <a:schemeClr val="tx1"/>
            </a:solidFill>
          </a:ln>
        </p:spPr>
        <p:txBody>
          <a:bodyPr wrap="square">
            <a:spAutoFit/>
          </a:bodyPr>
          <a:lstStyle/>
          <a:p>
            <a:r>
              <a:rPr lang="ru-RU" sz="2000" dirty="0">
                <a:latin typeface="Arial" pitchFamily="34" charset="0"/>
                <a:cs typeface="Arial" pitchFamily="34" charset="0"/>
              </a:rPr>
              <a:t>при атмосферном давлении</a:t>
            </a:r>
          </a:p>
        </p:txBody>
      </p:sp>
      <p:sp>
        <p:nvSpPr>
          <p:cNvPr id="2" name="Rectangle 1"/>
          <p:cNvSpPr/>
          <p:nvPr/>
        </p:nvSpPr>
        <p:spPr>
          <a:xfrm>
            <a:off x="1864204" y="920635"/>
            <a:ext cx="6336704" cy="369332"/>
          </a:xfrm>
          <a:prstGeom prst="rect">
            <a:avLst/>
          </a:prstGeom>
        </p:spPr>
        <p:txBody>
          <a:bodyPr wrap="square">
            <a:spAutoFit/>
          </a:bodyPr>
          <a:lstStyle/>
          <a:p>
            <a:r>
              <a:rPr lang="en-US" dirty="0"/>
              <a:t>https://ru.wikipedia.org/wiki/</a:t>
            </a:r>
            <a:r>
              <a:rPr lang="ru-RU" dirty="0" err="1"/>
              <a:t>Эффект_Джоуля</a:t>
            </a:r>
            <a:r>
              <a:rPr lang="ru-RU" dirty="0"/>
              <a:t>_—_Томсона</a:t>
            </a:r>
          </a:p>
        </p:txBody>
      </p:sp>
      <p:graphicFrame>
        <p:nvGraphicFramePr>
          <p:cNvPr id="20" name="Object 19"/>
          <p:cNvGraphicFramePr>
            <a:graphicFrameLocks noChangeAspect="1"/>
          </p:cNvGraphicFramePr>
          <p:nvPr>
            <p:extLst>
              <p:ext uri="{D42A27DB-BD31-4B8C-83A1-F6EECF244321}">
                <p14:modId xmlns:p14="http://schemas.microsoft.com/office/powerpoint/2010/main" val="2145813854"/>
              </p:ext>
            </p:extLst>
          </p:nvPr>
        </p:nvGraphicFramePr>
        <p:xfrm>
          <a:off x="6650038" y="6381750"/>
          <a:ext cx="2362200" cy="457200"/>
        </p:xfrm>
        <a:graphic>
          <a:graphicData uri="http://schemas.openxmlformats.org/presentationml/2006/ole">
            <mc:AlternateContent xmlns:mc="http://schemas.openxmlformats.org/markup-compatibility/2006">
              <mc:Choice xmlns:v="urn:schemas-microsoft-com:vml" Requires="v">
                <p:oleObj spid="_x0000_s1617315" name="Equation" r:id="rId15" imgW="1180800" imgH="228600" progId="Equation.DSMT4">
                  <p:embed/>
                </p:oleObj>
              </mc:Choice>
              <mc:Fallback>
                <p:oleObj name="Equation" r:id="rId15" imgW="1180800" imgH="228600" progId="Equation.DSMT4">
                  <p:embed/>
                  <p:pic>
                    <p:nvPicPr>
                      <p:cNvPr id="0" name=""/>
                      <p:cNvPicPr>
                        <a:picLocks noChangeAspect="1" noChangeArrowheads="1"/>
                      </p:cNvPicPr>
                      <p:nvPr/>
                    </p:nvPicPr>
                    <p:blipFill>
                      <a:blip r:embed="rId16"/>
                      <a:srcRect/>
                      <a:stretch>
                        <a:fillRect/>
                      </a:stretch>
                    </p:blipFill>
                    <p:spPr bwMode="auto">
                      <a:xfrm>
                        <a:off x="6650038" y="6381750"/>
                        <a:ext cx="2362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5824565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5301208"/>
            <a:ext cx="5616624" cy="1323439"/>
          </a:xfrm>
          <a:prstGeom prst="rect">
            <a:avLst/>
          </a:prstGeom>
          <a:ln>
            <a:noFill/>
          </a:ln>
        </p:spPr>
        <p:txBody>
          <a:bodyPr wrap="square">
            <a:spAutoFit/>
          </a:bodyPr>
          <a:lstStyle/>
          <a:p>
            <a:pPr algn="just"/>
            <a:r>
              <a:rPr lang="ru-RU" sz="1600" dirty="0" err="1">
                <a:latin typeface="Arial" pitchFamily="34" charset="0"/>
                <a:cs typeface="Arial" pitchFamily="34" charset="0"/>
              </a:rPr>
              <a:t>Поляризуемостью</a:t>
            </a:r>
            <a:r>
              <a:rPr lang="ru-RU" sz="1600" dirty="0">
                <a:latin typeface="Arial" pitchFamily="34" charset="0"/>
                <a:cs typeface="Arial" pitchFamily="34" charset="0"/>
              </a:rPr>
              <a:t> молекул объясняется дисперсия света – т.е. изменение фазовой скорости света и показателя преломления в зависимости от </a:t>
            </a:r>
            <a:r>
              <a:rPr lang="ru-RU" sz="1600" dirty="0" smtClean="0">
                <a:latin typeface="Arial" pitchFamily="34" charset="0"/>
                <a:cs typeface="Arial" pitchFamily="34" charset="0"/>
              </a:rPr>
              <a:t>частоты (длины волны). </a:t>
            </a:r>
            <a:r>
              <a:rPr lang="ru-RU" sz="1600" dirty="0" smtClean="0">
                <a:latin typeface="Arial" pitchFamily="34" charset="0"/>
                <a:cs typeface="Arial" pitchFamily="34" charset="0"/>
              </a:rPr>
              <a:t>Это явления, приводит, например, к различию углов преломления для различных длин волн.  </a:t>
            </a:r>
            <a:endParaRPr lang="ru-RU" sz="1600" dirty="0">
              <a:latin typeface="Arial" pitchFamily="34" charset="0"/>
              <a:cs typeface="Arial" pitchFamily="34" charset="0"/>
            </a:endParaRPr>
          </a:p>
        </p:txBody>
      </p:sp>
      <p:sp>
        <p:nvSpPr>
          <p:cNvPr id="5" name="Rectangle 4"/>
          <p:cNvSpPr/>
          <p:nvPr/>
        </p:nvSpPr>
        <p:spPr>
          <a:xfrm>
            <a:off x="179512" y="1124744"/>
            <a:ext cx="5688632" cy="4031873"/>
          </a:xfrm>
          <a:prstGeom prst="rect">
            <a:avLst/>
          </a:prstGeom>
        </p:spPr>
        <p:txBody>
          <a:bodyPr wrap="square">
            <a:spAutoFit/>
          </a:bodyPr>
          <a:lstStyle/>
          <a:p>
            <a:pPr algn="just"/>
            <a:r>
              <a:rPr lang="ru-RU" sz="1600" dirty="0">
                <a:latin typeface="Arial" pitchFamily="34" charset="0"/>
                <a:cs typeface="Arial" pitchFamily="34" charset="0"/>
              </a:rPr>
              <a:t>Дисперсионные силы (</a:t>
            </a:r>
            <a:r>
              <a:rPr lang="ru-RU" sz="1600" dirty="0" err="1">
                <a:latin typeface="Arial" pitchFamily="34" charset="0"/>
                <a:cs typeface="Arial" pitchFamily="34" charset="0"/>
              </a:rPr>
              <a:t>Лондоновские</a:t>
            </a:r>
            <a:r>
              <a:rPr lang="ru-RU" sz="1600" dirty="0">
                <a:latin typeface="Arial" pitchFamily="34" charset="0"/>
                <a:cs typeface="Arial" pitchFamily="34" charset="0"/>
              </a:rPr>
              <a:t> силы) обусловлены взаимодействием атомов и молекул друг с другом за счёт их дипольных моментов, собственных или </a:t>
            </a:r>
            <a:r>
              <a:rPr lang="ru-RU" sz="1600" dirty="0" err="1">
                <a:latin typeface="Arial" pitchFamily="34" charset="0"/>
                <a:cs typeface="Arial" pitchFamily="34" charset="0"/>
              </a:rPr>
              <a:t>взаимоиндуцированных</a:t>
            </a:r>
            <a:r>
              <a:rPr lang="ru-RU" sz="1600" dirty="0">
                <a:latin typeface="Arial" pitchFamily="34" charset="0"/>
                <a:cs typeface="Arial" pitchFamily="34" charset="0"/>
              </a:rPr>
              <a:t>. Дисперсионная энергия не имеет классического аналога и определяется квантовомеханическими флуктуациями электронной плотности. Мгновенное распределение заряда одного атома или молекулы, характеризуемое мгновенным дипольным моментом, индуцирует мгновенный дипольный момент в другом атоме или молекуле. При сближении атомов или молекул ориентация </a:t>
            </a:r>
            <a:r>
              <a:rPr lang="ru-RU" sz="1600" dirty="0" err="1">
                <a:latin typeface="Arial" pitchFamily="34" charset="0"/>
                <a:cs typeface="Arial" pitchFamily="34" charset="0"/>
              </a:rPr>
              <a:t>микродиполей</a:t>
            </a:r>
            <a:r>
              <a:rPr lang="ru-RU" sz="1600" dirty="0">
                <a:latin typeface="Arial" pitchFamily="34" charset="0"/>
                <a:cs typeface="Arial" pitchFamily="34" charset="0"/>
              </a:rPr>
              <a:t> перестаёт быть независимой, и их появление и исчезновение в разных атомах и молекулах происходит в такт друг к другу. Синхронное появление и исчезновение </a:t>
            </a:r>
            <a:r>
              <a:rPr lang="ru-RU" sz="1600" dirty="0" err="1">
                <a:latin typeface="Arial" pitchFamily="34" charset="0"/>
                <a:cs typeface="Arial" pitchFamily="34" charset="0"/>
              </a:rPr>
              <a:t>микродиполей</a:t>
            </a:r>
            <a:r>
              <a:rPr lang="ru-RU" sz="1600" dirty="0">
                <a:latin typeface="Arial" pitchFamily="34" charset="0"/>
                <a:cs typeface="Arial" pitchFamily="34" charset="0"/>
              </a:rPr>
              <a:t> разных атомов и молекул сопровождается их </a:t>
            </a:r>
            <a:r>
              <a:rPr lang="ru-RU" sz="1600" dirty="0" smtClean="0">
                <a:latin typeface="Arial" pitchFamily="34" charset="0"/>
                <a:cs typeface="Arial" pitchFamily="34" charset="0"/>
              </a:rPr>
              <a:t>притяжением.</a:t>
            </a:r>
            <a:endParaRPr lang="ru-RU" sz="1600" dirty="0">
              <a:latin typeface="Arial" pitchFamily="34" charset="0"/>
              <a:cs typeface="Arial" pitchFamily="34" charset="0"/>
            </a:endParaRPr>
          </a:p>
        </p:txBody>
      </p:sp>
      <p:sp>
        <p:nvSpPr>
          <p:cNvPr id="6" name="Rectangle 4"/>
          <p:cNvSpPr txBox="1">
            <a:spLocks noRot="1" noChangeArrowheads="1"/>
          </p:cNvSpPr>
          <p:nvPr/>
        </p:nvSpPr>
        <p:spPr bwMode="auto">
          <a:xfrm>
            <a:off x="1691680" y="116632"/>
            <a:ext cx="5904656" cy="86409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Силы Ван-дер-Ваальса</a:t>
            </a:r>
            <a:r>
              <a:rPr lang="en-US" sz="2800" b="1" kern="0" dirty="0">
                <a:solidFill>
                  <a:srgbClr val="003399"/>
                </a:solidFill>
                <a:latin typeface="Arial" pitchFamily="34" charset="0"/>
                <a:cs typeface="Arial" pitchFamily="34" charset="0"/>
              </a:rPr>
              <a:t> (</a:t>
            </a:r>
            <a:r>
              <a:rPr lang="ru-RU" sz="2800" b="1" kern="0" dirty="0">
                <a:solidFill>
                  <a:srgbClr val="003399"/>
                </a:solidFill>
                <a:latin typeface="Arial" pitchFamily="34" charset="0"/>
                <a:cs typeface="Arial" pitchFamily="34" charset="0"/>
              </a:rPr>
              <a:t>дисперсионные</a:t>
            </a:r>
            <a:r>
              <a:rPr lang="en-US" sz="2800" b="1" kern="0" dirty="0">
                <a:solidFill>
                  <a:srgbClr val="003399"/>
                </a:solidFill>
                <a:latin typeface="Arial" pitchFamily="34" charset="0"/>
                <a:cs typeface="Arial" pitchFamily="34" charset="0"/>
              </a:rPr>
              <a:t>)</a:t>
            </a:r>
            <a:endParaRPr lang="ru-RU" sz="2800" b="1" kern="0" baseline="-25000" dirty="0">
              <a:solidFill>
                <a:srgbClr val="003399"/>
              </a:solidFill>
              <a:latin typeface="Arial" pitchFamily="34" charset="0"/>
              <a:cs typeface="Arial" pitchFamily="34" charset="0"/>
            </a:endParaRPr>
          </a:p>
        </p:txBody>
      </p:sp>
      <p:pic>
        <p:nvPicPr>
          <p:cNvPr id="1475586" name="Picture 2" descr="C:\Users\PierreYV\Downloads\Van-Der-Waals-Forc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2160" y="1124743"/>
            <a:ext cx="3024336" cy="3296526"/>
          </a:xfrm>
          <a:prstGeom prst="rect">
            <a:avLst/>
          </a:prstGeom>
          <a:noFill/>
          <a:extLst>
            <a:ext uri="{909E8E84-426E-40DD-AFC4-6F175D3DCCD1}">
              <a14:hiddenFill xmlns:a14="http://schemas.microsoft.com/office/drawing/2010/main">
                <a:solidFill>
                  <a:srgbClr val="FFFFFF"/>
                </a:solidFill>
              </a14:hiddenFill>
            </a:ext>
          </a:extLst>
        </p:spPr>
      </p:pic>
      <p:pic>
        <p:nvPicPr>
          <p:cNvPr id="1475587" name="Picture 3" descr="C:\Users\PierreYV\Downloads\dispersion-1024x68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2160" y="4972811"/>
            <a:ext cx="3024335" cy="1832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40536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835696" y="48397"/>
            <a:ext cx="5688632" cy="644299"/>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Сжижение газов</a:t>
            </a:r>
            <a:endParaRPr lang="ru-RU" sz="2800" b="1" kern="0" baseline="-25000" dirty="0">
              <a:solidFill>
                <a:srgbClr val="003399"/>
              </a:solidFill>
              <a:latin typeface="Arial" pitchFamily="34" charset="0"/>
              <a:cs typeface="Arial" pitchFamily="34" charset="0"/>
            </a:endParaRPr>
          </a:p>
        </p:txBody>
      </p:sp>
      <p:sp>
        <p:nvSpPr>
          <p:cNvPr id="5" name="Rectangle 4"/>
          <p:cNvSpPr/>
          <p:nvPr/>
        </p:nvSpPr>
        <p:spPr>
          <a:xfrm>
            <a:off x="3707904" y="908720"/>
            <a:ext cx="5299306" cy="923330"/>
          </a:xfrm>
          <a:prstGeom prst="rect">
            <a:avLst/>
          </a:prstGeom>
        </p:spPr>
        <p:txBody>
          <a:bodyPr wrap="square">
            <a:spAutoFit/>
          </a:bodyPr>
          <a:lstStyle/>
          <a:p>
            <a:pPr algn="just"/>
            <a:r>
              <a:rPr lang="ru-RU" dirty="0">
                <a:latin typeface="Arial" pitchFamily="34" charset="0"/>
                <a:cs typeface="Arial" pitchFamily="34" charset="0"/>
              </a:rPr>
              <a:t>Если газ находится ниже критической температуры, то его можно перевести в жидкое состояние простым сжатием</a:t>
            </a:r>
            <a:r>
              <a:rPr lang="en-US" dirty="0">
                <a:latin typeface="Arial" pitchFamily="34" charset="0"/>
                <a:cs typeface="Arial" pitchFamily="34" charset="0"/>
              </a:rPr>
              <a:t>. </a:t>
            </a:r>
            <a:endParaRPr lang="ru-RU" dirty="0">
              <a:latin typeface="Arial" pitchFamily="34" charset="0"/>
              <a:cs typeface="Arial" pitchFamily="34" charset="0"/>
            </a:endParaRPr>
          </a:p>
        </p:txBody>
      </p:sp>
      <p:graphicFrame>
        <p:nvGraphicFramePr>
          <p:cNvPr id="8" name="Object 7"/>
          <p:cNvGraphicFramePr>
            <a:graphicFrameLocks noChangeAspect="1"/>
          </p:cNvGraphicFramePr>
          <p:nvPr>
            <p:extLst>
              <p:ext uri="{D42A27DB-BD31-4B8C-83A1-F6EECF244321}">
                <p14:modId xmlns:p14="http://schemas.microsoft.com/office/powerpoint/2010/main" val="108020524"/>
              </p:ext>
            </p:extLst>
          </p:nvPr>
        </p:nvGraphicFramePr>
        <p:xfrm>
          <a:off x="6398943" y="3549578"/>
          <a:ext cx="1211112" cy="411480"/>
        </p:xfrm>
        <a:graphic>
          <a:graphicData uri="http://schemas.openxmlformats.org/presentationml/2006/ole">
            <mc:AlternateContent xmlns:mc="http://schemas.openxmlformats.org/markup-compatibility/2006">
              <mc:Choice xmlns:v="urn:schemas-microsoft-com:vml" Requires="v">
                <p:oleObj spid="_x0000_s1259218" name="Equation" r:id="rId4" imgW="672840" imgH="228600" progId="Equation.DSMT4">
                  <p:embed/>
                </p:oleObj>
              </mc:Choice>
              <mc:Fallback>
                <p:oleObj name="Equation" r:id="rId4" imgW="672840" imgH="228600" progId="Equation.DSMT4">
                  <p:embed/>
                  <p:pic>
                    <p:nvPicPr>
                      <p:cNvPr id="0" name="Picture 2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98943" y="3549578"/>
                        <a:ext cx="1211112" cy="41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0" name="Rectangle 9"/>
          <p:cNvSpPr/>
          <p:nvPr/>
        </p:nvSpPr>
        <p:spPr>
          <a:xfrm>
            <a:off x="-36512" y="836712"/>
            <a:ext cx="3096344" cy="584775"/>
          </a:xfrm>
          <a:prstGeom prst="rect">
            <a:avLst/>
          </a:prstGeom>
        </p:spPr>
        <p:txBody>
          <a:bodyPr wrap="square">
            <a:spAutoFit/>
          </a:bodyPr>
          <a:lstStyle/>
          <a:p>
            <a:pPr algn="ctr"/>
            <a:r>
              <a:rPr lang="ru-RU" sz="1600" dirty="0">
                <a:latin typeface="Arial" pitchFamily="34" charset="0"/>
                <a:cs typeface="Arial" pitchFamily="34" charset="0"/>
              </a:rPr>
              <a:t>Критическая температура и давление для разных газов</a:t>
            </a:r>
          </a:p>
        </p:txBody>
      </p:sp>
      <p:sp>
        <p:nvSpPr>
          <p:cNvPr id="11" name="Rectangle 10"/>
          <p:cNvSpPr/>
          <p:nvPr/>
        </p:nvSpPr>
        <p:spPr>
          <a:xfrm>
            <a:off x="3707904" y="1772816"/>
            <a:ext cx="5328592" cy="923330"/>
          </a:xfrm>
          <a:prstGeom prst="rect">
            <a:avLst/>
          </a:prstGeom>
        </p:spPr>
        <p:txBody>
          <a:bodyPr wrap="square">
            <a:spAutoFit/>
          </a:bodyPr>
          <a:lstStyle/>
          <a:p>
            <a:pPr algn="just"/>
            <a:r>
              <a:rPr lang="ru-RU" dirty="0">
                <a:latin typeface="Arial" pitchFamily="34" charset="0"/>
                <a:cs typeface="Arial" pitchFamily="34" charset="0"/>
              </a:rPr>
              <a:t>Если температура выше критической, то газ не может быть сжижен при сколь угодно высоком давлении</a:t>
            </a:r>
          </a:p>
        </p:txBody>
      </p:sp>
      <p:sp>
        <p:nvSpPr>
          <p:cNvPr id="12" name="Rectangle 11"/>
          <p:cNvSpPr/>
          <p:nvPr/>
        </p:nvSpPr>
        <p:spPr>
          <a:xfrm>
            <a:off x="3707904" y="2708920"/>
            <a:ext cx="5328591" cy="1200329"/>
          </a:xfrm>
          <a:prstGeom prst="rect">
            <a:avLst/>
          </a:prstGeom>
        </p:spPr>
        <p:txBody>
          <a:bodyPr wrap="square">
            <a:spAutoFit/>
          </a:bodyPr>
          <a:lstStyle/>
          <a:p>
            <a:pPr algn="just"/>
            <a:r>
              <a:rPr lang="ru-RU" dirty="0">
                <a:latin typeface="Arial" pitchFamily="34" charset="0"/>
                <a:cs typeface="Arial" pitchFamily="34" charset="0"/>
              </a:rPr>
              <a:t>На практике удобно сжижать газы при когда давление их насыщенных паров равно атмосферному</a:t>
            </a:r>
            <a:r>
              <a:rPr lang="en-US" dirty="0">
                <a:latin typeface="Arial" pitchFamily="34" charset="0"/>
                <a:cs typeface="Arial" pitchFamily="34" charset="0"/>
              </a:rPr>
              <a:t>. </a:t>
            </a:r>
            <a:r>
              <a:rPr lang="ru-RU" dirty="0">
                <a:latin typeface="Arial" pitchFamily="34" charset="0"/>
                <a:cs typeface="Arial" pitchFamily="34" charset="0"/>
              </a:rPr>
              <a:t>Температура при этом должна быть ниже критической</a:t>
            </a:r>
          </a:p>
        </p:txBody>
      </p:sp>
      <p:graphicFrame>
        <p:nvGraphicFramePr>
          <p:cNvPr id="13" name="Table 12"/>
          <p:cNvGraphicFramePr>
            <a:graphicFrameLocks noGrp="1"/>
          </p:cNvGraphicFramePr>
          <p:nvPr>
            <p:extLst>
              <p:ext uri="{D42A27DB-BD31-4B8C-83A1-F6EECF244321}">
                <p14:modId xmlns:p14="http://schemas.microsoft.com/office/powerpoint/2010/main" val="788118557"/>
              </p:ext>
            </p:extLst>
          </p:nvPr>
        </p:nvGraphicFramePr>
        <p:xfrm>
          <a:off x="136789" y="1601786"/>
          <a:ext cx="3456384" cy="1854200"/>
        </p:xfrm>
        <a:graphic>
          <a:graphicData uri="http://schemas.openxmlformats.org/drawingml/2006/table">
            <a:tbl>
              <a:tblPr firstRow="1" bandRow="1">
                <a:tableStyleId>{5C22544A-7EE6-4342-B048-85BDC9FD1C3A}</a:tableStyleId>
              </a:tblPr>
              <a:tblGrid>
                <a:gridCol w="576064">
                  <a:extLst>
                    <a:ext uri="{9D8B030D-6E8A-4147-A177-3AD203B41FA5}">
                      <a16:colId xmlns:a16="http://schemas.microsoft.com/office/drawing/2014/main" xmlns="" val="20000"/>
                    </a:ext>
                  </a:extLst>
                </a:gridCol>
                <a:gridCol w="1152128">
                  <a:extLst>
                    <a:ext uri="{9D8B030D-6E8A-4147-A177-3AD203B41FA5}">
                      <a16:colId xmlns:a16="http://schemas.microsoft.com/office/drawing/2014/main" xmlns="" val="20001"/>
                    </a:ext>
                  </a:extLst>
                </a:gridCol>
                <a:gridCol w="864096">
                  <a:extLst>
                    <a:ext uri="{9D8B030D-6E8A-4147-A177-3AD203B41FA5}">
                      <a16:colId xmlns:a16="http://schemas.microsoft.com/office/drawing/2014/main" xmlns="" val="20002"/>
                    </a:ext>
                  </a:extLst>
                </a:gridCol>
                <a:gridCol w="864096">
                  <a:extLst>
                    <a:ext uri="{9D8B030D-6E8A-4147-A177-3AD203B41FA5}">
                      <a16:colId xmlns:a16="http://schemas.microsoft.com/office/drawing/2014/main" xmlns="" val="20003"/>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baseline="0" dirty="0">
                          <a:latin typeface="Arial" pitchFamily="34" charset="0"/>
                          <a:cs typeface="Arial" pitchFamily="34" charset="0"/>
                        </a:rPr>
                        <a:t>газ</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i="1" baseline="0" dirty="0" err="1">
                          <a:latin typeface="Arial" pitchFamily="34" charset="0"/>
                          <a:cs typeface="Arial" pitchFamily="34" charset="0"/>
                        </a:rPr>
                        <a:t>p</a:t>
                      </a:r>
                      <a:r>
                        <a:rPr lang="en-US" sz="1800" baseline="-25000" dirty="0" err="1">
                          <a:latin typeface="Arial" pitchFamily="34" charset="0"/>
                          <a:cs typeface="Arial" pitchFamily="34" charset="0"/>
                        </a:rPr>
                        <a:t>k</a:t>
                      </a:r>
                      <a:r>
                        <a:rPr lang="en-US" sz="1800" baseline="0" dirty="0">
                          <a:latin typeface="Arial" pitchFamily="34" charset="0"/>
                          <a:cs typeface="Arial" pitchFamily="34" charset="0"/>
                        </a:rPr>
                        <a:t> , </a:t>
                      </a:r>
                      <a:r>
                        <a:rPr lang="ru-RU" sz="1800" baseline="0" dirty="0">
                          <a:latin typeface="Arial" pitchFamily="34" charset="0"/>
                          <a:cs typeface="Arial" pitchFamily="34" charset="0"/>
                        </a:rPr>
                        <a:t>атм.</a:t>
                      </a:r>
                      <a:endParaRPr lang="ru-RU" sz="1800" baseline="-250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i="1" dirty="0" err="1">
                          <a:latin typeface="Arial" pitchFamily="34" charset="0"/>
                          <a:cs typeface="Arial" pitchFamily="34" charset="0"/>
                        </a:rPr>
                        <a:t>T</a:t>
                      </a:r>
                      <a:r>
                        <a:rPr lang="en-US" sz="1800" baseline="-25000" dirty="0" err="1">
                          <a:latin typeface="Arial" pitchFamily="34" charset="0"/>
                          <a:cs typeface="Arial" pitchFamily="34" charset="0"/>
                        </a:rPr>
                        <a:t>k</a:t>
                      </a:r>
                      <a:r>
                        <a:rPr lang="en-US" sz="1800" baseline="0" dirty="0">
                          <a:latin typeface="Arial" pitchFamily="34" charset="0"/>
                          <a:cs typeface="Arial" pitchFamily="34" charset="0"/>
                        </a:rPr>
                        <a:t> , K</a:t>
                      </a:r>
                      <a:endParaRPr lang="ru-RU" sz="1800" baseline="-250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dirty="0">
                          <a:latin typeface="Arial" pitchFamily="34" charset="0"/>
                          <a:cs typeface="Arial" pitchFamily="34" charset="0"/>
                        </a:rPr>
                        <a:t>T</a:t>
                      </a:r>
                      <a:r>
                        <a:rPr lang="en-US" baseline="-25000" dirty="0">
                          <a:latin typeface="Arial" pitchFamily="34" charset="0"/>
                          <a:cs typeface="Arial" pitchFamily="34" charset="0"/>
                        </a:rPr>
                        <a:t>1</a:t>
                      </a:r>
                      <a:r>
                        <a:rPr lang="en-US" baseline="0" dirty="0">
                          <a:latin typeface="Arial" pitchFamily="34" charset="0"/>
                          <a:cs typeface="Arial" pitchFamily="34" charset="0"/>
                        </a:rPr>
                        <a:t> , K </a:t>
                      </a:r>
                      <a:endParaRPr lang="ru-RU" baseline="0" dirty="0">
                        <a:latin typeface="Arial" pitchFamily="34" charset="0"/>
                        <a:cs typeface="Arial" pitchFamily="34" charset="0"/>
                      </a:endParaRPr>
                    </a:p>
                  </a:txBody>
                  <a:tcPr/>
                </a:tc>
                <a:extLst>
                  <a:ext uri="{0D108BD9-81ED-4DB2-BD59-A6C34878D82A}">
                    <a16:rowId xmlns:a16="http://schemas.microsoft.com/office/drawing/2014/main" xmlns="" val="10000"/>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Arial" pitchFamily="34" charset="0"/>
                          <a:cs typeface="Arial" pitchFamily="34" charset="0"/>
                        </a:rPr>
                        <a:t>He</a:t>
                      </a:r>
                      <a:endParaRPr lang="ru-RU" sz="18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dirty="0">
                          <a:latin typeface="Arial" pitchFamily="34" charset="0"/>
                          <a:cs typeface="Arial" pitchFamily="34" charset="0"/>
                        </a:rPr>
                        <a:t>2.3</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Arial" pitchFamily="34" charset="0"/>
                          <a:cs typeface="Arial" pitchFamily="34" charset="0"/>
                        </a:rPr>
                        <a:t>5.3</a:t>
                      </a:r>
                      <a:endParaRPr lang="ru-RU" sz="18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a:latin typeface="Arial" pitchFamily="34" charset="0"/>
                          <a:cs typeface="Arial" pitchFamily="34" charset="0"/>
                        </a:rPr>
                        <a:t>4.4</a:t>
                      </a:r>
                    </a:p>
                  </a:txBody>
                  <a:tcPr/>
                </a:tc>
                <a:extLst>
                  <a:ext uri="{0D108BD9-81ED-4DB2-BD59-A6C34878D82A}">
                    <a16:rowId xmlns:a16="http://schemas.microsoft.com/office/drawing/2014/main" xmlns=""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Arial" pitchFamily="34" charset="0"/>
                          <a:cs typeface="Arial" pitchFamily="34" charset="0"/>
                        </a:rPr>
                        <a:t>H</a:t>
                      </a:r>
                      <a:r>
                        <a:rPr lang="en-US" sz="1800" baseline="-25000" dirty="0">
                          <a:latin typeface="Arial" pitchFamily="34" charset="0"/>
                          <a:cs typeface="Arial" pitchFamily="34" charset="0"/>
                        </a:rPr>
                        <a:t>2</a:t>
                      </a:r>
                      <a:endParaRPr lang="ru-RU" sz="1800" baseline="-250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dirty="0">
                          <a:latin typeface="Arial" pitchFamily="34" charset="0"/>
                          <a:cs typeface="Arial" pitchFamily="34" charset="0"/>
                        </a:rPr>
                        <a:t>13.3</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Arial" pitchFamily="34" charset="0"/>
                          <a:cs typeface="Arial" pitchFamily="34" charset="0"/>
                        </a:rPr>
                        <a:t>33</a:t>
                      </a:r>
                      <a:endParaRPr lang="ru-RU" sz="18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latin typeface="Arial" pitchFamily="34" charset="0"/>
                          <a:cs typeface="Arial" pitchFamily="34" charset="0"/>
                        </a:rPr>
                        <a:t>20.5</a:t>
                      </a:r>
                      <a:endParaRPr lang="ru-RU" dirty="0">
                        <a:latin typeface="Arial" pitchFamily="34" charset="0"/>
                        <a:cs typeface="Arial" pitchFamily="34" charset="0"/>
                      </a:endParaRPr>
                    </a:p>
                  </a:txBody>
                  <a:tcPr/>
                </a:tc>
                <a:extLst>
                  <a:ext uri="{0D108BD9-81ED-4DB2-BD59-A6C34878D82A}">
                    <a16:rowId xmlns:a16="http://schemas.microsoft.com/office/drawing/2014/main" xmlns=""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Arial" pitchFamily="34" charset="0"/>
                          <a:cs typeface="Arial" pitchFamily="34" charset="0"/>
                        </a:rPr>
                        <a:t>N</a:t>
                      </a:r>
                      <a:r>
                        <a:rPr lang="en-US" sz="1800" baseline="-25000" dirty="0">
                          <a:latin typeface="Arial" pitchFamily="34" charset="0"/>
                          <a:cs typeface="Arial" pitchFamily="34" charset="0"/>
                        </a:rPr>
                        <a:t>2</a:t>
                      </a:r>
                      <a:endParaRPr lang="ru-RU" sz="1800" baseline="-250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dirty="0">
                          <a:latin typeface="Arial" pitchFamily="34" charset="0"/>
                          <a:cs typeface="Arial" pitchFamily="34" charset="0"/>
                        </a:rPr>
                        <a:t>33.9</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Arial" pitchFamily="34" charset="0"/>
                          <a:cs typeface="Arial" pitchFamily="34" charset="0"/>
                        </a:rPr>
                        <a:t>126.1</a:t>
                      </a:r>
                      <a:endParaRPr lang="ru-RU" sz="18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latin typeface="Arial" pitchFamily="34" charset="0"/>
                          <a:cs typeface="Arial" pitchFamily="34" charset="0"/>
                        </a:rPr>
                        <a:t>77.4</a:t>
                      </a:r>
                      <a:endParaRPr lang="ru-RU" dirty="0">
                        <a:latin typeface="Arial" pitchFamily="34" charset="0"/>
                        <a:cs typeface="Arial" pitchFamily="34" charset="0"/>
                      </a:endParaRPr>
                    </a:p>
                  </a:txBody>
                  <a:tcPr/>
                </a:tc>
                <a:extLst>
                  <a:ext uri="{0D108BD9-81ED-4DB2-BD59-A6C34878D82A}">
                    <a16:rowId xmlns:a16="http://schemas.microsoft.com/office/drawing/2014/main" xmlns=""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Arial" pitchFamily="34" charset="0"/>
                          <a:cs typeface="Arial" pitchFamily="34" charset="0"/>
                        </a:rPr>
                        <a:t>O</a:t>
                      </a:r>
                      <a:r>
                        <a:rPr lang="en-US" sz="1800" baseline="-25000" dirty="0">
                          <a:latin typeface="Arial" pitchFamily="34" charset="0"/>
                          <a:cs typeface="Arial" pitchFamily="34" charset="0"/>
                        </a:rPr>
                        <a:t>2</a:t>
                      </a:r>
                      <a:endParaRPr lang="ru-RU" sz="1800" baseline="-250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dirty="0">
                          <a:latin typeface="Arial" pitchFamily="34" charset="0"/>
                          <a:cs typeface="Arial" pitchFamily="34" charset="0"/>
                        </a:rPr>
                        <a:t>50.3</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latin typeface="Arial" pitchFamily="34" charset="0"/>
                          <a:cs typeface="Arial" pitchFamily="34" charset="0"/>
                        </a:rPr>
                        <a:t>154.4</a:t>
                      </a:r>
                      <a:endParaRPr lang="ru-RU" sz="18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latin typeface="Arial" pitchFamily="34" charset="0"/>
                          <a:cs typeface="Arial" pitchFamily="34" charset="0"/>
                        </a:rPr>
                        <a:t>90</a:t>
                      </a:r>
                      <a:endParaRPr lang="ru-RU" dirty="0">
                        <a:latin typeface="Arial" pitchFamily="34" charset="0"/>
                        <a:cs typeface="Arial" pitchFamily="34" charset="0"/>
                      </a:endParaRPr>
                    </a:p>
                  </a:txBody>
                  <a:tcPr/>
                </a:tc>
                <a:extLst>
                  <a:ext uri="{0D108BD9-81ED-4DB2-BD59-A6C34878D82A}">
                    <a16:rowId xmlns:a16="http://schemas.microsoft.com/office/drawing/2014/main" xmlns="" val="10004"/>
                  </a:ext>
                </a:extLst>
              </a:tr>
            </a:tbl>
          </a:graphicData>
        </a:graphic>
      </p:graphicFrame>
      <p:sp>
        <p:nvSpPr>
          <p:cNvPr id="15" name="Rectangle 14"/>
          <p:cNvSpPr/>
          <p:nvPr/>
        </p:nvSpPr>
        <p:spPr>
          <a:xfrm>
            <a:off x="251520" y="4509120"/>
            <a:ext cx="8280920" cy="2246769"/>
          </a:xfrm>
          <a:prstGeom prst="rect">
            <a:avLst/>
          </a:prstGeom>
        </p:spPr>
        <p:txBody>
          <a:bodyPr wrap="square">
            <a:spAutoFit/>
          </a:bodyPr>
          <a:lstStyle/>
          <a:p>
            <a:pPr algn="just"/>
            <a:r>
              <a:rPr lang="ru-RU" sz="2000" dirty="0">
                <a:latin typeface="Arial" pitchFamily="34" charset="0"/>
                <a:cs typeface="Arial" pitchFamily="34" charset="0"/>
              </a:rPr>
              <a:t>1. Сначала газ изотермически сжимают при доступной температуре до большого давления (сотни атмосфер).</a:t>
            </a:r>
          </a:p>
          <a:p>
            <a:pPr algn="just"/>
            <a:endParaRPr lang="ru-RU" sz="2000" dirty="0">
              <a:latin typeface="Arial" pitchFamily="34" charset="0"/>
              <a:cs typeface="Arial" pitchFamily="34" charset="0"/>
            </a:endParaRPr>
          </a:p>
          <a:p>
            <a:pPr algn="just"/>
            <a:r>
              <a:rPr lang="ru-RU" sz="2000" dirty="0">
                <a:latin typeface="Arial" pitchFamily="34" charset="0"/>
                <a:cs typeface="Arial" pitchFamily="34" charset="0"/>
              </a:rPr>
              <a:t>2. Затем газ расширяется в процессе Джоуля-Томсона или адиабатическим, в результате чего он охлаждается</a:t>
            </a:r>
            <a:r>
              <a:rPr lang="en-US" sz="2000" dirty="0">
                <a:latin typeface="Arial" pitchFamily="34" charset="0"/>
                <a:cs typeface="Arial" pitchFamily="34" charset="0"/>
              </a:rPr>
              <a:t>.</a:t>
            </a:r>
            <a:r>
              <a:rPr lang="ru-RU" sz="2000" dirty="0">
                <a:latin typeface="Arial" pitchFamily="34" charset="0"/>
                <a:cs typeface="Arial" pitchFamily="34" charset="0"/>
              </a:rPr>
              <a:t> При этом для процесса Джоуля-Томсона температура должна быть ниже температуры инверсии</a:t>
            </a:r>
          </a:p>
        </p:txBody>
      </p:sp>
      <p:sp>
        <p:nvSpPr>
          <p:cNvPr id="14" name="Rectangle 13"/>
          <p:cNvSpPr/>
          <p:nvPr/>
        </p:nvSpPr>
        <p:spPr>
          <a:xfrm>
            <a:off x="2051720" y="4149080"/>
            <a:ext cx="4824536" cy="400110"/>
          </a:xfrm>
          <a:prstGeom prst="rect">
            <a:avLst/>
          </a:prstGeom>
        </p:spPr>
        <p:txBody>
          <a:bodyPr wrap="square">
            <a:spAutoFit/>
          </a:bodyPr>
          <a:lstStyle/>
          <a:p>
            <a:pPr algn="just"/>
            <a:r>
              <a:rPr lang="ru-RU" sz="2000" dirty="0">
                <a:solidFill>
                  <a:srgbClr val="7030A0"/>
                </a:solidFill>
                <a:latin typeface="Arial" pitchFamily="34" charset="0"/>
                <a:cs typeface="Arial" pitchFamily="34" charset="0"/>
              </a:rPr>
              <a:t>Основные этапы процесса сжижения</a:t>
            </a:r>
            <a:r>
              <a:rPr lang="ru-RU" sz="2000" dirty="0">
                <a:latin typeface="Arial" pitchFamily="34" charset="0"/>
                <a:cs typeface="Arial" pitchFamily="34" charset="0"/>
              </a:rPr>
              <a:t>:</a:t>
            </a:r>
          </a:p>
        </p:txBody>
      </p:sp>
      <p:graphicFrame>
        <p:nvGraphicFramePr>
          <p:cNvPr id="16" name="Object 15"/>
          <p:cNvGraphicFramePr>
            <a:graphicFrameLocks noChangeAspect="1"/>
          </p:cNvGraphicFramePr>
          <p:nvPr>
            <p:extLst>
              <p:ext uri="{D42A27DB-BD31-4B8C-83A1-F6EECF244321}">
                <p14:modId xmlns:p14="http://schemas.microsoft.com/office/powerpoint/2010/main" val="2099821911"/>
              </p:ext>
            </p:extLst>
          </p:nvPr>
        </p:nvGraphicFramePr>
        <p:xfrm>
          <a:off x="7888022" y="3565703"/>
          <a:ext cx="1119188" cy="365125"/>
        </p:xfrm>
        <a:graphic>
          <a:graphicData uri="http://schemas.openxmlformats.org/presentationml/2006/ole">
            <mc:AlternateContent xmlns:mc="http://schemas.openxmlformats.org/markup-compatibility/2006">
              <mc:Choice xmlns:v="urn:schemas-microsoft-com:vml" Requires="v">
                <p:oleObj spid="_x0000_s1259219" name="Equation" r:id="rId6" imgW="622080" imgH="203040" progId="Equation.DSMT4">
                  <p:embed/>
                </p:oleObj>
              </mc:Choice>
              <mc:Fallback>
                <p:oleObj name="Equation" r:id="rId6" imgW="622080" imgH="203040" progId="Equation.DSMT4">
                  <p:embed/>
                  <p:pic>
                    <p:nvPicPr>
                      <p:cNvPr id="0" name=""/>
                      <p:cNvPicPr>
                        <a:picLocks noChangeAspect="1" noChangeArrowheads="1"/>
                      </p:cNvPicPr>
                      <p:nvPr/>
                    </p:nvPicPr>
                    <p:blipFill>
                      <a:blip r:embed="rId7"/>
                      <a:srcRect/>
                      <a:stretch>
                        <a:fillRect/>
                      </a:stretch>
                    </p:blipFill>
                    <p:spPr bwMode="auto">
                      <a:xfrm>
                        <a:off x="7888022" y="3565703"/>
                        <a:ext cx="111918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51142980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6354" name="Picture 2" descr="C:\Users\PierreYV\Downloads\image-2-p-500.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98387" y="4791839"/>
            <a:ext cx="1742554" cy="157875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4"/>
          <p:cNvSpPr txBox="1">
            <a:spLocks noRot="1" noChangeArrowheads="1"/>
          </p:cNvSpPr>
          <p:nvPr/>
        </p:nvSpPr>
        <p:spPr bwMode="auto">
          <a:xfrm>
            <a:off x="395536" y="44624"/>
            <a:ext cx="8496944" cy="630210"/>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Схема установки по сжижению газов</a:t>
            </a:r>
            <a:endParaRPr lang="ru-RU" sz="2800" b="1" kern="0" baseline="-25000" dirty="0">
              <a:solidFill>
                <a:srgbClr val="003399"/>
              </a:solidFill>
              <a:latin typeface="Arial" pitchFamily="34" charset="0"/>
              <a:cs typeface="Arial" pitchFamily="34" charset="0"/>
            </a:endParaRPr>
          </a:p>
        </p:txBody>
      </p:sp>
      <p:sp>
        <p:nvSpPr>
          <p:cNvPr id="3" name="Rectangle 2"/>
          <p:cNvSpPr/>
          <p:nvPr/>
        </p:nvSpPr>
        <p:spPr>
          <a:xfrm>
            <a:off x="86673" y="5029377"/>
            <a:ext cx="5205407" cy="1785104"/>
          </a:xfrm>
          <a:prstGeom prst="rect">
            <a:avLst/>
          </a:prstGeom>
        </p:spPr>
        <p:txBody>
          <a:bodyPr wrap="square">
            <a:spAutoFit/>
          </a:bodyPr>
          <a:lstStyle/>
          <a:p>
            <a:pPr algn="just"/>
            <a:r>
              <a:rPr lang="ru-RU" dirty="0">
                <a:latin typeface="Arial" pitchFamily="34" charset="0"/>
                <a:cs typeface="Arial" pitchFamily="34" charset="0"/>
              </a:rPr>
              <a:t>На практике процесс охлаждения происходит </a:t>
            </a:r>
            <a:r>
              <a:rPr lang="ru-RU" dirty="0" err="1">
                <a:latin typeface="Arial" pitchFamily="34" charset="0"/>
                <a:cs typeface="Arial" pitchFamily="34" charset="0"/>
              </a:rPr>
              <a:t>квазинепрерывно</a:t>
            </a:r>
            <a:r>
              <a:rPr lang="ru-RU" dirty="0">
                <a:latin typeface="Arial" pitchFamily="34" charset="0"/>
                <a:cs typeface="Arial" pitchFamily="34" charset="0"/>
              </a:rPr>
              <a:t>, когда охлаждённая на данной стадии процесса масса газа частично направляется обратно и на пути охлаждает очередную порцию газа. Это называется </a:t>
            </a:r>
            <a:r>
              <a:rPr lang="ru-RU" b="1" dirty="0">
                <a:latin typeface="Arial" pitchFamily="34" charset="0"/>
                <a:cs typeface="Arial" pitchFamily="34" charset="0"/>
              </a:rPr>
              <a:t>метод противоточного обмена теплом</a:t>
            </a:r>
            <a:r>
              <a:rPr lang="ru-RU" sz="2000" dirty="0">
                <a:latin typeface="Arial" pitchFamily="34" charset="0"/>
                <a:cs typeface="Arial" pitchFamily="34" charset="0"/>
              </a:rPr>
              <a:t>. </a:t>
            </a:r>
          </a:p>
        </p:txBody>
      </p:sp>
      <p:sp>
        <p:nvSpPr>
          <p:cNvPr id="2" name="Rectangle 1"/>
          <p:cNvSpPr/>
          <p:nvPr/>
        </p:nvSpPr>
        <p:spPr>
          <a:xfrm>
            <a:off x="1141192" y="1988840"/>
            <a:ext cx="1368152" cy="864096"/>
          </a:xfrm>
          <a:prstGeom prst="rect">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Right Arrow 4"/>
          <p:cNvSpPr/>
          <p:nvPr/>
        </p:nvSpPr>
        <p:spPr>
          <a:xfrm>
            <a:off x="251520" y="2241663"/>
            <a:ext cx="936104" cy="360040"/>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Rectangle 5"/>
          <p:cNvSpPr/>
          <p:nvPr/>
        </p:nvSpPr>
        <p:spPr>
          <a:xfrm>
            <a:off x="289884" y="2652881"/>
            <a:ext cx="612003" cy="400110"/>
          </a:xfrm>
          <a:prstGeom prst="rect">
            <a:avLst/>
          </a:prstGeom>
        </p:spPr>
        <p:txBody>
          <a:bodyPr wrap="square">
            <a:spAutoFit/>
          </a:bodyPr>
          <a:lstStyle/>
          <a:p>
            <a:pPr algn="just"/>
            <a:r>
              <a:rPr lang="ru-RU" sz="2000" dirty="0">
                <a:latin typeface="Arial" pitchFamily="34" charset="0"/>
                <a:cs typeface="Arial" pitchFamily="34" charset="0"/>
              </a:rPr>
              <a:t>Газ</a:t>
            </a:r>
          </a:p>
        </p:txBody>
      </p:sp>
      <p:sp>
        <p:nvSpPr>
          <p:cNvPr id="7" name="Rectangle 6"/>
          <p:cNvSpPr/>
          <p:nvPr/>
        </p:nvSpPr>
        <p:spPr>
          <a:xfrm>
            <a:off x="2987824" y="1988840"/>
            <a:ext cx="2016224" cy="864096"/>
          </a:xfrm>
          <a:prstGeom prst="rect">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a:t>
            </a:r>
            <a:r>
              <a:rPr lang="en-US" baseline="-25000" dirty="0"/>
              <a:t>2</a:t>
            </a:r>
            <a:r>
              <a:rPr lang="en-US" dirty="0"/>
              <a:t>O</a:t>
            </a:r>
            <a:endParaRPr lang="ru-RU" dirty="0"/>
          </a:p>
        </p:txBody>
      </p:sp>
      <p:sp>
        <p:nvSpPr>
          <p:cNvPr id="8" name="Right Arrow 7"/>
          <p:cNvSpPr/>
          <p:nvPr/>
        </p:nvSpPr>
        <p:spPr>
          <a:xfrm>
            <a:off x="2519772" y="2241663"/>
            <a:ext cx="468052" cy="360040"/>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Rectangle 8"/>
          <p:cNvSpPr/>
          <p:nvPr/>
        </p:nvSpPr>
        <p:spPr>
          <a:xfrm>
            <a:off x="988025" y="1530049"/>
            <a:ext cx="1765773" cy="400110"/>
          </a:xfrm>
          <a:prstGeom prst="rect">
            <a:avLst/>
          </a:prstGeom>
        </p:spPr>
        <p:txBody>
          <a:bodyPr wrap="square">
            <a:spAutoFit/>
          </a:bodyPr>
          <a:lstStyle/>
          <a:p>
            <a:pPr algn="just"/>
            <a:r>
              <a:rPr lang="ru-RU" sz="2000" dirty="0">
                <a:latin typeface="Arial" pitchFamily="34" charset="0"/>
                <a:cs typeface="Arial" pitchFamily="34" charset="0"/>
              </a:rPr>
              <a:t>Компрессор</a:t>
            </a:r>
          </a:p>
        </p:txBody>
      </p:sp>
      <p:sp>
        <p:nvSpPr>
          <p:cNvPr id="10" name="Rectangle 9"/>
          <p:cNvSpPr/>
          <p:nvPr/>
        </p:nvSpPr>
        <p:spPr>
          <a:xfrm>
            <a:off x="2483768" y="1231108"/>
            <a:ext cx="3024336" cy="707886"/>
          </a:xfrm>
          <a:prstGeom prst="rect">
            <a:avLst/>
          </a:prstGeom>
        </p:spPr>
        <p:txBody>
          <a:bodyPr wrap="square">
            <a:spAutoFit/>
          </a:bodyPr>
          <a:lstStyle/>
          <a:p>
            <a:pPr algn="ctr"/>
            <a:r>
              <a:rPr lang="ru-RU" sz="2000" dirty="0">
                <a:latin typeface="Arial" pitchFamily="34" charset="0"/>
                <a:cs typeface="Arial" pitchFamily="34" charset="0"/>
              </a:rPr>
              <a:t>Холодильник (теплообмен с водой)</a:t>
            </a:r>
          </a:p>
        </p:txBody>
      </p:sp>
      <p:sp>
        <p:nvSpPr>
          <p:cNvPr id="11" name="Rectangle 10"/>
          <p:cNvSpPr/>
          <p:nvPr/>
        </p:nvSpPr>
        <p:spPr>
          <a:xfrm>
            <a:off x="5556048" y="908721"/>
            <a:ext cx="1032176" cy="1944216"/>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NH</a:t>
            </a:r>
            <a:r>
              <a:rPr lang="en-US" baseline="-25000" dirty="0"/>
              <a:t>3</a:t>
            </a:r>
            <a:endParaRPr lang="ru-RU" baseline="-25000" dirty="0"/>
          </a:p>
        </p:txBody>
      </p:sp>
      <p:sp>
        <p:nvSpPr>
          <p:cNvPr id="12" name="Right Arrow 11"/>
          <p:cNvSpPr/>
          <p:nvPr/>
        </p:nvSpPr>
        <p:spPr>
          <a:xfrm>
            <a:off x="5004048" y="2218563"/>
            <a:ext cx="1570806" cy="360040"/>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Rectangle 12"/>
          <p:cNvSpPr/>
          <p:nvPr/>
        </p:nvSpPr>
        <p:spPr>
          <a:xfrm>
            <a:off x="6912258" y="2020741"/>
            <a:ext cx="1368152" cy="1852737"/>
          </a:xfrm>
          <a:prstGeom prst="rect">
            <a:avLst/>
          </a:prstGeom>
          <a:solidFill>
            <a:srgbClr val="F5191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Trapezoid 13"/>
          <p:cNvSpPr/>
          <p:nvPr/>
        </p:nvSpPr>
        <p:spPr>
          <a:xfrm rot="10800000">
            <a:off x="6642218" y="5293184"/>
            <a:ext cx="1872208" cy="576064"/>
          </a:xfrm>
          <a:prstGeom prst="trapezoid">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Oval 14"/>
          <p:cNvSpPr/>
          <p:nvPr/>
        </p:nvSpPr>
        <p:spPr>
          <a:xfrm>
            <a:off x="7005152" y="4281221"/>
            <a:ext cx="483551" cy="432048"/>
          </a:xfrm>
          <a:prstGeom prst="ellipse">
            <a:avLst/>
          </a:prstGeom>
          <a:solidFill>
            <a:srgbClr val="99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Bent Arrow 16"/>
          <p:cNvSpPr/>
          <p:nvPr/>
        </p:nvSpPr>
        <p:spPr>
          <a:xfrm rot="5400000">
            <a:off x="6015042" y="2855820"/>
            <a:ext cx="2010460" cy="864096"/>
          </a:xfrm>
          <a:prstGeom prst="bentArrow">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8" name="Right Arrow 17"/>
          <p:cNvSpPr/>
          <p:nvPr/>
        </p:nvSpPr>
        <p:spPr>
          <a:xfrm rot="5400000">
            <a:off x="6970927" y="4795144"/>
            <a:ext cx="552000" cy="444080"/>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Right Arrow 18"/>
          <p:cNvSpPr/>
          <p:nvPr/>
        </p:nvSpPr>
        <p:spPr>
          <a:xfrm rot="16200000">
            <a:off x="6249922" y="3318437"/>
            <a:ext cx="3464441" cy="444080"/>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Rectangle 19"/>
          <p:cNvSpPr/>
          <p:nvPr/>
        </p:nvSpPr>
        <p:spPr>
          <a:xfrm>
            <a:off x="4530701" y="3052991"/>
            <a:ext cx="2381557" cy="707886"/>
          </a:xfrm>
          <a:prstGeom prst="rect">
            <a:avLst/>
          </a:prstGeom>
        </p:spPr>
        <p:txBody>
          <a:bodyPr wrap="square">
            <a:spAutoFit/>
          </a:bodyPr>
          <a:lstStyle/>
          <a:p>
            <a:pPr algn="ctr"/>
            <a:r>
              <a:rPr lang="ru-RU" sz="2000" dirty="0">
                <a:latin typeface="Arial" pitchFamily="34" charset="0"/>
                <a:cs typeface="Arial" pitchFamily="34" charset="0"/>
              </a:rPr>
              <a:t>Противоточный</a:t>
            </a:r>
          </a:p>
          <a:p>
            <a:pPr algn="ctr"/>
            <a:r>
              <a:rPr lang="ru-RU" sz="2000" dirty="0">
                <a:latin typeface="Arial" pitchFamily="34" charset="0"/>
                <a:cs typeface="Arial" pitchFamily="34" charset="0"/>
              </a:rPr>
              <a:t>теплообменник</a:t>
            </a:r>
          </a:p>
        </p:txBody>
      </p:sp>
      <p:sp>
        <p:nvSpPr>
          <p:cNvPr id="21" name="Rectangle 20"/>
          <p:cNvSpPr/>
          <p:nvPr/>
        </p:nvSpPr>
        <p:spPr>
          <a:xfrm>
            <a:off x="6642217" y="6327931"/>
            <a:ext cx="2126882" cy="400110"/>
          </a:xfrm>
          <a:prstGeom prst="rect">
            <a:avLst/>
          </a:prstGeom>
        </p:spPr>
        <p:txBody>
          <a:bodyPr wrap="square">
            <a:spAutoFit/>
          </a:bodyPr>
          <a:lstStyle/>
          <a:p>
            <a:pPr algn="ctr"/>
            <a:r>
              <a:rPr lang="ru-RU" sz="2000" dirty="0">
                <a:latin typeface="Arial" pitchFamily="34" charset="0"/>
                <a:cs typeface="Arial" pitchFamily="34" charset="0"/>
              </a:rPr>
              <a:t>Сжиженный газ</a:t>
            </a:r>
          </a:p>
        </p:txBody>
      </p:sp>
      <p:sp>
        <p:nvSpPr>
          <p:cNvPr id="22" name="Bent Arrow 21"/>
          <p:cNvSpPr/>
          <p:nvPr/>
        </p:nvSpPr>
        <p:spPr>
          <a:xfrm rot="10800000">
            <a:off x="6574854" y="920595"/>
            <a:ext cx="1525538" cy="864096"/>
          </a:xfrm>
          <a:prstGeom prst="bentArrow">
            <a:avLst/>
          </a:prstGeom>
          <a:solidFill>
            <a:schemeClr val="bg1">
              <a:lumMod val="50000"/>
            </a:schemeClr>
          </a:solidFill>
          <a:ln>
            <a:solidFill>
              <a:schemeClr val="tx1"/>
            </a:solidFill>
          </a:ln>
          <a:scene3d>
            <a:camera prst="orthographicFront">
              <a:rot lat="10800000" lon="0" rev="108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3" name="Right Arrow 22"/>
          <p:cNvSpPr/>
          <p:nvPr/>
        </p:nvSpPr>
        <p:spPr>
          <a:xfrm rot="10800000">
            <a:off x="1259632" y="908562"/>
            <a:ext cx="5315222" cy="444080"/>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Bent Arrow 23"/>
          <p:cNvSpPr/>
          <p:nvPr/>
        </p:nvSpPr>
        <p:spPr>
          <a:xfrm rot="5400000">
            <a:off x="202893" y="1245379"/>
            <a:ext cx="1249381" cy="864096"/>
          </a:xfrm>
          <a:prstGeom prst="bentArrow">
            <a:avLst/>
          </a:prstGeom>
          <a:solidFill>
            <a:schemeClr val="bg1">
              <a:lumMod val="50000"/>
            </a:schemeClr>
          </a:solidFill>
          <a:ln>
            <a:solidFill>
              <a:schemeClr val="tx1"/>
            </a:solidFill>
          </a:ln>
          <a:scene3d>
            <a:camera prst="orthographicFront">
              <a:rot lat="10800000" lon="0" rev="108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5" name="Rectangle 24"/>
          <p:cNvSpPr/>
          <p:nvPr/>
        </p:nvSpPr>
        <p:spPr>
          <a:xfrm>
            <a:off x="5508104" y="4309065"/>
            <a:ext cx="1589401" cy="400110"/>
          </a:xfrm>
          <a:prstGeom prst="rect">
            <a:avLst/>
          </a:prstGeom>
        </p:spPr>
        <p:txBody>
          <a:bodyPr wrap="square">
            <a:spAutoFit/>
          </a:bodyPr>
          <a:lstStyle/>
          <a:p>
            <a:pPr algn="ctr"/>
            <a:r>
              <a:rPr lang="ru-RU" sz="2000" dirty="0">
                <a:latin typeface="Arial" pitchFamily="34" charset="0"/>
                <a:cs typeface="Arial" pitchFamily="34" charset="0"/>
              </a:rPr>
              <a:t>Дроссель</a:t>
            </a:r>
          </a:p>
        </p:txBody>
      </p:sp>
      <p:sp>
        <p:nvSpPr>
          <p:cNvPr id="26" name="Rectangle 25"/>
          <p:cNvSpPr/>
          <p:nvPr/>
        </p:nvSpPr>
        <p:spPr>
          <a:xfrm>
            <a:off x="2039688" y="530478"/>
            <a:ext cx="8064896" cy="400110"/>
          </a:xfrm>
          <a:prstGeom prst="rect">
            <a:avLst/>
          </a:prstGeom>
        </p:spPr>
        <p:txBody>
          <a:bodyPr wrap="square">
            <a:spAutoFit/>
          </a:bodyPr>
          <a:lstStyle/>
          <a:p>
            <a:pPr algn="ctr"/>
            <a:r>
              <a:rPr lang="ru-RU" sz="2000" dirty="0">
                <a:latin typeface="Arial" pitchFamily="34" charset="0"/>
                <a:cs typeface="Arial" pitchFamily="34" charset="0"/>
              </a:rPr>
              <a:t>Дополнительное охлаждение жидким аммиаком</a:t>
            </a:r>
          </a:p>
        </p:txBody>
      </p:sp>
      <p:sp>
        <p:nvSpPr>
          <p:cNvPr id="27" name="Left-Right Arrow 26"/>
          <p:cNvSpPr/>
          <p:nvPr/>
        </p:nvSpPr>
        <p:spPr>
          <a:xfrm>
            <a:off x="7216816" y="3140968"/>
            <a:ext cx="841590" cy="429716"/>
          </a:xfrm>
          <a:prstGeom prst="leftRightArrow">
            <a:avLst/>
          </a:prstGeom>
          <a:gradFill>
            <a:gsLst>
              <a:gs pos="1000">
                <a:srgbClr val="000082"/>
              </a:gs>
              <a:gs pos="32000">
                <a:srgbClr val="66008F"/>
              </a:gs>
              <a:gs pos="64999">
                <a:srgbClr val="BA0066"/>
              </a:gs>
              <a:gs pos="74000">
                <a:srgbClr val="FF0000"/>
              </a:gs>
              <a:gs pos="100000">
                <a:srgbClr val="FFC000"/>
              </a:gs>
            </a:gsLst>
            <a:lin ang="0" scaled="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16" name="Table 15"/>
          <p:cNvGraphicFramePr>
            <a:graphicFrameLocks noGrp="1"/>
          </p:cNvGraphicFramePr>
          <p:nvPr>
            <p:extLst>
              <p:ext uri="{D42A27DB-BD31-4B8C-83A1-F6EECF244321}">
                <p14:modId xmlns:p14="http://schemas.microsoft.com/office/powerpoint/2010/main" val="3157253448"/>
              </p:ext>
            </p:extLst>
          </p:nvPr>
        </p:nvGraphicFramePr>
        <p:xfrm>
          <a:off x="251520" y="3287868"/>
          <a:ext cx="4032448" cy="1676400"/>
        </p:xfrm>
        <a:graphic>
          <a:graphicData uri="http://schemas.openxmlformats.org/drawingml/2006/table">
            <a:tbl>
              <a:tblPr firstRow="1" bandRow="1">
                <a:tableStyleId>{5C22544A-7EE6-4342-B048-85BDC9FD1C3A}</a:tableStyleId>
              </a:tblPr>
              <a:tblGrid>
                <a:gridCol w="2016224">
                  <a:extLst>
                    <a:ext uri="{9D8B030D-6E8A-4147-A177-3AD203B41FA5}">
                      <a16:colId xmlns:a16="http://schemas.microsoft.com/office/drawing/2014/main" xmlns="" val="20000"/>
                    </a:ext>
                  </a:extLst>
                </a:gridCol>
                <a:gridCol w="2016224">
                  <a:extLst>
                    <a:ext uri="{9D8B030D-6E8A-4147-A177-3AD203B41FA5}">
                      <a16:colId xmlns:a16="http://schemas.microsoft.com/office/drawing/2014/main" xmlns="" val="20001"/>
                    </a:ext>
                  </a:extLst>
                </a:gridCol>
              </a:tblGrid>
              <a:tr h="320043">
                <a:tc>
                  <a:txBody>
                    <a:bodyPr/>
                    <a:lstStyle/>
                    <a:p>
                      <a:r>
                        <a:rPr lang="ru-RU" sz="1600" dirty="0">
                          <a:latin typeface="Arial" pitchFamily="34" charset="0"/>
                          <a:cs typeface="Arial" pitchFamily="34" charset="0"/>
                        </a:rPr>
                        <a:t>Сжиженный газ</a:t>
                      </a:r>
                    </a:p>
                  </a:txBody>
                  <a:tcPr/>
                </a:tc>
                <a:tc>
                  <a:txBody>
                    <a:bodyPr/>
                    <a:lstStyle/>
                    <a:p>
                      <a:r>
                        <a:rPr lang="ru-RU" sz="1600" dirty="0">
                          <a:latin typeface="Arial" pitchFamily="34" charset="0"/>
                          <a:cs typeface="Arial" pitchFamily="34" charset="0"/>
                        </a:rPr>
                        <a:t>Интервал</a:t>
                      </a:r>
                      <a:r>
                        <a:rPr lang="ru-RU" sz="1600" baseline="0" dirty="0">
                          <a:latin typeface="Arial" pitchFamily="34" charset="0"/>
                          <a:cs typeface="Arial" pitchFamily="34" charset="0"/>
                        </a:rPr>
                        <a:t> темп., К</a:t>
                      </a:r>
                      <a:endParaRPr lang="ru-RU" sz="1600" dirty="0">
                        <a:latin typeface="Arial" pitchFamily="34" charset="0"/>
                        <a:cs typeface="Arial" pitchFamily="34" charset="0"/>
                      </a:endParaRPr>
                    </a:p>
                  </a:txBody>
                  <a:tcPr/>
                </a:tc>
                <a:extLst>
                  <a:ext uri="{0D108BD9-81ED-4DB2-BD59-A6C34878D82A}">
                    <a16:rowId xmlns:a16="http://schemas.microsoft.com/office/drawing/2014/main" xmlns="" val="10000"/>
                  </a:ext>
                </a:extLst>
              </a:tr>
              <a:tr h="320043">
                <a:tc>
                  <a:txBody>
                    <a:bodyPr/>
                    <a:lstStyle/>
                    <a:p>
                      <a:r>
                        <a:rPr lang="en-US" sz="1600" dirty="0">
                          <a:latin typeface="Arial" pitchFamily="34" charset="0"/>
                          <a:cs typeface="Arial" pitchFamily="34" charset="0"/>
                        </a:rPr>
                        <a:t>N</a:t>
                      </a:r>
                      <a:r>
                        <a:rPr lang="en-US" sz="1600" baseline="-25000" dirty="0">
                          <a:latin typeface="Arial" pitchFamily="34" charset="0"/>
                          <a:cs typeface="Arial" pitchFamily="34" charset="0"/>
                        </a:rPr>
                        <a:t>2</a:t>
                      </a:r>
                      <a:endParaRPr lang="ru-RU" sz="1600" baseline="-25000" dirty="0">
                        <a:latin typeface="Arial" pitchFamily="34" charset="0"/>
                        <a:cs typeface="Arial" pitchFamily="34" charset="0"/>
                      </a:endParaRPr>
                    </a:p>
                  </a:txBody>
                  <a:tcPr/>
                </a:tc>
                <a:tc>
                  <a:txBody>
                    <a:bodyPr/>
                    <a:lstStyle/>
                    <a:p>
                      <a:r>
                        <a:rPr lang="ru-RU" sz="1600" dirty="0">
                          <a:latin typeface="Arial" pitchFamily="34" charset="0"/>
                          <a:cs typeface="Arial" pitchFamily="34" charset="0"/>
                        </a:rPr>
                        <a:t>63.14 ­– 77.32</a:t>
                      </a:r>
                    </a:p>
                  </a:txBody>
                  <a:tcPr/>
                </a:tc>
                <a:extLst>
                  <a:ext uri="{0D108BD9-81ED-4DB2-BD59-A6C34878D82A}">
                    <a16:rowId xmlns:a16="http://schemas.microsoft.com/office/drawing/2014/main" xmlns="" val="10001"/>
                  </a:ext>
                </a:extLst>
              </a:tr>
              <a:tr h="320043">
                <a:tc>
                  <a:txBody>
                    <a:bodyPr/>
                    <a:lstStyle/>
                    <a:p>
                      <a:r>
                        <a:rPr lang="en-US" sz="1600" dirty="0">
                          <a:latin typeface="Arial" pitchFamily="34" charset="0"/>
                          <a:cs typeface="Arial" pitchFamily="34" charset="0"/>
                        </a:rPr>
                        <a:t>O</a:t>
                      </a:r>
                      <a:r>
                        <a:rPr lang="en-US" sz="1600" baseline="-25000" dirty="0">
                          <a:latin typeface="Arial" pitchFamily="34" charset="0"/>
                          <a:cs typeface="Arial" pitchFamily="34" charset="0"/>
                        </a:rPr>
                        <a:t>2</a:t>
                      </a:r>
                      <a:endParaRPr lang="ru-RU" sz="1600" baseline="-25000" dirty="0">
                        <a:latin typeface="Arial" pitchFamily="34" charset="0"/>
                        <a:cs typeface="Arial" pitchFamily="34" charset="0"/>
                      </a:endParaRPr>
                    </a:p>
                  </a:txBody>
                  <a:tcPr/>
                </a:tc>
                <a:tc>
                  <a:txBody>
                    <a:bodyPr/>
                    <a:lstStyle/>
                    <a:p>
                      <a:r>
                        <a:rPr lang="ru-RU" sz="1600" dirty="0">
                          <a:latin typeface="Arial" pitchFamily="34" charset="0"/>
                          <a:cs typeface="Arial" pitchFamily="34" charset="0"/>
                        </a:rPr>
                        <a:t>54.36 ­– 90.12</a:t>
                      </a:r>
                    </a:p>
                  </a:txBody>
                  <a:tcPr/>
                </a:tc>
                <a:extLst>
                  <a:ext uri="{0D108BD9-81ED-4DB2-BD59-A6C34878D82A}">
                    <a16:rowId xmlns:a16="http://schemas.microsoft.com/office/drawing/2014/main" xmlns="" val="10002"/>
                  </a:ext>
                </a:extLst>
              </a:tr>
              <a:tr h="320043">
                <a:tc>
                  <a:txBody>
                    <a:bodyPr/>
                    <a:lstStyle/>
                    <a:p>
                      <a:r>
                        <a:rPr lang="en-US" sz="1600" dirty="0">
                          <a:latin typeface="Arial" pitchFamily="34" charset="0"/>
                          <a:cs typeface="Arial" pitchFamily="34" charset="0"/>
                        </a:rPr>
                        <a:t>H</a:t>
                      </a:r>
                      <a:r>
                        <a:rPr lang="en-US" sz="1600" baseline="-25000" dirty="0">
                          <a:latin typeface="Arial" pitchFamily="34" charset="0"/>
                          <a:cs typeface="Arial" pitchFamily="34" charset="0"/>
                        </a:rPr>
                        <a:t>2</a:t>
                      </a:r>
                      <a:endParaRPr lang="ru-RU" sz="1600" baseline="-25000" dirty="0">
                        <a:latin typeface="Arial" pitchFamily="34" charset="0"/>
                        <a:cs typeface="Arial" pitchFamily="34" charset="0"/>
                      </a:endParaRPr>
                    </a:p>
                  </a:txBody>
                  <a:tcPr/>
                </a:tc>
                <a:tc>
                  <a:txBody>
                    <a:bodyPr/>
                    <a:lstStyle/>
                    <a:p>
                      <a:r>
                        <a:rPr lang="ru-RU" sz="1600" dirty="0">
                          <a:latin typeface="Arial" pitchFamily="34" charset="0"/>
                          <a:cs typeface="Arial" pitchFamily="34" charset="0"/>
                        </a:rPr>
                        <a:t>14.04 ­– 20.39</a:t>
                      </a:r>
                    </a:p>
                  </a:txBody>
                  <a:tcPr/>
                </a:tc>
                <a:extLst>
                  <a:ext uri="{0D108BD9-81ED-4DB2-BD59-A6C34878D82A}">
                    <a16:rowId xmlns:a16="http://schemas.microsoft.com/office/drawing/2014/main" xmlns="" val="10003"/>
                  </a:ext>
                </a:extLst>
              </a:tr>
              <a:tr h="32004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Arial" pitchFamily="34" charset="0"/>
                          <a:cs typeface="Arial" pitchFamily="34" charset="0"/>
                        </a:rPr>
                        <a:t>He</a:t>
                      </a:r>
                      <a:r>
                        <a:rPr lang="ru-RU" sz="1600" dirty="0" smtClean="0">
                          <a:latin typeface="Arial" pitchFamily="34" charset="0"/>
                          <a:cs typeface="Arial" pitchFamily="34" charset="0"/>
                        </a:rPr>
                        <a:t> (откачка паров)</a:t>
                      </a:r>
                      <a:endParaRPr lang="ru-RU" sz="1600" dirty="0">
                        <a:latin typeface="Arial" pitchFamily="34" charset="0"/>
                        <a:cs typeface="Arial" pitchFamily="34" charset="0"/>
                      </a:endParaRPr>
                    </a:p>
                  </a:txBody>
                  <a:tcPr/>
                </a:tc>
                <a:tc>
                  <a:txBody>
                    <a:bodyPr/>
                    <a:lstStyle/>
                    <a:p>
                      <a:r>
                        <a:rPr lang="ru-RU" sz="1600" dirty="0">
                          <a:latin typeface="Arial" pitchFamily="34" charset="0"/>
                          <a:cs typeface="Arial" pitchFamily="34" charset="0"/>
                        </a:rPr>
                        <a:t> 0.7</a:t>
                      </a:r>
                      <a:r>
                        <a:rPr lang="ru-RU" sz="1600" baseline="0" dirty="0">
                          <a:latin typeface="Arial" pitchFamily="34" charset="0"/>
                          <a:cs typeface="Arial" pitchFamily="34" charset="0"/>
                        </a:rPr>
                        <a:t> (0.3 Па) </a:t>
                      </a:r>
                      <a:r>
                        <a:rPr lang="ru-RU" sz="1600" dirty="0">
                          <a:latin typeface="Arial" pitchFamily="34" charset="0"/>
                          <a:cs typeface="Arial" pitchFamily="34" charset="0"/>
                        </a:rPr>
                        <a:t>­– 4.21</a:t>
                      </a:r>
                    </a:p>
                  </a:txBody>
                  <a:tcPr/>
                </a:tc>
                <a:extLst>
                  <a:ext uri="{0D108BD9-81ED-4DB2-BD59-A6C34878D82A}">
                    <a16:rowId xmlns:a16="http://schemas.microsoft.com/office/drawing/2014/main" xmlns="" val="10004"/>
                  </a:ext>
                </a:extLst>
              </a:tr>
            </a:tbl>
          </a:graphicData>
        </a:graphic>
      </p:graphicFrame>
      <p:pic>
        <p:nvPicPr>
          <p:cNvPr id="1186819" name="Picture 3" descr="D:\documentsECLbureau\CondMatter\Molecule\LecturePPT\fig_im\Drop.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02737" y="5184947"/>
            <a:ext cx="298321" cy="477746"/>
          </a:xfrm>
          <a:prstGeom prst="rect">
            <a:avLst/>
          </a:prstGeom>
          <a:noFill/>
          <a:extLst>
            <a:ext uri="{909E8E84-426E-40DD-AFC4-6F175D3DCCD1}">
              <a14:hiddenFill xmlns:a14="http://schemas.microsoft.com/office/drawing/2010/main">
                <a:solidFill>
                  <a:srgbClr val="FFFFFF"/>
                </a:solidFill>
              </a14:hiddenFill>
            </a:ext>
          </a:extLst>
        </p:spPr>
      </p:pic>
      <p:pic>
        <p:nvPicPr>
          <p:cNvPr id="1186820" name="Picture 4" descr="C:\Users\PierreYV\Downloads\rabota_compressora.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30061" y="2028331"/>
            <a:ext cx="990413" cy="801334"/>
          </a:xfrm>
          <a:prstGeom prst="rect">
            <a:avLst/>
          </a:prstGeom>
          <a:noFill/>
          <a:extLst>
            <a:ext uri="{909E8E84-426E-40DD-AFC4-6F175D3DCCD1}">
              <a14:hiddenFill xmlns:a14="http://schemas.microsoft.com/office/drawing/2010/main">
                <a:solidFill>
                  <a:srgbClr val="FFFFFF"/>
                </a:solidFill>
              </a14:hiddenFill>
            </a:ext>
          </a:extLst>
        </p:spPr>
      </p:pic>
      <p:cxnSp>
        <p:nvCxnSpPr>
          <p:cNvPr id="29" name="Straight Connector 28"/>
          <p:cNvCxnSpPr/>
          <p:nvPr/>
        </p:nvCxnSpPr>
        <p:spPr>
          <a:xfrm>
            <a:off x="7087478" y="4352408"/>
            <a:ext cx="312305" cy="306642"/>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7078594" y="4362599"/>
            <a:ext cx="366454" cy="278577"/>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63276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691680" y="95041"/>
            <a:ext cx="5904656" cy="86409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Силы Ван-дер-Ваальса</a:t>
            </a:r>
            <a:r>
              <a:rPr lang="en-US" sz="2800" b="1" kern="0" dirty="0">
                <a:solidFill>
                  <a:srgbClr val="003399"/>
                </a:solidFill>
                <a:latin typeface="Arial" pitchFamily="34" charset="0"/>
                <a:cs typeface="Arial" pitchFamily="34" charset="0"/>
              </a:rPr>
              <a:t> </a:t>
            </a:r>
            <a:endParaRPr lang="ru-RU" sz="2800" b="1" kern="0" baseline="-25000" dirty="0">
              <a:solidFill>
                <a:srgbClr val="003399"/>
              </a:solidFill>
              <a:latin typeface="Arial" pitchFamily="34" charset="0"/>
              <a:cs typeface="Arial" pitchFamily="34" charset="0"/>
            </a:endParaRPr>
          </a:p>
          <a:p>
            <a:pPr algn="ctr">
              <a:defRPr/>
            </a:pPr>
            <a:r>
              <a:rPr lang="ru-RU" sz="2800" b="1" kern="0" dirty="0">
                <a:solidFill>
                  <a:srgbClr val="003399"/>
                </a:solidFill>
                <a:latin typeface="Arial" pitchFamily="34" charset="0"/>
                <a:cs typeface="Arial" pitchFamily="34" charset="0"/>
              </a:rPr>
              <a:t>Взаимодействие диполей</a:t>
            </a:r>
          </a:p>
        </p:txBody>
      </p:sp>
      <p:sp>
        <p:nvSpPr>
          <p:cNvPr id="5" name="Oval 4"/>
          <p:cNvSpPr/>
          <p:nvPr/>
        </p:nvSpPr>
        <p:spPr>
          <a:xfrm>
            <a:off x="1511660" y="1582571"/>
            <a:ext cx="360040" cy="360040"/>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endParaRPr lang="ru-RU" dirty="0"/>
          </a:p>
        </p:txBody>
      </p:sp>
      <p:sp>
        <p:nvSpPr>
          <p:cNvPr id="6" name="Oval 5"/>
          <p:cNvSpPr/>
          <p:nvPr/>
        </p:nvSpPr>
        <p:spPr>
          <a:xfrm>
            <a:off x="525028" y="1582571"/>
            <a:ext cx="360040" cy="360040"/>
          </a:xfrm>
          <a:prstGeom prst="ellipse">
            <a:avLst/>
          </a:prstGeom>
          <a:solidFill>
            <a:srgbClr val="4110F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endParaRPr lang="ru-RU" dirty="0"/>
          </a:p>
        </p:txBody>
      </p:sp>
      <p:cxnSp>
        <p:nvCxnSpPr>
          <p:cNvPr id="7" name="Straight Arrow Connector 6"/>
          <p:cNvCxnSpPr/>
          <p:nvPr/>
        </p:nvCxnSpPr>
        <p:spPr>
          <a:xfrm flipH="1">
            <a:off x="707062" y="1980854"/>
            <a:ext cx="984618" cy="0"/>
          </a:xfrm>
          <a:prstGeom prst="straightConnector1">
            <a:avLst/>
          </a:prstGeom>
          <a:ln w="41275">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graphicFrame>
        <p:nvGraphicFramePr>
          <p:cNvPr id="8" name="Object 7"/>
          <p:cNvGraphicFramePr>
            <a:graphicFrameLocks noChangeAspect="1"/>
          </p:cNvGraphicFramePr>
          <p:nvPr/>
        </p:nvGraphicFramePr>
        <p:xfrm>
          <a:off x="1439900" y="1218018"/>
          <a:ext cx="431800" cy="355600"/>
        </p:xfrm>
        <a:graphic>
          <a:graphicData uri="http://schemas.openxmlformats.org/presentationml/2006/ole">
            <mc:AlternateContent xmlns:mc="http://schemas.openxmlformats.org/markup-compatibility/2006">
              <mc:Choice xmlns:v="urn:schemas-microsoft-com:vml" Requires="v">
                <p:oleObj spid="_x0000_s1625813" name="Equation" r:id="rId3" imgW="215640" imgH="177480" progId="Equation.DSMT4">
                  <p:embed/>
                </p:oleObj>
              </mc:Choice>
              <mc:Fallback>
                <p:oleObj name="Equation" r:id="rId3" imgW="215640" imgH="177480" progId="Equation.DSMT4">
                  <p:embed/>
                  <p:pic>
                    <p:nvPicPr>
                      <p:cNvPr id="8" name="Object 7"/>
                      <p:cNvPicPr>
                        <a:picLocks noChangeAspect="1" noChangeArrowheads="1"/>
                      </p:cNvPicPr>
                      <p:nvPr/>
                    </p:nvPicPr>
                    <p:blipFill>
                      <a:blip r:embed="rId4"/>
                      <a:srcRect/>
                      <a:stretch>
                        <a:fillRect/>
                      </a:stretch>
                    </p:blipFill>
                    <p:spPr bwMode="auto">
                      <a:xfrm>
                        <a:off x="1439900" y="1218018"/>
                        <a:ext cx="4318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nvGraphicFramePr>
        <p:xfrm>
          <a:off x="453268" y="1226592"/>
          <a:ext cx="431800" cy="330200"/>
        </p:xfrm>
        <a:graphic>
          <a:graphicData uri="http://schemas.openxmlformats.org/presentationml/2006/ole">
            <mc:AlternateContent xmlns:mc="http://schemas.openxmlformats.org/markup-compatibility/2006">
              <mc:Choice xmlns:v="urn:schemas-microsoft-com:vml" Requires="v">
                <p:oleObj spid="_x0000_s1625814" name="Equation" r:id="rId5" imgW="215640" imgH="164880" progId="Equation.DSMT4">
                  <p:embed/>
                </p:oleObj>
              </mc:Choice>
              <mc:Fallback>
                <p:oleObj name="Equation" r:id="rId5" imgW="215640" imgH="164880" progId="Equation.DSMT4">
                  <p:embed/>
                  <p:pic>
                    <p:nvPicPr>
                      <p:cNvPr id="9" name="Object 8"/>
                      <p:cNvPicPr>
                        <a:picLocks noChangeAspect="1" noChangeArrowheads="1"/>
                      </p:cNvPicPr>
                      <p:nvPr/>
                    </p:nvPicPr>
                    <p:blipFill>
                      <a:blip r:embed="rId6"/>
                      <a:srcRect/>
                      <a:stretch>
                        <a:fillRect/>
                      </a:stretch>
                    </p:blipFill>
                    <p:spPr bwMode="auto">
                      <a:xfrm>
                        <a:off x="453268" y="1226592"/>
                        <a:ext cx="4318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0" name="Object 9"/>
          <p:cNvGraphicFramePr>
            <a:graphicFrameLocks noChangeAspect="1"/>
          </p:cNvGraphicFramePr>
          <p:nvPr/>
        </p:nvGraphicFramePr>
        <p:xfrm>
          <a:off x="1021571" y="1559044"/>
          <a:ext cx="355600" cy="355600"/>
        </p:xfrm>
        <a:graphic>
          <a:graphicData uri="http://schemas.openxmlformats.org/presentationml/2006/ole">
            <mc:AlternateContent xmlns:mc="http://schemas.openxmlformats.org/markup-compatibility/2006">
              <mc:Choice xmlns:v="urn:schemas-microsoft-com:vml" Requires="v">
                <p:oleObj spid="_x0000_s1625815" name="Equation" r:id="rId7" imgW="177480" imgH="177480" progId="Equation.DSMT4">
                  <p:embed/>
                </p:oleObj>
              </mc:Choice>
              <mc:Fallback>
                <p:oleObj name="Equation" r:id="rId7" imgW="177480" imgH="177480" progId="Equation.DSMT4">
                  <p:embed/>
                  <p:pic>
                    <p:nvPicPr>
                      <p:cNvPr id="10" name="Object 9"/>
                      <p:cNvPicPr>
                        <a:picLocks noChangeAspect="1" noChangeArrowheads="1"/>
                      </p:cNvPicPr>
                      <p:nvPr/>
                    </p:nvPicPr>
                    <p:blipFill>
                      <a:blip r:embed="rId8"/>
                      <a:srcRect/>
                      <a:stretch>
                        <a:fillRect/>
                      </a:stretch>
                    </p:blipFill>
                    <p:spPr bwMode="auto">
                      <a:xfrm>
                        <a:off x="1021571" y="1559044"/>
                        <a:ext cx="3556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11" name="Straight Arrow Connector 10"/>
          <p:cNvCxnSpPr/>
          <p:nvPr/>
        </p:nvCxnSpPr>
        <p:spPr>
          <a:xfrm>
            <a:off x="1187624" y="2132856"/>
            <a:ext cx="5328592" cy="0"/>
          </a:xfrm>
          <a:prstGeom prst="straightConnector1">
            <a:avLst/>
          </a:prstGeom>
          <a:ln w="31750">
            <a:solidFill>
              <a:schemeClr val="tx1"/>
            </a:solidFill>
            <a:headEnd type="oval" w="lg" len="med"/>
            <a:tailEnd type="triangle" w="lg" len="med"/>
          </a:ln>
        </p:spPr>
        <p:style>
          <a:lnRef idx="1">
            <a:schemeClr val="accent1"/>
          </a:lnRef>
          <a:fillRef idx="0">
            <a:schemeClr val="accent1"/>
          </a:fillRef>
          <a:effectRef idx="0">
            <a:schemeClr val="accent1"/>
          </a:effectRef>
          <a:fontRef idx="minor">
            <a:schemeClr val="tx1"/>
          </a:fontRef>
        </p:style>
      </p:cxnSp>
      <p:graphicFrame>
        <p:nvGraphicFramePr>
          <p:cNvPr id="15" name="Object 14"/>
          <p:cNvGraphicFramePr>
            <a:graphicFrameLocks noChangeAspect="1"/>
          </p:cNvGraphicFramePr>
          <p:nvPr/>
        </p:nvGraphicFramePr>
        <p:xfrm>
          <a:off x="6317208" y="2276872"/>
          <a:ext cx="254000" cy="279400"/>
        </p:xfrm>
        <a:graphic>
          <a:graphicData uri="http://schemas.openxmlformats.org/presentationml/2006/ole">
            <mc:AlternateContent xmlns:mc="http://schemas.openxmlformats.org/markup-compatibility/2006">
              <mc:Choice xmlns:v="urn:schemas-microsoft-com:vml" Requires="v">
                <p:oleObj spid="_x0000_s1625816" name="Equation" r:id="rId9" imgW="126720" imgH="139680" progId="Equation.DSMT4">
                  <p:embed/>
                </p:oleObj>
              </mc:Choice>
              <mc:Fallback>
                <p:oleObj name="Equation" r:id="rId9" imgW="126720" imgH="139680" progId="Equation.DSMT4">
                  <p:embed/>
                  <p:pic>
                    <p:nvPicPr>
                      <p:cNvPr id="15" name="Object 14"/>
                      <p:cNvPicPr>
                        <a:picLocks noChangeAspect="1" noChangeArrowheads="1"/>
                      </p:cNvPicPr>
                      <p:nvPr/>
                    </p:nvPicPr>
                    <p:blipFill>
                      <a:blip r:embed="rId10"/>
                      <a:srcRect/>
                      <a:stretch>
                        <a:fillRect/>
                      </a:stretch>
                    </p:blipFill>
                    <p:spPr bwMode="auto">
                      <a:xfrm>
                        <a:off x="6317208" y="2276872"/>
                        <a:ext cx="2540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6" name="Object 15"/>
          <p:cNvGraphicFramePr>
            <a:graphicFrameLocks noChangeAspect="1"/>
          </p:cNvGraphicFramePr>
          <p:nvPr/>
        </p:nvGraphicFramePr>
        <p:xfrm>
          <a:off x="851591" y="2204864"/>
          <a:ext cx="304800" cy="355600"/>
        </p:xfrm>
        <a:graphic>
          <a:graphicData uri="http://schemas.openxmlformats.org/presentationml/2006/ole">
            <mc:AlternateContent xmlns:mc="http://schemas.openxmlformats.org/markup-compatibility/2006">
              <mc:Choice xmlns:v="urn:schemas-microsoft-com:vml" Requires="v">
                <p:oleObj spid="_x0000_s1625817" name="Equation" r:id="rId11" imgW="152280" imgH="177480" progId="Equation.DSMT4">
                  <p:embed/>
                </p:oleObj>
              </mc:Choice>
              <mc:Fallback>
                <p:oleObj name="Equation" r:id="rId11" imgW="152280" imgH="177480" progId="Equation.DSMT4">
                  <p:embed/>
                  <p:pic>
                    <p:nvPicPr>
                      <p:cNvPr id="16" name="Object 15"/>
                      <p:cNvPicPr>
                        <a:picLocks noChangeAspect="1" noChangeArrowheads="1"/>
                      </p:cNvPicPr>
                      <p:nvPr/>
                    </p:nvPicPr>
                    <p:blipFill>
                      <a:blip r:embed="rId12"/>
                      <a:srcRect/>
                      <a:stretch>
                        <a:fillRect/>
                      </a:stretch>
                    </p:blipFill>
                    <p:spPr bwMode="auto">
                      <a:xfrm>
                        <a:off x="851591" y="2204864"/>
                        <a:ext cx="3048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7" name="Oval 16"/>
          <p:cNvSpPr/>
          <p:nvPr/>
        </p:nvSpPr>
        <p:spPr>
          <a:xfrm>
            <a:off x="5049887" y="1575867"/>
            <a:ext cx="360040" cy="360040"/>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endParaRPr lang="ru-RU" dirty="0"/>
          </a:p>
        </p:txBody>
      </p:sp>
      <p:sp>
        <p:nvSpPr>
          <p:cNvPr id="18" name="Oval 17"/>
          <p:cNvSpPr/>
          <p:nvPr/>
        </p:nvSpPr>
        <p:spPr>
          <a:xfrm>
            <a:off x="4063255" y="1575867"/>
            <a:ext cx="360040" cy="360040"/>
          </a:xfrm>
          <a:prstGeom prst="ellipse">
            <a:avLst/>
          </a:prstGeom>
          <a:solidFill>
            <a:srgbClr val="4110F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endParaRPr lang="ru-RU" dirty="0"/>
          </a:p>
        </p:txBody>
      </p:sp>
      <p:cxnSp>
        <p:nvCxnSpPr>
          <p:cNvPr id="19" name="Straight Arrow Connector 18"/>
          <p:cNvCxnSpPr/>
          <p:nvPr/>
        </p:nvCxnSpPr>
        <p:spPr>
          <a:xfrm flipH="1">
            <a:off x="4283968" y="1974150"/>
            <a:ext cx="984618" cy="0"/>
          </a:xfrm>
          <a:prstGeom prst="straightConnector1">
            <a:avLst/>
          </a:prstGeom>
          <a:ln w="41275">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graphicFrame>
        <p:nvGraphicFramePr>
          <p:cNvPr id="20" name="Object 19"/>
          <p:cNvGraphicFramePr>
            <a:graphicFrameLocks noChangeAspect="1"/>
          </p:cNvGraphicFramePr>
          <p:nvPr/>
        </p:nvGraphicFramePr>
        <p:xfrm>
          <a:off x="4953496" y="1128564"/>
          <a:ext cx="482600" cy="457200"/>
        </p:xfrm>
        <a:graphic>
          <a:graphicData uri="http://schemas.openxmlformats.org/presentationml/2006/ole">
            <mc:AlternateContent xmlns:mc="http://schemas.openxmlformats.org/markup-compatibility/2006">
              <mc:Choice xmlns:v="urn:schemas-microsoft-com:vml" Requires="v">
                <p:oleObj spid="_x0000_s1625818" name="Equation" r:id="rId13" imgW="241200" imgH="228600" progId="Equation.DSMT4">
                  <p:embed/>
                </p:oleObj>
              </mc:Choice>
              <mc:Fallback>
                <p:oleObj name="Equation" r:id="rId13" imgW="241200" imgH="228600" progId="Equation.DSMT4">
                  <p:embed/>
                  <p:pic>
                    <p:nvPicPr>
                      <p:cNvPr id="20" name="Object 19"/>
                      <p:cNvPicPr>
                        <a:picLocks noChangeAspect="1" noChangeArrowheads="1"/>
                      </p:cNvPicPr>
                      <p:nvPr/>
                    </p:nvPicPr>
                    <p:blipFill>
                      <a:blip r:embed="rId14"/>
                      <a:srcRect/>
                      <a:stretch>
                        <a:fillRect/>
                      </a:stretch>
                    </p:blipFill>
                    <p:spPr bwMode="auto">
                      <a:xfrm>
                        <a:off x="4953496" y="1128564"/>
                        <a:ext cx="482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1" name="Object 20"/>
          <p:cNvGraphicFramePr>
            <a:graphicFrameLocks noChangeAspect="1"/>
          </p:cNvGraphicFramePr>
          <p:nvPr/>
        </p:nvGraphicFramePr>
        <p:xfrm>
          <a:off x="3966071" y="1123801"/>
          <a:ext cx="482600" cy="457200"/>
        </p:xfrm>
        <a:graphic>
          <a:graphicData uri="http://schemas.openxmlformats.org/presentationml/2006/ole">
            <mc:AlternateContent xmlns:mc="http://schemas.openxmlformats.org/markup-compatibility/2006">
              <mc:Choice xmlns:v="urn:schemas-microsoft-com:vml" Requires="v">
                <p:oleObj spid="_x0000_s1625819" name="Equation" r:id="rId15" imgW="241200" imgH="228600" progId="Equation.DSMT4">
                  <p:embed/>
                </p:oleObj>
              </mc:Choice>
              <mc:Fallback>
                <p:oleObj name="Equation" r:id="rId15" imgW="241200" imgH="228600" progId="Equation.DSMT4">
                  <p:embed/>
                  <p:pic>
                    <p:nvPicPr>
                      <p:cNvPr id="21" name="Object 20"/>
                      <p:cNvPicPr>
                        <a:picLocks noChangeAspect="1" noChangeArrowheads="1"/>
                      </p:cNvPicPr>
                      <p:nvPr/>
                    </p:nvPicPr>
                    <p:blipFill>
                      <a:blip r:embed="rId16"/>
                      <a:srcRect/>
                      <a:stretch>
                        <a:fillRect/>
                      </a:stretch>
                    </p:blipFill>
                    <p:spPr bwMode="auto">
                      <a:xfrm>
                        <a:off x="3966071" y="1123801"/>
                        <a:ext cx="482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2" name="Object 21"/>
          <p:cNvGraphicFramePr>
            <a:graphicFrameLocks noChangeAspect="1"/>
          </p:cNvGraphicFramePr>
          <p:nvPr/>
        </p:nvGraphicFramePr>
        <p:xfrm>
          <a:off x="4559798" y="1552340"/>
          <a:ext cx="355600" cy="355600"/>
        </p:xfrm>
        <a:graphic>
          <a:graphicData uri="http://schemas.openxmlformats.org/presentationml/2006/ole">
            <mc:AlternateContent xmlns:mc="http://schemas.openxmlformats.org/markup-compatibility/2006">
              <mc:Choice xmlns:v="urn:schemas-microsoft-com:vml" Requires="v">
                <p:oleObj spid="_x0000_s1625820" name="Equation" r:id="rId17" imgW="177480" imgH="177480" progId="Equation.DSMT4">
                  <p:embed/>
                </p:oleObj>
              </mc:Choice>
              <mc:Fallback>
                <p:oleObj name="Equation" r:id="rId17" imgW="177480" imgH="177480" progId="Equation.DSMT4">
                  <p:embed/>
                  <p:pic>
                    <p:nvPicPr>
                      <p:cNvPr id="22" name="Object 21"/>
                      <p:cNvPicPr>
                        <a:picLocks noChangeAspect="1" noChangeArrowheads="1"/>
                      </p:cNvPicPr>
                      <p:nvPr/>
                    </p:nvPicPr>
                    <p:blipFill>
                      <a:blip r:embed="rId8"/>
                      <a:srcRect/>
                      <a:stretch>
                        <a:fillRect/>
                      </a:stretch>
                    </p:blipFill>
                    <p:spPr bwMode="auto">
                      <a:xfrm>
                        <a:off x="4559798" y="1552340"/>
                        <a:ext cx="3556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23" name="Straight Arrow Connector 22"/>
          <p:cNvCxnSpPr>
            <a:cxnSpLocks/>
          </p:cNvCxnSpPr>
          <p:nvPr/>
        </p:nvCxnSpPr>
        <p:spPr>
          <a:xfrm flipH="1">
            <a:off x="1103107" y="2708920"/>
            <a:ext cx="3684917" cy="0"/>
          </a:xfrm>
          <a:prstGeom prst="straightConnector1">
            <a:avLst/>
          </a:prstGeom>
          <a:ln w="41275">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graphicFrame>
        <p:nvGraphicFramePr>
          <p:cNvPr id="25" name="Object 24"/>
          <p:cNvGraphicFramePr>
            <a:graphicFrameLocks noChangeAspect="1"/>
          </p:cNvGraphicFramePr>
          <p:nvPr/>
        </p:nvGraphicFramePr>
        <p:xfrm>
          <a:off x="2639116" y="2348880"/>
          <a:ext cx="228600" cy="254000"/>
        </p:xfrm>
        <a:graphic>
          <a:graphicData uri="http://schemas.openxmlformats.org/presentationml/2006/ole">
            <mc:AlternateContent xmlns:mc="http://schemas.openxmlformats.org/markup-compatibility/2006">
              <mc:Choice xmlns:v="urn:schemas-microsoft-com:vml" Requires="v">
                <p:oleObj spid="_x0000_s1625821" name="Equation" r:id="rId18" imgW="114120" imgH="126720" progId="Equation.DSMT4">
                  <p:embed/>
                </p:oleObj>
              </mc:Choice>
              <mc:Fallback>
                <p:oleObj name="Equation" r:id="rId18" imgW="114120" imgH="126720" progId="Equation.DSMT4">
                  <p:embed/>
                  <p:pic>
                    <p:nvPicPr>
                      <p:cNvPr id="25" name="Object 24"/>
                      <p:cNvPicPr>
                        <a:picLocks noChangeAspect="1" noChangeArrowheads="1"/>
                      </p:cNvPicPr>
                      <p:nvPr/>
                    </p:nvPicPr>
                    <p:blipFill>
                      <a:blip r:embed="rId19"/>
                      <a:srcRect/>
                      <a:stretch>
                        <a:fillRect/>
                      </a:stretch>
                    </p:blipFill>
                    <p:spPr bwMode="auto">
                      <a:xfrm>
                        <a:off x="2639116" y="2348880"/>
                        <a:ext cx="2286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6" name="Object 25"/>
          <p:cNvGraphicFramePr>
            <a:graphicFrameLocks noChangeAspect="1"/>
          </p:cNvGraphicFramePr>
          <p:nvPr/>
        </p:nvGraphicFramePr>
        <p:xfrm>
          <a:off x="6569381" y="1122967"/>
          <a:ext cx="228600" cy="254000"/>
        </p:xfrm>
        <a:graphic>
          <a:graphicData uri="http://schemas.openxmlformats.org/presentationml/2006/ole">
            <mc:AlternateContent xmlns:mc="http://schemas.openxmlformats.org/markup-compatibility/2006">
              <mc:Choice xmlns:v="urn:schemas-microsoft-com:vml" Requires="v">
                <p:oleObj spid="_x0000_s1625822" name="Equation" r:id="rId20" imgW="114120" imgH="126720" progId="Equation.DSMT4">
                  <p:embed/>
                </p:oleObj>
              </mc:Choice>
              <mc:Fallback>
                <p:oleObj name="Equation" r:id="rId20" imgW="114120" imgH="126720" progId="Equation.DSMT4">
                  <p:embed/>
                  <p:pic>
                    <p:nvPicPr>
                      <p:cNvPr id="26" name="Object 25"/>
                      <p:cNvPicPr>
                        <a:picLocks noChangeAspect="1" noChangeArrowheads="1"/>
                      </p:cNvPicPr>
                      <p:nvPr/>
                    </p:nvPicPr>
                    <p:blipFill>
                      <a:blip r:embed="rId19"/>
                      <a:srcRect/>
                      <a:stretch>
                        <a:fillRect/>
                      </a:stretch>
                    </p:blipFill>
                    <p:spPr bwMode="auto">
                      <a:xfrm>
                        <a:off x="6569381" y="1122967"/>
                        <a:ext cx="2286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7" name="Rectangle 26"/>
          <p:cNvSpPr/>
          <p:nvPr/>
        </p:nvSpPr>
        <p:spPr>
          <a:xfrm>
            <a:off x="6948264" y="1052736"/>
            <a:ext cx="2088232" cy="646331"/>
          </a:xfrm>
          <a:prstGeom prst="rect">
            <a:avLst/>
          </a:prstGeom>
          <a:ln>
            <a:noFill/>
          </a:ln>
        </p:spPr>
        <p:txBody>
          <a:bodyPr wrap="square">
            <a:spAutoFit/>
          </a:bodyPr>
          <a:lstStyle/>
          <a:p>
            <a:r>
              <a:rPr lang="ru-RU" dirty="0"/>
              <a:t>Расстояние между </a:t>
            </a:r>
          </a:p>
          <a:p>
            <a:r>
              <a:rPr lang="ru-RU" dirty="0"/>
              <a:t>центрами диполей</a:t>
            </a:r>
          </a:p>
        </p:txBody>
      </p:sp>
      <p:graphicFrame>
        <p:nvGraphicFramePr>
          <p:cNvPr id="28" name="Object 27"/>
          <p:cNvGraphicFramePr>
            <a:graphicFrameLocks noChangeAspect="1"/>
          </p:cNvGraphicFramePr>
          <p:nvPr/>
        </p:nvGraphicFramePr>
        <p:xfrm>
          <a:off x="222250" y="3254375"/>
          <a:ext cx="7405688" cy="958850"/>
        </p:xfrm>
        <a:graphic>
          <a:graphicData uri="http://schemas.openxmlformats.org/presentationml/2006/ole">
            <mc:AlternateContent xmlns:mc="http://schemas.openxmlformats.org/markup-compatibility/2006">
              <mc:Choice xmlns:v="urn:schemas-microsoft-com:vml" Requires="v">
                <p:oleObj spid="_x0000_s1625823" name="Equation" r:id="rId21" imgW="4114800" imgH="533160" progId="Equation.DSMT4">
                  <p:embed/>
                </p:oleObj>
              </mc:Choice>
              <mc:Fallback>
                <p:oleObj name="Equation" r:id="rId21" imgW="4114800" imgH="533160" progId="Equation.DSMT4">
                  <p:embed/>
                  <p:pic>
                    <p:nvPicPr>
                      <p:cNvPr id="28" name="Object 27"/>
                      <p:cNvPicPr>
                        <a:picLocks noChangeAspect="1" noChangeArrowheads="1"/>
                      </p:cNvPicPr>
                      <p:nvPr/>
                    </p:nvPicPr>
                    <p:blipFill>
                      <a:blip r:embed="rId22"/>
                      <a:srcRect/>
                      <a:stretch>
                        <a:fillRect/>
                      </a:stretch>
                    </p:blipFill>
                    <p:spPr bwMode="auto">
                      <a:xfrm>
                        <a:off x="222250" y="3254375"/>
                        <a:ext cx="7405688"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9" name="Rectangle 28"/>
          <p:cNvSpPr/>
          <p:nvPr/>
        </p:nvSpPr>
        <p:spPr>
          <a:xfrm>
            <a:off x="208623" y="2884293"/>
            <a:ext cx="7041521" cy="369332"/>
          </a:xfrm>
          <a:prstGeom prst="rect">
            <a:avLst/>
          </a:prstGeom>
          <a:ln>
            <a:noFill/>
          </a:ln>
        </p:spPr>
        <p:txBody>
          <a:bodyPr wrap="square">
            <a:spAutoFit/>
          </a:bodyPr>
          <a:lstStyle/>
          <a:p>
            <a:r>
              <a:rPr lang="ru-RU" dirty="0"/>
              <a:t>Напряженность электрического поля на большом удалении от диполя</a:t>
            </a:r>
          </a:p>
        </p:txBody>
      </p:sp>
      <p:graphicFrame>
        <p:nvGraphicFramePr>
          <p:cNvPr id="30" name="Object 29"/>
          <p:cNvGraphicFramePr>
            <a:graphicFrameLocks noChangeAspect="1"/>
          </p:cNvGraphicFramePr>
          <p:nvPr/>
        </p:nvGraphicFramePr>
        <p:xfrm>
          <a:off x="7572375" y="1727200"/>
          <a:ext cx="685800" cy="320675"/>
        </p:xfrm>
        <a:graphic>
          <a:graphicData uri="http://schemas.openxmlformats.org/presentationml/2006/ole">
            <mc:AlternateContent xmlns:mc="http://schemas.openxmlformats.org/markup-compatibility/2006">
              <mc:Choice xmlns:v="urn:schemas-microsoft-com:vml" Requires="v">
                <p:oleObj spid="_x0000_s1625824" name="Equation" r:id="rId23" imgW="380880" imgH="177480" progId="Equation.DSMT4">
                  <p:embed/>
                </p:oleObj>
              </mc:Choice>
              <mc:Fallback>
                <p:oleObj name="Equation" r:id="rId23" imgW="380880" imgH="177480" progId="Equation.DSMT4">
                  <p:embed/>
                  <p:pic>
                    <p:nvPicPr>
                      <p:cNvPr id="30" name="Object 29"/>
                      <p:cNvPicPr>
                        <a:picLocks noChangeAspect="1" noChangeArrowheads="1"/>
                      </p:cNvPicPr>
                      <p:nvPr/>
                    </p:nvPicPr>
                    <p:blipFill>
                      <a:blip r:embed="rId24"/>
                      <a:srcRect/>
                      <a:stretch>
                        <a:fillRect/>
                      </a:stretch>
                    </p:blipFill>
                    <p:spPr bwMode="auto">
                      <a:xfrm>
                        <a:off x="7572375" y="1727200"/>
                        <a:ext cx="6858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1" name="Object 30"/>
          <p:cNvGraphicFramePr>
            <a:graphicFrameLocks noChangeAspect="1"/>
          </p:cNvGraphicFramePr>
          <p:nvPr/>
        </p:nvGraphicFramePr>
        <p:xfrm>
          <a:off x="6802516" y="1967842"/>
          <a:ext cx="2055812" cy="844550"/>
        </p:xfrm>
        <a:graphic>
          <a:graphicData uri="http://schemas.openxmlformats.org/presentationml/2006/ole">
            <mc:AlternateContent xmlns:mc="http://schemas.openxmlformats.org/markup-compatibility/2006">
              <mc:Choice xmlns:v="urn:schemas-microsoft-com:vml" Requires="v">
                <p:oleObj spid="_x0000_s1625825" name="Equation" r:id="rId25" imgW="1143000" imgH="469800" progId="Equation.DSMT4">
                  <p:embed/>
                </p:oleObj>
              </mc:Choice>
              <mc:Fallback>
                <p:oleObj name="Equation" r:id="rId25" imgW="1143000" imgH="469800" progId="Equation.DSMT4">
                  <p:embed/>
                  <p:pic>
                    <p:nvPicPr>
                      <p:cNvPr id="31" name="Object 30"/>
                      <p:cNvPicPr>
                        <a:picLocks noChangeAspect="1" noChangeArrowheads="1"/>
                      </p:cNvPicPr>
                      <p:nvPr/>
                    </p:nvPicPr>
                    <p:blipFill>
                      <a:blip r:embed="rId26"/>
                      <a:srcRect/>
                      <a:stretch>
                        <a:fillRect/>
                      </a:stretch>
                    </p:blipFill>
                    <p:spPr bwMode="auto">
                      <a:xfrm>
                        <a:off x="6802516" y="1967842"/>
                        <a:ext cx="2055812"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2841319216"/>
              </p:ext>
            </p:extLst>
          </p:nvPr>
        </p:nvGraphicFramePr>
        <p:xfrm>
          <a:off x="185294" y="4509120"/>
          <a:ext cx="7405688" cy="822325"/>
        </p:xfrm>
        <a:graphic>
          <a:graphicData uri="http://schemas.openxmlformats.org/presentationml/2006/ole">
            <mc:AlternateContent xmlns:mc="http://schemas.openxmlformats.org/markup-compatibility/2006">
              <mc:Choice xmlns:v="urn:schemas-microsoft-com:vml" Requires="v">
                <p:oleObj spid="_x0000_s1625826" name="Equation" r:id="rId27" imgW="4114800" imgH="457200" progId="Equation.DSMT4">
                  <p:embed/>
                </p:oleObj>
              </mc:Choice>
              <mc:Fallback>
                <p:oleObj name="Equation" r:id="rId27" imgW="4114800" imgH="457200" progId="Equation.DSMT4">
                  <p:embed/>
                  <p:pic>
                    <p:nvPicPr>
                      <p:cNvPr id="32" name="Object 31"/>
                      <p:cNvPicPr>
                        <a:picLocks noChangeAspect="1" noChangeArrowheads="1"/>
                      </p:cNvPicPr>
                      <p:nvPr/>
                    </p:nvPicPr>
                    <p:blipFill>
                      <a:blip r:embed="rId28"/>
                      <a:srcRect/>
                      <a:stretch>
                        <a:fillRect/>
                      </a:stretch>
                    </p:blipFill>
                    <p:spPr bwMode="auto">
                      <a:xfrm>
                        <a:off x="185294" y="4509120"/>
                        <a:ext cx="740568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3" name="Rectangle 32"/>
          <p:cNvSpPr/>
          <p:nvPr/>
        </p:nvSpPr>
        <p:spPr>
          <a:xfrm>
            <a:off x="197574" y="5517232"/>
            <a:ext cx="7632848" cy="646331"/>
          </a:xfrm>
          <a:prstGeom prst="rect">
            <a:avLst/>
          </a:prstGeom>
          <a:ln>
            <a:noFill/>
          </a:ln>
        </p:spPr>
        <p:txBody>
          <a:bodyPr wrap="square">
            <a:spAutoFit/>
          </a:bodyPr>
          <a:lstStyle/>
          <a:p>
            <a:r>
              <a:rPr lang="ru-RU" dirty="0"/>
              <a:t>Напряженность поля диполя обратно пропорциональна кубу расстояния.  Напряженность направлена вправо. Поле не является однородным</a:t>
            </a:r>
          </a:p>
        </p:txBody>
      </p:sp>
      <p:sp>
        <p:nvSpPr>
          <p:cNvPr id="34" name="Right Arrow 33"/>
          <p:cNvSpPr/>
          <p:nvPr/>
        </p:nvSpPr>
        <p:spPr>
          <a:xfrm rot="10800000" flipH="1">
            <a:off x="4788024" y="2276872"/>
            <a:ext cx="851569" cy="288032"/>
          </a:xfrm>
          <a:prstGeom prst="rightArrow">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35" name="Object 34"/>
          <p:cNvGraphicFramePr>
            <a:graphicFrameLocks noChangeAspect="1"/>
          </p:cNvGraphicFramePr>
          <p:nvPr/>
        </p:nvGraphicFramePr>
        <p:xfrm>
          <a:off x="5639593" y="2177845"/>
          <a:ext cx="660400" cy="482600"/>
        </p:xfrm>
        <a:graphic>
          <a:graphicData uri="http://schemas.openxmlformats.org/presentationml/2006/ole">
            <mc:AlternateContent xmlns:mc="http://schemas.openxmlformats.org/markup-compatibility/2006">
              <mc:Choice xmlns:v="urn:schemas-microsoft-com:vml" Requires="v">
                <p:oleObj spid="_x0000_s1625827" name="Equation" r:id="rId29" imgW="330120" imgH="241200" progId="Equation.DSMT4">
                  <p:embed/>
                </p:oleObj>
              </mc:Choice>
              <mc:Fallback>
                <p:oleObj name="Equation" r:id="rId29" imgW="330120" imgH="241200" progId="Equation.DSMT4">
                  <p:embed/>
                  <p:pic>
                    <p:nvPicPr>
                      <p:cNvPr id="35" name="Object 34"/>
                      <p:cNvPicPr>
                        <a:picLocks noChangeAspect="1" noChangeArrowheads="1"/>
                      </p:cNvPicPr>
                      <p:nvPr/>
                    </p:nvPicPr>
                    <p:blipFill>
                      <a:blip r:embed="rId30"/>
                      <a:srcRect/>
                      <a:stretch>
                        <a:fillRect/>
                      </a:stretch>
                    </p:blipFill>
                    <p:spPr bwMode="auto">
                      <a:xfrm>
                        <a:off x="5639593" y="2177845"/>
                        <a:ext cx="6604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2016366646"/>
              </p:ext>
            </p:extLst>
          </p:nvPr>
        </p:nvGraphicFramePr>
        <p:xfrm>
          <a:off x="7644916" y="5551661"/>
          <a:ext cx="1143000" cy="708025"/>
        </p:xfrm>
        <a:graphic>
          <a:graphicData uri="http://schemas.openxmlformats.org/presentationml/2006/ole">
            <mc:AlternateContent xmlns:mc="http://schemas.openxmlformats.org/markup-compatibility/2006">
              <mc:Choice xmlns:v="urn:schemas-microsoft-com:vml" Requires="v">
                <p:oleObj spid="_x0000_s1625828" name="Equation" r:id="rId31" imgW="634680" imgH="393480" progId="Equation.DSMT4">
                  <p:embed/>
                </p:oleObj>
              </mc:Choice>
              <mc:Fallback>
                <p:oleObj name="Equation" r:id="rId31" imgW="634680" imgH="393480" progId="Equation.DSMT4">
                  <p:embed/>
                  <p:pic>
                    <p:nvPicPr>
                      <p:cNvPr id="0" name=""/>
                      <p:cNvPicPr>
                        <a:picLocks noChangeAspect="1" noChangeArrowheads="1"/>
                      </p:cNvPicPr>
                      <p:nvPr/>
                    </p:nvPicPr>
                    <p:blipFill>
                      <a:blip r:embed="rId32"/>
                      <a:srcRect/>
                      <a:stretch>
                        <a:fillRect/>
                      </a:stretch>
                    </p:blipFill>
                    <p:spPr bwMode="auto">
                      <a:xfrm>
                        <a:off x="7644916" y="5551661"/>
                        <a:ext cx="1143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0188119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txBox="1">
            <a:spLocks noRot="1" noChangeArrowheads="1"/>
          </p:cNvSpPr>
          <p:nvPr/>
        </p:nvSpPr>
        <p:spPr bwMode="auto">
          <a:xfrm>
            <a:off x="1691680" y="95041"/>
            <a:ext cx="5904656" cy="86409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Силы Ван-дер-Ваальса</a:t>
            </a:r>
            <a:r>
              <a:rPr lang="en-US" sz="2800" b="1" kern="0" dirty="0">
                <a:solidFill>
                  <a:srgbClr val="003399"/>
                </a:solidFill>
                <a:latin typeface="Arial" pitchFamily="34" charset="0"/>
                <a:cs typeface="Arial" pitchFamily="34" charset="0"/>
              </a:rPr>
              <a:t> </a:t>
            </a:r>
            <a:endParaRPr lang="ru-RU" sz="2800" b="1" kern="0" baseline="-25000" dirty="0">
              <a:solidFill>
                <a:srgbClr val="003399"/>
              </a:solidFill>
              <a:latin typeface="Arial" pitchFamily="34" charset="0"/>
              <a:cs typeface="Arial" pitchFamily="34" charset="0"/>
            </a:endParaRPr>
          </a:p>
          <a:p>
            <a:pPr algn="ctr">
              <a:defRPr/>
            </a:pPr>
            <a:r>
              <a:rPr lang="ru-RU" sz="2800" b="1" kern="0" dirty="0">
                <a:solidFill>
                  <a:srgbClr val="003399"/>
                </a:solidFill>
                <a:latin typeface="Arial" pitchFamily="34" charset="0"/>
                <a:cs typeface="Arial" pitchFamily="34" charset="0"/>
              </a:rPr>
              <a:t>Взаимодействие диполей</a:t>
            </a:r>
          </a:p>
        </p:txBody>
      </p:sp>
      <p:sp>
        <p:nvSpPr>
          <p:cNvPr id="5" name="Oval 4"/>
          <p:cNvSpPr/>
          <p:nvPr/>
        </p:nvSpPr>
        <p:spPr>
          <a:xfrm>
            <a:off x="1511660" y="1582571"/>
            <a:ext cx="360040" cy="360040"/>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endParaRPr lang="ru-RU" dirty="0"/>
          </a:p>
        </p:txBody>
      </p:sp>
      <p:sp>
        <p:nvSpPr>
          <p:cNvPr id="6" name="Oval 5"/>
          <p:cNvSpPr/>
          <p:nvPr/>
        </p:nvSpPr>
        <p:spPr>
          <a:xfrm>
            <a:off x="525028" y="1582571"/>
            <a:ext cx="360040" cy="360040"/>
          </a:xfrm>
          <a:prstGeom prst="ellipse">
            <a:avLst/>
          </a:prstGeom>
          <a:solidFill>
            <a:srgbClr val="4110F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endParaRPr lang="ru-RU" dirty="0"/>
          </a:p>
        </p:txBody>
      </p:sp>
      <p:cxnSp>
        <p:nvCxnSpPr>
          <p:cNvPr id="7" name="Straight Arrow Connector 6"/>
          <p:cNvCxnSpPr/>
          <p:nvPr/>
        </p:nvCxnSpPr>
        <p:spPr>
          <a:xfrm flipH="1">
            <a:off x="707062" y="1980854"/>
            <a:ext cx="984618" cy="0"/>
          </a:xfrm>
          <a:prstGeom prst="straightConnector1">
            <a:avLst/>
          </a:prstGeom>
          <a:ln w="41275">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graphicFrame>
        <p:nvGraphicFramePr>
          <p:cNvPr id="8" name="Object 7"/>
          <p:cNvGraphicFramePr>
            <a:graphicFrameLocks noChangeAspect="1"/>
          </p:cNvGraphicFramePr>
          <p:nvPr/>
        </p:nvGraphicFramePr>
        <p:xfrm>
          <a:off x="1439900" y="1218018"/>
          <a:ext cx="431800" cy="355600"/>
        </p:xfrm>
        <a:graphic>
          <a:graphicData uri="http://schemas.openxmlformats.org/presentationml/2006/ole">
            <mc:AlternateContent xmlns:mc="http://schemas.openxmlformats.org/markup-compatibility/2006">
              <mc:Choice xmlns:v="urn:schemas-microsoft-com:vml" Requires="v">
                <p:oleObj spid="_x0000_s1623858" name="Equation" r:id="rId3" imgW="215640" imgH="177480" progId="Equation.DSMT4">
                  <p:embed/>
                </p:oleObj>
              </mc:Choice>
              <mc:Fallback>
                <p:oleObj name="Equation" r:id="rId3" imgW="215640" imgH="177480" progId="Equation.DSMT4">
                  <p:embed/>
                  <p:pic>
                    <p:nvPicPr>
                      <p:cNvPr id="8" name="Object 7"/>
                      <p:cNvPicPr>
                        <a:picLocks noChangeAspect="1" noChangeArrowheads="1"/>
                      </p:cNvPicPr>
                      <p:nvPr/>
                    </p:nvPicPr>
                    <p:blipFill>
                      <a:blip r:embed="rId4"/>
                      <a:srcRect/>
                      <a:stretch>
                        <a:fillRect/>
                      </a:stretch>
                    </p:blipFill>
                    <p:spPr bwMode="auto">
                      <a:xfrm>
                        <a:off x="1439900" y="1218018"/>
                        <a:ext cx="4318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nvGraphicFramePr>
        <p:xfrm>
          <a:off x="453268" y="1226592"/>
          <a:ext cx="431800" cy="330200"/>
        </p:xfrm>
        <a:graphic>
          <a:graphicData uri="http://schemas.openxmlformats.org/presentationml/2006/ole">
            <mc:AlternateContent xmlns:mc="http://schemas.openxmlformats.org/markup-compatibility/2006">
              <mc:Choice xmlns:v="urn:schemas-microsoft-com:vml" Requires="v">
                <p:oleObj spid="_x0000_s1623859" name="Equation" r:id="rId5" imgW="215640" imgH="164880" progId="Equation.DSMT4">
                  <p:embed/>
                </p:oleObj>
              </mc:Choice>
              <mc:Fallback>
                <p:oleObj name="Equation" r:id="rId5" imgW="215640" imgH="164880" progId="Equation.DSMT4">
                  <p:embed/>
                  <p:pic>
                    <p:nvPicPr>
                      <p:cNvPr id="9" name="Object 8"/>
                      <p:cNvPicPr>
                        <a:picLocks noChangeAspect="1" noChangeArrowheads="1"/>
                      </p:cNvPicPr>
                      <p:nvPr/>
                    </p:nvPicPr>
                    <p:blipFill>
                      <a:blip r:embed="rId6"/>
                      <a:srcRect/>
                      <a:stretch>
                        <a:fillRect/>
                      </a:stretch>
                    </p:blipFill>
                    <p:spPr bwMode="auto">
                      <a:xfrm>
                        <a:off x="453268" y="1226592"/>
                        <a:ext cx="4318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0" name="Object 9"/>
          <p:cNvGraphicFramePr>
            <a:graphicFrameLocks noChangeAspect="1"/>
          </p:cNvGraphicFramePr>
          <p:nvPr/>
        </p:nvGraphicFramePr>
        <p:xfrm>
          <a:off x="1021571" y="1559044"/>
          <a:ext cx="355600" cy="355600"/>
        </p:xfrm>
        <a:graphic>
          <a:graphicData uri="http://schemas.openxmlformats.org/presentationml/2006/ole">
            <mc:AlternateContent xmlns:mc="http://schemas.openxmlformats.org/markup-compatibility/2006">
              <mc:Choice xmlns:v="urn:schemas-microsoft-com:vml" Requires="v">
                <p:oleObj spid="_x0000_s1623860" name="Equation" r:id="rId7" imgW="177480" imgH="177480" progId="Equation.DSMT4">
                  <p:embed/>
                </p:oleObj>
              </mc:Choice>
              <mc:Fallback>
                <p:oleObj name="Equation" r:id="rId7" imgW="177480" imgH="177480" progId="Equation.DSMT4">
                  <p:embed/>
                  <p:pic>
                    <p:nvPicPr>
                      <p:cNvPr id="10" name="Object 9"/>
                      <p:cNvPicPr>
                        <a:picLocks noChangeAspect="1" noChangeArrowheads="1"/>
                      </p:cNvPicPr>
                      <p:nvPr/>
                    </p:nvPicPr>
                    <p:blipFill>
                      <a:blip r:embed="rId8"/>
                      <a:srcRect/>
                      <a:stretch>
                        <a:fillRect/>
                      </a:stretch>
                    </p:blipFill>
                    <p:spPr bwMode="auto">
                      <a:xfrm>
                        <a:off x="1021571" y="1559044"/>
                        <a:ext cx="3556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11" name="Straight Arrow Connector 10"/>
          <p:cNvCxnSpPr/>
          <p:nvPr/>
        </p:nvCxnSpPr>
        <p:spPr>
          <a:xfrm>
            <a:off x="1187624" y="2132856"/>
            <a:ext cx="5328592" cy="0"/>
          </a:xfrm>
          <a:prstGeom prst="straightConnector1">
            <a:avLst/>
          </a:prstGeom>
          <a:ln w="31750">
            <a:solidFill>
              <a:schemeClr val="tx1"/>
            </a:solidFill>
            <a:headEnd type="oval" w="lg" len="med"/>
            <a:tailEnd type="triangle" w="lg" len="med"/>
          </a:ln>
        </p:spPr>
        <p:style>
          <a:lnRef idx="1">
            <a:schemeClr val="accent1"/>
          </a:lnRef>
          <a:fillRef idx="0">
            <a:schemeClr val="accent1"/>
          </a:fillRef>
          <a:effectRef idx="0">
            <a:schemeClr val="accent1"/>
          </a:effectRef>
          <a:fontRef idx="minor">
            <a:schemeClr val="tx1"/>
          </a:fontRef>
        </p:style>
      </p:cxnSp>
      <p:graphicFrame>
        <p:nvGraphicFramePr>
          <p:cNvPr id="12" name="Object 11"/>
          <p:cNvGraphicFramePr>
            <a:graphicFrameLocks noChangeAspect="1"/>
          </p:cNvGraphicFramePr>
          <p:nvPr/>
        </p:nvGraphicFramePr>
        <p:xfrm>
          <a:off x="6317208" y="2276872"/>
          <a:ext cx="254000" cy="279400"/>
        </p:xfrm>
        <a:graphic>
          <a:graphicData uri="http://schemas.openxmlformats.org/presentationml/2006/ole">
            <mc:AlternateContent xmlns:mc="http://schemas.openxmlformats.org/markup-compatibility/2006">
              <mc:Choice xmlns:v="urn:schemas-microsoft-com:vml" Requires="v">
                <p:oleObj spid="_x0000_s1623861" name="Equation" r:id="rId9" imgW="126720" imgH="139680" progId="Equation.DSMT4">
                  <p:embed/>
                </p:oleObj>
              </mc:Choice>
              <mc:Fallback>
                <p:oleObj name="Equation" r:id="rId9" imgW="126720" imgH="139680" progId="Equation.DSMT4">
                  <p:embed/>
                  <p:pic>
                    <p:nvPicPr>
                      <p:cNvPr id="12" name="Object 11"/>
                      <p:cNvPicPr>
                        <a:picLocks noChangeAspect="1" noChangeArrowheads="1"/>
                      </p:cNvPicPr>
                      <p:nvPr/>
                    </p:nvPicPr>
                    <p:blipFill>
                      <a:blip r:embed="rId10"/>
                      <a:srcRect/>
                      <a:stretch>
                        <a:fillRect/>
                      </a:stretch>
                    </p:blipFill>
                    <p:spPr bwMode="auto">
                      <a:xfrm>
                        <a:off x="6317208" y="2276872"/>
                        <a:ext cx="2540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3" name="Object 12"/>
          <p:cNvGraphicFramePr>
            <a:graphicFrameLocks noChangeAspect="1"/>
          </p:cNvGraphicFramePr>
          <p:nvPr/>
        </p:nvGraphicFramePr>
        <p:xfrm>
          <a:off x="851591" y="2204864"/>
          <a:ext cx="304800" cy="355600"/>
        </p:xfrm>
        <a:graphic>
          <a:graphicData uri="http://schemas.openxmlformats.org/presentationml/2006/ole">
            <mc:AlternateContent xmlns:mc="http://schemas.openxmlformats.org/markup-compatibility/2006">
              <mc:Choice xmlns:v="urn:schemas-microsoft-com:vml" Requires="v">
                <p:oleObj spid="_x0000_s1623862" name="Equation" r:id="rId11" imgW="152280" imgH="177480" progId="Equation.DSMT4">
                  <p:embed/>
                </p:oleObj>
              </mc:Choice>
              <mc:Fallback>
                <p:oleObj name="Equation" r:id="rId11" imgW="152280" imgH="177480" progId="Equation.DSMT4">
                  <p:embed/>
                  <p:pic>
                    <p:nvPicPr>
                      <p:cNvPr id="13" name="Object 12"/>
                      <p:cNvPicPr>
                        <a:picLocks noChangeAspect="1" noChangeArrowheads="1"/>
                      </p:cNvPicPr>
                      <p:nvPr/>
                    </p:nvPicPr>
                    <p:blipFill>
                      <a:blip r:embed="rId12"/>
                      <a:srcRect/>
                      <a:stretch>
                        <a:fillRect/>
                      </a:stretch>
                    </p:blipFill>
                    <p:spPr bwMode="auto">
                      <a:xfrm>
                        <a:off x="851591" y="2204864"/>
                        <a:ext cx="3048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4" name="Oval 13"/>
          <p:cNvSpPr/>
          <p:nvPr/>
        </p:nvSpPr>
        <p:spPr>
          <a:xfrm>
            <a:off x="5409927" y="1575867"/>
            <a:ext cx="360040" cy="360040"/>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endParaRPr lang="ru-RU" dirty="0"/>
          </a:p>
        </p:txBody>
      </p:sp>
      <p:sp>
        <p:nvSpPr>
          <p:cNvPr id="15" name="Oval 14"/>
          <p:cNvSpPr/>
          <p:nvPr/>
        </p:nvSpPr>
        <p:spPr>
          <a:xfrm>
            <a:off x="4423295" y="1575867"/>
            <a:ext cx="360040" cy="360040"/>
          </a:xfrm>
          <a:prstGeom prst="ellipse">
            <a:avLst/>
          </a:prstGeom>
          <a:solidFill>
            <a:srgbClr val="4110F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endParaRPr lang="ru-RU" dirty="0"/>
          </a:p>
        </p:txBody>
      </p:sp>
      <p:cxnSp>
        <p:nvCxnSpPr>
          <p:cNvPr id="16" name="Straight Arrow Connector 15"/>
          <p:cNvCxnSpPr/>
          <p:nvPr/>
        </p:nvCxnSpPr>
        <p:spPr>
          <a:xfrm flipH="1">
            <a:off x="4605329" y="1974150"/>
            <a:ext cx="984618" cy="0"/>
          </a:xfrm>
          <a:prstGeom prst="straightConnector1">
            <a:avLst/>
          </a:prstGeom>
          <a:ln w="41275">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graphicFrame>
        <p:nvGraphicFramePr>
          <p:cNvPr id="17" name="Object 16"/>
          <p:cNvGraphicFramePr>
            <a:graphicFrameLocks noChangeAspect="1"/>
          </p:cNvGraphicFramePr>
          <p:nvPr/>
        </p:nvGraphicFramePr>
        <p:xfrm>
          <a:off x="5313536" y="1096665"/>
          <a:ext cx="482600" cy="457200"/>
        </p:xfrm>
        <a:graphic>
          <a:graphicData uri="http://schemas.openxmlformats.org/presentationml/2006/ole">
            <mc:AlternateContent xmlns:mc="http://schemas.openxmlformats.org/markup-compatibility/2006">
              <mc:Choice xmlns:v="urn:schemas-microsoft-com:vml" Requires="v">
                <p:oleObj spid="_x0000_s1623863" name="Equation" r:id="rId13" imgW="241200" imgH="228600" progId="Equation.DSMT4">
                  <p:embed/>
                </p:oleObj>
              </mc:Choice>
              <mc:Fallback>
                <p:oleObj name="Equation" r:id="rId13" imgW="241200" imgH="228600" progId="Equation.DSMT4">
                  <p:embed/>
                  <p:pic>
                    <p:nvPicPr>
                      <p:cNvPr id="17" name="Object 16"/>
                      <p:cNvPicPr>
                        <a:picLocks noChangeAspect="1" noChangeArrowheads="1"/>
                      </p:cNvPicPr>
                      <p:nvPr/>
                    </p:nvPicPr>
                    <p:blipFill>
                      <a:blip r:embed="rId14"/>
                      <a:srcRect/>
                      <a:stretch>
                        <a:fillRect/>
                      </a:stretch>
                    </p:blipFill>
                    <p:spPr bwMode="auto">
                      <a:xfrm>
                        <a:off x="5313536" y="1096665"/>
                        <a:ext cx="482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8" name="Object 17"/>
          <p:cNvGraphicFramePr>
            <a:graphicFrameLocks noChangeAspect="1"/>
          </p:cNvGraphicFramePr>
          <p:nvPr/>
        </p:nvGraphicFramePr>
        <p:xfrm>
          <a:off x="4326111" y="1099592"/>
          <a:ext cx="482600" cy="457200"/>
        </p:xfrm>
        <a:graphic>
          <a:graphicData uri="http://schemas.openxmlformats.org/presentationml/2006/ole">
            <mc:AlternateContent xmlns:mc="http://schemas.openxmlformats.org/markup-compatibility/2006">
              <mc:Choice xmlns:v="urn:schemas-microsoft-com:vml" Requires="v">
                <p:oleObj spid="_x0000_s1623864" name="Equation" r:id="rId15" imgW="241200" imgH="228600" progId="Equation.DSMT4">
                  <p:embed/>
                </p:oleObj>
              </mc:Choice>
              <mc:Fallback>
                <p:oleObj name="Equation" r:id="rId15" imgW="241200" imgH="228600" progId="Equation.DSMT4">
                  <p:embed/>
                  <p:pic>
                    <p:nvPicPr>
                      <p:cNvPr id="18" name="Object 17"/>
                      <p:cNvPicPr>
                        <a:picLocks noChangeAspect="1" noChangeArrowheads="1"/>
                      </p:cNvPicPr>
                      <p:nvPr/>
                    </p:nvPicPr>
                    <p:blipFill>
                      <a:blip r:embed="rId16"/>
                      <a:srcRect/>
                      <a:stretch>
                        <a:fillRect/>
                      </a:stretch>
                    </p:blipFill>
                    <p:spPr bwMode="auto">
                      <a:xfrm>
                        <a:off x="4326111" y="1099592"/>
                        <a:ext cx="482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9" name="Object 18"/>
          <p:cNvGraphicFramePr>
            <a:graphicFrameLocks noChangeAspect="1"/>
          </p:cNvGraphicFramePr>
          <p:nvPr/>
        </p:nvGraphicFramePr>
        <p:xfrm>
          <a:off x="4919838" y="1552340"/>
          <a:ext cx="355600" cy="355600"/>
        </p:xfrm>
        <a:graphic>
          <a:graphicData uri="http://schemas.openxmlformats.org/presentationml/2006/ole">
            <mc:AlternateContent xmlns:mc="http://schemas.openxmlformats.org/markup-compatibility/2006">
              <mc:Choice xmlns:v="urn:schemas-microsoft-com:vml" Requires="v">
                <p:oleObj spid="_x0000_s1623865" name="Equation" r:id="rId17" imgW="177480" imgH="177480" progId="Equation.DSMT4">
                  <p:embed/>
                </p:oleObj>
              </mc:Choice>
              <mc:Fallback>
                <p:oleObj name="Equation" r:id="rId17" imgW="177480" imgH="177480" progId="Equation.DSMT4">
                  <p:embed/>
                  <p:pic>
                    <p:nvPicPr>
                      <p:cNvPr id="19" name="Object 18"/>
                      <p:cNvPicPr>
                        <a:picLocks noChangeAspect="1" noChangeArrowheads="1"/>
                      </p:cNvPicPr>
                      <p:nvPr/>
                    </p:nvPicPr>
                    <p:blipFill>
                      <a:blip r:embed="rId8"/>
                      <a:srcRect/>
                      <a:stretch>
                        <a:fillRect/>
                      </a:stretch>
                    </p:blipFill>
                    <p:spPr bwMode="auto">
                      <a:xfrm>
                        <a:off x="4919838" y="1552340"/>
                        <a:ext cx="3556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20" name="Straight Arrow Connector 19"/>
          <p:cNvCxnSpPr>
            <a:cxnSpLocks/>
          </p:cNvCxnSpPr>
          <p:nvPr/>
        </p:nvCxnSpPr>
        <p:spPr>
          <a:xfrm flipH="1">
            <a:off x="1103107" y="2708920"/>
            <a:ext cx="4172331" cy="0"/>
          </a:xfrm>
          <a:prstGeom prst="straightConnector1">
            <a:avLst/>
          </a:prstGeom>
          <a:ln w="41275">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graphicFrame>
        <p:nvGraphicFramePr>
          <p:cNvPr id="21" name="Object 20"/>
          <p:cNvGraphicFramePr>
            <a:graphicFrameLocks noChangeAspect="1"/>
          </p:cNvGraphicFramePr>
          <p:nvPr/>
        </p:nvGraphicFramePr>
        <p:xfrm>
          <a:off x="2639116" y="2348880"/>
          <a:ext cx="228600" cy="254000"/>
        </p:xfrm>
        <a:graphic>
          <a:graphicData uri="http://schemas.openxmlformats.org/presentationml/2006/ole">
            <mc:AlternateContent xmlns:mc="http://schemas.openxmlformats.org/markup-compatibility/2006">
              <mc:Choice xmlns:v="urn:schemas-microsoft-com:vml" Requires="v">
                <p:oleObj spid="_x0000_s1623866" name="Equation" r:id="rId18" imgW="114120" imgH="126720" progId="Equation.DSMT4">
                  <p:embed/>
                </p:oleObj>
              </mc:Choice>
              <mc:Fallback>
                <p:oleObj name="Equation" r:id="rId18" imgW="114120" imgH="126720" progId="Equation.DSMT4">
                  <p:embed/>
                  <p:pic>
                    <p:nvPicPr>
                      <p:cNvPr id="21" name="Object 20"/>
                      <p:cNvPicPr>
                        <a:picLocks noChangeAspect="1" noChangeArrowheads="1"/>
                      </p:cNvPicPr>
                      <p:nvPr/>
                    </p:nvPicPr>
                    <p:blipFill>
                      <a:blip r:embed="rId19"/>
                      <a:srcRect/>
                      <a:stretch>
                        <a:fillRect/>
                      </a:stretch>
                    </p:blipFill>
                    <p:spPr bwMode="auto">
                      <a:xfrm>
                        <a:off x="2639116" y="2348880"/>
                        <a:ext cx="2286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2" name="Object 21"/>
          <p:cNvGraphicFramePr>
            <a:graphicFrameLocks noChangeAspect="1"/>
          </p:cNvGraphicFramePr>
          <p:nvPr/>
        </p:nvGraphicFramePr>
        <p:xfrm>
          <a:off x="6569381" y="1283470"/>
          <a:ext cx="228600" cy="254000"/>
        </p:xfrm>
        <a:graphic>
          <a:graphicData uri="http://schemas.openxmlformats.org/presentationml/2006/ole">
            <mc:AlternateContent xmlns:mc="http://schemas.openxmlformats.org/markup-compatibility/2006">
              <mc:Choice xmlns:v="urn:schemas-microsoft-com:vml" Requires="v">
                <p:oleObj spid="_x0000_s1623867" name="Equation" r:id="rId20" imgW="114120" imgH="126720" progId="Equation.DSMT4">
                  <p:embed/>
                </p:oleObj>
              </mc:Choice>
              <mc:Fallback>
                <p:oleObj name="Equation" r:id="rId20" imgW="114120" imgH="126720" progId="Equation.DSMT4">
                  <p:embed/>
                  <p:pic>
                    <p:nvPicPr>
                      <p:cNvPr id="22" name="Object 21"/>
                      <p:cNvPicPr>
                        <a:picLocks noChangeAspect="1" noChangeArrowheads="1"/>
                      </p:cNvPicPr>
                      <p:nvPr/>
                    </p:nvPicPr>
                    <p:blipFill>
                      <a:blip r:embed="rId19"/>
                      <a:srcRect/>
                      <a:stretch>
                        <a:fillRect/>
                      </a:stretch>
                    </p:blipFill>
                    <p:spPr bwMode="auto">
                      <a:xfrm>
                        <a:off x="6569381" y="1283470"/>
                        <a:ext cx="2286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3" name="Rectangle 22"/>
          <p:cNvSpPr/>
          <p:nvPr/>
        </p:nvSpPr>
        <p:spPr>
          <a:xfrm>
            <a:off x="6948264" y="1213239"/>
            <a:ext cx="2088232" cy="646331"/>
          </a:xfrm>
          <a:prstGeom prst="rect">
            <a:avLst/>
          </a:prstGeom>
          <a:ln>
            <a:noFill/>
          </a:ln>
        </p:spPr>
        <p:txBody>
          <a:bodyPr wrap="square">
            <a:spAutoFit/>
          </a:bodyPr>
          <a:lstStyle/>
          <a:p>
            <a:r>
              <a:rPr lang="ru-RU" dirty="0"/>
              <a:t>Расстояние между </a:t>
            </a:r>
          </a:p>
          <a:p>
            <a:r>
              <a:rPr lang="ru-RU" dirty="0"/>
              <a:t>центрами диполей</a:t>
            </a:r>
          </a:p>
        </p:txBody>
      </p:sp>
      <p:graphicFrame>
        <p:nvGraphicFramePr>
          <p:cNvPr id="24" name="Object 23"/>
          <p:cNvGraphicFramePr>
            <a:graphicFrameLocks noChangeAspect="1"/>
          </p:cNvGraphicFramePr>
          <p:nvPr/>
        </p:nvGraphicFramePr>
        <p:xfrm>
          <a:off x="7572375" y="1887538"/>
          <a:ext cx="685800" cy="320675"/>
        </p:xfrm>
        <a:graphic>
          <a:graphicData uri="http://schemas.openxmlformats.org/presentationml/2006/ole">
            <mc:AlternateContent xmlns:mc="http://schemas.openxmlformats.org/markup-compatibility/2006">
              <mc:Choice xmlns:v="urn:schemas-microsoft-com:vml" Requires="v">
                <p:oleObj spid="_x0000_s1623868" name="Equation" r:id="rId21" imgW="380880" imgH="177480" progId="Equation.DSMT4">
                  <p:embed/>
                </p:oleObj>
              </mc:Choice>
              <mc:Fallback>
                <p:oleObj name="Equation" r:id="rId21" imgW="380880" imgH="177480" progId="Equation.DSMT4">
                  <p:embed/>
                  <p:pic>
                    <p:nvPicPr>
                      <p:cNvPr id="24" name="Object 23"/>
                      <p:cNvPicPr>
                        <a:picLocks noChangeAspect="1" noChangeArrowheads="1"/>
                      </p:cNvPicPr>
                      <p:nvPr/>
                    </p:nvPicPr>
                    <p:blipFill>
                      <a:blip r:embed="rId22"/>
                      <a:srcRect/>
                      <a:stretch>
                        <a:fillRect/>
                      </a:stretch>
                    </p:blipFill>
                    <p:spPr bwMode="auto">
                      <a:xfrm>
                        <a:off x="7572375" y="1887538"/>
                        <a:ext cx="6858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5" name="Rectangle 24"/>
          <p:cNvSpPr/>
          <p:nvPr/>
        </p:nvSpPr>
        <p:spPr>
          <a:xfrm>
            <a:off x="208623" y="2884293"/>
            <a:ext cx="7041521" cy="369332"/>
          </a:xfrm>
          <a:prstGeom prst="rect">
            <a:avLst/>
          </a:prstGeom>
          <a:ln>
            <a:noFill/>
          </a:ln>
        </p:spPr>
        <p:txBody>
          <a:bodyPr wrap="square">
            <a:spAutoFit/>
          </a:bodyPr>
          <a:lstStyle/>
          <a:p>
            <a:r>
              <a:rPr lang="ru-RU" dirty="0"/>
              <a:t>Сила действующая на диполь со стороны другого диполя</a:t>
            </a:r>
          </a:p>
        </p:txBody>
      </p:sp>
      <p:graphicFrame>
        <p:nvGraphicFramePr>
          <p:cNvPr id="26" name="Object 25"/>
          <p:cNvGraphicFramePr>
            <a:graphicFrameLocks noChangeAspect="1"/>
          </p:cNvGraphicFramePr>
          <p:nvPr>
            <p:extLst>
              <p:ext uri="{D42A27DB-BD31-4B8C-83A1-F6EECF244321}">
                <p14:modId xmlns:p14="http://schemas.microsoft.com/office/powerpoint/2010/main" val="1430621172"/>
              </p:ext>
            </p:extLst>
          </p:nvPr>
        </p:nvGraphicFramePr>
        <p:xfrm>
          <a:off x="-7938" y="3254375"/>
          <a:ext cx="9132888" cy="904875"/>
        </p:xfrm>
        <a:graphic>
          <a:graphicData uri="http://schemas.openxmlformats.org/presentationml/2006/ole">
            <mc:AlternateContent xmlns:mc="http://schemas.openxmlformats.org/markup-compatibility/2006">
              <mc:Choice xmlns:v="urn:schemas-microsoft-com:vml" Requires="v">
                <p:oleObj spid="_x0000_s1623869" name="Equation" r:id="rId23" imgW="5371920" imgH="533160" progId="Equation.DSMT4">
                  <p:embed/>
                </p:oleObj>
              </mc:Choice>
              <mc:Fallback>
                <p:oleObj name="Equation" r:id="rId23" imgW="5371920" imgH="533160" progId="Equation.DSMT4">
                  <p:embed/>
                  <p:pic>
                    <p:nvPicPr>
                      <p:cNvPr id="26" name="Object 25"/>
                      <p:cNvPicPr>
                        <a:picLocks noChangeAspect="1" noChangeArrowheads="1"/>
                      </p:cNvPicPr>
                      <p:nvPr/>
                    </p:nvPicPr>
                    <p:blipFill>
                      <a:blip r:embed="rId24"/>
                      <a:srcRect/>
                      <a:stretch>
                        <a:fillRect/>
                      </a:stretch>
                    </p:blipFill>
                    <p:spPr bwMode="auto">
                      <a:xfrm>
                        <a:off x="-7938" y="3254375"/>
                        <a:ext cx="9132888"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7" name="Object 26"/>
          <p:cNvGraphicFramePr>
            <a:graphicFrameLocks noChangeAspect="1"/>
          </p:cNvGraphicFramePr>
          <p:nvPr/>
        </p:nvGraphicFramePr>
        <p:xfrm>
          <a:off x="6804248" y="2132856"/>
          <a:ext cx="1920875" cy="798513"/>
        </p:xfrm>
        <a:graphic>
          <a:graphicData uri="http://schemas.openxmlformats.org/presentationml/2006/ole">
            <mc:AlternateContent xmlns:mc="http://schemas.openxmlformats.org/markup-compatibility/2006">
              <mc:Choice xmlns:v="urn:schemas-microsoft-com:vml" Requires="v">
                <p:oleObj spid="_x0000_s1623870" name="Equation" r:id="rId25" imgW="1130040" imgH="469800" progId="Equation.DSMT4">
                  <p:embed/>
                </p:oleObj>
              </mc:Choice>
              <mc:Fallback>
                <p:oleObj name="Equation" r:id="rId25" imgW="1130040" imgH="469800" progId="Equation.DSMT4">
                  <p:embed/>
                  <p:pic>
                    <p:nvPicPr>
                      <p:cNvPr id="27" name="Object 26"/>
                      <p:cNvPicPr>
                        <a:picLocks noChangeAspect="1" noChangeArrowheads="1"/>
                      </p:cNvPicPr>
                      <p:nvPr/>
                    </p:nvPicPr>
                    <p:blipFill>
                      <a:blip r:embed="rId26"/>
                      <a:srcRect/>
                      <a:stretch>
                        <a:fillRect/>
                      </a:stretch>
                    </p:blipFill>
                    <p:spPr bwMode="auto">
                      <a:xfrm>
                        <a:off x="6804248" y="2132856"/>
                        <a:ext cx="1920875" cy="79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9" name="Object 28"/>
          <p:cNvGraphicFramePr>
            <a:graphicFrameLocks noChangeAspect="1"/>
          </p:cNvGraphicFramePr>
          <p:nvPr/>
        </p:nvGraphicFramePr>
        <p:xfrm>
          <a:off x="85725" y="4365625"/>
          <a:ext cx="4664075" cy="777875"/>
        </p:xfrm>
        <a:graphic>
          <a:graphicData uri="http://schemas.openxmlformats.org/presentationml/2006/ole">
            <mc:AlternateContent xmlns:mc="http://schemas.openxmlformats.org/markup-compatibility/2006">
              <mc:Choice xmlns:v="urn:schemas-microsoft-com:vml" Requires="v">
                <p:oleObj spid="_x0000_s1623871" name="Equation" r:id="rId27" imgW="2743200" imgH="457200" progId="Equation.DSMT4">
                  <p:embed/>
                </p:oleObj>
              </mc:Choice>
              <mc:Fallback>
                <p:oleObj name="Equation" r:id="rId27" imgW="2743200" imgH="457200" progId="Equation.DSMT4">
                  <p:embed/>
                  <p:pic>
                    <p:nvPicPr>
                      <p:cNvPr id="29" name="Object 28"/>
                      <p:cNvPicPr>
                        <a:picLocks noChangeAspect="1" noChangeArrowheads="1"/>
                      </p:cNvPicPr>
                      <p:nvPr/>
                    </p:nvPicPr>
                    <p:blipFill>
                      <a:blip r:embed="rId28"/>
                      <a:srcRect/>
                      <a:stretch>
                        <a:fillRect/>
                      </a:stretch>
                    </p:blipFill>
                    <p:spPr bwMode="auto">
                      <a:xfrm>
                        <a:off x="85725" y="4365625"/>
                        <a:ext cx="4664075"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0" name="Rectangle 29"/>
          <p:cNvSpPr/>
          <p:nvPr/>
        </p:nvSpPr>
        <p:spPr>
          <a:xfrm>
            <a:off x="5003465" y="4365104"/>
            <a:ext cx="4033031" cy="1200329"/>
          </a:xfrm>
          <a:prstGeom prst="rect">
            <a:avLst/>
          </a:prstGeom>
          <a:ln>
            <a:noFill/>
          </a:ln>
        </p:spPr>
        <p:txBody>
          <a:bodyPr wrap="square">
            <a:spAutoFit/>
          </a:bodyPr>
          <a:lstStyle/>
          <a:p>
            <a:r>
              <a:rPr lang="ru-RU" dirty="0"/>
              <a:t>Сила направлена влево (притяжение). На диполь действует только неоднородное </a:t>
            </a:r>
            <a:r>
              <a:rPr lang="ru-RU" dirty="0" smtClean="0"/>
              <a:t>поле. Однородное поле может только создавать момент</a:t>
            </a:r>
            <a:endParaRPr lang="ru-RU" dirty="0"/>
          </a:p>
        </p:txBody>
      </p:sp>
      <p:sp>
        <p:nvSpPr>
          <p:cNvPr id="31" name="Right Arrow 30"/>
          <p:cNvSpPr/>
          <p:nvPr/>
        </p:nvSpPr>
        <p:spPr>
          <a:xfrm rot="10800000">
            <a:off x="3359599" y="1669452"/>
            <a:ext cx="918546" cy="288032"/>
          </a:xfrm>
          <a:prstGeom prst="rightArrow">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32" name="Object 31"/>
          <p:cNvGraphicFramePr>
            <a:graphicFrameLocks noChangeAspect="1"/>
          </p:cNvGraphicFramePr>
          <p:nvPr/>
        </p:nvGraphicFramePr>
        <p:xfrm>
          <a:off x="3386483" y="1171915"/>
          <a:ext cx="685800" cy="482600"/>
        </p:xfrm>
        <a:graphic>
          <a:graphicData uri="http://schemas.openxmlformats.org/presentationml/2006/ole">
            <mc:AlternateContent xmlns:mc="http://schemas.openxmlformats.org/markup-compatibility/2006">
              <mc:Choice xmlns:v="urn:schemas-microsoft-com:vml" Requires="v">
                <p:oleObj spid="_x0000_s1623872" name="Equation" r:id="rId29" imgW="342720" imgH="241200" progId="Equation.DSMT4">
                  <p:embed/>
                </p:oleObj>
              </mc:Choice>
              <mc:Fallback>
                <p:oleObj name="Equation" r:id="rId29" imgW="342720" imgH="241200" progId="Equation.DSMT4">
                  <p:embed/>
                  <p:pic>
                    <p:nvPicPr>
                      <p:cNvPr id="32" name="Object 31"/>
                      <p:cNvPicPr>
                        <a:picLocks noChangeAspect="1" noChangeArrowheads="1"/>
                      </p:cNvPicPr>
                      <p:nvPr/>
                    </p:nvPicPr>
                    <p:blipFill>
                      <a:blip r:embed="rId30"/>
                      <a:srcRect/>
                      <a:stretch>
                        <a:fillRect/>
                      </a:stretch>
                    </p:blipFill>
                    <p:spPr bwMode="auto">
                      <a:xfrm>
                        <a:off x="3386483" y="1171915"/>
                        <a:ext cx="6858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332374825"/>
              </p:ext>
            </p:extLst>
          </p:nvPr>
        </p:nvGraphicFramePr>
        <p:xfrm>
          <a:off x="18869" y="5805983"/>
          <a:ext cx="4857750" cy="777875"/>
        </p:xfrm>
        <a:graphic>
          <a:graphicData uri="http://schemas.openxmlformats.org/presentationml/2006/ole">
            <mc:AlternateContent xmlns:mc="http://schemas.openxmlformats.org/markup-compatibility/2006">
              <mc:Choice xmlns:v="urn:schemas-microsoft-com:vml" Requires="v">
                <p:oleObj spid="_x0000_s1623873" name="Equation" r:id="rId31" imgW="2857320" imgH="457200" progId="Equation.DSMT4">
                  <p:embed/>
                </p:oleObj>
              </mc:Choice>
              <mc:Fallback>
                <p:oleObj name="Equation" r:id="rId31" imgW="2857320" imgH="457200" progId="Equation.DSMT4">
                  <p:embed/>
                  <p:pic>
                    <p:nvPicPr>
                      <p:cNvPr id="33" name="Object 32"/>
                      <p:cNvPicPr>
                        <a:picLocks noChangeAspect="1" noChangeArrowheads="1"/>
                      </p:cNvPicPr>
                      <p:nvPr/>
                    </p:nvPicPr>
                    <p:blipFill>
                      <a:blip r:embed="rId32"/>
                      <a:srcRect/>
                      <a:stretch>
                        <a:fillRect/>
                      </a:stretch>
                    </p:blipFill>
                    <p:spPr bwMode="auto">
                      <a:xfrm>
                        <a:off x="18869" y="5805983"/>
                        <a:ext cx="485775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4" name="Rectangle 33"/>
          <p:cNvSpPr/>
          <p:nvPr/>
        </p:nvSpPr>
        <p:spPr>
          <a:xfrm>
            <a:off x="5042792" y="5733256"/>
            <a:ext cx="3873549" cy="923330"/>
          </a:xfrm>
          <a:prstGeom prst="rect">
            <a:avLst/>
          </a:prstGeom>
          <a:ln>
            <a:noFill/>
          </a:ln>
        </p:spPr>
        <p:txBody>
          <a:bodyPr wrap="square">
            <a:spAutoFit/>
          </a:bodyPr>
          <a:lstStyle/>
          <a:p>
            <a:r>
              <a:rPr lang="ru-RU" dirty="0"/>
              <a:t>Потенциальная энергия взаимодействия полярных молекул убывает как куб расстояния</a:t>
            </a:r>
          </a:p>
        </p:txBody>
      </p:sp>
    </p:spTree>
    <p:extLst>
      <p:ext uri="{BB962C8B-B14F-4D97-AF65-F5344CB8AC3E}">
        <p14:creationId xmlns:p14="http://schemas.microsoft.com/office/powerpoint/2010/main" val="2610170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1511660" y="1582571"/>
            <a:ext cx="360040" cy="360040"/>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endParaRPr lang="ru-RU" dirty="0"/>
          </a:p>
        </p:txBody>
      </p:sp>
      <p:sp>
        <p:nvSpPr>
          <p:cNvPr id="5" name="Oval 4"/>
          <p:cNvSpPr/>
          <p:nvPr/>
        </p:nvSpPr>
        <p:spPr>
          <a:xfrm>
            <a:off x="525028" y="1582571"/>
            <a:ext cx="360040" cy="360040"/>
          </a:xfrm>
          <a:prstGeom prst="ellipse">
            <a:avLst/>
          </a:prstGeom>
          <a:solidFill>
            <a:srgbClr val="4110F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endParaRPr lang="ru-RU" dirty="0"/>
          </a:p>
        </p:txBody>
      </p:sp>
      <p:cxnSp>
        <p:nvCxnSpPr>
          <p:cNvPr id="6" name="Straight Arrow Connector 5"/>
          <p:cNvCxnSpPr/>
          <p:nvPr/>
        </p:nvCxnSpPr>
        <p:spPr>
          <a:xfrm flipH="1">
            <a:off x="707062" y="1980854"/>
            <a:ext cx="984618" cy="0"/>
          </a:xfrm>
          <a:prstGeom prst="straightConnector1">
            <a:avLst/>
          </a:prstGeom>
          <a:ln w="41275">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graphicFrame>
        <p:nvGraphicFramePr>
          <p:cNvPr id="7" name="Object 6"/>
          <p:cNvGraphicFramePr>
            <a:graphicFrameLocks noChangeAspect="1"/>
          </p:cNvGraphicFramePr>
          <p:nvPr/>
        </p:nvGraphicFramePr>
        <p:xfrm>
          <a:off x="1439900" y="1218018"/>
          <a:ext cx="431800" cy="355600"/>
        </p:xfrm>
        <a:graphic>
          <a:graphicData uri="http://schemas.openxmlformats.org/presentationml/2006/ole">
            <mc:AlternateContent xmlns:mc="http://schemas.openxmlformats.org/markup-compatibility/2006">
              <mc:Choice xmlns:v="urn:schemas-microsoft-com:vml" Requires="v">
                <p:oleObj spid="_x0000_s1637823" name="Equation" r:id="rId3" imgW="215640" imgH="177480" progId="Equation.DSMT4">
                  <p:embed/>
                </p:oleObj>
              </mc:Choice>
              <mc:Fallback>
                <p:oleObj name="Equation" r:id="rId3" imgW="215640" imgH="177480" progId="Equation.DSMT4">
                  <p:embed/>
                  <p:pic>
                    <p:nvPicPr>
                      <p:cNvPr id="7" name="Object 6"/>
                      <p:cNvPicPr>
                        <a:picLocks noChangeAspect="1" noChangeArrowheads="1"/>
                      </p:cNvPicPr>
                      <p:nvPr/>
                    </p:nvPicPr>
                    <p:blipFill>
                      <a:blip r:embed="rId4"/>
                      <a:srcRect/>
                      <a:stretch>
                        <a:fillRect/>
                      </a:stretch>
                    </p:blipFill>
                    <p:spPr bwMode="auto">
                      <a:xfrm>
                        <a:off x="1439900" y="1218018"/>
                        <a:ext cx="4318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nvGraphicFramePr>
        <p:xfrm>
          <a:off x="453268" y="1226592"/>
          <a:ext cx="431800" cy="330200"/>
        </p:xfrm>
        <a:graphic>
          <a:graphicData uri="http://schemas.openxmlformats.org/presentationml/2006/ole">
            <mc:AlternateContent xmlns:mc="http://schemas.openxmlformats.org/markup-compatibility/2006">
              <mc:Choice xmlns:v="urn:schemas-microsoft-com:vml" Requires="v">
                <p:oleObj spid="_x0000_s1637824" name="Equation" r:id="rId5" imgW="215640" imgH="164880" progId="Equation.DSMT4">
                  <p:embed/>
                </p:oleObj>
              </mc:Choice>
              <mc:Fallback>
                <p:oleObj name="Equation" r:id="rId5" imgW="215640" imgH="164880" progId="Equation.DSMT4">
                  <p:embed/>
                  <p:pic>
                    <p:nvPicPr>
                      <p:cNvPr id="8" name="Object 7"/>
                      <p:cNvPicPr>
                        <a:picLocks noChangeAspect="1" noChangeArrowheads="1"/>
                      </p:cNvPicPr>
                      <p:nvPr/>
                    </p:nvPicPr>
                    <p:blipFill>
                      <a:blip r:embed="rId6"/>
                      <a:srcRect/>
                      <a:stretch>
                        <a:fillRect/>
                      </a:stretch>
                    </p:blipFill>
                    <p:spPr bwMode="auto">
                      <a:xfrm>
                        <a:off x="453268" y="1226592"/>
                        <a:ext cx="4318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nvGraphicFramePr>
        <p:xfrm>
          <a:off x="1021571" y="1559044"/>
          <a:ext cx="355600" cy="355600"/>
        </p:xfrm>
        <a:graphic>
          <a:graphicData uri="http://schemas.openxmlformats.org/presentationml/2006/ole">
            <mc:AlternateContent xmlns:mc="http://schemas.openxmlformats.org/markup-compatibility/2006">
              <mc:Choice xmlns:v="urn:schemas-microsoft-com:vml" Requires="v">
                <p:oleObj spid="_x0000_s1637825" name="Equation" r:id="rId7" imgW="177480" imgH="177480" progId="Equation.DSMT4">
                  <p:embed/>
                </p:oleObj>
              </mc:Choice>
              <mc:Fallback>
                <p:oleObj name="Equation" r:id="rId7" imgW="177480" imgH="177480" progId="Equation.DSMT4">
                  <p:embed/>
                  <p:pic>
                    <p:nvPicPr>
                      <p:cNvPr id="9" name="Object 8"/>
                      <p:cNvPicPr>
                        <a:picLocks noChangeAspect="1" noChangeArrowheads="1"/>
                      </p:cNvPicPr>
                      <p:nvPr/>
                    </p:nvPicPr>
                    <p:blipFill>
                      <a:blip r:embed="rId8"/>
                      <a:srcRect/>
                      <a:stretch>
                        <a:fillRect/>
                      </a:stretch>
                    </p:blipFill>
                    <p:spPr bwMode="auto">
                      <a:xfrm>
                        <a:off x="1021571" y="1559044"/>
                        <a:ext cx="3556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10" name="Straight Arrow Connector 9"/>
          <p:cNvCxnSpPr/>
          <p:nvPr/>
        </p:nvCxnSpPr>
        <p:spPr>
          <a:xfrm>
            <a:off x="1187624" y="2132856"/>
            <a:ext cx="5328592" cy="0"/>
          </a:xfrm>
          <a:prstGeom prst="straightConnector1">
            <a:avLst/>
          </a:prstGeom>
          <a:ln w="31750">
            <a:solidFill>
              <a:schemeClr val="tx1"/>
            </a:solidFill>
            <a:headEnd type="oval" w="lg" len="med"/>
            <a:tailEnd type="triangle" w="lg" len="med"/>
          </a:ln>
        </p:spPr>
        <p:style>
          <a:lnRef idx="1">
            <a:schemeClr val="accent1"/>
          </a:lnRef>
          <a:fillRef idx="0">
            <a:schemeClr val="accent1"/>
          </a:fillRef>
          <a:effectRef idx="0">
            <a:schemeClr val="accent1"/>
          </a:effectRef>
          <a:fontRef idx="minor">
            <a:schemeClr val="tx1"/>
          </a:fontRef>
        </p:style>
      </p:cxnSp>
      <p:graphicFrame>
        <p:nvGraphicFramePr>
          <p:cNvPr id="11" name="Object 10"/>
          <p:cNvGraphicFramePr>
            <a:graphicFrameLocks noChangeAspect="1"/>
          </p:cNvGraphicFramePr>
          <p:nvPr/>
        </p:nvGraphicFramePr>
        <p:xfrm>
          <a:off x="6317208" y="2276872"/>
          <a:ext cx="254000" cy="279400"/>
        </p:xfrm>
        <a:graphic>
          <a:graphicData uri="http://schemas.openxmlformats.org/presentationml/2006/ole">
            <mc:AlternateContent xmlns:mc="http://schemas.openxmlformats.org/markup-compatibility/2006">
              <mc:Choice xmlns:v="urn:schemas-microsoft-com:vml" Requires="v">
                <p:oleObj spid="_x0000_s1637826" name="Equation" r:id="rId9" imgW="126720" imgH="139680" progId="Equation.DSMT4">
                  <p:embed/>
                </p:oleObj>
              </mc:Choice>
              <mc:Fallback>
                <p:oleObj name="Equation" r:id="rId9" imgW="126720" imgH="139680" progId="Equation.DSMT4">
                  <p:embed/>
                  <p:pic>
                    <p:nvPicPr>
                      <p:cNvPr id="11" name="Object 10"/>
                      <p:cNvPicPr>
                        <a:picLocks noChangeAspect="1" noChangeArrowheads="1"/>
                      </p:cNvPicPr>
                      <p:nvPr/>
                    </p:nvPicPr>
                    <p:blipFill>
                      <a:blip r:embed="rId10"/>
                      <a:srcRect/>
                      <a:stretch>
                        <a:fillRect/>
                      </a:stretch>
                    </p:blipFill>
                    <p:spPr bwMode="auto">
                      <a:xfrm>
                        <a:off x="6317208" y="2276872"/>
                        <a:ext cx="2540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2" name="Object 11"/>
          <p:cNvGraphicFramePr>
            <a:graphicFrameLocks noChangeAspect="1"/>
          </p:cNvGraphicFramePr>
          <p:nvPr/>
        </p:nvGraphicFramePr>
        <p:xfrm>
          <a:off x="851591" y="2204864"/>
          <a:ext cx="304800" cy="355600"/>
        </p:xfrm>
        <a:graphic>
          <a:graphicData uri="http://schemas.openxmlformats.org/presentationml/2006/ole">
            <mc:AlternateContent xmlns:mc="http://schemas.openxmlformats.org/markup-compatibility/2006">
              <mc:Choice xmlns:v="urn:schemas-microsoft-com:vml" Requires="v">
                <p:oleObj spid="_x0000_s1637827" name="Equation" r:id="rId11" imgW="152280" imgH="177480" progId="Equation.DSMT4">
                  <p:embed/>
                </p:oleObj>
              </mc:Choice>
              <mc:Fallback>
                <p:oleObj name="Equation" r:id="rId11" imgW="152280" imgH="177480" progId="Equation.DSMT4">
                  <p:embed/>
                  <p:pic>
                    <p:nvPicPr>
                      <p:cNvPr id="12" name="Object 11"/>
                      <p:cNvPicPr>
                        <a:picLocks noChangeAspect="1" noChangeArrowheads="1"/>
                      </p:cNvPicPr>
                      <p:nvPr/>
                    </p:nvPicPr>
                    <p:blipFill>
                      <a:blip r:embed="rId12"/>
                      <a:srcRect/>
                      <a:stretch>
                        <a:fillRect/>
                      </a:stretch>
                    </p:blipFill>
                    <p:spPr bwMode="auto">
                      <a:xfrm>
                        <a:off x="851591" y="2204864"/>
                        <a:ext cx="3048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13" name="Oval 12"/>
          <p:cNvSpPr/>
          <p:nvPr/>
        </p:nvSpPr>
        <p:spPr>
          <a:xfrm>
            <a:off x="5471039" y="1575867"/>
            <a:ext cx="360040" cy="360040"/>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endParaRPr lang="ru-RU" dirty="0"/>
          </a:p>
        </p:txBody>
      </p:sp>
      <p:sp>
        <p:nvSpPr>
          <p:cNvPr id="14" name="Oval 13"/>
          <p:cNvSpPr/>
          <p:nvPr/>
        </p:nvSpPr>
        <p:spPr>
          <a:xfrm>
            <a:off x="4484407" y="1575867"/>
            <a:ext cx="360040" cy="360040"/>
          </a:xfrm>
          <a:prstGeom prst="ellipse">
            <a:avLst/>
          </a:prstGeom>
          <a:solidFill>
            <a:srgbClr val="4110F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endParaRPr lang="ru-RU" dirty="0"/>
          </a:p>
        </p:txBody>
      </p:sp>
      <p:cxnSp>
        <p:nvCxnSpPr>
          <p:cNvPr id="15" name="Straight Arrow Connector 14"/>
          <p:cNvCxnSpPr/>
          <p:nvPr/>
        </p:nvCxnSpPr>
        <p:spPr>
          <a:xfrm flipH="1">
            <a:off x="4666441" y="1974150"/>
            <a:ext cx="984618" cy="0"/>
          </a:xfrm>
          <a:prstGeom prst="straightConnector1">
            <a:avLst/>
          </a:prstGeom>
          <a:ln w="41275">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graphicFrame>
        <p:nvGraphicFramePr>
          <p:cNvPr id="16" name="Object 15"/>
          <p:cNvGraphicFramePr>
            <a:graphicFrameLocks noChangeAspect="1"/>
          </p:cNvGraphicFramePr>
          <p:nvPr/>
        </p:nvGraphicFramePr>
        <p:xfrm>
          <a:off x="5374648" y="1089398"/>
          <a:ext cx="482600" cy="457200"/>
        </p:xfrm>
        <a:graphic>
          <a:graphicData uri="http://schemas.openxmlformats.org/presentationml/2006/ole">
            <mc:AlternateContent xmlns:mc="http://schemas.openxmlformats.org/markup-compatibility/2006">
              <mc:Choice xmlns:v="urn:schemas-microsoft-com:vml" Requires="v">
                <p:oleObj spid="_x0000_s1637828" name="Equation" r:id="rId13" imgW="241200" imgH="228600" progId="Equation.DSMT4">
                  <p:embed/>
                </p:oleObj>
              </mc:Choice>
              <mc:Fallback>
                <p:oleObj name="Equation" r:id="rId13" imgW="241200" imgH="228600" progId="Equation.DSMT4">
                  <p:embed/>
                  <p:pic>
                    <p:nvPicPr>
                      <p:cNvPr id="16" name="Object 15"/>
                      <p:cNvPicPr>
                        <a:picLocks noChangeAspect="1" noChangeArrowheads="1"/>
                      </p:cNvPicPr>
                      <p:nvPr/>
                    </p:nvPicPr>
                    <p:blipFill>
                      <a:blip r:embed="rId14"/>
                      <a:srcRect/>
                      <a:stretch>
                        <a:fillRect/>
                      </a:stretch>
                    </p:blipFill>
                    <p:spPr bwMode="auto">
                      <a:xfrm>
                        <a:off x="5374648" y="1089398"/>
                        <a:ext cx="482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7" name="Object 16"/>
          <p:cNvGraphicFramePr>
            <a:graphicFrameLocks noChangeAspect="1"/>
          </p:cNvGraphicFramePr>
          <p:nvPr/>
        </p:nvGraphicFramePr>
        <p:xfrm>
          <a:off x="4387223" y="1084635"/>
          <a:ext cx="482600" cy="457200"/>
        </p:xfrm>
        <a:graphic>
          <a:graphicData uri="http://schemas.openxmlformats.org/presentationml/2006/ole">
            <mc:AlternateContent xmlns:mc="http://schemas.openxmlformats.org/markup-compatibility/2006">
              <mc:Choice xmlns:v="urn:schemas-microsoft-com:vml" Requires="v">
                <p:oleObj spid="_x0000_s1637829" name="Equation" r:id="rId15" imgW="241200" imgH="228600" progId="Equation.DSMT4">
                  <p:embed/>
                </p:oleObj>
              </mc:Choice>
              <mc:Fallback>
                <p:oleObj name="Equation" r:id="rId15" imgW="241200" imgH="228600" progId="Equation.DSMT4">
                  <p:embed/>
                  <p:pic>
                    <p:nvPicPr>
                      <p:cNvPr id="17" name="Object 16"/>
                      <p:cNvPicPr>
                        <a:picLocks noChangeAspect="1" noChangeArrowheads="1"/>
                      </p:cNvPicPr>
                      <p:nvPr/>
                    </p:nvPicPr>
                    <p:blipFill>
                      <a:blip r:embed="rId16"/>
                      <a:srcRect/>
                      <a:stretch>
                        <a:fillRect/>
                      </a:stretch>
                    </p:blipFill>
                    <p:spPr bwMode="auto">
                      <a:xfrm>
                        <a:off x="4387223" y="1084635"/>
                        <a:ext cx="482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18" name="Object 17"/>
          <p:cNvGraphicFramePr>
            <a:graphicFrameLocks noChangeAspect="1"/>
          </p:cNvGraphicFramePr>
          <p:nvPr/>
        </p:nvGraphicFramePr>
        <p:xfrm>
          <a:off x="4980950" y="1552340"/>
          <a:ext cx="355600" cy="355600"/>
        </p:xfrm>
        <a:graphic>
          <a:graphicData uri="http://schemas.openxmlformats.org/presentationml/2006/ole">
            <mc:AlternateContent xmlns:mc="http://schemas.openxmlformats.org/markup-compatibility/2006">
              <mc:Choice xmlns:v="urn:schemas-microsoft-com:vml" Requires="v">
                <p:oleObj spid="_x0000_s1637830" name="Equation" r:id="rId17" imgW="177480" imgH="177480" progId="Equation.DSMT4">
                  <p:embed/>
                </p:oleObj>
              </mc:Choice>
              <mc:Fallback>
                <p:oleObj name="Equation" r:id="rId17" imgW="177480" imgH="177480" progId="Equation.DSMT4">
                  <p:embed/>
                  <p:pic>
                    <p:nvPicPr>
                      <p:cNvPr id="18" name="Object 17"/>
                      <p:cNvPicPr>
                        <a:picLocks noChangeAspect="1" noChangeArrowheads="1"/>
                      </p:cNvPicPr>
                      <p:nvPr/>
                    </p:nvPicPr>
                    <p:blipFill>
                      <a:blip r:embed="rId8"/>
                      <a:srcRect/>
                      <a:stretch>
                        <a:fillRect/>
                      </a:stretch>
                    </p:blipFill>
                    <p:spPr bwMode="auto">
                      <a:xfrm>
                        <a:off x="4980950" y="1552340"/>
                        <a:ext cx="3556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cxnSp>
        <p:nvCxnSpPr>
          <p:cNvPr id="19" name="Straight Arrow Connector 18"/>
          <p:cNvCxnSpPr>
            <a:cxnSpLocks/>
          </p:cNvCxnSpPr>
          <p:nvPr/>
        </p:nvCxnSpPr>
        <p:spPr>
          <a:xfrm flipH="1">
            <a:off x="1103108" y="2708920"/>
            <a:ext cx="4116964" cy="0"/>
          </a:xfrm>
          <a:prstGeom prst="straightConnector1">
            <a:avLst/>
          </a:prstGeom>
          <a:ln w="41275">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graphicFrame>
        <p:nvGraphicFramePr>
          <p:cNvPr id="20" name="Object 19"/>
          <p:cNvGraphicFramePr>
            <a:graphicFrameLocks noChangeAspect="1"/>
          </p:cNvGraphicFramePr>
          <p:nvPr/>
        </p:nvGraphicFramePr>
        <p:xfrm>
          <a:off x="2639116" y="2348880"/>
          <a:ext cx="228600" cy="254000"/>
        </p:xfrm>
        <a:graphic>
          <a:graphicData uri="http://schemas.openxmlformats.org/presentationml/2006/ole">
            <mc:AlternateContent xmlns:mc="http://schemas.openxmlformats.org/markup-compatibility/2006">
              <mc:Choice xmlns:v="urn:schemas-microsoft-com:vml" Requires="v">
                <p:oleObj spid="_x0000_s1637831" name="Equation" r:id="rId18" imgW="114120" imgH="126720" progId="Equation.DSMT4">
                  <p:embed/>
                </p:oleObj>
              </mc:Choice>
              <mc:Fallback>
                <p:oleObj name="Equation" r:id="rId18" imgW="114120" imgH="126720" progId="Equation.DSMT4">
                  <p:embed/>
                  <p:pic>
                    <p:nvPicPr>
                      <p:cNvPr id="20" name="Object 19"/>
                      <p:cNvPicPr>
                        <a:picLocks noChangeAspect="1" noChangeArrowheads="1"/>
                      </p:cNvPicPr>
                      <p:nvPr/>
                    </p:nvPicPr>
                    <p:blipFill>
                      <a:blip r:embed="rId19"/>
                      <a:srcRect/>
                      <a:stretch>
                        <a:fillRect/>
                      </a:stretch>
                    </p:blipFill>
                    <p:spPr bwMode="auto">
                      <a:xfrm>
                        <a:off x="2639116" y="2348880"/>
                        <a:ext cx="2286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21" name="Object 20"/>
          <p:cNvGraphicFramePr>
            <a:graphicFrameLocks noChangeAspect="1"/>
          </p:cNvGraphicFramePr>
          <p:nvPr/>
        </p:nvGraphicFramePr>
        <p:xfrm>
          <a:off x="6569381" y="1283470"/>
          <a:ext cx="228600" cy="254000"/>
        </p:xfrm>
        <a:graphic>
          <a:graphicData uri="http://schemas.openxmlformats.org/presentationml/2006/ole">
            <mc:AlternateContent xmlns:mc="http://schemas.openxmlformats.org/markup-compatibility/2006">
              <mc:Choice xmlns:v="urn:schemas-microsoft-com:vml" Requires="v">
                <p:oleObj spid="_x0000_s1637832" name="Equation" r:id="rId20" imgW="114120" imgH="126720" progId="Equation.DSMT4">
                  <p:embed/>
                </p:oleObj>
              </mc:Choice>
              <mc:Fallback>
                <p:oleObj name="Equation" r:id="rId20" imgW="114120" imgH="126720" progId="Equation.DSMT4">
                  <p:embed/>
                  <p:pic>
                    <p:nvPicPr>
                      <p:cNvPr id="21" name="Object 20"/>
                      <p:cNvPicPr>
                        <a:picLocks noChangeAspect="1" noChangeArrowheads="1"/>
                      </p:cNvPicPr>
                      <p:nvPr/>
                    </p:nvPicPr>
                    <p:blipFill>
                      <a:blip r:embed="rId19"/>
                      <a:srcRect/>
                      <a:stretch>
                        <a:fillRect/>
                      </a:stretch>
                    </p:blipFill>
                    <p:spPr bwMode="auto">
                      <a:xfrm>
                        <a:off x="6569381" y="1283470"/>
                        <a:ext cx="2286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2" name="Rectangle 21"/>
          <p:cNvSpPr/>
          <p:nvPr/>
        </p:nvSpPr>
        <p:spPr>
          <a:xfrm>
            <a:off x="6948264" y="1213239"/>
            <a:ext cx="2088232" cy="646331"/>
          </a:xfrm>
          <a:prstGeom prst="rect">
            <a:avLst/>
          </a:prstGeom>
          <a:ln>
            <a:noFill/>
          </a:ln>
        </p:spPr>
        <p:txBody>
          <a:bodyPr wrap="square">
            <a:spAutoFit/>
          </a:bodyPr>
          <a:lstStyle/>
          <a:p>
            <a:r>
              <a:rPr lang="ru-RU" dirty="0"/>
              <a:t>Расстояние между </a:t>
            </a:r>
          </a:p>
          <a:p>
            <a:r>
              <a:rPr lang="ru-RU" dirty="0"/>
              <a:t>центрами диполей</a:t>
            </a:r>
          </a:p>
        </p:txBody>
      </p:sp>
      <p:graphicFrame>
        <p:nvGraphicFramePr>
          <p:cNvPr id="23" name="Object 22"/>
          <p:cNvGraphicFramePr>
            <a:graphicFrameLocks noChangeAspect="1"/>
          </p:cNvGraphicFramePr>
          <p:nvPr/>
        </p:nvGraphicFramePr>
        <p:xfrm>
          <a:off x="7572375" y="1887538"/>
          <a:ext cx="685800" cy="320675"/>
        </p:xfrm>
        <a:graphic>
          <a:graphicData uri="http://schemas.openxmlformats.org/presentationml/2006/ole">
            <mc:AlternateContent xmlns:mc="http://schemas.openxmlformats.org/markup-compatibility/2006">
              <mc:Choice xmlns:v="urn:schemas-microsoft-com:vml" Requires="v">
                <p:oleObj spid="_x0000_s1637833" name="Equation" r:id="rId21" imgW="380880" imgH="177480" progId="Equation.DSMT4">
                  <p:embed/>
                </p:oleObj>
              </mc:Choice>
              <mc:Fallback>
                <p:oleObj name="Equation" r:id="rId21" imgW="380880" imgH="177480" progId="Equation.DSMT4">
                  <p:embed/>
                  <p:pic>
                    <p:nvPicPr>
                      <p:cNvPr id="23" name="Object 22"/>
                      <p:cNvPicPr>
                        <a:picLocks noChangeAspect="1" noChangeArrowheads="1"/>
                      </p:cNvPicPr>
                      <p:nvPr/>
                    </p:nvPicPr>
                    <p:blipFill>
                      <a:blip r:embed="rId22"/>
                      <a:srcRect/>
                      <a:stretch>
                        <a:fillRect/>
                      </a:stretch>
                    </p:blipFill>
                    <p:spPr bwMode="auto">
                      <a:xfrm>
                        <a:off x="7572375" y="1887538"/>
                        <a:ext cx="6858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5" name="Right Arrow 24"/>
          <p:cNvSpPr/>
          <p:nvPr/>
        </p:nvSpPr>
        <p:spPr>
          <a:xfrm rot="10800000">
            <a:off x="3522134" y="1669452"/>
            <a:ext cx="826426" cy="288032"/>
          </a:xfrm>
          <a:prstGeom prst="rightArrow">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26" name="Object 25"/>
          <p:cNvGraphicFramePr>
            <a:graphicFrameLocks noChangeAspect="1"/>
          </p:cNvGraphicFramePr>
          <p:nvPr/>
        </p:nvGraphicFramePr>
        <p:xfrm>
          <a:off x="3491880" y="1186852"/>
          <a:ext cx="685800" cy="482600"/>
        </p:xfrm>
        <a:graphic>
          <a:graphicData uri="http://schemas.openxmlformats.org/presentationml/2006/ole">
            <mc:AlternateContent xmlns:mc="http://schemas.openxmlformats.org/markup-compatibility/2006">
              <mc:Choice xmlns:v="urn:schemas-microsoft-com:vml" Requires="v">
                <p:oleObj spid="_x0000_s1637834" name="Equation" r:id="rId23" imgW="342720" imgH="241200" progId="Equation.DSMT4">
                  <p:embed/>
                </p:oleObj>
              </mc:Choice>
              <mc:Fallback>
                <p:oleObj name="Equation" r:id="rId23" imgW="342720" imgH="241200" progId="Equation.DSMT4">
                  <p:embed/>
                  <p:pic>
                    <p:nvPicPr>
                      <p:cNvPr id="26" name="Object 25"/>
                      <p:cNvPicPr>
                        <a:picLocks noChangeAspect="1" noChangeArrowheads="1"/>
                      </p:cNvPicPr>
                      <p:nvPr/>
                    </p:nvPicPr>
                    <p:blipFill>
                      <a:blip r:embed="rId24"/>
                      <a:srcRect/>
                      <a:stretch>
                        <a:fillRect/>
                      </a:stretch>
                    </p:blipFill>
                    <p:spPr bwMode="auto">
                      <a:xfrm>
                        <a:off x="3491880" y="1186852"/>
                        <a:ext cx="6858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27" name="Rectangle 4"/>
          <p:cNvSpPr txBox="1">
            <a:spLocks noRot="1" noChangeArrowheads="1"/>
          </p:cNvSpPr>
          <p:nvPr/>
        </p:nvSpPr>
        <p:spPr bwMode="auto">
          <a:xfrm>
            <a:off x="1691680" y="95041"/>
            <a:ext cx="5904656" cy="864096"/>
          </a:xfrm>
          <a:prstGeom prst="rect">
            <a:avLst/>
          </a:prstGeom>
          <a:noFill/>
          <a:ln w="9525">
            <a:noFill/>
            <a:miter lim="800000"/>
            <a:headEnd/>
            <a:tailEnd/>
          </a:ln>
        </p:spPr>
        <p:txBody>
          <a:bodyPr anchor="ctr"/>
          <a:lstStyle/>
          <a:p>
            <a:pPr algn="ctr">
              <a:defRPr/>
            </a:pPr>
            <a:r>
              <a:rPr lang="ru-RU" sz="2800" b="1" kern="0" dirty="0">
                <a:solidFill>
                  <a:srgbClr val="003399"/>
                </a:solidFill>
                <a:latin typeface="Arial" pitchFamily="34" charset="0"/>
                <a:cs typeface="Arial" pitchFamily="34" charset="0"/>
              </a:rPr>
              <a:t>Силы Ван-дер-Ваальса</a:t>
            </a:r>
            <a:r>
              <a:rPr lang="en-US" sz="2800" b="1" kern="0" dirty="0">
                <a:solidFill>
                  <a:srgbClr val="003399"/>
                </a:solidFill>
                <a:latin typeface="Arial" pitchFamily="34" charset="0"/>
                <a:cs typeface="Arial" pitchFamily="34" charset="0"/>
              </a:rPr>
              <a:t> </a:t>
            </a:r>
            <a:endParaRPr lang="ru-RU" sz="2800" b="1" kern="0" baseline="-25000" dirty="0">
              <a:solidFill>
                <a:srgbClr val="003399"/>
              </a:solidFill>
              <a:latin typeface="Arial" pitchFamily="34" charset="0"/>
              <a:cs typeface="Arial" pitchFamily="34" charset="0"/>
            </a:endParaRPr>
          </a:p>
          <a:p>
            <a:pPr algn="ctr">
              <a:defRPr/>
            </a:pPr>
            <a:r>
              <a:rPr lang="ru-RU" sz="2800" b="1" kern="0" dirty="0">
                <a:solidFill>
                  <a:srgbClr val="003399"/>
                </a:solidFill>
                <a:latin typeface="Arial" pitchFamily="34" charset="0"/>
                <a:cs typeface="Arial" pitchFamily="34" charset="0"/>
              </a:rPr>
              <a:t>Взаимодействие диполей</a:t>
            </a:r>
          </a:p>
        </p:txBody>
      </p:sp>
      <p:sp>
        <p:nvSpPr>
          <p:cNvPr id="28" name="Rectangle 27"/>
          <p:cNvSpPr/>
          <p:nvPr/>
        </p:nvSpPr>
        <p:spPr>
          <a:xfrm>
            <a:off x="208623" y="2884293"/>
            <a:ext cx="8611849" cy="646331"/>
          </a:xfrm>
          <a:prstGeom prst="rect">
            <a:avLst/>
          </a:prstGeom>
          <a:ln>
            <a:noFill/>
          </a:ln>
        </p:spPr>
        <p:txBody>
          <a:bodyPr wrap="square">
            <a:spAutoFit/>
          </a:bodyPr>
          <a:lstStyle/>
          <a:p>
            <a:r>
              <a:rPr lang="ru-RU" dirty="0"/>
              <a:t>Для неполярного атома или неполярной молекулы индуцированная </a:t>
            </a:r>
            <a:r>
              <a:rPr lang="ru-RU" dirty="0" err="1"/>
              <a:t>поляризованность</a:t>
            </a:r>
            <a:r>
              <a:rPr lang="ru-RU" dirty="0"/>
              <a:t> пропорциональна напряженности внешнего электрического поля:</a:t>
            </a:r>
          </a:p>
        </p:txBody>
      </p:sp>
      <p:graphicFrame>
        <p:nvGraphicFramePr>
          <p:cNvPr id="29" name="Object 28"/>
          <p:cNvGraphicFramePr>
            <a:graphicFrameLocks noChangeAspect="1"/>
          </p:cNvGraphicFramePr>
          <p:nvPr/>
        </p:nvGraphicFramePr>
        <p:xfrm>
          <a:off x="283162" y="3789040"/>
          <a:ext cx="1639888" cy="669925"/>
        </p:xfrm>
        <a:graphic>
          <a:graphicData uri="http://schemas.openxmlformats.org/presentationml/2006/ole">
            <mc:AlternateContent xmlns:mc="http://schemas.openxmlformats.org/markup-compatibility/2006">
              <mc:Choice xmlns:v="urn:schemas-microsoft-com:vml" Requires="v">
                <p:oleObj spid="_x0000_s1637835" name="Equation" r:id="rId25" imgW="965160" imgH="393480" progId="Equation.DSMT4">
                  <p:embed/>
                </p:oleObj>
              </mc:Choice>
              <mc:Fallback>
                <p:oleObj name="Equation" r:id="rId25" imgW="965160" imgH="393480" progId="Equation.DSMT4">
                  <p:embed/>
                  <p:pic>
                    <p:nvPicPr>
                      <p:cNvPr id="29" name="Object 28"/>
                      <p:cNvPicPr>
                        <a:picLocks noChangeAspect="1" noChangeArrowheads="1"/>
                      </p:cNvPicPr>
                      <p:nvPr/>
                    </p:nvPicPr>
                    <p:blipFill>
                      <a:blip r:embed="rId26"/>
                      <a:srcRect/>
                      <a:stretch>
                        <a:fillRect/>
                      </a:stretch>
                    </p:blipFill>
                    <p:spPr bwMode="auto">
                      <a:xfrm>
                        <a:off x="283162" y="3789040"/>
                        <a:ext cx="1639888"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3659590902"/>
              </p:ext>
            </p:extLst>
          </p:nvPr>
        </p:nvGraphicFramePr>
        <p:xfrm>
          <a:off x="3352359" y="3725206"/>
          <a:ext cx="4597400" cy="777875"/>
        </p:xfrm>
        <a:graphic>
          <a:graphicData uri="http://schemas.openxmlformats.org/presentationml/2006/ole">
            <mc:AlternateContent xmlns:mc="http://schemas.openxmlformats.org/markup-compatibility/2006">
              <mc:Choice xmlns:v="urn:schemas-microsoft-com:vml" Requires="v">
                <p:oleObj spid="_x0000_s1637836" name="Equation" r:id="rId27" imgW="2705040" imgH="457200" progId="Equation.DSMT4">
                  <p:embed/>
                </p:oleObj>
              </mc:Choice>
              <mc:Fallback>
                <p:oleObj name="Equation" r:id="rId27" imgW="2705040" imgH="457200" progId="Equation.DSMT4">
                  <p:embed/>
                  <p:pic>
                    <p:nvPicPr>
                      <p:cNvPr id="30" name="Object 29"/>
                      <p:cNvPicPr>
                        <a:picLocks noChangeAspect="1" noChangeArrowheads="1"/>
                      </p:cNvPicPr>
                      <p:nvPr/>
                    </p:nvPicPr>
                    <p:blipFill>
                      <a:blip r:embed="rId28"/>
                      <a:srcRect/>
                      <a:stretch>
                        <a:fillRect/>
                      </a:stretch>
                    </p:blipFill>
                    <p:spPr bwMode="auto">
                      <a:xfrm>
                        <a:off x="3352359" y="3725206"/>
                        <a:ext cx="459740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1" name="Rectangle 30"/>
          <p:cNvSpPr/>
          <p:nvPr/>
        </p:nvSpPr>
        <p:spPr>
          <a:xfrm>
            <a:off x="228458" y="4581128"/>
            <a:ext cx="7151853" cy="369332"/>
          </a:xfrm>
          <a:prstGeom prst="rect">
            <a:avLst/>
          </a:prstGeom>
          <a:ln>
            <a:noFill/>
          </a:ln>
        </p:spPr>
        <p:txBody>
          <a:bodyPr wrap="square">
            <a:spAutoFit/>
          </a:bodyPr>
          <a:lstStyle/>
          <a:p>
            <a:r>
              <a:rPr lang="ru-RU" dirty="0"/>
              <a:t>Сила убывает как седьмая степень </a:t>
            </a:r>
            <a:r>
              <a:rPr lang="ru-RU" dirty="0" smtClean="0"/>
              <a:t>расстояния между диполями</a:t>
            </a:r>
            <a:endParaRPr lang="ru-RU" dirty="0"/>
          </a:p>
        </p:txBody>
      </p:sp>
      <p:sp>
        <p:nvSpPr>
          <p:cNvPr id="32" name="Right Arrow 31"/>
          <p:cNvSpPr/>
          <p:nvPr/>
        </p:nvSpPr>
        <p:spPr>
          <a:xfrm>
            <a:off x="2208493" y="3933056"/>
            <a:ext cx="936104" cy="344071"/>
          </a:xfrm>
          <a:prstGeom prst="right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33" name="Object 32"/>
          <p:cNvGraphicFramePr>
            <a:graphicFrameLocks noChangeAspect="1"/>
          </p:cNvGraphicFramePr>
          <p:nvPr/>
        </p:nvGraphicFramePr>
        <p:xfrm>
          <a:off x="385961" y="5085184"/>
          <a:ext cx="2611437" cy="669925"/>
        </p:xfrm>
        <a:graphic>
          <a:graphicData uri="http://schemas.openxmlformats.org/presentationml/2006/ole">
            <mc:AlternateContent xmlns:mc="http://schemas.openxmlformats.org/markup-compatibility/2006">
              <mc:Choice xmlns:v="urn:schemas-microsoft-com:vml" Requires="v">
                <p:oleObj spid="_x0000_s1637837" name="Equation" r:id="rId29" imgW="1536480" imgH="393480" progId="Equation.DSMT4">
                  <p:embed/>
                </p:oleObj>
              </mc:Choice>
              <mc:Fallback>
                <p:oleObj name="Equation" r:id="rId29" imgW="1536480" imgH="393480" progId="Equation.DSMT4">
                  <p:embed/>
                  <p:pic>
                    <p:nvPicPr>
                      <p:cNvPr id="33" name="Object 32"/>
                      <p:cNvPicPr>
                        <a:picLocks noChangeAspect="1" noChangeArrowheads="1"/>
                      </p:cNvPicPr>
                      <p:nvPr/>
                    </p:nvPicPr>
                    <p:blipFill>
                      <a:blip r:embed="rId30"/>
                      <a:srcRect/>
                      <a:stretch>
                        <a:fillRect/>
                      </a:stretch>
                    </p:blipFill>
                    <p:spPr bwMode="auto">
                      <a:xfrm>
                        <a:off x="385961" y="5085184"/>
                        <a:ext cx="2611437"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oleObj>
              </mc:Fallback>
            </mc:AlternateContent>
          </a:graphicData>
        </a:graphic>
      </p:graphicFrame>
      <p:sp>
        <p:nvSpPr>
          <p:cNvPr id="34" name="Rectangle 33"/>
          <p:cNvSpPr/>
          <p:nvPr/>
        </p:nvSpPr>
        <p:spPr>
          <a:xfrm>
            <a:off x="208623" y="5805151"/>
            <a:ext cx="7773241" cy="646331"/>
          </a:xfrm>
          <a:prstGeom prst="rect">
            <a:avLst/>
          </a:prstGeom>
          <a:ln>
            <a:noFill/>
          </a:ln>
        </p:spPr>
        <p:txBody>
          <a:bodyPr wrap="square">
            <a:spAutoFit/>
          </a:bodyPr>
          <a:lstStyle/>
          <a:p>
            <a:r>
              <a:rPr lang="ru-RU" dirty="0"/>
              <a:t>Потенциальная энергия взаимодействия неполярных молекул убывает как шестая степень расстояния (убывает очень быстро)</a:t>
            </a:r>
          </a:p>
        </p:txBody>
      </p:sp>
    </p:spTree>
    <p:extLst>
      <p:ext uri="{BB962C8B-B14F-4D97-AF65-F5344CB8AC3E}">
        <p14:creationId xmlns:p14="http://schemas.microsoft.com/office/powerpoint/2010/main" val="3082059133"/>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37327</TotalTime>
  <Words>5120</Words>
  <Application>Microsoft Office PowerPoint</Application>
  <PresentationFormat>On-screen Show (4:3)</PresentationFormat>
  <Paragraphs>598</Paragraphs>
  <Slides>61</Slides>
  <Notes>3</Notes>
  <HiddenSlides>0</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61</vt:i4>
      </vt:variant>
    </vt:vector>
  </HeadingPairs>
  <TitlesOfParts>
    <vt:vector size="65" baseType="lpstr">
      <vt:lpstr>Thème Office</vt:lpstr>
      <vt:lpstr>Equation</vt:lpstr>
      <vt:lpstr>MathType 6.0 Equation</vt:lpstr>
      <vt:lpstr>CorelDRAW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yuldashev</dc:creator>
  <cp:lastModifiedBy>PierreYV</cp:lastModifiedBy>
  <cp:revision>2990</cp:revision>
  <dcterms:created xsi:type="dcterms:W3CDTF">2012-04-18T08:51:00Z</dcterms:created>
  <dcterms:modified xsi:type="dcterms:W3CDTF">2023-04-24T16:29:27Z</dcterms:modified>
</cp:coreProperties>
</file>