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427" r:id="rId2"/>
    <p:sldId id="428" r:id="rId3"/>
    <p:sldId id="429" r:id="rId4"/>
    <p:sldId id="430" r:id="rId5"/>
    <p:sldId id="431" r:id="rId6"/>
    <p:sldId id="432" r:id="rId7"/>
    <p:sldId id="433" r:id="rId8"/>
    <p:sldId id="434" r:id="rId9"/>
    <p:sldId id="415" r:id="rId10"/>
    <p:sldId id="419" r:id="rId11"/>
    <p:sldId id="420" r:id="rId12"/>
    <p:sldId id="421" r:id="rId13"/>
    <p:sldId id="422" r:id="rId14"/>
    <p:sldId id="423" r:id="rId15"/>
    <p:sldId id="424" r:id="rId16"/>
    <p:sldId id="426" r:id="rId17"/>
    <p:sldId id="425" r:id="rId1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10F6"/>
    <a:srgbClr val="F3B84F"/>
    <a:srgbClr val="FCDD84"/>
    <a:srgbClr val="990000"/>
    <a:srgbClr val="F51919"/>
    <a:srgbClr val="072AC1"/>
    <a:srgbClr val="497F13"/>
    <a:srgbClr val="024A0B"/>
    <a:srgbClr val="772929"/>
    <a:srgbClr val="0D05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Style clair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E8034E78-7F5D-4C2E-B375-FC64B27BC917}" styleName="Style foncé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16DA210-FB5B-4158-B5E0-FEB733F419BA}" styleName="Style clair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35" autoAdjust="0"/>
    <p:restoredTop sz="96696" autoAdjust="0"/>
  </p:normalViewPr>
  <p:slideViewPr>
    <p:cSldViewPr>
      <p:cViewPr varScale="1">
        <p:scale>
          <a:sx n="109" d="100"/>
          <a:sy n="109" d="100"/>
        </p:scale>
        <p:origin x="-157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Relationship Id="rId5" Type="http://schemas.openxmlformats.org/officeDocument/2006/relationships/image" Target="../media/image54.wmf"/><Relationship Id="rId4" Type="http://schemas.openxmlformats.org/officeDocument/2006/relationships/image" Target="../media/image53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6.wmf"/><Relationship Id="rId1" Type="http://schemas.openxmlformats.org/officeDocument/2006/relationships/image" Target="../media/image55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Relationship Id="rId5" Type="http://schemas.openxmlformats.org/officeDocument/2006/relationships/image" Target="../media/image63.wmf"/><Relationship Id="rId4" Type="http://schemas.openxmlformats.org/officeDocument/2006/relationships/image" Target="../media/image62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Relationship Id="rId5" Type="http://schemas.openxmlformats.org/officeDocument/2006/relationships/image" Target="../media/image68.wmf"/><Relationship Id="rId4" Type="http://schemas.openxmlformats.org/officeDocument/2006/relationships/image" Target="../media/image67.wmf"/></Relationships>
</file>

<file path=ppt/drawings/_rels/vmlDrawing14.vml.rels><?xml version="1.0" encoding="UTF-8" standalone="yes"?>
<Relationships xmlns="http://schemas.openxmlformats.org/package/2006/relationships"><Relationship Id="rId8" Type="http://schemas.openxmlformats.org/officeDocument/2006/relationships/image" Target="../media/image76.wmf"/><Relationship Id="rId3" Type="http://schemas.openxmlformats.org/officeDocument/2006/relationships/image" Target="../media/image71.wmf"/><Relationship Id="rId7" Type="http://schemas.openxmlformats.org/officeDocument/2006/relationships/image" Target="../media/image75.wmf"/><Relationship Id="rId2" Type="http://schemas.openxmlformats.org/officeDocument/2006/relationships/image" Target="../media/image70.wmf"/><Relationship Id="rId1" Type="http://schemas.openxmlformats.org/officeDocument/2006/relationships/image" Target="../media/image69.wmf"/><Relationship Id="rId6" Type="http://schemas.openxmlformats.org/officeDocument/2006/relationships/image" Target="../media/image74.wmf"/><Relationship Id="rId5" Type="http://schemas.openxmlformats.org/officeDocument/2006/relationships/image" Target="../media/image73.wmf"/><Relationship Id="rId4" Type="http://schemas.openxmlformats.org/officeDocument/2006/relationships/image" Target="../media/image72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image" Target="../media/image78.wmf"/><Relationship Id="rId1" Type="http://schemas.openxmlformats.org/officeDocument/2006/relationships/image" Target="../media/image77.wmf"/><Relationship Id="rId5" Type="http://schemas.openxmlformats.org/officeDocument/2006/relationships/image" Target="../media/image81.wmf"/><Relationship Id="rId4" Type="http://schemas.openxmlformats.org/officeDocument/2006/relationships/image" Target="../media/image80.wmf"/></Relationships>
</file>

<file path=ppt/drawings/_rels/vmlDrawing16.vml.rels><?xml version="1.0" encoding="UTF-8" standalone="yes"?>
<Relationships xmlns="http://schemas.openxmlformats.org/package/2006/relationships"><Relationship Id="rId8" Type="http://schemas.openxmlformats.org/officeDocument/2006/relationships/image" Target="../media/image92.wmf"/><Relationship Id="rId3" Type="http://schemas.openxmlformats.org/officeDocument/2006/relationships/image" Target="../media/image87.wmf"/><Relationship Id="rId7" Type="http://schemas.openxmlformats.org/officeDocument/2006/relationships/image" Target="../media/image91.wmf"/><Relationship Id="rId2" Type="http://schemas.openxmlformats.org/officeDocument/2006/relationships/image" Target="../media/image86.wmf"/><Relationship Id="rId1" Type="http://schemas.openxmlformats.org/officeDocument/2006/relationships/image" Target="../media/image85.wmf"/><Relationship Id="rId6" Type="http://schemas.openxmlformats.org/officeDocument/2006/relationships/image" Target="../media/image90.wmf"/><Relationship Id="rId5" Type="http://schemas.openxmlformats.org/officeDocument/2006/relationships/image" Target="../media/image89.wmf"/><Relationship Id="rId10" Type="http://schemas.openxmlformats.org/officeDocument/2006/relationships/image" Target="../media/image93.wmf"/><Relationship Id="rId4" Type="http://schemas.openxmlformats.org/officeDocument/2006/relationships/image" Target="../media/image88.wmf"/><Relationship Id="rId9" Type="http://schemas.openxmlformats.org/officeDocument/2006/relationships/image" Target="../media/image27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7" Type="http://schemas.openxmlformats.org/officeDocument/2006/relationships/image" Target="../media/image21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4" Type="http://schemas.openxmlformats.org/officeDocument/2006/relationships/image" Target="../media/image2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4" Type="http://schemas.openxmlformats.org/officeDocument/2006/relationships/image" Target="../media/image42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Relationship Id="rId5" Type="http://schemas.openxmlformats.org/officeDocument/2006/relationships/image" Target="../media/image48.wmf"/><Relationship Id="rId4" Type="http://schemas.openxmlformats.org/officeDocument/2006/relationships/image" Target="../media/image4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21D160-98F1-4CED-AD98-32CA91619159}" type="datetimeFigureOut">
              <a:rPr lang="fr-FR" smtClean="0"/>
              <a:pPr/>
              <a:t>15/03/2023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F0A025-6E92-4244-965B-BE5F8D68F59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6319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15/03/2023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8516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15/03/2023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3965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15/03/2023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964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15/03/2023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7568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15/03/2023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6111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15/03/2023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1416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15/03/2023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6105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15/03/2023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1248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15/03/2023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3428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15/03/2023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1491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15/03/2023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0755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421F27-E944-486A-AAF8-0393F6DBC384}" type="datetimeFigureOut">
              <a:rPr lang="fr-FR" smtClean="0"/>
              <a:pPr/>
              <a:t>15/03/2023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3427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w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7.bin"/><Relationship Id="rId13" Type="http://schemas.openxmlformats.org/officeDocument/2006/relationships/image" Target="../media/image48.wmf"/><Relationship Id="rId3" Type="http://schemas.openxmlformats.org/officeDocument/2006/relationships/image" Target="../media/image49.png"/><Relationship Id="rId7" Type="http://schemas.openxmlformats.org/officeDocument/2006/relationships/image" Target="../media/image45.wmf"/><Relationship Id="rId12" Type="http://schemas.openxmlformats.org/officeDocument/2006/relationships/oleObject" Target="../embeddings/oleObject4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46.bin"/><Relationship Id="rId11" Type="http://schemas.openxmlformats.org/officeDocument/2006/relationships/image" Target="../media/image47.wmf"/><Relationship Id="rId5" Type="http://schemas.openxmlformats.org/officeDocument/2006/relationships/image" Target="../media/image44.wmf"/><Relationship Id="rId10" Type="http://schemas.openxmlformats.org/officeDocument/2006/relationships/oleObject" Target="../embeddings/oleObject48.bin"/><Relationship Id="rId4" Type="http://schemas.openxmlformats.org/officeDocument/2006/relationships/oleObject" Target="../embeddings/oleObject45.bin"/><Relationship Id="rId9" Type="http://schemas.openxmlformats.org/officeDocument/2006/relationships/image" Target="../media/image46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2.bin"/><Relationship Id="rId13" Type="http://schemas.openxmlformats.org/officeDocument/2006/relationships/image" Target="../media/image54.wmf"/><Relationship Id="rId3" Type="http://schemas.openxmlformats.org/officeDocument/2006/relationships/image" Target="../media/image49.png"/><Relationship Id="rId7" Type="http://schemas.openxmlformats.org/officeDocument/2006/relationships/image" Target="../media/image51.wmf"/><Relationship Id="rId12" Type="http://schemas.openxmlformats.org/officeDocument/2006/relationships/oleObject" Target="../embeddings/oleObject5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51.bin"/><Relationship Id="rId11" Type="http://schemas.openxmlformats.org/officeDocument/2006/relationships/image" Target="../media/image53.wmf"/><Relationship Id="rId5" Type="http://schemas.openxmlformats.org/officeDocument/2006/relationships/image" Target="../media/image50.wmf"/><Relationship Id="rId10" Type="http://schemas.openxmlformats.org/officeDocument/2006/relationships/oleObject" Target="../embeddings/oleObject53.bin"/><Relationship Id="rId4" Type="http://schemas.openxmlformats.org/officeDocument/2006/relationships/oleObject" Target="../embeddings/oleObject50.bin"/><Relationship Id="rId9" Type="http://schemas.openxmlformats.org/officeDocument/2006/relationships/image" Target="../media/image52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oleObject" Target="../embeddings/oleObject55.bin"/><Relationship Id="rId7" Type="http://schemas.openxmlformats.org/officeDocument/2006/relationships/image" Target="../media/image57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56.wmf"/><Relationship Id="rId5" Type="http://schemas.openxmlformats.org/officeDocument/2006/relationships/oleObject" Target="../embeddings/oleObject56.bin"/><Relationship Id="rId4" Type="http://schemas.openxmlformats.org/officeDocument/2006/relationships/image" Target="../media/image55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wmf"/><Relationship Id="rId3" Type="http://schemas.openxmlformats.org/officeDocument/2006/relationships/oleObject" Target="../embeddings/oleObject57.bin"/><Relationship Id="rId7" Type="http://schemas.openxmlformats.org/officeDocument/2006/relationships/oleObject" Target="../embeddings/oleObject59.bin"/><Relationship Id="rId12" Type="http://schemas.openxmlformats.org/officeDocument/2006/relationships/image" Target="../media/image6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60.wmf"/><Relationship Id="rId11" Type="http://schemas.openxmlformats.org/officeDocument/2006/relationships/oleObject" Target="../embeddings/oleObject61.bin"/><Relationship Id="rId5" Type="http://schemas.openxmlformats.org/officeDocument/2006/relationships/oleObject" Target="../embeddings/oleObject58.bin"/><Relationship Id="rId10" Type="http://schemas.openxmlformats.org/officeDocument/2006/relationships/image" Target="../media/image62.wmf"/><Relationship Id="rId4" Type="http://schemas.openxmlformats.org/officeDocument/2006/relationships/image" Target="../media/image59.wmf"/><Relationship Id="rId9" Type="http://schemas.openxmlformats.org/officeDocument/2006/relationships/oleObject" Target="../embeddings/oleObject60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wmf"/><Relationship Id="rId3" Type="http://schemas.openxmlformats.org/officeDocument/2006/relationships/oleObject" Target="../embeddings/oleObject62.bin"/><Relationship Id="rId7" Type="http://schemas.openxmlformats.org/officeDocument/2006/relationships/oleObject" Target="../embeddings/oleObject64.bin"/><Relationship Id="rId12" Type="http://schemas.openxmlformats.org/officeDocument/2006/relationships/image" Target="../media/image6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65.wmf"/><Relationship Id="rId11" Type="http://schemas.openxmlformats.org/officeDocument/2006/relationships/oleObject" Target="../embeddings/oleObject66.bin"/><Relationship Id="rId5" Type="http://schemas.openxmlformats.org/officeDocument/2006/relationships/oleObject" Target="../embeddings/oleObject63.bin"/><Relationship Id="rId10" Type="http://schemas.openxmlformats.org/officeDocument/2006/relationships/image" Target="../media/image67.wmf"/><Relationship Id="rId4" Type="http://schemas.openxmlformats.org/officeDocument/2006/relationships/image" Target="../media/image64.wmf"/><Relationship Id="rId9" Type="http://schemas.openxmlformats.org/officeDocument/2006/relationships/oleObject" Target="../embeddings/oleObject65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wmf"/><Relationship Id="rId13" Type="http://schemas.openxmlformats.org/officeDocument/2006/relationships/oleObject" Target="../embeddings/oleObject72.bin"/><Relationship Id="rId18" Type="http://schemas.openxmlformats.org/officeDocument/2006/relationships/image" Target="../media/image76.wmf"/><Relationship Id="rId3" Type="http://schemas.openxmlformats.org/officeDocument/2006/relationships/oleObject" Target="../embeddings/oleObject67.bin"/><Relationship Id="rId7" Type="http://schemas.openxmlformats.org/officeDocument/2006/relationships/oleObject" Target="../embeddings/oleObject69.bin"/><Relationship Id="rId12" Type="http://schemas.openxmlformats.org/officeDocument/2006/relationships/image" Target="../media/image73.wmf"/><Relationship Id="rId17" Type="http://schemas.openxmlformats.org/officeDocument/2006/relationships/oleObject" Target="../embeddings/oleObject74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5.wmf"/><Relationship Id="rId1" Type="http://schemas.openxmlformats.org/officeDocument/2006/relationships/vmlDrawing" Target="../drawings/vmlDrawing14.vml"/><Relationship Id="rId6" Type="http://schemas.openxmlformats.org/officeDocument/2006/relationships/image" Target="../media/image70.wmf"/><Relationship Id="rId11" Type="http://schemas.openxmlformats.org/officeDocument/2006/relationships/oleObject" Target="../embeddings/oleObject71.bin"/><Relationship Id="rId5" Type="http://schemas.openxmlformats.org/officeDocument/2006/relationships/oleObject" Target="../embeddings/oleObject68.bin"/><Relationship Id="rId15" Type="http://schemas.openxmlformats.org/officeDocument/2006/relationships/oleObject" Target="../embeddings/oleObject73.bin"/><Relationship Id="rId10" Type="http://schemas.openxmlformats.org/officeDocument/2006/relationships/image" Target="../media/image72.wmf"/><Relationship Id="rId4" Type="http://schemas.openxmlformats.org/officeDocument/2006/relationships/image" Target="../media/image69.wmf"/><Relationship Id="rId9" Type="http://schemas.openxmlformats.org/officeDocument/2006/relationships/oleObject" Target="../embeddings/oleObject70.bin"/><Relationship Id="rId14" Type="http://schemas.openxmlformats.org/officeDocument/2006/relationships/image" Target="../media/image74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wmf"/><Relationship Id="rId13" Type="http://schemas.openxmlformats.org/officeDocument/2006/relationships/image" Target="../media/image80.wmf"/><Relationship Id="rId3" Type="http://schemas.openxmlformats.org/officeDocument/2006/relationships/oleObject" Target="../embeddings/oleObject75.bin"/><Relationship Id="rId7" Type="http://schemas.openxmlformats.org/officeDocument/2006/relationships/oleObject" Target="../embeddings/oleObject76.bin"/><Relationship Id="rId12" Type="http://schemas.openxmlformats.org/officeDocument/2006/relationships/oleObject" Target="../embeddings/oleObject7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83.png"/><Relationship Id="rId11" Type="http://schemas.openxmlformats.org/officeDocument/2006/relationships/image" Target="../media/image79.wmf"/><Relationship Id="rId5" Type="http://schemas.openxmlformats.org/officeDocument/2006/relationships/image" Target="../media/image82.jpeg"/><Relationship Id="rId15" Type="http://schemas.openxmlformats.org/officeDocument/2006/relationships/image" Target="../media/image81.wmf"/><Relationship Id="rId10" Type="http://schemas.openxmlformats.org/officeDocument/2006/relationships/oleObject" Target="../embeddings/oleObject77.bin"/><Relationship Id="rId4" Type="http://schemas.openxmlformats.org/officeDocument/2006/relationships/image" Target="../media/image77.wmf"/><Relationship Id="rId9" Type="http://schemas.openxmlformats.org/officeDocument/2006/relationships/image" Target="../media/image84.png"/><Relationship Id="rId14" Type="http://schemas.openxmlformats.org/officeDocument/2006/relationships/oleObject" Target="../embeddings/oleObject79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wmf"/><Relationship Id="rId13" Type="http://schemas.openxmlformats.org/officeDocument/2006/relationships/oleObject" Target="../embeddings/oleObject85.bin"/><Relationship Id="rId18" Type="http://schemas.openxmlformats.org/officeDocument/2006/relationships/oleObject" Target="../embeddings/oleObject88.bin"/><Relationship Id="rId3" Type="http://schemas.openxmlformats.org/officeDocument/2006/relationships/oleObject" Target="../embeddings/oleObject80.bin"/><Relationship Id="rId21" Type="http://schemas.openxmlformats.org/officeDocument/2006/relationships/image" Target="../media/image27.wmf"/><Relationship Id="rId7" Type="http://schemas.openxmlformats.org/officeDocument/2006/relationships/oleObject" Target="../embeddings/oleObject82.bin"/><Relationship Id="rId12" Type="http://schemas.openxmlformats.org/officeDocument/2006/relationships/image" Target="../media/image89.wmf"/><Relationship Id="rId17" Type="http://schemas.openxmlformats.org/officeDocument/2006/relationships/oleObject" Target="../embeddings/oleObject87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91.wmf"/><Relationship Id="rId20" Type="http://schemas.openxmlformats.org/officeDocument/2006/relationships/oleObject" Target="../embeddings/oleObject89.bin"/><Relationship Id="rId1" Type="http://schemas.openxmlformats.org/officeDocument/2006/relationships/vmlDrawing" Target="../drawings/vmlDrawing16.vml"/><Relationship Id="rId6" Type="http://schemas.openxmlformats.org/officeDocument/2006/relationships/image" Target="../media/image86.wmf"/><Relationship Id="rId11" Type="http://schemas.openxmlformats.org/officeDocument/2006/relationships/oleObject" Target="../embeddings/oleObject84.bin"/><Relationship Id="rId5" Type="http://schemas.openxmlformats.org/officeDocument/2006/relationships/oleObject" Target="../embeddings/oleObject81.bin"/><Relationship Id="rId15" Type="http://schemas.openxmlformats.org/officeDocument/2006/relationships/oleObject" Target="../embeddings/oleObject86.bin"/><Relationship Id="rId23" Type="http://schemas.openxmlformats.org/officeDocument/2006/relationships/image" Target="../media/image93.wmf"/><Relationship Id="rId10" Type="http://schemas.openxmlformats.org/officeDocument/2006/relationships/image" Target="../media/image88.wmf"/><Relationship Id="rId19" Type="http://schemas.openxmlformats.org/officeDocument/2006/relationships/image" Target="../media/image92.wmf"/><Relationship Id="rId4" Type="http://schemas.openxmlformats.org/officeDocument/2006/relationships/image" Target="../media/image85.wmf"/><Relationship Id="rId9" Type="http://schemas.openxmlformats.org/officeDocument/2006/relationships/oleObject" Target="../embeddings/oleObject83.bin"/><Relationship Id="rId14" Type="http://schemas.openxmlformats.org/officeDocument/2006/relationships/image" Target="../media/image90.wmf"/><Relationship Id="rId22" Type="http://schemas.openxmlformats.org/officeDocument/2006/relationships/oleObject" Target="../embeddings/oleObject90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oleObject" Target="../embeddings/oleObject12.bin"/><Relationship Id="rId18" Type="http://schemas.openxmlformats.org/officeDocument/2006/relationships/image" Target="../media/image14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12" Type="http://schemas.openxmlformats.org/officeDocument/2006/relationships/image" Target="../media/image11.wmf"/><Relationship Id="rId1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3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8.bin"/><Relationship Id="rId15" Type="http://schemas.openxmlformats.org/officeDocument/2006/relationships/oleObject" Target="../embeddings/oleObject13.bin"/><Relationship Id="rId10" Type="http://schemas.openxmlformats.org/officeDocument/2006/relationships/image" Target="../media/image10.wmf"/><Relationship Id="rId4" Type="http://schemas.openxmlformats.org/officeDocument/2006/relationships/image" Target="../media/image7.wmf"/><Relationship Id="rId9" Type="http://schemas.openxmlformats.org/officeDocument/2006/relationships/oleObject" Target="../embeddings/oleObject10.bin"/><Relationship Id="rId14" Type="http://schemas.openxmlformats.org/officeDocument/2006/relationships/image" Target="../media/image12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13" Type="http://schemas.openxmlformats.org/officeDocument/2006/relationships/oleObject" Target="../embeddings/oleObject20.bin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12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1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6.wmf"/><Relationship Id="rId11" Type="http://schemas.openxmlformats.org/officeDocument/2006/relationships/oleObject" Target="../embeddings/oleObject19.bin"/><Relationship Id="rId5" Type="http://schemas.openxmlformats.org/officeDocument/2006/relationships/oleObject" Target="../embeddings/oleObject16.bin"/><Relationship Id="rId15" Type="http://schemas.openxmlformats.org/officeDocument/2006/relationships/oleObject" Target="../embeddings/oleObject21.bin"/><Relationship Id="rId10" Type="http://schemas.openxmlformats.org/officeDocument/2006/relationships/image" Target="../media/image18.wmf"/><Relationship Id="rId4" Type="http://schemas.openxmlformats.org/officeDocument/2006/relationships/image" Target="../media/image15.wmf"/><Relationship Id="rId9" Type="http://schemas.openxmlformats.org/officeDocument/2006/relationships/oleObject" Target="../embeddings/oleObject18.bin"/><Relationship Id="rId14" Type="http://schemas.openxmlformats.org/officeDocument/2006/relationships/image" Target="../media/image20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23.bin"/><Relationship Id="rId10" Type="http://schemas.openxmlformats.org/officeDocument/2006/relationships/image" Target="../media/image25.wmf"/><Relationship Id="rId4" Type="http://schemas.openxmlformats.org/officeDocument/2006/relationships/image" Target="../media/image22.wmf"/><Relationship Id="rId9" Type="http://schemas.openxmlformats.org/officeDocument/2006/relationships/oleObject" Target="../embeddings/oleObject25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oleObject" Target="../embeddings/oleObject26.bin"/><Relationship Id="rId7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27.bin"/><Relationship Id="rId4" Type="http://schemas.openxmlformats.org/officeDocument/2006/relationships/image" Target="../media/image26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oleObject" Target="../embeddings/oleObject29.bin"/><Relationship Id="rId7" Type="http://schemas.openxmlformats.org/officeDocument/2006/relationships/oleObject" Target="../embeddings/oleObject31.bin"/><Relationship Id="rId12" Type="http://schemas.openxmlformats.org/officeDocument/2006/relationships/image" Target="../media/image3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0.wmf"/><Relationship Id="rId11" Type="http://schemas.openxmlformats.org/officeDocument/2006/relationships/oleObject" Target="../embeddings/oleObject33.bin"/><Relationship Id="rId5" Type="http://schemas.openxmlformats.org/officeDocument/2006/relationships/oleObject" Target="../embeddings/oleObject30.bin"/><Relationship Id="rId10" Type="http://schemas.openxmlformats.org/officeDocument/2006/relationships/image" Target="../media/image32.wmf"/><Relationship Id="rId4" Type="http://schemas.openxmlformats.org/officeDocument/2006/relationships/image" Target="../media/image29.wmf"/><Relationship Id="rId9" Type="http://schemas.openxmlformats.org/officeDocument/2006/relationships/oleObject" Target="../embeddings/oleObject32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oleObject" Target="../embeddings/oleObject34.bin"/><Relationship Id="rId7" Type="http://schemas.openxmlformats.org/officeDocument/2006/relationships/oleObject" Target="../embeddings/oleObject36.bin"/><Relationship Id="rId12" Type="http://schemas.openxmlformats.org/officeDocument/2006/relationships/image" Target="../media/image3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5.wmf"/><Relationship Id="rId11" Type="http://schemas.openxmlformats.org/officeDocument/2006/relationships/oleObject" Target="../embeddings/oleObject38.bin"/><Relationship Id="rId5" Type="http://schemas.openxmlformats.org/officeDocument/2006/relationships/oleObject" Target="../embeddings/oleObject35.bin"/><Relationship Id="rId10" Type="http://schemas.openxmlformats.org/officeDocument/2006/relationships/image" Target="../media/image37.wmf"/><Relationship Id="rId4" Type="http://schemas.openxmlformats.org/officeDocument/2006/relationships/image" Target="../media/image34.wmf"/><Relationship Id="rId9" Type="http://schemas.openxmlformats.org/officeDocument/2006/relationships/oleObject" Target="../embeddings/oleObject37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3" Type="http://schemas.openxmlformats.org/officeDocument/2006/relationships/oleObject" Target="../embeddings/oleObject39.bin"/><Relationship Id="rId7" Type="http://schemas.openxmlformats.org/officeDocument/2006/relationships/oleObject" Target="../embeddings/oleObject41.bin"/><Relationship Id="rId12" Type="http://schemas.openxmlformats.org/officeDocument/2006/relationships/oleObject" Target="../embeddings/oleObject4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0.wmf"/><Relationship Id="rId11" Type="http://schemas.openxmlformats.org/officeDocument/2006/relationships/oleObject" Target="../embeddings/oleObject43.bin"/><Relationship Id="rId5" Type="http://schemas.openxmlformats.org/officeDocument/2006/relationships/oleObject" Target="../embeddings/oleObject40.bin"/><Relationship Id="rId10" Type="http://schemas.openxmlformats.org/officeDocument/2006/relationships/image" Target="../media/image42.wmf"/><Relationship Id="rId4" Type="http://schemas.openxmlformats.org/officeDocument/2006/relationships/image" Target="../media/image39.wmf"/><Relationship Id="rId9" Type="http://schemas.openxmlformats.org/officeDocument/2006/relationships/oleObject" Target="../embeddings/oleObject42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A1EF61EC-49C4-4C0B-A392-3C71B7934556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360041" y="44624"/>
            <a:ext cx="8388423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ea typeface="+mj-ea"/>
                <a:cs typeface="Arial" pitchFamily="34" charset="0"/>
              </a:rPr>
              <a:t>Равнораспределение энергии по степеням свободы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="" xmlns:a16="http://schemas.microsoft.com/office/drawing/2014/main" id="{DDDF1E19-A24F-42B9-8FC7-E01B3AFC0882}"/>
              </a:ext>
            </a:extLst>
          </p:cNvPr>
          <p:cNvCxnSpPr>
            <a:cxnSpLocks/>
          </p:cNvCxnSpPr>
          <p:nvPr/>
        </p:nvCxnSpPr>
        <p:spPr>
          <a:xfrm>
            <a:off x="1131352" y="2564324"/>
            <a:ext cx="1440745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="" xmlns:a16="http://schemas.microsoft.com/office/drawing/2014/main" id="{1811E192-C834-40E7-A2B0-D0CFFCF42BFB}"/>
              </a:ext>
            </a:extLst>
          </p:cNvPr>
          <p:cNvCxnSpPr>
            <a:cxnSpLocks/>
          </p:cNvCxnSpPr>
          <p:nvPr/>
        </p:nvCxnSpPr>
        <p:spPr>
          <a:xfrm flipH="1">
            <a:off x="179512" y="2564324"/>
            <a:ext cx="967576" cy="846767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="" xmlns:a16="http://schemas.microsoft.com/office/drawing/2014/main" id="{A121198C-A73A-420B-8FF9-459882D55AC8}"/>
              </a:ext>
            </a:extLst>
          </p:cNvPr>
          <p:cNvCxnSpPr>
            <a:cxnSpLocks/>
          </p:cNvCxnSpPr>
          <p:nvPr/>
        </p:nvCxnSpPr>
        <p:spPr>
          <a:xfrm flipH="1" flipV="1">
            <a:off x="1131352" y="1124164"/>
            <a:ext cx="0" cy="1440161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Object 7">
            <a:extLst>
              <a:ext uri="{FF2B5EF4-FFF2-40B4-BE49-F238E27FC236}">
                <a16:creationId xmlns="" xmlns:a16="http://schemas.microsoft.com/office/drawing/2014/main" id="{2204AC98-2DD8-43DB-BAB7-B66726E3BD5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5974913"/>
              </p:ext>
            </p:extLst>
          </p:nvPr>
        </p:nvGraphicFramePr>
        <p:xfrm>
          <a:off x="790174" y="2249020"/>
          <a:ext cx="347663" cy="411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6722" name="Equation" r:id="rId3" imgW="152280" imgH="177480" progId="Equation.DSMT4">
                  <p:embed/>
                </p:oleObj>
              </mc:Choice>
              <mc:Fallback>
                <p:oleObj name="Equation" r:id="rId3" imgW="152280" imgH="177480" progId="Equation.DSMT4">
                  <p:embed/>
                  <p:pic>
                    <p:nvPicPr>
                      <p:cNvPr id="11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0174" y="2249020"/>
                        <a:ext cx="347663" cy="411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="" xmlns:a16="http://schemas.microsoft.com/office/drawing/2014/main" id="{600DA382-A036-47FF-A6AF-C4D9604DDAA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980694"/>
              </p:ext>
            </p:extLst>
          </p:nvPr>
        </p:nvGraphicFramePr>
        <p:xfrm>
          <a:off x="339355" y="3249166"/>
          <a:ext cx="292100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6723" name="Equation" r:id="rId5" imgW="126720" imgH="139680" progId="Equation.DSMT4">
                  <p:embed/>
                </p:oleObj>
              </mc:Choice>
              <mc:Fallback>
                <p:oleObj name="Equation" r:id="rId5" imgW="126720" imgH="139680" progId="Equation.DSMT4">
                  <p:embed/>
                  <p:pic>
                    <p:nvPicPr>
                      <p:cNvPr id="8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355" y="3249166"/>
                        <a:ext cx="292100" cy="323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="" xmlns:a16="http://schemas.microsoft.com/office/drawing/2014/main" id="{D2EF77CA-5001-4E6E-B7F7-D4378E27B5D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8202855"/>
              </p:ext>
            </p:extLst>
          </p:nvPr>
        </p:nvGraphicFramePr>
        <p:xfrm>
          <a:off x="2210948" y="2611340"/>
          <a:ext cx="320675" cy="382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6724" name="Equation" r:id="rId7" imgW="139680" imgH="164880" progId="Equation.DSMT4">
                  <p:embed/>
                </p:oleObj>
              </mc:Choice>
              <mc:Fallback>
                <p:oleObj name="Equation" r:id="rId7" imgW="139680" imgH="164880" progId="Equation.DSMT4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0948" y="2611340"/>
                        <a:ext cx="320675" cy="382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="" xmlns:a16="http://schemas.microsoft.com/office/drawing/2014/main" id="{BCDF4979-13C0-448C-85A7-2340252A182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5420173"/>
              </p:ext>
            </p:extLst>
          </p:nvPr>
        </p:nvGraphicFramePr>
        <p:xfrm>
          <a:off x="1185659" y="1135184"/>
          <a:ext cx="290513" cy="293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6725" name="Equation" r:id="rId9" imgW="126720" imgH="126720" progId="Equation.DSMT4">
                  <p:embed/>
                </p:oleObj>
              </mc:Choice>
              <mc:Fallback>
                <p:oleObj name="Equation" r:id="rId9" imgW="126720" imgH="126720" progId="Equation.DSMT4">
                  <p:embed/>
                  <p:pic>
                    <p:nvPicPr>
                      <p:cNvPr id="1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5659" y="1135184"/>
                        <a:ext cx="290513" cy="293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Oval 30">
            <a:extLst>
              <a:ext uri="{FF2B5EF4-FFF2-40B4-BE49-F238E27FC236}">
                <a16:creationId xmlns="" xmlns:a16="http://schemas.microsoft.com/office/drawing/2014/main" id="{C23983DE-4430-48D4-B23F-7B270FD97CA2}"/>
              </a:ext>
            </a:extLst>
          </p:cNvPr>
          <p:cNvSpPr/>
          <p:nvPr/>
        </p:nvSpPr>
        <p:spPr>
          <a:xfrm>
            <a:off x="1613757" y="2171281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37">
            <a:extLst>
              <a:ext uri="{FF2B5EF4-FFF2-40B4-BE49-F238E27FC236}">
                <a16:creationId xmlns="" xmlns:a16="http://schemas.microsoft.com/office/drawing/2014/main" id="{78F8ED1A-192C-45C9-BC01-0B0C0D0FC830}"/>
              </a:ext>
            </a:extLst>
          </p:cNvPr>
          <p:cNvSpPr/>
          <p:nvPr/>
        </p:nvSpPr>
        <p:spPr>
          <a:xfrm>
            <a:off x="2771800" y="1136648"/>
            <a:ext cx="619268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При динамическом описании в классической механики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одна молекула газа имеет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3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степени свободы</a:t>
            </a:r>
          </a:p>
          <a:p>
            <a:pPr algn="just"/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При статистическом описании импульсы и координаты становятся независимыми, в результате число степеней свободы увеличивается до 6</a:t>
            </a:r>
          </a:p>
        </p:txBody>
      </p:sp>
      <p:sp>
        <p:nvSpPr>
          <p:cNvPr id="20" name="Прямоугольник 37">
            <a:extLst>
              <a:ext uri="{FF2B5EF4-FFF2-40B4-BE49-F238E27FC236}">
                <a16:creationId xmlns="" xmlns:a16="http://schemas.microsoft.com/office/drawing/2014/main" id="{DD3C3EA1-0C7C-4190-BDF8-6CC8CC30493A}"/>
              </a:ext>
            </a:extLst>
          </p:cNvPr>
          <p:cNvSpPr/>
          <p:nvPr/>
        </p:nvSpPr>
        <p:spPr>
          <a:xfrm>
            <a:off x="153000" y="4032359"/>
            <a:ext cx="22587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Одна частица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,</a:t>
            </a:r>
          </a:p>
          <a:p>
            <a:pPr algn="just"/>
            <a:r>
              <a:rPr lang="en-US" sz="2000" dirty="0">
                <a:latin typeface="Arial" pitchFamily="34" charset="0"/>
                <a:cs typeface="Arial" pitchFamily="34" charset="0"/>
              </a:rPr>
              <a:t>6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степ. свободы </a:t>
            </a:r>
          </a:p>
        </p:txBody>
      </p:sp>
      <p:sp>
        <p:nvSpPr>
          <p:cNvPr id="22" name="Прямоугольник 37">
            <a:extLst>
              <a:ext uri="{FF2B5EF4-FFF2-40B4-BE49-F238E27FC236}">
                <a16:creationId xmlns="" xmlns:a16="http://schemas.microsoft.com/office/drawing/2014/main" id="{3F9C2351-4173-462C-8A80-B221FE5A566F}"/>
              </a:ext>
            </a:extLst>
          </p:cNvPr>
          <p:cNvSpPr/>
          <p:nvPr/>
        </p:nvSpPr>
        <p:spPr>
          <a:xfrm>
            <a:off x="2771799" y="4003905"/>
            <a:ext cx="61926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6-мерное фазовое пространство, бесконечно малый объем </a:t>
            </a:r>
          </a:p>
        </p:txBody>
      </p:sp>
      <p:graphicFrame>
        <p:nvGraphicFramePr>
          <p:cNvPr id="23" name="Object 4">
            <a:extLst>
              <a:ext uri="{FF2B5EF4-FFF2-40B4-BE49-F238E27FC236}">
                <a16:creationId xmlns="" xmlns:a16="http://schemas.microsoft.com/office/drawing/2014/main" id="{C88114CD-557C-404B-908A-25F150623BC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215889"/>
              </p:ext>
            </p:extLst>
          </p:nvPr>
        </p:nvGraphicFramePr>
        <p:xfrm>
          <a:off x="4572861" y="4298990"/>
          <a:ext cx="2590560" cy="48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6726" name="Equation" r:id="rId11" imgW="1295280" imgH="241200" progId="Equation.DSMT4">
                  <p:embed/>
                </p:oleObj>
              </mc:Choice>
              <mc:Fallback>
                <p:oleObj name="Equation" r:id="rId11" imgW="1295280" imgH="241200" progId="Equation.DSMT4">
                  <p:embed/>
                  <p:pic>
                    <p:nvPicPr>
                      <p:cNvPr id="21" name="Object 4">
                        <a:extLst>
                          <a:ext uri="{FF2B5EF4-FFF2-40B4-BE49-F238E27FC236}">
                            <a16:creationId xmlns="" xmlns:a16="http://schemas.microsoft.com/office/drawing/2014/main" id="{F706AD59-A08F-4ADE-963F-56EB16C1074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861" y="4298990"/>
                        <a:ext cx="2590560" cy="48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Прямоугольник 37">
            <a:extLst>
              <a:ext uri="{FF2B5EF4-FFF2-40B4-BE49-F238E27FC236}">
                <a16:creationId xmlns="" xmlns:a16="http://schemas.microsoft.com/office/drawing/2014/main" id="{B9EEC831-E77F-42C0-B124-3D931B63E1BE}"/>
              </a:ext>
            </a:extLst>
          </p:cNvPr>
          <p:cNvSpPr/>
          <p:nvPr/>
        </p:nvSpPr>
        <p:spPr>
          <a:xfrm>
            <a:off x="214753" y="5249812"/>
            <a:ext cx="231686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latin typeface="Arial" pitchFamily="34" charset="0"/>
                <a:cs typeface="Arial" pitchFamily="34" charset="0"/>
              </a:rPr>
              <a:t>N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частиц,</a:t>
            </a:r>
          </a:p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6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N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степ. свободы </a:t>
            </a:r>
          </a:p>
        </p:txBody>
      </p:sp>
      <p:sp>
        <p:nvSpPr>
          <p:cNvPr id="25" name="Прямоугольник 37">
            <a:extLst>
              <a:ext uri="{FF2B5EF4-FFF2-40B4-BE49-F238E27FC236}">
                <a16:creationId xmlns="" xmlns:a16="http://schemas.microsoft.com/office/drawing/2014/main" id="{3696B24F-4F8F-461F-80C8-D2821827C062}"/>
              </a:ext>
            </a:extLst>
          </p:cNvPr>
          <p:cNvSpPr/>
          <p:nvPr/>
        </p:nvSpPr>
        <p:spPr>
          <a:xfrm>
            <a:off x="2771800" y="5249812"/>
            <a:ext cx="61926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6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N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-мерное фазовое пространство, бесконечно малый объем </a:t>
            </a:r>
          </a:p>
        </p:txBody>
      </p:sp>
      <p:graphicFrame>
        <p:nvGraphicFramePr>
          <p:cNvPr id="26" name="Object 4">
            <a:extLst>
              <a:ext uri="{FF2B5EF4-FFF2-40B4-BE49-F238E27FC236}">
                <a16:creationId xmlns="" xmlns:a16="http://schemas.microsoft.com/office/drawing/2014/main" id="{7209247E-3835-4E68-9387-78D85B198A1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6959113"/>
              </p:ext>
            </p:extLst>
          </p:nvPr>
        </p:nvGraphicFramePr>
        <p:xfrm>
          <a:off x="1623764" y="6175486"/>
          <a:ext cx="728345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6727" name="Equation" r:id="rId13" imgW="3644640" imgH="241200" progId="Equation.DSMT4">
                  <p:embed/>
                </p:oleObj>
              </mc:Choice>
              <mc:Fallback>
                <p:oleObj name="Equation" r:id="rId13" imgW="3644640" imgH="241200" progId="Equation.DSMT4">
                  <p:embed/>
                  <p:pic>
                    <p:nvPicPr>
                      <p:cNvPr id="23" name="Object 4">
                        <a:extLst>
                          <a:ext uri="{FF2B5EF4-FFF2-40B4-BE49-F238E27FC236}">
                            <a16:creationId xmlns="" xmlns:a16="http://schemas.microsoft.com/office/drawing/2014/main" id="{C88114CD-557C-404B-908A-25F150623BC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3764" y="6175486"/>
                        <a:ext cx="7283450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363697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37"/>
          <p:cNvSpPr/>
          <p:nvPr/>
        </p:nvSpPr>
        <p:spPr>
          <a:xfrm>
            <a:off x="251520" y="3933056"/>
            <a:ext cx="59766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Если      перемещение частицы на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i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-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ом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шаге, то</a:t>
            </a:r>
          </a:p>
        </p:txBody>
      </p:sp>
      <p:sp>
        <p:nvSpPr>
          <p:cNvPr id="16" name="Прямоугольник 37"/>
          <p:cNvSpPr/>
          <p:nvPr/>
        </p:nvSpPr>
        <p:spPr>
          <a:xfrm>
            <a:off x="3419872" y="1484784"/>
            <a:ext cx="5400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Этот интервал времени достаточно велик, чтобы за него произошло много столкновений броуновской частицы с молекулами жидкости или газа</a:t>
            </a:r>
          </a:p>
        </p:txBody>
      </p:sp>
      <p:pic>
        <p:nvPicPr>
          <p:cNvPr id="4" name="Picture 3" descr="D:\documentsECLbureau\CondMatter\Molecule\LecturePPT\fig_im\fig_Brow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692696"/>
            <a:ext cx="3168352" cy="3168351"/>
          </a:xfrm>
          <a:prstGeom prst="rect">
            <a:avLst/>
          </a:prstGeom>
          <a:noFill/>
        </p:spPr>
      </p:pic>
      <p:sp>
        <p:nvSpPr>
          <p:cNvPr id="6" name="Rectangle 4"/>
          <p:cNvSpPr txBox="1">
            <a:spLocks noRot="1" noChangeArrowheads="1"/>
          </p:cNvSpPr>
          <p:nvPr/>
        </p:nvSpPr>
        <p:spPr bwMode="auto">
          <a:xfrm>
            <a:off x="360041" y="44624"/>
            <a:ext cx="8388423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Случайные блуждания броуновской частицы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7" name="Прямоугольник 37"/>
          <p:cNvSpPr/>
          <p:nvPr/>
        </p:nvSpPr>
        <p:spPr>
          <a:xfrm>
            <a:off x="3419872" y="764704"/>
            <a:ext cx="5400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Наблюдение положения частицы через фиксированные интервалы времени </a:t>
            </a:r>
          </a:p>
        </p:txBody>
      </p:sp>
      <p:graphicFrame>
        <p:nvGraphicFramePr>
          <p:cNvPr id="307202" name="Object 2"/>
          <p:cNvGraphicFramePr>
            <a:graphicFrameLocks noChangeAspect="1"/>
          </p:cNvGraphicFramePr>
          <p:nvPr/>
        </p:nvGraphicFramePr>
        <p:xfrm>
          <a:off x="7884368" y="1052736"/>
          <a:ext cx="434975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1782" name="Equation" r:id="rId4" imgW="190335" imgH="177646" progId="Equation.DSMT4">
                  <p:embed/>
                </p:oleObj>
              </mc:Choice>
              <mc:Fallback>
                <p:oleObj name="Equation" r:id="rId4" imgW="190335" imgH="177646" progId="Equation.DSMT4">
                  <p:embed/>
                  <p:pic>
                    <p:nvPicPr>
                      <p:cNvPr id="0" name="Picture 14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4368" y="1052736"/>
                        <a:ext cx="434975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37"/>
          <p:cNvSpPr/>
          <p:nvPr/>
        </p:nvSpPr>
        <p:spPr>
          <a:xfrm>
            <a:off x="3453196" y="2946821"/>
            <a:ext cx="5400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В момент времени                  частица находится в точке с радиус-вектором  </a:t>
            </a:r>
          </a:p>
        </p:txBody>
      </p:sp>
      <p:graphicFrame>
        <p:nvGraphicFramePr>
          <p:cNvPr id="1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2021727"/>
              </p:ext>
            </p:extLst>
          </p:nvPr>
        </p:nvGraphicFramePr>
        <p:xfrm>
          <a:off x="6138907" y="2906713"/>
          <a:ext cx="1249363" cy="477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1783" name="Equation" r:id="rId6" imgW="596900" imgH="228600" progId="Equation.DSMT4">
                  <p:embed/>
                </p:oleObj>
              </mc:Choice>
              <mc:Fallback>
                <p:oleObj name="Equation" r:id="rId6" imgW="596900" imgH="228600" progId="Equation.DSMT4">
                  <p:embed/>
                  <p:pic>
                    <p:nvPicPr>
                      <p:cNvPr id="0" name="Picture 14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38907" y="2906713"/>
                        <a:ext cx="1249363" cy="477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6063618"/>
              </p:ext>
            </p:extLst>
          </p:nvPr>
        </p:nvGraphicFramePr>
        <p:xfrm>
          <a:off x="8061370" y="3224692"/>
          <a:ext cx="346075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1784" name="Equation" r:id="rId8" imgW="165028" imgH="228501" progId="Equation.DSMT4">
                  <p:embed/>
                </p:oleObj>
              </mc:Choice>
              <mc:Fallback>
                <p:oleObj name="Equation" r:id="rId8" imgW="165028" imgH="228501" progId="Equation.DSMT4">
                  <p:embed/>
                  <p:pic>
                    <p:nvPicPr>
                      <p:cNvPr id="0" name="Picture 14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61370" y="3224692"/>
                        <a:ext cx="346075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2"/>
          <p:cNvGraphicFramePr>
            <a:graphicFrameLocks noChangeAspect="1"/>
          </p:cNvGraphicFramePr>
          <p:nvPr/>
        </p:nvGraphicFramePr>
        <p:xfrm>
          <a:off x="6444208" y="3645024"/>
          <a:ext cx="1452562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1785" name="Equation" r:id="rId10" imgW="634725" imgH="431613" progId="Equation.DSMT4">
                  <p:embed/>
                </p:oleObj>
              </mc:Choice>
              <mc:Fallback>
                <p:oleObj name="Equation" r:id="rId10" imgW="634725" imgH="431613" progId="Equation.DSMT4">
                  <p:embed/>
                  <p:pic>
                    <p:nvPicPr>
                      <p:cNvPr id="0" name="Picture 14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4208" y="3645024"/>
                        <a:ext cx="1452562" cy="98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2"/>
          <p:cNvGraphicFramePr>
            <a:graphicFrameLocks noChangeAspect="1"/>
          </p:cNvGraphicFramePr>
          <p:nvPr/>
        </p:nvGraphicFramePr>
        <p:xfrm>
          <a:off x="971550" y="3860800"/>
          <a:ext cx="320675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1786" name="Equation" r:id="rId12" imgW="152334" imgH="228501" progId="Equation.DSMT4">
                  <p:embed/>
                </p:oleObj>
              </mc:Choice>
              <mc:Fallback>
                <p:oleObj name="Equation" r:id="rId12" imgW="152334" imgH="228501" progId="Equation.DSMT4">
                  <p:embed/>
                  <p:pic>
                    <p:nvPicPr>
                      <p:cNvPr id="0" name="Picture 14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3860800"/>
                        <a:ext cx="320675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Прямоугольник 37"/>
          <p:cNvSpPr/>
          <p:nvPr/>
        </p:nvSpPr>
        <p:spPr>
          <a:xfrm>
            <a:off x="2627784" y="4611231"/>
            <a:ext cx="63367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Дискретная траектория движения – ломаная. Перемещение частицы между моментами наблюдения происходит не по прямой, а по столь же сложной изломанной линии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Это справедливо, пока за время между наблюдениями происходит большое число соударений частицы с молекулами.</a:t>
            </a:r>
          </a:p>
        </p:txBody>
      </p:sp>
      <p:cxnSp>
        <p:nvCxnSpPr>
          <p:cNvPr id="19" name="Прямая со стрелкой 18"/>
          <p:cNvCxnSpPr/>
          <p:nvPr/>
        </p:nvCxnSpPr>
        <p:spPr>
          <a:xfrm flipV="1">
            <a:off x="395536" y="4797152"/>
            <a:ext cx="1872208" cy="1224136"/>
          </a:xfrm>
          <a:prstGeom prst="straightConnector1">
            <a:avLst/>
          </a:prstGeom>
          <a:ln w="412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Овал 20"/>
          <p:cNvSpPr/>
          <p:nvPr/>
        </p:nvSpPr>
        <p:spPr>
          <a:xfrm>
            <a:off x="251520" y="5949280"/>
            <a:ext cx="216024" cy="216024"/>
          </a:xfrm>
          <a:prstGeom prst="ellipse">
            <a:avLst/>
          </a:prstGeom>
          <a:solidFill>
            <a:srgbClr val="C00000"/>
          </a:solidFill>
          <a:ln w="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2195736" y="4653136"/>
            <a:ext cx="216024" cy="216024"/>
          </a:xfrm>
          <a:prstGeom prst="ellipse">
            <a:avLst/>
          </a:prstGeom>
          <a:solidFill>
            <a:srgbClr val="C00000"/>
          </a:solidFill>
          <a:ln w="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 стрелкой 22"/>
          <p:cNvCxnSpPr>
            <a:endCxn id="38" idx="4"/>
          </p:cNvCxnSpPr>
          <p:nvPr/>
        </p:nvCxnSpPr>
        <p:spPr>
          <a:xfrm flipV="1">
            <a:off x="395536" y="5229200"/>
            <a:ext cx="36004" cy="764704"/>
          </a:xfrm>
          <a:prstGeom prst="straightConnector1">
            <a:avLst/>
          </a:prstGeom>
          <a:ln w="41275">
            <a:solidFill>
              <a:schemeClr val="tx2">
                <a:lumMod val="75000"/>
              </a:schemeClr>
            </a:solidFill>
            <a:prstDash val="sys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endCxn id="39" idx="2"/>
          </p:cNvCxnSpPr>
          <p:nvPr/>
        </p:nvCxnSpPr>
        <p:spPr>
          <a:xfrm flipV="1">
            <a:off x="395536" y="4833156"/>
            <a:ext cx="576064" cy="296652"/>
          </a:xfrm>
          <a:prstGeom prst="straightConnector1">
            <a:avLst/>
          </a:prstGeom>
          <a:ln w="41275">
            <a:solidFill>
              <a:schemeClr val="tx2">
                <a:lumMod val="75000"/>
              </a:schemeClr>
            </a:solidFill>
            <a:prstDash val="sys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1115616" y="4913784"/>
            <a:ext cx="72008" cy="1251520"/>
          </a:xfrm>
          <a:prstGeom prst="straightConnector1">
            <a:avLst/>
          </a:prstGeom>
          <a:ln w="41275">
            <a:solidFill>
              <a:schemeClr val="tx2">
                <a:lumMod val="75000"/>
              </a:schemeClr>
            </a:solidFill>
            <a:prstDash val="sys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45" idx="3"/>
          </p:cNvCxnSpPr>
          <p:nvPr/>
        </p:nvCxnSpPr>
        <p:spPr>
          <a:xfrm flipV="1">
            <a:off x="1259632" y="5701620"/>
            <a:ext cx="679708" cy="463684"/>
          </a:xfrm>
          <a:prstGeom prst="straightConnector1">
            <a:avLst/>
          </a:prstGeom>
          <a:ln w="41275">
            <a:solidFill>
              <a:schemeClr val="tx2">
                <a:lumMod val="75000"/>
              </a:schemeClr>
            </a:solidFill>
            <a:prstDash val="sys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H="1" flipV="1">
            <a:off x="1496922" y="4890426"/>
            <a:ext cx="432048" cy="648072"/>
          </a:xfrm>
          <a:prstGeom prst="straightConnector1">
            <a:avLst/>
          </a:prstGeom>
          <a:ln w="41275">
            <a:solidFill>
              <a:schemeClr val="tx2">
                <a:lumMod val="75000"/>
              </a:schemeClr>
            </a:solidFill>
            <a:prstDash val="sys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V="1">
            <a:off x="1619672" y="4782414"/>
            <a:ext cx="576064" cy="40372"/>
          </a:xfrm>
          <a:prstGeom prst="straightConnector1">
            <a:avLst/>
          </a:prstGeom>
          <a:ln w="41275">
            <a:solidFill>
              <a:schemeClr val="tx2">
                <a:lumMod val="75000"/>
              </a:schemeClr>
            </a:solidFill>
            <a:prstDash val="sys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Овал 37"/>
          <p:cNvSpPr/>
          <p:nvPr/>
        </p:nvSpPr>
        <p:spPr>
          <a:xfrm>
            <a:off x="323528" y="5013176"/>
            <a:ext cx="216024" cy="216024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971600" y="4725144"/>
            <a:ext cx="216024" cy="216024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1064874" y="6082663"/>
            <a:ext cx="216024" cy="216024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1907704" y="5517232"/>
            <a:ext cx="216024" cy="216024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1403648" y="4725144"/>
            <a:ext cx="216024" cy="216024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 txBox="1">
            <a:spLocks noRot="1" noChangeArrowheads="1"/>
          </p:cNvSpPr>
          <p:nvPr/>
        </p:nvSpPr>
        <p:spPr bwMode="auto">
          <a:xfrm>
            <a:off x="360041" y="44624"/>
            <a:ext cx="8388423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Случайные блуждания броуновской частицы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6" name="Picture 3" descr="D:\documentsECLbureau\CondMatter\Molecule\LecturePPT\fig_im\fig_Brow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692696"/>
            <a:ext cx="3168352" cy="3168351"/>
          </a:xfrm>
          <a:prstGeom prst="rect">
            <a:avLst/>
          </a:prstGeom>
          <a:noFill/>
        </p:spPr>
      </p:pic>
      <p:sp>
        <p:nvSpPr>
          <p:cNvPr id="7" name="Прямоугольник 37"/>
          <p:cNvSpPr/>
          <p:nvPr/>
        </p:nvSpPr>
        <p:spPr>
          <a:xfrm>
            <a:off x="3347864" y="2236763"/>
            <a:ext cx="5400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Средний квадрат отклонения частицы </a:t>
            </a:r>
          </a:p>
        </p:txBody>
      </p:sp>
      <p:sp>
        <p:nvSpPr>
          <p:cNvPr id="8" name="Прямоугольник 37"/>
          <p:cNvSpPr/>
          <p:nvPr/>
        </p:nvSpPr>
        <p:spPr>
          <a:xfrm>
            <a:off x="3347864" y="908720"/>
            <a:ext cx="56886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Среднее отклонение частицы из начала координат равен нулю</a:t>
            </a:r>
          </a:p>
        </p:txBody>
      </p:sp>
      <p:graphicFrame>
        <p:nvGraphicFramePr>
          <p:cNvPr id="308226" name="Object 4"/>
          <p:cNvGraphicFramePr>
            <a:graphicFrameLocks noChangeAspect="1"/>
          </p:cNvGraphicFramePr>
          <p:nvPr/>
        </p:nvGraphicFramePr>
        <p:xfrm>
          <a:off x="5436096" y="1628800"/>
          <a:ext cx="1192212" cy="579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719" name="Equation" r:id="rId4" imgW="520474" imgH="253890" progId="Equation.DSMT4">
                  <p:embed/>
                </p:oleObj>
              </mc:Choice>
              <mc:Fallback>
                <p:oleObj name="Equation" r:id="rId4" imgW="520474" imgH="253890" progId="Equation.DSMT4">
                  <p:embed/>
                  <p:pic>
                    <p:nvPicPr>
                      <p:cNvPr id="0" name="Picture 14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1628800"/>
                        <a:ext cx="1192212" cy="579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4"/>
          <p:cNvGraphicFramePr>
            <a:graphicFrameLocks noChangeAspect="1"/>
          </p:cNvGraphicFramePr>
          <p:nvPr/>
        </p:nvGraphicFramePr>
        <p:xfrm>
          <a:off x="3335626" y="2636912"/>
          <a:ext cx="5351463" cy="1101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720" name="Equation" r:id="rId6" imgW="2336800" imgH="482600" progId="Equation.DSMT4">
                  <p:embed/>
                </p:oleObj>
              </mc:Choice>
              <mc:Fallback>
                <p:oleObj name="Equation" r:id="rId6" imgW="2336800" imgH="482600" progId="Equation.DSMT4">
                  <p:embed/>
                  <p:pic>
                    <p:nvPicPr>
                      <p:cNvPr id="0" name="Picture 14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5626" y="2636912"/>
                        <a:ext cx="5351463" cy="1101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4"/>
          <p:cNvGraphicFramePr>
            <a:graphicFrameLocks noChangeAspect="1"/>
          </p:cNvGraphicFramePr>
          <p:nvPr/>
        </p:nvGraphicFramePr>
        <p:xfrm>
          <a:off x="539552" y="3861048"/>
          <a:ext cx="1366837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721" name="Equation" r:id="rId8" imgW="596900" imgH="279400" progId="Equation.DSMT4">
                  <p:embed/>
                </p:oleObj>
              </mc:Choice>
              <mc:Fallback>
                <p:oleObj name="Equation" r:id="rId8" imgW="596900" imgH="279400" progId="Equation.DSMT4">
                  <p:embed/>
                  <p:pic>
                    <p:nvPicPr>
                      <p:cNvPr id="0" name="Picture 14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3861048"/>
                        <a:ext cx="1366837" cy="638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37"/>
          <p:cNvSpPr/>
          <p:nvPr/>
        </p:nvSpPr>
        <p:spPr>
          <a:xfrm>
            <a:off x="2339752" y="3861048"/>
            <a:ext cx="65527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Средний квадрат отклонения частицы на каждом шаге один и тот же для всех шагов</a:t>
            </a:r>
          </a:p>
        </p:txBody>
      </p:sp>
      <p:graphicFrame>
        <p:nvGraphicFramePr>
          <p:cNvPr id="13" name="Object 4"/>
          <p:cNvGraphicFramePr>
            <a:graphicFrameLocks noChangeAspect="1"/>
          </p:cNvGraphicFramePr>
          <p:nvPr/>
        </p:nvGraphicFramePr>
        <p:xfrm>
          <a:off x="525562" y="4775886"/>
          <a:ext cx="1454150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722" name="Equation" r:id="rId10" imgW="634725" imgH="279279" progId="Equation.DSMT4">
                  <p:embed/>
                </p:oleObj>
              </mc:Choice>
              <mc:Fallback>
                <p:oleObj name="Equation" r:id="rId10" imgW="634725" imgH="279279" progId="Equation.DSMT4">
                  <p:embed/>
                  <p:pic>
                    <p:nvPicPr>
                      <p:cNvPr id="0" name="Picture 14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562" y="4775886"/>
                        <a:ext cx="1454150" cy="638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Прямоугольник 37"/>
          <p:cNvSpPr/>
          <p:nvPr/>
        </p:nvSpPr>
        <p:spPr>
          <a:xfrm>
            <a:off x="2339752" y="4725144"/>
            <a:ext cx="65527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Смещения на разных шагах статистически независимы</a:t>
            </a:r>
          </a:p>
        </p:txBody>
      </p:sp>
      <p:graphicFrame>
        <p:nvGraphicFramePr>
          <p:cNvPr id="15" name="Object 4"/>
          <p:cNvGraphicFramePr>
            <a:graphicFrameLocks noChangeAspect="1"/>
          </p:cNvGraphicFramePr>
          <p:nvPr/>
        </p:nvGraphicFramePr>
        <p:xfrm>
          <a:off x="1979712" y="5589240"/>
          <a:ext cx="4916488" cy="985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723" name="Equation" r:id="rId12" imgW="2146300" imgH="431800" progId="Equation.DSMT4">
                  <p:embed/>
                </p:oleObj>
              </mc:Choice>
              <mc:Fallback>
                <p:oleObj name="Equation" r:id="rId12" imgW="2146300" imgH="431800" progId="Equation.DSMT4">
                  <p:embed/>
                  <p:pic>
                    <p:nvPicPr>
                      <p:cNvPr id="0" name="Picture 14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5589240"/>
                        <a:ext cx="4916488" cy="985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360041" y="44624"/>
            <a:ext cx="8388423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Закон Эйнштейна для броуновской частицы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309250" name="Object 2"/>
          <p:cNvGraphicFramePr>
            <a:graphicFrameLocks noChangeAspect="1"/>
          </p:cNvGraphicFramePr>
          <p:nvPr/>
        </p:nvGraphicFramePr>
        <p:xfrm>
          <a:off x="2339752" y="764704"/>
          <a:ext cx="1397000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8354" name="Equation" r:id="rId3" imgW="609600" imgH="279400" progId="Equation.DSMT4">
                  <p:embed/>
                </p:oleObj>
              </mc:Choice>
              <mc:Fallback>
                <p:oleObj name="Equation" r:id="rId3" imgW="609600" imgH="279400" progId="Equation.DSMT4">
                  <p:embed/>
                  <p:pic>
                    <p:nvPicPr>
                      <p:cNvPr id="0" name="Picture 59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764704"/>
                        <a:ext cx="1397000" cy="638175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8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0000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406851"/>
              </p:ext>
            </p:extLst>
          </p:nvPr>
        </p:nvGraphicFramePr>
        <p:xfrm>
          <a:off x="1749425" y="4797425"/>
          <a:ext cx="2678113" cy="75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8355" name="Equation" r:id="rId5" imgW="1168200" imgH="330120" progId="Equation.DSMT4">
                  <p:embed/>
                </p:oleObj>
              </mc:Choice>
              <mc:Fallback>
                <p:oleObj name="Equation" r:id="rId5" imgW="1168200" imgH="330120" progId="Equation.DSMT4">
                  <p:embed/>
                  <p:pic>
                    <p:nvPicPr>
                      <p:cNvPr id="0" name="Picture 5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9425" y="4797425"/>
                        <a:ext cx="2678113" cy="754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37"/>
          <p:cNvSpPr/>
          <p:nvPr/>
        </p:nvSpPr>
        <p:spPr>
          <a:xfrm>
            <a:off x="251520" y="1556792"/>
            <a:ext cx="5472608" cy="2246769"/>
          </a:xfrm>
          <a:prstGeom prst="rect">
            <a:avLst/>
          </a:prstGeom>
          <a:noFill/>
          <a:ln w="2222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Если промежуток времени наблюдения гораздо больше, чем характерное время изменения силы, действующей на частицу со стороны молекул среды, и прочие внешние силы отсутствуют, то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средний квадрат смещения частицы пропорционален времени. </a:t>
            </a:r>
          </a:p>
        </p:txBody>
      </p:sp>
      <p:pic>
        <p:nvPicPr>
          <p:cNvPr id="309252" name="Picture 4" descr="D:\documentsECLbureau\CondMatter\Molecule\LecturePPT\fig_im\Einstein1921_by_F_Schmutzer_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72200" y="764704"/>
            <a:ext cx="2307714" cy="2880320"/>
          </a:xfrm>
          <a:prstGeom prst="rect">
            <a:avLst/>
          </a:prstGeom>
          <a:noFill/>
        </p:spPr>
      </p:pic>
      <p:sp>
        <p:nvSpPr>
          <p:cNvPr id="9" name="Прямоугольник 37"/>
          <p:cNvSpPr/>
          <p:nvPr/>
        </p:nvSpPr>
        <p:spPr>
          <a:xfrm>
            <a:off x="144016" y="5589240"/>
            <a:ext cx="60121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Arial" pitchFamily="34" charset="0"/>
                <a:cs typeface="Arial" pitchFamily="34" charset="0"/>
              </a:rPr>
              <a:t>А. Эйнштейн в 1905 г и М.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Смолуховский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в 1906 г.  разработали теорию броуновского движения, которая затем использовалась для подтверждения молекулярно-кинетической теории </a:t>
            </a:r>
          </a:p>
        </p:txBody>
      </p:sp>
      <p:pic>
        <p:nvPicPr>
          <p:cNvPr id="309253" name="Picture 5" descr="D:\documentsECLbureau\CondMatter\Molecule\LecturePPT\fig_im\smolucho.jpg"/>
          <p:cNvPicPr>
            <a:picLocks noChangeAspect="1" noChangeArrowheads="1"/>
          </p:cNvPicPr>
          <p:nvPr/>
        </p:nvPicPr>
        <p:blipFill>
          <a:blip r:embed="rId8" cstate="print"/>
          <a:srcRect b="13465"/>
          <a:stretch>
            <a:fillRect/>
          </a:stretch>
        </p:blipFill>
        <p:spPr bwMode="auto">
          <a:xfrm>
            <a:off x="6372200" y="3717032"/>
            <a:ext cx="2304256" cy="2965044"/>
          </a:xfrm>
          <a:prstGeom prst="rect">
            <a:avLst/>
          </a:prstGeom>
          <a:noFill/>
        </p:spPr>
      </p:pic>
      <p:sp>
        <p:nvSpPr>
          <p:cNvPr id="12" name="Прямоугольник 37"/>
          <p:cNvSpPr/>
          <p:nvPr/>
        </p:nvSpPr>
        <p:spPr>
          <a:xfrm>
            <a:off x="251520" y="3861048"/>
            <a:ext cx="55446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Стандартное отклонение смещения пропорционально корню квадратному из времени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360041" y="44624"/>
            <a:ext cx="8388423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Расчет движения броуновской частицы 1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310274" name="Object 4"/>
          <p:cNvGraphicFramePr>
            <a:graphicFrameLocks noChangeAspect="1"/>
          </p:cNvGraphicFramePr>
          <p:nvPr/>
        </p:nvGraphicFramePr>
        <p:xfrm>
          <a:off x="4499992" y="1412776"/>
          <a:ext cx="2759075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738" name="Equation" r:id="rId3" imgW="1206500" imgH="419100" progId="Equation.DSMT4">
                  <p:embed/>
                </p:oleObj>
              </mc:Choice>
              <mc:Fallback>
                <p:oleObj name="Equation" r:id="rId3" imgW="1206500" imgH="419100" progId="Equation.DSMT4">
                  <p:embed/>
                  <p:pic>
                    <p:nvPicPr>
                      <p:cNvPr id="0" name="Picture 14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9992" y="1412776"/>
                        <a:ext cx="2759075" cy="958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37"/>
          <p:cNvSpPr/>
          <p:nvPr/>
        </p:nvSpPr>
        <p:spPr>
          <a:xfrm>
            <a:off x="3419872" y="764704"/>
            <a:ext cx="5400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Второй закон Ньютона в проекции на ось </a:t>
            </a:r>
            <a:r>
              <a:rPr lang="en-US" sz="2000" i="1" dirty="0">
                <a:latin typeface="Arial" pitchFamily="34" charset="0"/>
                <a:cs typeface="Arial" pitchFamily="34" charset="0"/>
              </a:rPr>
              <a:t>x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Oval 27"/>
          <p:cNvSpPr>
            <a:spLocks noChangeAspect="1"/>
          </p:cNvSpPr>
          <p:nvPr/>
        </p:nvSpPr>
        <p:spPr>
          <a:xfrm>
            <a:off x="971600" y="1340768"/>
            <a:ext cx="1174183" cy="108012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Oval 30"/>
          <p:cNvSpPr/>
          <p:nvPr/>
        </p:nvSpPr>
        <p:spPr>
          <a:xfrm>
            <a:off x="251520" y="2492896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Oval 30"/>
          <p:cNvSpPr/>
          <p:nvPr/>
        </p:nvSpPr>
        <p:spPr>
          <a:xfrm>
            <a:off x="2267744" y="2132856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Oval 30"/>
          <p:cNvSpPr/>
          <p:nvPr/>
        </p:nvSpPr>
        <p:spPr>
          <a:xfrm>
            <a:off x="2339752" y="1556792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Oval 30"/>
          <p:cNvSpPr/>
          <p:nvPr/>
        </p:nvSpPr>
        <p:spPr>
          <a:xfrm>
            <a:off x="2411760" y="2636912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Oval 30"/>
          <p:cNvSpPr/>
          <p:nvPr/>
        </p:nvSpPr>
        <p:spPr>
          <a:xfrm>
            <a:off x="1403648" y="980728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Oval 30"/>
          <p:cNvSpPr/>
          <p:nvPr/>
        </p:nvSpPr>
        <p:spPr>
          <a:xfrm>
            <a:off x="1907704" y="980728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Oval 30"/>
          <p:cNvSpPr/>
          <p:nvPr/>
        </p:nvSpPr>
        <p:spPr>
          <a:xfrm>
            <a:off x="251520" y="1196752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Oval 30"/>
          <p:cNvSpPr/>
          <p:nvPr/>
        </p:nvSpPr>
        <p:spPr>
          <a:xfrm>
            <a:off x="2051720" y="2420888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Oval 30"/>
          <p:cNvSpPr/>
          <p:nvPr/>
        </p:nvSpPr>
        <p:spPr>
          <a:xfrm>
            <a:off x="2051720" y="1268760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Oval 30"/>
          <p:cNvSpPr/>
          <p:nvPr/>
        </p:nvSpPr>
        <p:spPr>
          <a:xfrm>
            <a:off x="827584" y="1340768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Oval 30"/>
          <p:cNvSpPr/>
          <p:nvPr/>
        </p:nvSpPr>
        <p:spPr>
          <a:xfrm>
            <a:off x="251520" y="1772816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Oval 30"/>
          <p:cNvSpPr/>
          <p:nvPr/>
        </p:nvSpPr>
        <p:spPr>
          <a:xfrm>
            <a:off x="1259632" y="2924944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Oval 30"/>
          <p:cNvSpPr/>
          <p:nvPr/>
        </p:nvSpPr>
        <p:spPr>
          <a:xfrm>
            <a:off x="827584" y="2420888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право 33"/>
          <p:cNvSpPr/>
          <p:nvPr/>
        </p:nvSpPr>
        <p:spPr>
          <a:xfrm>
            <a:off x="1547664" y="1700808"/>
            <a:ext cx="864096" cy="288032"/>
          </a:xfrm>
          <a:prstGeom prst="right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6" name="Object 4"/>
          <p:cNvGraphicFramePr>
            <a:graphicFrameLocks noChangeAspect="1"/>
          </p:cNvGraphicFramePr>
          <p:nvPr/>
        </p:nvGraphicFramePr>
        <p:xfrm>
          <a:off x="2915816" y="2473077"/>
          <a:ext cx="406400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739" name="Equation" r:id="rId5" imgW="177646" imgH="228402" progId="Equation.DSMT4">
                  <p:embed/>
                </p:oleObj>
              </mc:Choice>
              <mc:Fallback>
                <p:oleObj name="Equation" r:id="rId5" imgW="177646" imgH="228402" progId="Equation.DSMT4">
                  <p:embed/>
                  <p:pic>
                    <p:nvPicPr>
                      <p:cNvPr id="0" name="Picture 14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2473077"/>
                        <a:ext cx="406400" cy="523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Прямоугольник 37"/>
          <p:cNvSpPr/>
          <p:nvPr/>
        </p:nvSpPr>
        <p:spPr>
          <a:xfrm>
            <a:off x="3491880" y="2420888"/>
            <a:ext cx="5400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случайная сила, действующая на частицу за счет соударений с молекулами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8" name="Object 4"/>
          <p:cNvGraphicFramePr>
            <a:graphicFrameLocks noChangeAspect="1"/>
          </p:cNvGraphicFramePr>
          <p:nvPr/>
        </p:nvGraphicFramePr>
        <p:xfrm>
          <a:off x="2483768" y="3284984"/>
          <a:ext cx="900113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740" name="Equation" r:id="rId7" imgW="393529" imgH="393529" progId="Equation.DSMT4">
                  <p:embed/>
                </p:oleObj>
              </mc:Choice>
              <mc:Fallback>
                <p:oleObj name="Equation" r:id="rId7" imgW="393529" imgH="393529" progId="Equation.DSMT4">
                  <p:embed/>
                  <p:pic>
                    <p:nvPicPr>
                      <p:cNvPr id="0" name="Picture 14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3284984"/>
                        <a:ext cx="900113" cy="901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Прямоугольник 37"/>
          <p:cNvSpPr/>
          <p:nvPr/>
        </p:nvSpPr>
        <p:spPr>
          <a:xfrm>
            <a:off x="3491880" y="3140968"/>
            <a:ext cx="54726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сила вязкого трения также возникает в результате ударов молекул, но имеет систематический характер, направлена против вектора скорости частицы 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0" name="Object 4"/>
          <p:cNvGraphicFramePr>
            <a:graphicFrameLocks noChangeAspect="1"/>
          </p:cNvGraphicFramePr>
          <p:nvPr/>
        </p:nvGraphicFramePr>
        <p:xfrm>
          <a:off x="1619672" y="4581128"/>
          <a:ext cx="3222625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741" name="Equation" r:id="rId9" imgW="1409700" imgH="419100" progId="Equation.DSMT4">
                  <p:embed/>
                </p:oleObj>
              </mc:Choice>
              <mc:Fallback>
                <p:oleObj name="Equation" r:id="rId9" imgW="1409700" imgH="419100" progId="Equation.DSMT4">
                  <p:embed/>
                  <p:pic>
                    <p:nvPicPr>
                      <p:cNvPr id="0" name="Picture 14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4581128"/>
                        <a:ext cx="3222625" cy="958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"/>
          <p:cNvGraphicFramePr>
            <a:graphicFrameLocks noChangeAspect="1"/>
          </p:cNvGraphicFramePr>
          <p:nvPr/>
        </p:nvGraphicFramePr>
        <p:xfrm>
          <a:off x="1590675" y="5618163"/>
          <a:ext cx="5691188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742" name="Equation" r:id="rId11" imgW="2489200" imgH="469900" progId="Equation.DSMT4">
                  <p:embed/>
                </p:oleObj>
              </mc:Choice>
              <mc:Fallback>
                <p:oleObj name="Equation" r:id="rId11" imgW="2489200" imgH="469900" progId="Equation.DSMT4">
                  <p:embed/>
                  <p:pic>
                    <p:nvPicPr>
                      <p:cNvPr id="0" name="Picture 14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0675" y="5618163"/>
                        <a:ext cx="5691188" cy="1076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Прямоугольник 37"/>
          <p:cNvSpPr/>
          <p:nvPr/>
        </p:nvSpPr>
        <p:spPr>
          <a:xfrm>
            <a:off x="5364088" y="4725144"/>
            <a:ext cx="29158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Умножение обеих частей уравнения на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x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360041" y="44624"/>
            <a:ext cx="8388423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Расчет движения броуновской частицы 2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6" name="Прямоугольник 37"/>
          <p:cNvSpPr/>
          <p:nvPr/>
        </p:nvSpPr>
        <p:spPr>
          <a:xfrm>
            <a:off x="1547664" y="764704"/>
            <a:ext cx="59766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Усреднение уравнения движения по ансамблю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37"/>
          <p:cNvSpPr/>
          <p:nvPr/>
        </p:nvSpPr>
        <p:spPr>
          <a:xfrm>
            <a:off x="427435" y="1348978"/>
            <a:ext cx="59766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Операцию взятия среднего и оператор производной по времени можно переставлять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6660232" y="1196752"/>
          <a:ext cx="1946275" cy="1017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2806" name="Equation" r:id="rId3" imgW="850531" imgH="444307" progId="Equation.DSMT4">
                  <p:embed/>
                </p:oleObj>
              </mc:Choice>
              <mc:Fallback>
                <p:oleObj name="Equation" r:id="rId3" imgW="850531" imgH="444307" progId="Equation.DSMT4">
                  <p:embed/>
                  <p:pic>
                    <p:nvPicPr>
                      <p:cNvPr id="0" name="Picture 14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0232" y="1196752"/>
                        <a:ext cx="1946275" cy="1017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1300" name="Object 4"/>
          <p:cNvGraphicFramePr>
            <a:graphicFrameLocks noChangeAspect="1"/>
          </p:cNvGraphicFramePr>
          <p:nvPr/>
        </p:nvGraphicFramePr>
        <p:xfrm>
          <a:off x="1115616" y="2348880"/>
          <a:ext cx="6388100" cy="1163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2807" name="Equation" r:id="rId5" imgW="2794000" imgH="508000" progId="Equation.DSMT4">
                  <p:embed/>
                </p:oleObj>
              </mc:Choice>
              <mc:Fallback>
                <p:oleObj name="Equation" r:id="rId5" imgW="2794000" imgH="508000" progId="Equation.DSMT4">
                  <p:embed/>
                  <p:pic>
                    <p:nvPicPr>
                      <p:cNvPr id="0" name="Picture 14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2348880"/>
                        <a:ext cx="6388100" cy="1163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4"/>
          <p:cNvGraphicFramePr>
            <a:graphicFrameLocks noChangeAspect="1"/>
          </p:cNvGraphicFramePr>
          <p:nvPr/>
        </p:nvGraphicFramePr>
        <p:xfrm>
          <a:off x="4705383" y="3501008"/>
          <a:ext cx="3962400" cy="960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2808" name="Equation" r:id="rId7" imgW="1892300" imgH="457200" progId="Equation.DSMT4">
                  <p:embed/>
                </p:oleObj>
              </mc:Choice>
              <mc:Fallback>
                <p:oleObj name="Equation" r:id="rId7" imgW="1892300" imgH="457200" progId="Equation.DSMT4">
                  <p:embed/>
                  <p:pic>
                    <p:nvPicPr>
                      <p:cNvPr id="0" name="Picture 14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5383" y="3501008"/>
                        <a:ext cx="3962400" cy="960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37"/>
          <p:cNvSpPr/>
          <p:nvPr/>
        </p:nvSpPr>
        <p:spPr>
          <a:xfrm>
            <a:off x="107504" y="3789040"/>
            <a:ext cx="41399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1)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Равновероятность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движения в любом направлении 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" name="Object 4"/>
          <p:cNvGraphicFramePr>
            <a:graphicFrameLocks noChangeAspect="1"/>
          </p:cNvGraphicFramePr>
          <p:nvPr/>
        </p:nvGraphicFramePr>
        <p:xfrm>
          <a:off x="4506342" y="4653136"/>
          <a:ext cx="4602162" cy="1093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2809" name="Equation" r:id="rId9" imgW="2197100" imgH="520700" progId="Equation.DSMT4">
                  <p:embed/>
                </p:oleObj>
              </mc:Choice>
              <mc:Fallback>
                <p:oleObj name="Equation" r:id="rId9" imgW="2197100" imgH="520700" progId="Equation.DSMT4">
                  <p:embed/>
                  <p:pic>
                    <p:nvPicPr>
                      <p:cNvPr id="0" name="Picture 14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6342" y="4653136"/>
                        <a:ext cx="4602162" cy="1093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Прямоугольник 37"/>
          <p:cNvSpPr/>
          <p:nvPr/>
        </p:nvSpPr>
        <p:spPr>
          <a:xfrm>
            <a:off x="107504" y="4797152"/>
            <a:ext cx="43924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2) Теорема о равнораспределении энергии по степеням свободы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Object 4"/>
          <p:cNvGraphicFramePr>
            <a:graphicFrameLocks noChangeAspect="1"/>
          </p:cNvGraphicFramePr>
          <p:nvPr/>
        </p:nvGraphicFramePr>
        <p:xfrm>
          <a:off x="5868144" y="5949280"/>
          <a:ext cx="1365250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2810" name="Equation" r:id="rId11" imgW="596641" imgH="253890" progId="Equation.DSMT4">
                  <p:embed/>
                </p:oleObj>
              </mc:Choice>
              <mc:Fallback>
                <p:oleObj name="Equation" r:id="rId11" imgW="596641" imgH="253890" progId="Equation.DSMT4">
                  <p:embed/>
                  <p:pic>
                    <p:nvPicPr>
                      <p:cNvPr id="0" name="Picture 14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8144" y="5949280"/>
                        <a:ext cx="1365250" cy="581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Прямоугольник 37"/>
          <p:cNvSpPr/>
          <p:nvPr/>
        </p:nvSpPr>
        <p:spPr>
          <a:xfrm>
            <a:off x="150036" y="5889466"/>
            <a:ext cx="45365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3) Условие случайности координаты и силы и их некоррелированность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360041" y="44624"/>
            <a:ext cx="8388423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Расчет движения броуновской частицы 3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6" name="Прямоугольник 37"/>
          <p:cNvSpPr/>
          <p:nvPr/>
        </p:nvSpPr>
        <p:spPr>
          <a:xfrm>
            <a:off x="1547664" y="764704"/>
            <a:ext cx="59766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Усреднение уравнения движения по ансамблю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11300" name="Object 4"/>
          <p:cNvGraphicFramePr>
            <a:graphicFrameLocks noChangeAspect="1"/>
          </p:cNvGraphicFramePr>
          <p:nvPr/>
        </p:nvGraphicFramePr>
        <p:xfrm>
          <a:off x="1982788" y="1341438"/>
          <a:ext cx="4906962" cy="1019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00" name="Equation" r:id="rId3" imgW="2145369" imgH="444307" progId="Equation.DSMT4">
                  <p:embed/>
                </p:oleObj>
              </mc:Choice>
              <mc:Fallback>
                <p:oleObj name="Equation" r:id="rId3" imgW="2145369" imgH="444307" progId="Equation.DSMT4">
                  <p:embed/>
                  <p:pic>
                    <p:nvPicPr>
                      <p:cNvPr id="0" name="Picture 23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2788" y="1341438"/>
                        <a:ext cx="4906962" cy="1019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4"/>
          <p:cNvGraphicFramePr>
            <a:graphicFrameLocks noChangeAspect="1"/>
          </p:cNvGraphicFramePr>
          <p:nvPr/>
        </p:nvGraphicFramePr>
        <p:xfrm>
          <a:off x="3779912" y="3501008"/>
          <a:ext cx="159385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01" name="Equation" r:id="rId5" imgW="761669" imgH="393529" progId="Equation.DSMT4">
                  <p:embed/>
                </p:oleObj>
              </mc:Choice>
              <mc:Fallback>
                <p:oleObj name="Equation" r:id="rId5" imgW="761669" imgH="393529" progId="Equation.DSMT4">
                  <p:embed/>
                  <p:pic>
                    <p:nvPicPr>
                      <p:cNvPr id="0" name="Picture 23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12" y="3501008"/>
                        <a:ext cx="1593850" cy="825500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C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37"/>
          <p:cNvSpPr/>
          <p:nvPr/>
        </p:nvSpPr>
        <p:spPr>
          <a:xfrm>
            <a:off x="4211960" y="2708920"/>
            <a:ext cx="9361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или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37"/>
          <p:cNvSpPr/>
          <p:nvPr/>
        </p:nvSpPr>
        <p:spPr>
          <a:xfrm>
            <a:off x="107504" y="4581128"/>
            <a:ext cx="61206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Если броуновские частицы являются сферическими, то справедлива формула Стокса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Object 4"/>
          <p:cNvGraphicFramePr>
            <a:graphicFrameLocks noChangeAspect="1"/>
          </p:cNvGraphicFramePr>
          <p:nvPr/>
        </p:nvGraphicFramePr>
        <p:xfrm>
          <a:off x="6732240" y="4653136"/>
          <a:ext cx="1393825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02" name="Equation" r:id="rId7" imgW="609600" imgH="228600" progId="Equation.DSMT4">
                  <p:embed/>
                </p:oleObj>
              </mc:Choice>
              <mc:Fallback>
                <p:oleObj name="Equation" r:id="rId7" imgW="609600" imgH="228600" progId="Equation.DSMT4">
                  <p:embed/>
                  <p:pic>
                    <p:nvPicPr>
                      <p:cNvPr id="0" name="Picture 23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240" y="4653136"/>
                        <a:ext cx="1393825" cy="523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Прямоугольник 37"/>
          <p:cNvSpPr/>
          <p:nvPr/>
        </p:nvSpPr>
        <p:spPr>
          <a:xfrm>
            <a:off x="7044780" y="5205450"/>
            <a:ext cx="155966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в</a:t>
            </a:r>
            <a:r>
              <a:rPr lang="ru-RU" sz="2000">
                <a:latin typeface="Arial" pitchFamily="34" charset="0"/>
                <a:cs typeface="Arial" pitchFamily="34" charset="0"/>
              </a:rPr>
              <a:t>язкость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120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радиус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6" name="Object 4"/>
          <p:cNvGraphicFramePr>
            <a:graphicFrameLocks noChangeAspect="1"/>
          </p:cNvGraphicFramePr>
          <p:nvPr/>
        </p:nvGraphicFramePr>
        <p:xfrm>
          <a:off x="2339752" y="2492896"/>
          <a:ext cx="1306512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03" name="Equation" r:id="rId9" imgW="571252" imgH="393529" progId="Equation.DSMT4">
                  <p:embed/>
                </p:oleObj>
              </mc:Choice>
              <mc:Fallback>
                <p:oleObj name="Equation" r:id="rId9" imgW="571252" imgH="393529" progId="Equation.DSMT4">
                  <p:embed/>
                  <p:pic>
                    <p:nvPicPr>
                      <p:cNvPr id="0" name="Picture 23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2492896"/>
                        <a:ext cx="1306512" cy="901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4"/>
          <p:cNvGraphicFramePr>
            <a:graphicFrameLocks noChangeAspect="1"/>
          </p:cNvGraphicFramePr>
          <p:nvPr/>
        </p:nvGraphicFramePr>
        <p:xfrm>
          <a:off x="5364088" y="2492896"/>
          <a:ext cx="1306512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04" name="Equation" r:id="rId11" imgW="571252" imgH="393529" progId="Equation.DSMT4">
                  <p:embed/>
                </p:oleObj>
              </mc:Choice>
              <mc:Fallback>
                <p:oleObj name="Equation" r:id="rId11" imgW="571252" imgH="393529" progId="Equation.DSMT4">
                  <p:embed/>
                  <p:pic>
                    <p:nvPicPr>
                      <p:cNvPr id="0" name="Picture 23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088" y="2492896"/>
                        <a:ext cx="1306512" cy="901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4074430"/>
              </p:ext>
            </p:extLst>
          </p:nvPr>
        </p:nvGraphicFramePr>
        <p:xfrm>
          <a:off x="6684740" y="5277458"/>
          <a:ext cx="349250" cy="379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05" name="Equation" r:id="rId13" imgW="152268" imgH="164957" progId="Equation.DSMT4">
                  <p:embed/>
                </p:oleObj>
              </mc:Choice>
              <mc:Fallback>
                <p:oleObj name="Equation" r:id="rId13" imgW="152268" imgH="164957" progId="Equation.DSMT4">
                  <p:embed/>
                  <p:pic>
                    <p:nvPicPr>
                      <p:cNvPr id="0" name="Picture 23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84740" y="5277458"/>
                        <a:ext cx="349250" cy="379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5920956"/>
              </p:ext>
            </p:extLst>
          </p:nvPr>
        </p:nvGraphicFramePr>
        <p:xfrm>
          <a:off x="6698358" y="5565490"/>
          <a:ext cx="320675" cy="525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06" name="Equation" r:id="rId15" imgW="139700" imgH="228600" progId="Equation.DSMT4">
                  <p:embed/>
                </p:oleObj>
              </mc:Choice>
              <mc:Fallback>
                <p:oleObj name="Equation" r:id="rId15" imgW="139700" imgH="228600" progId="Equation.DSMT4">
                  <p:embed/>
                  <p:pic>
                    <p:nvPicPr>
                      <p:cNvPr id="0" name="Picture 23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98358" y="5565490"/>
                        <a:ext cx="320675" cy="525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Прямоугольник 37"/>
          <p:cNvSpPr/>
          <p:nvPr/>
        </p:nvSpPr>
        <p:spPr>
          <a:xfrm>
            <a:off x="683568" y="3645024"/>
            <a:ext cx="25922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Закон Эйнштейна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37"/>
          <p:cNvSpPr/>
          <p:nvPr/>
        </p:nvSpPr>
        <p:spPr>
          <a:xfrm>
            <a:off x="467544" y="5517232"/>
            <a:ext cx="25922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Закон Эйнштейна для сферических броуновских частиц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3" name="Object 4"/>
          <p:cNvGraphicFramePr>
            <a:graphicFrameLocks noChangeAspect="1"/>
          </p:cNvGraphicFramePr>
          <p:nvPr/>
        </p:nvGraphicFramePr>
        <p:xfrm>
          <a:off x="3779912" y="5589240"/>
          <a:ext cx="1568450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07" name="Equation" r:id="rId17" imgW="748975" imgH="431613" progId="Equation.DSMT4">
                  <p:embed/>
                </p:oleObj>
              </mc:Choice>
              <mc:Fallback>
                <p:oleObj name="Equation" r:id="rId17" imgW="748975" imgH="431613" progId="Equation.DSMT4">
                  <p:embed/>
                  <p:pic>
                    <p:nvPicPr>
                      <p:cNvPr id="0" name="Picture 23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12" y="5589240"/>
                        <a:ext cx="1568450" cy="904875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C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Блок-схема: альтернативный процесс 30"/>
          <p:cNvSpPr/>
          <p:nvPr/>
        </p:nvSpPr>
        <p:spPr>
          <a:xfrm>
            <a:off x="1259632" y="4797152"/>
            <a:ext cx="1080120" cy="288032"/>
          </a:xfrm>
          <a:prstGeom prst="flowChartAlternateProcess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51520" y="116632"/>
            <a:ext cx="8496944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Экспериментальная проверка теории броуновского движения. Опыты </a:t>
            </a:r>
            <a:r>
              <a:rPr lang="ru-RU" sz="2800" b="1" kern="0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Перрена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1" name="Прямоугольник 37"/>
          <p:cNvSpPr/>
          <p:nvPr/>
        </p:nvSpPr>
        <p:spPr>
          <a:xfrm>
            <a:off x="395536" y="908720"/>
            <a:ext cx="5472608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ru-RU" dirty="0">
                <a:latin typeface="Arial" pitchFamily="34" charset="0"/>
                <a:cs typeface="Arial" pitchFamily="34" charset="0"/>
              </a:rPr>
              <a:t>Броуновские частицы - зёрна смолы мастикового дерева и гуммигута</a:t>
            </a:r>
          </a:p>
          <a:p>
            <a:pPr algn="just">
              <a:spcAft>
                <a:spcPts val="1200"/>
              </a:spcAft>
            </a:pPr>
            <a:r>
              <a:rPr lang="ru-RU" dirty="0">
                <a:latin typeface="Arial" pitchFamily="34" charset="0"/>
                <a:cs typeface="Arial" pitchFamily="34" charset="0"/>
              </a:rPr>
              <a:t>Диаметр частиц от 0.2 мкм до 5.5 мкм</a:t>
            </a:r>
          </a:p>
          <a:p>
            <a:pPr algn="just">
              <a:spcAft>
                <a:spcPts val="1200"/>
              </a:spcAft>
            </a:pPr>
            <a:r>
              <a:rPr lang="ru-RU" dirty="0">
                <a:latin typeface="Arial" pitchFamily="34" charset="0"/>
                <a:cs typeface="Arial" pitchFamily="34" charset="0"/>
              </a:rPr>
              <a:t>Жидкость - растворы сахара или глицерина</a:t>
            </a:r>
            <a:r>
              <a:rPr lang="ru-RU" dirty="0"/>
              <a:t> </a:t>
            </a:r>
            <a:endParaRPr lang="ru-RU" i="1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1200"/>
              </a:spcAft>
            </a:pPr>
            <a:r>
              <a:rPr lang="ru-RU" dirty="0">
                <a:latin typeface="Arial" pitchFamily="34" charset="0"/>
                <a:cs typeface="Arial" pitchFamily="34" charset="0"/>
              </a:rPr>
              <a:t>Наблюдение при помощи микроскопа с малой глубиной резкости</a:t>
            </a:r>
          </a:p>
          <a:p>
            <a:pPr algn="just">
              <a:spcAft>
                <a:spcPts val="1200"/>
              </a:spcAft>
            </a:pPr>
            <a:r>
              <a:rPr lang="ru-RU" dirty="0">
                <a:latin typeface="Arial" pitchFamily="34" charset="0"/>
                <a:cs typeface="Arial" pitchFamily="34" charset="0"/>
              </a:rPr>
              <a:t>Определение числа частиц в разных по глубине расположения слоях эмульсии</a:t>
            </a:r>
          </a:p>
        </p:txBody>
      </p:sp>
      <p:graphicFrame>
        <p:nvGraphicFramePr>
          <p:cNvPr id="17" name="Object 4"/>
          <p:cNvGraphicFramePr>
            <a:graphicFrameLocks noChangeAspect="1"/>
          </p:cNvGraphicFramePr>
          <p:nvPr/>
        </p:nvGraphicFramePr>
        <p:xfrm>
          <a:off x="2843808" y="4077072"/>
          <a:ext cx="2522538" cy="86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5652" name="Equation" r:id="rId3" imgW="1269449" imgH="431613" progId="Equation.DSMT4">
                  <p:embed/>
                </p:oleObj>
              </mc:Choice>
              <mc:Fallback>
                <p:oleObj name="Equation" r:id="rId3" imgW="1269449" imgH="431613" progId="Equation.DSMT4">
                  <p:embed/>
                  <p:pic>
                    <p:nvPicPr>
                      <p:cNvPr id="0" name="Picture 149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4077072"/>
                        <a:ext cx="2522538" cy="860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14378" name="Picture 10" descr="D:\documentsECLbureau\CondMatter\Molecule\LecturePPT\fig_im\800px-Jean_Perrin_192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908720"/>
            <a:ext cx="2352398" cy="3096344"/>
          </a:xfrm>
          <a:prstGeom prst="rect">
            <a:avLst/>
          </a:prstGeom>
          <a:noFill/>
        </p:spPr>
      </p:pic>
      <p:sp>
        <p:nvSpPr>
          <p:cNvPr id="24" name="Прямоугольник 37"/>
          <p:cNvSpPr/>
          <p:nvPr/>
        </p:nvSpPr>
        <p:spPr>
          <a:xfrm>
            <a:off x="5436096" y="4038163"/>
            <a:ext cx="3707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Arial" pitchFamily="34" charset="0"/>
                <a:cs typeface="Arial" pitchFamily="34" charset="0"/>
              </a:rPr>
              <a:t>Ж.Б.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Перрен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в 1908—1909 гг. проводил эксперименты по проверке теории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Эйнштейна-Смолуховского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14379" name="Picture 11" descr="D:\documentsECLbureau\CondMatter\Molecule\LecturePPT\fig_im\PerrinPlot2.svg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80112" y="4869160"/>
            <a:ext cx="2376264" cy="1837892"/>
          </a:xfrm>
          <a:prstGeom prst="rect">
            <a:avLst/>
          </a:prstGeom>
          <a:noFill/>
        </p:spPr>
      </p:pic>
      <p:sp>
        <p:nvSpPr>
          <p:cNvPr id="25" name="Прямоугольник 24"/>
          <p:cNvSpPr/>
          <p:nvPr/>
        </p:nvSpPr>
        <p:spPr>
          <a:xfrm>
            <a:off x="323528" y="5445224"/>
            <a:ext cx="2880320" cy="7200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971600" y="5445223"/>
            <a:ext cx="1656184" cy="532507"/>
          </a:xfrm>
          <a:prstGeom prst="rect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37"/>
          <p:cNvSpPr/>
          <p:nvPr/>
        </p:nvSpPr>
        <p:spPr>
          <a:xfrm>
            <a:off x="125828" y="6412686"/>
            <a:ext cx="3960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Предметное стекло с углублением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Трапеция 27"/>
          <p:cNvSpPr/>
          <p:nvPr/>
        </p:nvSpPr>
        <p:spPr>
          <a:xfrm rot="10800000">
            <a:off x="971600" y="4365104"/>
            <a:ext cx="1656184" cy="576064"/>
          </a:xfrm>
          <a:prstGeom prst="trapezoid">
            <a:avLst>
              <a:gd name="adj" fmla="val 50840"/>
            </a:avLst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971600" y="3933056"/>
            <a:ext cx="1656184" cy="4320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7"/>
          <p:cNvSpPr/>
          <p:nvPr/>
        </p:nvSpPr>
        <p:spPr>
          <a:xfrm>
            <a:off x="1187624" y="3933056"/>
            <a:ext cx="13681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объектив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Прямоугольник 37"/>
          <p:cNvSpPr/>
          <p:nvPr/>
        </p:nvSpPr>
        <p:spPr>
          <a:xfrm>
            <a:off x="251520" y="5085184"/>
            <a:ext cx="1224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эмульсия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4" name="Object 4"/>
          <p:cNvGraphicFramePr>
            <a:graphicFrameLocks noChangeAspect="1"/>
          </p:cNvGraphicFramePr>
          <p:nvPr/>
        </p:nvGraphicFramePr>
        <p:xfrm>
          <a:off x="7812360" y="5517232"/>
          <a:ext cx="1198562" cy="284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5653" name="Equation" r:id="rId7" imgW="748975" imgH="177723" progId="Equation.DSMT4">
                  <p:embed/>
                </p:oleObj>
              </mc:Choice>
              <mc:Fallback>
                <p:oleObj name="Equation" r:id="rId7" imgW="748975" imgH="177723" progId="Equation.DSMT4">
                  <p:embed/>
                  <p:pic>
                    <p:nvPicPr>
                      <p:cNvPr id="0" name="Picture 149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12360" y="5517232"/>
                        <a:ext cx="1198562" cy="284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14381" name="Picture 13" descr="D:\documentsECLbureau\CondMatter\Molecule\LecturePPT\fig_im\soppr_a40d077b060a5b03773db047e0cf2cf3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956376" y="5819684"/>
            <a:ext cx="995784" cy="995784"/>
          </a:xfrm>
          <a:prstGeom prst="rect">
            <a:avLst/>
          </a:prstGeom>
          <a:noFill/>
        </p:spPr>
      </p:pic>
      <p:graphicFrame>
        <p:nvGraphicFramePr>
          <p:cNvPr id="3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4560746"/>
              </p:ext>
            </p:extLst>
          </p:nvPr>
        </p:nvGraphicFramePr>
        <p:xfrm>
          <a:off x="420942" y="5505774"/>
          <a:ext cx="252413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5654" name="Equation" r:id="rId10" imgW="126725" imgH="177415" progId="Equation.DSMT4">
                  <p:embed/>
                </p:oleObj>
              </mc:Choice>
              <mc:Fallback>
                <p:oleObj name="Equation" r:id="rId10" imgW="126725" imgH="177415" progId="Equation.DSMT4">
                  <p:embed/>
                  <p:pic>
                    <p:nvPicPr>
                      <p:cNvPr id="0" name="Picture 149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942" y="5505774"/>
                        <a:ext cx="252413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Овал 35"/>
          <p:cNvSpPr/>
          <p:nvPr/>
        </p:nvSpPr>
        <p:spPr>
          <a:xfrm>
            <a:off x="3347864" y="5229200"/>
            <a:ext cx="936104" cy="936104"/>
          </a:xfrm>
          <a:prstGeom prst="ellipse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4427984" y="5229200"/>
            <a:ext cx="936104" cy="936104"/>
          </a:xfrm>
          <a:prstGeom prst="ellipse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8" name="Object 4"/>
          <p:cNvGraphicFramePr>
            <a:graphicFrameLocks noChangeAspect="1"/>
          </p:cNvGraphicFramePr>
          <p:nvPr/>
        </p:nvGraphicFramePr>
        <p:xfrm>
          <a:off x="4139952" y="5949280"/>
          <a:ext cx="303213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5655" name="Equation" r:id="rId12" imgW="152334" imgH="228501" progId="Equation.DSMT4">
                  <p:embed/>
                </p:oleObj>
              </mc:Choice>
              <mc:Fallback>
                <p:oleObj name="Equation" r:id="rId12" imgW="152334" imgH="228501" progId="Equation.DSMT4">
                  <p:embed/>
                  <p:pic>
                    <p:nvPicPr>
                      <p:cNvPr id="0" name="Picture 14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9952" y="5949280"/>
                        <a:ext cx="303213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4"/>
          <p:cNvGraphicFramePr>
            <a:graphicFrameLocks noChangeAspect="1"/>
          </p:cNvGraphicFramePr>
          <p:nvPr/>
        </p:nvGraphicFramePr>
        <p:xfrm>
          <a:off x="5207000" y="5949950"/>
          <a:ext cx="328613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5656" name="Equation" r:id="rId14" imgW="165028" imgH="228501" progId="Equation.DSMT4">
                  <p:embed/>
                </p:oleObj>
              </mc:Choice>
              <mc:Fallback>
                <p:oleObj name="Equation" r:id="rId14" imgW="165028" imgH="228501" progId="Equation.DSMT4">
                  <p:embed/>
                  <p:pic>
                    <p:nvPicPr>
                      <p:cNvPr id="0" name="Picture 149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7000" y="5949950"/>
                        <a:ext cx="328613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Овал 39"/>
          <p:cNvSpPr/>
          <p:nvPr/>
        </p:nvSpPr>
        <p:spPr>
          <a:xfrm>
            <a:off x="3707904" y="5373216"/>
            <a:ext cx="144016" cy="144016"/>
          </a:xfrm>
          <a:prstGeom prst="ellipse">
            <a:avLst/>
          </a:prstGeom>
          <a:solidFill>
            <a:srgbClr val="77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4067944" y="5661248"/>
            <a:ext cx="144016" cy="144016"/>
          </a:xfrm>
          <a:prstGeom prst="ellipse">
            <a:avLst/>
          </a:prstGeom>
          <a:solidFill>
            <a:srgbClr val="77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3419872" y="5589240"/>
            <a:ext cx="144016" cy="144016"/>
          </a:xfrm>
          <a:prstGeom prst="ellipse">
            <a:avLst/>
          </a:prstGeom>
          <a:solidFill>
            <a:srgbClr val="77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3707904" y="5877272"/>
            <a:ext cx="144016" cy="144016"/>
          </a:xfrm>
          <a:prstGeom prst="ellipse">
            <a:avLst/>
          </a:prstGeom>
          <a:solidFill>
            <a:srgbClr val="77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3707904" y="5589240"/>
            <a:ext cx="144016" cy="144016"/>
          </a:xfrm>
          <a:prstGeom prst="ellipse">
            <a:avLst/>
          </a:prstGeom>
          <a:solidFill>
            <a:srgbClr val="77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3923928" y="5877272"/>
            <a:ext cx="144016" cy="144016"/>
          </a:xfrm>
          <a:prstGeom prst="ellipse">
            <a:avLst/>
          </a:prstGeom>
          <a:solidFill>
            <a:srgbClr val="77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4716016" y="5517232"/>
            <a:ext cx="144016" cy="144016"/>
          </a:xfrm>
          <a:prstGeom prst="ellipse">
            <a:avLst/>
          </a:prstGeom>
          <a:solidFill>
            <a:srgbClr val="77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5004048" y="5733256"/>
            <a:ext cx="144016" cy="144016"/>
          </a:xfrm>
          <a:prstGeom prst="ellipse">
            <a:avLst/>
          </a:prstGeom>
          <a:solidFill>
            <a:srgbClr val="77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4644008" y="5805264"/>
            <a:ext cx="144016" cy="144016"/>
          </a:xfrm>
          <a:prstGeom prst="ellipse">
            <a:avLst/>
          </a:prstGeom>
          <a:solidFill>
            <a:srgbClr val="77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2087724" y="5535062"/>
            <a:ext cx="144016" cy="144016"/>
          </a:xfrm>
          <a:prstGeom prst="ellipse">
            <a:avLst/>
          </a:prstGeom>
          <a:solidFill>
            <a:srgbClr val="77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1856561" y="5583443"/>
            <a:ext cx="144016" cy="144016"/>
          </a:xfrm>
          <a:prstGeom prst="ellipse">
            <a:avLst/>
          </a:prstGeom>
          <a:solidFill>
            <a:srgbClr val="77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1568206" y="5568972"/>
            <a:ext cx="144016" cy="144016"/>
          </a:xfrm>
          <a:prstGeom prst="ellipse">
            <a:avLst/>
          </a:prstGeom>
          <a:solidFill>
            <a:srgbClr val="77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1259118" y="5448399"/>
            <a:ext cx="144016" cy="144016"/>
          </a:xfrm>
          <a:prstGeom prst="ellipse">
            <a:avLst/>
          </a:prstGeom>
          <a:solidFill>
            <a:srgbClr val="77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1015585" y="5598532"/>
            <a:ext cx="144016" cy="144016"/>
          </a:xfrm>
          <a:prstGeom prst="ellipse">
            <a:avLst/>
          </a:prstGeom>
          <a:solidFill>
            <a:srgbClr val="77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0">
            <a:extLst>
              <a:ext uri="{FF2B5EF4-FFF2-40B4-BE49-F238E27FC236}">
                <a16:creationId xmlns="" xmlns:a16="http://schemas.microsoft.com/office/drawing/2014/main" id="{E8B402F0-0A61-4691-8A07-6628B3EAFFD5}"/>
              </a:ext>
            </a:extLst>
          </p:cNvPr>
          <p:cNvSpPr/>
          <p:nvPr/>
        </p:nvSpPr>
        <p:spPr>
          <a:xfrm>
            <a:off x="2081729" y="5781756"/>
            <a:ext cx="144016" cy="144016"/>
          </a:xfrm>
          <a:prstGeom prst="ellipse">
            <a:avLst/>
          </a:prstGeom>
          <a:solidFill>
            <a:srgbClr val="77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48">
            <a:extLst>
              <a:ext uri="{FF2B5EF4-FFF2-40B4-BE49-F238E27FC236}">
                <a16:creationId xmlns="" xmlns:a16="http://schemas.microsoft.com/office/drawing/2014/main" id="{4A758DB0-4A1A-4FCF-B708-DA99908DD7DD}"/>
              </a:ext>
            </a:extLst>
          </p:cNvPr>
          <p:cNvSpPr/>
          <p:nvPr/>
        </p:nvSpPr>
        <p:spPr>
          <a:xfrm>
            <a:off x="1302699" y="5675668"/>
            <a:ext cx="144016" cy="144016"/>
          </a:xfrm>
          <a:prstGeom prst="ellipse">
            <a:avLst/>
          </a:prstGeom>
          <a:solidFill>
            <a:srgbClr val="77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0">
            <a:extLst>
              <a:ext uri="{FF2B5EF4-FFF2-40B4-BE49-F238E27FC236}">
                <a16:creationId xmlns="" xmlns:a16="http://schemas.microsoft.com/office/drawing/2014/main" id="{03DFE9CC-04EB-4823-8A49-B5DC3D55C253}"/>
              </a:ext>
            </a:extLst>
          </p:cNvPr>
          <p:cNvSpPr/>
          <p:nvPr/>
        </p:nvSpPr>
        <p:spPr>
          <a:xfrm>
            <a:off x="1774022" y="5771017"/>
            <a:ext cx="144016" cy="144016"/>
          </a:xfrm>
          <a:prstGeom prst="ellipse">
            <a:avLst/>
          </a:prstGeom>
          <a:solidFill>
            <a:srgbClr val="77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0">
            <a:extLst>
              <a:ext uri="{FF2B5EF4-FFF2-40B4-BE49-F238E27FC236}">
                <a16:creationId xmlns="" xmlns:a16="http://schemas.microsoft.com/office/drawing/2014/main" id="{FF7B1468-AF0A-429A-923A-3389F1B839DC}"/>
              </a:ext>
            </a:extLst>
          </p:cNvPr>
          <p:cNvSpPr/>
          <p:nvPr/>
        </p:nvSpPr>
        <p:spPr>
          <a:xfrm>
            <a:off x="2290670" y="5771017"/>
            <a:ext cx="144016" cy="144016"/>
          </a:xfrm>
          <a:prstGeom prst="ellipse">
            <a:avLst/>
          </a:prstGeom>
          <a:solidFill>
            <a:srgbClr val="77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48">
            <a:extLst>
              <a:ext uri="{FF2B5EF4-FFF2-40B4-BE49-F238E27FC236}">
                <a16:creationId xmlns="" xmlns:a16="http://schemas.microsoft.com/office/drawing/2014/main" id="{6DC604B8-C9D1-4390-985A-50DB836ADD80}"/>
              </a:ext>
            </a:extLst>
          </p:cNvPr>
          <p:cNvSpPr/>
          <p:nvPr/>
        </p:nvSpPr>
        <p:spPr>
          <a:xfrm>
            <a:off x="1125950" y="5788106"/>
            <a:ext cx="144016" cy="144016"/>
          </a:xfrm>
          <a:prstGeom prst="ellipse">
            <a:avLst/>
          </a:prstGeom>
          <a:solidFill>
            <a:srgbClr val="77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0">
            <a:extLst>
              <a:ext uri="{FF2B5EF4-FFF2-40B4-BE49-F238E27FC236}">
                <a16:creationId xmlns="" xmlns:a16="http://schemas.microsoft.com/office/drawing/2014/main" id="{16DA957C-688F-4098-8AD4-AAD61C4AC8D5}"/>
              </a:ext>
            </a:extLst>
          </p:cNvPr>
          <p:cNvSpPr/>
          <p:nvPr/>
        </p:nvSpPr>
        <p:spPr>
          <a:xfrm>
            <a:off x="1521994" y="5805264"/>
            <a:ext cx="144016" cy="144016"/>
          </a:xfrm>
          <a:prstGeom prst="ellipse">
            <a:avLst/>
          </a:prstGeom>
          <a:solidFill>
            <a:srgbClr val="77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0">
            <a:extLst>
              <a:ext uri="{FF2B5EF4-FFF2-40B4-BE49-F238E27FC236}">
                <a16:creationId xmlns="" xmlns:a16="http://schemas.microsoft.com/office/drawing/2014/main" id="{0173E9E8-9B0A-45DB-9067-B76AE06825B8}"/>
              </a:ext>
            </a:extLst>
          </p:cNvPr>
          <p:cNvSpPr/>
          <p:nvPr/>
        </p:nvSpPr>
        <p:spPr>
          <a:xfrm>
            <a:off x="2461519" y="5659313"/>
            <a:ext cx="144016" cy="144016"/>
          </a:xfrm>
          <a:prstGeom prst="ellipse">
            <a:avLst/>
          </a:prstGeom>
          <a:solidFill>
            <a:srgbClr val="77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1A3496F2-EE63-4AC2-8413-220F4FA91072}"/>
              </a:ext>
            </a:extLst>
          </p:cNvPr>
          <p:cNvCxnSpPr>
            <a:cxnSpLocks/>
          </p:cNvCxnSpPr>
          <p:nvPr/>
        </p:nvCxnSpPr>
        <p:spPr>
          <a:xfrm flipH="1">
            <a:off x="798643" y="5454516"/>
            <a:ext cx="8382" cy="388509"/>
          </a:xfrm>
          <a:prstGeom prst="line">
            <a:avLst/>
          </a:prstGeom>
          <a:ln w="25400">
            <a:solidFill>
              <a:schemeClr val="tx1">
                <a:lumMod val="95000"/>
                <a:lumOff val="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Овал 50">
            <a:extLst>
              <a:ext uri="{FF2B5EF4-FFF2-40B4-BE49-F238E27FC236}">
                <a16:creationId xmlns="" xmlns:a16="http://schemas.microsoft.com/office/drawing/2014/main" id="{844ABBB2-76A7-41D3-8C03-97DB0AC2A3B1}"/>
              </a:ext>
            </a:extLst>
          </p:cNvPr>
          <p:cNvSpPr/>
          <p:nvPr/>
        </p:nvSpPr>
        <p:spPr>
          <a:xfrm>
            <a:off x="2431312" y="5480261"/>
            <a:ext cx="144016" cy="144016"/>
          </a:xfrm>
          <a:prstGeom prst="ellipse">
            <a:avLst/>
          </a:prstGeom>
          <a:solidFill>
            <a:srgbClr val="77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Straight Connector 6">
            <a:extLst>
              <a:ext uri="{FF2B5EF4-FFF2-40B4-BE49-F238E27FC236}">
                <a16:creationId xmlns="" xmlns:a16="http://schemas.microsoft.com/office/drawing/2014/main" id="{4B46A54F-E56D-4068-89E0-117CC7496D08}"/>
              </a:ext>
            </a:extLst>
          </p:cNvPr>
          <p:cNvCxnSpPr/>
          <p:nvPr/>
        </p:nvCxnSpPr>
        <p:spPr>
          <a:xfrm>
            <a:off x="807025" y="5819684"/>
            <a:ext cx="1964775" cy="0"/>
          </a:xfrm>
          <a:prstGeom prst="line">
            <a:avLst/>
          </a:prstGeom>
          <a:ln w="22225">
            <a:solidFill>
              <a:srgbClr val="4110F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360041" y="44624"/>
            <a:ext cx="8388423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Вращательное броуновское движение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6" name="Прямоугольник 37"/>
          <p:cNvSpPr/>
          <p:nvPr/>
        </p:nvSpPr>
        <p:spPr>
          <a:xfrm>
            <a:off x="1197595" y="2492896"/>
            <a:ext cx="15841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Держатели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1130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7218920"/>
              </p:ext>
            </p:extLst>
          </p:nvPr>
        </p:nvGraphicFramePr>
        <p:xfrm>
          <a:off x="1487367" y="5766380"/>
          <a:ext cx="4038600" cy="1020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714" name="Equation" r:id="rId3" imgW="1765080" imgH="444240" progId="Equation.DSMT4">
                  <p:embed/>
                </p:oleObj>
              </mc:Choice>
              <mc:Fallback>
                <p:oleObj name="Equation" r:id="rId3" imgW="1765080" imgH="444240" progId="Equation.DSMT4">
                  <p:embed/>
                  <p:pic>
                    <p:nvPicPr>
                      <p:cNvPr id="0" name="Picture 270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7367" y="5766380"/>
                        <a:ext cx="4038600" cy="1020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Прямоугольник 37"/>
          <p:cNvSpPr/>
          <p:nvPr/>
        </p:nvSpPr>
        <p:spPr>
          <a:xfrm>
            <a:off x="179512" y="665401"/>
            <a:ext cx="84249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Броуновская частица кроме поступательного хаотического движения также хаотически вращается со средней энергией         на каждую вращательную степень свободы. Но наблюдать такое движение в эксперименте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с частицами не очень удобно.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Цилиндр 24"/>
          <p:cNvSpPr/>
          <p:nvPr/>
        </p:nvSpPr>
        <p:spPr>
          <a:xfrm>
            <a:off x="748129" y="2412179"/>
            <a:ext cx="360040" cy="720080"/>
          </a:xfrm>
          <a:prstGeom prst="can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Цилиндр 25"/>
          <p:cNvSpPr/>
          <p:nvPr/>
        </p:nvSpPr>
        <p:spPr>
          <a:xfrm>
            <a:off x="746205" y="5637559"/>
            <a:ext cx="360040" cy="720080"/>
          </a:xfrm>
          <a:prstGeom prst="can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930829" y="3130615"/>
            <a:ext cx="0" cy="252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7"/>
          <p:cNvSpPr/>
          <p:nvPr/>
        </p:nvSpPr>
        <p:spPr>
          <a:xfrm rot="16200000">
            <a:off x="-700598" y="3959042"/>
            <a:ext cx="18922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Упругая нить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Параллелограмм 36"/>
          <p:cNvSpPr/>
          <p:nvPr/>
        </p:nvSpPr>
        <p:spPr>
          <a:xfrm rot="10115011">
            <a:off x="621505" y="3845343"/>
            <a:ext cx="648072" cy="792088"/>
          </a:xfrm>
          <a:prstGeom prst="parallelogram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Цилиндр 37"/>
          <p:cNvSpPr/>
          <p:nvPr/>
        </p:nvSpPr>
        <p:spPr>
          <a:xfrm rot="15865855">
            <a:off x="2646505" y="3480377"/>
            <a:ext cx="294340" cy="1008112"/>
          </a:xfrm>
          <a:prstGeom prst="can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0" name="Прямая соединительная линия 39"/>
          <p:cNvCxnSpPr>
            <a:stCxn id="38" idx="1"/>
          </p:cNvCxnSpPr>
          <p:nvPr/>
        </p:nvCxnSpPr>
        <p:spPr>
          <a:xfrm flipH="1">
            <a:off x="981571" y="4033350"/>
            <a:ext cx="1310427" cy="187738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Прямоугольник 37"/>
          <p:cNvSpPr/>
          <p:nvPr/>
        </p:nvSpPr>
        <p:spPr>
          <a:xfrm>
            <a:off x="2421731" y="3356992"/>
            <a:ext cx="10081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лазер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Прямоугольник 37"/>
          <p:cNvSpPr/>
          <p:nvPr/>
        </p:nvSpPr>
        <p:spPr>
          <a:xfrm>
            <a:off x="981571" y="3284984"/>
            <a:ext cx="12241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зеркало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 flipH="1" flipV="1">
            <a:off x="981572" y="4221088"/>
            <a:ext cx="1656183" cy="1152128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H="1" flipV="1">
            <a:off x="981571" y="4221088"/>
            <a:ext cx="1152127" cy="1368152"/>
          </a:xfrm>
          <a:prstGeom prst="line">
            <a:avLst/>
          </a:prstGeom>
          <a:ln w="412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Выгнутая влево стрелка 47"/>
          <p:cNvSpPr/>
          <p:nvPr/>
        </p:nvSpPr>
        <p:spPr>
          <a:xfrm>
            <a:off x="405507" y="4869160"/>
            <a:ext cx="432048" cy="648072"/>
          </a:xfrm>
          <a:prstGeom prst="curved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0" name="Выгнутая вправо стрелка 49"/>
          <p:cNvSpPr/>
          <p:nvPr/>
        </p:nvSpPr>
        <p:spPr>
          <a:xfrm>
            <a:off x="981571" y="4869160"/>
            <a:ext cx="432048" cy="648072"/>
          </a:xfrm>
          <a:prstGeom prst="curvedLef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 flipH="1" flipV="1">
            <a:off x="981572" y="4221088"/>
            <a:ext cx="1872207" cy="792088"/>
          </a:xfrm>
          <a:prstGeom prst="line">
            <a:avLst/>
          </a:prstGeom>
          <a:ln w="412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Прямоугольник 37"/>
          <p:cNvSpPr/>
          <p:nvPr/>
        </p:nvSpPr>
        <p:spPr>
          <a:xfrm>
            <a:off x="3707904" y="1988840"/>
            <a:ext cx="52565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Под действием теплового хаотического движения зеркало дрожит и отклоняет луч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Прямоугольник 37"/>
          <p:cNvSpPr/>
          <p:nvPr/>
        </p:nvSpPr>
        <p:spPr>
          <a:xfrm>
            <a:off x="3995936" y="2780928"/>
            <a:ext cx="48610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Уравнение крутильных колебаний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1860820"/>
              </p:ext>
            </p:extLst>
          </p:nvPr>
        </p:nvGraphicFramePr>
        <p:xfrm>
          <a:off x="189483" y="5517232"/>
          <a:ext cx="319087" cy="379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715" name="Equation" r:id="rId5" imgW="139579" imgH="164957" progId="Equation.DSMT4">
                  <p:embed/>
                </p:oleObj>
              </mc:Choice>
              <mc:Fallback>
                <p:oleObj name="Equation" r:id="rId5" imgW="139579" imgH="164957" progId="Equation.DSMT4">
                  <p:embed/>
                  <p:pic>
                    <p:nvPicPr>
                      <p:cNvPr id="0" name="Picture 270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483" y="5517232"/>
                        <a:ext cx="319087" cy="379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Object 4"/>
          <p:cNvGraphicFramePr>
            <a:graphicFrameLocks noChangeAspect="1"/>
          </p:cNvGraphicFramePr>
          <p:nvPr/>
        </p:nvGraphicFramePr>
        <p:xfrm>
          <a:off x="5148064" y="3212976"/>
          <a:ext cx="1568450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716" name="Equation" r:id="rId7" imgW="685800" imgH="203200" progId="Equation.DSMT4">
                  <p:embed/>
                </p:oleObj>
              </mc:Choice>
              <mc:Fallback>
                <p:oleObj name="Equation" r:id="rId7" imgW="685800" imgH="203200" progId="Equation.DSMT4">
                  <p:embed/>
                  <p:pic>
                    <p:nvPicPr>
                      <p:cNvPr id="0" name="Picture 27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3212976"/>
                        <a:ext cx="1568450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296610"/>
              </p:ext>
            </p:extLst>
          </p:nvPr>
        </p:nvGraphicFramePr>
        <p:xfrm>
          <a:off x="3861891" y="3676923"/>
          <a:ext cx="320675" cy="40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717" name="Equation" r:id="rId9" imgW="139579" imgH="177646" progId="Equation.DSMT4">
                  <p:embed/>
                </p:oleObj>
              </mc:Choice>
              <mc:Fallback>
                <p:oleObj name="Equation" r:id="rId9" imgW="139579" imgH="177646" progId="Equation.DSMT4">
                  <p:embed/>
                  <p:pic>
                    <p:nvPicPr>
                      <p:cNvPr id="0" name="Picture 27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1891" y="3676923"/>
                        <a:ext cx="320675" cy="407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" name="Прямоугольник 37"/>
          <p:cNvSpPr/>
          <p:nvPr/>
        </p:nvSpPr>
        <p:spPr>
          <a:xfrm>
            <a:off x="4355976" y="3698189"/>
            <a:ext cx="35578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Момент инерции зеркала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7298287"/>
              </p:ext>
            </p:extLst>
          </p:nvPr>
        </p:nvGraphicFramePr>
        <p:xfrm>
          <a:off x="3832547" y="4061140"/>
          <a:ext cx="379413" cy="379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718" name="Equation" r:id="rId11" imgW="164885" imgH="164885" progId="Equation.DSMT4">
                  <p:embed/>
                </p:oleObj>
              </mc:Choice>
              <mc:Fallback>
                <p:oleObj name="Equation" r:id="rId11" imgW="164885" imgH="164885" progId="Equation.DSMT4">
                  <p:embed/>
                  <p:pic>
                    <p:nvPicPr>
                      <p:cNvPr id="0" name="Picture 270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2547" y="4061140"/>
                        <a:ext cx="379413" cy="379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" name="Прямоугольник 37"/>
          <p:cNvSpPr/>
          <p:nvPr/>
        </p:nvSpPr>
        <p:spPr>
          <a:xfrm>
            <a:off x="4368034" y="4047596"/>
            <a:ext cx="38884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Упругий модуль кручения нити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4238540"/>
              </p:ext>
            </p:extLst>
          </p:nvPr>
        </p:nvGraphicFramePr>
        <p:xfrm>
          <a:off x="3292079" y="4508500"/>
          <a:ext cx="1323975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719" name="Equation" r:id="rId13" imgW="634725" imgH="418918" progId="Equation.DSMT4">
                  <p:embed/>
                </p:oleObj>
              </mc:Choice>
              <mc:Fallback>
                <p:oleObj name="Equation" r:id="rId13" imgW="634725" imgH="418918" progId="Equation.DSMT4">
                  <p:embed/>
                  <p:pic>
                    <p:nvPicPr>
                      <p:cNvPr id="0" name="Picture 270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2079" y="4508500"/>
                        <a:ext cx="1323975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" name="Прямоугольник 37"/>
          <p:cNvSpPr/>
          <p:nvPr/>
        </p:nvSpPr>
        <p:spPr>
          <a:xfrm>
            <a:off x="6250416" y="4509120"/>
            <a:ext cx="23540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Кинетическая и потенциальная энергии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1956645"/>
              </p:ext>
            </p:extLst>
          </p:nvPr>
        </p:nvGraphicFramePr>
        <p:xfrm>
          <a:off x="7668344" y="5691551"/>
          <a:ext cx="1277937" cy="903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720" name="Equation" r:id="rId15" imgW="558720" imgH="393480" progId="Equation.DSMT4">
                  <p:embed/>
                </p:oleObj>
              </mc:Choice>
              <mc:Fallback>
                <p:oleObj name="Equation" r:id="rId15" imgW="558720" imgH="393480" progId="Equation.DSMT4">
                  <p:embed/>
                  <p:pic>
                    <p:nvPicPr>
                      <p:cNvPr id="0" name="Picture 27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68344" y="5691551"/>
                        <a:ext cx="1277937" cy="903288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C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" name="Дуга 65"/>
          <p:cNvSpPr/>
          <p:nvPr/>
        </p:nvSpPr>
        <p:spPr>
          <a:xfrm rot="5872801">
            <a:off x="1674469" y="4343280"/>
            <a:ext cx="1272369" cy="1344289"/>
          </a:xfrm>
          <a:prstGeom prst="arc">
            <a:avLst/>
          </a:prstGeom>
          <a:ln w="41275">
            <a:solidFill>
              <a:srgbClr val="C00000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7123563"/>
              </p:ext>
            </p:extLst>
          </p:nvPr>
        </p:nvGraphicFramePr>
        <p:xfrm>
          <a:off x="2133699" y="5157192"/>
          <a:ext cx="319087" cy="379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721" name="Equation" r:id="rId17" imgW="139579" imgH="164957" progId="Equation.DSMT4">
                  <p:embed/>
                </p:oleObj>
              </mc:Choice>
              <mc:Fallback>
                <p:oleObj name="Equation" r:id="rId17" imgW="139579" imgH="164957" progId="Equation.DSMT4">
                  <p:embed/>
                  <p:pic>
                    <p:nvPicPr>
                      <p:cNvPr id="0" name="Picture 27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99" y="5157192"/>
                        <a:ext cx="319087" cy="379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4633346"/>
              </p:ext>
            </p:extLst>
          </p:nvPr>
        </p:nvGraphicFramePr>
        <p:xfrm>
          <a:off x="4731560" y="4514977"/>
          <a:ext cx="140335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722" name="Equation" r:id="rId18" imgW="672840" imgH="419040" progId="Equation.DSMT4">
                  <p:embed/>
                </p:oleObj>
              </mc:Choice>
              <mc:Fallback>
                <p:oleObj name="Equation" r:id="rId18" imgW="672840" imgH="419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1560" y="4514977"/>
                        <a:ext cx="1403350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34">
            <a:extLst>
              <a:ext uri="{FF2B5EF4-FFF2-40B4-BE49-F238E27FC236}">
                <a16:creationId xmlns="" xmlns:a16="http://schemas.microsoft.com/office/drawing/2014/main" id="{2F982BBE-6FAD-4C4A-9F2F-55C3A00AAD2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1594437"/>
              </p:ext>
            </p:extLst>
          </p:nvPr>
        </p:nvGraphicFramePr>
        <p:xfrm>
          <a:off x="6375400" y="1021172"/>
          <a:ext cx="7874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723" name="Equation" r:id="rId20" imgW="393480" imgH="177480" progId="Equation.DSMT4">
                  <p:embed/>
                </p:oleObj>
              </mc:Choice>
              <mc:Fallback>
                <p:oleObj name="Equation" r:id="rId20" imgW="393480" imgH="17748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="" xmlns:a16="http://schemas.microsoft.com/office/drawing/2014/main" id="{47990B8C-D134-41EC-846F-EE5B18ACE25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5400" y="1021172"/>
                        <a:ext cx="787400" cy="355600"/>
                      </a:xfrm>
                      <a:prstGeom prst="rect">
                        <a:avLst/>
                      </a:prstGeom>
                      <a:noFill/>
                      <a:ln w="349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4">
            <a:extLst>
              <a:ext uri="{FF2B5EF4-FFF2-40B4-BE49-F238E27FC236}">
                <a16:creationId xmlns="" xmlns:a16="http://schemas.microsoft.com/office/drawing/2014/main" id="{83FAC075-EEF9-4DD5-B8A2-0F4B9F7391E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6165697"/>
              </p:ext>
            </p:extLst>
          </p:nvPr>
        </p:nvGraphicFramePr>
        <p:xfrm>
          <a:off x="6004646" y="5691551"/>
          <a:ext cx="1277938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724" name="Equation" r:id="rId22" imgW="558720" imgH="393480" progId="Equation.DSMT4">
                  <p:embed/>
                </p:oleObj>
              </mc:Choice>
              <mc:Fallback>
                <p:oleObj name="Equation" r:id="rId22" imgW="558720" imgH="393480" progId="Equation.DSMT4">
                  <p:embed/>
                  <p:pic>
                    <p:nvPicPr>
                      <p:cNvPr id="31130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4646" y="5691551"/>
                        <a:ext cx="1277938" cy="904875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56CF49F4-2E51-4F42-AA9B-E9172D6FB51B}"/>
              </a:ext>
            </a:extLst>
          </p:cNvPr>
          <p:cNvSpPr/>
          <p:nvPr/>
        </p:nvSpPr>
        <p:spPr>
          <a:xfrm>
            <a:off x="107504" y="1052736"/>
            <a:ext cx="3528392" cy="215886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C5E1FC73-BDE0-4516-8E3F-E0D6B2632515}"/>
              </a:ext>
            </a:extLst>
          </p:cNvPr>
          <p:cNvSpPr/>
          <p:nvPr/>
        </p:nvSpPr>
        <p:spPr>
          <a:xfrm>
            <a:off x="179512" y="1700808"/>
            <a:ext cx="1944216" cy="14401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444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Object 6">
            <a:extLst>
              <a:ext uri="{FF2B5EF4-FFF2-40B4-BE49-F238E27FC236}">
                <a16:creationId xmlns="" xmlns:a16="http://schemas.microsoft.com/office/drawing/2014/main" id="{A813FF1E-B55F-43B8-AFFC-6FA5195AAF9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2555416"/>
              </p:ext>
            </p:extLst>
          </p:nvPr>
        </p:nvGraphicFramePr>
        <p:xfrm>
          <a:off x="1605603" y="1707972"/>
          <a:ext cx="53022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7881" name="Equation" r:id="rId3" imgW="177480" imgH="177480" progId="Equation.DSMT4">
                  <p:embed/>
                </p:oleObj>
              </mc:Choice>
              <mc:Fallback>
                <p:oleObj name="Equation" r:id="rId3" imgW="177480" imgH="177480" progId="Equation.DSMT4">
                  <p:embed/>
                  <p:pic>
                    <p:nvPicPr>
                      <p:cNvPr id="43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5603" y="1707972"/>
                        <a:ext cx="530225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="" xmlns:a16="http://schemas.microsoft.com/office/drawing/2014/main" id="{2AE869BA-4D4C-46E1-B027-8B9C6C392DE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6358490"/>
              </p:ext>
            </p:extLst>
          </p:nvPr>
        </p:nvGraphicFramePr>
        <p:xfrm>
          <a:off x="1661737" y="1085260"/>
          <a:ext cx="1866240" cy="532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7882" name="Equation" r:id="rId5" imgW="622080" imgH="177480" progId="Equation.DSMT4">
                  <p:embed/>
                </p:oleObj>
              </mc:Choice>
              <mc:Fallback>
                <p:oleObj name="Equation" r:id="rId5" imgW="622080" imgH="177480" progId="Equation.DSMT4">
                  <p:embed/>
                  <p:pic>
                    <p:nvPicPr>
                      <p:cNvPr id="44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61737" y="1085260"/>
                        <a:ext cx="1866240" cy="5324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val 8">
            <a:extLst>
              <a:ext uri="{FF2B5EF4-FFF2-40B4-BE49-F238E27FC236}">
                <a16:creationId xmlns="" xmlns:a16="http://schemas.microsoft.com/office/drawing/2014/main" id="{BE45ED3A-4E96-4E4B-9AA2-01799089F3BC}"/>
              </a:ext>
            </a:extLst>
          </p:cNvPr>
          <p:cNvSpPr/>
          <p:nvPr/>
        </p:nvSpPr>
        <p:spPr>
          <a:xfrm>
            <a:off x="890618" y="2833201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Oval 9">
            <a:extLst>
              <a:ext uri="{FF2B5EF4-FFF2-40B4-BE49-F238E27FC236}">
                <a16:creationId xmlns="" xmlns:a16="http://schemas.microsoft.com/office/drawing/2014/main" id="{3F2C4EAC-7485-4F9D-9E10-49FCF66878FD}"/>
              </a:ext>
            </a:extLst>
          </p:cNvPr>
          <p:cNvSpPr/>
          <p:nvPr/>
        </p:nvSpPr>
        <p:spPr>
          <a:xfrm>
            <a:off x="1295635" y="2479632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28073D7E-E40B-4A46-8554-C825E7A92B98}"/>
              </a:ext>
            </a:extLst>
          </p:cNvPr>
          <p:cNvSpPr/>
          <p:nvPr/>
        </p:nvSpPr>
        <p:spPr>
          <a:xfrm>
            <a:off x="467544" y="1887919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AC4D009D-4CAB-449A-BBED-12A25740011B}"/>
              </a:ext>
            </a:extLst>
          </p:cNvPr>
          <p:cNvSpPr/>
          <p:nvPr/>
        </p:nvSpPr>
        <p:spPr>
          <a:xfrm>
            <a:off x="467544" y="2564904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262EBF4F-5DC6-4332-A559-56781A9DE5E4}"/>
              </a:ext>
            </a:extLst>
          </p:cNvPr>
          <p:cNvSpPr/>
          <p:nvPr/>
        </p:nvSpPr>
        <p:spPr>
          <a:xfrm>
            <a:off x="1701456" y="2748389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Oval 13">
            <a:extLst>
              <a:ext uri="{FF2B5EF4-FFF2-40B4-BE49-F238E27FC236}">
                <a16:creationId xmlns="" xmlns:a16="http://schemas.microsoft.com/office/drawing/2014/main" id="{3A619AAC-8E61-4DA3-B74B-2802F06BB808}"/>
              </a:ext>
            </a:extLst>
          </p:cNvPr>
          <p:cNvSpPr/>
          <p:nvPr/>
        </p:nvSpPr>
        <p:spPr>
          <a:xfrm>
            <a:off x="682125" y="2312876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Oval 14">
            <a:extLst>
              <a:ext uri="{FF2B5EF4-FFF2-40B4-BE49-F238E27FC236}">
                <a16:creationId xmlns="" xmlns:a16="http://schemas.microsoft.com/office/drawing/2014/main" id="{A3873130-4E36-4367-8C1C-0219AA2B0C67}"/>
              </a:ext>
            </a:extLst>
          </p:cNvPr>
          <p:cNvSpPr/>
          <p:nvPr/>
        </p:nvSpPr>
        <p:spPr>
          <a:xfrm>
            <a:off x="1418238" y="2184262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Oval 15">
            <a:extLst>
              <a:ext uri="{FF2B5EF4-FFF2-40B4-BE49-F238E27FC236}">
                <a16:creationId xmlns="" xmlns:a16="http://schemas.microsoft.com/office/drawing/2014/main" id="{F253D095-0D3E-4D0F-B3BF-DBAA27739FD8}"/>
              </a:ext>
            </a:extLst>
          </p:cNvPr>
          <p:cNvSpPr/>
          <p:nvPr/>
        </p:nvSpPr>
        <p:spPr>
          <a:xfrm>
            <a:off x="990351" y="1979661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Rectangle 4">
            <a:extLst>
              <a:ext uri="{FF2B5EF4-FFF2-40B4-BE49-F238E27FC236}">
                <a16:creationId xmlns="" xmlns:a16="http://schemas.microsoft.com/office/drawing/2014/main" id="{33ECACE3-8B85-42B0-8DF4-CE0E87D6E642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314654" y="39619"/>
            <a:ext cx="8514692" cy="962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ea typeface="+mj-ea"/>
                <a:cs typeface="Arial" pitchFamily="34" charset="0"/>
              </a:rPr>
              <a:t>Метод 6</a:t>
            </a:r>
            <a:r>
              <a:rPr lang="en-US" sz="2800" b="1" kern="0" dirty="0">
                <a:solidFill>
                  <a:srgbClr val="003399"/>
                </a:solidFill>
                <a:latin typeface="Arial" pitchFamily="34" charset="0"/>
                <a:ea typeface="+mj-ea"/>
                <a:cs typeface="Arial" pitchFamily="34" charset="0"/>
              </a:rPr>
              <a:t>N </a:t>
            </a: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ea typeface="+mj-ea"/>
                <a:cs typeface="Arial" pitchFamily="34" charset="0"/>
              </a:rPr>
              <a:t>мерного фазового пространства</a:t>
            </a:r>
          </a:p>
        </p:txBody>
      </p:sp>
      <p:graphicFrame>
        <p:nvGraphicFramePr>
          <p:cNvPr id="18" name="Object 4">
            <a:extLst>
              <a:ext uri="{FF2B5EF4-FFF2-40B4-BE49-F238E27FC236}">
                <a16:creationId xmlns="" xmlns:a16="http://schemas.microsoft.com/office/drawing/2014/main" id="{2BAAA874-072A-4F66-A851-C2D531C649A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027185"/>
              </p:ext>
            </p:extLst>
          </p:nvPr>
        </p:nvGraphicFramePr>
        <p:xfrm>
          <a:off x="4001884" y="1000862"/>
          <a:ext cx="1005840" cy="6145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7883" name="Equation" r:id="rId7" imgW="457200" imgH="279360" progId="Equation.DSMT4">
                  <p:embed/>
                </p:oleObj>
              </mc:Choice>
              <mc:Fallback>
                <p:oleObj name="Equation" r:id="rId7" imgW="457200" imgH="279360" progId="Equation.DSMT4">
                  <p:embed/>
                  <p:pic>
                    <p:nvPicPr>
                      <p:cNvPr id="26" name="Object 4">
                        <a:extLst>
                          <a:ext uri="{FF2B5EF4-FFF2-40B4-BE49-F238E27FC236}">
                            <a16:creationId xmlns="" xmlns:a16="http://schemas.microsoft.com/office/drawing/2014/main" id="{7209247E-3835-4E68-9387-78D85B198A1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1884" y="1000862"/>
                        <a:ext cx="1005840" cy="6145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Прямоугольник 37">
            <a:extLst>
              <a:ext uri="{FF2B5EF4-FFF2-40B4-BE49-F238E27FC236}">
                <a16:creationId xmlns="" xmlns:a16="http://schemas.microsoft.com/office/drawing/2014/main" id="{0066F531-47E3-47EA-97FD-60493AF4BDE4}"/>
              </a:ext>
            </a:extLst>
          </p:cNvPr>
          <p:cNvSpPr/>
          <p:nvPr/>
        </p:nvSpPr>
        <p:spPr>
          <a:xfrm>
            <a:off x="5258721" y="1000862"/>
            <a:ext cx="368778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Объем 6-мерного фазового пространства, занимаемый 1 частицей</a:t>
            </a:r>
          </a:p>
        </p:txBody>
      </p:sp>
      <p:graphicFrame>
        <p:nvGraphicFramePr>
          <p:cNvPr id="20" name="Object 4">
            <a:extLst>
              <a:ext uri="{FF2B5EF4-FFF2-40B4-BE49-F238E27FC236}">
                <a16:creationId xmlns="" xmlns:a16="http://schemas.microsoft.com/office/drawing/2014/main" id="{9175914C-1B39-4D56-BB75-68DA9384C3A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9763966"/>
              </p:ext>
            </p:extLst>
          </p:nvPr>
        </p:nvGraphicFramePr>
        <p:xfrm>
          <a:off x="3978307" y="2387022"/>
          <a:ext cx="1200672" cy="6145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7884" name="Equation" r:id="rId9" imgW="545760" imgH="279360" progId="Equation.DSMT4">
                  <p:embed/>
                </p:oleObj>
              </mc:Choice>
              <mc:Fallback>
                <p:oleObj name="Equation" r:id="rId9" imgW="545760" imgH="279360" progId="Equation.DSMT4">
                  <p:embed/>
                  <p:pic>
                    <p:nvPicPr>
                      <p:cNvPr id="18" name="Object 4">
                        <a:extLst>
                          <a:ext uri="{FF2B5EF4-FFF2-40B4-BE49-F238E27FC236}">
                            <a16:creationId xmlns="" xmlns:a16="http://schemas.microsoft.com/office/drawing/2014/main" id="{2BAAA874-072A-4F66-A851-C2D531C649A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8307" y="2387022"/>
                        <a:ext cx="1200672" cy="6145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Прямоугольник 37">
            <a:extLst>
              <a:ext uri="{FF2B5EF4-FFF2-40B4-BE49-F238E27FC236}">
                <a16:creationId xmlns="" xmlns:a16="http://schemas.microsoft.com/office/drawing/2014/main" id="{EA68CCEC-1CAF-4C07-B43F-71B5F7B68A07}"/>
              </a:ext>
            </a:extLst>
          </p:cNvPr>
          <p:cNvSpPr/>
          <p:nvPr/>
        </p:nvSpPr>
        <p:spPr>
          <a:xfrm>
            <a:off x="5259313" y="2350196"/>
            <a:ext cx="368778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Объем 6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N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-мерного фазового пространства, занимаемый </a:t>
            </a:r>
            <a:r>
              <a:rPr lang="en-US" sz="2000" i="1" dirty="0">
                <a:latin typeface="Arial" pitchFamily="34" charset="0"/>
                <a:cs typeface="Arial" pitchFamily="34" charset="0"/>
              </a:rPr>
              <a:t>N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частицами</a:t>
            </a:r>
          </a:p>
        </p:txBody>
      </p:sp>
      <p:graphicFrame>
        <p:nvGraphicFramePr>
          <p:cNvPr id="24" name="Object 4">
            <a:extLst>
              <a:ext uri="{FF2B5EF4-FFF2-40B4-BE49-F238E27FC236}">
                <a16:creationId xmlns="" xmlns:a16="http://schemas.microsoft.com/office/drawing/2014/main" id="{2E87D579-CDCE-47C1-B424-2F94BF7FEC4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6390623"/>
              </p:ext>
            </p:extLst>
          </p:nvPr>
        </p:nvGraphicFramePr>
        <p:xfrm>
          <a:off x="179512" y="3565137"/>
          <a:ext cx="2123352" cy="1033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7885" name="Equation" r:id="rId11" imgW="965160" imgH="469800" progId="Equation.DSMT4">
                  <p:embed/>
                </p:oleObj>
              </mc:Choice>
              <mc:Fallback>
                <p:oleObj name="Equation" r:id="rId11" imgW="965160" imgH="469800" progId="Equation.DSMT4">
                  <p:embed/>
                  <p:pic>
                    <p:nvPicPr>
                      <p:cNvPr id="26" name="Object 4">
                        <a:extLst>
                          <a:ext uri="{FF2B5EF4-FFF2-40B4-BE49-F238E27FC236}">
                            <a16:creationId xmlns="" xmlns:a16="http://schemas.microsoft.com/office/drawing/2014/main" id="{7209247E-3835-4E68-9387-78D85B198A1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3565137"/>
                        <a:ext cx="2123352" cy="10335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Прямоугольник 37">
            <a:extLst>
              <a:ext uri="{FF2B5EF4-FFF2-40B4-BE49-F238E27FC236}">
                <a16:creationId xmlns="" xmlns:a16="http://schemas.microsoft.com/office/drawing/2014/main" id="{A25F16D0-B762-48E9-9960-83E174E952DB}"/>
              </a:ext>
            </a:extLst>
          </p:cNvPr>
          <p:cNvSpPr/>
          <p:nvPr/>
        </p:nvSpPr>
        <p:spPr>
          <a:xfrm>
            <a:off x="2771800" y="3659229"/>
            <a:ext cx="59766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Число состояний в элементе объема 6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N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-мерного фазового пространства</a:t>
            </a:r>
          </a:p>
        </p:txBody>
      </p:sp>
      <p:graphicFrame>
        <p:nvGraphicFramePr>
          <p:cNvPr id="26" name="Object 25">
            <a:extLst>
              <a:ext uri="{FF2B5EF4-FFF2-40B4-BE49-F238E27FC236}">
                <a16:creationId xmlns="" xmlns:a16="http://schemas.microsoft.com/office/drawing/2014/main" id="{17385212-F3F2-4744-B854-0FAA9A383C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1847884"/>
              </p:ext>
            </p:extLst>
          </p:nvPr>
        </p:nvGraphicFramePr>
        <p:xfrm>
          <a:off x="137402" y="4750973"/>
          <a:ext cx="6229872" cy="1033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7886" name="Equation" r:id="rId13" imgW="2831760" imgH="469800" progId="Equation.DSMT4">
                  <p:embed/>
                </p:oleObj>
              </mc:Choice>
              <mc:Fallback>
                <p:oleObj name="Equation" r:id="rId13" imgW="2831760" imgH="469800" progId="Equation.DSMT4">
                  <p:embed/>
                  <p:pic>
                    <p:nvPicPr>
                      <p:cNvPr id="18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402" y="4750973"/>
                        <a:ext cx="6229872" cy="1033560"/>
                      </a:xfrm>
                      <a:prstGeom prst="rect">
                        <a:avLst/>
                      </a:prstGeom>
                      <a:noFill/>
                      <a:ln w="349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Прямоугольник 37">
            <a:extLst>
              <a:ext uri="{FF2B5EF4-FFF2-40B4-BE49-F238E27FC236}">
                <a16:creationId xmlns="" xmlns:a16="http://schemas.microsoft.com/office/drawing/2014/main" id="{48829633-2047-4B88-8853-AAB98A7B3DB2}"/>
              </a:ext>
            </a:extLst>
          </p:cNvPr>
          <p:cNvSpPr/>
          <p:nvPr/>
        </p:nvSpPr>
        <p:spPr>
          <a:xfrm>
            <a:off x="35496" y="5914550"/>
            <a:ext cx="90337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Согласно распределению Гиббса – вероятность нахождения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N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частиц в элементе объема                      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6N-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мерного фазового пространства</a:t>
            </a:r>
          </a:p>
        </p:txBody>
      </p:sp>
      <p:graphicFrame>
        <p:nvGraphicFramePr>
          <p:cNvPr id="28" name="Object 27">
            <a:extLst>
              <a:ext uri="{FF2B5EF4-FFF2-40B4-BE49-F238E27FC236}">
                <a16:creationId xmlns="" xmlns:a16="http://schemas.microsoft.com/office/drawing/2014/main" id="{396AA477-1FE7-4CDF-A04A-75462CDA741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3962961"/>
              </p:ext>
            </p:extLst>
          </p:nvPr>
        </p:nvGraphicFramePr>
        <p:xfrm>
          <a:off x="7380312" y="4750973"/>
          <a:ext cx="1117600" cy="865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7887" name="Equation" r:id="rId15" imgW="507960" imgH="393480" progId="Equation.DSMT4">
                  <p:embed/>
                </p:oleObj>
              </mc:Choice>
              <mc:Fallback>
                <p:oleObj name="Equation" r:id="rId15" imgW="507960" imgH="393480" progId="Equation.DSMT4">
                  <p:embed/>
                  <p:pic>
                    <p:nvPicPr>
                      <p:cNvPr id="26" name="Object 25">
                        <a:extLst>
                          <a:ext uri="{FF2B5EF4-FFF2-40B4-BE49-F238E27FC236}">
                            <a16:creationId xmlns="" xmlns:a16="http://schemas.microsoft.com/office/drawing/2014/main" id="{17385212-F3F2-4744-B854-0FAA9A383C5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0312" y="4750973"/>
                        <a:ext cx="1117600" cy="865187"/>
                      </a:xfrm>
                      <a:prstGeom prst="rect">
                        <a:avLst/>
                      </a:prstGeom>
                      <a:noFill/>
                      <a:ln w="349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4">
            <a:extLst>
              <a:ext uri="{FF2B5EF4-FFF2-40B4-BE49-F238E27FC236}">
                <a16:creationId xmlns="" xmlns:a16="http://schemas.microsoft.com/office/drawing/2014/main" id="{F21D2DFC-C2D8-48C8-84BC-508FD5EE828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4037223"/>
              </p:ext>
            </p:extLst>
          </p:nvPr>
        </p:nvGraphicFramePr>
        <p:xfrm>
          <a:off x="2372517" y="6223272"/>
          <a:ext cx="1314450" cy="44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7888" name="Equation" r:id="rId17" imgW="596880" imgH="203040" progId="Equation.DSMT4">
                  <p:embed/>
                </p:oleObj>
              </mc:Choice>
              <mc:Fallback>
                <p:oleObj name="Equation" r:id="rId17" imgW="596880" imgH="203040" progId="Equation.DSMT4">
                  <p:embed/>
                  <p:pic>
                    <p:nvPicPr>
                      <p:cNvPr id="24" name="Object 4">
                        <a:extLst>
                          <a:ext uri="{FF2B5EF4-FFF2-40B4-BE49-F238E27FC236}">
                            <a16:creationId xmlns="" xmlns:a16="http://schemas.microsoft.com/office/drawing/2014/main" id="{2E87D579-CDCE-47C1-B424-2F94BF7FEC4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2517" y="6223272"/>
                        <a:ext cx="1314450" cy="446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62538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5D718D26-CE95-42F5-8949-F8AE89EDD1DB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314654" y="39619"/>
            <a:ext cx="8514692" cy="962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ea typeface="+mj-ea"/>
                <a:cs typeface="Arial" pitchFamily="34" charset="0"/>
              </a:rPr>
              <a:t>Среднее значение кинетической энергии для одной компоненты импульса частицы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="" xmlns:a16="http://schemas.microsoft.com/office/drawing/2014/main" id="{9DC0501E-F69B-4036-89D5-19A66047E80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5762436"/>
              </p:ext>
            </p:extLst>
          </p:nvPr>
        </p:nvGraphicFramePr>
        <p:xfrm>
          <a:off x="314325" y="1131888"/>
          <a:ext cx="1524000" cy="912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735" name="Equation" r:id="rId3" imgW="761760" imgH="457200" progId="Equation.DSMT4">
                  <p:embed/>
                </p:oleObj>
              </mc:Choice>
              <mc:Fallback>
                <p:oleObj name="Equation" r:id="rId3" imgW="761760" imgH="457200" progId="Equation.DSMT4">
                  <p:embed/>
                  <p:pic>
                    <p:nvPicPr>
                      <p:cNvPr id="26" name="Object 25">
                        <a:extLst>
                          <a:ext uri="{FF2B5EF4-FFF2-40B4-BE49-F238E27FC236}">
                            <a16:creationId xmlns="" xmlns:a16="http://schemas.microsoft.com/office/drawing/2014/main" id="{17385212-F3F2-4744-B854-0FAA9A383C5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325" y="1131888"/>
                        <a:ext cx="1524000" cy="912812"/>
                      </a:xfrm>
                      <a:prstGeom prst="rect">
                        <a:avLst/>
                      </a:prstGeom>
                      <a:noFill/>
                      <a:ln w="349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="" xmlns:a16="http://schemas.microsoft.com/office/drawing/2014/main" id="{BE3000C7-1FEE-4BF7-A6AE-FCC63A01005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4275"/>
              </p:ext>
            </p:extLst>
          </p:nvPr>
        </p:nvGraphicFramePr>
        <p:xfrm>
          <a:off x="231775" y="2216150"/>
          <a:ext cx="16764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736" name="Equation" r:id="rId5" imgW="838080" imgH="457200" progId="Equation.DSMT4">
                  <p:embed/>
                </p:oleObj>
              </mc:Choice>
              <mc:Fallback>
                <p:oleObj name="Equation" r:id="rId5" imgW="838080" imgH="45720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="" xmlns:a16="http://schemas.microsoft.com/office/drawing/2014/main" id="{9DC0501E-F69B-4036-89D5-19A66047E80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775" y="2216150"/>
                        <a:ext cx="1676400" cy="914400"/>
                      </a:xfrm>
                      <a:prstGeom prst="rect">
                        <a:avLst/>
                      </a:prstGeom>
                      <a:noFill/>
                      <a:ln w="349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37">
            <a:extLst>
              <a:ext uri="{FF2B5EF4-FFF2-40B4-BE49-F238E27FC236}">
                <a16:creationId xmlns="" xmlns:a16="http://schemas.microsoft.com/office/drawing/2014/main" id="{76263C76-597D-40FA-84FA-1735CD4F8248}"/>
              </a:ext>
            </a:extLst>
          </p:cNvPr>
          <p:cNvSpPr/>
          <p:nvPr/>
        </p:nvSpPr>
        <p:spPr>
          <a:xfrm>
            <a:off x="2543038" y="1282817"/>
            <a:ext cx="57313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Энергия связанная с одной компонентой импульса одной частицы</a:t>
            </a:r>
          </a:p>
        </p:txBody>
      </p:sp>
      <p:sp>
        <p:nvSpPr>
          <p:cNvPr id="8" name="Прямоугольник 37">
            <a:extLst>
              <a:ext uri="{FF2B5EF4-FFF2-40B4-BE49-F238E27FC236}">
                <a16:creationId xmlns="" xmlns:a16="http://schemas.microsoft.com/office/drawing/2014/main" id="{765B1967-4E01-4B72-BCFC-E68EBCCE9529}"/>
              </a:ext>
            </a:extLst>
          </p:cNvPr>
          <p:cNvSpPr/>
          <p:nvPr/>
        </p:nvSpPr>
        <p:spPr>
          <a:xfrm>
            <a:off x="2543038" y="2368153"/>
            <a:ext cx="64289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Полную энергию газа разделим на энергию одной компоненты одной частицы и все остальное 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="" xmlns:a16="http://schemas.microsoft.com/office/drawing/2014/main" id="{D78ABD09-B431-4CC5-9940-F608768DEB2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1352671"/>
              </p:ext>
            </p:extLst>
          </p:nvPr>
        </p:nvGraphicFramePr>
        <p:xfrm>
          <a:off x="119392" y="3356992"/>
          <a:ext cx="1701360" cy="863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737" name="Equation" r:id="rId7" imgW="850680" imgH="431640" progId="Equation.DSMT4">
                  <p:embed/>
                </p:oleObj>
              </mc:Choice>
              <mc:Fallback>
                <p:oleObj name="Equation" r:id="rId7" imgW="850680" imgH="43164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="" xmlns:a16="http://schemas.microsoft.com/office/drawing/2014/main" id="{BE3000C7-1FEE-4BF7-A6AE-FCC63A01005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392" y="3356992"/>
                        <a:ext cx="1701360" cy="863280"/>
                      </a:xfrm>
                      <a:prstGeom prst="rect">
                        <a:avLst/>
                      </a:prstGeom>
                      <a:noFill/>
                      <a:ln w="349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37">
            <a:extLst>
              <a:ext uri="{FF2B5EF4-FFF2-40B4-BE49-F238E27FC236}">
                <a16:creationId xmlns="" xmlns:a16="http://schemas.microsoft.com/office/drawing/2014/main" id="{922AB68D-8C57-43AC-88A2-D788F28558AB}"/>
              </a:ext>
            </a:extLst>
          </p:cNvPr>
          <p:cNvSpPr/>
          <p:nvPr/>
        </p:nvSpPr>
        <p:spPr>
          <a:xfrm>
            <a:off x="2322706" y="3356992"/>
            <a:ext cx="62054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Произведение всех дифференциалов импульсов всех частиц за вычетом</a:t>
            </a:r>
          </a:p>
        </p:txBody>
      </p:sp>
      <p:graphicFrame>
        <p:nvGraphicFramePr>
          <p:cNvPr id="11" name="Object 10">
            <a:extLst>
              <a:ext uri="{FF2B5EF4-FFF2-40B4-BE49-F238E27FC236}">
                <a16:creationId xmlns="" xmlns:a16="http://schemas.microsoft.com/office/drawing/2014/main" id="{4DBB8C80-9D40-4B59-940F-3F3E0B37516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5209624"/>
              </p:ext>
            </p:extLst>
          </p:nvPr>
        </p:nvGraphicFramePr>
        <p:xfrm>
          <a:off x="8453108" y="3368143"/>
          <a:ext cx="685440" cy="406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738" name="Equation" r:id="rId9" imgW="342720" imgH="203040" progId="Equation.DSMT4">
                  <p:embed/>
                </p:oleObj>
              </mc:Choice>
              <mc:Fallback>
                <p:oleObj name="Equation" r:id="rId9" imgW="342720" imgH="20304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="" xmlns:a16="http://schemas.microsoft.com/office/drawing/2014/main" id="{D78ABD09-B431-4CC5-9940-F608768DEB2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53108" y="3368143"/>
                        <a:ext cx="685440" cy="406080"/>
                      </a:xfrm>
                      <a:prstGeom prst="rect">
                        <a:avLst/>
                      </a:prstGeom>
                      <a:noFill/>
                      <a:ln w="349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="" xmlns:a16="http://schemas.microsoft.com/office/drawing/2014/main" id="{89E90A17-1F79-4D6E-A78D-8E779ABD7CA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0361742"/>
              </p:ext>
            </p:extLst>
          </p:nvPr>
        </p:nvGraphicFramePr>
        <p:xfrm>
          <a:off x="5289160" y="3648335"/>
          <a:ext cx="5328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739" name="Equation" r:id="rId11" imgW="266400" imgH="228600" progId="Equation.DSMT4">
                  <p:embed/>
                </p:oleObj>
              </mc:Choice>
              <mc:Fallback>
                <p:oleObj name="Equation" r:id="rId11" imgW="266400" imgH="22860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="" xmlns:a16="http://schemas.microsoft.com/office/drawing/2014/main" id="{D78ABD09-B431-4CC5-9940-F608768DEB2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9160" y="3648335"/>
                        <a:ext cx="532800" cy="457200"/>
                      </a:xfrm>
                      <a:prstGeom prst="rect">
                        <a:avLst/>
                      </a:prstGeom>
                      <a:noFill/>
                      <a:ln w="349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="" xmlns:a16="http://schemas.microsoft.com/office/drawing/2014/main" id="{E96DFE76-878F-4481-A0FF-8C9BFADF14B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073151"/>
              </p:ext>
            </p:extLst>
          </p:nvPr>
        </p:nvGraphicFramePr>
        <p:xfrm>
          <a:off x="827584" y="4888164"/>
          <a:ext cx="6552720" cy="187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740" name="Equation" r:id="rId13" imgW="3276360" imgH="939600" progId="Equation.DSMT4">
                  <p:embed/>
                </p:oleObj>
              </mc:Choice>
              <mc:Fallback>
                <p:oleObj name="Equation" r:id="rId13" imgW="3276360" imgH="93960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="" xmlns:a16="http://schemas.microsoft.com/office/drawing/2014/main" id="{BE3000C7-1FEE-4BF7-A6AE-FCC63A01005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4888164"/>
                        <a:ext cx="6552720" cy="1879200"/>
                      </a:xfrm>
                      <a:prstGeom prst="rect">
                        <a:avLst/>
                      </a:prstGeom>
                      <a:noFill/>
                      <a:ln w="349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Прямоугольник 37">
            <a:extLst>
              <a:ext uri="{FF2B5EF4-FFF2-40B4-BE49-F238E27FC236}">
                <a16:creationId xmlns="" xmlns:a16="http://schemas.microsoft.com/office/drawing/2014/main" id="{BEBE4042-3C2A-4E3C-8A30-916BD0202859}"/>
              </a:ext>
            </a:extLst>
          </p:cNvPr>
          <p:cNvSpPr/>
          <p:nvPr/>
        </p:nvSpPr>
        <p:spPr>
          <a:xfrm>
            <a:off x="457268" y="4488054"/>
            <a:ext cx="79311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Среднее значение энергии выделенной компоненты импульса</a:t>
            </a:r>
          </a:p>
        </p:txBody>
      </p:sp>
      <p:graphicFrame>
        <p:nvGraphicFramePr>
          <p:cNvPr id="15" name="Object 14">
            <a:extLst>
              <a:ext uri="{FF2B5EF4-FFF2-40B4-BE49-F238E27FC236}">
                <a16:creationId xmlns="" xmlns:a16="http://schemas.microsoft.com/office/drawing/2014/main" id="{78B4395F-03BF-473F-9075-6342C0A52AF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0547582"/>
              </p:ext>
            </p:extLst>
          </p:nvPr>
        </p:nvGraphicFramePr>
        <p:xfrm>
          <a:off x="7984801" y="2721216"/>
          <a:ext cx="3810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741" name="Equation" r:id="rId15" imgW="190440" imgH="164880" progId="Equation.DSMT4">
                  <p:embed/>
                </p:oleObj>
              </mc:Choice>
              <mc:Fallback>
                <p:oleObj name="Equation" r:id="rId15" imgW="190440" imgH="16488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="" xmlns:a16="http://schemas.microsoft.com/office/drawing/2014/main" id="{BE3000C7-1FEE-4BF7-A6AE-FCC63A01005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84801" y="2721216"/>
                        <a:ext cx="381000" cy="330200"/>
                      </a:xfrm>
                      <a:prstGeom prst="rect">
                        <a:avLst/>
                      </a:prstGeom>
                      <a:noFill/>
                      <a:ln w="349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52193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16925393-A64A-4CA6-A172-058CFA3E04A6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314654" y="39619"/>
            <a:ext cx="8514692" cy="962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ea typeface="+mj-ea"/>
                <a:cs typeface="Arial" pitchFamily="34" charset="0"/>
              </a:rPr>
              <a:t>Среднее значение кинетической энергии для одной компоненты импульса частицы</a:t>
            </a:r>
          </a:p>
        </p:txBody>
      </p:sp>
      <p:sp>
        <p:nvSpPr>
          <p:cNvPr id="5" name="Прямоугольник 37">
            <a:extLst>
              <a:ext uri="{FF2B5EF4-FFF2-40B4-BE49-F238E27FC236}">
                <a16:creationId xmlns="" xmlns:a16="http://schemas.microsoft.com/office/drawing/2014/main" id="{0A654B4F-CADF-4B16-835B-97054E2841BA}"/>
              </a:ext>
            </a:extLst>
          </p:cNvPr>
          <p:cNvSpPr/>
          <p:nvPr/>
        </p:nvSpPr>
        <p:spPr>
          <a:xfrm>
            <a:off x="295424" y="1196752"/>
            <a:ext cx="73448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Интегралы по всем переменным, кроме          сокращаются    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="" xmlns:a16="http://schemas.microsoft.com/office/drawing/2014/main" id="{66328983-B058-4CD3-8415-74B032C63EC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8083119"/>
              </p:ext>
            </p:extLst>
          </p:nvPr>
        </p:nvGraphicFramePr>
        <p:xfrm>
          <a:off x="395536" y="1823839"/>
          <a:ext cx="7797800" cy="1878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548" name="Equation" r:id="rId3" imgW="3898800" imgH="939600" progId="Equation.DSMT4">
                  <p:embed/>
                </p:oleObj>
              </mc:Choice>
              <mc:Fallback>
                <p:oleObj name="Equation" r:id="rId3" imgW="3898800" imgH="93960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="" xmlns:a16="http://schemas.microsoft.com/office/drawing/2014/main" id="{E96DFE76-878F-4481-A0FF-8C9BFADF14B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1823839"/>
                        <a:ext cx="7797800" cy="1878012"/>
                      </a:xfrm>
                      <a:prstGeom prst="rect">
                        <a:avLst/>
                      </a:prstGeom>
                      <a:noFill/>
                      <a:ln w="349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="" xmlns:a16="http://schemas.microsoft.com/office/drawing/2014/main" id="{EB26056C-3285-4290-B938-85927C6B1E0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7853522"/>
              </p:ext>
            </p:extLst>
          </p:nvPr>
        </p:nvGraphicFramePr>
        <p:xfrm>
          <a:off x="5263976" y="1168207"/>
          <a:ext cx="4318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549" name="Equation" r:id="rId5" imgW="215640" imgH="228600" progId="Equation.DSMT4">
                  <p:embed/>
                </p:oleObj>
              </mc:Choice>
              <mc:Fallback>
                <p:oleObj name="Equation" r:id="rId5" imgW="215640" imgH="22860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="" xmlns:a16="http://schemas.microsoft.com/office/drawing/2014/main" id="{66328983-B058-4CD3-8415-74B032C63EC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3976" y="1168207"/>
                        <a:ext cx="431800" cy="457200"/>
                      </a:xfrm>
                      <a:prstGeom prst="rect">
                        <a:avLst/>
                      </a:prstGeom>
                      <a:noFill/>
                      <a:ln w="349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="" xmlns:a16="http://schemas.microsoft.com/office/drawing/2014/main" id="{E2A26B52-F967-4770-855C-8CFAC72FE12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3069862"/>
              </p:ext>
            </p:extLst>
          </p:nvPr>
        </p:nvGraphicFramePr>
        <p:xfrm>
          <a:off x="340439" y="4042021"/>
          <a:ext cx="3708400" cy="963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550" name="Equation" r:id="rId7" imgW="1854000" imgH="482400" progId="Equation.DSMT4">
                  <p:embed/>
                </p:oleObj>
              </mc:Choice>
              <mc:Fallback>
                <p:oleObj name="Equation" r:id="rId7" imgW="1854000" imgH="48240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="" xmlns:a16="http://schemas.microsoft.com/office/drawing/2014/main" id="{66328983-B058-4CD3-8415-74B032C63EC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0439" y="4042021"/>
                        <a:ext cx="3708400" cy="963612"/>
                      </a:xfrm>
                      <a:prstGeom prst="rect">
                        <a:avLst/>
                      </a:prstGeom>
                      <a:noFill/>
                      <a:ln w="349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="" xmlns:a16="http://schemas.microsoft.com/office/drawing/2014/main" id="{3A338755-5ADF-49BF-A40A-005D2240CE2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9242531"/>
              </p:ext>
            </p:extLst>
          </p:nvPr>
        </p:nvGraphicFramePr>
        <p:xfrm>
          <a:off x="363538" y="5529263"/>
          <a:ext cx="7264400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551" name="Equation" r:id="rId9" imgW="3632040" imgH="507960" progId="Equation.DSMT4">
                  <p:embed/>
                </p:oleObj>
              </mc:Choice>
              <mc:Fallback>
                <p:oleObj name="Equation" r:id="rId9" imgW="3632040" imgH="50796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="" xmlns:a16="http://schemas.microsoft.com/office/drawing/2014/main" id="{66328983-B058-4CD3-8415-74B032C63EC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38" y="5529263"/>
                        <a:ext cx="7264400" cy="1016000"/>
                      </a:xfrm>
                      <a:prstGeom prst="rect">
                        <a:avLst/>
                      </a:prstGeom>
                      <a:noFill/>
                      <a:ln w="349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37">
            <a:extLst>
              <a:ext uri="{FF2B5EF4-FFF2-40B4-BE49-F238E27FC236}">
                <a16:creationId xmlns="" xmlns:a16="http://schemas.microsoft.com/office/drawing/2014/main" id="{711BD164-02F9-46C6-AA05-2865C505AC67}"/>
              </a:ext>
            </a:extLst>
          </p:cNvPr>
          <p:cNvSpPr/>
          <p:nvPr/>
        </p:nvSpPr>
        <p:spPr>
          <a:xfrm>
            <a:off x="4520928" y="4323772"/>
            <a:ext cx="26433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Интеграл Пуассона</a:t>
            </a:r>
          </a:p>
        </p:txBody>
      </p:sp>
    </p:spTree>
    <p:extLst>
      <p:ext uri="{BB962C8B-B14F-4D97-AF65-F5344CB8AC3E}">
        <p14:creationId xmlns:p14="http://schemas.microsoft.com/office/powerpoint/2010/main" val="3263356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="" xmlns:a16="http://schemas.microsoft.com/office/drawing/2014/main" id="{21B9E808-22F2-4DF5-B65A-6236BF7012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8523564"/>
              </p:ext>
            </p:extLst>
          </p:nvPr>
        </p:nvGraphicFramePr>
        <p:xfrm>
          <a:off x="204788" y="1735138"/>
          <a:ext cx="2006600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493" name="Equation" r:id="rId3" imgW="1002960" imgH="482400" progId="Equation.DSMT4">
                  <p:embed/>
                </p:oleObj>
              </mc:Choice>
              <mc:Fallback>
                <p:oleObj name="Equation" r:id="rId3" imgW="1002960" imgH="48240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="" xmlns:a16="http://schemas.microsoft.com/office/drawing/2014/main" id="{B6F5DCD9-37AE-4F7B-ADBD-BE470402576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788" y="1735138"/>
                        <a:ext cx="2006600" cy="965200"/>
                      </a:xfrm>
                      <a:prstGeom prst="rect">
                        <a:avLst/>
                      </a:prstGeom>
                      <a:noFill/>
                      <a:ln w="2222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9C6FD877-E306-4B93-A188-BAD64339D618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360041" y="44624"/>
            <a:ext cx="8388423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ea typeface="+mj-ea"/>
                <a:cs typeface="Arial" pitchFamily="34" charset="0"/>
              </a:rPr>
              <a:t>Равнораспределение энергии по степеням свободы</a:t>
            </a:r>
          </a:p>
        </p:txBody>
      </p:sp>
      <p:sp>
        <p:nvSpPr>
          <p:cNvPr id="6" name="Прямоугольник 37">
            <a:extLst>
              <a:ext uri="{FF2B5EF4-FFF2-40B4-BE49-F238E27FC236}">
                <a16:creationId xmlns="" xmlns:a16="http://schemas.microsoft.com/office/drawing/2014/main" id="{B55666CE-4298-414B-B873-72931B81A0C7}"/>
              </a:ext>
            </a:extLst>
          </p:cNvPr>
          <p:cNvSpPr/>
          <p:nvPr/>
        </p:nvSpPr>
        <p:spPr>
          <a:xfrm>
            <a:off x="2483768" y="1556792"/>
            <a:ext cx="63367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На каждую степень свободы системы из </a:t>
            </a:r>
            <a:r>
              <a:rPr lang="en-US" sz="2000" i="1" dirty="0">
                <a:latin typeface="Arial" pitchFamily="34" charset="0"/>
                <a:cs typeface="Arial" pitchFamily="34" charset="0"/>
              </a:rPr>
              <a:t>N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точечных частиц, дающую вклад в кинетическую энергию системы, приходится одна и та же энергия, равная  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="" xmlns:a16="http://schemas.microsoft.com/office/drawing/2014/main" id="{47990B8C-D134-41EC-846F-EE5B18ACE25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4230337"/>
              </p:ext>
            </p:extLst>
          </p:nvPr>
        </p:nvGraphicFramePr>
        <p:xfrm>
          <a:off x="4554252" y="2492896"/>
          <a:ext cx="7874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494" name="Equation" r:id="rId5" imgW="393480" imgH="177480" progId="Equation.DSMT4">
                  <p:embed/>
                </p:oleObj>
              </mc:Choice>
              <mc:Fallback>
                <p:oleObj name="Equation" r:id="rId5" imgW="393480" imgH="177480" progId="Equation.DSMT4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="" xmlns:a16="http://schemas.microsoft.com/office/drawing/2014/main" id="{21B9E808-22F2-4DF5-B65A-6236BF7012A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4252" y="2492896"/>
                        <a:ext cx="787400" cy="355600"/>
                      </a:xfrm>
                      <a:prstGeom prst="rect">
                        <a:avLst/>
                      </a:prstGeom>
                      <a:noFill/>
                      <a:ln w="349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="" xmlns:a16="http://schemas.microsoft.com/office/drawing/2014/main" id="{A674D419-FC89-4FF9-B531-2B382061BB2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5739034"/>
              </p:ext>
            </p:extLst>
          </p:nvPr>
        </p:nvGraphicFramePr>
        <p:xfrm>
          <a:off x="323528" y="3312278"/>
          <a:ext cx="14224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495" name="Equation" r:id="rId7" imgW="711000" imgH="393480" progId="Equation.DSMT4">
                  <p:embed/>
                </p:oleObj>
              </mc:Choice>
              <mc:Fallback>
                <p:oleObj name="Equation" r:id="rId7" imgW="711000" imgH="393480" progId="Equation.DSMT4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="" xmlns:a16="http://schemas.microsoft.com/office/drawing/2014/main" id="{21B9E808-22F2-4DF5-B65A-6236BF7012A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3312278"/>
                        <a:ext cx="1422400" cy="787400"/>
                      </a:xfrm>
                      <a:prstGeom prst="rect">
                        <a:avLst/>
                      </a:prstGeom>
                      <a:noFill/>
                      <a:ln w="349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37">
            <a:extLst>
              <a:ext uri="{FF2B5EF4-FFF2-40B4-BE49-F238E27FC236}">
                <a16:creationId xmlns="" xmlns:a16="http://schemas.microsoft.com/office/drawing/2014/main" id="{AAA14FC2-E2B4-4AF2-8028-B673B0D6DD13}"/>
              </a:ext>
            </a:extLst>
          </p:cNvPr>
          <p:cNvSpPr/>
          <p:nvPr/>
        </p:nvSpPr>
        <p:spPr>
          <a:xfrm>
            <a:off x="2483768" y="3426958"/>
            <a:ext cx="61206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Среднее значение кинетической энергии поступательного движения для газа из </a:t>
            </a:r>
            <a:r>
              <a:rPr lang="en-US" sz="2000" i="1" dirty="0">
                <a:latin typeface="Arial" pitchFamily="34" charset="0"/>
                <a:cs typeface="Arial" pitchFamily="34" charset="0"/>
              </a:rPr>
              <a:t>N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частиц </a:t>
            </a:r>
          </a:p>
        </p:txBody>
      </p:sp>
      <p:sp>
        <p:nvSpPr>
          <p:cNvPr id="10" name="Прямоугольник 37">
            <a:extLst>
              <a:ext uri="{FF2B5EF4-FFF2-40B4-BE49-F238E27FC236}">
                <a16:creationId xmlns="" xmlns:a16="http://schemas.microsoft.com/office/drawing/2014/main" id="{CABB58D1-C486-4F72-86AB-38BD743DEE5B}"/>
              </a:ext>
            </a:extLst>
          </p:cNvPr>
          <p:cNvSpPr/>
          <p:nvPr/>
        </p:nvSpPr>
        <p:spPr>
          <a:xfrm>
            <a:off x="179512" y="4653136"/>
            <a:ext cx="86409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Для потенциальной энергии различных степеней свободы произвольного вида никакого общего закона подобного типа не существует. В случае специальной формы выражения для потенциальной энергии для нее также справедливо данное положение</a:t>
            </a:r>
          </a:p>
        </p:txBody>
      </p:sp>
    </p:spTree>
    <p:extLst>
      <p:ext uri="{BB962C8B-B14F-4D97-AF65-F5344CB8AC3E}">
        <p14:creationId xmlns:p14="http://schemas.microsoft.com/office/powerpoint/2010/main" val="25117319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6B0E3679-DF7D-4855-B780-D22300CF5EAA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360041" y="44624"/>
            <a:ext cx="8388423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ea typeface="+mj-ea"/>
                <a:cs typeface="Arial" pitchFamily="34" charset="0"/>
              </a:rPr>
              <a:t>Равнораспределение энергии по степеням свободы</a:t>
            </a:r>
            <a:r>
              <a:rPr lang="en-US" sz="2800" b="1" kern="0" dirty="0">
                <a:solidFill>
                  <a:srgbClr val="003399"/>
                </a:solidFill>
                <a:latin typeface="Arial" pitchFamily="34" charset="0"/>
                <a:ea typeface="+mj-ea"/>
                <a:cs typeface="Arial" pitchFamily="34" charset="0"/>
              </a:rPr>
              <a:t>: </a:t>
            </a: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ea typeface="+mj-ea"/>
                <a:cs typeface="Arial" pitchFamily="34" charset="0"/>
              </a:rPr>
              <a:t>сложные частицы</a:t>
            </a:r>
          </a:p>
        </p:txBody>
      </p:sp>
      <p:sp>
        <p:nvSpPr>
          <p:cNvPr id="6" name="Oval 30">
            <a:extLst>
              <a:ext uri="{FF2B5EF4-FFF2-40B4-BE49-F238E27FC236}">
                <a16:creationId xmlns="" xmlns:a16="http://schemas.microsoft.com/office/drawing/2014/main" id="{D0C3D968-D798-4DC6-99D5-3A3767196964}"/>
              </a:ext>
            </a:extLst>
          </p:cNvPr>
          <p:cNvSpPr/>
          <p:nvPr/>
        </p:nvSpPr>
        <p:spPr>
          <a:xfrm>
            <a:off x="539552" y="1412776"/>
            <a:ext cx="288000" cy="288000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Oval 30">
            <a:extLst>
              <a:ext uri="{FF2B5EF4-FFF2-40B4-BE49-F238E27FC236}">
                <a16:creationId xmlns="" xmlns:a16="http://schemas.microsoft.com/office/drawing/2014/main" id="{A5D87EC3-7A4D-4F6B-B8FA-F7F7FAED0A1C}"/>
              </a:ext>
            </a:extLst>
          </p:cNvPr>
          <p:cNvSpPr/>
          <p:nvPr/>
        </p:nvSpPr>
        <p:spPr>
          <a:xfrm>
            <a:off x="1259632" y="1941823"/>
            <a:ext cx="288000" cy="2880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Oval 30">
            <a:extLst>
              <a:ext uri="{FF2B5EF4-FFF2-40B4-BE49-F238E27FC236}">
                <a16:creationId xmlns="" xmlns:a16="http://schemas.microsoft.com/office/drawing/2014/main" id="{B1071904-9CA3-44EF-ABE4-2C3B549E2133}"/>
              </a:ext>
            </a:extLst>
          </p:cNvPr>
          <p:cNvSpPr/>
          <p:nvPr/>
        </p:nvSpPr>
        <p:spPr>
          <a:xfrm>
            <a:off x="530843" y="2470870"/>
            <a:ext cx="288000" cy="2880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AAA389E9-2AB4-44FA-A977-646B3C63E2BB}"/>
              </a:ext>
            </a:extLst>
          </p:cNvPr>
          <p:cNvCxnSpPr>
            <a:cxnSpLocks/>
          </p:cNvCxnSpPr>
          <p:nvPr/>
        </p:nvCxnSpPr>
        <p:spPr>
          <a:xfrm>
            <a:off x="683568" y="1689763"/>
            <a:ext cx="0" cy="79212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4DA5FFBE-2D8B-4A00-A099-15D520FD6C71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780328" y="1590761"/>
            <a:ext cx="521481" cy="39323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="" xmlns:a16="http://schemas.microsoft.com/office/drawing/2014/main" id="{BA554897-69AA-4A42-99B2-79761637AD21}"/>
              </a:ext>
            </a:extLst>
          </p:cNvPr>
          <p:cNvCxnSpPr>
            <a:cxnSpLocks/>
            <a:stCxn id="9" idx="7"/>
            <a:endCxn id="8" idx="3"/>
          </p:cNvCxnSpPr>
          <p:nvPr/>
        </p:nvCxnSpPr>
        <p:spPr>
          <a:xfrm flipV="1">
            <a:off x="776666" y="2187646"/>
            <a:ext cx="525143" cy="32540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Object 18">
            <a:extLst>
              <a:ext uri="{FF2B5EF4-FFF2-40B4-BE49-F238E27FC236}">
                <a16:creationId xmlns="" xmlns:a16="http://schemas.microsoft.com/office/drawing/2014/main" id="{BDB3BACF-593C-4413-ABBD-51CCEB9A463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5760257"/>
              </p:ext>
            </p:extLst>
          </p:nvPr>
        </p:nvGraphicFramePr>
        <p:xfrm>
          <a:off x="2022475" y="2214563"/>
          <a:ext cx="4165600" cy="836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589" name="Equation" r:id="rId3" imgW="2082600" imgH="419040" progId="Equation.DSMT4">
                  <p:embed/>
                </p:oleObj>
              </mc:Choice>
              <mc:Fallback>
                <p:oleObj name="Equation" r:id="rId3" imgW="2082600" imgH="41904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="" xmlns:a16="http://schemas.microsoft.com/office/drawing/2014/main" id="{BE3000C7-1FEE-4BF7-A6AE-FCC63A01005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2475" y="2214563"/>
                        <a:ext cx="4165600" cy="836612"/>
                      </a:xfrm>
                      <a:prstGeom prst="rect">
                        <a:avLst/>
                      </a:prstGeom>
                      <a:noFill/>
                      <a:ln w="349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Прямоугольник 37">
            <a:extLst>
              <a:ext uri="{FF2B5EF4-FFF2-40B4-BE49-F238E27FC236}">
                <a16:creationId xmlns="" xmlns:a16="http://schemas.microsoft.com/office/drawing/2014/main" id="{5397F090-BD29-43DA-9552-936CC5A25D00}"/>
              </a:ext>
            </a:extLst>
          </p:cNvPr>
          <p:cNvSpPr/>
          <p:nvPr/>
        </p:nvSpPr>
        <p:spPr>
          <a:xfrm>
            <a:off x="2026936" y="1180946"/>
            <a:ext cx="69623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Кинетическая энергия частицы есть сумма кинетической энергии поступательного движения (центр масс) и кинетической энергии вращательного движения </a:t>
            </a:r>
          </a:p>
        </p:txBody>
      </p:sp>
      <p:graphicFrame>
        <p:nvGraphicFramePr>
          <p:cNvPr id="21" name="Object 20">
            <a:extLst>
              <a:ext uri="{FF2B5EF4-FFF2-40B4-BE49-F238E27FC236}">
                <a16:creationId xmlns="" xmlns:a16="http://schemas.microsoft.com/office/drawing/2014/main" id="{212110E7-1797-4E4E-B830-6A6DBE73EE3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0616732"/>
              </p:ext>
            </p:extLst>
          </p:nvPr>
        </p:nvGraphicFramePr>
        <p:xfrm>
          <a:off x="158750" y="3101975"/>
          <a:ext cx="1320800" cy="45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590" name="Equation" r:id="rId5" imgW="660240" imgH="228600" progId="Equation.DSMT4">
                  <p:embed/>
                </p:oleObj>
              </mc:Choice>
              <mc:Fallback>
                <p:oleObj name="Equation" r:id="rId5" imgW="660240" imgH="228600" progId="Equation.DSMT4">
                  <p:embed/>
                  <p:pic>
                    <p:nvPicPr>
                      <p:cNvPr id="19" name="Object 18">
                        <a:extLst>
                          <a:ext uri="{FF2B5EF4-FFF2-40B4-BE49-F238E27FC236}">
                            <a16:creationId xmlns="" xmlns:a16="http://schemas.microsoft.com/office/drawing/2014/main" id="{BDB3BACF-593C-4413-ABBD-51CCEB9A463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750" y="3101975"/>
                        <a:ext cx="1320800" cy="455613"/>
                      </a:xfrm>
                      <a:prstGeom prst="rect">
                        <a:avLst/>
                      </a:prstGeom>
                      <a:noFill/>
                      <a:ln w="349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>
            <a:extLst>
              <a:ext uri="{FF2B5EF4-FFF2-40B4-BE49-F238E27FC236}">
                <a16:creationId xmlns="" xmlns:a16="http://schemas.microsoft.com/office/drawing/2014/main" id="{E93CBAA0-3A37-4EF7-942D-622B638D0A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9308284"/>
              </p:ext>
            </p:extLst>
          </p:nvPr>
        </p:nvGraphicFramePr>
        <p:xfrm>
          <a:off x="141288" y="3614738"/>
          <a:ext cx="1371600" cy="455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591" name="Equation" r:id="rId7" imgW="685800" imgH="228600" progId="Equation.DSMT4">
                  <p:embed/>
                </p:oleObj>
              </mc:Choice>
              <mc:Fallback>
                <p:oleObj name="Equation" r:id="rId7" imgW="685800" imgH="228600" progId="Equation.DSMT4">
                  <p:embed/>
                  <p:pic>
                    <p:nvPicPr>
                      <p:cNvPr id="21" name="Object 20">
                        <a:extLst>
                          <a:ext uri="{FF2B5EF4-FFF2-40B4-BE49-F238E27FC236}">
                            <a16:creationId xmlns="" xmlns:a16="http://schemas.microsoft.com/office/drawing/2014/main" id="{212110E7-1797-4E4E-B830-6A6DBE73EE3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288" y="3614738"/>
                        <a:ext cx="1371600" cy="455612"/>
                      </a:xfrm>
                      <a:prstGeom prst="rect">
                        <a:avLst/>
                      </a:prstGeom>
                      <a:noFill/>
                      <a:ln w="349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Прямоугольник 37">
            <a:extLst>
              <a:ext uri="{FF2B5EF4-FFF2-40B4-BE49-F238E27FC236}">
                <a16:creationId xmlns="" xmlns:a16="http://schemas.microsoft.com/office/drawing/2014/main" id="{DEDF1E96-7675-42B6-92A7-68F377E22A3C}"/>
              </a:ext>
            </a:extLst>
          </p:cNvPr>
          <p:cNvSpPr/>
          <p:nvPr/>
        </p:nvSpPr>
        <p:spPr>
          <a:xfrm>
            <a:off x="2074192" y="3130071"/>
            <a:ext cx="68097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Моменты инерции относительно различных осей</a:t>
            </a:r>
          </a:p>
        </p:txBody>
      </p:sp>
      <p:sp>
        <p:nvSpPr>
          <p:cNvPr id="24" name="Прямоугольник 37">
            <a:extLst>
              <a:ext uri="{FF2B5EF4-FFF2-40B4-BE49-F238E27FC236}">
                <a16:creationId xmlns="" xmlns:a16="http://schemas.microsoft.com/office/drawing/2014/main" id="{26C9DB5E-CFA3-447E-A702-C1D1301A3CDE}"/>
              </a:ext>
            </a:extLst>
          </p:cNvPr>
          <p:cNvSpPr/>
          <p:nvPr/>
        </p:nvSpPr>
        <p:spPr>
          <a:xfrm>
            <a:off x="2083608" y="3641793"/>
            <a:ext cx="37210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Угловые скорости вращения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="" xmlns:a16="http://schemas.microsoft.com/office/drawing/2014/main" id="{0388BE89-EA38-49E5-8847-9D55F75C542F}"/>
              </a:ext>
            </a:extLst>
          </p:cNvPr>
          <p:cNvCxnSpPr/>
          <p:nvPr/>
        </p:nvCxnSpPr>
        <p:spPr>
          <a:xfrm flipV="1">
            <a:off x="971600" y="1412776"/>
            <a:ext cx="720080" cy="571224"/>
          </a:xfrm>
          <a:prstGeom prst="straightConnector1">
            <a:avLst/>
          </a:prstGeom>
          <a:ln w="3492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Object 26">
            <a:extLst>
              <a:ext uri="{FF2B5EF4-FFF2-40B4-BE49-F238E27FC236}">
                <a16:creationId xmlns="" xmlns:a16="http://schemas.microsoft.com/office/drawing/2014/main" id="{9C99468A-BC97-4ACF-9A3D-2B95617E1BC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8183768"/>
              </p:ext>
            </p:extLst>
          </p:nvPr>
        </p:nvGraphicFramePr>
        <p:xfrm>
          <a:off x="1210300" y="1180854"/>
          <a:ext cx="279400" cy="455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592" name="Equation" r:id="rId9" imgW="139680" imgH="228600" progId="Equation.DSMT4">
                  <p:embed/>
                </p:oleObj>
              </mc:Choice>
              <mc:Fallback>
                <p:oleObj name="Equation" r:id="rId9" imgW="139680" imgH="228600" progId="Equation.DSMT4">
                  <p:embed/>
                  <p:pic>
                    <p:nvPicPr>
                      <p:cNvPr id="19" name="Object 18">
                        <a:extLst>
                          <a:ext uri="{FF2B5EF4-FFF2-40B4-BE49-F238E27FC236}">
                            <a16:creationId xmlns="" xmlns:a16="http://schemas.microsoft.com/office/drawing/2014/main" id="{BDB3BACF-593C-4413-ABBD-51CCEB9A463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0300" y="1180854"/>
                        <a:ext cx="279400" cy="455612"/>
                      </a:xfrm>
                      <a:prstGeom prst="rect">
                        <a:avLst/>
                      </a:prstGeom>
                      <a:noFill/>
                      <a:ln w="349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Arrow: Curved Left 27">
            <a:extLst>
              <a:ext uri="{FF2B5EF4-FFF2-40B4-BE49-F238E27FC236}">
                <a16:creationId xmlns="" xmlns:a16="http://schemas.microsoft.com/office/drawing/2014/main" id="{013DC477-DAD5-400A-93EA-11FFD259DFBA}"/>
              </a:ext>
            </a:extLst>
          </p:cNvPr>
          <p:cNvSpPr/>
          <p:nvPr/>
        </p:nvSpPr>
        <p:spPr>
          <a:xfrm rot="16200000">
            <a:off x="189192" y="1838262"/>
            <a:ext cx="492374" cy="40011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Oval 30">
            <a:extLst>
              <a:ext uri="{FF2B5EF4-FFF2-40B4-BE49-F238E27FC236}">
                <a16:creationId xmlns="" xmlns:a16="http://schemas.microsoft.com/office/drawing/2014/main" id="{655A3277-03BA-4E4D-8836-EC2EC8CC9ACD}"/>
              </a:ext>
            </a:extLst>
          </p:cNvPr>
          <p:cNvSpPr/>
          <p:nvPr/>
        </p:nvSpPr>
        <p:spPr>
          <a:xfrm>
            <a:off x="547672" y="4963226"/>
            <a:ext cx="288000" cy="288000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Oval 30">
            <a:extLst>
              <a:ext uri="{FF2B5EF4-FFF2-40B4-BE49-F238E27FC236}">
                <a16:creationId xmlns="" xmlns:a16="http://schemas.microsoft.com/office/drawing/2014/main" id="{65FEA3B1-58FD-4E1B-AFD2-42C689A7FA1C}"/>
              </a:ext>
            </a:extLst>
          </p:cNvPr>
          <p:cNvSpPr/>
          <p:nvPr/>
        </p:nvSpPr>
        <p:spPr>
          <a:xfrm>
            <a:off x="1267752" y="5492273"/>
            <a:ext cx="288000" cy="2880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Oval 30">
            <a:extLst>
              <a:ext uri="{FF2B5EF4-FFF2-40B4-BE49-F238E27FC236}">
                <a16:creationId xmlns="" xmlns:a16="http://schemas.microsoft.com/office/drawing/2014/main" id="{B08388D6-147E-4A66-B702-EC5210C0D9A8}"/>
              </a:ext>
            </a:extLst>
          </p:cNvPr>
          <p:cNvSpPr/>
          <p:nvPr/>
        </p:nvSpPr>
        <p:spPr>
          <a:xfrm>
            <a:off x="538963" y="6021320"/>
            <a:ext cx="288000" cy="2880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3" name="Straight Connector 32">
            <a:extLst>
              <a:ext uri="{FF2B5EF4-FFF2-40B4-BE49-F238E27FC236}">
                <a16:creationId xmlns="" xmlns:a16="http://schemas.microsoft.com/office/drawing/2014/main" id="{CB108F00-19E6-410E-841E-0A55D7798792}"/>
              </a:ext>
            </a:extLst>
          </p:cNvPr>
          <p:cNvCxnSpPr>
            <a:cxnSpLocks/>
          </p:cNvCxnSpPr>
          <p:nvPr/>
        </p:nvCxnSpPr>
        <p:spPr>
          <a:xfrm flipV="1">
            <a:off x="770680" y="5078819"/>
            <a:ext cx="199949" cy="10180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="" xmlns:a16="http://schemas.microsoft.com/office/drawing/2014/main" id="{43AEFC78-FBF1-43C5-BB7F-406966A6259F}"/>
              </a:ext>
            </a:extLst>
          </p:cNvPr>
          <p:cNvCxnSpPr>
            <a:cxnSpLocks/>
          </p:cNvCxnSpPr>
          <p:nvPr/>
        </p:nvCxnSpPr>
        <p:spPr>
          <a:xfrm flipV="1">
            <a:off x="888422" y="5047621"/>
            <a:ext cx="99975" cy="27462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="" xmlns:a16="http://schemas.microsoft.com/office/drawing/2014/main" id="{19765889-2251-4E3F-9CA1-77B7D8F99A5F}"/>
              </a:ext>
            </a:extLst>
          </p:cNvPr>
          <p:cNvCxnSpPr>
            <a:cxnSpLocks/>
          </p:cNvCxnSpPr>
          <p:nvPr/>
        </p:nvCxnSpPr>
        <p:spPr>
          <a:xfrm flipH="1">
            <a:off x="907696" y="5211820"/>
            <a:ext cx="216008" cy="905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="" xmlns:a16="http://schemas.microsoft.com/office/drawing/2014/main" id="{773609E4-8C41-4ECD-91D9-2A444A62208C}"/>
              </a:ext>
            </a:extLst>
          </p:cNvPr>
          <p:cNvCxnSpPr>
            <a:cxnSpLocks/>
          </p:cNvCxnSpPr>
          <p:nvPr/>
        </p:nvCxnSpPr>
        <p:spPr>
          <a:xfrm flipV="1">
            <a:off x="1039237" y="5223923"/>
            <a:ext cx="84704" cy="24261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="" xmlns:a16="http://schemas.microsoft.com/office/drawing/2014/main" id="{AF593DDD-9FB8-46A8-ACCE-31994469BC90}"/>
              </a:ext>
            </a:extLst>
          </p:cNvPr>
          <p:cNvCxnSpPr>
            <a:cxnSpLocks/>
          </p:cNvCxnSpPr>
          <p:nvPr/>
        </p:nvCxnSpPr>
        <p:spPr>
          <a:xfrm flipH="1">
            <a:off x="1039238" y="5351115"/>
            <a:ext cx="228514" cy="10454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="" xmlns:a16="http://schemas.microsoft.com/office/drawing/2014/main" id="{7CBB1099-0C2E-46DE-B616-79EB2A083B57}"/>
              </a:ext>
            </a:extLst>
          </p:cNvPr>
          <p:cNvCxnSpPr>
            <a:cxnSpLocks/>
          </p:cNvCxnSpPr>
          <p:nvPr/>
        </p:nvCxnSpPr>
        <p:spPr>
          <a:xfrm flipV="1">
            <a:off x="1153495" y="5352900"/>
            <a:ext cx="113477" cy="22995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="" xmlns:a16="http://schemas.microsoft.com/office/drawing/2014/main" id="{1DEC395C-3548-4F9E-9199-2D4D0A440296}"/>
              </a:ext>
            </a:extLst>
          </p:cNvPr>
          <p:cNvCxnSpPr>
            <a:cxnSpLocks/>
          </p:cNvCxnSpPr>
          <p:nvPr/>
        </p:nvCxnSpPr>
        <p:spPr>
          <a:xfrm flipH="1">
            <a:off x="1152715" y="5492273"/>
            <a:ext cx="228514" cy="10454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="" xmlns:a16="http://schemas.microsoft.com/office/drawing/2014/main" id="{2F5B2977-0CFD-454E-9EE6-F039BBF18A5E}"/>
              </a:ext>
            </a:extLst>
          </p:cNvPr>
          <p:cNvCxnSpPr>
            <a:cxnSpLocks/>
          </p:cNvCxnSpPr>
          <p:nvPr/>
        </p:nvCxnSpPr>
        <p:spPr>
          <a:xfrm flipH="1" flipV="1">
            <a:off x="794635" y="6092344"/>
            <a:ext cx="171077" cy="7297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="" xmlns:a16="http://schemas.microsoft.com/office/drawing/2014/main" id="{FC226D82-C8B4-481E-98C9-B634534354BE}"/>
              </a:ext>
            </a:extLst>
          </p:cNvPr>
          <p:cNvCxnSpPr>
            <a:cxnSpLocks/>
          </p:cNvCxnSpPr>
          <p:nvPr/>
        </p:nvCxnSpPr>
        <p:spPr>
          <a:xfrm flipH="1" flipV="1">
            <a:off x="818843" y="5901271"/>
            <a:ext cx="146869" cy="24480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="" xmlns:a16="http://schemas.microsoft.com/office/drawing/2014/main" id="{2E07AB67-9570-40BC-8DCC-3092E83D6C28}"/>
              </a:ext>
            </a:extLst>
          </p:cNvPr>
          <p:cNvCxnSpPr>
            <a:cxnSpLocks/>
          </p:cNvCxnSpPr>
          <p:nvPr/>
        </p:nvCxnSpPr>
        <p:spPr>
          <a:xfrm flipH="1" flipV="1">
            <a:off x="818843" y="5913224"/>
            <a:ext cx="304861" cy="10809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="" xmlns:a16="http://schemas.microsoft.com/office/drawing/2014/main" id="{285730B5-DF01-4A81-8525-A2E8A6384BAC}"/>
              </a:ext>
            </a:extLst>
          </p:cNvPr>
          <p:cNvCxnSpPr>
            <a:cxnSpLocks/>
          </p:cNvCxnSpPr>
          <p:nvPr/>
        </p:nvCxnSpPr>
        <p:spPr>
          <a:xfrm flipH="1" flipV="1">
            <a:off x="965712" y="5786724"/>
            <a:ext cx="134107" cy="22711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="" xmlns:a16="http://schemas.microsoft.com/office/drawing/2014/main" id="{FEA7B68D-6BDE-475E-808F-706D71D1C730}"/>
              </a:ext>
            </a:extLst>
          </p:cNvPr>
          <p:cNvCxnSpPr>
            <a:cxnSpLocks/>
          </p:cNvCxnSpPr>
          <p:nvPr/>
        </p:nvCxnSpPr>
        <p:spPr>
          <a:xfrm flipH="1" flipV="1">
            <a:off x="947388" y="5792184"/>
            <a:ext cx="304861" cy="10809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="" xmlns:a16="http://schemas.microsoft.com/office/drawing/2014/main" id="{7A5FE8A5-64B0-463E-A0EB-D17323A51A8C}"/>
              </a:ext>
            </a:extLst>
          </p:cNvPr>
          <p:cNvCxnSpPr>
            <a:cxnSpLocks/>
          </p:cNvCxnSpPr>
          <p:nvPr/>
        </p:nvCxnSpPr>
        <p:spPr>
          <a:xfrm flipH="1" flipV="1">
            <a:off x="1104634" y="5673167"/>
            <a:ext cx="134107" cy="22711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="" xmlns:a16="http://schemas.microsoft.com/office/drawing/2014/main" id="{A92E2230-E1FF-4898-9B14-0304256E1C28}"/>
              </a:ext>
            </a:extLst>
          </p:cNvPr>
          <p:cNvCxnSpPr>
            <a:cxnSpLocks/>
          </p:cNvCxnSpPr>
          <p:nvPr/>
        </p:nvCxnSpPr>
        <p:spPr>
          <a:xfrm flipV="1">
            <a:off x="530843" y="5231958"/>
            <a:ext cx="140127" cy="7434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="" xmlns:a16="http://schemas.microsoft.com/office/drawing/2014/main" id="{4CC17FA6-FF0A-4EEC-A450-7D9FA89116DC}"/>
              </a:ext>
            </a:extLst>
          </p:cNvPr>
          <p:cNvCxnSpPr>
            <a:cxnSpLocks/>
            <a:stCxn id="30" idx="3"/>
          </p:cNvCxnSpPr>
          <p:nvPr/>
        </p:nvCxnSpPr>
        <p:spPr>
          <a:xfrm flipH="1" flipV="1">
            <a:off x="1102359" y="5687870"/>
            <a:ext cx="207570" cy="5022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="" xmlns:a16="http://schemas.microsoft.com/office/drawing/2014/main" id="{713B6504-3B76-452E-B96A-D1A8C48F677C}"/>
              </a:ext>
            </a:extLst>
          </p:cNvPr>
          <p:cNvCxnSpPr>
            <a:cxnSpLocks/>
          </p:cNvCxnSpPr>
          <p:nvPr/>
        </p:nvCxnSpPr>
        <p:spPr>
          <a:xfrm>
            <a:off x="563190" y="5315798"/>
            <a:ext cx="287570" cy="1093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="" xmlns:a16="http://schemas.microsoft.com/office/drawing/2014/main" id="{D976AC30-4210-4072-9ABE-CF5B7E107DDF}"/>
              </a:ext>
            </a:extLst>
          </p:cNvPr>
          <p:cNvCxnSpPr>
            <a:cxnSpLocks/>
          </p:cNvCxnSpPr>
          <p:nvPr/>
        </p:nvCxnSpPr>
        <p:spPr>
          <a:xfrm flipV="1">
            <a:off x="530181" y="5410728"/>
            <a:ext cx="322982" cy="11631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="" xmlns:a16="http://schemas.microsoft.com/office/drawing/2014/main" id="{45E1D3ED-3EB6-4DCE-A19F-337888D575CE}"/>
              </a:ext>
            </a:extLst>
          </p:cNvPr>
          <p:cNvCxnSpPr>
            <a:cxnSpLocks/>
          </p:cNvCxnSpPr>
          <p:nvPr/>
        </p:nvCxnSpPr>
        <p:spPr>
          <a:xfrm>
            <a:off x="548724" y="5530779"/>
            <a:ext cx="286948" cy="9467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="" xmlns:a16="http://schemas.microsoft.com/office/drawing/2014/main" id="{A49A7239-7693-4EEB-A551-27E60CE718B1}"/>
              </a:ext>
            </a:extLst>
          </p:cNvPr>
          <p:cNvCxnSpPr>
            <a:cxnSpLocks/>
          </p:cNvCxnSpPr>
          <p:nvPr/>
        </p:nvCxnSpPr>
        <p:spPr>
          <a:xfrm flipV="1">
            <a:off x="518381" y="5636275"/>
            <a:ext cx="326073" cy="7541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="" xmlns:a16="http://schemas.microsoft.com/office/drawing/2014/main" id="{2C93602D-7897-4215-8C65-7FB18BF8B7E7}"/>
              </a:ext>
            </a:extLst>
          </p:cNvPr>
          <p:cNvCxnSpPr>
            <a:cxnSpLocks/>
          </p:cNvCxnSpPr>
          <p:nvPr/>
        </p:nvCxnSpPr>
        <p:spPr>
          <a:xfrm>
            <a:off x="500627" y="5718874"/>
            <a:ext cx="289271" cy="10716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="" xmlns:a16="http://schemas.microsoft.com/office/drawing/2014/main" id="{A36E32F8-3D5D-48D6-B946-036182C298C4}"/>
              </a:ext>
            </a:extLst>
          </p:cNvPr>
          <p:cNvCxnSpPr>
            <a:cxnSpLocks/>
          </p:cNvCxnSpPr>
          <p:nvPr/>
        </p:nvCxnSpPr>
        <p:spPr>
          <a:xfrm flipV="1">
            <a:off x="527262" y="5819165"/>
            <a:ext cx="266265" cy="8992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="" xmlns:a16="http://schemas.microsoft.com/office/drawing/2014/main" id="{5ADAC587-5AD5-4393-AEC1-E9E7AC0B0E26}"/>
              </a:ext>
            </a:extLst>
          </p:cNvPr>
          <p:cNvCxnSpPr>
            <a:cxnSpLocks/>
            <a:endCxn id="31" idx="0"/>
          </p:cNvCxnSpPr>
          <p:nvPr/>
        </p:nvCxnSpPr>
        <p:spPr>
          <a:xfrm>
            <a:off x="518381" y="5912270"/>
            <a:ext cx="164582" cy="10905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Прямоугольник 37">
            <a:extLst>
              <a:ext uri="{FF2B5EF4-FFF2-40B4-BE49-F238E27FC236}">
                <a16:creationId xmlns="" xmlns:a16="http://schemas.microsoft.com/office/drawing/2014/main" id="{C6374AC3-1BF1-4E58-886D-8990F638B5E8}"/>
              </a:ext>
            </a:extLst>
          </p:cNvPr>
          <p:cNvSpPr/>
          <p:nvPr/>
        </p:nvSpPr>
        <p:spPr>
          <a:xfrm>
            <a:off x="2123695" y="4313548"/>
            <a:ext cx="662476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Дополнительно внутри молекулы есть потенциальные силы взаимодействия между частицами</a:t>
            </a:r>
          </a:p>
        </p:txBody>
      </p:sp>
      <p:graphicFrame>
        <p:nvGraphicFramePr>
          <p:cNvPr id="98" name="Object 97">
            <a:extLst>
              <a:ext uri="{FF2B5EF4-FFF2-40B4-BE49-F238E27FC236}">
                <a16:creationId xmlns="" xmlns:a16="http://schemas.microsoft.com/office/drawing/2014/main" id="{9B211AC4-F9B6-443A-9C55-49CAC0671EF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4954798"/>
              </p:ext>
            </p:extLst>
          </p:nvPr>
        </p:nvGraphicFramePr>
        <p:xfrm>
          <a:off x="1825625" y="5154613"/>
          <a:ext cx="6832600" cy="938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593" name="Equation" r:id="rId11" imgW="3416040" imgH="469800" progId="Equation.DSMT4">
                  <p:embed/>
                </p:oleObj>
              </mc:Choice>
              <mc:Fallback>
                <p:oleObj name="Equation" r:id="rId11" imgW="3416040" imgH="469800" progId="Equation.DSMT4">
                  <p:embed/>
                  <p:pic>
                    <p:nvPicPr>
                      <p:cNvPr id="19" name="Object 18">
                        <a:extLst>
                          <a:ext uri="{FF2B5EF4-FFF2-40B4-BE49-F238E27FC236}">
                            <a16:creationId xmlns="" xmlns:a16="http://schemas.microsoft.com/office/drawing/2014/main" id="{BDB3BACF-593C-4413-ABBD-51CCEB9A463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5625" y="5154613"/>
                        <a:ext cx="6832600" cy="938212"/>
                      </a:xfrm>
                      <a:prstGeom prst="rect">
                        <a:avLst/>
                      </a:prstGeom>
                      <a:noFill/>
                      <a:ln w="349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" name="Прямоугольник 37">
            <a:extLst>
              <a:ext uri="{FF2B5EF4-FFF2-40B4-BE49-F238E27FC236}">
                <a16:creationId xmlns="" xmlns:a16="http://schemas.microsoft.com/office/drawing/2014/main" id="{28954822-9485-4C47-BC22-2D6568080F99}"/>
              </a:ext>
            </a:extLst>
          </p:cNvPr>
          <p:cNvSpPr/>
          <p:nvPr/>
        </p:nvSpPr>
        <p:spPr>
          <a:xfrm>
            <a:off x="1547632" y="6093296"/>
            <a:ext cx="74416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Индекс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j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принимает столько значений, сколько необходимо, чтобы исчерпать все степени свободы сложной частицы</a:t>
            </a:r>
          </a:p>
        </p:txBody>
      </p:sp>
    </p:spTree>
    <p:extLst>
      <p:ext uri="{BB962C8B-B14F-4D97-AF65-F5344CB8AC3E}">
        <p14:creationId xmlns:p14="http://schemas.microsoft.com/office/powerpoint/2010/main" val="3957541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56C40B8F-73EF-462F-BB98-2B82C1FB495D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360041" y="44624"/>
            <a:ext cx="8388423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ea typeface="+mj-ea"/>
                <a:cs typeface="Arial" pitchFamily="34" charset="0"/>
              </a:rPr>
              <a:t>Равнораспределение энергии по степеням свободы</a:t>
            </a:r>
            <a:r>
              <a:rPr lang="en-US" sz="2800" b="1" kern="0" dirty="0">
                <a:solidFill>
                  <a:srgbClr val="003399"/>
                </a:solidFill>
                <a:latin typeface="Arial" pitchFamily="34" charset="0"/>
                <a:ea typeface="+mj-ea"/>
                <a:cs typeface="Arial" pitchFamily="34" charset="0"/>
              </a:rPr>
              <a:t>: </a:t>
            </a: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ea typeface="+mj-ea"/>
                <a:cs typeface="Arial" pitchFamily="34" charset="0"/>
              </a:rPr>
              <a:t>сложные частицы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="" xmlns:a16="http://schemas.microsoft.com/office/drawing/2014/main" id="{FEBEC43F-E58E-4B2A-9846-89B2F90AB3D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8573901"/>
              </p:ext>
            </p:extLst>
          </p:nvPr>
        </p:nvGraphicFramePr>
        <p:xfrm>
          <a:off x="179512" y="1196752"/>
          <a:ext cx="11938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529" name="Equation" r:id="rId3" imgW="596880" imgH="203040" progId="Equation.DSMT4">
                  <p:embed/>
                </p:oleObj>
              </mc:Choice>
              <mc:Fallback>
                <p:oleObj name="Equation" r:id="rId3" imgW="596880" imgH="20304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="" xmlns:a16="http://schemas.microsoft.com/office/drawing/2014/main" id="{D78ABD09-B431-4CC5-9940-F608768DEB2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1196752"/>
                        <a:ext cx="1193800" cy="406400"/>
                      </a:xfrm>
                      <a:prstGeom prst="rect">
                        <a:avLst/>
                      </a:prstGeom>
                      <a:noFill/>
                      <a:ln w="349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37">
            <a:extLst>
              <a:ext uri="{FF2B5EF4-FFF2-40B4-BE49-F238E27FC236}">
                <a16:creationId xmlns="" xmlns:a16="http://schemas.microsoft.com/office/drawing/2014/main" id="{B35A3377-EE3A-43C7-A10B-DB5E74CA4107}"/>
              </a:ext>
            </a:extLst>
          </p:cNvPr>
          <p:cNvSpPr/>
          <p:nvPr/>
        </p:nvSpPr>
        <p:spPr>
          <a:xfrm>
            <a:off x="1763688" y="1196752"/>
            <a:ext cx="7200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Объем ячейки в фазовом пространстве включает дифференциалы координат вращательных  и колебательных степеней свободы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="" xmlns:a16="http://schemas.microsoft.com/office/drawing/2014/main" id="{8FBFC184-FC0C-4DCD-84B3-ED10A26583E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5933113"/>
              </p:ext>
            </p:extLst>
          </p:nvPr>
        </p:nvGraphicFramePr>
        <p:xfrm>
          <a:off x="6012160" y="1772816"/>
          <a:ext cx="1752600" cy="506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530" name="Equation" r:id="rId5" imgW="876240" imgH="253800" progId="Equation.DSMT4">
                  <p:embed/>
                </p:oleObj>
              </mc:Choice>
              <mc:Fallback>
                <p:oleObj name="Equation" r:id="rId5" imgW="876240" imgH="253800" progId="Equation.DSMT4">
                  <p:embed/>
                  <p:pic>
                    <p:nvPicPr>
                      <p:cNvPr id="98" name="Object 97">
                        <a:extLst>
                          <a:ext uri="{FF2B5EF4-FFF2-40B4-BE49-F238E27FC236}">
                            <a16:creationId xmlns="" xmlns:a16="http://schemas.microsoft.com/office/drawing/2014/main" id="{9B211AC4-F9B6-443A-9C55-49CAC0671EF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2160" y="1772816"/>
                        <a:ext cx="1752600" cy="506412"/>
                      </a:xfrm>
                      <a:prstGeom prst="rect">
                        <a:avLst/>
                      </a:prstGeom>
                      <a:noFill/>
                      <a:ln w="349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="" xmlns:a16="http://schemas.microsoft.com/office/drawing/2014/main" id="{7F7BE42E-3A70-4C93-A8C7-62223D5F4C7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7819659"/>
              </p:ext>
            </p:extLst>
          </p:nvPr>
        </p:nvGraphicFramePr>
        <p:xfrm>
          <a:off x="49609" y="2348880"/>
          <a:ext cx="1905000" cy="91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531" name="Equation" r:id="rId7" imgW="952200" imgH="457200" progId="Equation.DSMT4">
                  <p:embed/>
                </p:oleObj>
              </mc:Choice>
              <mc:Fallback>
                <p:oleObj name="Equation" r:id="rId7" imgW="952200" imgH="45720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="" xmlns:a16="http://schemas.microsoft.com/office/drawing/2014/main" id="{BE3000C7-1FEE-4BF7-A6AE-FCC63A01005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09" y="2348880"/>
                        <a:ext cx="1905000" cy="912813"/>
                      </a:xfrm>
                      <a:prstGeom prst="rect">
                        <a:avLst/>
                      </a:prstGeom>
                      <a:noFill/>
                      <a:ln w="349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37">
            <a:extLst>
              <a:ext uri="{FF2B5EF4-FFF2-40B4-BE49-F238E27FC236}">
                <a16:creationId xmlns="" xmlns:a16="http://schemas.microsoft.com/office/drawing/2014/main" id="{1D9E1AF5-024F-4208-8B29-386AD1774907}"/>
              </a:ext>
            </a:extLst>
          </p:cNvPr>
          <p:cNvSpPr/>
          <p:nvPr/>
        </p:nvSpPr>
        <p:spPr>
          <a:xfrm>
            <a:off x="2226222" y="2348880"/>
            <a:ext cx="673826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Полную энергию газа разделим на энергию одной вращательной компоненты одной частицы и все остальное. Также выделим данную координату в фазовом объеме  </a:t>
            </a:r>
          </a:p>
        </p:txBody>
      </p:sp>
      <p:graphicFrame>
        <p:nvGraphicFramePr>
          <p:cNvPr id="11" name="Object 10">
            <a:extLst>
              <a:ext uri="{FF2B5EF4-FFF2-40B4-BE49-F238E27FC236}">
                <a16:creationId xmlns="" xmlns:a16="http://schemas.microsoft.com/office/drawing/2014/main" id="{C30C8000-1B13-43F2-B274-C10CC9AB90A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3149731"/>
              </p:ext>
            </p:extLst>
          </p:nvPr>
        </p:nvGraphicFramePr>
        <p:xfrm>
          <a:off x="109251" y="4007421"/>
          <a:ext cx="8890001" cy="1979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532" name="Equation" r:id="rId9" imgW="4444920" imgH="990360" progId="Equation.DSMT4">
                  <p:embed/>
                </p:oleObj>
              </mc:Choice>
              <mc:Fallback>
                <p:oleObj name="Equation" r:id="rId9" imgW="4444920" imgH="99036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="" xmlns:a16="http://schemas.microsoft.com/office/drawing/2014/main" id="{E96DFE76-878F-4481-A0FF-8C9BFADF14B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251" y="4007421"/>
                        <a:ext cx="8890001" cy="1979612"/>
                      </a:xfrm>
                      <a:prstGeom prst="rect">
                        <a:avLst/>
                      </a:prstGeom>
                      <a:noFill/>
                      <a:ln w="349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="" xmlns:a16="http://schemas.microsoft.com/office/drawing/2014/main" id="{7C041548-827B-4E12-9C6E-A7644DC0F34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0120399"/>
              </p:ext>
            </p:extLst>
          </p:nvPr>
        </p:nvGraphicFramePr>
        <p:xfrm>
          <a:off x="4355976" y="3261693"/>
          <a:ext cx="31496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533" name="Equation" r:id="rId11" imgW="1574640" imgH="241200" progId="Equation.DSMT4">
                  <p:embed/>
                </p:oleObj>
              </mc:Choice>
              <mc:Fallback>
                <p:oleObj name="Equation" r:id="rId11" imgW="1574640" imgH="24120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="" xmlns:a16="http://schemas.microsoft.com/office/drawing/2014/main" id="{D78ABD09-B431-4CC5-9940-F608768DEB2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6" y="3261693"/>
                        <a:ext cx="3149600" cy="482600"/>
                      </a:xfrm>
                      <a:prstGeom prst="rect">
                        <a:avLst/>
                      </a:prstGeom>
                      <a:noFill/>
                      <a:ln w="349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92050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3992C6A8-3CF9-41E4-8D54-FC5FDC1E811E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360041" y="44624"/>
            <a:ext cx="8388423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ea typeface="+mj-ea"/>
                <a:cs typeface="Arial" pitchFamily="34" charset="0"/>
              </a:rPr>
              <a:t>Равнораспределение энергии по степеням свободы</a:t>
            </a:r>
            <a:r>
              <a:rPr lang="en-US" sz="2800" b="1" kern="0" dirty="0">
                <a:solidFill>
                  <a:srgbClr val="003399"/>
                </a:solidFill>
                <a:latin typeface="Arial" pitchFamily="34" charset="0"/>
                <a:ea typeface="+mj-ea"/>
                <a:cs typeface="Arial" pitchFamily="34" charset="0"/>
              </a:rPr>
              <a:t>: </a:t>
            </a: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ea typeface="+mj-ea"/>
                <a:cs typeface="Arial" pitchFamily="34" charset="0"/>
              </a:rPr>
              <a:t>сложные частицы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="" xmlns:a16="http://schemas.microsoft.com/office/drawing/2014/main" id="{73BBEABD-9BED-483A-A866-9F91B18369B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4548458"/>
              </p:ext>
            </p:extLst>
          </p:nvPr>
        </p:nvGraphicFramePr>
        <p:xfrm>
          <a:off x="206557" y="1214371"/>
          <a:ext cx="1549400" cy="91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549" name="Equation" r:id="rId3" imgW="774360" imgH="457200" progId="Equation.DSMT4">
                  <p:embed/>
                </p:oleObj>
              </mc:Choice>
              <mc:Fallback>
                <p:oleObj name="Equation" r:id="rId3" imgW="774360" imgH="45720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="" xmlns:a16="http://schemas.microsoft.com/office/drawing/2014/main" id="{C30C8000-1B13-43F2-B274-C10CC9AB90A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557" y="1214371"/>
                        <a:ext cx="1549400" cy="912813"/>
                      </a:xfrm>
                      <a:prstGeom prst="rect">
                        <a:avLst/>
                      </a:prstGeom>
                      <a:noFill/>
                      <a:ln w="349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="" xmlns:a16="http://schemas.microsoft.com/office/drawing/2014/main" id="{8812D1B9-C8DA-46EE-9F53-C4D352ED901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1401055"/>
              </p:ext>
            </p:extLst>
          </p:nvPr>
        </p:nvGraphicFramePr>
        <p:xfrm>
          <a:off x="192088" y="2492375"/>
          <a:ext cx="2438400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550" name="Equation" r:id="rId5" imgW="1218960" imgH="469800" progId="Equation.DSMT4">
                  <p:embed/>
                </p:oleObj>
              </mc:Choice>
              <mc:Fallback>
                <p:oleObj name="Equation" r:id="rId5" imgW="1218960" imgH="469800" progId="Equation.DSMT4">
                  <p:embed/>
                  <p:pic>
                    <p:nvPicPr>
                      <p:cNvPr id="98" name="Object 97">
                        <a:extLst>
                          <a:ext uri="{FF2B5EF4-FFF2-40B4-BE49-F238E27FC236}">
                            <a16:creationId xmlns="" xmlns:a16="http://schemas.microsoft.com/office/drawing/2014/main" id="{9B211AC4-F9B6-443A-9C55-49CAC0671EF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088" y="2492375"/>
                        <a:ext cx="2438400" cy="936625"/>
                      </a:xfrm>
                      <a:prstGeom prst="rect">
                        <a:avLst/>
                      </a:prstGeom>
                      <a:noFill/>
                      <a:ln w="349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37">
            <a:extLst>
              <a:ext uri="{FF2B5EF4-FFF2-40B4-BE49-F238E27FC236}">
                <a16:creationId xmlns="" xmlns:a16="http://schemas.microsoft.com/office/drawing/2014/main" id="{F219DB49-249E-4972-B173-DB285EB76B18}"/>
              </a:ext>
            </a:extLst>
          </p:cNvPr>
          <p:cNvSpPr/>
          <p:nvPr/>
        </p:nvSpPr>
        <p:spPr>
          <a:xfrm>
            <a:off x="2010198" y="1418352"/>
            <a:ext cx="673826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На кинетическую энергию, связанную с вращательной степенью свободы приходится в среднем энергия</a:t>
            </a:r>
          </a:p>
        </p:txBody>
      </p:sp>
      <p:graphicFrame>
        <p:nvGraphicFramePr>
          <p:cNvPr id="10" name="Object 9">
            <a:extLst>
              <a:ext uri="{FF2B5EF4-FFF2-40B4-BE49-F238E27FC236}">
                <a16:creationId xmlns="" xmlns:a16="http://schemas.microsoft.com/office/drawing/2014/main" id="{000A4BC1-D311-46D9-861C-642C87CCAB4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5700887"/>
              </p:ext>
            </p:extLst>
          </p:nvPr>
        </p:nvGraphicFramePr>
        <p:xfrm>
          <a:off x="8037093" y="1759838"/>
          <a:ext cx="7874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551" name="Equation" r:id="rId7" imgW="393480" imgH="177480" progId="Equation.DSMT4">
                  <p:embed/>
                </p:oleObj>
              </mc:Choice>
              <mc:Fallback>
                <p:oleObj name="Equation" r:id="rId7" imgW="393480" imgH="17748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="" xmlns:a16="http://schemas.microsoft.com/office/drawing/2014/main" id="{73BBEABD-9BED-483A-A866-9F91B18369B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37093" y="1759838"/>
                        <a:ext cx="787400" cy="355600"/>
                      </a:xfrm>
                      <a:prstGeom prst="rect">
                        <a:avLst/>
                      </a:prstGeom>
                      <a:noFill/>
                      <a:ln w="349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37">
            <a:extLst>
              <a:ext uri="{FF2B5EF4-FFF2-40B4-BE49-F238E27FC236}">
                <a16:creationId xmlns="" xmlns:a16="http://schemas.microsoft.com/office/drawing/2014/main" id="{7D0E258B-F631-4429-97F1-2C2FEB28B875}"/>
              </a:ext>
            </a:extLst>
          </p:cNvPr>
          <p:cNvSpPr/>
          <p:nvPr/>
        </p:nvSpPr>
        <p:spPr>
          <a:xfrm>
            <a:off x="2771800" y="2563759"/>
            <a:ext cx="59766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Аналогично для колебательных  степеней свободы кинетическая и потенциальная энергия в среднем равны по </a:t>
            </a:r>
          </a:p>
        </p:txBody>
      </p:sp>
      <p:graphicFrame>
        <p:nvGraphicFramePr>
          <p:cNvPr id="12" name="Object 11">
            <a:extLst>
              <a:ext uri="{FF2B5EF4-FFF2-40B4-BE49-F238E27FC236}">
                <a16:creationId xmlns="" xmlns:a16="http://schemas.microsoft.com/office/drawing/2014/main" id="{15168EA1-F961-4619-AE43-26C12C2BB65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7003349"/>
              </p:ext>
            </p:extLst>
          </p:nvPr>
        </p:nvGraphicFramePr>
        <p:xfrm>
          <a:off x="5379710" y="3225255"/>
          <a:ext cx="7874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552" name="Equation" r:id="rId9" imgW="393480" imgH="177480" progId="Equation.DSMT4">
                  <p:embed/>
                </p:oleObj>
              </mc:Choice>
              <mc:Fallback>
                <p:oleObj name="Equation" r:id="rId9" imgW="393480" imgH="17748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="" xmlns:a16="http://schemas.microsoft.com/office/drawing/2014/main" id="{000A4BC1-D311-46D9-861C-642C87CCAB4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9710" y="3225255"/>
                        <a:ext cx="787400" cy="355600"/>
                      </a:xfrm>
                      <a:prstGeom prst="rect">
                        <a:avLst/>
                      </a:prstGeom>
                      <a:noFill/>
                      <a:ln w="349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Прямоугольник 37">
            <a:extLst>
              <a:ext uri="{FF2B5EF4-FFF2-40B4-BE49-F238E27FC236}">
                <a16:creationId xmlns="" xmlns:a16="http://schemas.microsoft.com/office/drawing/2014/main" id="{8D3BBC3D-ED2A-409B-932E-9406118ACB34}"/>
              </a:ext>
            </a:extLst>
          </p:cNvPr>
          <p:cNvSpPr/>
          <p:nvPr/>
        </p:nvSpPr>
        <p:spPr>
          <a:xfrm>
            <a:off x="189516" y="4161274"/>
            <a:ext cx="8486940" cy="707886"/>
          </a:xfrm>
          <a:prstGeom prst="rect">
            <a:avLst/>
          </a:prstGeom>
          <a:ln w="2222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На все степени свободы статистической системы в среднем приходится одна и та же энергия, равная  </a:t>
            </a:r>
          </a:p>
        </p:txBody>
      </p:sp>
      <p:graphicFrame>
        <p:nvGraphicFramePr>
          <p:cNvPr id="14" name="Object 13">
            <a:extLst>
              <a:ext uri="{FF2B5EF4-FFF2-40B4-BE49-F238E27FC236}">
                <a16:creationId xmlns="" xmlns:a16="http://schemas.microsoft.com/office/drawing/2014/main" id="{EBB5AD00-8B98-4C54-AA82-F79D6EB9C3D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2997486"/>
              </p:ext>
            </p:extLst>
          </p:nvPr>
        </p:nvGraphicFramePr>
        <p:xfrm>
          <a:off x="5258583" y="4513560"/>
          <a:ext cx="7874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553" name="Equation" r:id="rId11" imgW="393480" imgH="177480" progId="Equation.DSMT4">
                  <p:embed/>
                </p:oleObj>
              </mc:Choice>
              <mc:Fallback>
                <p:oleObj name="Equation" r:id="rId11" imgW="393480" imgH="17748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="" xmlns:a16="http://schemas.microsoft.com/office/drawing/2014/main" id="{15168EA1-F961-4619-AE43-26C12C2BB65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8583" y="4513560"/>
                        <a:ext cx="787400" cy="355600"/>
                      </a:xfrm>
                      <a:prstGeom prst="rect">
                        <a:avLst/>
                      </a:prstGeom>
                      <a:noFill/>
                      <a:ln w="349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Прямоугольник 37">
            <a:extLst>
              <a:ext uri="{FF2B5EF4-FFF2-40B4-BE49-F238E27FC236}">
                <a16:creationId xmlns="" xmlns:a16="http://schemas.microsoft.com/office/drawing/2014/main" id="{A50FD711-25E1-49A5-AC44-30AD91066883}"/>
              </a:ext>
            </a:extLst>
          </p:cNvPr>
          <p:cNvSpPr/>
          <p:nvPr/>
        </p:nvSpPr>
        <p:spPr>
          <a:xfrm>
            <a:off x="0" y="5245517"/>
            <a:ext cx="87484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Это утверждение не относится к потенциальной энергии во внешних полях, в которых средняя энергия частицы может быть отлична от </a:t>
            </a:r>
          </a:p>
        </p:txBody>
      </p:sp>
      <p:graphicFrame>
        <p:nvGraphicFramePr>
          <p:cNvPr id="16" name="Object 15">
            <a:extLst>
              <a:ext uri="{FF2B5EF4-FFF2-40B4-BE49-F238E27FC236}">
                <a16:creationId xmlns="" xmlns:a16="http://schemas.microsoft.com/office/drawing/2014/main" id="{7264ECA5-49C7-4B0C-8E61-7E54E4B3292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4145813"/>
              </p:ext>
            </p:extLst>
          </p:nvPr>
        </p:nvGraphicFramePr>
        <p:xfrm>
          <a:off x="8004328" y="5597803"/>
          <a:ext cx="7874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554" name="Equation" r:id="rId12" imgW="393480" imgH="177480" progId="Equation.DSMT4">
                  <p:embed/>
                </p:oleObj>
              </mc:Choice>
              <mc:Fallback>
                <p:oleObj name="Equation" r:id="rId12" imgW="393480" imgH="177480" progId="Equation.DSMT4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="" xmlns:a16="http://schemas.microsoft.com/office/drawing/2014/main" id="{EBB5AD00-8B98-4C54-AA82-F79D6EB9C3D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4328" y="5597803"/>
                        <a:ext cx="787400" cy="355600"/>
                      </a:xfrm>
                      <a:prstGeom prst="rect">
                        <a:avLst/>
                      </a:prstGeom>
                      <a:noFill/>
                      <a:ln w="349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45546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360041" y="-27384"/>
            <a:ext cx="8388423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Броуновское движение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306178" name="Picture 2" descr="C:\Users\PierreA\Downloads\Robert_brown_botanik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1" y="620688"/>
            <a:ext cx="2088233" cy="2878163"/>
          </a:xfrm>
          <a:prstGeom prst="rect">
            <a:avLst/>
          </a:prstGeom>
          <a:noFill/>
        </p:spPr>
      </p:pic>
      <p:sp>
        <p:nvSpPr>
          <p:cNvPr id="6" name="Прямоугольник 37"/>
          <p:cNvSpPr/>
          <p:nvPr/>
        </p:nvSpPr>
        <p:spPr>
          <a:xfrm>
            <a:off x="107504" y="595308"/>
            <a:ext cx="6336705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Микроскопические твердые частицы (диаметр порядка микрона), взвешенные в жидкости или газе, находятся в непрерывном дрожании, которое с течением времени не изменяется и продолжается сколь угодно долго.  </a:t>
            </a:r>
          </a:p>
        </p:txBody>
      </p:sp>
      <p:sp>
        <p:nvSpPr>
          <p:cNvPr id="8" name="Прямоугольник 37"/>
          <p:cNvSpPr/>
          <p:nvPr/>
        </p:nvSpPr>
        <p:spPr>
          <a:xfrm>
            <a:off x="6588224" y="3570859"/>
            <a:ext cx="23042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Arial" pitchFamily="34" charset="0"/>
                <a:cs typeface="Arial" pitchFamily="34" charset="0"/>
              </a:rPr>
              <a:t>В 1827 г, Р. Броун (Браун) наблюдал движение пыльцевых зёрен в жидкости</a:t>
            </a:r>
          </a:p>
        </p:txBody>
      </p:sp>
      <p:sp>
        <p:nvSpPr>
          <p:cNvPr id="9" name="Прямоугольник 37"/>
          <p:cNvSpPr/>
          <p:nvPr/>
        </p:nvSpPr>
        <p:spPr>
          <a:xfrm>
            <a:off x="251520" y="6038861"/>
            <a:ext cx="8712968" cy="769441"/>
          </a:xfrm>
          <a:prstGeom prst="rect">
            <a:avLst/>
          </a:prstGeom>
          <a:noFill/>
          <a:ln w="2222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Броуновское движение является следствием и свидетельством существования теплового хаотического движения молекул</a:t>
            </a:r>
          </a:p>
        </p:txBody>
      </p:sp>
      <p:sp>
        <p:nvSpPr>
          <p:cNvPr id="11" name="Oval 27"/>
          <p:cNvSpPr>
            <a:spLocks noChangeAspect="1"/>
          </p:cNvSpPr>
          <p:nvPr/>
        </p:nvSpPr>
        <p:spPr>
          <a:xfrm>
            <a:off x="683568" y="3284984"/>
            <a:ext cx="1174183" cy="108012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Oval 30"/>
          <p:cNvSpPr/>
          <p:nvPr/>
        </p:nvSpPr>
        <p:spPr>
          <a:xfrm>
            <a:off x="683568" y="2852936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Oval 30"/>
          <p:cNvSpPr/>
          <p:nvPr/>
        </p:nvSpPr>
        <p:spPr>
          <a:xfrm>
            <a:off x="2051720" y="3933056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Oval 30"/>
          <p:cNvSpPr/>
          <p:nvPr/>
        </p:nvSpPr>
        <p:spPr>
          <a:xfrm>
            <a:off x="1763688" y="3068960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Oval 30"/>
          <p:cNvSpPr/>
          <p:nvPr/>
        </p:nvSpPr>
        <p:spPr>
          <a:xfrm>
            <a:off x="611560" y="4581128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Oval 30"/>
          <p:cNvSpPr/>
          <p:nvPr/>
        </p:nvSpPr>
        <p:spPr>
          <a:xfrm>
            <a:off x="179512" y="3717032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Oval 30"/>
          <p:cNvSpPr/>
          <p:nvPr/>
        </p:nvSpPr>
        <p:spPr>
          <a:xfrm>
            <a:off x="179512" y="4509120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Oval 30"/>
          <p:cNvSpPr/>
          <p:nvPr/>
        </p:nvSpPr>
        <p:spPr>
          <a:xfrm>
            <a:off x="1691680" y="4365104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Oval 30"/>
          <p:cNvSpPr/>
          <p:nvPr/>
        </p:nvSpPr>
        <p:spPr>
          <a:xfrm>
            <a:off x="2195736" y="3501008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Oval 30"/>
          <p:cNvSpPr/>
          <p:nvPr/>
        </p:nvSpPr>
        <p:spPr>
          <a:xfrm>
            <a:off x="2123728" y="4581128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Oval 30"/>
          <p:cNvSpPr/>
          <p:nvPr/>
        </p:nvSpPr>
        <p:spPr>
          <a:xfrm>
            <a:off x="323528" y="3212976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Oval 30"/>
          <p:cNvSpPr/>
          <p:nvPr/>
        </p:nvSpPr>
        <p:spPr>
          <a:xfrm>
            <a:off x="1187624" y="3068960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Oval 30"/>
          <p:cNvSpPr/>
          <p:nvPr/>
        </p:nvSpPr>
        <p:spPr>
          <a:xfrm>
            <a:off x="1475656" y="2708920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Oval 30"/>
          <p:cNvSpPr/>
          <p:nvPr/>
        </p:nvSpPr>
        <p:spPr>
          <a:xfrm>
            <a:off x="1187624" y="4653136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5" name="Straight Arrow Connector 14"/>
          <p:cNvCxnSpPr/>
          <p:nvPr/>
        </p:nvCxnSpPr>
        <p:spPr>
          <a:xfrm>
            <a:off x="467544" y="3284984"/>
            <a:ext cx="504056" cy="0"/>
          </a:xfrm>
          <a:prstGeom prst="straightConnector1">
            <a:avLst/>
          </a:prstGeom>
          <a:ln w="31750">
            <a:solidFill>
              <a:schemeClr val="tx1">
                <a:lumMod val="85000"/>
                <a:lumOff val="15000"/>
              </a:schemeClr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14"/>
          <p:cNvCxnSpPr/>
          <p:nvPr/>
        </p:nvCxnSpPr>
        <p:spPr>
          <a:xfrm>
            <a:off x="251520" y="3789040"/>
            <a:ext cx="288032" cy="360040"/>
          </a:xfrm>
          <a:prstGeom prst="straightConnector1">
            <a:avLst/>
          </a:prstGeom>
          <a:ln w="31750">
            <a:solidFill>
              <a:schemeClr val="tx1">
                <a:lumMod val="85000"/>
                <a:lumOff val="15000"/>
              </a:schemeClr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14"/>
          <p:cNvCxnSpPr/>
          <p:nvPr/>
        </p:nvCxnSpPr>
        <p:spPr>
          <a:xfrm flipH="1" flipV="1">
            <a:off x="136980" y="4077072"/>
            <a:ext cx="114540" cy="504056"/>
          </a:xfrm>
          <a:prstGeom prst="straightConnector1">
            <a:avLst/>
          </a:prstGeom>
          <a:ln w="31750">
            <a:solidFill>
              <a:schemeClr val="tx1">
                <a:lumMod val="85000"/>
                <a:lumOff val="15000"/>
              </a:schemeClr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14"/>
          <p:cNvCxnSpPr/>
          <p:nvPr/>
        </p:nvCxnSpPr>
        <p:spPr>
          <a:xfrm flipH="1" flipV="1">
            <a:off x="2153204" y="3058327"/>
            <a:ext cx="114540" cy="504056"/>
          </a:xfrm>
          <a:prstGeom prst="straightConnector1">
            <a:avLst/>
          </a:prstGeom>
          <a:ln w="31750">
            <a:solidFill>
              <a:schemeClr val="tx1">
                <a:lumMod val="85000"/>
                <a:lumOff val="15000"/>
              </a:schemeClr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14"/>
          <p:cNvCxnSpPr/>
          <p:nvPr/>
        </p:nvCxnSpPr>
        <p:spPr>
          <a:xfrm flipH="1">
            <a:off x="1691680" y="4005064"/>
            <a:ext cx="474580" cy="288032"/>
          </a:xfrm>
          <a:prstGeom prst="straightConnector1">
            <a:avLst/>
          </a:prstGeom>
          <a:ln w="31750">
            <a:solidFill>
              <a:schemeClr val="tx1">
                <a:lumMod val="85000"/>
                <a:lumOff val="15000"/>
              </a:schemeClr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14"/>
          <p:cNvCxnSpPr/>
          <p:nvPr/>
        </p:nvCxnSpPr>
        <p:spPr>
          <a:xfrm>
            <a:off x="1795587" y="4498487"/>
            <a:ext cx="101484" cy="432048"/>
          </a:xfrm>
          <a:prstGeom prst="straightConnector1">
            <a:avLst/>
          </a:prstGeom>
          <a:ln w="31750">
            <a:solidFill>
              <a:schemeClr val="tx1">
                <a:lumMod val="85000"/>
                <a:lumOff val="15000"/>
              </a:schemeClr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14"/>
          <p:cNvCxnSpPr/>
          <p:nvPr/>
        </p:nvCxnSpPr>
        <p:spPr>
          <a:xfrm flipH="1">
            <a:off x="1043608" y="2780928"/>
            <a:ext cx="474580" cy="288032"/>
          </a:xfrm>
          <a:prstGeom prst="straightConnector1">
            <a:avLst/>
          </a:prstGeom>
          <a:ln w="31750">
            <a:solidFill>
              <a:schemeClr val="tx1">
                <a:lumMod val="85000"/>
                <a:lumOff val="15000"/>
              </a:schemeClr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14"/>
          <p:cNvCxnSpPr/>
          <p:nvPr/>
        </p:nvCxnSpPr>
        <p:spPr>
          <a:xfrm flipH="1" flipV="1">
            <a:off x="323528" y="2636912"/>
            <a:ext cx="402572" cy="288032"/>
          </a:xfrm>
          <a:prstGeom prst="straightConnector1">
            <a:avLst/>
          </a:prstGeom>
          <a:ln w="31750">
            <a:solidFill>
              <a:schemeClr val="tx1">
                <a:lumMod val="85000"/>
                <a:lumOff val="15000"/>
              </a:schemeClr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14"/>
          <p:cNvCxnSpPr/>
          <p:nvPr/>
        </p:nvCxnSpPr>
        <p:spPr>
          <a:xfrm flipH="1">
            <a:off x="1403648" y="3212976"/>
            <a:ext cx="402572" cy="360040"/>
          </a:xfrm>
          <a:prstGeom prst="straightConnector1">
            <a:avLst/>
          </a:prstGeom>
          <a:ln w="31750">
            <a:solidFill>
              <a:schemeClr val="tx1">
                <a:lumMod val="85000"/>
                <a:lumOff val="15000"/>
              </a:schemeClr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14"/>
          <p:cNvCxnSpPr/>
          <p:nvPr/>
        </p:nvCxnSpPr>
        <p:spPr>
          <a:xfrm flipH="1">
            <a:off x="827584" y="4797152"/>
            <a:ext cx="402572" cy="360040"/>
          </a:xfrm>
          <a:prstGeom prst="straightConnector1">
            <a:avLst/>
          </a:prstGeom>
          <a:ln w="31750">
            <a:solidFill>
              <a:schemeClr val="tx1">
                <a:lumMod val="85000"/>
                <a:lumOff val="15000"/>
              </a:schemeClr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14"/>
          <p:cNvCxnSpPr/>
          <p:nvPr/>
        </p:nvCxnSpPr>
        <p:spPr>
          <a:xfrm flipV="1">
            <a:off x="726100" y="4509120"/>
            <a:ext cx="461524" cy="144016"/>
          </a:xfrm>
          <a:prstGeom prst="straightConnector1">
            <a:avLst/>
          </a:prstGeom>
          <a:ln w="31750">
            <a:solidFill>
              <a:schemeClr val="tx1">
                <a:lumMod val="85000"/>
                <a:lumOff val="15000"/>
              </a:schemeClr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14"/>
          <p:cNvCxnSpPr/>
          <p:nvPr/>
        </p:nvCxnSpPr>
        <p:spPr>
          <a:xfrm flipH="1">
            <a:off x="1043608" y="3212976"/>
            <a:ext cx="216024" cy="432048"/>
          </a:xfrm>
          <a:prstGeom prst="straightConnector1">
            <a:avLst/>
          </a:prstGeom>
          <a:ln w="31750">
            <a:solidFill>
              <a:schemeClr val="tx1">
                <a:lumMod val="85000"/>
                <a:lumOff val="15000"/>
              </a:schemeClr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14"/>
          <p:cNvCxnSpPr/>
          <p:nvPr/>
        </p:nvCxnSpPr>
        <p:spPr>
          <a:xfrm flipH="1" flipV="1">
            <a:off x="2123728" y="4221088"/>
            <a:ext cx="72008" cy="360040"/>
          </a:xfrm>
          <a:prstGeom prst="straightConnector1">
            <a:avLst/>
          </a:prstGeom>
          <a:ln w="31750">
            <a:solidFill>
              <a:schemeClr val="tx1">
                <a:lumMod val="85000"/>
                <a:lumOff val="15000"/>
              </a:schemeClr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Прямоугольник 37"/>
          <p:cNvSpPr/>
          <p:nvPr/>
        </p:nvSpPr>
        <p:spPr>
          <a:xfrm>
            <a:off x="2411760" y="2420888"/>
            <a:ext cx="403244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latin typeface="Arial" pitchFamily="34" charset="0"/>
                <a:cs typeface="Arial" pitchFamily="34" charset="0"/>
              </a:rPr>
              <a:t>1)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Молекулы газа или жидкости непрерывно хаотически толкают броуновскую частицу со всех сторон, в результате чего движение частицы становится случайным процессом</a:t>
            </a:r>
          </a:p>
        </p:txBody>
      </p:sp>
      <p:sp>
        <p:nvSpPr>
          <p:cNvPr id="49" name="Прямоугольник 37"/>
          <p:cNvSpPr/>
          <p:nvPr/>
        </p:nvSpPr>
        <p:spPr>
          <a:xfrm>
            <a:off x="2411760" y="4625841"/>
            <a:ext cx="65527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latin typeface="Arial" pitchFamily="34" charset="0"/>
                <a:cs typeface="Arial" pitchFamily="34" charset="0"/>
              </a:rPr>
              <a:t>2)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Согласно теореме о равнораспределении энергии по степеням свободы на каждую степень свободы броуновской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частицы (поступательную или вращательную)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приходится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средняя энергия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kT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/2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Стрелка вправо 49"/>
          <p:cNvSpPr/>
          <p:nvPr/>
        </p:nvSpPr>
        <p:spPr>
          <a:xfrm>
            <a:off x="1176990" y="3695766"/>
            <a:ext cx="442681" cy="237290"/>
          </a:xfrm>
          <a:prstGeom prst="right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23054</TotalTime>
  <Words>957</Words>
  <Application>Microsoft Office PowerPoint</Application>
  <PresentationFormat>On-screen Show (4:3)</PresentationFormat>
  <Paragraphs>102</Paragraphs>
  <Slides>17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Thème Office</vt:lpstr>
      <vt:lpstr>Equation</vt:lpstr>
      <vt:lpstr>MathType 6.0 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yuldashev</dc:creator>
  <cp:lastModifiedBy>PierreYV</cp:lastModifiedBy>
  <cp:revision>1724</cp:revision>
  <dcterms:created xsi:type="dcterms:W3CDTF">2012-04-18T08:51:00Z</dcterms:created>
  <dcterms:modified xsi:type="dcterms:W3CDTF">2023-03-15T09:06:10Z</dcterms:modified>
</cp:coreProperties>
</file>