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517" r:id="rId2"/>
    <p:sldId id="518" r:id="rId3"/>
    <p:sldId id="516" r:id="rId4"/>
    <p:sldId id="520" r:id="rId5"/>
    <p:sldId id="521" r:id="rId6"/>
    <p:sldId id="522" r:id="rId7"/>
    <p:sldId id="526" r:id="rId8"/>
    <p:sldId id="523" r:id="rId9"/>
    <p:sldId id="524" r:id="rId10"/>
    <p:sldId id="525" r:id="rId11"/>
    <p:sldId id="527" r:id="rId12"/>
    <p:sldId id="528" r:id="rId13"/>
    <p:sldId id="529" r:id="rId14"/>
    <p:sldId id="530" r:id="rId15"/>
    <p:sldId id="531" r:id="rId16"/>
    <p:sldId id="532" r:id="rId17"/>
    <p:sldId id="535" r:id="rId18"/>
    <p:sldId id="533" r:id="rId19"/>
    <p:sldId id="534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4A0B"/>
    <a:srgbClr val="4110F6"/>
    <a:srgbClr val="F3B84F"/>
    <a:srgbClr val="FCDD84"/>
    <a:srgbClr val="990000"/>
    <a:srgbClr val="F51919"/>
    <a:srgbClr val="072AC1"/>
    <a:srgbClr val="497F13"/>
    <a:srgbClr val="772929"/>
    <a:srgbClr val="0D05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5" autoAdjust="0"/>
    <p:restoredTop sz="96696" autoAdjust="0"/>
  </p:normalViewPr>
  <p:slideViewPr>
    <p:cSldViewPr>
      <p:cViewPr varScale="1">
        <p:scale>
          <a:sx n="109" d="100"/>
          <a:sy n="109" d="100"/>
        </p:scale>
        <p:origin x="-15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image" Target="../media/image80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12" Type="http://schemas.openxmlformats.org/officeDocument/2006/relationships/image" Target="../media/image79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11" Type="http://schemas.openxmlformats.org/officeDocument/2006/relationships/image" Target="../media/image78.wmf"/><Relationship Id="rId5" Type="http://schemas.openxmlformats.org/officeDocument/2006/relationships/image" Target="../media/image72.wmf"/><Relationship Id="rId15" Type="http://schemas.openxmlformats.org/officeDocument/2006/relationships/image" Target="../media/image82.wmf"/><Relationship Id="rId10" Type="http://schemas.openxmlformats.org/officeDocument/2006/relationships/image" Target="../media/image77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Relationship Id="rId14" Type="http://schemas.openxmlformats.org/officeDocument/2006/relationships/image" Target="../media/image81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3" Type="http://schemas.openxmlformats.org/officeDocument/2006/relationships/image" Target="../media/image85.wmf"/><Relationship Id="rId7" Type="http://schemas.openxmlformats.org/officeDocument/2006/relationships/image" Target="../media/image89.wmf"/><Relationship Id="rId12" Type="http://schemas.openxmlformats.org/officeDocument/2006/relationships/image" Target="../media/image94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6" Type="http://schemas.openxmlformats.org/officeDocument/2006/relationships/image" Target="../media/image88.wmf"/><Relationship Id="rId11" Type="http://schemas.openxmlformats.org/officeDocument/2006/relationships/image" Target="../media/image93.wmf"/><Relationship Id="rId5" Type="http://schemas.openxmlformats.org/officeDocument/2006/relationships/image" Target="../media/image87.wmf"/><Relationship Id="rId10" Type="http://schemas.openxmlformats.org/officeDocument/2006/relationships/image" Target="../media/image92.wmf"/><Relationship Id="rId4" Type="http://schemas.openxmlformats.org/officeDocument/2006/relationships/image" Target="../media/image86.wmf"/><Relationship Id="rId9" Type="http://schemas.openxmlformats.org/officeDocument/2006/relationships/image" Target="../media/image91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image" Target="../media/image90.wmf"/><Relationship Id="rId7" Type="http://schemas.openxmlformats.org/officeDocument/2006/relationships/image" Target="../media/image94.wmf"/><Relationship Id="rId2" Type="http://schemas.openxmlformats.org/officeDocument/2006/relationships/image" Target="../media/image89.wmf"/><Relationship Id="rId1" Type="http://schemas.openxmlformats.org/officeDocument/2006/relationships/image" Target="../media/image86.wmf"/><Relationship Id="rId6" Type="http://schemas.openxmlformats.org/officeDocument/2006/relationships/image" Target="../media/image93.wmf"/><Relationship Id="rId5" Type="http://schemas.openxmlformats.org/officeDocument/2006/relationships/image" Target="../media/image92.wmf"/><Relationship Id="rId10" Type="http://schemas.openxmlformats.org/officeDocument/2006/relationships/image" Target="../media/image102.wmf"/><Relationship Id="rId4" Type="http://schemas.openxmlformats.org/officeDocument/2006/relationships/image" Target="../media/image91.wmf"/><Relationship Id="rId9" Type="http://schemas.openxmlformats.org/officeDocument/2006/relationships/image" Target="../media/image101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wmf"/><Relationship Id="rId3" Type="http://schemas.openxmlformats.org/officeDocument/2006/relationships/image" Target="../media/image105.wmf"/><Relationship Id="rId7" Type="http://schemas.openxmlformats.org/officeDocument/2006/relationships/image" Target="../media/image109.wmf"/><Relationship Id="rId2" Type="http://schemas.openxmlformats.org/officeDocument/2006/relationships/image" Target="../media/image104.wmf"/><Relationship Id="rId1" Type="http://schemas.openxmlformats.org/officeDocument/2006/relationships/image" Target="../media/image103.wmf"/><Relationship Id="rId6" Type="http://schemas.openxmlformats.org/officeDocument/2006/relationships/image" Target="../media/image108.wmf"/><Relationship Id="rId5" Type="http://schemas.openxmlformats.org/officeDocument/2006/relationships/image" Target="../media/image107.wmf"/><Relationship Id="rId4" Type="http://schemas.openxmlformats.org/officeDocument/2006/relationships/image" Target="../media/image106.wmf"/><Relationship Id="rId9" Type="http://schemas.openxmlformats.org/officeDocument/2006/relationships/image" Target="../media/image111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wmf"/><Relationship Id="rId3" Type="http://schemas.openxmlformats.org/officeDocument/2006/relationships/image" Target="../media/image115.wmf"/><Relationship Id="rId7" Type="http://schemas.openxmlformats.org/officeDocument/2006/relationships/image" Target="../media/image119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Relationship Id="rId6" Type="http://schemas.openxmlformats.org/officeDocument/2006/relationships/image" Target="../media/image118.wmf"/><Relationship Id="rId11" Type="http://schemas.openxmlformats.org/officeDocument/2006/relationships/image" Target="../media/image123.wmf"/><Relationship Id="rId5" Type="http://schemas.openxmlformats.org/officeDocument/2006/relationships/image" Target="../media/image117.wmf"/><Relationship Id="rId10" Type="http://schemas.openxmlformats.org/officeDocument/2006/relationships/image" Target="../media/image122.wmf"/><Relationship Id="rId4" Type="http://schemas.openxmlformats.org/officeDocument/2006/relationships/image" Target="../media/image116.wmf"/><Relationship Id="rId9" Type="http://schemas.openxmlformats.org/officeDocument/2006/relationships/image" Target="../media/image12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wmf"/><Relationship Id="rId2" Type="http://schemas.openxmlformats.org/officeDocument/2006/relationships/image" Target="../media/image127.wmf"/><Relationship Id="rId1" Type="http://schemas.openxmlformats.org/officeDocument/2006/relationships/image" Target="../media/image12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Relationship Id="rId6" Type="http://schemas.openxmlformats.org/officeDocument/2006/relationships/image" Target="../media/image134.wmf"/><Relationship Id="rId5" Type="http://schemas.openxmlformats.org/officeDocument/2006/relationships/image" Target="../media/image133.wmf"/><Relationship Id="rId4" Type="http://schemas.openxmlformats.org/officeDocument/2006/relationships/image" Target="../media/image13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16.wmf"/><Relationship Id="rId7" Type="http://schemas.openxmlformats.org/officeDocument/2006/relationships/image" Target="../media/image31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17.wmf"/><Relationship Id="rId9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image" Target="../media/image44.wmf"/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12" Type="http://schemas.openxmlformats.org/officeDocument/2006/relationships/image" Target="../media/image43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37.wmf"/><Relationship Id="rId11" Type="http://schemas.openxmlformats.org/officeDocument/2006/relationships/image" Target="../media/image42.wmf"/><Relationship Id="rId5" Type="http://schemas.openxmlformats.org/officeDocument/2006/relationships/image" Target="../media/image36.wmf"/><Relationship Id="rId10" Type="http://schemas.openxmlformats.org/officeDocument/2006/relationships/image" Target="../media/image41.wmf"/><Relationship Id="rId4" Type="http://schemas.openxmlformats.org/officeDocument/2006/relationships/image" Target="../media/image35.wmf"/><Relationship Id="rId9" Type="http://schemas.openxmlformats.org/officeDocument/2006/relationships/image" Target="../media/image4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1D160-98F1-4CED-AD98-32CA91619159}" type="datetimeFigureOut">
              <a:rPr lang="fr-FR" smtClean="0"/>
              <a:pPr/>
              <a:t>14/03/2023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0A025-6E92-4244-965B-BE5F8D68F59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319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14/03/2023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51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14/03/2023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96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14/03/2023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96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14/03/2023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56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14/03/2023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11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14/03/2023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41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14/03/2023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10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14/03/2023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24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14/03/2023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428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14/03/2023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491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14/03/2023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75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21F27-E944-486A-AAF8-0393F6DBC384}" type="datetimeFigureOut">
              <a:rPr lang="fr-FR" smtClean="0"/>
              <a:pPr/>
              <a:t>14/03/2023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42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image" Target="../media/image6.jpeg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13" Type="http://schemas.openxmlformats.org/officeDocument/2006/relationships/image" Target="../media/image65.wmf"/><Relationship Id="rId3" Type="http://schemas.openxmlformats.org/officeDocument/2006/relationships/oleObject" Target="../embeddings/oleObject61.bin"/><Relationship Id="rId7" Type="http://schemas.openxmlformats.org/officeDocument/2006/relationships/image" Target="../media/image67.jpeg"/><Relationship Id="rId12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2.wmf"/><Relationship Id="rId11" Type="http://schemas.openxmlformats.org/officeDocument/2006/relationships/image" Target="../media/image64.wmf"/><Relationship Id="rId5" Type="http://schemas.openxmlformats.org/officeDocument/2006/relationships/oleObject" Target="../embeddings/oleObject62.bin"/><Relationship Id="rId15" Type="http://schemas.openxmlformats.org/officeDocument/2006/relationships/image" Target="../media/image66.wmf"/><Relationship Id="rId10" Type="http://schemas.openxmlformats.org/officeDocument/2006/relationships/oleObject" Target="../embeddings/oleObject64.bin"/><Relationship Id="rId4" Type="http://schemas.openxmlformats.org/officeDocument/2006/relationships/image" Target="../media/image61.wmf"/><Relationship Id="rId9" Type="http://schemas.openxmlformats.org/officeDocument/2006/relationships/image" Target="../media/image63.wmf"/><Relationship Id="rId14" Type="http://schemas.openxmlformats.org/officeDocument/2006/relationships/oleObject" Target="../embeddings/oleObject6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oleObject" Target="../embeddings/oleObject72.bin"/><Relationship Id="rId18" Type="http://schemas.openxmlformats.org/officeDocument/2006/relationships/image" Target="../media/image75.wmf"/><Relationship Id="rId26" Type="http://schemas.openxmlformats.org/officeDocument/2006/relationships/image" Target="../media/image79.wmf"/><Relationship Id="rId3" Type="http://schemas.openxmlformats.org/officeDocument/2006/relationships/oleObject" Target="../embeddings/oleObject67.bin"/><Relationship Id="rId21" Type="http://schemas.openxmlformats.org/officeDocument/2006/relationships/oleObject" Target="../embeddings/oleObject76.bin"/><Relationship Id="rId7" Type="http://schemas.openxmlformats.org/officeDocument/2006/relationships/oleObject" Target="../embeddings/oleObject69.bin"/><Relationship Id="rId12" Type="http://schemas.openxmlformats.org/officeDocument/2006/relationships/image" Target="../media/image72.wmf"/><Relationship Id="rId17" Type="http://schemas.openxmlformats.org/officeDocument/2006/relationships/oleObject" Target="../embeddings/oleObject74.bin"/><Relationship Id="rId25" Type="http://schemas.openxmlformats.org/officeDocument/2006/relationships/oleObject" Target="../embeddings/oleObject7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4.wmf"/><Relationship Id="rId20" Type="http://schemas.openxmlformats.org/officeDocument/2006/relationships/image" Target="../media/image76.wmf"/><Relationship Id="rId29" Type="http://schemas.openxmlformats.org/officeDocument/2006/relationships/oleObject" Target="../embeddings/oleObject80.bin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9.wmf"/><Relationship Id="rId11" Type="http://schemas.openxmlformats.org/officeDocument/2006/relationships/oleObject" Target="../embeddings/oleObject71.bin"/><Relationship Id="rId24" Type="http://schemas.openxmlformats.org/officeDocument/2006/relationships/image" Target="../media/image78.wmf"/><Relationship Id="rId32" Type="http://schemas.openxmlformats.org/officeDocument/2006/relationships/image" Target="../media/image82.wmf"/><Relationship Id="rId5" Type="http://schemas.openxmlformats.org/officeDocument/2006/relationships/oleObject" Target="../embeddings/oleObject68.bin"/><Relationship Id="rId15" Type="http://schemas.openxmlformats.org/officeDocument/2006/relationships/oleObject" Target="../embeddings/oleObject73.bin"/><Relationship Id="rId23" Type="http://schemas.openxmlformats.org/officeDocument/2006/relationships/oleObject" Target="../embeddings/oleObject77.bin"/><Relationship Id="rId28" Type="http://schemas.openxmlformats.org/officeDocument/2006/relationships/image" Target="../media/image80.wmf"/><Relationship Id="rId10" Type="http://schemas.openxmlformats.org/officeDocument/2006/relationships/image" Target="../media/image71.wmf"/><Relationship Id="rId19" Type="http://schemas.openxmlformats.org/officeDocument/2006/relationships/oleObject" Target="../embeddings/oleObject75.bin"/><Relationship Id="rId31" Type="http://schemas.openxmlformats.org/officeDocument/2006/relationships/oleObject" Target="../embeddings/oleObject81.bin"/><Relationship Id="rId4" Type="http://schemas.openxmlformats.org/officeDocument/2006/relationships/image" Target="../media/image68.wmf"/><Relationship Id="rId9" Type="http://schemas.openxmlformats.org/officeDocument/2006/relationships/oleObject" Target="../embeddings/oleObject70.bin"/><Relationship Id="rId14" Type="http://schemas.openxmlformats.org/officeDocument/2006/relationships/image" Target="../media/image73.wmf"/><Relationship Id="rId22" Type="http://schemas.openxmlformats.org/officeDocument/2006/relationships/image" Target="../media/image77.wmf"/><Relationship Id="rId27" Type="http://schemas.openxmlformats.org/officeDocument/2006/relationships/oleObject" Target="../embeddings/oleObject79.bin"/><Relationship Id="rId30" Type="http://schemas.openxmlformats.org/officeDocument/2006/relationships/image" Target="../media/image8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13" Type="http://schemas.openxmlformats.org/officeDocument/2006/relationships/image" Target="../media/image86.wmf"/><Relationship Id="rId18" Type="http://schemas.openxmlformats.org/officeDocument/2006/relationships/oleObject" Target="../embeddings/oleObject88.bin"/><Relationship Id="rId26" Type="http://schemas.openxmlformats.org/officeDocument/2006/relationships/oleObject" Target="../embeddings/oleObject92.bin"/><Relationship Id="rId3" Type="http://schemas.openxmlformats.org/officeDocument/2006/relationships/image" Target="../media/image95.jpeg"/><Relationship Id="rId21" Type="http://schemas.openxmlformats.org/officeDocument/2006/relationships/image" Target="../media/image90.wmf"/><Relationship Id="rId7" Type="http://schemas.openxmlformats.org/officeDocument/2006/relationships/oleObject" Target="../embeddings/oleObject83.bin"/><Relationship Id="rId12" Type="http://schemas.openxmlformats.org/officeDocument/2006/relationships/oleObject" Target="../embeddings/oleObject85.bin"/><Relationship Id="rId17" Type="http://schemas.openxmlformats.org/officeDocument/2006/relationships/image" Target="../media/image88.wmf"/><Relationship Id="rId25" Type="http://schemas.openxmlformats.org/officeDocument/2006/relationships/image" Target="../media/image9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7.bin"/><Relationship Id="rId20" Type="http://schemas.openxmlformats.org/officeDocument/2006/relationships/oleObject" Target="../embeddings/oleObject89.bin"/><Relationship Id="rId29" Type="http://schemas.openxmlformats.org/officeDocument/2006/relationships/image" Target="../media/image94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3.wmf"/><Relationship Id="rId11" Type="http://schemas.openxmlformats.org/officeDocument/2006/relationships/image" Target="../media/image85.wmf"/><Relationship Id="rId24" Type="http://schemas.openxmlformats.org/officeDocument/2006/relationships/oleObject" Target="../embeddings/oleObject91.bin"/><Relationship Id="rId5" Type="http://schemas.openxmlformats.org/officeDocument/2006/relationships/oleObject" Target="../embeddings/oleObject82.bin"/><Relationship Id="rId15" Type="http://schemas.openxmlformats.org/officeDocument/2006/relationships/image" Target="../media/image87.wmf"/><Relationship Id="rId23" Type="http://schemas.openxmlformats.org/officeDocument/2006/relationships/image" Target="../media/image91.wmf"/><Relationship Id="rId28" Type="http://schemas.openxmlformats.org/officeDocument/2006/relationships/oleObject" Target="../embeddings/oleObject93.bin"/><Relationship Id="rId10" Type="http://schemas.openxmlformats.org/officeDocument/2006/relationships/oleObject" Target="../embeddings/oleObject84.bin"/><Relationship Id="rId19" Type="http://schemas.openxmlformats.org/officeDocument/2006/relationships/image" Target="../media/image89.wmf"/><Relationship Id="rId31" Type="http://schemas.openxmlformats.org/officeDocument/2006/relationships/image" Target="../media/image99.png"/><Relationship Id="rId4" Type="http://schemas.openxmlformats.org/officeDocument/2006/relationships/image" Target="../media/image96.jpeg"/><Relationship Id="rId9" Type="http://schemas.openxmlformats.org/officeDocument/2006/relationships/image" Target="../media/image97.jpeg"/><Relationship Id="rId14" Type="http://schemas.openxmlformats.org/officeDocument/2006/relationships/oleObject" Target="../embeddings/oleObject86.bin"/><Relationship Id="rId22" Type="http://schemas.openxmlformats.org/officeDocument/2006/relationships/oleObject" Target="../embeddings/oleObject90.bin"/><Relationship Id="rId27" Type="http://schemas.openxmlformats.org/officeDocument/2006/relationships/image" Target="../media/image93.wmf"/><Relationship Id="rId30" Type="http://schemas.openxmlformats.org/officeDocument/2006/relationships/image" Target="../media/image9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13" Type="http://schemas.openxmlformats.org/officeDocument/2006/relationships/oleObject" Target="../embeddings/oleObject99.bin"/><Relationship Id="rId18" Type="http://schemas.openxmlformats.org/officeDocument/2006/relationships/image" Target="../media/image100.wmf"/><Relationship Id="rId3" Type="http://schemas.openxmlformats.org/officeDocument/2006/relationships/oleObject" Target="../embeddings/oleObject94.bin"/><Relationship Id="rId21" Type="http://schemas.openxmlformats.org/officeDocument/2006/relationships/oleObject" Target="../embeddings/oleObject103.bin"/><Relationship Id="rId7" Type="http://schemas.openxmlformats.org/officeDocument/2006/relationships/oleObject" Target="../embeddings/oleObject96.bin"/><Relationship Id="rId12" Type="http://schemas.openxmlformats.org/officeDocument/2006/relationships/image" Target="../media/image92.wmf"/><Relationship Id="rId17" Type="http://schemas.openxmlformats.org/officeDocument/2006/relationships/oleObject" Target="../embeddings/oleObject10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4.wmf"/><Relationship Id="rId20" Type="http://schemas.openxmlformats.org/officeDocument/2006/relationships/image" Target="../media/image101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9.wmf"/><Relationship Id="rId11" Type="http://schemas.openxmlformats.org/officeDocument/2006/relationships/oleObject" Target="../embeddings/oleObject98.bin"/><Relationship Id="rId5" Type="http://schemas.openxmlformats.org/officeDocument/2006/relationships/oleObject" Target="../embeddings/oleObject95.bin"/><Relationship Id="rId15" Type="http://schemas.openxmlformats.org/officeDocument/2006/relationships/oleObject" Target="../embeddings/oleObject100.bin"/><Relationship Id="rId10" Type="http://schemas.openxmlformats.org/officeDocument/2006/relationships/image" Target="../media/image91.wmf"/><Relationship Id="rId19" Type="http://schemas.openxmlformats.org/officeDocument/2006/relationships/oleObject" Target="../embeddings/oleObject102.bin"/><Relationship Id="rId4" Type="http://schemas.openxmlformats.org/officeDocument/2006/relationships/image" Target="../media/image86.wmf"/><Relationship Id="rId9" Type="http://schemas.openxmlformats.org/officeDocument/2006/relationships/oleObject" Target="../embeddings/oleObject97.bin"/><Relationship Id="rId14" Type="http://schemas.openxmlformats.org/officeDocument/2006/relationships/image" Target="../media/image93.wmf"/><Relationship Id="rId22" Type="http://schemas.openxmlformats.org/officeDocument/2006/relationships/image" Target="../media/image10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6.bin"/><Relationship Id="rId13" Type="http://schemas.openxmlformats.org/officeDocument/2006/relationships/image" Target="../media/image107.wmf"/><Relationship Id="rId18" Type="http://schemas.openxmlformats.org/officeDocument/2006/relationships/oleObject" Target="../embeddings/oleObject111.bin"/><Relationship Id="rId3" Type="http://schemas.openxmlformats.org/officeDocument/2006/relationships/image" Target="../media/image112.jpeg"/><Relationship Id="rId21" Type="http://schemas.openxmlformats.org/officeDocument/2006/relationships/image" Target="../media/image111.wmf"/><Relationship Id="rId7" Type="http://schemas.openxmlformats.org/officeDocument/2006/relationships/image" Target="../media/image104.wmf"/><Relationship Id="rId12" Type="http://schemas.openxmlformats.org/officeDocument/2006/relationships/oleObject" Target="../embeddings/oleObject108.bin"/><Relationship Id="rId17" Type="http://schemas.openxmlformats.org/officeDocument/2006/relationships/image" Target="../media/image10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0.bin"/><Relationship Id="rId20" Type="http://schemas.openxmlformats.org/officeDocument/2006/relationships/oleObject" Target="../embeddings/oleObject112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05.bin"/><Relationship Id="rId11" Type="http://schemas.openxmlformats.org/officeDocument/2006/relationships/image" Target="../media/image106.wmf"/><Relationship Id="rId5" Type="http://schemas.openxmlformats.org/officeDocument/2006/relationships/image" Target="../media/image103.wmf"/><Relationship Id="rId15" Type="http://schemas.openxmlformats.org/officeDocument/2006/relationships/image" Target="../media/image108.wmf"/><Relationship Id="rId10" Type="http://schemas.openxmlformats.org/officeDocument/2006/relationships/oleObject" Target="../embeddings/oleObject107.bin"/><Relationship Id="rId19" Type="http://schemas.openxmlformats.org/officeDocument/2006/relationships/image" Target="../media/image110.wmf"/><Relationship Id="rId4" Type="http://schemas.openxmlformats.org/officeDocument/2006/relationships/oleObject" Target="../embeddings/oleObject104.bin"/><Relationship Id="rId9" Type="http://schemas.openxmlformats.org/officeDocument/2006/relationships/image" Target="../media/image105.wmf"/><Relationship Id="rId14" Type="http://schemas.openxmlformats.org/officeDocument/2006/relationships/oleObject" Target="../embeddings/oleObject109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wmf"/><Relationship Id="rId13" Type="http://schemas.openxmlformats.org/officeDocument/2006/relationships/oleObject" Target="../embeddings/oleObject117.bin"/><Relationship Id="rId18" Type="http://schemas.openxmlformats.org/officeDocument/2006/relationships/oleObject" Target="../embeddings/oleObject119.bin"/><Relationship Id="rId26" Type="http://schemas.openxmlformats.org/officeDocument/2006/relationships/image" Target="../media/image122.wmf"/><Relationship Id="rId3" Type="http://schemas.openxmlformats.org/officeDocument/2006/relationships/image" Target="../media/image95.jpeg"/><Relationship Id="rId21" Type="http://schemas.openxmlformats.org/officeDocument/2006/relationships/oleObject" Target="../embeddings/oleObject120.bin"/><Relationship Id="rId7" Type="http://schemas.openxmlformats.org/officeDocument/2006/relationships/oleObject" Target="../embeddings/oleObject114.bin"/><Relationship Id="rId12" Type="http://schemas.openxmlformats.org/officeDocument/2006/relationships/image" Target="../media/image116.wmf"/><Relationship Id="rId17" Type="http://schemas.openxmlformats.org/officeDocument/2006/relationships/image" Target="../media/image124.jpeg"/><Relationship Id="rId25" Type="http://schemas.openxmlformats.org/officeDocument/2006/relationships/oleObject" Target="../embeddings/oleObject12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8.wmf"/><Relationship Id="rId20" Type="http://schemas.openxmlformats.org/officeDocument/2006/relationships/image" Target="../media/image125.png"/><Relationship Id="rId1" Type="http://schemas.openxmlformats.org/officeDocument/2006/relationships/vmlDrawing" Target="../drawings/vmlDrawing14.vml"/><Relationship Id="rId6" Type="http://schemas.openxmlformats.org/officeDocument/2006/relationships/image" Target="../media/image97.jpeg"/><Relationship Id="rId11" Type="http://schemas.openxmlformats.org/officeDocument/2006/relationships/oleObject" Target="../embeddings/oleObject116.bin"/><Relationship Id="rId24" Type="http://schemas.openxmlformats.org/officeDocument/2006/relationships/image" Target="../media/image121.wmf"/><Relationship Id="rId5" Type="http://schemas.openxmlformats.org/officeDocument/2006/relationships/image" Target="../media/image113.wmf"/><Relationship Id="rId15" Type="http://schemas.openxmlformats.org/officeDocument/2006/relationships/oleObject" Target="../embeddings/oleObject118.bin"/><Relationship Id="rId23" Type="http://schemas.openxmlformats.org/officeDocument/2006/relationships/oleObject" Target="../embeddings/oleObject121.bin"/><Relationship Id="rId28" Type="http://schemas.openxmlformats.org/officeDocument/2006/relationships/image" Target="../media/image123.wmf"/><Relationship Id="rId10" Type="http://schemas.openxmlformats.org/officeDocument/2006/relationships/image" Target="../media/image115.wmf"/><Relationship Id="rId19" Type="http://schemas.openxmlformats.org/officeDocument/2006/relationships/image" Target="../media/image119.wmf"/><Relationship Id="rId4" Type="http://schemas.openxmlformats.org/officeDocument/2006/relationships/oleObject" Target="../embeddings/oleObject113.bin"/><Relationship Id="rId9" Type="http://schemas.openxmlformats.org/officeDocument/2006/relationships/oleObject" Target="../embeddings/oleObject115.bin"/><Relationship Id="rId14" Type="http://schemas.openxmlformats.org/officeDocument/2006/relationships/image" Target="../media/image117.wmf"/><Relationship Id="rId22" Type="http://schemas.openxmlformats.org/officeDocument/2006/relationships/image" Target="../media/image120.wmf"/><Relationship Id="rId27" Type="http://schemas.openxmlformats.org/officeDocument/2006/relationships/oleObject" Target="../embeddings/oleObject123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wmf"/><Relationship Id="rId3" Type="http://schemas.openxmlformats.org/officeDocument/2006/relationships/oleObject" Target="../embeddings/oleObject124.bin"/><Relationship Id="rId7" Type="http://schemas.openxmlformats.org/officeDocument/2006/relationships/oleObject" Target="../embeddings/oleObject1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27.wmf"/><Relationship Id="rId5" Type="http://schemas.openxmlformats.org/officeDocument/2006/relationships/oleObject" Target="../embeddings/oleObject125.bin"/><Relationship Id="rId4" Type="http://schemas.openxmlformats.org/officeDocument/2006/relationships/image" Target="../media/image126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9.bin"/><Relationship Id="rId13" Type="http://schemas.openxmlformats.org/officeDocument/2006/relationships/image" Target="../media/image138.jpeg"/><Relationship Id="rId18" Type="http://schemas.openxmlformats.org/officeDocument/2006/relationships/image" Target="../media/image133.wmf"/><Relationship Id="rId3" Type="http://schemas.openxmlformats.org/officeDocument/2006/relationships/image" Target="../media/image112.jpeg"/><Relationship Id="rId7" Type="http://schemas.openxmlformats.org/officeDocument/2006/relationships/image" Target="../media/image130.wmf"/><Relationship Id="rId12" Type="http://schemas.openxmlformats.org/officeDocument/2006/relationships/image" Target="../media/image137.jpeg"/><Relationship Id="rId17" Type="http://schemas.openxmlformats.org/officeDocument/2006/relationships/oleObject" Target="../embeddings/oleObject13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9.png"/><Relationship Id="rId20" Type="http://schemas.openxmlformats.org/officeDocument/2006/relationships/image" Target="../media/image134.wmf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28.bin"/><Relationship Id="rId11" Type="http://schemas.openxmlformats.org/officeDocument/2006/relationships/image" Target="../media/image136.png"/><Relationship Id="rId5" Type="http://schemas.openxmlformats.org/officeDocument/2006/relationships/image" Target="../media/image129.wmf"/><Relationship Id="rId15" Type="http://schemas.openxmlformats.org/officeDocument/2006/relationships/image" Target="../media/image132.wmf"/><Relationship Id="rId10" Type="http://schemas.openxmlformats.org/officeDocument/2006/relationships/image" Target="../media/image135.jpeg"/><Relationship Id="rId19" Type="http://schemas.openxmlformats.org/officeDocument/2006/relationships/oleObject" Target="../embeddings/oleObject132.bin"/><Relationship Id="rId4" Type="http://schemas.openxmlformats.org/officeDocument/2006/relationships/oleObject" Target="../embeddings/oleObject127.bin"/><Relationship Id="rId9" Type="http://schemas.openxmlformats.org/officeDocument/2006/relationships/image" Target="../media/image131.wmf"/><Relationship Id="rId14" Type="http://schemas.openxmlformats.org/officeDocument/2006/relationships/oleObject" Target="../embeddings/oleObject130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7.wmf"/><Relationship Id="rId3" Type="http://schemas.openxmlformats.org/officeDocument/2006/relationships/oleObject" Target="../embeddings/oleObject9.bin"/><Relationship Id="rId21" Type="http://schemas.openxmlformats.org/officeDocument/2006/relationships/oleObject" Target="../embeddings/oleObject18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4.w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.wmf"/><Relationship Id="rId20" Type="http://schemas.openxmlformats.org/officeDocument/2006/relationships/image" Target="../media/image18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3.bin"/><Relationship Id="rId24" Type="http://schemas.openxmlformats.org/officeDocument/2006/relationships/image" Target="../media/image20.wmf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23" Type="http://schemas.openxmlformats.org/officeDocument/2006/relationships/oleObject" Target="../embeddings/oleObject19.bin"/><Relationship Id="rId10" Type="http://schemas.openxmlformats.org/officeDocument/2006/relationships/image" Target="../media/image13.wmf"/><Relationship Id="rId19" Type="http://schemas.openxmlformats.org/officeDocument/2006/relationships/oleObject" Target="../embeddings/oleObject17.bin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5.wmf"/><Relationship Id="rId22" Type="http://schemas.openxmlformats.org/officeDocument/2006/relationships/image" Target="../media/image19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28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33.bin"/><Relationship Id="rId18" Type="http://schemas.openxmlformats.org/officeDocument/2006/relationships/image" Target="../media/image32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29.wmf"/><Relationship Id="rId17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1.wmf"/><Relationship Id="rId20" Type="http://schemas.openxmlformats.org/officeDocument/2006/relationships/image" Target="../media/image33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5" Type="http://schemas.openxmlformats.org/officeDocument/2006/relationships/oleObject" Target="../embeddings/oleObject34.bin"/><Relationship Id="rId10" Type="http://schemas.openxmlformats.org/officeDocument/2006/relationships/image" Target="../media/image17.wmf"/><Relationship Id="rId19" Type="http://schemas.openxmlformats.org/officeDocument/2006/relationships/oleObject" Target="../embeddings/oleObject36.bin"/><Relationship Id="rId4" Type="http://schemas.openxmlformats.org/officeDocument/2006/relationships/image" Target="../media/image14.wmf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30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42.bin"/><Relationship Id="rId18" Type="http://schemas.openxmlformats.org/officeDocument/2006/relationships/image" Target="../media/image39.wmf"/><Relationship Id="rId26" Type="http://schemas.openxmlformats.org/officeDocument/2006/relationships/oleObject" Target="../embeddings/oleObject48.bin"/><Relationship Id="rId3" Type="http://schemas.openxmlformats.org/officeDocument/2006/relationships/oleObject" Target="../embeddings/oleObject37.bin"/><Relationship Id="rId21" Type="http://schemas.openxmlformats.org/officeDocument/2006/relationships/image" Target="../media/image40.wmf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36.wmf"/><Relationship Id="rId17" Type="http://schemas.openxmlformats.org/officeDocument/2006/relationships/oleObject" Target="../embeddings/oleObject44.bin"/><Relationship Id="rId25" Type="http://schemas.openxmlformats.org/officeDocument/2006/relationships/image" Target="../media/image4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8.wmf"/><Relationship Id="rId20" Type="http://schemas.openxmlformats.org/officeDocument/2006/relationships/oleObject" Target="../embeddings/oleObject45.bin"/><Relationship Id="rId29" Type="http://schemas.openxmlformats.org/officeDocument/2006/relationships/image" Target="../media/image44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41.bin"/><Relationship Id="rId24" Type="http://schemas.openxmlformats.org/officeDocument/2006/relationships/oleObject" Target="../embeddings/oleObject47.bin"/><Relationship Id="rId5" Type="http://schemas.openxmlformats.org/officeDocument/2006/relationships/oleObject" Target="../embeddings/oleObject38.bin"/><Relationship Id="rId15" Type="http://schemas.openxmlformats.org/officeDocument/2006/relationships/oleObject" Target="../embeddings/oleObject43.bin"/><Relationship Id="rId23" Type="http://schemas.openxmlformats.org/officeDocument/2006/relationships/image" Target="../media/image41.wmf"/><Relationship Id="rId28" Type="http://schemas.openxmlformats.org/officeDocument/2006/relationships/oleObject" Target="../embeddings/oleObject49.bin"/><Relationship Id="rId10" Type="http://schemas.openxmlformats.org/officeDocument/2006/relationships/image" Target="../media/image35.wmf"/><Relationship Id="rId19" Type="http://schemas.openxmlformats.org/officeDocument/2006/relationships/image" Target="../media/image45.png"/><Relationship Id="rId4" Type="http://schemas.openxmlformats.org/officeDocument/2006/relationships/image" Target="../media/image16.wmf"/><Relationship Id="rId9" Type="http://schemas.openxmlformats.org/officeDocument/2006/relationships/oleObject" Target="../embeddings/oleObject40.bin"/><Relationship Id="rId14" Type="http://schemas.openxmlformats.org/officeDocument/2006/relationships/image" Target="../media/image37.wmf"/><Relationship Id="rId22" Type="http://schemas.openxmlformats.org/officeDocument/2006/relationships/oleObject" Target="../embeddings/oleObject46.bin"/><Relationship Id="rId27" Type="http://schemas.openxmlformats.org/officeDocument/2006/relationships/image" Target="../media/image4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0.wmf"/><Relationship Id="rId11" Type="http://schemas.openxmlformats.org/officeDocument/2006/relationships/image" Target="../media/image53.jpeg"/><Relationship Id="rId5" Type="http://schemas.openxmlformats.org/officeDocument/2006/relationships/oleObject" Target="../embeddings/oleObject51.bin"/><Relationship Id="rId10" Type="http://schemas.openxmlformats.org/officeDocument/2006/relationships/image" Target="../media/image52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5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13" Type="http://schemas.openxmlformats.org/officeDocument/2006/relationships/image" Target="../media/image58.wmf"/><Relationship Id="rId3" Type="http://schemas.openxmlformats.org/officeDocument/2006/relationships/image" Target="../media/image60.jpeg"/><Relationship Id="rId7" Type="http://schemas.openxmlformats.org/officeDocument/2006/relationships/image" Target="../media/image55.wmf"/><Relationship Id="rId12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0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5.bin"/><Relationship Id="rId11" Type="http://schemas.openxmlformats.org/officeDocument/2006/relationships/image" Target="../media/image57.wmf"/><Relationship Id="rId5" Type="http://schemas.openxmlformats.org/officeDocument/2006/relationships/image" Target="../media/image54.wmf"/><Relationship Id="rId15" Type="http://schemas.openxmlformats.org/officeDocument/2006/relationships/image" Target="../media/image59.wmf"/><Relationship Id="rId10" Type="http://schemas.openxmlformats.org/officeDocument/2006/relationships/oleObject" Target="../embeddings/oleObject57.bin"/><Relationship Id="rId4" Type="http://schemas.openxmlformats.org/officeDocument/2006/relationships/oleObject" Target="../embeddings/oleObject54.bin"/><Relationship Id="rId9" Type="http://schemas.openxmlformats.org/officeDocument/2006/relationships/image" Target="../media/image56.wmf"/><Relationship Id="rId14" Type="http://schemas.openxmlformats.org/officeDocument/2006/relationships/oleObject" Target="../embeddings/oleObject5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619672" y="44624"/>
            <a:ext cx="596301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Больцмана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52120" y="3284984"/>
            <a:ext cx="32995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Людвиг Больцман</a:t>
            </a:r>
            <a:r>
              <a:rPr lang="vi-VN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vi-VN" dirty="0"/>
              <a:t>(</a:t>
            </a:r>
            <a:r>
              <a:rPr lang="ru-RU" dirty="0"/>
              <a:t>нем</a:t>
            </a:r>
            <a:r>
              <a:rPr lang="vi-VN" dirty="0"/>
              <a:t>. </a:t>
            </a:r>
            <a:r>
              <a:rPr lang="de-DE" i="1" dirty="0"/>
              <a:t>Ludwig Eduard Boltzmann</a:t>
            </a:r>
            <a:r>
              <a:rPr lang="ru-RU" dirty="0"/>
              <a:t> </a:t>
            </a:r>
            <a:r>
              <a:rPr lang="en-US" dirty="0"/>
              <a:t>1</a:t>
            </a:r>
            <a:r>
              <a:rPr lang="ru-RU" dirty="0"/>
              <a:t>844</a:t>
            </a:r>
            <a:r>
              <a:rPr lang="vi-VN" dirty="0"/>
              <a:t> </a:t>
            </a:r>
            <a:r>
              <a:rPr lang="vi-VN" dirty="0" smtClean="0"/>
              <a:t>—</a:t>
            </a:r>
            <a:r>
              <a:rPr lang="en-US" dirty="0" smtClean="0"/>
              <a:t> 1</a:t>
            </a:r>
            <a:r>
              <a:rPr lang="ru-RU" dirty="0"/>
              <a:t>906)</a:t>
            </a:r>
          </a:p>
        </p:txBody>
      </p:sp>
      <p:pic>
        <p:nvPicPr>
          <p:cNvPr id="844802" name="Picture 2" descr="D:\documentsECLbureau\CondMatter\Molecule\LecturePPT\fig_im\Portrait\Boltsman_Ludw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211" y="692696"/>
            <a:ext cx="3261435" cy="244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2126804"/>
              </p:ext>
            </p:extLst>
          </p:nvPr>
        </p:nvGraphicFramePr>
        <p:xfrm>
          <a:off x="186533" y="1980265"/>
          <a:ext cx="5257800" cy="113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8339" name="Equation" r:id="rId4" imgW="2286000" imgH="495000" progId="Equation.DSMT4">
                  <p:embed/>
                </p:oleObj>
              </mc:Choice>
              <mc:Fallback>
                <p:oleObj name="Equation" r:id="rId4" imgW="228600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3" y="1980265"/>
                        <a:ext cx="5257800" cy="113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179512" y="764704"/>
            <a:ext cx="53285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Вероятность для состояния молекулы  находиться в элементе фазового пространства (распределение Гиббса)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6533306"/>
              </p:ext>
            </p:extLst>
          </p:nvPr>
        </p:nvGraphicFramePr>
        <p:xfrm>
          <a:off x="379156" y="5517232"/>
          <a:ext cx="1955448" cy="92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8340" name="Equation" r:id="rId6" imgW="888840" imgH="419040" progId="Equation.DSMT4">
                  <p:embed/>
                </p:oleObj>
              </mc:Choice>
              <mc:Fallback>
                <p:oleObj name="Equation" r:id="rId6" imgW="88884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156" y="5517232"/>
                        <a:ext cx="1955448" cy="921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/>
          <p:cNvSpPr/>
          <p:nvPr/>
        </p:nvSpPr>
        <p:spPr>
          <a:xfrm>
            <a:off x="179512" y="3151258"/>
            <a:ext cx="54726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Если газ находится во внешнем потенциальном поле, то кроме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кинетической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энергии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молекула обладает потенциальной энергией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1578170"/>
              </p:ext>
            </p:extLst>
          </p:nvPr>
        </p:nvGraphicFramePr>
        <p:xfrm>
          <a:off x="2693262" y="5445224"/>
          <a:ext cx="6258384" cy="1145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8341" name="Equation" r:id="rId8" imgW="2844720" imgH="520560" progId="Equation.DSMT4">
                  <p:embed/>
                </p:oleObj>
              </mc:Choice>
              <mc:Fallback>
                <p:oleObj name="Equation" r:id="rId8" imgW="2844720" imgH="520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3262" y="5445224"/>
                        <a:ext cx="6258384" cy="11452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189534" y="4611740"/>
            <a:ext cx="73931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Потенциальная энергия является функцией координат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3497993"/>
              </p:ext>
            </p:extLst>
          </p:nvPr>
        </p:nvGraphicFramePr>
        <p:xfrm>
          <a:off x="4889872" y="4206366"/>
          <a:ext cx="3302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8342" name="Equation" r:id="rId10" imgW="164880" imgH="177480" progId="Equation.DSMT4">
                  <p:embed/>
                </p:oleObj>
              </mc:Choice>
              <mc:Fallback>
                <p:oleObj name="Equation" r:id="rId10" imgW="164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9872" y="4206366"/>
                        <a:ext cx="3302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2548924"/>
              </p:ext>
            </p:extLst>
          </p:nvPr>
        </p:nvGraphicFramePr>
        <p:xfrm>
          <a:off x="7582688" y="4610966"/>
          <a:ext cx="129528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8343" name="Equation" r:id="rId12" imgW="647640" imgH="253800" progId="Equation.DSMT4">
                  <p:embed/>
                </p:oleObj>
              </mc:Choice>
              <mc:Fallback>
                <p:oleObj name="Equation" r:id="rId12" imgW="6476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2688" y="4610966"/>
                        <a:ext cx="1295280" cy="50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8706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116632"/>
            <a:ext cx="792088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Барометрическая формула для реальной атмосферы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6493246"/>
              </p:ext>
            </p:extLst>
          </p:nvPr>
        </p:nvGraphicFramePr>
        <p:xfrm>
          <a:off x="4361412" y="2172116"/>
          <a:ext cx="3465512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224" name="Equation" r:id="rId3" imgW="1650960" imgH="431640" progId="Equation.DSMT4">
                  <p:embed/>
                </p:oleObj>
              </mc:Choice>
              <mc:Fallback>
                <p:oleObj name="Equation" r:id="rId3" imgW="1650960" imgH="4316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1412" y="2172116"/>
                        <a:ext cx="3465512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/>
          <p:cNvSpPr/>
          <p:nvPr/>
        </p:nvSpPr>
        <p:spPr>
          <a:xfrm>
            <a:off x="3779912" y="1151558"/>
            <a:ext cx="5256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В изотермической атмосфере работает экспоненциальная барометрическая формула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7731664"/>
              </p:ext>
            </p:extLst>
          </p:nvPr>
        </p:nvGraphicFramePr>
        <p:xfrm>
          <a:off x="5580112" y="1820540"/>
          <a:ext cx="1306512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225" name="Equation" r:id="rId5" imgW="622080" imgH="177480" progId="Equation.DSMT4">
                  <p:embed/>
                </p:oleObj>
              </mc:Choice>
              <mc:Fallback>
                <p:oleObj name="Equation" r:id="rId5" imgW="622080" imgH="17748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1820540"/>
                        <a:ext cx="1306512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70406" name="Picture 6" descr="C:\Users\PierreYV\Downloads\305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22" y="1052514"/>
            <a:ext cx="3541482" cy="400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37"/>
          <p:cNvSpPr/>
          <p:nvPr/>
        </p:nvSpPr>
        <p:spPr>
          <a:xfrm>
            <a:off x="3851920" y="3280857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В тропосфере температура падает практически линейно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796555"/>
              </p:ext>
            </p:extLst>
          </p:nvPr>
        </p:nvGraphicFramePr>
        <p:xfrm>
          <a:off x="7196584" y="3140968"/>
          <a:ext cx="1839912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226" name="Equation" r:id="rId8" imgW="876240" imgH="253800" progId="Equation.DSMT4">
                  <p:embed/>
                </p:oleObj>
              </mc:Choice>
              <mc:Fallback>
                <p:oleObj name="Equation" r:id="rId8" imgW="8762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6584" y="3140968"/>
                        <a:ext cx="1839912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37597"/>
              </p:ext>
            </p:extLst>
          </p:nvPr>
        </p:nvGraphicFramePr>
        <p:xfrm>
          <a:off x="5696306" y="4149080"/>
          <a:ext cx="234632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227" name="Equation" r:id="rId10" imgW="1117440" imgH="330120" progId="Equation.DSMT4">
                  <p:embed/>
                </p:oleObj>
              </mc:Choice>
              <mc:Fallback>
                <p:oleObj name="Equation" r:id="rId10" imgW="1117440" imgH="330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6306" y="4149080"/>
                        <a:ext cx="2346325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166422" y="5229200"/>
            <a:ext cx="53285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При некоторых средних условиях, соответствующих среднему давлению 101300 Па и средней температуре 15</a:t>
            </a:r>
            <a:r>
              <a:rPr lang="en-US" dirty="0">
                <a:latin typeface="Arial" pitchFamily="34" charset="0"/>
                <a:cs typeface="Arial" pitchFamily="34" charset="0"/>
              </a:rPr>
              <a:t>º</a:t>
            </a:r>
            <a:r>
              <a:rPr lang="ru-RU" dirty="0">
                <a:latin typeface="Arial" pitchFamily="34" charset="0"/>
                <a:cs typeface="Arial" pitchFamily="34" charset="0"/>
              </a:rPr>
              <a:t> С на уровне моря прията международная барометрическая формула вплоть до высоты 11 км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9396256"/>
              </p:ext>
            </p:extLst>
          </p:nvPr>
        </p:nvGraphicFramePr>
        <p:xfrm>
          <a:off x="5678117" y="5373216"/>
          <a:ext cx="3306762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228" name="Equation" r:id="rId12" imgW="1574640" imgH="469800" progId="Equation.DSMT4">
                  <p:embed/>
                </p:oleObj>
              </mc:Choice>
              <mc:Fallback>
                <p:oleObj name="Equation" r:id="rId12" imgW="157464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8117" y="5373216"/>
                        <a:ext cx="3306762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3023396"/>
              </p:ext>
            </p:extLst>
          </p:nvPr>
        </p:nvGraphicFramePr>
        <p:xfrm>
          <a:off x="7197725" y="3562320"/>
          <a:ext cx="185400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5229" name="Equation" r:id="rId14" imgW="927000" imgH="203040" progId="Equation.DSMT4">
                  <p:embed/>
                </p:oleObj>
              </mc:Choice>
              <mc:Fallback>
                <p:oleObj name="Equation" r:id="rId14" imgW="9270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7725" y="3562320"/>
                        <a:ext cx="1854000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/>
          <p:cNvSpPr/>
          <p:nvPr/>
        </p:nvSpPr>
        <p:spPr>
          <a:xfrm>
            <a:off x="3897931" y="4394476"/>
            <a:ext cx="15970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Давление </a:t>
            </a:r>
          </a:p>
        </p:txBody>
      </p:sp>
    </p:spTree>
    <p:extLst>
      <p:ext uri="{BB962C8B-B14F-4D97-AF65-F5344CB8AC3E}">
        <p14:creationId xmlns:p14="http://schemas.microsoft.com/office/powerpoint/2010/main" val="2172453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683568" y="44624"/>
            <a:ext cx="792088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Подъемная сила летательных аппаратов легче воздуха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Can 4"/>
          <p:cNvSpPr/>
          <p:nvPr/>
        </p:nvSpPr>
        <p:spPr>
          <a:xfrm>
            <a:off x="821294" y="1772816"/>
            <a:ext cx="1440160" cy="2448272"/>
          </a:xfrm>
          <a:prstGeom prst="can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Down Arrow 5"/>
          <p:cNvSpPr/>
          <p:nvPr/>
        </p:nvSpPr>
        <p:spPr>
          <a:xfrm>
            <a:off x="1241631" y="908720"/>
            <a:ext cx="648072" cy="72008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Down Arrow 6"/>
          <p:cNvSpPr/>
          <p:nvPr/>
        </p:nvSpPr>
        <p:spPr>
          <a:xfrm rot="10800000">
            <a:off x="1241631" y="4293096"/>
            <a:ext cx="648072" cy="86409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Down Arrow 8"/>
          <p:cNvSpPr/>
          <p:nvPr/>
        </p:nvSpPr>
        <p:spPr>
          <a:xfrm rot="5400000">
            <a:off x="2403981" y="2787574"/>
            <a:ext cx="509353" cy="54006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37"/>
          <p:cNvSpPr/>
          <p:nvPr/>
        </p:nvSpPr>
        <p:spPr>
          <a:xfrm>
            <a:off x="3131840" y="1052736"/>
            <a:ext cx="57606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Рассмотрим жесткую оболочку в форме цилиндра.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Высота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цилиндра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>
                <a:latin typeface="Arial" pitchFamily="34" charset="0"/>
                <a:cs typeface="Arial" pitchFamily="34" charset="0"/>
              </a:rPr>
              <a:t>площадь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основания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Силы давления газа, действующие на боковую поверхность цилиндра взаимно уравновешиваются.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Силы давления газа, действующие на верхнюю и нижнюю торцевые поверхности цилиндра не равны друг другу.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853148" y="2069002"/>
            <a:ext cx="0" cy="2152086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4723474"/>
              </p:ext>
            </p:extLst>
          </p:nvPr>
        </p:nvGraphicFramePr>
        <p:xfrm>
          <a:off x="1541374" y="3071510"/>
          <a:ext cx="293688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19" name="Equation" r:id="rId3" imgW="139680" imgH="164880" progId="Equation.DSMT4">
                  <p:embed/>
                </p:oleObj>
              </mc:Choice>
              <mc:Fallback>
                <p:oleObj name="Equation" r:id="rId3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1374" y="3071510"/>
                        <a:ext cx="293688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7063901"/>
              </p:ext>
            </p:extLst>
          </p:nvPr>
        </p:nvGraphicFramePr>
        <p:xfrm>
          <a:off x="1418823" y="1778799"/>
          <a:ext cx="293688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20" name="Equation" r:id="rId5" imgW="139680" imgH="177480" progId="Equation.DSMT4">
                  <p:embed/>
                </p:oleObj>
              </mc:Choice>
              <mc:Fallback>
                <p:oleObj name="Equation" r:id="rId5" imgW="139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8823" y="1778799"/>
                        <a:ext cx="293688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3797142"/>
              </p:ext>
            </p:extLst>
          </p:nvPr>
        </p:nvGraphicFramePr>
        <p:xfrm>
          <a:off x="2228290" y="4221088"/>
          <a:ext cx="32067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21" name="Equation" r:id="rId7" imgW="152280" imgH="228600" progId="Equation.DSMT4">
                  <p:embed/>
                </p:oleObj>
              </mc:Choice>
              <mc:Fallback>
                <p:oleObj name="Equation" r:id="rId7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8290" y="4221088"/>
                        <a:ext cx="320675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9750486"/>
              </p:ext>
            </p:extLst>
          </p:nvPr>
        </p:nvGraphicFramePr>
        <p:xfrm>
          <a:off x="2214796" y="1419498"/>
          <a:ext cx="3476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22" name="Equation" r:id="rId9" imgW="164880" imgH="228600" progId="Equation.DSMT4">
                  <p:embed/>
                </p:oleObj>
              </mc:Choice>
              <mc:Fallback>
                <p:oleObj name="Equation" r:id="rId9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796" y="1419498"/>
                        <a:ext cx="347663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Down Arrow 19"/>
          <p:cNvSpPr/>
          <p:nvPr/>
        </p:nvSpPr>
        <p:spPr>
          <a:xfrm rot="5400000">
            <a:off x="2502478" y="3320630"/>
            <a:ext cx="515512" cy="74321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Down Arrow 20"/>
          <p:cNvSpPr/>
          <p:nvPr/>
        </p:nvSpPr>
        <p:spPr>
          <a:xfrm rot="5400000">
            <a:off x="2298925" y="2214225"/>
            <a:ext cx="588578" cy="39551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Down Arrow 21"/>
          <p:cNvSpPr/>
          <p:nvPr/>
        </p:nvSpPr>
        <p:spPr>
          <a:xfrm rot="16200000">
            <a:off x="153846" y="3370342"/>
            <a:ext cx="515512" cy="74321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Down Arrow 22"/>
          <p:cNvSpPr/>
          <p:nvPr/>
        </p:nvSpPr>
        <p:spPr>
          <a:xfrm rot="16200000">
            <a:off x="258502" y="2875016"/>
            <a:ext cx="509353" cy="54006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Down Arrow 23"/>
          <p:cNvSpPr/>
          <p:nvPr/>
        </p:nvSpPr>
        <p:spPr>
          <a:xfrm rot="16200000">
            <a:off x="235623" y="2278288"/>
            <a:ext cx="588578" cy="39551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8666783"/>
              </p:ext>
            </p:extLst>
          </p:nvPr>
        </p:nvGraphicFramePr>
        <p:xfrm>
          <a:off x="1853148" y="764704"/>
          <a:ext cx="3746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23" name="Equation" r:id="rId11" imgW="177480" imgH="228600" progId="Equation.DSMT4">
                  <p:embed/>
                </p:oleObj>
              </mc:Choice>
              <mc:Fallback>
                <p:oleObj name="Equation" r:id="rId11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3148" y="764704"/>
                        <a:ext cx="3746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327925"/>
              </p:ext>
            </p:extLst>
          </p:nvPr>
        </p:nvGraphicFramePr>
        <p:xfrm>
          <a:off x="1889703" y="4725144"/>
          <a:ext cx="34766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24" name="Equation" r:id="rId13" imgW="164880" imgH="228600" progId="Equation.DSMT4">
                  <p:embed/>
                </p:oleObj>
              </mc:Choice>
              <mc:Fallback>
                <p:oleObj name="Equation" r:id="rId13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9703" y="4725144"/>
                        <a:ext cx="347662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8412417"/>
              </p:ext>
            </p:extLst>
          </p:nvPr>
        </p:nvGraphicFramePr>
        <p:xfrm>
          <a:off x="3147311" y="3284984"/>
          <a:ext cx="72072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25" name="Equation" r:id="rId15" imgW="342720" imgH="228600" progId="Equation.DSMT4">
                  <p:embed/>
                </p:oleObj>
              </mc:Choice>
              <mc:Fallback>
                <p:oleObj name="Equation" r:id="rId15" imgW="3427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7311" y="3284984"/>
                        <a:ext cx="720725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Прямоугольник 37"/>
          <p:cNvSpPr/>
          <p:nvPr/>
        </p:nvSpPr>
        <p:spPr>
          <a:xfrm>
            <a:off x="3902080" y="3339237"/>
            <a:ext cx="5436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- концентрация и давление молекул газа снизу</a:t>
            </a: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1681227"/>
              </p:ext>
            </p:extLst>
          </p:nvPr>
        </p:nvGraphicFramePr>
        <p:xfrm>
          <a:off x="3167063" y="3617057"/>
          <a:ext cx="801687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26" name="Equation" r:id="rId17" imgW="380880" imgH="228600" progId="Equation.DSMT4">
                  <p:embed/>
                </p:oleObj>
              </mc:Choice>
              <mc:Fallback>
                <p:oleObj name="Equation" r:id="rId17" imgW="380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7063" y="3617057"/>
                        <a:ext cx="801687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Прямоугольник 37"/>
          <p:cNvSpPr/>
          <p:nvPr/>
        </p:nvSpPr>
        <p:spPr>
          <a:xfrm>
            <a:off x="3923928" y="3668438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- концентрация и давление молекул газа сверху</a:t>
            </a:r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978987"/>
              </p:ext>
            </p:extLst>
          </p:nvPr>
        </p:nvGraphicFramePr>
        <p:xfrm>
          <a:off x="3064785" y="4162331"/>
          <a:ext cx="248904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27" name="Equation" r:id="rId19" imgW="1244520" imgH="431640" progId="Equation.DSMT4">
                  <p:embed/>
                </p:oleObj>
              </mc:Choice>
              <mc:Fallback>
                <p:oleObj name="Equation" r:id="rId19" imgW="12445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4785" y="4162331"/>
                        <a:ext cx="2489040" cy="863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1575716"/>
              </p:ext>
            </p:extLst>
          </p:nvPr>
        </p:nvGraphicFramePr>
        <p:xfrm>
          <a:off x="6157904" y="4149080"/>
          <a:ext cx="259056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28" name="Equation" r:id="rId21" imgW="1295280" imgH="431640" progId="Equation.DSMT4">
                  <p:embed/>
                </p:oleObj>
              </mc:Choice>
              <mc:Fallback>
                <p:oleObj name="Equation" r:id="rId21" imgW="12952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7904" y="4149080"/>
                        <a:ext cx="2590560" cy="863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6976072"/>
              </p:ext>
            </p:extLst>
          </p:nvPr>
        </p:nvGraphicFramePr>
        <p:xfrm>
          <a:off x="2593214" y="5013176"/>
          <a:ext cx="632448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29" name="Equation" r:id="rId23" imgW="3162240" imgH="457200" progId="Equation.DSMT4">
                  <p:embed/>
                </p:oleObj>
              </mc:Choice>
              <mc:Fallback>
                <p:oleObj name="Equation" r:id="rId23" imgW="316224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3214" y="5013176"/>
                        <a:ext cx="632448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590022"/>
              </p:ext>
            </p:extLst>
          </p:nvPr>
        </p:nvGraphicFramePr>
        <p:xfrm>
          <a:off x="59752" y="5801602"/>
          <a:ext cx="6350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30" name="Equation" r:id="rId25" imgW="3174840" imgH="457200" progId="Equation.DSMT4">
                  <p:embed/>
                </p:oleObj>
              </mc:Choice>
              <mc:Fallback>
                <p:oleObj name="Equation" r:id="rId25" imgW="317484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52" y="5801602"/>
                        <a:ext cx="63500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Прямоугольник 37"/>
          <p:cNvSpPr/>
          <p:nvPr/>
        </p:nvSpPr>
        <p:spPr>
          <a:xfrm>
            <a:off x="6503728" y="5951021"/>
            <a:ext cx="2520280" cy="646331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Вес вытесненного газа - сила Архимеда!</a:t>
            </a: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4075145"/>
              </p:ext>
            </p:extLst>
          </p:nvPr>
        </p:nvGraphicFramePr>
        <p:xfrm>
          <a:off x="5220072" y="1337322"/>
          <a:ext cx="279360" cy="329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31" name="Equation" r:id="rId27" imgW="139680" imgH="164880" progId="Equation.DSMT4">
                  <p:embed/>
                </p:oleObj>
              </mc:Choice>
              <mc:Fallback>
                <p:oleObj name="Equation" r:id="rId27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1337322"/>
                        <a:ext cx="279360" cy="329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305541"/>
              </p:ext>
            </p:extLst>
          </p:nvPr>
        </p:nvGraphicFramePr>
        <p:xfrm>
          <a:off x="7838215" y="1327790"/>
          <a:ext cx="279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32" name="Equation" r:id="rId29" imgW="139680" imgH="177480" progId="Equation.DSMT4">
                  <p:embed/>
                </p:oleObj>
              </mc:Choice>
              <mc:Fallback>
                <p:oleObj name="Equation" r:id="rId29" imgW="139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38215" y="1327790"/>
                        <a:ext cx="2794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800551"/>
              </p:ext>
            </p:extLst>
          </p:nvPr>
        </p:nvGraphicFramePr>
        <p:xfrm>
          <a:off x="56733" y="5113027"/>
          <a:ext cx="1168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33" name="Equation" r:id="rId31" imgW="583920" imgH="393480" progId="Equation.DSMT4">
                  <p:embed/>
                </p:oleObj>
              </mc:Choice>
              <mc:Fallback>
                <p:oleObj name="Equation" r:id="rId31" imgW="5839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33" y="5113027"/>
                        <a:ext cx="11684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1415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764704"/>
            <a:ext cx="8575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  <a:hlinkClick r:id="rId2" tooltip="Латинский язык"/>
              </a:rPr>
              <a:t>лат.</a:t>
            </a:r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temperatura</a:t>
            </a:r>
            <a:r>
              <a:rPr lang="ru-RU" dirty="0">
                <a:latin typeface="Arial" pitchFamily="34" charset="0"/>
                <a:cs typeface="Arial" pitchFamily="34" charset="0"/>
              </a:rPr>
              <a:t> — надлежащее смешение, нормальное состояние</a:t>
            </a:r>
          </a:p>
        </p:txBody>
      </p:sp>
      <p:sp>
        <p:nvSpPr>
          <p:cNvPr id="5" name="Rectangle 4"/>
          <p:cNvSpPr txBox="1">
            <a:spLocks noRot="1" noChangeArrowheads="1"/>
          </p:cNvSpPr>
          <p:nvPr/>
        </p:nvSpPr>
        <p:spPr bwMode="auto">
          <a:xfrm>
            <a:off x="2051720" y="116632"/>
            <a:ext cx="468052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Температура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0154" y="1135002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В Международной системе величин (англ. 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International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System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of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Quantities</a:t>
            </a:r>
            <a:r>
              <a:rPr lang="ru-RU" dirty="0">
                <a:latin typeface="Arial" pitchFamily="34" charset="0"/>
                <a:cs typeface="Arial" pitchFamily="34" charset="0"/>
              </a:rPr>
              <a:t>, ISQ) термодинамическая температура выбрана в качестве одной из семи основных физических величин системы</a:t>
            </a:r>
          </a:p>
        </p:txBody>
      </p:sp>
      <p:sp>
        <p:nvSpPr>
          <p:cNvPr id="7" name="Прямоугольник 37"/>
          <p:cNvSpPr/>
          <p:nvPr/>
        </p:nvSpPr>
        <p:spPr>
          <a:xfrm>
            <a:off x="352771" y="2204864"/>
            <a:ext cx="78542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Субъективно температура является мерой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нагретости</a:t>
            </a:r>
            <a:r>
              <a:rPr lang="ru-RU" dirty="0">
                <a:latin typeface="Arial" pitchFamily="34" charset="0"/>
                <a:cs typeface="Arial" pitchFamily="34" charset="0"/>
              </a:rPr>
              <a:t> тела. Более нагретое тело –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нагретость</a:t>
            </a:r>
            <a:r>
              <a:rPr lang="ru-RU" dirty="0">
                <a:latin typeface="Arial" pitchFamily="34" charset="0"/>
                <a:cs typeface="Arial" pitchFamily="34" charset="0"/>
              </a:rPr>
              <a:t> которого уменьшается при контакте с менее нагретым телом.</a:t>
            </a:r>
          </a:p>
        </p:txBody>
      </p:sp>
      <p:sp>
        <p:nvSpPr>
          <p:cNvPr id="8" name="Прямоугольник 37"/>
          <p:cNvSpPr/>
          <p:nvPr/>
        </p:nvSpPr>
        <p:spPr>
          <a:xfrm>
            <a:off x="368240" y="5863624"/>
            <a:ext cx="8287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Физическая предпосылка использования термометров - при длительном соприкосновении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нагретость</a:t>
            </a:r>
            <a:r>
              <a:rPr lang="ru-RU" dirty="0">
                <a:latin typeface="Arial" pitchFamily="34" charset="0"/>
                <a:cs typeface="Arial" pitchFamily="34" charset="0"/>
              </a:rPr>
              <a:t> соприкасающихся тел является одинаковой.</a:t>
            </a:r>
          </a:p>
        </p:txBody>
      </p:sp>
      <p:sp>
        <p:nvSpPr>
          <p:cNvPr id="9" name="Rectangle 8"/>
          <p:cNvSpPr/>
          <p:nvPr/>
        </p:nvSpPr>
        <p:spPr>
          <a:xfrm>
            <a:off x="354592" y="3356992"/>
            <a:ext cx="84315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Температура не может быть измерена непосредственно. Об изменении температуры судят по изменению других физических свойств тел (объёма, давления, электрического сопротивления, ЭДС, интенсивности излучения и др.), однозначно с ней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связанных.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8240" y="4779919"/>
            <a:ext cx="8562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Количественно же температура определяется указанием способа её измерения с помощью того или иного термометра. </a:t>
            </a:r>
            <a:r>
              <a:rPr lang="ru-RU">
                <a:latin typeface="Arial" pitchFamily="34" charset="0"/>
                <a:cs typeface="Arial" pitchFamily="34" charset="0"/>
              </a:rPr>
              <a:t>Температура</a:t>
            </a:r>
            <a:r>
              <a:rPr lang="ru-RU" dirty="0">
                <a:latin typeface="Arial" pitchFamily="34" charset="0"/>
                <a:cs typeface="Arial" pitchFamily="34" charset="0"/>
              </a:rPr>
              <a:t>, измеренная в выбранной температурной шкале – это эмпирическая температура .</a:t>
            </a:r>
          </a:p>
        </p:txBody>
      </p:sp>
    </p:spTree>
    <p:extLst>
      <p:ext uri="{BB962C8B-B14F-4D97-AF65-F5344CB8AC3E}">
        <p14:creationId xmlns:p14="http://schemas.microsoft.com/office/powerpoint/2010/main" val="3691213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7574" name="Picture 6" descr="D:\documentsECLbureau\CondMatter\Molecule\LecturePPT\fig_im\Dollarphotoclub_62486332-700x6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20147"/>
            <a:ext cx="1669088" cy="152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7570" name="Picture 2" descr="C:\Users\PierreYV\Downloads\termometr-svoimi-rukami-1-e151902218660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46" r="30296"/>
          <a:stretch/>
        </p:blipFill>
        <p:spPr bwMode="auto">
          <a:xfrm>
            <a:off x="166608" y="980728"/>
            <a:ext cx="1309048" cy="228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5625" y="151377"/>
            <a:ext cx="896448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Эмпирическая температура. Шкала температур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75656" y="980728"/>
            <a:ext cx="76683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Зафиксируем термометрическое тело  и термометрическую величину. Например, длина столбика окрашенной жидкости в стеклянной колбе</a:t>
            </a:r>
          </a:p>
        </p:txBody>
      </p:sp>
      <p:sp>
        <p:nvSpPr>
          <p:cNvPr id="7" name="Rectangle 6"/>
          <p:cNvSpPr/>
          <p:nvPr/>
        </p:nvSpPr>
        <p:spPr>
          <a:xfrm>
            <a:off x="1491126" y="2296115"/>
            <a:ext cx="74888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Реперные точки  – две характерные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нагретости</a:t>
            </a:r>
            <a:r>
              <a:rPr lang="ru-RU" dirty="0">
                <a:latin typeface="Arial" pitchFamily="34" charset="0"/>
                <a:cs typeface="Arial" pitchFamily="34" charset="0"/>
              </a:rPr>
              <a:t>, которые легко воспроизвести на практике. Например, кипение и замерзание воды при атмосферном давлении, которым приписываются 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значения эмпирической температуры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  (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 градусах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75656" y="1732620"/>
            <a:ext cx="6337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Измеряемая термометрическая величина дает значения 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7954689"/>
              </p:ext>
            </p:extLst>
          </p:nvPr>
        </p:nvGraphicFramePr>
        <p:xfrm>
          <a:off x="7813130" y="1773723"/>
          <a:ext cx="146942" cy="293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630" name="Equation" r:id="rId5" imgW="88560" imgH="177480" progId="Equation.DSMT4">
                  <p:embed/>
                </p:oleObj>
              </mc:Choice>
              <mc:Fallback>
                <p:oleObj name="Equation" r:id="rId5" imgW="88560" imgH="177480" progId="Equation.DSMT4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3130" y="1773723"/>
                        <a:ext cx="146942" cy="2938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978412"/>
              </p:ext>
            </p:extLst>
          </p:nvPr>
        </p:nvGraphicFramePr>
        <p:xfrm>
          <a:off x="971944" y="3647239"/>
          <a:ext cx="22824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631" name="Equation" r:id="rId7" imgW="114120" imgH="228600" progId="Equation.DSMT4">
                  <p:embed/>
                </p:oleObj>
              </mc:Choice>
              <mc:Fallback>
                <p:oleObj name="Equation" r:id="rId7" imgW="1141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944" y="3647239"/>
                        <a:ext cx="22824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77572" name="Picture 4" descr="C:\Users\PierreYV\Downloads\original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785" y="4444023"/>
            <a:ext cx="2057401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2687478"/>
              </p:ext>
            </p:extLst>
          </p:nvPr>
        </p:nvGraphicFramePr>
        <p:xfrm>
          <a:off x="2751387" y="3717032"/>
          <a:ext cx="25344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632" name="Equation" r:id="rId10" imgW="126720" imgH="228600" progId="Equation.DSMT4">
                  <p:embed/>
                </p:oleObj>
              </mc:Choice>
              <mc:Fallback>
                <p:oleObj name="Equation" r:id="rId10" imgW="1267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1387" y="3717032"/>
                        <a:ext cx="25344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8073479"/>
              </p:ext>
            </p:extLst>
          </p:nvPr>
        </p:nvGraphicFramePr>
        <p:xfrm>
          <a:off x="5550314" y="3523274"/>
          <a:ext cx="2262816" cy="776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633" name="Equation" r:id="rId12" imgW="1257120" imgH="431640" progId="Equation.DSMT4">
                  <p:embed/>
                </p:oleObj>
              </mc:Choice>
              <mc:Fallback>
                <p:oleObj name="Equation" r:id="rId12" imgW="12571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0314" y="3523274"/>
                        <a:ext cx="2262816" cy="7769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5383076"/>
              </p:ext>
            </p:extLst>
          </p:nvPr>
        </p:nvGraphicFramePr>
        <p:xfrm>
          <a:off x="5752827" y="3132138"/>
          <a:ext cx="187325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634" name="Equation" r:id="rId14" imgW="114120" imgH="228600" progId="Equation.DSMT4">
                  <p:embed/>
                </p:oleObj>
              </mc:Choice>
              <mc:Fallback>
                <p:oleObj name="Equation" r:id="rId14" imgW="1141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2827" y="3132138"/>
                        <a:ext cx="187325" cy="376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6965410"/>
              </p:ext>
            </p:extLst>
          </p:nvPr>
        </p:nvGraphicFramePr>
        <p:xfrm>
          <a:off x="6351588" y="3134479"/>
          <a:ext cx="228600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635" name="Equation" r:id="rId16" imgW="139680" imgH="228600" progId="Equation.DSMT4">
                  <p:embed/>
                </p:oleObj>
              </mc:Choice>
              <mc:Fallback>
                <p:oleObj name="Equation" r:id="rId16" imgW="139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1588" y="3134479"/>
                        <a:ext cx="228600" cy="376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/>
          <p:cNvCxnSpPr/>
          <p:nvPr/>
        </p:nvCxnSpPr>
        <p:spPr>
          <a:xfrm>
            <a:off x="5724128" y="5957544"/>
            <a:ext cx="252028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5740540" y="4373368"/>
            <a:ext cx="0" cy="1584176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922366"/>
              </p:ext>
            </p:extLst>
          </p:nvPr>
        </p:nvGraphicFramePr>
        <p:xfrm>
          <a:off x="5815418" y="4221088"/>
          <a:ext cx="177120" cy="304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636" name="Equation" r:id="rId18" imgW="88560" imgH="152280" progId="Equation.DSMT4">
                  <p:embed/>
                </p:oleObj>
              </mc:Choice>
              <mc:Fallback>
                <p:oleObj name="Equation" r:id="rId18" imgW="88560" imgH="152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5418" y="4221088"/>
                        <a:ext cx="177120" cy="304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0980635"/>
              </p:ext>
            </p:extLst>
          </p:nvPr>
        </p:nvGraphicFramePr>
        <p:xfrm>
          <a:off x="8243888" y="6084073"/>
          <a:ext cx="17780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637" name="Equation" r:id="rId20" imgW="88560" imgH="177480" progId="Equation.DSMT4">
                  <p:embed/>
                </p:oleObj>
              </mc:Choice>
              <mc:Fallback>
                <p:oleObj name="Equation" r:id="rId20" imgW="885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6084073"/>
                        <a:ext cx="177800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0643275"/>
              </p:ext>
            </p:extLst>
          </p:nvPr>
        </p:nvGraphicFramePr>
        <p:xfrm>
          <a:off x="6156176" y="6032418"/>
          <a:ext cx="2286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638" name="Equation" r:id="rId22" imgW="114120" imgH="228600" progId="Equation.DSMT4">
                  <p:embed/>
                </p:oleObj>
              </mc:Choice>
              <mc:Fallback>
                <p:oleObj name="Equation" r:id="rId22" imgW="1141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6032418"/>
                        <a:ext cx="2286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9741263"/>
              </p:ext>
            </p:extLst>
          </p:nvPr>
        </p:nvGraphicFramePr>
        <p:xfrm>
          <a:off x="7512050" y="6031686"/>
          <a:ext cx="2540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639" name="Equation" r:id="rId24" imgW="126720" imgH="228600" progId="Equation.DSMT4">
                  <p:embed/>
                </p:oleObj>
              </mc:Choice>
              <mc:Fallback>
                <p:oleObj name="Equation" r:id="rId24" imgW="1267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2050" y="6031686"/>
                        <a:ext cx="2540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Straight Arrow Connector 30"/>
          <p:cNvCxnSpPr/>
          <p:nvPr/>
        </p:nvCxnSpPr>
        <p:spPr>
          <a:xfrm flipV="1">
            <a:off x="6220132" y="4635680"/>
            <a:ext cx="1224136" cy="823455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7420075" y="4699128"/>
            <a:ext cx="0" cy="125841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764945" y="5459135"/>
            <a:ext cx="455187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255314" y="5456868"/>
            <a:ext cx="0" cy="50067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7320937" y="4589392"/>
            <a:ext cx="198276" cy="1982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/>
          <p:cNvSpPr/>
          <p:nvPr/>
        </p:nvSpPr>
        <p:spPr>
          <a:xfrm>
            <a:off x="6156176" y="5357730"/>
            <a:ext cx="198276" cy="198276"/>
          </a:xfrm>
          <a:prstGeom prst="ellipse">
            <a:avLst/>
          </a:prstGeom>
          <a:solidFill>
            <a:srgbClr val="4110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Straight Arrow Connector 40"/>
          <p:cNvCxnSpPr>
            <a:endCxn id="30" idx="2"/>
          </p:cNvCxnSpPr>
          <p:nvPr/>
        </p:nvCxnSpPr>
        <p:spPr>
          <a:xfrm flipV="1">
            <a:off x="5764945" y="4688530"/>
            <a:ext cx="1555992" cy="44878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42439"/>
              </p:ext>
            </p:extLst>
          </p:nvPr>
        </p:nvGraphicFramePr>
        <p:xfrm>
          <a:off x="5315119" y="4483956"/>
          <a:ext cx="2794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640" name="Equation" r:id="rId26" imgW="139680" imgH="228600" progId="Equation.DSMT4">
                  <p:embed/>
                </p:oleObj>
              </mc:Choice>
              <mc:Fallback>
                <p:oleObj name="Equation" r:id="rId26" imgW="139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5119" y="4483956"/>
                        <a:ext cx="2794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1718296"/>
              </p:ext>
            </p:extLst>
          </p:nvPr>
        </p:nvGraphicFramePr>
        <p:xfrm>
          <a:off x="5309827" y="5192195"/>
          <a:ext cx="2286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641" name="Equation" r:id="rId28" imgW="114120" imgH="228600" progId="Equation.DSMT4">
                  <p:embed/>
                </p:oleObj>
              </mc:Choice>
              <mc:Fallback>
                <p:oleObj name="Equation" r:id="rId28" imgW="1141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9827" y="5192195"/>
                        <a:ext cx="2286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44"/>
          <p:cNvSpPr/>
          <p:nvPr/>
        </p:nvSpPr>
        <p:spPr>
          <a:xfrm>
            <a:off x="428670" y="6421233"/>
            <a:ext cx="83918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Линейная интерполяция температуры между двумя реперными точками</a:t>
            </a:r>
          </a:p>
        </p:txBody>
      </p:sp>
      <p:pic>
        <p:nvPicPr>
          <p:cNvPr id="877592" name="Picture 24" descr="D:\documentsECLbureau\CondMatter\Molecule\LecturePPT\fig_im\1293305-ffeb3b_original - hot.pn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629960"/>
            <a:ext cx="864096" cy="1727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7593" name="Picture 25" descr="D:\documentsECLbureau\CondMatter\Molecule\LecturePPT\fig_im\1293305-ffeb3b_original - Cold.pn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531" y="3632284"/>
            <a:ext cx="888886" cy="177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934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44016" y="151377"/>
            <a:ext cx="896448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Эмпирическая температура. Шкала температур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263402"/>
              </p:ext>
            </p:extLst>
          </p:nvPr>
        </p:nvGraphicFramePr>
        <p:xfrm>
          <a:off x="4623988" y="4187136"/>
          <a:ext cx="2262816" cy="776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798" name="Equation" r:id="rId3" imgW="1257120" imgH="431640" progId="Equation.DSMT4">
                  <p:embed/>
                </p:oleObj>
              </mc:Choice>
              <mc:Fallback>
                <p:oleObj name="Equation" r:id="rId3" imgW="12571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3988" y="4187136"/>
                        <a:ext cx="2262816" cy="7769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521805" y="4340261"/>
            <a:ext cx="252028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38217" y="2756085"/>
            <a:ext cx="0" cy="1584176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6729900"/>
              </p:ext>
            </p:extLst>
          </p:nvPr>
        </p:nvGraphicFramePr>
        <p:xfrm>
          <a:off x="613095" y="2603805"/>
          <a:ext cx="177120" cy="304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799" name="Equation" r:id="rId5" imgW="88560" imgH="152280" progId="Equation.DSMT4">
                  <p:embed/>
                </p:oleObj>
              </mc:Choice>
              <mc:Fallback>
                <p:oleObj name="Equation" r:id="rId5" imgW="88560" imgH="152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095" y="2603805"/>
                        <a:ext cx="177120" cy="304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1191100"/>
              </p:ext>
            </p:extLst>
          </p:nvPr>
        </p:nvGraphicFramePr>
        <p:xfrm>
          <a:off x="3041565" y="4466790"/>
          <a:ext cx="17780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800" name="Equation" r:id="rId7" imgW="88560" imgH="177480" progId="Equation.DSMT4">
                  <p:embed/>
                </p:oleObj>
              </mc:Choice>
              <mc:Fallback>
                <p:oleObj name="Equation" r:id="rId7" imgW="885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1565" y="4466790"/>
                        <a:ext cx="177800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7805638"/>
              </p:ext>
            </p:extLst>
          </p:nvPr>
        </p:nvGraphicFramePr>
        <p:xfrm>
          <a:off x="953853" y="4415135"/>
          <a:ext cx="2286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801" name="Equation" r:id="rId9" imgW="114120" imgH="228600" progId="Equation.DSMT4">
                  <p:embed/>
                </p:oleObj>
              </mc:Choice>
              <mc:Fallback>
                <p:oleObj name="Equation" r:id="rId9" imgW="1141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3853" y="4415135"/>
                        <a:ext cx="2286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332834"/>
              </p:ext>
            </p:extLst>
          </p:nvPr>
        </p:nvGraphicFramePr>
        <p:xfrm>
          <a:off x="2309727" y="4414403"/>
          <a:ext cx="2540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802" name="Equation" r:id="rId11" imgW="126720" imgH="228600" progId="Equation.DSMT4">
                  <p:embed/>
                </p:oleObj>
              </mc:Choice>
              <mc:Fallback>
                <p:oleObj name="Equation" r:id="rId11" imgW="1267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9727" y="4414403"/>
                        <a:ext cx="2540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V="1">
            <a:off x="1017809" y="3018397"/>
            <a:ext cx="1224136" cy="823455"/>
          </a:xfrm>
          <a:prstGeom prst="straightConnector1">
            <a:avLst/>
          </a:prstGeom>
          <a:ln w="31750">
            <a:solidFill>
              <a:schemeClr val="tx1">
                <a:lumMod val="65000"/>
                <a:lumOff val="3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217752" y="3081845"/>
            <a:ext cx="0" cy="125841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62622" y="3841852"/>
            <a:ext cx="455187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052991" y="3839585"/>
            <a:ext cx="0" cy="50067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2118614" y="2972109"/>
            <a:ext cx="198276" cy="1982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953853" y="3740447"/>
            <a:ext cx="198276" cy="198276"/>
          </a:xfrm>
          <a:prstGeom prst="ellipse">
            <a:avLst/>
          </a:prstGeom>
          <a:solidFill>
            <a:srgbClr val="4110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Straight Arrow Connector 17"/>
          <p:cNvCxnSpPr>
            <a:endCxn id="16" idx="2"/>
          </p:cNvCxnSpPr>
          <p:nvPr/>
        </p:nvCxnSpPr>
        <p:spPr>
          <a:xfrm flipV="1">
            <a:off x="562622" y="3071247"/>
            <a:ext cx="1555992" cy="44878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3307451"/>
              </p:ext>
            </p:extLst>
          </p:nvPr>
        </p:nvGraphicFramePr>
        <p:xfrm>
          <a:off x="112796" y="2866673"/>
          <a:ext cx="2794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803" name="Equation" r:id="rId13" imgW="139680" imgH="228600" progId="Equation.DSMT4">
                  <p:embed/>
                </p:oleObj>
              </mc:Choice>
              <mc:Fallback>
                <p:oleObj name="Equation" r:id="rId13" imgW="139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796" y="2866673"/>
                        <a:ext cx="2794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5616152"/>
              </p:ext>
            </p:extLst>
          </p:nvPr>
        </p:nvGraphicFramePr>
        <p:xfrm>
          <a:off x="107504" y="3574912"/>
          <a:ext cx="2286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804" name="Equation" r:id="rId15" imgW="114120" imgH="228600" progId="Equation.DSMT4">
                  <p:embed/>
                </p:oleObj>
              </mc:Choice>
              <mc:Fallback>
                <p:oleObj name="Equation" r:id="rId15" imgW="1141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3574912"/>
                        <a:ext cx="2286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2987824" y="2732727"/>
            <a:ext cx="61561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Эмпирическая температура зависит от термометрического тела и термометрической величины. Например, коэффициент теплового расширения различным образом зависит от температуры для разных жидкостей</a:t>
            </a:r>
          </a:p>
        </p:txBody>
      </p:sp>
      <p:sp>
        <p:nvSpPr>
          <p:cNvPr id="24" name="Freeform 23"/>
          <p:cNvSpPr/>
          <p:nvPr/>
        </p:nvSpPr>
        <p:spPr>
          <a:xfrm>
            <a:off x="1052991" y="3071247"/>
            <a:ext cx="1065623" cy="708396"/>
          </a:xfrm>
          <a:custGeom>
            <a:avLst/>
            <a:gdLst>
              <a:gd name="connsiteX0" fmla="*/ 0 w 1591294"/>
              <a:gd name="connsiteY0" fmla="*/ 807534 h 807534"/>
              <a:gd name="connsiteX1" fmla="*/ 855024 w 1591294"/>
              <a:gd name="connsiteY1" fmla="*/ 130641 h 807534"/>
              <a:gd name="connsiteX2" fmla="*/ 1591294 w 1591294"/>
              <a:gd name="connsiteY2" fmla="*/ 12 h 807534"/>
              <a:gd name="connsiteX3" fmla="*/ 1591294 w 1591294"/>
              <a:gd name="connsiteY3" fmla="*/ 12 h 80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1294" h="807534">
                <a:moveTo>
                  <a:pt x="0" y="807534"/>
                </a:moveTo>
                <a:cubicBezTo>
                  <a:pt x="294904" y="536381"/>
                  <a:pt x="589808" y="265228"/>
                  <a:pt x="855024" y="130641"/>
                </a:cubicBezTo>
                <a:cubicBezTo>
                  <a:pt x="1120240" y="-3946"/>
                  <a:pt x="1591294" y="12"/>
                  <a:pt x="1591294" y="12"/>
                </a:cubicBezTo>
                <a:lnTo>
                  <a:pt x="1591294" y="12"/>
                </a:lnTo>
              </a:path>
            </a:pathLst>
          </a:custGeom>
          <a:ln w="31750">
            <a:solidFill>
              <a:srgbClr val="024A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Freeform 26"/>
          <p:cNvSpPr/>
          <p:nvPr/>
        </p:nvSpPr>
        <p:spPr>
          <a:xfrm>
            <a:off x="1064463" y="3078161"/>
            <a:ext cx="1104405" cy="783772"/>
          </a:xfrm>
          <a:custGeom>
            <a:avLst/>
            <a:gdLst>
              <a:gd name="connsiteX0" fmla="*/ 0 w 1104405"/>
              <a:gd name="connsiteY0" fmla="*/ 783772 h 783772"/>
              <a:gd name="connsiteX1" fmla="*/ 403761 w 1104405"/>
              <a:gd name="connsiteY1" fmla="*/ 712520 h 783772"/>
              <a:gd name="connsiteX2" fmla="*/ 878774 w 1104405"/>
              <a:gd name="connsiteY2" fmla="*/ 356260 h 783772"/>
              <a:gd name="connsiteX3" fmla="*/ 1104405 w 1104405"/>
              <a:gd name="connsiteY3" fmla="*/ 0 h 783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405" h="783772">
                <a:moveTo>
                  <a:pt x="0" y="783772"/>
                </a:moveTo>
                <a:cubicBezTo>
                  <a:pt x="128649" y="783772"/>
                  <a:pt x="257299" y="783772"/>
                  <a:pt x="403761" y="712520"/>
                </a:cubicBezTo>
                <a:cubicBezTo>
                  <a:pt x="550223" y="641268"/>
                  <a:pt x="762000" y="475013"/>
                  <a:pt x="878774" y="356260"/>
                </a:cubicBezTo>
                <a:cubicBezTo>
                  <a:pt x="995548" y="237507"/>
                  <a:pt x="1049976" y="118753"/>
                  <a:pt x="1104405" y="0"/>
                </a:cubicBezTo>
              </a:path>
            </a:pathLst>
          </a:cu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Rectangle 27"/>
          <p:cNvSpPr/>
          <p:nvPr/>
        </p:nvSpPr>
        <p:spPr>
          <a:xfrm>
            <a:off x="269776" y="5373216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Линейная интерполяционная формула дает лишь приближенные значения эмпирической температуры в промежутках между реперными точками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51814" y="799449"/>
            <a:ext cx="78205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Шкала Цельсия – интервал между точкой замерзания и кипения воды разбивается на 100 градусов</a:t>
            </a: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3670253"/>
              </p:ext>
            </p:extLst>
          </p:nvPr>
        </p:nvGraphicFramePr>
        <p:xfrm>
          <a:off x="605242" y="1556792"/>
          <a:ext cx="639762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805" name="Equation" r:id="rId17" imgW="355320" imgH="228600" progId="Equation.DSMT4">
                  <p:embed/>
                </p:oleObj>
              </mc:Choice>
              <mc:Fallback>
                <p:oleObj name="Equation" r:id="rId17" imgW="3553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242" y="1556792"/>
                        <a:ext cx="639762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8838976"/>
              </p:ext>
            </p:extLst>
          </p:nvPr>
        </p:nvGraphicFramePr>
        <p:xfrm>
          <a:off x="1675970" y="1556792"/>
          <a:ext cx="912812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806" name="Equation" r:id="rId19" imgW="507960" imgH="228600" progId="Equation.DSMT4">
                  <p:embed/>
                </p:oleObj>
              </mc:Choice>
              <mc:Fallback>
                <p:oleObj name="Equation" r:id="rId19" imgW="5079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5970" y="1556792"/>
                        <a:ext cx="912812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459145"/>
              </p:ext>
            </p:extLst>
          </p:nvPr>
        </p:nvGraphicFramePr>
        <p:xfrm>
          <a:off x="3556000" y="1377063"/>
          <a:ext cx="1852613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807" name="Equation" r:id="rId21" imgW="1028520" imgH="431640" progId="Equation.DSMT4">
                  <p:embed/>
                </p:oleObj>
              </mc:Choice>
              <mc:Fallback>
                <p:oleObj name="Equation" r:id="rId21" imgW="10285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6000" y="1377063"/>
                        <a:ext cx="1852613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2"/>
          <p:cNvSpPr/>
          <p:nvPr/>
        </p:nvSpPr>
        <p:spPr>
          <a:xfrm>
            <a:off x="351813" y="2111519"/>
            <a:ext cx="8396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Существуют и другие, менее удобные шкалы – Фаренгейта, Реомюра и т.д.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51520" y="6093296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Для устранения неоднозначностей в измерении температуры нужно один раз фиксировать выбор термометрического тела и термометрической величины</a:t>
            </a:r>
          </a:p>
        </p:txBody>
      </p:sp>
    </p:spTree>
    <p:extLst>
      <p:ext uri="{BB962C8B-B14F-4D97-AF65-F5344CB8AC3E}">
        <p14:creationId xmlns:p14="http://schemas.microsoft.com/office/powerpoint/2010/main" val="446046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079799" y="44624"/>
            <a:ext cx="7452641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Идеально газовый термометр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881666" name="Picture 2" descr="C:\Users\PierreYV\Downloads\2029188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3" y="918672"/>
            <a:ext cx="1980812" cy="320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35696" y="843817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Уравнение состояния идеального газа: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Два независимых закона и определение температуры</a:t>
            </a:r>
          </a:p>
        </p:txBody>
      </p:sp>
      <p:sp>
        <p:nvSpPr>
          <p:cNvPr id="8" name="Rectangle 7"/>
          <p:cNvSpPr/>
          <p:nvPr/>
        </p:nvSpPr>
        <p:spPr>
          <a:xfrm>
            <a:off x="2070205" y="2498817"/>
            <a:ext cx="52380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Определение температуры из закона Шарля: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2304672"/>
              </p:ext>
            </p:extLst>
          </p:nvPr>
        </p:nvGraphicFramePr>
        <p:xfrm>
          <a:off x="2195736" y="2014488"/>
          <a:ext cx="1270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577" name="Equation" r:id="rId4" imgW="634680" imgH="177480" progId="Equation.DSMT4">
                  <p:embed/>
                </p:oleObj>
              </mc:Choice>
              <mc:Fallback>
                <p:oleObj name="Equation" r:id="rId4" imgW="634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2014488"/>
                        <a:ext cx="1270000" cy="35560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chemeClr val="accent5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753500"/>
              </p:ext>
            </p:extLst>
          </p:nvPr>
        </p:nvGraphicFramePr>
        <p:xfrm>
          <a:off x="6660232" y="764704"/>
          <a:ext cx="139680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578" name="Equation" r:id="rId6" imgW="698400" imgH="203040" progId="Equation.DSMT4">
                  <p:embed/>
                </p:oleObj>
              </mc:Choice>
              <mc:Fallback>
                <p:oleObj name="Equation" r:id="rId6" imgW="698400" imgH="203040" progId="Equation.DSMT4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764704"/>
                        <a:ext cx="1396800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79374"/>
              </p:ext>
            </p:extLst>
          </p:nvPr>
        </p:nvGraphicFramePr>
        <p:xfrm>
          <a:off x="7130876" y="2480283"/>
          <a:ext cx="1651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579" name="Equation" r:id="rId8" imgW="825480" imgH="203040" progId="Equation.DSMT4">
                  <p:embed/>
                </p:oleObj>
              </mc:Choice>
              <mc:Fallback>
                <p:oleObj name="Equation" r:id="rId8" imgW="8254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0876" y="2480283"/>
                        <a:ext cx="16510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070205" y="2909942"/>
            <a:ext cx="6803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Независимые законы Бойля-Мариотта и закон Гей-Люссака: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0086077"/>
              </p:ext>
            </p:extLst>
          </p:nvPr>
        </p:nvGraphicFramePr>
        <p:xfrm>
          <a:off x="7354628" y="4955398"/>
          <a:ext cx="1651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580" name="Equation" r:id="rId10" imgW="825480" imgH="177480" progId="Equation.DSMT4">
                  <p:embed/>
                </p:oleObj>
              </mc:Choice>
              <mc:Fallback>
                <p:oleObj name="Equation" r:id="rId10" imgW="8254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4628" y="4955398"/>
                        <a:ext cx="1651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6990766"/>
              </p:ext>
            </p:extLst>
          </p:nvPr>
        </p:nvGraphicFramePr>
        <p:xfrm>
          <a:off x="2843808" y="3454648"/>
          <a:ext cx="1473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581" name="Equation" r:id="rId12" imgW="736560" imgH="203040" progId="Equation.DSMT4">
                  <p:embed/>
                </p:oleObj>
              </mc:Choice>
              <mc:Fallback>
                <p:oleObj name="Equation" r:id="rId12" imgW="7365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3454648"/>
                        <a:ext cx="14732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1682414" y="4941168"/>
            <a:ext cx="5676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Определение температуры из закона Гей-Люссака 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0963520"/>
              </p:ext>
            </p:extLst>
          </p:nvPr>
        </p:nvGraphicFramePr>
        <p:xfrm>
          <a:off x="5813314" y="5905098"/>
          <a:ext cx="1651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582" name="Equation" r:id="rId14" imgW="825480" imgH="203040" progId="Equation.DSMT4">
                  <p:embed/>
                </p:oleObj>
              </mc:Choice>
              <mc:Fallback>
                <p:oleObj name="Equation" r:id="rId14" imgW="8254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3314" y="5905098"/>
                        <a:ext cx="16510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437313"/>
              </p:ext>
            </p:extLst>
          </p:nvPr>
        </p:nvGraphicFramePr>
        <p:xfrm>
          <a:off x="2207611" y="4502209"/>
          <a:ext cx="1244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583" name="Equation" r:id="rId16" imgW="622080" imgH="177480" progId="Equation.DSMT4">
                  <p:embed/>
                </p:oleObj>
              </mc:Choice>
              <mc:Fallback>
                <p:oleObj name="Equation" r:id="rId16" imgW="6220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7611" y="4502209"/>
                        <a:ext cx="1244600" cy="35560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chemeClr val="accent1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3635896" y="2014488"/>
            <a:ext cx="52380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Термометрическая величина – давление газа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615390" y="4465795"/>
            <a:ext cx="48060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Термометрическая величина – объем газа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27659" y="5324477"/>
            <a:ext cx="66062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Независимые законы Бойля-Мариотта и закон Шарля:</a:t>
            </a: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057488"/>
              </p:ext>
            </p:extLst>
          </p:nvPr>
        </p:nvGraphicFramePr>
        <p:xfrm>
          <a:off x="5603114" y="3454648"/>
          <a:ext cx="1651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584" name="Equation" r:id="rId18" imgW="825480" imgH="177480" progId="Equation.DSMT4">
                  <p:embed/>
                </p:oleObj>
              </mc:Choice>
              <mc:Fallback>
                <p:oleObj name="Equation" r:id="rId18" imgW="8254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114" y="3454648"/>
                        <a:ext cx="1651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8930409"/>
              </p:ext>
            </p:extLst>
          </p:nvPr>
        </p:nvGraphicFramePr>
        <p:xfrm>
          <a:off x="2978557" y="5905098"/>
          <a:ext cx="1473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585" name="Equation" r:id="rId20" imgW="736560" imgH="203040" progId="Equation.DSMT4">
                  <p:embed/>
                </p:oleObj>
              </mc:Choice>
              <mc:Fallback>
                <p:oleObj name="Equation" r:id="rId20" imgW="7365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8557" y="5905098"/>
                        <a:ext cx="14732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4396628" y="1639642"/>
            <a:ext cx="1502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Вариант 1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445402" y="3941798"/>
            <a:ext cx="1502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Вариант 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224136" y="6381328"/>
            <a:ext cx="6732240" cy="369332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Достаточно разреженные газы очень близки к идеальному</a:t>
            </a:r>
          </a:p>
        </p:txBody>
      </p:sp>
    </p:spTree>
    <p:extLst>
      <p:ext uri="{BB962C8B-B14F-4D97-AF65-F5344CB8AC3E}">
        <p14:creationId xmlns:p14="http://schemas.microsoft.com/office/powerpoint/2010/main" val="1662181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:\documentsECLbureau\CondMatter\Molecule\LecturePPT\fig_im\Dollarphotoclub_62486332-700x6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71" y="1153325"/>
            <a:ext cx="1669088" cy="152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079799" y="44624"/>
            <a:ext cx="7452641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Идеально газовый термометр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692696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Построение шкалы по реперным точкам из шкалы Цельсия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7515608"/>
              </p:ext>
            </p:extLst>
          </p:nvPr>
        </p:nvGraphicFramePr>
        <p:xfrm>
          <a:off x="323528" y="1177201"/>
          <a:ext cx="279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223" name="Equation" r:id="rId4" imgW="139680" imgH="228600" progId="Equation.DSMT4">
                  <p:embed/>
                </p:oleObj>
              </mc:Choice>
              <mc:Fallback>
                <p:oleObj name="Equation" r:id="rId4" imgW="139680" imgH="2286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177201"/>
                        <a:ext cx="279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C:\Users\PierreYV\Downloads\origina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77201"/>
            <a:ext cx="2057401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4972026"/>
              </p:ext>
            </p:extLst>
          </p:nvPr>
        </p:nvGraphicFramePr>
        <p:xfrm>
          <a:off x="4711388" y="1052736"/>
          <a:ext cx="21590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224" name="Equation" r:id="rId7" imgW="1079280" imgH="431640" progId="Equation.DSMT4">
                  <p:embed/>
                </p:oleObj>
              </mc:Choice>
              <mc:Fallback>
                <p:oleObj name="Equation" r:id="rId7" imgW="10792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1388" y="1052736"/>
                        <a:ext cx="21590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3680676"/>
              </p:ext>
            </p:extLst>
          </p:nvPr>
        </p:nvGraphicFramePr>
        <p:xfrm>
          <a:off x="1865536" y="1153325"/>
          <a:ext cx="33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225" name="Equation" r:id="rId9" imgW="164880" imgH="228600" progId="Equation.DSMT4">
                  <p:embed/>
                </p:oleObj>
              </mc:Choice>
              <mc:Fallback>
                <p:oleObj name="Equation" r:id="rId9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536" y="1153325"/>
                        <a:ext cx="330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107504" y="3284984"/>
            <a:ext cx="89340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В международной температурной шкалой 1990 года (МТШ-90) выбирается одна реперная точка – тройная точка воды, температура в которой по определению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916863"/>
              </p:ext>
            </p:extLst>
          </p:nvPr>
        </p:nvGraphicFramePr>
        <p:xfrm>
          <a:off x="7287569" y="1215372"/>
          <a:ext cx="1574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226" name="Equation" r:id="rId11" imgW="787320" imgH="228600" progId="Equation.DSMT4">
                  <p:embed/>
                </p:oleObj>
              </mc:Choice>
              <mc:Fallback>
                <p:oleObj name="Equation" r:id="rId11" imgW="7873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7569" y="1215372"/>
                        <a:ext cx="1574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1847081"/>
              </p:ext>
            </p:extLst>
          </p:nvPr>
        </p:nvGraphicFramePr>
        <p:xfrm>
          <a:off x="4523476" y="2679348"/>
          <a:ext cx="1778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227" name="Equation" r:id="rId13" imgW="888840" imgH="228600" progId="Equation.DSMT4">
                  <p:embed/>
                </p:oleObj>
              </mc:Choice>
              <mc:Fallback>
                <p:oleObj name="Equation" r:id="rId13" imgW="8888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3476" y="2679348"/>
                        <a:ext cx="1778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4523476" y="1916336"/>
            <a:ext cx="42969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Градус шкалы Кельвина выбирается равным градусу шкалы Цельсия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300953"/>
              </p:ext>
            </p:extLst>
          </p:nvPr>
        </p:nvGraphicFramePr>
        <p:xfrm>
          <a:off x="6692609" y="2679348"/>
          <a:ext cx="1803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228" name="Equation" r:id="rId15" imgW="901440" imgH="228600" progId="Equation.DSMT4">
                  <p:embed/>
                </p:oleObj>
              </mc:Choice>
              <mc:Fallback>
                <p:oleObj name="Equation" r:id="rId15" imgW="901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2609" y="2679348"/>
                        <a:ext cx="1803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154471" y="6093296"/>
            <a:ext cx="3528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Ампула для воспроизведения температуры тройной точки воды</a:t>
            </a:r>
          </a:p>
        </p:txBody>
      </p:sp>
      <p:pic>
        <p:nvPicPr>
          <p:cNvPr id="883715" name="Picture 3" descr="C:\Users\PierreYV\Downloads\unnamed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201" y="4441672"/>
            <a:ext cx="1812377" cy="134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101019"/>
              </p:ext>
            </p:extLst>
          </p:nvPr>
        </p:nvGraphicFramePr>
        <p:xfrm>
          <a:off x="5397680" y="4453139"/>
          <a:ext cx="1622592" cy="411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229" name="Equation" r:id="rId18" imgW="901440" imgH="228600" progId="Equation.DSMT4">
                  <p:embed/>
                </p:oleObj>
              </mc:Choice>
              <mc:Fallback>
                <p:oleObj name="Equation" r:id="rId18" imgW="901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680" y="4453139"/>
                        <a:ext cx="1622592" cy="411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/>
          <p:nvPr/>
        </p:nvSpPr>
        <p:spPr>
          <a:xfrm>
            <a:off x="1327196" y="2694081"/>
            <a:ext cx="3196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Решая систему уравнений</a:t>
            </a:r>
          </a:p>
        </p:txBody>
      </p:sp>
      <p:pic>
        <p:nvPicPr>
          <p:cNvPr id="883722" name="Picture 10" descr="C:\Users\PierreYV\Downloads\index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17" y="4257448"/>
            <a:ext cx="1764196" cy="171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4245430" y="5004278"/>
            <a:ext cx="48730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Давление газа термометра в тройной точке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Давление при измеряемой температуре</a:t>
            </a: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577756"/>
              </p:ext>
            </p:extLst>
          </p:nvPr>
        </p:nvGraphicFramePr>
        <p:xfrm>
          <a:off x="3990336" y="4009872"/>
          <a:ext cx="11684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230" name="Equation" r:id="rId21" imgW="583920" imgH="431640" progId="Equation.DSMT4">
                  <p:embed/>
                </p:oleObj>
              </mc:Choice>
              <mc:Fallback>
                <p:oleObj name="Equation" r:id="rId21" imgW="5839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0336" y="4009872"/>
                        <a:ext cx="1168400" cy="86360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4055058"/>
              </p:ext>
            </p:extLst>
          </p:nvPr>
        </p:nvGraphicFramePr>
        <p:xfrm>
          <a:off x="3919120" y="4898617"/>
          <a:ext cx="35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231" name="Equation" r:id="rId23" imgW="177480" imgH="228600" progId="Equation.DSMT4">
                  <p:embed/>
                </p:oleObj>
              </mc:Choice>
              <mc:Fallback>
                <p:oleObj name="Equation" r:id="rId23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9120" y="4898617"/>
                        <a:ext cx="355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285617"/>
              </p:ext>
            </p:extLst>
          </p:nvPr>
        </p:nvGraphicFramePr>
        <p:xfrm>
          <a:off x="3886497" y="5372303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232" name="Equation" r:id="rId25" imgW="152280" imgH="164880" progId="Equation.DSMT4">
                  <p:embed/>
                </p:oleObj>
              </mc:Choice>
              <mc:Fallback>
                <p:oleObj name="Equation" r:id="rId25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497" y="5372303"/>
                        <a:ext cx="3048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3851920" y="5801467"/>
            <a:ext cx="50943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Единица температуры (градус) есть 1</a:t>
            </a:r>
            <a:r>
              <a:rPr lang="en-US" dirty="0">
                <a:latin typeface="Arial" pitchFamily="34" charset="0"/>
                <a:cs typeface="Arial" pitchFamily="34" charset="0"/>
              </a:rPr>
              <a:t>/273.16 </a:t>
            </a:r>
            <a:r>
              <a:rPr lang="ru-RU" dirty="0">
                <a:latin typeface="Arial" pitchFamily="34" charset="0"/>
                <a:cs typeface="Arial" pitchFamily="34" charset="0"/>
              </a:rPr>
              <a:t>часть интервала между тройной точкой и точкой абсолютного нуля</a:t>
            </a: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2765261"/>
              </p:ext>
            </p:extLst>
          </p:nvPr>
        </p:nvGraphicFramePr>
        <p:xfrm>
          <a:off x="7164288" y="4437112"/>
          <a:ext cx="1942704" cy="411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233" name="Equation" r:id="rId27" imgW="1079280" imgH="228600" progId="Equation.DSMT4">
                  <p:embed/>
                </p:oleObj>
              </mc:Choice>
              <mc:Fallback>
                <p:oleObj name="Equation" r:id="rId27" imgW="1079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4437112"/>
                        <a:ext cx="1942704" cy="411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/>
          <p:cNvSpPr/>
          <p:nvPr/>
        </p:nvSpPr>
        <p:spPr>
          <a:xfrm>
            <a:off x="5364088" y="4072782"/>
            <a:ext cx="3582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Параметры тройной точки воды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829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079799" y="116632"/>
            <a:ext cx="7452641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Идеально газовый термометр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764704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Как проверить, что газ является идеальным?</a:t>
            </a:r>
          </a:p>
        </p:txBody>
      </p:sp>
      <p:sp>
        <p:nvSpPr>
          <p:cNvPr id="6" name="Rectangle 5"/>
          <p:cNvSpPr/>
          <p:nvPr/>
        </p:nvSpPr>
        <p:spPr>
          <a:xfrm>
            <a:off x="334646" y="1340768"/>
            <a:ext cx="84858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Идеальный газ подчиняется требованием подчинения закону Бойля-Мариотта: произведение  давления на объем для фиксированной массы газа зависит только от температуры: </a:t>
            </a:r>
          </a:p>
        </p:txBody>
      </p:sp>
      <p:sp>
        <p:nvSpPr>
          <p:cNvPr id="7" name="Rectangle 6"/>
          <p:cNvSpPr/>
          <p:nvPr/>
        </p:nvSpPr>
        <p:spPr>
          <a:xfrm>
            <a:off x="334646" y="2564903"/>
            <a:ext cx="84858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Что такое постоянная степень «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нагретости</a:t>
            </a:r>
            <a:r>
              <a:rPr lang="ru-RU" dirty="0">
                <a:latin typeface="Arial" pitchFamily="34" charset="0"/>
                <a:cs typeface="Arial" pitchFamily="34" charset="0"/>
              </a:rPr>
              <a:t>», т.е. температура понятно.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Поэтому экспериментально проверить зависимость                         при всевозможных температурах тоже  возможно, даже если термодинамическая температура еще не определена.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5495460"/>
              </p:ext>
            </p:extLst>
          </p:nvPr>
        </p:nvGraphicFramePr>
        <p:xfrm>
          <a:off x="6211664" y="2854834"/>
          <a:ext cx="1473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694" name="Equation" r:id="rId3" imgW="736560" imgH="203040" progId="Equation.DSMT4">
                  <p:embed/>
                </p:oleObj>
              </mc:Choice>
              <mc:Fallback>
                <p:oleObj name="Equation" r:id="rId3" imgW="736560" imgH="20304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1664" y="2854834"/>
                        <a:ext cx="14732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340946" y="3933056"/>
            <a:ext cx="84858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Если определено, что газ идеальный, то можно постулировать зависимость   произведения давления на объем от температуры как это следует из кинетической теории</a:t>
            </a: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и после этого выбрать идеальный газ в качестве термометрического тела, и, например, давление в качестве термометрической величины.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634667"/>
              </p:ext>
            </p:extLst>
          </p:nvPr>
        </p:nvGraphicFramePr>
        <p:xfrm>
          <a:off x="3707904" y="4797152"/>
          <a:ext cx="1397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695" name="Equation" r:id="rId5" imgW="698400" imgH="203040" progId="Equation.DSMT4">
                  <p:embed/>
                </p:oleObj>
              </mc:Choice>
              <mc:Fallback>
                <p:oleObj name="Equation" r:id="rId5" imgW="6984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4797152"/>
                        <a:ext cx="13970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1202724"/>
              </p:ext>
            </p:extLst>
          </p:nvPr>
        </p:nvGraphicFramePr>
        <p:xfrm>
          <a:off x="3854450" y="1898588"/>
          <a:ext cx="1447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696" name="Equation" r:id="rId7" imgW="723600" imgH="203040" progId="Equation.DSMT4">
                  <p:embed/>
                </p:oleObj>
              </mc:Choice>
              <mc:Fallback>
                <p:oleObj name="Equation" r:id="rId7" imgW="7236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4450" y="1898588"/>
                        <a:ext cx="14478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98704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PierreYV\Downloads\2029188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94899"/>
            <a:ext cx="900287" cy="145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021733" y="44624"/>
            <a:ext cx="49685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Термометры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9799" y="620688"/>
            <a:ext cx="644452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1. Газовый термометр на основе разреженного газа.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Позволяет  осуществить термодинамическую шкалу температур в широком интервале. Используется как первичный термометр при калибровке вторичных термометров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2. Жидкостные термометры (спиртовые, ртутные)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3. Термометры основанные на зависимости омического сопротивления от температуры (платиновые термометры,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полупроводниковые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термометры - термисторы)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4.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Термопары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термоэдс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(платина-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платинородий</a:t>
            </a:r>
            <a:r>
              <a:rPr lang="ru-RU" dirty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5.Пирометрия. Термометрической величиной выступает электромагнитная энергия, излучаемая самим телом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6. При низких температурах (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несколько градусов </a:t>
            </a:r>
            <a:r>
              <a:rPr lang="ru-RU" dirty="0">
                <a:latin typeface="Arial" pitchFamily="34" charset="0"/>
                <a:cs typeface="Arial" pitchFamily="34" charset="0"/>
              </a:rPr>
              <a:t>К) термометрической величиной могут выступать магнитные свойства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вещества (намагниченность).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1736159"/>
              </p:ext>
            </p:extLst>
          </p:nvPr>
        </p:nvGraphicFramePr>
        <p:xfrm>
          <a:off x="7236296" y="1052736"/>
          <a:ext cx="1778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391" name="Equation" r:id="rId4" imgW="888840" imgH="177480" progId="Equation.DSMT4">
                  <p:embed/>
                </p:oleObj>
              </mc:Choice>
              <mc:Fallback>
                <p:oleObj name="Equation" r:id="rId4" imgW="888840" imgH="17748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1052736"/>
                        <a:ext cx="1778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0718109"/>
              </p:ext>
            </p:extLst>
          </p:nvPr>
        </p:nvGraphicFramePr>
        <p:xfrm>
          <a:off x="7262423" y="2252854"/>
          <a:ext cx="1778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392" name="Equation" r:id="rId6" imgW="888840" imgH="177480" progId="Equation.DSMT4">
                  <p:embed/>
                </p:oleObj>
              </mc:Choice>
              <mc:Fallback>
                <p:oleObj name="Equation" r:id="rId6" imgW="8888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2423" y="2252854"/>
                        <a:ext cx="1778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974251"/>
              </p:ext>
            </p:extLst>
          </p:nvPr>
        </p:nvGraphicFramePr>
        <p:xfrm>
          <a:off x="7286214" y="2871760"/>
          <a:ext cx="1930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393" name="Equation" r:id="rId8" imgW="965160" imgH="177480" progId="Equation.DSMT4">
                  <p:embed/>
                </p:oleObj>
              </mc:Choice>
              <mc:Fallback>
                <p:oleObj name="Equation" r:id="rId8" imgW="9651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214" y="2871760"/>
                        <a:ext cx="19304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84741" name="Picture 5" descr="C:\Users\PierreYV\Downloads\TT-M-KP-1-800x600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9" r="41511"/>
          <a:stretch/>
        </p:blipFill>
        <p:spPr bwMode="auto">
          <a:xfrm rot="1920000">
            <a:off x="546205" y="1791516"/>
            <a:ext cx="253582" cy="158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4742" name="Picture 6" descr="C:\Users\PierreYV\Downloads\220px-Thermoresistor.svg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20" y="3218411"/>
            <a:ext cx="1018269" cy="52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4746" name="Picture 10" descr="C:\Users\PierreYV\Downloads\Walcom_HT822-HT826_txa3-a8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1" t="1105" r="13270" b="-1105"/>
          <a:stretch/>
        </p:blipFill>
        <p:spPr bwMode="auto">
          <a:xfrm>
            <a:off x="179512" y="4869160"/>
            <a:ext cx="648072" cy="93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4747" name="Picture 11" descr="C:\Users\PierreYV\Downloads\shema-stroeniya-termopary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27" y="3908386"/>
            <a:ext cx="1902070" cy="60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623242"/>
              </p:ext>
            </p:extLst>
          </p:nvPr>
        </p:nvGraphicFramePr>
        <p:xfrm>
          <a:off x="7083896" y="4513560"/>
          <a:ext cx="2082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394" name="Equation" r:id="rId14" imgW="1041120" imgH="177480" progId="Equation.DSMT4">
                  <p:embed/>
                </p:oleObj>
              </mc:Choice>
              <mc:Fallback>
                <p:oleObj name="Equation" r:id="rId14" imgW="1041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3896" y="4513560"/>
                        <a:ext cx="20828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BE93B891-150C-49F5-BCB7-A9E2628B1928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7" y="5808018"/>
            <a:ext cx="791842" cy="1014450"/>
          </a:xfrm>
          <a:prstGeom prst="rect">
            <a:avLst/>
          </a:prstGeom>
        </p:spPr>
      </p:pic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0DE77035-CFAC-4D50-8715-348BEA6F3D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43188"/>
              </p:ext>
            </p:extLst>
          </p:nvPr>
        </p:nvGraphicFramePr>
        <p:xfrm>
          <a:off x="7524328" y="6013423"/>
          <a:ext cx="14732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395" name="Equation" r:id="rId17" imgW="736560" imgH="177480" progId="Equation.DSMT4">
                  <p:embed/>
                </p:oleObj>
              </mc:Choice>
              <mc:Fallback>
                <p:oleObj name="Equation" r:id="rId17" imgW="736560" imgH="177480" progId="Equation.DSMT4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6013423"/>
                        <a:ext cx="14732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5F1F0776-0CB1-4CF9-BE49-2EA3C4E131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301179"/>
              </p:ext>
            </p:extLst>
          </p:nvPr>
        </p:nvGraphicFramePr>
        <p:xfrm>
          <a:off x="7582982" y="5135389"/>
          <a:ext cx="1066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396" name="Equation" r:id="rId19" imgW="533160" imgH="203040" progId="Equation.DSMT4">
                  <p:embed/>
                </p:oleObj>
              </mc:Choice>
              <mc:Fallback>
                <p:oleObj name="Equation" r:id="rId19" imgW="533160" imgH="203040" progId="Equation.DSMT4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2982" y="5135389"/>
                        <a:ext cx="10668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2906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07504" y="44624"/>
            <a:ext cx="892899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Международная практическая шкала температур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332" y="6000876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Шкала чрезвычайно точно согласуется с термодинамической шкалой температур в реперных точках и достаточно точно во всех остальных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точках. Используется для калибровки научных и технических приборов. 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504" y="692696"/>
            <a:ext cx="88740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Шкала основана на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первичных реперных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точках — фазовых переходах чистых веществ, определенных методами первичной термометрии. Между реперными точками температурная шкала устанавливается посредством интерполяционных формул, по которым температура вычисляется по показаниям термометров, принятых за стандартные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069530"/>
              </p:ext>
            </p:extLst>
          </p:nvPr>
        </p:nvGraphicFramePr>
        <p:xfrm>
          <a:off x="323528" y="1844824"/>
          <a:ext cx="7920879" cy="4109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682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402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54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T, K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t, °C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432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Тройная точка 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водорода 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r>
                        <a:rPr lang="en-US" sz="1600" baseline="-25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600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13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259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1221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Точка кипения 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водорода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H</a:t>
                      </a:r>
                      <a:r>
                        <a:rPr lang="en-US" sz="1600" baseline="-25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600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-252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5431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Точка кипения 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неона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Ne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27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-246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048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6058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Тройная точка 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кислорода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O</a:t>
                      </a:r>
                      <a:r>
                        <a:rPr lang="en-US" sz="1600" baseline="-25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600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54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361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-218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789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Точка кипения 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кислорода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O</a:t>
                      </a:r>
                      <a:r>
                        <a:rPr lang="en-US" sz="1600" baseline="-25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90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188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182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962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54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Тройная точка 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воды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H</a:t>
                      </a:r>
                      <a:r>
                        <a:rPr lang="en-US" sz="1600" baseline="-25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sz="1600" baseline="0" dirty="0"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endParaRPr lang="ru-RU" sz="1600" baseline="-25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273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0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35431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Точка кипения 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воды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H</a:t>
                      </a:r>
                      <a:r>
                        <a:rPr lang="en-US" sz="1600" baseline="-25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sz="1600" baseline="0" dirty="0" smtClean="0"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373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35431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Точка затвердевания 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цинка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Zn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692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419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35431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Точка затвердевания 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серебра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Ag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1235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961 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354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Arial" pitchFamily="34" charset="0"/>
                          <a:cs typeface="Arial" pitchFamily="34" charset="0"/>
                        </a:rPr>
                        <a:t>Точка затвердевания 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золота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Au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  1337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58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 1064</a:t>
                      </a:r>
                      <a:r>
                        <a:rPr lang="en-US" dirty="0"/>
                        <a:t>.</a:t>
                      </a:r>
                      <a:r>
                        <a:rPr lang="ru-RU" dirty="0"/>
                        <a:t>43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7117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331640" y="62061"/>
            <a:ext cx="61206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Больцмана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17569"/>
              </p:ext>
            </p:extLst>
          </p:nvPr>
        </p:nvGraphicFramePr>
        <p:xfrm>
          <a:off x="417384" y="3212976"/>
          <a:ext cx="6223000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175" name="Equation" r:id="rId3" imgW="2705040" imgH="482400" progId="Equation.DSMT4">
                  <p:embed/>
                </p:oleObj>
              </mc:Choice>
              <mc:Fallback>
                <p:oleObj name="Equation" r:id="rId3" imgW="2705040" imgH="4824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384" y="3212976"/>
                        <a:ext cx="6223000" cy="1109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395715"/>
              </p:ext>
            </p:extLst>
          </p:nvPr>
        </p:nvGraphicFramePr>
        <p:xfrm>
          <a:off x="360040" y="1700808"/>
          <a:ext cx="6777038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176" name="Equation" r:id="rId5" imgW="2946240" imgH="279360" progId="Equation.DSMT4">
                  <p:embed/>
                </p:oleObj>
              </mc:Choice>
              <mc:Fallback>
                <p:oleObj name="Equation" r:id="rId5" imgW="294624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040" y="1700808"/>
                        <a:ext cx="6777038" cy="642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116346" y="766169"/>
            <a:ext cx="86321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Распределение распадается на произведение двух независимых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распределений: по импульсам и по координатам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1966362"/>
              </p:ext>
            </p:extLst>
          </p:nvPr>
        </p:nvGraphicFramePr>
        <p:xfrm>
          <a:off x="353640" y="5461149"/>
          <a:ext cx="8178800" cy="992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177" name="Equation" r:id="rId7" imgW="3555720" imgH="431640" progId="Equation.DSMT4">
                  <p:embed/>
                </p:oleObj>
              </mc:Choice>
              <mc:Fallback>
                <p:oleObj name="Equation" r:id="rId7" imgW="35557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640" y="5461149"/>
                        <a:ext cx="8178800" cy="992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167815" y="2492896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Распределение по импульсам (скоростям) – </a:t>
            </a:r>
          </a:p>
          <a:p>
            <a:r>
              <a:rPr lang="ru-RU" sz="2200" dirty="0">
                <a:latin typeface="Arial" pitchFamily="34" charset="0"/>
                <a:cs typeface="Arial" pitchFamily="34" charset="0"/>
              </a:rPr>
              <a:t>это распределение Максвелла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37"/>
          <p:cNvSpPr/>
          <p:nvPr/>
        </p:nvSpPr>
        <p:spPr>
          <a:xfrm>
            <a:off x="162094" y="4629769"/>
            <a:ext cx="86321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Распределение по координатам во внешнем потенциальном поле – это распределение Больцмана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269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899592" y="44624"/>
            <a:ext cx="684076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Больцмана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735534"/>
              </p:ext>
            </p:extLst>
          </p:nvPr>
        </p:nvGraphicFramePr>
        <p:xfrm>
          <a:off x="1482725" y="777875"/>
          <a:ext cx="5959475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673" name="Equation" r:id="rId3" imgW="2590560" imgH="482400" progId="Equation.DSMT4">
                  <p:embed/>
                </p:oleObj>
              </mc:Choice>
              <mc:Fallback>
                <p:oleObj name="Equation" r:id="rId3" imgW="2590560" imgH="4824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2725" y="777875"/>
                        <a:ext cx="5959475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/>
          <p:cNvSpPr/>
          <p:nvPr/>
        </p:nvSpPr>
        <p:spPr>
          <a:xfrm>
            <a:off x="90479" y="1916832"/>
            <a:ext cx="880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Распределение Больцмана показывает вероятность события, что молекула находится в элементе объема</a:t>
            </a:r>
          </a:p>
          <a:p>
            <a:r>
              <a:rPr lang="ru-RU" sz="2200" dirty="0">
                <a:latin typeface="Arial" pitchFamily="34" charset="0"/>
                <a:cs typeface="Arial" pitchFamily="34" charset="0"/>
              </a:rPr>
              <a:t>вблизи точки с координатами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               в которой потенциальная энергия молекулы во внешнем поле равна   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729911"/>
              </p:ext>
            </p:extLst>
          </p:nvPr>
        </p:nvGraphicFramePr>
        <p:xfrm>
          <a:off x="5580112" y="2280408"/>
          <a:ext cx="93960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674" name="Equation" r:id="rId5" imgW="469800" imgH="203040" progId="Equation.DSMT4">
                  <p:embed/>
                </p:oleObj>
              </mc:Choice>
              <mc:Fallback>
                <p:oleObj name="Equation" r:id="rId5" imgW="4698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2280408"/>
                        <a:ext cx="939600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9336091"/>
              </p:ext>
            </p:extLst>
          </p:nvPr>
        </p:nvGraphicFramePr>
        <p:xfrm>
          <a:off x="4160607" y="2564511"/>
          <a:ext cx="101592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675" name="Equation" r:id="rId7" imgW="507960" imgH="253800" progId="Equation.DSMT4">
                  <p:embed/>
                </p:oleObj>
              </mc:Choice>
              <mc:Fallback>
                <p:oleObj name="Equation" r:id="rId7" imgW="5079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0607" y="2564511"/>
                        <a:ext cx="1015920" cy="50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6340647"/>
              </p:ext>
            </p:extLst>
          </p:nvPr>
        </p:nvGraphicFramePr>
        <p:xfrm>
          <a:off x="5851590" y="2938818"/>
          <a:ext cx="129528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676" name="Equation" r:id="rId9" imgW="647640" imgH="253800" progId="Equation.DSMT4">
                  <p:embed/>
                </p:oleObj>
              </mc:Choice>
              <mc:Fallback>
                <p:oleObj name="Equation" r:id="rId9" imgW="6476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1590" y="2938818"/>
                        <a:ext cx="1295280" cy="50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/>
          <p:cNvCxnSpPr/>
          <p:nvPr/>
        </p:nvCxnSpPr>
        <p:spPr>
          <a:xfrm>
            <a:off x="1187624" y="4941168"/>
            <a:ext cx="18002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251520" y="4941168"/>
            <a:ext cx="951839" cy="936104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203359" y="3573016"/>
            <a:ext cx="1" cy="1368152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6063626"/>
              </p:ext>
            </p:extLst>
          </p:nvPr>
        </p:nvGraphicFramePr>
        <p:xfrm>
          <a:off x="378118" y="5678666"/>
          <a:ext cx="2921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677" name="Equation" r:id="rId11" imgW="126720" imgH="139680" progId="Equation.DSMT4">
                  <p:embed/>
                </p:oleObj>
              </mc:Choice>
              <mc:Fallback>
                <p:oleObj name="Equation" r:id="rId11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118" y="5678666"/>
                        <a:ext cx="292100" cy="32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4194324"/>
              </p:ext>
            </p:extLst>
          </p:nvPr>
        </p:nvGraphicFramePr>
        <p:xfrm>
          <a:off x="2555776" y="4941168"/>
          <a:ext cx="320675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678" name="Equation" r:id="rId13" imgW="139680" imgH="164880" progId="Equation.DSMT4">
                  <p:embed/>
                </p:oleObj>
              </mc:Choice>
              <mc:Fallback>
                <p:oleObj name="Equation" r:id="rId13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4941168"/>
                        <a:ext cx="320675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477556"/>
              </p:ext>
            </p:extLst>
          </p:nvPr>
        </p:nvGraphicFramePr>
        <p:xfrm>
          <a:off x="1263419" y="3567978"/>
          <a:ext cx="290513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679" name="Equation" r:id="rId15" imgW="126720" imgH="126720" progId="Equation.DSMT4">
                  <p:embed/>
                </p:oleObj>
              </mc:Choice>
              <mc:Fallback>
                <p:oleObj name="Equation" r:id="rId15" imgW="126720" imgH="126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3419" y="3567978"/>
                        <a:ext cx="290513" cy="293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0023038"/>
              </p:ext>
            </p:extLst>
          </p:nvPr>
        </p:nvGraphicFramePr>
        <p:xfrm>
          <a:off x="809327" y="4639868"/>
          <a:ext cx="347663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680" name="Equation" r:id="rId17" imgW="152280" imgH="177480" progId="Equation.DSMT4">
                  <p:embed/>
                </p:oleObj>
              </mc:Choice>
              <mc:Fallback>
                <p:oleObj name="Equation" r:id="rId17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327" y="4639868"/>
                        <a:ext cx="347663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Cube 20"/>
          <p:cNvSpPr/>
          <p:nvPr/>
        </p:nvSpPr>
        <p:spPr>
          <a:xfrm>
            <a:off x="1835696" y="4149080"/>
            <a:ext cx="504056" cy="504056"/>
          </a:xfrm>
          <a:prstGeom prst="cube">
            <a:avLst/>
          </a:prstGeom>
          <a:solidFill>
            <a:schemeClr val="bg1">
              <a:lumMod val="85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203360" y="4401108"/>
            <a:ext cx="884364" cy="540061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2829158"/>
              </p:ext>
            </p:extLst>
          </p:nvPr>
        </p:nvGraphicFramePr>
        <p:xfrm>
          <a:off x="1562620" y="3680768"/>
          <a:ext cx="986580" cy="42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681" name="Equation" r:id="rId19" imgW="469800" imgH="203040" progId="Equation.DSMT4">
                  <p:embed/>
                </p:oleObj>
              </mc:Choice>
              <mc:Fallback>
                <p:oleObj name="Equation" r:id="rId19" imgW="4698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620" y="3680768"/>
                        <a:ext cx="986580" cy="4263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1537973"/>
              </p:ext>
            </p:extLst>
          </p:nvPr>
        </p:nvGraphicFramePr>
        <p:xfrm>
          <a:off x="3474194" y="4347516"/>
          <a:ext cx="4673600" cy="181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682" name="Equation" r:id="rId21" imgW="2031840" imgH="787320" progId="Equation.DSMT4">
                  <p:embed/>
                </p:oleObj>
              </mc:Choice>
              <mc:Fallback>
                <p:oleObj name="Equation" r:id="rId21" imgW="2031840" imgH="787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4194" y="4347516"/>
                        <a:ext cx="4673600" cy="181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Прямоугольник 37"/>
          <p:cNvSpPr/>
          <p:nvPr/>
        </p:nvSpPr>
        <p:spPr>
          <a:xfrm>
            <a:off x="3474194" y="3470695"/>
            <a:ext cx="40440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Постоянная      находится         </a:t>
            </a:r>
          </a:p>
          <a:p>
            <a:r>
              <a:rPr lang="ru-RU" sz="2200" dirty="0">
                <a:latin typeface="Arial" pitchFamily="34" charset="0"/>
                <a:cs typeface="Arial" pitchFamily="34" charset="0"/>
              </a:rPr>
              <a:t>из условия нормировки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9621100"/>
              </p:ext>
            </p:extLst>
          </p:nvPr>
        </p:nvGraphicFramePr>
        <p:xfrm>
          <a:off x="5141955" y="3474881"/>
          <a:ext cx="32976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683" name="Equation" r:id="rId23" imgW="164880" imgH="228600" progId="Equation.DSMT4">
                  <p:embed/>
                </p:oleObj>
              </mc:Choice>
              <mc:Fallback>
                <p:oleObj name="Equation" r:id="rId23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1955" y="3474881"/>
                        <a:ext cx="32976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рямоугольник 37"/>
          <p:cNvSpPr/>
          <p:nvPr/>
        </p:nvSpPr>
        <p:spPr>
          <a:xfrm>
            <a:off x="1296142" y="6071249"/>
            <a:ext cx="74523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Интеграл берется по всему пространству, </a:t>
            </a:r>
          </a:p>
          <a:p>
            <a:r>
              <a:rPr lang="ru-RU" sz="2200" dirty="0">
                <a:latin typeface="Arial" pitchFamily="34" charset="0"/>
                <a:cs typeface="Arial" pitchFamily="34" charset="0"/>
              </a:rPr>
              <a:t>где вероятность нахождения частицы не равна нулю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Down Arrow 21">
            <a:extLst>
              <a:ext uri="{FF2B5EF4-FFF2-40B4-BE49-F238E27FC236}">
                <a16:creationId xmlns:a16="http://schemas.microsoft.com/office/drawing/2014/main" xmlns="" id="{145D2C06-4BFC-496E-8938-58B204E90B61}"/>
              </a:ext>
            </a:extLst>
          </p:cNvPr>
          <p:cNvSpPr/>
          <p:nvPr/>
        </p:nvSpPr>
        <p:spPr>
          <a:xfrm rot="16200000">
            <a:off x="6604193" y="4149080"/>
            <a:ext cx="400110" cy="100811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5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403648" y="44624"/>
            <a:ext cx="662473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Больцмана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805651"/>
              </p:ext>
            </p:extLst>
          </p:nvPr>
        </p:nvGraphicFramePr>
        <p:xfrm>
          <a:off x="1136650" y="1533525"/>
          <a:ext cx="616426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451" name="Equation" r:id="rId3" imgW="2679480" imgH="482400" progId="Equation.DSMT4">
                  <p:embed/>
                </p:oleObj>
              </mc:Choice>
              <mc:Fallback>
                <p:oleObj name="Equation" r:id="rId3" imgW="2679480" imgH="482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650" y="1533525"/>
                        <a:ext cx="6164263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/>
          <p:cNvSpPr/>
          <p:nvPr/>
        </p:nvSpPr>
        <p:spPr>
          <a:xfrm>
            <a:off x="1115616" y="764704"/>
            <a:ext cx="65162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Если в системе      молекул, то распределение Больцмана можно трактовать как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8555785"/>
              </p:ext>
            </p:extLst>
          </p:nvPr>
        </p:nvGraphicFramePr>
        <p:xfrm>
          <a:off x="3275856" y="786016"/>
          <a:ext cx="409575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452" name="Equation" r:id="rId5" imgW="177480" imgH="177480" progId="Equation.DSMT4">
                  <p:embed/>
                </p:oleObj>
              </mc:Choice>
              <mc:Fallback>
                <p:oleObj name="Equation" r:id="rId5" imgW="1774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786016"/>
                        <a:ext cx="409575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402463"/>
              </p:ext>
            </p:extLst>
          </p:nvPr>
        </p:nvGraphicFramePr>
        <p:xfrm>
          <a:off x="6800752" y="2590872"/>
          <a:ext cx="93960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453" name="Equation" r:id="rId7" imgW="469800" imgH="203040" progId="Equation.DSMT4">
                  <p:embed/>
                </p:oleObj>
              </mc:Choice>
              <mc:Fallback>
                <p:oleObj name="Equation" r:id="rId7" imgW="469800" imgH="2030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0752" y="2590872"/>
                        <a:ext cx="939600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3499103"/>
              </p:ext>
            </p:extLst>
          </p:nvPr>
        </p:nvGraphicFramePr>
        <p:xfrm>
          <a:off x="179512" y="2492896"/>
          <a:ext cx="166528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454" name="Equation" r:id="rId9" imgW="723600" imgH="253800" progId="Equation.DSMT4">
                  <p:embed/>
                </p:oleObj>
              </mc:Choice>
              <mc:Fallback>
                <p:oleObj name="Equation" r:id="rId9" imgW="7236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492896"/>
                        <a:ext cx="1665288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/>
          <p:cNvSpPr/>
          <p:nvPr/>
        </p:nvSpPr>
        <p:spPr>
          <a:xfrm>
            <a:off x="1835696" y="2564904"/>
            <a:ext cx="65162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‒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число молекул в элементе объема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063639"/>
              </p:ext>
            </p:extLst>
          </p:nvPr>
        </p:nvGraphicFramePr>
        <p:xfrm>
          <a:off x="344839" y="4005064"/>
          <a:ext cx="4586288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455" name="Equation" r:id="rId11" imgW="1993680" imgH="482400" progId="Equation.DSMT4">
                  <p:embed/>
                </p:oleObj>
              </mc:Choice>
              <mc:Fallback>
                <p:oleObj name="Equation" r:id="rId11" imgW="199368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839" y="4005064"/>
                        <a:ext cx="4586288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1619672" y="3284983"/>
            <a:ext cx="69127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Трактовка через концентрацию молекул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106802"/>
              </p:ext>
            </p:extLst>
          </p:nvPr>
        </p:nvGraphicFramePr>
        <p:xfrm>
          <a:off x="5619361" y="4077072"/>
          <a:ext cx="2803525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456" name="Equation" r:id="rId13" imgW="1218960" imgH="419040" progId="Equation.DSMT4">
                  <p:embed/>
                </p:oleObj>
              </mc:Choice>
              <mc:Fallback>
                <p:oleObj name="Equation" r:id="rId13" imgW="121896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9361" y="4077072"/>
                        <a:ext cx="2803525" cy="963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374421"/>
              </p:ext>
            </p:extLst>
          </p:nvPr>
        </p:nvGraphicFramePr>
        <p:xfrm>
          <a:off x="2052005" y="5445224"/>
          <a:ext cx="4643437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457" name="Equation" r:id="rId15" imgW="2019240" imgH="482400" progId="Equation.DSMT4">
                  <p:embed/>
                </p:oleObj>
              </mc:Choice>
              <mc:Fallback>
                <p:oleObj name="Equation" r:id="rId15" imgW="201924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2005" y="5445224"/>
                        <a:ext cx="4643437" cy="111125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0D72A8D7-F402-4101-9146-9813ADB2A9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5822251"/>
              </p:ext>
            </p:extLst>
          </p:nvPr>
        </p:nvGraphicFramePr>
        <p:xfrm>
          <a:off x="7133332" y="3263037"/>
          <a:ext cx="121896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458" name="Equation" r:id="rId17" imgW="609480" imgH="253800" progId="Equation.DSMT4">
                  <p:embed/>
                </p:oleObj>
              </mc:Choice>
              <mc:Fallback>
                <p:oleObj name="Equation" r:id="rId17" imgW="609480" imgH="253800" progId="Equation.DSMT4">
                  <p:embed/>
                  <p:pic>
                    <p:nvPicPr>
                      <p:cNvPr id="1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3332" y="3263037"/>
                        <a:ext cx="1218960" cy="50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1280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ube 22"/>
          <p:cNvSpPr/>
          <p:nvPr/>
        </p:nvSpPr>
        <p:spPr>
          <a:xfrm>
            <a:off x="2594669" y="2222866"/>
            <a:ext cx="252028" cy="252028"/>
          </a:xfrm>
          <a:prstGeom prst="cube">
            <a:avLst/>
          </a:prstGeom>
          <a:solidFill>
            <a:schemeClr val="bg1">
              <a:lumMod val="85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0" y="116632"/>
            <a:ext cx="838842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Больцмана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131352" y="2708920"/>
            <a:ext cx="2216512" cy="1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35496" y="2708920"/>
            <a:ext cx="1111592" cy="108012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1147087" y="908720"/>
            <a:ext cx="1" cy="180020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2334364"/>
              </p:ext>
            </p:extLst>
          </p:nvPr>
        </p:nvGraphicFramePr>
        <p:xfrm>
          <a:off x="234102" y="3555687"/>
          <a:ext cx="2921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668" name="Equation" r:id="rId3" imgW="126720" imgH="139680" progId="Equation.DSMT4">
                  <p:embed/>
                </p:oleObj>
              </mc:Choice>
              <mc:Fallback>
                <p:oleObj name="Equation" r:id="rId3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102" y="3555687"/>
                        <a:ext cx="292100" cy="32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1892194"/>
              </p:ext>
            </p:extLst>
          </p:nvPr>
        </p:nvGraphicFramePr>
        <p:xfrm>
          <a:off x="2915816" y="2723122"/>
          <a:ext cx="320675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669" name="Equation" r:id="rId5" imgW="139680" imgH="164880" progId="Equation.DSMT4">
                  <p:embed/>
                </p:oleObj>
              </mc:Choice>
              <mc:Fallback>
                <p:oleObj name="Equation" r:id="rId5" imgW="1396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723122"/>
                        <a:ext cx="320675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850071"/>
              </p:ext>
            </p:extLst>
          </p:nvPr>
        </p:nvGraphicFramePr>
        <p:xfrm>
          <a:off x="1205042" y="908720"/>
          <a:ext cx="290513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670" name="Equation" r:id="rId7" imgW="126720" imgH="126720" progId="Equation.DSMT4">
                  <p:embed/>
                </p:oleObj>
              </mc:Choice>
              <mc:Fallback>
                <p:oleObj name="Equation" r:id="rId7" imgW="126720" imgH="126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5042" y="908720"/>
                        <a:ext cx="290513" cy="293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6155899"/>
              </p:ext>
            </p:extLst>
          </p:nvPr>
        </p:nvGraphicFramePr>
        <p:xfrm>
          <a:off x="753055" y="2407620"/>
          <a:ext cx="347663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671" name="Equation" r:id="rId9" imgW="152280" imgH="177480" progId="Equation.DSMT4">
                  <p:embed/>
                </p:oleObj>
              </mc:Choice>
              <mc:Fallback>
                <p:oleObj name="Equation" r:id="rId9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055" y="2407620"/>
                        <a:ext cx="347663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ube 11"/>
          <p:cNvSpPr/>
          <p:nvPr/>
        </p:nvSpPr>
        <p:spPr>
          <a:xfrm>
            <a:off x="1637674" y="1462170"/>
            <a:ext cx="252028" cy="252028"/>
          </a:xfrm>
          <a:prstGeom prst="cube">
            <a:avLst/>
          </a:prstGeom>
          <a:solidFill>
            <a:schemeClr val="bg1">
              <a:lumMod val="85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4217827"/>
              </p:ext>
            </p:extLst>
          </p:nvPr>
        </p:nvGraphicFramePr>
        <p:xfrm>
          <a:off x="1646222" y="1002397"/>
          <a:ext cx="1279908" cy="53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672" name="Equation" r:id="rId11" imgW="609480" imgH="253800" progId="Equation.DSMT4">
                  <p:embed/>
                </p:oleObj>
              </mc:Choice>
              <mc:Fallback>
                <p:oleObj name="Equation" r:id="rId11" imgW="6094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6222" y="1002397"/>
                        <a:ext cx="1279908" cy="5329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Arrow Connector 18"/>
          <p:cNvCxnSpPr/>
          <p:nvPr/>
        </p:nvCxnSpPr>
        <p:spPr>
          <a:xfrm flipV="1">
            <a:off x="1147088" y="1588184"/>
            <a:ext cx="616600" cy="1120738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140853" y="2348880"/>
            <a:ext cx="1579830" cy="356308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8159374"/>
              </p:ext>
            </p:extLst>
          </p:nvPr>
        </p:nvGraphicFramePr>
        <p:xfrm>
          <a:off x="2457276" y="1714198"/>
          <a:ext cx="1626156" cy="53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673" name="Equation" r:id="rId13" imgW="774360" imgH="253800" progId="Equation.DSMT4">
                  <p:embed/>
                </p:oleObj>
              </mc:Choice>
              <mc:Fallback>
                <p:oleObj name="Equation" r:id="rId13" imgW="7743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7276" y="1714198"/>
                        <a:ext cx="1626156" cy="5329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7712959"/>
              </p:ext>
            </p:extLst>
          </p:nvPr>
        </p:nvGraphicFramePr>
        <p:xfrm>
          <a:off x="4508059" y="1255813"/>
          <a:ext cx="4240404" cy="1013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674" name="Equation" r:id="rId15" imgW="2019240" imgH="482400" progId="Equation.DSMT4">
                  <p:embed/>
                </p:oleObj>
              </mc:Choice>
              <mc:Fallback>
                <p:oleObj name="Equation" r:id="rId15" imgW="2019240" imgH="4824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059" y="1255813"/>
                        <a:ext cx="4240404" cy="101304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670683"/>
              </p:ext>
            </p:extLst>
          </p:nvPr>
        </p:nvGraphicFramePr>
        <p:xfrm>
          <a:off x="3907777" y="3068960"/>
          <a:ext cx="4932363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675" name="Equation" r:id="rId17" imgW="2349360" imgH="482400" progId="Equation.DSMT4">
                  <p:embed/>
                </p:oleObj>
              </mc:Choice>
              <mc:Fallback>
                <p:oleObj name="Equation" r:id="rId17" imgW="23493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7777" y="3068960"/>
                        <a:ext cx="4932363" cy="1012825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Прямоугольник 37"/>
          <p:cNvSpPr/>
          <p:nvPr/>
        </p:nvSpPr>
        <p:spPr>
          <a:xfrm>
            <a:off x="4211960" y="764704"/>
            <a:ext cx="43239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Концентрация в одной точке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37"/>
          <p:cNvSpPr/>
          <p:nvPr/>
        </p:nvSpPr>
        <p:spPr>
          <a:xfrm>
            <a:off x="4219623" y="2474894"/>
            <a:ext cx="43239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Концентрация в другой точке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9279245"/>
              </p:ext>
            </p:extLst>
          </p:nvPr>
        </p:nvGraphicFramePr>
        <p:xfrm>
          <a:off x="861726" y="4365104"/>
          <a:ext cx="7385050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676" name="Equation" r:id="rId19" imgW="3517560" imgH="482400" progId="Equation.DSMT4">
                  <p:embed/>
                </p:oleObj>
              </mc:Choice>
              <mc:Fallback>
                <p:oleObj name="Equation" r:id="rId19" imgW="35175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726" y="4365104"/>
                        <a:ext cx="7385050" cy="101282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Прямоугольник 37"/>
          <p:cNvSpPr/>
          <p:nvPr/>
        </p:nvSpPr>
        <p:spPr>
          <a:xfrm>
            <a:off x="179513" y="5517232"/>
            <a:ext cx="885698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Если известна концентрация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молекул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в какой-то одной точке, то распределение Больцмана позволяет посчитать концентрацию в любой другой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точке,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зная лишь разность потенциальных энергий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454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79518" y="47571"/>
            <a:ext cx="8565369" cy="749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Газ в поле силы тяжести при постоянной температуре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892881" y="1041181"/>
            <a:ext cx="0" cy="2060848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983806"/>
              </p:ext>
            </p:extLst>
          </p:nvPr>
        </p:nvGraphicFramePr>
        <p:xfrm>
          <a:off x="539552" y="1007542"/>
          <a:ext cx="290513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04" name="Equation" r:id="rId3" imgW="126720" imgH="126720" progId="Equation.DSMT4">
                  <p:embed/>
                </p:oleObj>
              </mc:Choice>
              <mc:Fallback>
                <p:oleObj name="Equation" r:id="rId3" imgW="126720" imgH="126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007542"/>
                        <a:ext cx="290513" cy="293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500511"/>
              </p:ext>
            </p:extLst>
          </p:nvPr>
        </p:nvGraphicFramePr>
        <p:xfrm>
          <a:off x="467544" y="2888794"/>
          <a:ext cx="347663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05" name="Equation" r:id="rId5" imgW="152280" imgH="177480" progId="Equation.DSMT4">
                  <p:embed/>
                </p:oleObj>
              </mc:Choice>
              <mc:Fallback>
                <p:oleObj name="Equation" r:id="rId5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888794"/>
                        <a:ext cx="347663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892882" y="3119606"/>
            <a:ext cx="165618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117740"/>
              </p:ext>
            </p:extLst>
          </p:nvPr>
        </p:nvGraphicFramePr>
        <p:xfrm>
          <a:off x="2318390" y="1407993"/>
          <a:ext cx="550863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06" name="Equation" r:id="rId7" imgW="241200" imgH="203040" progId="Equation.DSMT4">
                  <p:embed/>
                </p:oleObj>
              </mc:Choice>
              <mc:Fallback>
                <p:oleObj name="Equation" r:id="rId7" imgW="2412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8390" y="1407993"/>
                        <a:ext cx="550863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/>
          <p:cNvCxnSpPr/>
          <p:nvPr/>
        </p:nvCxnSpPr>
        <p:spPr>
          <a:xfrm>
            <a:off x="2541575" y="1877893"/>
            <a:ext cx="7491" cy="682586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545362" y="202926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/>
          <p:cNvSpPr/>
          <p:nvPr/>
        </p:nvSpPr>
        <p:spPr>
          <a:xfrm>
            <a:off x="1944292" y="246873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1645095" y="283513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1189150" y="279426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17"/>
          <p:cNvSpPr/>
          <p:nvPr/>
        </p:nvSpPr>
        <p:spPr>
          <a:xfrm>
            <a:off x="1288882" y="241034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/>
          <p:cNvSpPr/>
          <p:nvPr/>
        </p:nvSpPr>
        <p:spPr>
          <a:xfrm>
            <a:off x="1621241" y="144584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/>
          <p:cNvSpPr/>
          <p:nvPr/>
        </p:nvSpPr>
        <p:spPr>
          <a:xfrm>
            <a:off x="2057821" y="279426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1126167" y="170419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/>
          <p:cNvSpPr/>
          <p:nvPr/>
        </p:nvSpPr>
        <p:spPr>
          <a:xfrm>
            <a:off x="2118925" y="163250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8980016"/>
              </p:ext>
            </p:extLst>
          </p:nvPr>
        </p:nvGraphicFramePr>
        <p:xfrm>
          <a:off x="3293507" y="951384"/>
          <a:ext cx="1625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07" name="Equation" r:id="rId9" imgW="774360" imgH="253800" progId="Equation.DSMT4">
                  <p:embed/>
                </p:oleObj>
              </mc:Choice>
              <mc:Fallback>
                <p:oleObj name="Equation" r:id="rId9" imgW="774360" imgH="253800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3507" y="951384"/>
                        <a:ext cx="1625600" cy="5334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743131"/>
              </p:ext>
            </p:extLst>
          </p:nvPr>
        </p:nvGraphicFramePr>
        <p:xfrm>
          <a:off x="5508104" y="951384"/>
          <a:ext cx="138588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08" name="Equation" r:id="rId11" imgW="660240" imgH="253800" progId="Equation.DSMT4">
                  <p:embed/>
                </p:oleObj>
              </mc:Choice>
              <mc:Fallback>
                <p:oleObj name="Equation" r:id="rId11" imgW="6602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951384"/>
                        <a:ext cx="1385887" cy="5334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4700310"/>
              </p:ext>
            </p:extLst>
          </p:nvPr>
        </p:nvGraphicFramePr>
        <p:xfrm>
          <a:off x="3275696" y="1808820"/>
          <a:ext cx="4613275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09" name="Equation" r:id="rId13" imgW="2197080" imgH="482400" progId="Equation.DSMT4">
                  <p:embed/>
                </p:oleObj>
              </mc:Choice>
              <mc:Fallback>
                <p:oleObj name="Equation" r:id="rId13" imgW="2197080" imgH="482400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696" y="1808820"/>
                        <a:ext cx="4613275" cy="1012825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9274523"/>
              </p:ext>
            </p:extLst>
          </p:nvPr>
        </p:nvGraphicFramePr>
        <p:xfrm>
          <a:off x="7463929" y="949182"/>
          <a:ext cx="852487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10" name="Equation" r:id="rId15" imgW="406080" imgH="228600" progId="Equation.DSMT4">
                  <p:embed/>
                </p:oleObj>
              </mc:Choice>
              <mc:Fallback>
                <p:oleObj name="Equation" r:id="rId15" imgW="4060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3929" y="949182"/>
                        <a:ext cx="852487" cy="479425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047784"/>
              </p:ext>
            </p:extLst>
          </p:nvPr>
        </p:nvGraphicFramePr>
        <p:xfrm>
          <a:off x="4067944" y="2943985"/>
          <a:ext cx="3386137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11" name="Equation" r:id="rId17" imgW="1612800" imgH="431640" progId="Equation.DSMT4">
                  <p:embed/>
                </p:oleObj>
              </mc:Choice>
              <mc:Fallback>
                <p:oleObj name="Equation" r:id="rId17" imgW="16128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2943985"/>
                        <a:ext cx="3386137" cy="90487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59172" name="Picture 36" descr="D:\documentsECLbureau\CondMatter\Molecule\LecturePPT\fig_im\fig_Boltzman_mass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47" y="4005064"/>
            <a:ext cx="3374772" cy="269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9051120"/>
              </p:ext>
            </p:extLst>
          </p:nvPr>
        </p:nvGraphicFramePr>
        <p:xfrm>
          <a:off x="612612" y="3721009"/>
          <a:ext cx="154872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12" name="Equation" r:id="rId20" imgW="774360" imgH="253800" progId="Equation.DSMT4">
                  <p:embed/>
                </p:oleObj>
              </mc:Choice>
              <mc:Fallback>
                <p:oleObj name="Equation" r:id="rId20" imgW="7743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612" y="3721009"/>
                        <a:ext cx="1548720" cy="5076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7443017"/>
              </p:ext>
            </p:extLst>
          </p:nvPr>
        </p:nvGraphicFramePr>
        <p:xfrm>
          <a:off x="2763625" y="6124332"/>
          <a:ext cx="685440" cy="329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13" name="Equation" r:id="rId22" imgW="342720" imgH="164880" progId="Equation.DSMT4">
                  <p:embed/>
                </p:oleObj>
              </mc:Choice>
              <mc:Fallback>
                <p:oleObj name="Equation" r:id="rId22" imgW="34272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3625" y="6124332"/>
                        <a:ext cx="685440" cy="32976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7"/>
          <p:cNvSpPr/>
          <p:nvPr/>
        </p:nvSpPr>
        <p:spPr>
          <a:xfrm>
            <a:off x="3897150" y="4797152"/>
            <a:ext cx="4987179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Концентрация молекул тяжелого газа (например, азот) падает с высотой быстрее, чем концентрация молекул легкого газа (например, водород)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979393" y="248908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Oval 35"/>
          <p:cNvSpPr/>
          <p:nvPr/>
        </p:nvSpPr>
        <p:spPr>
          <a:xfrm>
            <a:off x="1645095" y="256770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Oval 36"/>
          <p:cNvSpPr/>
          <p:nvPr/>
        </p:nvSpPr>
        <p:spPr>
          <a:xfrm>
            <a:off x="1833529" y="82405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Oval 38"/>
          <p:cNvSpPr/>
          <p:nvPr/>
        </p:nvSpPr>
        <p:spPr>
          <a:xfrm>
            <a:off x="1189149" y="91580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Oval 39"/>
          <p:cNvSpPr/>
          <p:nvPr/>
        </p:nvSpPr>
        <p:spPr>
          <a:xfrm>
            <a:off x="1988002" y="205161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2756642"/>
              </p:ext>
            </p:extLst>
          </p:nvPr>
        </p:nvGraphicFramePr>
        <p:xfrm>
          <a:off x="4067944" y="4149080"/>
          <a:ext cx="2906712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14" name="Equation" r:id="rId24" imgW="1384200" imgH="228600" progId="Equation.DSMT4">
                  <p:embed/>
                </p:oleObj>
              </mc:Choice>
              <mc:Fallback>
                <p:oleObj name="Equation" r:id="rId24" imgW="13842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4149080"/>
                        <a:ext cx="2906712" cy="479425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Прямоугольник 37"/>
          <p:cNvSpPr/>
          <p:nvPr/>
        </p:nvSpPr>
        <p:spPr>
          <a:xfrm>
            <a:off x="7561504" y="3933056"/>
            <a:ext cx="8640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Для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5027825"/>
              </p:ext>
            </p:extLst>
          </p:nvPr>
        </p:nvGraphicFramePr>
        <p:xfrm>
          <a:off x="8292455" y="3956106"/>
          <a:ext cx="452437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15" name="Equation" r:id="rId26" imgW="215640" imgH="228600" progId="Equation.DSMT4">
                  <p:embed/>
                </p:oleObj>
              </mc:Choice>
              <mc:Fallback>
                <p:oleObj name="Equation" r:id="rId26" imgW="215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92455" y="3956106"/>
                        <a:ext cx="452437" cy="479425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907302"/>
              </p:ext>
            </p:extLst>
          </p:nvPr>
        </p:nvGraphicFramePr>
        <p:xfrm>
          <a:off x="7474629" y="4391864"/>
          <a:ext cx="1409700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16" name="Equation" r:id="rId28" imgW="672840" imgH="177480" progId="Equation.DSMT4">
                  <p:embed/>
                </p:oleObj>
              </mc:Choice>
              <mc:Fallback>
                <p:oleObj name="Equation" r:id="rId28" imgW="6728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4629" y="4391864"/>
                        <a:ext cx="1409700" cy="373063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0505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331640" y="47571"/>
            <a:ext cx="662473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Тяжелый газ радон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869378" name="Picture 2" descr="D:\documentsECLbureau\CondMatter\Molecule\LecturePPT\fig_im\Radon\uzn_14666867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213" y="695643"/>
            <a:ext cx="2470803" cy="154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9379" name="Picture 3" descr="D:\documentsECLbureau\CondMatter\Molecule\LecturePPT\fig_im\Radon\c4bff9eed5be9995fdd70a1bd743e6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716596"/>
            <a:ext cx="5770927" cy="264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84168" y="2276872"/>
            <a:ext cx="2952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Тяжелый бесцветный инертный газ; </a:t>
            </a:r>
            <a:r>
              <a:rPr lang="ru-RU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радиоактивен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стабильных изотопов не имеет, период полураспада 3,8235(3)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сут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8" name="Прямоугольник 37"/>
          <p:cNvSpPr/>
          <p:nvPr/>
        </p:nvSpPr>
        <p:spPr>
          <a:xfrm>
            <a:off x="2857470" y="3586664"/>
            <a:ext cx="61926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Радон непрерывно образуется в земной коре из урана и тория. Просачиваясь через почву газ может скапливаться в подвальных помещениях зданий ввиду его большой молярной массы по сравнению с молярной массой воздуха.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37"/>
          <p:cNvSpPr/>
          <p:nvPr/>
        </p:nvSpPr>
        <p:spPr>
          <a:xfrm>
            <a:off x="2843808" y="5085184"/>
            <a:ext cx="61926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Радон радиотоксичен и канцерогенен. Попадая в организм человека, он способствует процессам, приводящим к раку лёгкого. Распад ядер радона и его дочерних изотопов в лёгочной ткани вызывает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микроожог</a:t>
            </a:r>
            <a:r>
              <a:rPr lang="ru-RU" dirty="0">
                <a:latin typeface="Arial" pitchFamily="34" charset="0"/>
                <a:cs typeface="Arial" pitchFamily="34" charset="0"/>
              </a:rPr>
              <a:t>, поскольку вся энергия альфа-частиц поглощается практически в точке распада.</a:t>
            </a:r>
          </a:p>
        </p:txBody>
      </p:sp>
      <p:pic>
        <p:nvPicPr>
          <p:cNvPr id="869380" name="Picture 4" descr="C:\Users\PierreYV\Downloads\Decay_chain(4n+2,_Uranium_series)_cv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99" y="3376030"/>
            <a:ext cx="2395485" cy="3374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415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115616" y="44624"/>
            <a:ext cx="7128792" cy="8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Барометрическая формула в изотермической атмосфере 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991773"/>
              </p:ext>
            </p:extLst>
          </p:nvPr>
        </p:nvGraphicFramePr>
        <p:xfrm>
          <a:off x="185285" y="986391"/>
          <a:ext cx="1255248" cy="466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268" name="Equation" r:id="rId3" imgW="545760" imgH="203040" progId="Equation.DSMT4">
                  <p:embed/>
                </p:oleObj>
              </mc:Choice>
              <mc:Fallback>
                <p:oleObj name="Equation" r:id="rId3" imgW="545760" imgH="203040" progId="Equation.DSMT4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285" y="986391"/>
                        <a:ext cx="1255248" cy="4669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3635896" y="965169"/>
            <a:ext cx="532859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Уравнение состояния идеального газа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529502"/>
              </p:ext>
            </p:extLst>
          </p:nvPr>
        </p:nvGraphicFramePr>
        <p:xfrm>
          <a:off x="116632" y="1562455"/>
          <a:ext cx="3386138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269" name="Equation" r:id="rId5" imgW="1612800" imgH="431640" progId="Equation.DSMT4">
                  <p:embed/>
                </p:oleObj>
              </mc:Choice>
              <mc:Fallback>
                <p:oleObj name="Equation" r:id="rId5" imgW="1612800" imgH="431640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632" y="1562455"/>
                        <a:ext cx="3386138" cy="904875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3635897" y="1628800"/>
            <a:ext cx="48965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Распределение Больцмана в однородном поле силы тяжести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6898529"/>
              </p:ext>
            </p:extLst>
          </p:nvPr>
        </p:nvGraphicFramePr>
        <p:xfrm>
          <a:off x="80208" y="2924944"/>
          <a:ext cx="3465513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270" name="Equation" r:id="rId7" imgW="1650960" imgH="431640" progId="Equation.DSMT4">
                  <p:embed/>
                </p:oleObj>
              </mc:Choice>
              <mc:Fallback>
                <p:oleObj name="Equation" r:id="rId7" imgW="16509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08" y="2924944"/>
                        <a:ext cx="3465513" cy="904875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3653438" y="2996952"/>
            <a:ext cx="49510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Давление газа меняется с высотой также как и концентрация при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292556"/>
              </p:ext>
            </p:extLst>
          </p:nvPr>
        </p:nvGraphicFramePr>
        <p:xfrm>
          <a:off x="4766598" y="2623889"/>
          <a:ext cx="1306513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271" name="Equation" r:id="rId9" imgW="622080" imgH="177480" progId="Equation.DSMT4">
                  <p:embed/>
                </p:oleObj>
              </mc:Choice>
              <mc:Fallback>
                <p:oleObj name="Equation" r:id="rId9" imgW="6220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6598" y="2623889"/>
                        <a:ext cx="1306513" cy="373063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65288" name="Picture 8" descr="C:\Users\PierreYV\Downloads\unnamed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3" y="3994418"/>
            <a:ext cx="3388640" cy="262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37"/>
          <p:cNvSpPr/>
          <p:nvPr/>
        </p:nvSpPr>
        <p:spPr>
          <a:xfrm>
            <a:off x="3491880" y="4077072"/>
            <a:ext cx="565212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Давление в горах меньше, чем на уровне моря. Так, на высоте 2 км оно составляет примерно 80% от нормального.</a:t>
            </a:r>
          </a:p>
          <a:p>
            <a:endParaRPr lang="ru-RU" sz="2200" dirty="0">
              <a:latin typeface="Arial" pitchFamily="34" charset="0"/>
              <a:cs typeface="Arial" pitchFamily="34" charset="0"/>
            </a:endParaRPr>
          </a:p>
          <a:p>
            <a:r>
              <a:rPr lang="ru-RU" sz="2200" dirty="0">
                <a:latin typeface="Arial" pitchFamily="34" charset="0"/>
                <a:cs typeface="Arial" pitchFamily="34" charset="0"/>
              </a:rPr>
              <a:t>В действительности температура также меняется с высотой и зависимость давления от высоты более сложная</a:t>
            </a:r>
          </a:p>
        </p:txBody>
      </p:sp>
    </p:spTree>
    <p:extLst>
      <p:ext uri="{BB962C8B-B14F-4D97-AF65-F5344CB8AC3E}">
        <p14:creationId xmlns:p14="http://schemas.microsoft.com/office/powerpoint/2010/main" val="2743935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339752" y="44624"/>
            <a:ext cx="468052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Атмосфера планет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866306" name="Picture 2" descr="C:\Users\PierreYV\Downloads\loodusgeo8.1.1.002(T)_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92000"/>
            <a:ext cx="3939432" cy="539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4167248" y="792000"/>
            <a:ext cx="1849704" cy="1891424"/>
          </a:xfrm>
          <a:prstGeom prst="ellipse">
            <a:avLst/>
          </a:prstGeom>
          <a:gradFill flip="none" rotWithShape="1">
            <a:gsLst>
              <a:gs pos="64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9992" y="1124743"/>
            <a:ext cx="1197135" cy="122413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37"/>
          <p:cNvSpPr/>
          <p:nvPr/>
        </p:nvSpPr>
        <p:spPr>
          <a:xfrm>
            <a:off x="4733427" y="5949280"/>
            <a:ext cx="4145422" cy="769441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Атмосфера планет не может быть изотермической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098559" y="1736811"/>
            <a:ext cx="127364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1006744"/>
              </p:ext>
            </p:extLst>
          </p:nvPr>
        </p:nvGraphicFramePr>
        <p:xfrm>
          <a:off x="6096421" y="1340768"/>
          <a:ext cx="263525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108" name="Equation" r:id="rId4" imgW="114120" imgH="126720" progId="Equation.DSMT4">
                  <p:embed/>
                </p:oleObj>
              </mc:Choice>
              <mc:Fallback>
                <p:oleObj name="Equation" r:id="rId4" imgW="114120" imgH="1267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421" y="1340768"/>
                        <a:ext cx="263525" cy="29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4150950"/>
              </p:ext>
            </p:extLst>
          </p:nvPr>
        </p:nvGraphicFramePr>
        <p:xfrm>
          <a:off x="6466823" y="1430310"/>
          <a:ext cx="2106216" cy="826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109" name="Equation" r:id="rId6" imgW="1002960" imgH="393480" progId="Equation.DSMT4">
                  <p:embed/>
                </p:oleObj>
              </mc:Choice>
              <mc:Fallback>
                <p:oleObj name="Equation" r:id="rId6" imgW="10029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6823" y="1430310"/>
                        <a:ext cx="2106216" cy="8263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233649"/>
              </p:ext>
            </p:extLst>
          </p:nvPr>
        </p:nvGraphicFramePr>
        <p:xfrm>
          <a:off x="4343219" y="2492896"/>
          <a:ext cx="4373460" cy="1066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110" name="Equation" r:id="rId8" imgW="2082600" imgH="507960" progId="Equation.DSMT4">
                  <p:embed/>
                </p:oleObj>
              </mc:Choice>
              <mc:Fallback>
                <p:oleObj name="Equation" r:id="rId8" imgW="208260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219" y="2492896"/>
                        <a:ext cx="4373460" cy="10667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39660"/>
              </p:ext>
            </p:extLst>
          </p:nvPr>
        </p:nvGraphicFramePr>
        <p:xfrm>
          <a:off x="6372200" y="782148"/>
          <a:ext cx="293328" cy="480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111" name="Equation" r:id="rId10" imgW="139680" imgH="228600" progId="Equation.DSMT4">
                  <p:embed/>
                </p:oleObj>
              </mc:Choice>
              <mc:Fallback>
                <p:oleObj name="Equation" r:id="rId10" imgW="139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782148"/>
                        <a:ext cx="293328" cy="4800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/>
          <p:cNvSpPr/>
          <p:nvPr/>
        </p:nvSpPr>
        <p:spPr>
          <a:xfrm>
            <a:off x="6785081" y="812282"/>
            <a:ext cx="22954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радиус планеты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0598607"/>
              </p:ext>
            </p:extLst>
          </p:nvPr>
        </p:nvGraphicFramePr>
        <p:xfrm>
          <a:off x="5435600" y="3748088"/>
          <a:ext cx="3492500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112" name="Equation" r:id="rId12" imgW="1663560" imgH="482400" progId="Equation.DSMT4">
                  <p:embed/>
                </p:oleObj>
              </mc:Choice>
              <mc:Fallback>
                <p:oleObj name="Equation" r:id="rId12" imgW="16635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3748088"/>
                        <a:ext cx="3492500" cy="101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729908"/>
              </p:ext>
            </p:extLst>
          </p:nvPr>
        </p:nvGraphicFramePr>
        <p:xfrm>
          <a:off x="4249541" y="4149080"/>
          <a:ext cx="932904" cy="293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113" name="Equation" r:id="rId14" imgW="444240" imgH="139680" progId="Equation.DSMT4">
                  <p:embed/>
                </p:oleObj>
              </mc:Choice>
              <mc:Fallback>
                <p:oleObj name="Equation" r:id="rId14" imgW="44424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9541" y="4149080"/>
                        <a:ext cx="932904" cy="2933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4139952" y="4725144"/>
            <a:ext cx="51224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Концентрация на бесконечном удалении от планеты конечна. Для атмосферы конечной массы это абсурдно!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37"/>
          <p:cNvSpPr/>
          <p:nvPr/>
        </p:nvSpPr>
        <p:spPr>
          <a:xfrm>
            <a:off x="8586" y="6197433"/>
            <a:ext cx="49610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Температура меняется с высотой немонотонно, есть максимумы и минимумы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230112"/>
              </p:ext>
            </p:extLst>
          </p:nvPr>
        </p:nvGraphicFramePr>
        <p:xfrm>
          <a:off x="5358792" y="1257652"/>
          <a:ext cx="293328" cy="480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114" name="Equation" r:id="rId16" imgW="139680" imgH="228600" progId="Equation.DSMT4">
                  <p:embed/>
                </p:oleObj>
              </mc:Choice>
              <mc:Fallback>
                <p:oleObj name="Equation" r:id="rId16" imgW="139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8792" y="1257652"/>
                        <a:ext cx="293328" cy="4800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85281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24967</TotalTime>
  <Words>1261</Words>
  <Application>Microsoft Office PowerPoint</Application>
  <PresentationFormat>On-screen Show (4:3)</PresentationFormat>
  <Paragraphs>158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Thème Office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yuldashev</dc:creator>
  <cp:lastModifiedBy>PierreYV</cp:lastModifiedBy>
  <cp:revision>1937</cp:revision>
  <dcterms:created xsi:type="dcterms:W3CDTF">2012-04-18T08:51:00Z</dcterms:created>
  <dcterms:modified xsi:type="dcterms:W3CDTF">2023-03-14T11:28:51Z</dcterms:modified>
</cp:coreProperties>
</file>