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531" r:id="rId2"/>
    <p:sldId id="532" r:id="rId3"/>
    <p:sldId id="536" r:id="rId4"/>
    <p:sldId id="533" r:id="rId5"/>
    <p:sldId id="534" r:id="rId6"/>
    <p:sldId id="537" r:id="rId7"/>
    <p:sldId id="535" r:id="rId8"/>
    <p:sldId id="538" r:id="rId9"/>
    <p:sldId id="541" r:id="rId10"/>
    <p:sldId id="539" r:id="rId11"/>
    <p:sldId id="540" r:id="rId12"/>
    <p:sldId id="542" r:id="rId13"/>
    <p:sldId id="589" r:id="rId14"/>
    <p:sldId id="543" r:id="rId15"/>
    <p:sldId id="544" r:id="rId16"/>
    <p:sldId id="545" r:id="rId17"/>
    <p:sldId id="546" r:id="rId18"/>
    <p:sldId id="547" r:id="rId19"/>
    <p:sldId id="592" r:id="rId20"/>
    <p:sldId id="591" r:id="rId21"/>
    <p:sldId id="548" r:id="rId22"/>
    <p:sldId id="549" r:id="rId23"/>
    <p:sldId id="552" r:id="rId24"/>
    <p:sldId id="563" r:id="rId25"/>
    <p:sldId id="550" r:id="rId26"/>
    <p:sldId id="551" r:id="rId27"/>
    <p:sldId id="553" r:id="rId28"/>
    <p:sldId id="555" r:id="rId29"/>
    <p:sldId id="556" r:id="rId30"/>
    <p:sldId id="558" r:id="rId31"/>
    <p:sldId id="554" r:id="rId32"/>
    <p:sldId id="560" r:id="rId33"/>
    <p:sldId id="561" r:id="rId34"/>
    <p:sldId id="557" r:id="rId35"/>
    <p:sldId id="562" r:id="rId36"/>
    <p:sldId id="559" r:id="rId37"/>
    <p:sldId id="564" r:id="rId38"/>
    <p:sldId id="565" r:id="rId39"/>
    <p:sldId id="566" r:id="rId40"/>
    <p:sldId id="567" r:id="rId41"/>
    <p:sldId id="568" r:id="rId42"/>
    <p:sldId id="573" r:id="rId43"/>
    <p:sldId id="570" r:id="rId44"/>
    <p:sldId id="571" r:id="rId45"/>
    <p:sldId id="587" r:id="rId46"/>
    <p:sldId id="588" r:id="rId47"/>
    <p:sldId id="590" r:id="rId48"/>
    <p:sldId id="572" r:id="rId49"/>
    <p:sldId id="574" r:id="rId50"/>
    <p:sldId id="602" r:id="rId51"/>
    <p:sldId id="575" r:id="rId52"/>
    <p:sldId id="601" r:id="rId53"/>
    <p:sldId id="593" r:id="rId54"/>
    <p:sldId id="594" r:id="rId55"/>
    <p:sldId id="595" r:id="rId56"/>
    <p:sldId id="596" r:id="rId57"/>
    <p:sldId id="597" r:id="rId58"/>
    <p:sldId id="598" r:id="rId59"/>
    <p:sldId id="599" r:id="rId60"/>
    <p:sldId id="600" r:id="rId6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36B6"/>
    <a:srgbClr val="F636D1"/>
    <a:srgbClr val="3F31F7"/>
    <a:srgbClr val="4110F6"/>
    <a:srgbClr val="F44A06"/>
    <a:srgbClr val="E4471C"/>
    <a:srgbClr val="FB5F5F"/>
    <a:srgbClr val="E96743"/>
    <a:srgbClr val="FF0101"/>
    <a:srgbClr val="F8AF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2914" autoAdjust="0"/>
  </p:normalViewPr>
  <p:slideViewPr>
    <p:cSldViewPr>
      <p:cViewPr varScale="1">
        <p:scale>
          <a:sx n="105" d="100"/>
          <a:sy n="105" d="100"/>
        </p:scale>
        <p:origin x="-1710" y="-78"/>
      </p:cViewPr>
      <p:guideLst>
        <p:guide orient="horz" pos="2160"/>
        <p:guide pos="2880"/>
      </p:guideLst>
    </p:cSldViewPr>
  </p:slideViewPr>
  <p:outlineViewPr>
    <p:cViewPr>
      <p:scale>
        <a:sx n="33" d="100"/>
        <a:sy n="33" d="100"/>
      </p:scale>
      <p:origin x="0" y="766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image" Target="../media/image109.wmf"/><Relationship Id="rId7" Type="http://schemas.openxmlformats.org/officeDocument/2006/relationships/image" Target="../media/image113.wmf"/><Relationship Id="rId2" Type="http://schemas.openxmlformats.org/officeDocument/2006/relationships/image" Target="../media/image108.wmf"/><Relationship Id="rId1" Type="http://schemas.openxmlformats.org/officeDocument/2006/relationships/image" Target="../media/image107.wmf"/><Relationship Id="rId6" Type="http://schemas.openxmlformats.org/officeDocument/2006/relationships/image" Target="../media/image112.wmf"/><Relationship Id="rId5" Type="http://schemas.openxmlformats.org/officeDocument/2006/relationships/image" Target="../media/image111.wmf"/><Relationship Id="rId4" Type="http://schemas.openxmlformats.org/officeDocument/2006/relationships/image" Target="../media/image110.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23.wmf"/><Relationship Id="rId3" Type="http://schemas.openxmlformats.org/officeDocument/2006/relationships/image" Target="../media/image118.wmf"/><Relationship Id="rId7" Type="http://schemas.openxmlformats.org/officeDocument/2006/relationships/image" Target="../media/image122.wmf"/><Relationship Id="rId2" Type="http://schemas.openxmlformats.org/officeDocument/2006/relationships/image" Target="../media/image117.wmf"/><Relationship Id="rId1" Type="http://schemas.openxmlformats.org/officeDocument/2006/relationships/image" Target="../media/image116.wmf"/><Relationship Id="rId6" Type="http://schemas.openxmlformats.org/officeDocument/2006/relationships/image" Target="../media/image121.wmf"/><Relationship Id="rId5" Type="http://schemas.openxmlformats.org/officeDocument/2006/relationships/image" Target="../media/image120.wmf"/><Relationship Id="rId4" Type="http://schemas.openxmlformats.org/officeDocument/2006/relationships/image" Target="../media/image119.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35.wmf"/><Relationship Id="rId3" Type="http://schemas.openxmlformats.org/officeDocument/2006/relationships/image" Target="../media/image130.wmf"/><Relationship Id="rId7" Type="http://schemas.openxmlformats.org/officeDocument/2006/relationships/image" Target="../media/image134.wmf"/><Relationship Id="rId2" Type="http://schemas.openxmlformats.org/officeDocument/2006/relationships/image" Target="../media/image129.wmf"/><Relationship Id="rId1" Type="http://schemas.openxmlformats.org/officeDocument/2006/relationships/image" Target="../media/image128.wmf"/><Relationship Id="rId6" Type="http://schemas.openxmlformats.org/officeDocument/2006/relationships/image" Target="../media/image133.wmf"/><Relationship Id="rId11" Type="http://schemas.openxmlformats.org/officeDocument/2006/relationships/image" Target="../media/image138.wmf"/><Relationship Id="rId5" Type="http://schemas.openxmlformats.org/officeDocument/2006/relationships/image" Target="../media/image132.wmf"/><Relationship Id="rId10" Type="http://schemas.openxmlformats.org/officeDocument/2006/relationships/image" Target="../media/image137.wmf"/><Relationship Id="rId4" Type="http://schemas.openxmlformats.org/officeDocument/2006/relationships/image" Target="../media/image131.wmf"/><Relationship Id="rId9" Type="http://schemas.openxmlformats.org/officeDocument/2006/relationships/image" Target="../media/image136.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41.wmf"/><Relationship Id="rId2" Type="http://schemas.openxmlformats.org/officeDocument/2006/relationships/image" Target="../media/image140.wmf"/><Relationship Id="rId1" Type="http://schemas.openxmlformats.org/officeDocument/2006/relationships/image" Target="../media/image139.wmf"/><Relationship Id="rId4" Type="http://schemas.openxmlformats.org/officeDocument/2006/relationships/image" Target="../media/image142.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81.wmf"/><Relationship Id="rId1" Type="http://schemas.openxmlformats.org/officeDocument/2006/relationships/image" Target="../media/image144.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66.wmf"/><Relationship Id="rId3" Type="http://schemas.openxmlformats.org/officeDocument/2006/relationships/image" Target="../media/image161.wmf"/><Relationship Id="rId7" Type="http://schemas.openxmlformats.org/officeDocument/2006/relationships/image" Target="../media/image165.wmf"/><Relationship Id="rId12" Type="http://schemas.openxmlformats.org/officeDocument/2006/relationships/image" Target="../media/image170.wmf"/><Relationship Id="rId2" Type="http://schemas.openxmlformats.org/officeDocument/2006/relationships/image" Target="../media/image160.wmf"/><Relationship Id="rId1" Type="http://schemas.openxmlformats.org/officeDocument/2006/relationships/image" Target="../media/image159.wmf"/><Relationship Id="rId6" Type="http://schemas.openxmlformats.org/officeDocument/2006/relationships/image" Target="../media/image164.wmf"/><Relationship Id="rId11" Type="http://schemas.openxmlformats.org/officeDocument/2006/relationships/image" Target="../media/image169.wmf"/><Relationship Id="rId5" Type="http://schemas.openxmlformats.org/officeDocument/2006/relationships/image" Target="../media/image163.wmf"/><Relationship Id="rId10" Type="http://schemas.openxmlformats.org/officeDocument/2006/relationships/image" Target="../media/image168.wmf"/><Relationship Id="rId4" Type="http://schemas.openxmlformats.org/officeDocument/2006/relationships/image" Target="../media/image162.wmf"/><Relationship Id="rId9" Type="http://schemas.openxmlformats.org/officeDocument/2006/relationships/image" Target="../media/image167.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76.wmf"/><Relationship Id="rId2" Type="http://schemas.openxmlformats.org/officeDocument/2006/relationships/image" Target="../media/image175.wmf"/><Relationship Id="rId1" Type="http://schemas.openxmlformats.org/officeDocument/2006/relationships/image" Target="../media/image174.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85.wmf"/><Relationship Id="rId3" Type="http://schemas.openxmlformats.org/officeDocument/2006/relationships/image" Target="../media/image180.wmf"/><Relationship Id="rId7" Type="http://schemas.openxmlformats.org/officeDocument/2006/relationships/image" Target="../media/image184.wmf"/><Relationship Id="rId2" Type="http://schemas.openxmlformats.org/officeDocument/2006/relationships/image" Target="../media/image179.wmf"/><Relationship Id="rId1" Type="http://schemas.openxmlformats.org/officeDocument/2006/relationships/image" Target="../media/image178.wmf"/><Relationship Id="rId6" Type="http://schemas.openxmlformats.org/officeDocument/2006/relationships/image" Target="../media/image183.wmf"/><Relationship Id="rId11" Type="http://schemas.openxmlformats.org/officeDocument/2006/relationships/image" Target="../media/image188.wmf"/><Relationship Id="rId5" Type="http://schemas.openxmlformats.org/officeDocument/2006/relationships/image" Target="../media/image182.wmf"/><Relationship Id="rId10" Type="http://schemas.openxmlformats.org/officeDocument/2006/relationships/image" Target="../media/image187.wmf"/><Relationship Id="rId4" Type="http://schemas.openxmlformats.org/officeDocument/2006/relationships/image" Target="../media/image181.wmf"/><Relationship Id="rId9" Type="http://schemas.openxmlformats.org/officeDocument/2006/relationships/image" Target="../media/image18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76.wmf"/><Relationship Id="rId2" Type="http://schemas.openxmlformats.org/officeDocument/2006/relationships/image" Target="../media/image174.wmf"/><Relationship Id="rId1" Type="http://schemas.openxmlformats.org/officeDocument/2006/relationships/image" Target="../media/image189.wmf"/><Relationship Id="rId4" Type="http://schemas.openxmlformats.org/officeDocument/2006/relationships/image" Target="../media/image190.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210.wmf"/><Relationship Id="rId3" Type="http://schemas.openxmlformats.org/officeDocument/2006/relationships/image" Target="../media/image205.wmf"/><Relationship Id="rId7" Type="http://schemas.openxmlformats.org/officeDocument/2006/relationships/image" Target="../media/image209.wmf"/><Relationship Id="rId12" Type="http://schemas.openxmlformats.org/officeDocument/2006/relationships/image" Target="../media/image214.wmf"/><Relationship Id="rId2" Type="http://schemas.openxmlformats.org/officeDocument/2006/relationships/image" Target="../media/image204.wmf"/><Relationship Id="rId1" Type="http://schemas.openxmlformats.org/officeDocument/2006/relationships/image" Target="../media/image203.wmf"/><Relationship Id="rId6" Type="http://schemas.openxmlformats.org/officeDocument/2006/relationships/image" Target="../media/image208.wmf"/><Relationship Id="rId11" Type="http://schemas.openxmlformats.org/officeDocument/2006/relationships/image" Target="../media/image213.wmf"/><Relationship Id="rId5" Type="http://schemas.openxmlformats.org/officeDocument/2006/relationships/image" Target="../media/image207.wmf"/><Relationship Id="rId10" Type="http://schemas.openxmlformats.org/officeDocument/2006/relationships/image" Target="../media/image212.wmf"/><Relationship Id="rId4" Type="http://schemas.openxmlformats.org/officeDocument/2006/relationships/image" Target="../media/image206.wmf"/><Relationship Id="rId9" Type="http://schemas.openxmlformats.org/officeDocument/2006/relationships/image" Target="../media/image211.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11" Type="http://schemas.openxmlformats.org/officeDocument/2006/relationships/image" Target="../media/image18.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222.wmf"/><Relationship Id="rId3" Type="http://schemas.openxmlformats.org/officeDocument/2006/relationships/image" Target="../media/image217.wmf"/><Relationship Id="rId7" Type="http://schemas.openxmlformats.org/officeDocument/2006/relationships/image" Target="../media/image221.wmf"/><Relationship Id="rId2" Type="http://schemas.openxmlformats.org/officeDocument/2006/relationships/image" Target="../media/image216.wmf"/><Relationship Id="rId1" Type="http://schemas.openxmlformats.org/officeDocument/2006/relationships/image" Target="../media/image215.wmf"/><Relationship Id="rId6" Type="http://schemas.openxmlformats.org/officeDocument/2006/relationships/image" Target="../media/image220.wmf"/><Relationship Id="rId5" Type="http://schemas.openxmlformats.org/officeDocument/2006/relationships/image" Target="../media/image219.wmf"/><Relationship Id="rId4" Type="http://schemas.openxmlformats.org/officeDocument/2006/relationships/image" Target="../media/image218.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25.wmf"/><Relationship Id="rId2" Type="http://schemas.openxmlformats.org/officeDocument/2006/relationships/image" Target="../media/image224.wmf"/><Relationship Id="rId1" Type="http://schemas.openxmlformats.org/officeDocument/2006/relationships/image" Target="../media/image223.wmf"/><Relationship Id="rId6" Type="http://schemas.openxmlformats.org/officeDocument/2006/relationships/image" Target="../media/image228.wmf"/><Relationship Id="rId5" Type="http://schemas.openxmlformats.org/officeDocument/2006/relationships/image" Target="../media/image227.wmf"/><Relationship Id="rId4" Type="http://schemas.openxmlformats.org/officeDocument/2006/relationships/image" Target="../media/image226.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236.wmf"/><Relationship Id="rId3" Type="http://schemas.openxmlformats.org/officeDocument/2006/relationships/image" Target="../media/image231.wmf"/><Relationship Id="rId7" Type="http://schemas.openxmlformats.org/officeDocument/2006/relationships/image" Target="../media/image235.wmf"/><Relationship Id="rId2" Type="http://schemas.openxmlformats.org/officeDocument/2006/relationships/image" Target="../media/image230.wmf"/><Relationship Id="rId1" Type="http://schemas.openxmlformats.org/officeDocument/2006/relationships/image" Target="../media/image229.wmf"/><Relationship Id="rId6" Type="http://schemas.openxmlformats.org/officeDocument/2006/relationships/image" Target="../media/image234.wmf"/><Relationship Id="rId5" Type="http://schemas.openxmlformats.org/officeDocument/2006/relationships/image" Target="../media/image233.wmf"/><Relationship Id="rId4" Type="http://schemas.openxmlformats.org/officeDocument/2006/relationships/image" Target="../media/image232.wmf"/><Relationship Id="rId9" Type="http://schemas.openxmlformats.org/officeDocument/2006/relationships/image" Target="../media/image237.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244.wmf"/><Relationship Id="rId13" Type="http://schemas.openxmlformats.org/officeDocument/2006/relationships/image" Target="../media/image249.wmf"/><Relationship Id="rId18" Type="http://schemas.openxmlformats.org/officeDocument/2006/relationships/image" Target="../media/image254.wmf"/><Relationship Id="rId3" Type="http://schemas.openxmlformats.org/officeDocument/2006/relationships/image" Target="../media/image240.wmf"/><Relationship Id="rId7" Type="http://schemas.openxmlformats.org/officeDocument/2006/relationships/image" Target="../media/image229.wmf"/><Relationship Id="rId12" Type="http://schemas.openxmlformats.org/officeDocument/2006/relationships/image" Target="../media/image248.wmf"/><Relationship Id="rId17" Type="http://schemas.openxmlformats.org/officeDocument/2006/relationships/image" Target="../media/image253.wmf"/><Relationship Id="rId2" Type="http://schemas.openxmlformats.org/officeDocument/2006/relationships/image" Target="../media/image239.wmf"/><Relationship Id="rId16" Type="http://schemas.openxmlformats.org/officeDocument/2006/relationships/image" Target="../media/image252.wmf"/><Relationship Id="rId1" Type="http://schemas.openxmlformats.org/officeDocument/2006/relationships/image" Target="../media/image238.wmf"/><Relationship Id="rId6" Type="http://schemas.openxmlformats.org/officeDocument/2006/relationships/image" Target="../media/image243.wmf"/><Relationship Id="rId11" Type="http://schemas.openxmlformats.org/officeDocument/2006/relationships/image" Target="../media/image247.wmf"/><Relationship Id="rId5" Type="http://schemas.openxmlformats.org/officeDocument/2006/relationships/image" Target="../media/image242.wmf"/><Relationship Id="rId15" Type="http://schemas.openxmlformats.org/officeDocument/2006/relationships/image" Target="../media/image251.wmf"/><Relationship Id="rId10" Type="http://schemas.openxmlformats.org/officeDocument/2006/relationships/image" Target="../media/image246.wmf"/><Relationship Id="rId19" Type="http://schemas.openxmlformats.org/officeDocument/2006/relationships/image" Target="../media/image255.wmf"/><Relationship Id="rId4" Type="http://schemas.openxmlformats.org/officeDocument/2006/relationships/image" Target="../media/image241.wmf"/><Relationship Id="rId9" Type="http://schemas.openxmlformats.org/officeDocument/2006/relationships/image" Target="../media/image245.wmf"/><Relationship Id="rId14" Type="http://schemas.openxmlformats.org/officeDocument/2006/relationships/image" Target="../media/image250.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63.wmf"/><Relationship Id="rId3" Type="http://schemas.openxmlformats.org/officeDocument/2006/relationships/image" Target="../media/image258.wmf"/><Relationship Id="rId7" Type="http://schemas.openxmlformats.org/officeDocument/2006/relationships/image" Target="../media/image262.wmf"/><Relationship Id="rId2" Type="http://schemas.openxmlformats.org/officeDocument/2006/relationships/image" Target="../media/image257.wmf"/><Relationship Id="rId1" Type="http://schemas.openxmlformats.org/officeDocument/2006/relationships/image" Target="../media/image256.wmf"/><Relationship Id="rId6" Type="http://schemas.openxmlformats.org/officeDocument/2006/relationships/image" Target="../media/image261.wmf"/><Relationship Id="rId5" Type="http://schemas.openxmlformats.org/officeDocument/2006/relationships/image" Target="../media/image260.wmf"/><Relationship Id="rId4" Type="http://schemas.openxmlformats.org/officeDocument/2006/relationships/image" Target="../media/image259.wmf"/><Relationship Id="rId9" Type="http://schemas.openxmlformats.org/officeDocument/2006/relationships/image" Target="../media/image264.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272.wmf"/><Relationship Id="rId13" Type="http://schemas.openxmlformats.org/officeDocument/2006/relationships/image" Target="../media/image277.wmf"/><Relationship Id="rId3" Type="http://schemas.openxmlformats.org/officeDocument/2006/relationships/image" Target="../media/image267.wmf"/><Relationship Id="rId7" Type="http://schemas.openxmlformats.org/officeDocument/2006/relationships/image" Target="../media/image271.wmf"/><Relationship Id="rId12" Type="http://schemas.openxmlformats.org/officeDocument/2006/relationships/image" Target="../media/image276.wmf"/><Relationship Id="rId2" Type="http://schemas.openxmlformats.org/officeDocument/2006/relationships/image" Target="../media/image266.wmf"/><Relationship Id="rId1" Type="http://schemas.openxmlformats.org/officeDocument/2006/relationships/image" Target="../media/image265.wmf"/><Relationship Id="rId6" Type="http://schemas.openxmlformats.org/officeDocument/2006/relationships/image" Target="../media/image270.wmf"/><Relationship Id="rId11" Type="http://schemas.openxmlformats.org/officeDocument/2006/relationships/image" Target="../media/image275.wmf"/><Relationship Id="rId5" Type="http://schemas.openxmlformats.org/officeDocument/2006/relationships/image" Target="../media/image269.wmf"/><Relationship Id="rId15" Type="http://schemas.openxmlformats.org/officeDocument/2006/relationships/image" Target="../media/image279.wmf"/><Relationship Id="rId10" Type="http://schemas.openxmlformats.org/officeDocument/2006/relationships/image" Target="../media/image274.wmf"/><Relationship Id="rId4" Type="http://schemas.openxmlformats.org/officeDocument/2006/relationships/image" Target="../media/image268.wmf"/><Relationship Id="rId9" Type="http://schemas.openxmlformats.org/officeDocument/2006/relationships/image" Target="../media/image273.wmf"/><Relationship Id="rId14" Type="http://schemas.openxmlformats.org/officeDocument/2006/relationships/image" Target="../media/image278.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80.wmf"/><Relationship Id="rId2" Type="http://schemas.openxmlformats.org/officeDocument/2006/relationships/image" Target="../media/image266.wmf"/><Relationship Id="rId1" Type="http://schemas.openxmlformats.org/officeDocument/2006/relationships/image" Target="../media/image265.wmf"/><Relationship Id="rId5" Type="http://schemas.openxmlformats.org/officeDocument/2006/relationships/image" Target="../media/image279.wmf"/><Relationship Id="rId4" Type="http://schemas.openxmlformats.org/officeDocument/2006/relationships/image" Target="../media/image278.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286.wmf"/><Relationship Id="rId13" Type="http://schemas.openxmlformats.org/officeDocument/2006/relationships/image" Target="../media/image291.wmf"/><Relationship Id="rId3" Type="http://schemas.openxmlformats.org/officeDocument/2006/relationships/image" Target="../media/image281.wmf"/><Relationship Id="rId7" Type="http://schemas.openxmlformats.org/officeDocument/2006/relationships/image" Target="../media/image285.wmf"/><Relationship Id="rId12" Type="http://schemas.openxmlformats.org/officeDocument/2006/relationships/image" Target="../media/image290.wmf"/><Relationship Id="rId2" Type="http://schemas.openxmlformats.org/officeDocument/2006/relationships/image" Target="../media/image266.wmf"/><Relationship Id="rId16" Type="http://schemas.openxmlformats.org/officeDocument/2006/relationships/image" Target="../media/image294.wmf"/><Relationship Id="rId1" Type="http://schemas.openxmlformats.org/officeDocument/2006/relationships/image" Target="../media/image265.wmf"/><Relationship Id="rId6" Type="http://schemas.openxmlformats.org/officeDocument/2006/relationships/image" Target="../media/image284.wmf"/><Relationship Id="rId11" Type="http://schemas.openxmlformats.org/officeDocument/2006/relationships/image" Target="../media/image289.wmf"/><Relationship Id="rId5" Type="http://schemas.openxmlformats.org/officeDocument/2006/relationships/image" Target="../media/image283.wmf"/><Relationship Id="rId15" Type="http://schemas.openxmlformats.org/officeDocument/2006/relationships/image" Target="../media/image293.wmf"/><Relationship Id="rId10" Type="http://schemas.openxmlformats.org/officeDocument/2006/relationships/image" Target="../media/image288.wmf"/><Relationship Id="rId4" Type="http://schemas.openxmlformats.org/officeDocument/2006/relationships/image" Target="../media/image282.wmf"/><Relationship Id="rId9" Type="http://schemas.openxmlformats.org/officeDocument/2006/relationships/image" Target="../media/image287.wmf"/><Relationship Id="rId14" Type="http://schemas.openxmlformats.org/officeDocument/2006/relationships/image" Target="../media/image292.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296.wmf"/><Relationship Id="rId13" Type="http://schemas.openxmlformats.org/officeDocument/2006/relationships/image" Target="../media/image301.wmf"/><Relationship Id="rId3" Type="http://schemas.openxmlformats.org/officeDocument/2006/relationships/image" Target="../media/image281.wmf"/><Relationship Id="rId7" Type="http://schemas.openxmlformats.org/officeDocument/2006/relationships/image" Target="../media/image295.wmf"/><Relationship Id="rId12" Type="http://schemas.openxmlformats.org/officeDocument/2006/relationships/image" Target="../media/image300.wmf"/><Relationship Id="rId17" Type="http://schemas.openxmlformats.org/officeDocument/2006/relationships/image" Target="../media/image305.wmf"/><Relationship Id="rId2" Type="http://schemas.openxmlformats.org/officeDocument/2006/relationships/image" Target="../media/image266.wmf"/><Relationship Id="rId16" Type="http://schemas.openxmlformats.org/officeDocument/2006/relationships/image" Target="../media/image304.wmf"/><Relationship Id="rId1" Type="http://schemas.openxmlformats.org/officeDocument/2006/relationships/image" Target="../media/image265.wmf"/><Relationship Id="rId6" Type="http://schemas.openxmlformats.org/officeDocument/2006/relationships/image" Target="../media/image285.wmf"/><Relationship Id="rId11" Type="http://schemas.openxmlformats.org/officeDocument/2006/relationships/image" Target="../media/image299.wmf"/><Relationship Id="rId5" Type="http://schemas.openxmlformats.org/officeDocument/2006/relationships/image" Target="../media/image284.wmf"/><Relationship Id="rId15" Type="http://schemas.openxmlformats.org/officeDocument/2006/relationships/image" Target="../media/image303.wmf"/><Relationship Id="rId10" Type="http://schemas.openxmlformats.org/officeDocument/2006/relationships/image" Target="../media/image298.wmf"/><Relationship Id="rId4" Type="http://schemas.openxmlformats.org/officeDocument/2006/relationships/image" Target="../media/image282.wmf"/><Relationship Id="rId9" Type="http://schemas.openxmlformats.org/officeDocument/2006/relationships/image" Target="../media/image297.wmf"/><Relationship Id="rId14" Type="http://schemas.openxmlformats.org/officeDocument/2006/relationships/image" Target="../media/image302.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312.wmf"/><Relationship Id="rId3" Type="http://schemas.openxmlformats.org/officeDocument/2006/relationships/image" Target="../media/image307.wmf"/><Relationship Id="rId7" Type="http://schemas.openxmlformats.org/officeDocument/2006/relationships/image" Target="../media/image311.wmf"/><Relationship Id="rId2" Type="http://schemas.openxmlformats.org/officeDocument/2006/relationships/image" Target="../media/image295.wmf"/><Relationship Id="rId1" Type="http://schemas.openxmlformats.org/officeDocument/2006/relationships/image" Target="../media/image306.wmf"/><Relationship Id="rId6" Type="http://schemas.openxmlformats.org/officeDocument/2006/relationships/image" Target="../media/image310.wmf"/><Relationship Id="rId5" Type="http://schemas.openxmlformats.org/officeDocument/2006/relationships/image" Target="../media/image309.wmf"/><Relationship Id="rId10" Type="http://schemas.openxmlformats.org/officeDocument/2006/relationships/image" Target="../media/image314.wmf"/><Relationship Id="rId4" Type="http://schemas.openxmlformats.org/officeDocument/2006/relationships/image" Target="../media/image308.wmf"/><Relationship Id="rId9" Type="http://schemas.openxmlformats.org/officeDocument/2006/relationships/image" Target="../media/image3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322.wmf"/><Relationship Id="rId3" Type="http://schemas.openxmlformats.org/officeDocument/2006/relationships/image" Target="../media/image317.wmf"/><Relationship Id="rId7" Type="http://schemas.openxmlformats.org/officeDocument/2006/relationships/image" Target="../media/image321.wmf"/><Relationship Id="rId2" Type="http://schemas.openxmlformats.org/officeDocument/2006/relationships/image" Target="../media/image316.wmf"/><Relationship Id="rId1" Type="http://schemas.openxmlformats.org/officeDocument/2006/relationships/image" Target="../media/image315.wmf"/><Relationship Id="rId6" Type="http://schemas.openxmlformats.org/officeDocument/2006/relationships/image" Target="../media/image320.wmf"/><Relationship Id="rId5" Type="http://schemas.openxmlformats.org/officeDocument/2006/relationships/image" Target="../media/image319.wmf"/><Relationship Id="rId4" Type="http://schemas.openxmlformats.org/officeDocument/2006/relationships/image" Target="../media/image318.wmf"/><Relationship Id="rId9" Type="http://schemas.openxmlformats.org/officeDocument/2006/relationships/image" Target="../media/image323.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331.wmf"/><Relationship Id="rId3" Type="http://schemas.openxmlformats.org/officeDocument/2006/relationships/image" Target="../media/image326.wmf"/><Relationship Id="rId7" Type="http://schemas.openxmlformats.org/officeDocument/2006/relationships/image" Target="../media/image330.wmf"/><Relationship Id="rId2" Type="http://schemas.openxmlformats.org/officeDocument/2006/relationships/image" Target="../media/image325.wmf"/><Relationship Id="rId1" Type="http://schemas.openxmlformats.org/officeDocument/2006/relationships/image" Target="../media/image324.wmf"/><Relationship Id="rId6" Type="http://schemas.openxmlformats.org/officeDocument/2006/relationships/image" Target="../media/image329.wmf"/><Relationship Id="rId5" Type="http://schemas.openxmlformats.org/officeDocument/2006/relationships/image" Target="../media/image328.wmf"/><Relationship Id="rId4" Type="http://schemas.openxmlformats.org/officeDocument/2006/relationships/image" Target="../media/image327.wmf"/><Relationship Id="rId9" Type="http://schemas.openxmlformats.org/officeDocument/2006/relationships/image" Target="../media/image332.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40.wmf"/><Relationship Id="rId2" Type="http://schemas.openxmlformats.org/officeDocument/2006/relationships/image" Target="../media/image339.wmf"/><Relationship Id="rId1" Type="http://schemas.openxmlformats.org/officeDocument/2006/relationships/image" Target="../media/image338.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266.wmf"/><Relationship Id="rId13" Type="http://schemas.openxmlformats.org/officeDocument/2006/relationships/image" Target="../media/image352.wmf"/><Relationship Id="rId3" Type="http://schemas.openxmlformats.org/officeDocument/2006/relationships/image" Target="../media/image345.wmf"/><Relationship Id="rId7" Type="http://schemas.openxmlformats.org/officeDocument/2006/relationships/image" Target="../media/image349.wmf"/><Relationship Id="rId12" Type="http://schemas.openxmlformats.org/officeDocument/2006/relationships/image" Target="../media/image351.wmf"/><Relationship Id="rId2" Type="http://schemas.openxmlformats.org/officeDocument/2006/relationships/image" Target="../media/image344.wmf"/><Relationship Id="rId1" Type="http://schemas.openxmlformats.org/officeDocument/2006/relationships/image" Target="../media/image343.wmf"/><Relationship Id="rId6" Type="http://schemas.openxmlformats.org/officeDocument/2006/relationships/image" Target="../media/image348.wmf"/><Relationship Id="rId11" Type="http://schemas.openxmlformats.org/officeDocument/2006/relationships/image" Target="../media/image279.wmf"/><Relationship Id="rId5" Type="http://schemas.openxmlformats.org/officeDocument/2006/relationships/image" Target="../media/image347.wmf"/><Relationship Id="rId10" Type="http://schemas.openxmlformats.org/officeDocument/2006/relationships/image" Target="../media/image278.wmf"/><Relationship Id="rId4" Type="http://schemas.openxmlformats.org/officeDocument/2006/relationships/image" Target="../media/image346.wmf"/><Relationship Id="rId9" Type="http://schemas.openxmlformats.org/officeDocument/2006/relationships/image" Target="../media/image350.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360.wmf"/><Relationship Id="rId3" Type="http://schemas.openxmlformats.org/officeDocument/2006/relationships/image" Target="../media/image355.wmf"/><Relationship Id="rId7" Type="http://schemas.openxmlformats.org/officeDocument/2006/relationships/image" Target="../media/image359.wmf"/><Relationship Id="rId2" Type="http://schemas.openxmlformats.org/officeDocument/2006/relationships/image" Target="../media/image354.wmf"/><Relationship Id="rId1" Type="http://schemas.openxmlformats.org/officeDocument/2006/relationships/image" Target="../media/image353.wmf"/><Relationship Id="rId6" Type="http://schemas.openxmlformats.org/officeDocument/2006/relationships/image" Target="../media/image358.wmf"/><Relationship Id="rId5" Type="http://schemas.openxmlformats.org/officeDocument/2006/relationships/image" Target="../media/image357.wmf"/><Relationship Id="rId4" Type="http://schemas.openxmlformats.org/officeDocument/2006/relationships/image" Target="../media/image356.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61.wmf"/><Relationship Id="rId2" Type="http://schemas.openxmlformats.org/officeDocument/2006/relationships/image" Target="../media/image266.wmf"/><Relationship Id="rId1" Type="http://schemas.openxmlformats.org/officeDocument/2006/relationships/image" Target="../media/image265.wmf"/><Relationship Id="rId6" Type="http://schemas.openxmlformats.org/officeDocument/2006/relationships/image" Target="../media/image364.wmf"/><Relationship Id="rId5" Type="http://schemas.openxmlformats.org/officeDocument/2006/relationships/image" Target="../media/image363.wmf"/><Relationship Id="rId4" Type="http://schemas.openxmlformats.org/officeDocument/2006/relationships/image" Target="../media/image362.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368.wmf"/><Relationship Id="rId3" Type="http://schemas.openxmlformats.org/officeDocument/2006/relationships/image" Target="../media/image350.wmf"/><Relationship Id="rId7" Type="http://schemas.openxmlformats.org/officeDocument/2006/relationships/image" Target="../media/image367.wmf"/><Relationship Id="rId2" Type="http://schemas.openxmlformats.org/officeDocument/2006/relationships/image" Target="../media/image266.wmf"/><Relationship Id="rId1" Type="http://schemas.openxmlformats.org/officeDocument/2006/relationships/image" Target="../media/image365.wmf"/><Relationship Id="rId6" Type="http://schemas.openxmlformats.org/officeDocument/2006/relationships/image" Target="../media/image366.wmf"/><Relationship Id="rId5" Type="http://schemas.openxmlformats.org/officeDocument/2006/relationships/image" Target="../media/image279.wmf"/><Relationship Id="rId4" Type="http://schemas.openxmlformats.org/officeDocument/2006/relationships/image" Target="../media/image278.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279.wmf"/><Relationship Id="rId3" Type="http://schemas.openxmlformats.org/officeDocument/2006/relationships/image" Target="../media/image371.wmf"/><Relationship Id="rId7" Type="http://schemas.openxmlformats.org/officeDocument/2006/relationships/image" Target="../media/image278.wmf"/><Relationship Id="rId2" Type="http://schemas.openxmlformats.org/officeDocument/2006/relationships/image" Target="../media/image370.wmf"/><Relationship Id="rId1" Type="http://schemas.openxmlformats.org/officeDocument/2006/relationships/image" Target="../media/image369.wmf"/><Relationship Id="rId6" Type="http://schemas.openxmlformats.org/officeDocument/2006/relationships/image" Target="../media/image350.wmf"/><Relationship Id="rId5" Type="http://schemas.openxmlformats.org/officeDocument/2006/relationships/image" Target="../media/image266.wmf"/><Relationship Id="rId4" Type="http://schemas.openxmlformats.org/officeDocument/2006/relationships/image" Target="../media/image349.wmf"/><Relationship Id="rId9" Type="http://schemas.openxmlformats.org/officeDocument/2006/relationships/image" Target="../media/image351.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374.wmf"/><Relationship Id="rId2" Type="http://schemas.openxmlformats.org/officeDocument/2006/relationships/image" Target="../media/image373.wmf"/><Relationship Id="rId1" Type="http://schemas.openxmlformats.org/officeDocument/2006/relationships/image" Target="../media/image372.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377.wmf"/><Relationship Id="rId2" Type="http://schemas.openxmlformats.org/officeDocument/2006/relationships/image" Target="../media/image376.wmf"/><Relationship Id="rId1" Type="http://schemas.openxmlformats.org/officeDocument/2006/relationships/image" Target="../media/image375.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image" Target="../media/image39.wmf"/><Relationship Id="rId3" Type="http://schemas.openxmlformats.org/officeDocument/2006/relationships/image" Target="../media/image29.wmf"/><Relationship Id="rId7" Type="http://schemas.openxmlformats.org/officeDocument/2006/relationships/image" Target="../media/image33.wmf"/><Relationship Id="rId12" Type="http://schemas.openxmlformats.org/officeDocument/2006/relationships/image" Target="../media/image38.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11" Type="http://schemas.openxmlformats.org/officeDocument/2006/relationships/image" Target="../media/image37.wmf"/><Relationship Id="rId5" Type="http://schemas.openxmlformats.org/officeDocument/2006/relationships/image" Target="../media/image31.wmf"/><Relationship Id="rId15" Type="http://schemas.openxmlformats.org/officeDocument/2006/relationships/image" Target="../media/image41.wmf"/><Relationship Id="rId10" Type="http://schemas.openxmlformats.org/officeDocument/2006/relationships/image" Target="../media/image36.wmf"/><Relationship Id="rId4" Type="http://schemas.openxmlformats.org/officeDocument/2006/relationships/image" Target="../media/image30.wmf"/><Relationship Id="rId9" Type="http://schemas.openxmlformats.org/officeDocument/2006/relationships/image" Target="../media/image35.wmf"/><Relationship Id="rId14" Type="http://schemas.openxmlformats.org/officeDocument/2006/relationships/image" Target="../media/image40.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3" Type="http://schemas.openxmlformats.org/officeDocument/2006/relationships/image" Target="../media/image45.wmf"/><Relationship Id="rId7" Type="http://schemas.openxmlformats.org/officeDocument/2006/relationships/image" Target="../media/image49.wmf"/><Relationship Id="rId12" Type="http://schemas.openxmlformats.org/officeDocument/2006/relationships/image" Target="../media/image54.wmf"/><Relationship Id="rId2" Type="http://schemas.openxmlformats.org/officeDocument/2006/relationships/image" Target="../media/image44.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4" Type="http://schemas.openxmlformats.org/officeDocument/2006/relationships/image" Target="../media/image65.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image" Target="../media/image72.wmf"/><Relationship Id="rId7" Type="http://schemas.openxmlformats.org/officeDocument/2006/relationships/image" Target="../media/image76.wmf"/><Relationship Id="rId2" Type="http://schemas.openxmlformats.org/officeDocument/2006/relationships/image" Target="../media/image71.wmf"/><Relationship Id="rId1" Type="http://schemas.openxmlformats.org/officeDocument/2006/relationships/image" Target="../media/image70.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1.wmf"/><Relationship Id="rId7" Type="http://schemas.openxmlformats.org/officeDocument/2006/relationships/image" Target="../media/image85.wmf"/><Relationship Id="rId2" Type="http://schemas.openxmlformats.org/officeDocument/2006/relationships/image" Target="../media/image80.wmf"/><Relationship Id="rId1" Type="http://schemas.openxmlformats.org/officeDocument/2006/relationships/image" Target="../media/image79.wmf"/><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image" Target="../media/image82.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image" Target="../media/image101.wmf"/><Relationship Id="rId18" Type="http://schemas.openxmlformats.org/officeDocument/2006/relationships/image" Target="../media/image106.wmf"/><Relationship Id="rId3" Type="http://schemas.openxmlformats.org/officeDocument/2006/relationships/image" Target="../media/image91.wmf"/><Relationship Id="rId7" Type="http://schemas.openxmlformats.org/officeDocument/2006/relationships/image" Target="../media/image95.wmf"/><Relationship Id="rId12" Type="http://schemas.openxmlformats.org/officeDocument/2006/relationships/image" Target="../media/image100.wmf"/><Relationship Id="rId17" Type="http://schemas.openxmlformats.org/officeDocument/2006/relationships/image" Target="../media/image105.wmf"/><Relationship Id="rId2" Type="http://schemas.openxmlformats.org/officeDocument/2006/relationships/image" Target="../media/image90.wmf"/><Relationship Id="rId16" Type="http://schemas.openxmlformats.org/officeDocument/2006/relationships/image" Target="../media/image104.wmf"/><Relationship Id="rId1" Type="http://schemas.openxmlformats.org/officeDocument/2006/relationships/image" Target="../media/image89.wmf"/><Relationship Id="rId6" Type="http://schemas.openxmlformats.org/officeDocument/2006/relationships/image" Target="../media/image94.wmf"/><Relationship Id="rId11" Type="http://schemas.openxmlformats.org/officeDocument/2006/relationships/image" Target="../media/image99.wmf"/><Relationship Id="rId5" Type="http://schemas.openxmlformats.org/officeDocument/2006/relationships/image" Target="../media/image93.wmf"/><Relationship Id="rId15" Type="http://schemas.openxmlformats.org/officeDocument/2006/relationships/image" Target="../media/image103.wmf"/><Relationship Id="rId10" Type="http://schemas.openxmlformats.org/officeDocument/2006/relationships/image" Target="../media/image98.wmf"/><Relationship Id="rId4" Type="http://schemas.openxmlformats.org/officeDocument/2006/relationships/image" Target="../media/image92.wmf"/><Relationship Id="rId9" Type="http://schemas.openxmlformats.org/officeDocument/2006/relationships/image" Target="../media/image97.wmf"/><Relationship Id="rId14" Type="http://schemas.openxmlformats.org/officeDocument/2006/relationships/image" Target="../media/image10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21D160-98F1-4CED-AD98-32CA91619159}" type="datetimeFigureOut">
              <a:rPr lang="fr-FR" smtClean="0"/>
              <a:pPr/>
              <a:t>05/06/2023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0A025-6E92-4244-965B-BE5F8D68F59A}" type="slidenum">
              <a:rPr lang="fr-FR" smtClean="0"/>
              <a:pPr/>
              <a:t>‹#›</a:t>
            </a:fld>
            <a:endParaRPr lang="fr-FR"/>
          </a:p>
        </p:txBody>
      </p:sp>
    </p:spTree>
    <p:extLst>
      <p:ext uri="{BB962C8B-B14F-4D97-AF65-F5344CB8AC3E}">
        <p14:creationId xmlns:p14="http://schemas.microsoft.com/office/powerpoint/2010/main" val="3136319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Отличительной особенностью жидкости является наличие у нее свободной поверхности. Молекулы, расположенные на этой поверхности, находятся в особых условиях по сравнению с молекулами остальной массы жидкости. Рассмотрим молекулу </a:t>
            </a:r>
            <a:r>
              <a:rPr lang="ru-RU" i="1" dirty="0"/>
              <a:t>А</a:t>
            </a:r>
            <a:r>
              <a:rPr lang="ru-RU" dirty="0"/>
              <a:t>, расположенную внутри некоторого большого объема жидкости (рис. 6.8). Эта молекула взаимодействует с окружающими ее молекулами, попадающими в так называемую сферу молекулярного действия, радиус которой порядка 10</a:t>
            </a:r>
            <a:r>
              <a:rPr lang="ru-RU" baseline="30000" dirty="0"/>
              <a:t>-7</a:t>
            </a:r>
            <a:r>
              <a:rPr lang="ru-RU" dirty="0"/>
              <a:t> см. Поскольку молекулы в жидкости расположены с равномерной плотностью, то равнодействующая всех сил, действующих на рассматриваемую молекулу, равна нулю. Иначе обстоит дело с молекулой </a:t>
            </a:r>
            <a:r>
              <a:rPr lang="ru-RU" i="1" dirty="0"/>
              <a:t>В</a:t>
            </a:r>
            <a:r>
              <a:rPr lang="ru-RU" dirty="0"/>
              <a:t>, расположенной в поверхностном слое жидкости. В отличие от молекул в глубине жидкости, молекулы поверхностного слоя не окружены молекулами той же жидкости со всех сторон. Часть соседей поверхностных молекул являются частицами второй среды, с которой жидкость граничит. Число частиц в единице объема этой второй среды и их природа могут отличаться от аналогичных свойств жидкости. Поэтому и молекулярные взаимодействия между пограничными молекулами и молекулами второй среды в общем случае могут отличаться от сил взаимодействия внутри самой жидкости. По этой причине равнодействующая всех сил, действующих на молекулу поверхностного слоя, не равна нулю. В зависимости от природы граничащих сред на поверхностную молекулу </a:t>
            </a:r>
            <a:r>
              <a:rPr lang="ru-RU" i="1" dirty="0"/>
              <a:t>В</a:t>
            </a:r>
            <a:r>
              <a:rPr lang="ru-RU" dirty="0"/>
              <a:t> будет действовать некоторая равнодействующая сила, направленная либо вглубь жидкости, либо в сторону объема граничащей с ней среды. В том случае, когда жидкость граничит со своим собственным паром, равнодействующая сила, действующая на молекулу </a:t>
            </a:r>
            <a:r>
              <a:rPr lang="ru-RU" i="1" dirty="0"/>
              <a:t>В</a:t>
            </a:r>
            <a:r>
              <a:rPr lang="ru-RU" dirty="0"/>
              <a:t>, направлена внутрь жидкости, поскольку число молекул в единице объема жидкости во много раз больше, чем их число в граничащем с ней паре. </a:t>
            </a:r>
          </a:p>
          <a:p>
            <a:r>
              <a:rPr lang="ru-RU" dirty="0"/>
              <a:t>Наличие равнодействующей силы, стремящейся втянуть молекулу внутрь жидкости, приводит к тому, что молекула, попадающая в поверхностный слой, должна совершить работу против этой силы. Совершенная при этом работа определяет дополнительный запас потенциальной энергии молекул поверхностного слоя. Очевидно, что чем больше свободная поверхность жидкости, тем большее число ее молекул обладают избыточной потенциальной энергией. </a:t>
            </a:r>
          </a:p>
          <a:p>
            <a:r>
              <a:rPr lang="ru-RU" dirty="0"/>
              <a:t>Хорошо известно, что любая система в природе стремится к минимуму потенциальной энергии. Следовательно, в поверхностном слое жидкости должна действовать сила, стремящаяся сократить ее свободную поверхность. Эта сила и есть сила поверхностного натяжения. </a:t>
            </a:r>
          </a:p>
          <a:p>
            <a:endParaRPr lang="ru-RU" dirty="0"/>
          </a:p>
          <a:p>
            <a:endParaRPr lang="ru-RU" dirty="0"/>
          </a:p>
          <a:p>
            <a:r>
              <a:rPr lang="ru-RU" dirty="0"/>
              <a:t>Если бы процесс увеличения площади поверхности жидкости протекал </a:t>
            </a:r>
            <a:r>
              <a:rPr lang="ru-RU" dirty="0" err="1"/>
              <a:t>адиабатически</a:t>
            </a:r>
            <a:r>
              <a:rPr lang="ru-RU" dirty="0"/>
              <a:t>, то совершенная над жидкостью работа на основании первого начала термодинамики была бы равна изменению внутренней энергии жидкости. Изменение внутренней энергии жидкости складывается из двух составляющих, одна из которых </a:t>
            </a:r>
            <a:r>
              <a:rPr lang="ru-RU" dirty="0" err="1"/>
              <a:t>Δ</a:t>
            </a:r>
            <a:r>
              <a:rPr lang="ru-RU" i="1" dirty="0" err="1"/>
              <a:t>U</a:t>
            </a:r>
            <a:r>
              <a:rPr lang="ru-RU" i="1" baseline="-25000" dirty="0" err="1"/>
              <a:t>пов</a:t>
            </a:r>
            <a:r>
              <a:rPr lang="ru-RU" dirty="0"/>
              <a:t> связана с изменением внутренней энергии поверхностного слоя, другая – </a:t>
            </a:r>
            <a:r>
              <a:rPr lang="ru-RU" dirty="0" err="1"/>
              <a:t>Δ</a:t>
            </a:r>
            <a:r>
              <a:rPr lang="ru-RU" i="1" dirty="0" err="1"/>
              <a:t>U</a:t>
            </a:r>
            <a:r>
              <a:rPr lang="ru-RU" i="1" baseline="-25000" dirty="0" err="1"/>
              <a:t>об</a:t>
            </a:r>
            <a:r>
              <a:rPr lang="ru-RU" dirty="0"/>
              <a:t> с изменением объемной составляющей внутренней энергии. </a:t>
            </a:r>
          </a:p>
          <a:p>
            <a:r>
              <a:rPr lang="ru-RU" dirty="0"/>
              <a:t>Известно, что увеличение поверхности жидкости сопровождается ее охлаждением (потенциальная энергия молекул поверхностного слоя увеличивается за счет кинетической энергии молекул, находящихся внутри жидкости). Понятно поэтому, что, для того чтобы исключить влияние объемной составляющей внутренней энергии, процесс увеличения поверхности шейки должен протекать в изотермических условиях. Для выполнения этого условия к системе должно быть подведено некоторое количество теплоты </a:t>
            </a:r>
            <a:r>
              <a:rPr lang="ru-RU" i="1" dirty="0"/>
              <a:t>Q</a:t>
            </a:r>
            <a:r>
              <a:rPr lang="ru-RU" dirty="0"/>
              <a:t>. Подведенное количество теплоты </a:t>
            </a:r>
            <a:r>
              <a:rPr lang="ru-RU" i="1" dirty="0"/>
              <a:t>Q</a:t>
            </a:r>
            <a:r>
              <a:rPr lang="ru-RU" dirty="0"/>
              <a:t> исключает изменение объемной составляющей внутренней энергии, а совершенная работа </a:t>
            </a:r>
            <a:r>
              <a:rPr lang="ru-RU" i="1" dirty="0"/>
              <a:t>А</a:t>
            </a:r>
            <a:r>
              <a:rPr lang="ru-RU" dirty="0"/>
              <a:t> определяет изменение внутренней энергии поверхностного слоя жидкости. </a:t>
            </a:r>
          </a:p>
          <a:p>
            <a:r>
              <a:rPr lang="ru-RU" dirty="0"/>
              <a:t>Величину </a:t>
            </a:r>
            <a:r>
              <a:rPr lang="ru-RU" i="1" dirty="0"/>
              <a:t>А</a:t>
            </a:r>
            <a:r>
              <a:rPr lang="ru-RU" dirty="0"/>
              <a:t> называют свободной энергией поверхности, так как при сокращении поверхности жидкости она, подобно потенциальной энергии, переходит в другие формы энергии или расходуется на работу по перемещению жидкости. </a:t>
            </a:r>
          </a:p>
          <a:p>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1</a:t>
            </a:fld>
            <a:endParaRPr lang="fr-FR"/>
          </a:p>
        </p:txBody>
      </p:sp>
    </p:spTree>
    <p:extLst>
      <p:ext uri="{BB962C8B-B14F-4D97-AF65-F5344CB8AC3E}">
        <p14:creationId xmlns:p14="http://schemas.microsoft.com/office/powerpoint/2010/main" val="603259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0" i="0" u="none" strike="noStrike" kern="1200" baseline="0" dirty="0" smtClean="0">
                <a:solidFill>
                  <a:schemeClr val="tx1"/>
                </a:solidFill>
                <a:latin typeface="+mn-lt"/>
                <a:ea typeface="+mn-ea"/>
                <a:cs typeface="+mn-cs"/>
              </a:rPr>
              <a:t>Следует отметить, что существуют системы, фазовые переходы в кото!</a:t>
            </a:r>
          </a:p>
          <a:p>
            <a:r>
              <a:rPr lang="ru-RU" sz="1200" b="0" i="0" u="none" strike="noStrike" kern="1200" baseline="0" dirty="0" err="1" smtClean="0">
                <a:solidFill>
                  <a:schemeClr val="tx1"/>
                </a:solidFill>
                <a:latin typeface="+mn-lt"/>
                <a:ea typeface="+mn-ea"/>
                <a:cs typeface="+mn-cs"/>
              </a:rPr>
              <a:t>рых</a:t>
            </a:r>
            <a:r>
              <a:rPr lang="ru-RU" sz="1200" b="0" i="0" u="none" strike="noStrike" kern="1200" baseline="0" dirty="0" smtClean="0">
                <a:solidFill>
                  <a:schemeClr val="tx1"/>
                </a:solidFill>
                <a:latin typeface="+mn-lt"/>
                <a:ea typeface="+mn-ea"/>
                <a:cs typeface="+mn-cs"/>
              </a:rPr>
              <a:t> одновременно обладают чертами как I, так и II рода. Такие переходы</a:t>
            </a:r>
          </a:p>
          <a:p>
            <a:r>
              <a:rPr lang="ru-RU" sz="1200" b="0" i="0" u="none" strike="noStrike" kern="1200" baseline="0" dirty="0" smtClean="0">
                <a:solidFill>
                  <a:schemeClr val="tx1"/>
                </a:solidFill>
                <a:latin typeface="+mn-lt"/>
                <a:ea typeface="+mn-ea"/>
                <a:cs typeface="+mn-cs"/>
              </a:rPr>
              <a:t>свойственны, например, молекулам полимеров, для которых поверхность</a:t>
            </a:r>
          </a:p>
          <a:p>
            <a:r>
              <a:rPr lang="ru-RU" sz="1200" b="0" i="0" u="none" strike="noStrike" kern="1200" baseline="0" dirty="0" smtClean="0">
                <a:solidFill>
                  <a:schemeClr val="tx1"/>
                </a:solidFill>
                <a:latin typeface="+mn-lt"/>
                <a:ea typeface="+mn-ea"/>
                <a:cs typeface="+mn-cs"/>
              </a:rPr>
              <a:t>раздела между фазами столь узка, что энергетические потери на ее создание</a:t>
            </a:r>
          </a:p>
          <a:p>
            <a:r>
              <a:rPr lang="ru-RU" sz="1200" b="0" i="0" u="none" strike="noStrike" kern="1200" baseline="0" dirty="0" smtClean="0">
                <a:solidFill>
                  <a:schemeClr val="tx1"/>
                </a:solidFill>
                <a:latin typeface="+mn-lt"/>
                <a:ea typeface="+mn-ea"/>
                <a:cs typeface="+mn-cs"/>
              </a:rPr>
              <a:t>пренебрежимо малы. В этом случае появление зародыша новой фазы не </a:t>
            </a:r>
            <a:r>
              <a:rPr lang="ru-RU" sz="1200" b="0" i="0" u="none" strike="noStrike" kern="1200" baseline="0" dirty="0" err="1" smtClean="0">
                <a:solidFill>
                  <a:schemeClr val="tx1"/>
                </a:solidFill>
                <a:latin typeface="+mn-lt"/>
                <a:ea typeface="+mn-ea"/>
                <a:cs typeface="+mn-cs"/>
              </a:rPr>
              <a:t>тре</a:t>
            </a:r>
            <a:r>
              <a:rPr lang="ru-RU" sz="1200" b="0" i="0" u="none" strike="noStrike" kern="1200" baseline="0" dirty="0" smtClean="0">
                <a:solidFill>
                  <a:schemeClr val="tx1"/>
                </a:solidFill>
                <a:latin typeface="+mn-lt"/>
                <a:ea typeface="+mn-ea"/>
                <a:cs typeface="+mn-cs"/>
              </a:rPr>
              <a:t>!</a:t>
            </a:r>
          </a:p>
          <a:p>
            <a:r>
              <a:rPr lang="ru-RU" sz="1200" b="0" i="0" u="none" strike="noStrike" kern="1200" baseline="0" dirty="0" err="1" smtClean="0">
                <a:solidFill>
                  <a:schemeClr val="tx1"/>
                </a:solidFill>
                <a:latin typeface="+mn-lt"/>
                <a:ea typeface="+mn-ea"/>
                <a:cs typeface="+mn-cs"/>
              </a:rPr>
              <a:t>бует</a:t>
            </a:r>
            <a:r>
              <a:rPr lang="ru-RU" sz="1200" b="0" i="0" u="none" strike="noStrike" kern="1200" baseline="0" dirty="0" smtClean="0">
                <a:solidFill>
                  <a:schemeClr val="tx1"/>
                </a:solidFill>
                <a:latin typeface="+mn-lt"/>
                <a:ea typeface="+mn-ea"/>
                <a:cs typeface="+mn-cs"/>
              </a:rPr>
              <a:t> затрат энергии, преодоления потенциального барьера, делающего воз!</a:t>
            </a:r>
          </a:p>
          <a:p>
            <a:r>
              <a:rPr lang="ru-RU" sz="1200" b="0" i="0" u="none" strike="noStrike" kern="1200" baseline="0" dirty="0" err="1" smtClean="0">
                <a:solidFill>
                  <a:schemeClr val="tx1"/>
                </a:solidFill>
                <a:latin typeface="+mn-lt"/>
                <a:ea typeface="+mn-ea"/>
                <a:cs typeface="+mn-cs"/>
              </a:rPr>
              <a:t>можным</a:t>
            </a:r>
            <a:r>
              <a:rPr lang="ru-RU" sz="1200" b="0" i="0" u="none" strike="noStrike" kern="1200" baseline="0" dirty="0" smtClean="0">
                <a:solidFill>
                  <a:schemeClr val="tx1"/>
                </a:solidFill>
                <a:latin typeface="+mn-lt"/>
                <a:ea typeface="+mn-ea"/>
                <a:cs typeface="+mn-cs"/>
              </a:rPr>
              <a:t> существование метастабильных состояний в системах, испытываю!</a:t>
            </a:r>
          </a:p>
          <a:p>
            <a:r>
              <a:rPr lang="ru-RU" sz="1200" b="0" i="0" u="none" strike="noStrike" kern="1200" baseline="0" dirty="0" err="1" smtClean="0">
                <a:solidFill>
                  <a:schemeClr val="tx1"/>
                </a:solidFill>
                <a:latin typeface="+mn-lt"/>
                <a:ea typeface="+mn-ea"/>
                <a:cs typeface="+mn-cs"/>
              </a:rPr>
              <a:t>щих</a:t>
            </a:r>
            <a:r>
              <a:rPr lang="ru-RU" sz="1200" b="0" i="0" u="none" strike="noStrike" kern="1200" baseline="0" dirty="0" smtClean="0">
                <a:solidFill>
                  <a:schemeClr val="tx1"/>
                </a:solidFill>
                <a:latin typeface="+mn-lt"/>
                <a:ea typeface="+mn-ea"/>
                <a:cs typeface="+mn-cs"/>
              </a:rPr>
              <a:t> фазовые переходы первого рода.</a:t>
            </a:r>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59</a:t>
            </a:fld>
            <a:endParaRPr lang="fr-FR"/>
          </a:p>
        </p:txBody>
      </p:sp>
    </p:spTree>
    <p:extLst>
      <p:ext uri="{BB962C8B-B14F-4D97-AF65-F5344CB8AC3E}">
        <p14:creationId xmlns:p14="http://schemas.microsoft.com/office/powerpoint/2010/main" val="7316362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Одним из следствий эффекта поверхностного натяжения является то, что для увеличения площади поверхности жидкости — ее растяжения — нужно проделать механическую работу по преодолению сил поверхностного натяжения. Следовательно, если жидкость оставить в покое, она стремится принять форму, при которой площадь ее поверхности окажется минимальной. Такой формой, естественно, является сфера — вот почему дождевые капли в полете принимают почти сферическую форму</a:t>
            </a:r>
          </a:p>
        </p:txBody>
      </p:sp>
      <p:sp>
        <p:nvSpPr>
          <p:cNvPr id="4" name="Slide Number Placeholder 3"/>
          <p:cNvSpPr>
            <a:spLocks noGrp="1"/>
          </p:cNvSpPr>
          <p:nvPr>
            <p:ph type="sldNum" sz="quarter" idx="10"/>
          </p:nvPr>
        </p:nvSpPr>
        <p:spPr/>
        <p:txBody>
          <a:bodyPr/>
          <a:lstStyle/>
          <a:p>
            <a:fld id="{05F0A025-6E92-4244-965B-BE5F8D68F59A}" type="slidenum">
              <a:rPr lang="fr-FR" smtClean="0"/>
              <a:pPr/>
              <a:t>5</a:t>
            </a:fld>
            <a:endParaRPr lang="fr-FR"/>
          </a:p>
        </p:txBody>
      </p:sp>
    </p:spTree>
    <p:extLst>
      <p:ext uri="{BB962C8B-B14F-4D97-AF65-F5344CB8AC3E}">
        <p14:creationId xmlns:p14="http://schemas.microsoft.com/office/powerpoint/2010/main" val="2216551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В сосуд, содержащий раствор спирта в воде, вливают некоторое количество масла, которое в растворе спирта не растворяется. Под действием силы тяжести масло стремится разлиться по поверхности раствора в виде тонкой пленки. Такое поведение масла вполне закономерно, поскольку соответствует минимальной потенциальной энергии в поле силы тяжести. </a:t>
            </a:r>
          </a:p>
          <a:p>
            <a:r>
              <a:rPr lang="ru-RU" dirty="0"/>
              <a:t>Если далее с помощью пипетки увеличить концентрацию спирта в растворе, то можно получить раствор, плотность которого равна плотности масла. При этом сила тяжести, действующая на масло, оказывается равной действующей на него силе Архимеда. Таким образом, удается исключить действие силы тяжести. При этом условии силами, определяющими поведение жидкости (масла), становятся силы поверхностного натяжения. В результате действия этих сил вместо пленки, растекающейся по поверхности раствора, масло собирается в каплю, имеющую правильную сферическую форму. </a:t>
            </a:r>
          </a:p>
          <a:p>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6</a:t>
            </a:fld>
            <a:endParaRPr lang="fr-FR"/>
          </a:p>
        </p:txBody>
      </p:sp>
    </p:spTree>
    <p:extLst>
      <p:ext uri="{BB962C8B-B14F-4D97-AF65-F5344CB8AC3E}">
        <p14:creationId xmlns:p14="http://schemas.microsoft.com/office/powerpoint/2010/main" val="2011984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Если плотность плавающего тела лишь незначительно превосходит плотность жидкости, а его линия соприкосновения с поверхностью жидкости достаточно велика, то может случиться, что тело не утонет исключительно из-за поверхностного натяжения, если тело не смачивается жидкостью.</a:t>
            </a:r>
          </a:p>
        </p:txBody>
      </p:sp>
      <p:sp>
        <p:nvSpPr>
          <p:cNvPr id="4" name="Slide Number Placeholder 3"/>
          <p:cNvSpPr>
            <a:spLocks noGrp="1"/>
          </p:cNvSpPr>
          <p:nvPr>
            <p:ph type="sldNum" sz="quarter" idx="5"/>
          </p:nvPr>
        </p:nvSpPr>
        <p:spPr/>
        <p:txBody>
          <a:bodyPr/>
          <a:lstStyle/>
          <a:p>
            <a:fld id="{05F0A025-6E92-4244-965B-BE5F8D68F59A}" type="slidenum">
              <a:rPr lang="fr-FR" smtClean="0"/>
              <a:pPr/>
              <a:t>11</a:t>
            </a:fld>
            <a:endParaRPr lang="fr-FR"/>
          </a:p>
        </p:txBody>
      </p:sp>
    </p:spTree>
    <p:extLst>
      <p:ext uri="{BB962C8B-B14F-4D97-AF65-F5344CB8AC3E}">
        <p14:creationId xmlns:p14="http://schemas.microsoft.com/office/powerpoint/2010/main" val="2582923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При увеличении давления температура кипения увеличивается, а при уменьшении - уменьшается</a:t>
            </a:r>
          </a:p>
        </p:txBody>
      </p:sp>
      <p:sp>
        <p:nvSpPr>
          <p:cNvPr id="4" name="Slide Number Placeholder 3"/>
          <p:cNvSpPr>
            <a:spLocks noGrp="1"/>
          </p:cNvSpPr>
          <p:nvPr>
            <p:ph type="sldNum" sz="quarter" idx="5"/>
          </p:nvPr>
        </p:nvSpPr>
        <p:spPr/>
        <p:txBody>
          <a:bodyPr/>
          <a:lstStyle/>
          <a:p>
            <a:fld id="{05F0A025-6E92-4244-965B-BE5F8D68F59A}" type="slidenum">
              <a:rPr lang="fr-FR" smtClean="0"/>
              <a:pPr/>
              <a:t>27</a:t>
            </a:fld>
            <a:endParaRPr lang="fr-FR"/>
          </a:p>
        </p:txBody>
      </p:sp>
    </p:spTree>
    <p:extLst>
      <p:ext uri="{BB962C8B-B14F-4D97-AF65-F5344CB8AC3E}">
        <p14:creationId xmlns:p14="http://schemas.microsoft.com/office/powerpoint/2010/main" val="3648380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05F0A025-6E92-4244-965B-BE5F8D68F59A}" type="slidenum">
              <a:rPr lang="fr-FR" smtClean="0"/>
              <a:pPr/>
              <a:t>37</a:t>
            </a:fld>
            <a:endParaRPr lang="fr-FR"/>
          </a:p>
        </p:txBody>
      </p:sp>
    </p:spTree>
    <p:extLst>
      <p:ext uri="{BB962C8B-B14F-4D97-AF65-F5344CB8AC3E}">
        <p14:creationId xmlns:p14="http://schemas.microsoft.com/office/powerpoint/2010/main" val="16658440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38</a:t>
            </a:fld>
            <a:endParaRPr lang="fr-FR"/>
          </a:p>
        </p:txBody>
      </p:sp>
    </p:spTree>
    <p:extLst>
      <p:ext uri="{BB962C8B-B14F-4D97-AF65-F5344CB8AC3E}">
        <p14:creationId xmlns:p14="http://schemas.microsoft.com/office/powerpoint/2010/main" val="2306765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5"/>
          </p:nvPr>
        </p:nvSpPr>
        <p:spPr/>
        <p:txBody>
          <a:bodyPr/>
          <a:lstStyle/>
          <a:p>
            <a:fld id="{05F0A025-6E92-4244-965B-BE5F8D68F59A}" type="slidenum">
              <a:rPr lang="fr-FR" smtClean="0"/>
              <a:pPr/>
              <a:t>41</a:t>
            </a:fld>
            <a:endParaRPr lang="fr-FR"/>
          </a:p>
        </p:txBody>
      </p:sp>
    </p:spTree>
    <p:extLst>
      <p:ext uri="{BB962C8B-B14F-4D97-AF65-F5344CB8AC3E}">
        <p14:creationId xmlns:p14="http://schemas.microsoft.com/office/powerpoint/2010/main" val="3930732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55</a:t>
            </a:fld>
            <a:endParaRPr lang="fr-FR"/>
          </a:p>
        </p:txBody>
      </p:sp>
    </p:spTree>
    <p:extLst>
      <p:ext uri="{BB962C8B-B14F-4D97-AF65-F5344CB8AC3E}">
        <p14:creationId xmlns:p14="http://schemas.microsoft.com/office/powerpoint/2010/main" val="2128139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53851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973965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150964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1677568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986111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301416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1336105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631248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233428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611491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05/06/2023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590755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421F27-E944-486A-AAF8-0393F6DBC384}" type="datetimeFigureOut">
              <a:rPr lang="fr-FR" smtClean="0"/>
              <a:pPr/>
              <a:t>05/06/2023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B6FB24-49EF-4936-9312-2A3079B648CA}" type="slidenum">
              <a:rPr lang="fr-FR" smtClean="0"/>
              <a:pPr/>
              <a:t>‹#›</a:t>
            </a:fld>
            <a:endParaRPr lang="fr-FR"/>
          </a:p>
        </p:txBody>
      </p:sp>
    </p:spTree>
    <p:extLst>
      <p:ext uri="{BB962C8B-B14F-4D97-AF65-F5344CB8AC3E}">
        <p14:creationId xmlns:p14="http://schemas.microsoft.com/office/powerpoint/2010/main" val="1173427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5.wmf"/><Relationship Id="rId3" Type="http://schemas.openxmlformats.org/officeDocument/2006/relationships/notesSlide" Target="../notesSlides/notesSlide1.xml"/><Relationship Id="rId7" Type="http://schemas.openxmlformats.org/officeDocument/2006/relationships/image" Target="../media/image2.wmf"/><Relationship Id="rId12" Type="http://schemas.openxmlformats.org/officeDocument/2006/relationships/oleObject" Target="../embeddings/oleObject5.bin"/><Relationship Id="rId17" Type="http://schemas.openxmlformats.org/officeDocument/2006/relationships/image" Target="../media/image7.wmf"/><Relationship Id="rId2" Type="http://schemas.openxmlformats.org/officeDocument/2006/relationships/slideLayout" Target="../slideLayouts/slideLayout2.xml"/><Relationship Id="rId16" Type="http://schemas.openxmlformats.org/officeDocument/2006/relationships/oleObject" Target="../embeddings/oleObject7.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wmf"/><Relationship Id="rId5" Type="http://schemas.openxmlformats.org/officeDocument/2006/relationships/image" Target="../media/image1.wmf"/><Relationship Id="rId15" Type="http://schemas.openxmlformats.org/officeDocument/2006/relationships/image" Target="../media/image6.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wmf"/><Relationship Id="rId14" Type="http://schemas.openxmlformats.org/officeDocument/2006/relationships/oleObject" Target="../embeddings/oleObject6.bin"/></Relationships>
</file>

<file path=ppt/slides/_rels/slide1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57.bin"/><Relationship Id="rId13" Type="http://schemas.openxmlformats.org/officeDocument/2006/relationships/image" Target="../media/image64.wmf"/><Relationship Id="rId3" Type="http://schemas.openxmlformats.org/officeDocument/2006/relationships/notesSlide" Target="../notesSlides/notesSlide4.xml"/><Relationship Id="rId7" Type="http://schemas.openxmlformats.org/officeDocument/2006/relationships/image" Target="../media/image69.jpeg"/><Relationship Id="rId12" Type="http://schemas.openxmlformats.org/officeDocument/2006/relationships/oleObject" Target="../embeddings/oleObject5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68.jpeg"/><Relationship Id="rId11" Type="http://schemas.openxmlformats.org/officeDocument/2006/relationships/image" Target="../media/image63.wmf"/><Relationship Id="rId5" Type="http://schemas.openxmlformats.org/officeDocument/2006/relationships/image" Target="../media/image67.emf"/><Relationship Id="rId15" Type="http://schemas.openxmlformats.org/officeDocument/2006/relationships/image" Target="../media/image65.wmf"/><Relationship Id="rId10" Type="http://schemas.openxmlformats.org/officeDocument/2006/relationships/oleObject" Target="../embeddings/oleObject58.bin"/><Relationship Id="rId4" Type="http://schemas.openxmlformats.org/officeDocument/2006/relationships/image" Target="../media/image66.emf"/><Relationship Id="rId9" Type="http://schemas.openxmlformats.org/officeDocument/2006/relationships/image" Target="../media/image62.wmf"/><Relationship Id="rId14" Type="http://schemas.openxmlformats.org/officeDocument/2006/relationships/oleObject" Target="../embeddings/oleObject60.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image" Target="../media/image74.wmf"/><Relationship Id="rId18" Type="http://schemas.openxmlformats.org/officeDocument/2006/relationships/oleObject" Target="../embeddings/oleObject68.bin"/><Relationship Id="rId3" Type="http://schemas.openxmlformats.org/officeDocument/2006/relationships/image" Target="../media/image78.png"/><Relationship Id="rId7" Type="http://schemas.openxmlformats.org/officeDocument/2006/relationships/image" Target="../media/image71.wmf"/><Relationship Id="rId12" Type="http://schemas.openxmlformats.org/officeDocument/2006/relationships/oleObject" Target="../embeddings/oleObject65.bin"/><Relationship Id="rId17" Type="http://schemas.openxmlformats.org/officeDocument/2006/relationships/image" Target="../media/image76.wmf"/><Relationship Id="rId2" Type="http://schemas.openxmlformats.org/officeDocument/2006/relationships/slideLayout" Target="../slideLayouts/slideLayout2.xml"/><Relationship Id="rId16" Type="http://schemas.openxmlformats.org/officeDocument/2006/relationships/oleObject" Target="../embeddings/oleObject67.bin"/><Relationship Id="rId1" Type="http://schemas.openxmlformats.org/officeDocument/2006/relationships/vmlDrawing" Target="../drawings/vmlDrawing7.vml"/><Relationship Id="rId6" Type="http://schemas.openxmlformats.org/officeDocument/2006/relationships/oleObject" Target="../embeddings/oleObject62.bin"/><Relationship Id="rId11" Type="http://schemas.openxmlformats.org/officeDocument/2006/relationships/image" Target="../media/image73.wmf"/><Relationship Id="rId5" Type="http://schemas.openxmlformats.org/officeDocument/2006/relationships/image" Target="../media/image70.wmf"/><Relationship Id="rId15" Type="http://schemas.openxmlformats.org/officeDocument/2006/relationships/image" Target="../media/image75.wmf"/><Relationship Id="rId10" Type="http://schemas.openxmlformats.org/officeDocument/2006/relationships/oleObject" Target="../embeddings/oleObject64.bin"/><Relationship Id="rId19" Type="http://schemas.openxmlformats.org/officeDocument/2006/relationships/image" Target="../media/image77.wmf"/><Relationship Id="rId4" Type="http://schemas.openxmlformats.org/officeDocument/2006/relationships/oleObject" Target="../embeddings/oleObject61.bin"/><Relationship Id="rId9" Type="http://schemas.openxmlformats.org/officeDocument/2006/relationships/image" Target="../media/image72.wmf"/><Relationship Id="rId14" Type="http://schemas.openxmlformats.org/officeDocument/2006/relationships/oleObject" Target="../embeddings/oleObject66.bin"/></Relationships>
</file>

<file path=ppt/slides/_rels/slide13.xml.rels><?xml version="1.0" encoding="UTF-8" standalone="yes"?>
<Relationships xmlns="http://schemas.openxmlformats.org/package/2006/relationships"><Relationship Id="rId8" Type="http://schemas.openxmlformats.org/officeDocument/2006/relationships/image" Target="../media/image80.wmf"/><Relationship Id="rId13" Type="http://schemas.openxmlformats.org/officeDocument/2006/relationships/image" Target="../media/image82.wmf"/><Relationship Id="rId18" Type="http://schemas.openxmlformats.org/officeDocument/2006/relationships/oleObject" Target="../embeddings/oleObject76.bin"/><Relationship Id="rId3" Type="http://schemas.openxmlformats.org/officeDocument/2006/relationships/image" Target="../media/image86.png"/><Relationship Id="rId7" Type="http://schemas.openxmlformats.org/officeDocument/2006/relationships/oleObject" Target="../embeddings/oleObject70.bin"/><Relationship Id="rId12" Type="http://schemas.openxmlformats.org/officeDocument/2006/relationships/oleObject" Target="../embeddings/oleObject73.bin"/><Relationship Id="rId17" Type="http://schemas.openxmlformats.org/officeDocument/2006/relationships/image" Target="../media/image84.wmf"/><Relationship Id="rId2" Type="http://schemas.openxmlformats.org/officeDocument/2006/relationships/slideLayout" Target="../slideLayouts/slideLayout2.xml"/><Relationship Id="rId16" Type="http://schemas.openxmlformats.org/officeDocument/2006/relationships/oleObject" Target="../embeddings/oleObject75.bin"/><Relationship Id="rId1" Type="http://schemas.openxmlformats.org/officeDocument/2006/relationships/vmlDrawing" Target="../drawings/vmlDrawing8.vml"/><Relationship Id="rId6" Type="http://schemas.openxmlformats.org/officeDocument/2006/relationships/image" Target="../media/image79.wmf"/><Relationship Id="rId11" Type="http://schemas.openxmlformats.org/officeDocument/2006/relationships/oleObject" Target="../embeddings/oleObject72.bin"/><Relationship Id="rId5" Type="http://schemas.openxmlformats.org/officeDocument/2006/relationships/oleObject" Target="../embeddings/oleObject69.bin"/><Relationship Id="rId15" Type="http://schemas.openxmlformats.org/officeDocument/2006/relationships/image" Target="../media/image83.wmf"/><Relationship Id="rId10" Type="http://schemas.openxmlformats.org/officeDocument/2006/relationships/image" Target="../media/image81.wmf"/><Relationship Id="rId19" Type="http://schemas.openxmlformats.org/officeDocument/2006/relationships/image" Target="../media/image85.wmf"/><Relationship Id="rId4" Type="http://schemas.openxmlformats.org/officeDocument/2006/relationships/image" Target="../media/image87.png"/><Relationship Id="rId9" Type="http://schemas.openxmlformats.org/officeDocument/2006/relationships/oleObject" Target="../embeddings/oleObject71.bin"/><Relationship Id="rId14" Type="http://schemas.openxmlformats.org/officeDocument/2006/relationships/oleObject" Target="../embeddings/oleObject74.bin"/></Relationships>
</file>

<file path=ppt/slides/_rels/slide14.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91.wmf"/><Relationship Id="rId13" Type="http://schemas.openxmlformats.org/officeDocument/2006/relationships/oleObject" Target="../embeddings/oleObject82.bin"/><Relationship Id="rId18" Type="http://schemas.openxmlformats.org/officeDocument/2006/relationships/image" Target="../media/image96.wmf"/><Relationship Id="rId26" Type="http://schemas.openxmlformats.org/officeDocument/2006/relationships/image" Target="../media/image100.wmf"/><Relationship Id="rId3" Type="http://schemas.openxmlformats.org/officeDocument/2006/relationships/oleObject" Target="../embeddings/oleObject77.bin"/><Relationship Id="rId21" Type="http://schemas.openxmlformats.org/officeDocument/2006/relationships/oleObject" Target="../embeddings/oleObject86.bin"/><Relationship Id="rId34" Type="http://schemas.openxmlformats.org/officeDocument/2006/relationships/image" Target="../media/image104.wmf"/><Relationship Id="rId7" Type="http://schemas.openxmlformats.org/officeDocument/2006/relationships/oleObject" Target="../embeddings/oleObject79.bin"/><Relationship Id="rId12" Type="http://schemas.openxmlformats.org/officeDocument/2006/relationships/image" Target="../media/image93.wmf"/><Relationship Id="rId17" Type="http://schemas.openxmlformats.org/officeDocument/2006/relationships/oleObject" Target="../embeddings/oleObject84.bin"/><Relationship Id="rId25" Type="http://schemas.openxmlformats.org/officeDocument/2006/relationships/oleObject" Target="../embeddings/oleObject88.bin"/><Relationship Id="rId33" Type="http://schemas.openxmlformats.org/officeDocument/2006/relationships/oleObject" Target="../embeddings/oleObject92.bin"/><Relationship Id="rId38" Type="http://schemas.openxmlformats.org/officeDocument/2006/relationships/image" Target="../media/image106.wmf"/><Relationship Id="rId2" Type="http://schemas.openxmlformats.org/officeDocument/2006/relationships/slideLayout" Target="../slideLayouts/slideLayout2.xml"/><Relationship Id="rId16" Type="http://schemas.openxmlformats.org/officeDocument/2006/relationships/image" Target="../media/image95.wmf"/><Relationship Id="rId20" Type="http://schemas.openxmlformats.org/officeDocument/2006/relationships/image" Target="../media/image97.wmf"/><Relationship Id="rId29" Type="http://schemas.openxmlformats.org/officeDocument/2006/relationships/oleObject" Target="../embeddings/oleObject90.bin"/><Relationship Id="rId1" Type="http://schemas.openxmlformats.org/officeDocument/2006/relationships/vmlDrawing" Target="../drawings/vmlDrawing9.vml"/><Relationship Id="rId6" Type="http://schemas.openxmlformats.org/officeDocument/2006/relationships/image" Target="../media/image90.wmf"/><Relationship Id="rId11" Type="http://schemas.openxmlformats.org/officeDocument/2006/relationships/oleObject" Target="../embeddings/oleObject81.bin"/><Relationship Id="rId24" Type="http://schemas.openxmlformats.org/officeDocument/2006/relationships/image" Target="../media/image99.wmf"/><Relationship Id="rId32" Type="http://schemas.openxmlformats.org/officeDocument/2006/relationships/image" Target="../media/image103.wmf"/><Relationship Id="rId37" Type="http://schemas.openxmlformats.org/officeDocument/2006/relationships/oleObject" Target="../embeddings/oleObject94.bin"/><Relationship Id="rId5" Type="http://schemas.openxmlformats.org/officeDocument/2006/relationships/oleObject" Target="../embeddings/oleObject78.bin"/><Relationship Id="rId15" Type="http://schemas.openxmlformats.org/officeDocument/2006/relationships/oleObject" Target="../embeddings/oleObject83.bin"/><Relationship Id="rId23" Type="http://schemas.openxmlformats.org/officeDocument/2006/relationships/oleObject" Target="../embeddings/oleObject87.bin"/><Relationship Id="rId28" Type="http://schemas.openxmlformats.org/officeDocument/2006/relationships/image" Target="../media/image101.wmf"/><Relationship Id="rId36" Type="http://schemas.openxmlformats.org/officeDocument/2006/relationships/image" Target="../media/image105.wmf"/><Relationship Id="rId10" Type="http://schemas.openxmlformats.org/officeDocument/2006/relationships/image" Target="../media/image92.wmf"/><Relationship Id="rId19" Type="http://schemas.openxmlformats.org/officeDocument/2006/relationships/oleObject" Target="../embeddings/oleObject85.bin"/><Relationship Id="rId31" Type="http://schemas.openxmlformats.org/officeDocument/2006/relationships/oleObject" Target="../embeddings/oleObject91.bin"/><Relationship Id="rId4" Type="http://schemas.openxmlformats.org/officeDocument/2006/relationships/image" Target="../media/image89.wmf"/><Relationship Id="rId9" Type="http://schemas.openxmlformats.org/officeDocument/2006/relationships/oleObject" Target="../embeddings/oleObject80.bin"/><Relationship Id="rId14" Type="http://schemas.openxmlformats.org/officeDocument/2006/relationships/image" Target="../media/image94.wmf"/><Relationship Id="rId22" Type="http://schemas.openxmlformats.org/officeDocument/2006/relationships/image" Target="../media/image98.wmf"/><Relationship Id="rId27" Type="http://schemas.openxmlformats.org/officeDocument/2006/relationships/oleObject" Target="../embeddings/oleObject89.bin"/><Relationship Id="rId30" Type="http://schemas.openxmlformats.org/officeDocument/2006/relationships/image" Target="../media/image102.wmf"/><Relationship Id="rId35" Type="http://schemas.openxmlformats.org/officeDocument/2006/relationships/oleObject" Target="../embeddings/oleObject93.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97.bin"/><Relationship Id="rId13" Type="http://schemas.openxmlformats.org/officeDocument/2006/relationships/image" Target="../media/image111.wmf"/><Relationship Id="rId18" Type="http://schemas.openxmlformats.org/officeDocument/2006/relationships/oleObject" Target="../embeddings/oleObject102.bin"/><Relationship Id="rId3" Type="http://schemas.openxmlformats.org/officeDocument/2006/relationships/image" Target="../media/image115.png"/><Relationship Id="rId7" Type="http://schemas.openxmlformats.org/officeDocument/2006/relationships/image" Target="../media/image108.wmf"/><Relationship Id="rId12" Type="http://schemas.openxmlformats.org/officeDocument/2006/relationships/oleObject" Target="../embeddings/oleObject99.bin"/><Relationship Id="rId17" Type="http://schemas.openxmlformats.org/officeDocument/2006/relationships/image" Target="../media/image113.wmf"/><Relationship Id="rId2" Type="http://schemas.openxmlformats.org/officeDocument/2006/relationships/slideLayout" Target="../slideLayouts/slideLayout2.xml"/><Relationship Id="rId16" Type="http://schemas.openxmlformats.org/officeDocument/2006/relationships/oleObject" Target="../embeddings/oleObject101.bin"/><Relationship Id="rId1" Type="http://schemas.openxmlformats.org/officeDocument/2006/relationships/vmlDrawing" Target="../drawings/vmlDrawing10.vml"/><Relationship Id="rId6" Type="http://schemas.openxmlformats.org/officeDocument/2006/relationships/oleObject" Target="../embeddings/oleObject96.bin"/><Relationship Id="rId11" Type="http://schemas.openxmlformats.org/officeDocument/2006/relationships/image" Target="../media/image110.wmf"/><Relationship Id="rId5" Type="http://schemas.openxmlformats.org/officeDocument/2006/relationships/image" Target="../media/image107.wmf"/><Relationship Id="rId15" Type="http://schemas.openxmlformats.org/officeDocument/2006/relationships/image" Target="../media/image112.wmf"/><Relationship Id="rId10" Type="http://schemas.openxmlformats.org/officeDocument/2006/relationships/oleObject" Target="../embeddings/oleObject98.bin"/><Relationship Id="rId19" Type="http://schemas.openxmlformats.org/officeDocument/2006/relationships/image" Target="../media/image114.wmf"/><Relationship Id="rId4" Type="http://schemas.openxmlformats.org/officeDocument/2006/relationships/oleObject" Target="../embeddings/oleObject95.bin"/><Relationship Id="rId9" Type="http://schemas.openxmlformats.org/officeDocument/2006/relationships/image" Target="../media/image109.wmf"/><Relationship Id="rId14" Type="http://schemas.openxmlformats.org/officeDocument/2006/relationships/oleObject" Target="../embeddings/oleObject100.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05.bin"/><Relationship Id="rId13" Type="http://schemas.openxmlformats.org/officeDocument/2006/relationships/oleObject" Target="../embeddings/oleObject108.bin"/><Relationship Id="rId18" Type="http://schemas.openxmlformats.org/officeDocument/2006/relationships/oleObject" Target="../embeddings/oleObject111.bin"/><Relationship Id="rId3" Type="http://schemas.openxmlformats.org/officeDocument/2006/relationships/image" Target="../media/image124.emf"/><Relationship Id="rId21" Type="http://schemas.openxmlformats.org/officeDocument/2006/relationships/image" Target="../media/image123.wmf"/><Relationship Id="rId7" Type="http://schemas.openxmlformats.org/officeDocument/2006/relationships/image" Target="../media/image117.wmf"/><Relationship Id="rId12" Type="http://schemas.openxmlformats.org/officeDocument/2006/relationships/oleObject" Target="../embeddings/oleObject107.bin"/><Relationship Id="rId17" Type="http://schemas.openxmlformats.org/officeDocument/2006/relationships/image" Target="../media/image121.wmf"/><Relationship Id="rId2" Type="http://schemas.openxmlformats.org/officeDocument/2006/relationships/slideLayout" Target="../slideLayouts/slideLayout2.xml"/><Relationship Id="rId16" Type="http://schemas.openxmlformats.org/officeDocument/2006/relationships/oleObject" Target="../embeddings/oleObject110.bin"/><Relationship Id="rId20" Type="http://schemas.openxmlformats.org/officeDocument/2006/relationships/oleObject" Target="../embeddings/oleObject112.bin"/><Relationship Id="rId1" Type="http://schemas.openxmlformats.org/officeDocument/2006/relationships/vmlDrawing" Target="../drawings/vmlDrawing11.vml"/><Relationship Id="rId6" Type="http://schemas.openxmlformats.org/officeDocument/2006/relationships/oleObject" Target="../embeddings/oleObject104.bin"/><Relationship Id="rId11" Type="http://schemas.openxmlformats.org/officeDocument/2006/relationships/image" Target="../media/image119.wmf"/><Relationship Id="rId5" Type="http://schemas.openxmlformats.org/officeDocument/2006/relationships/image" Target="../media/image116.wmf"/><Relationship Id="rId15" Type="http://schemas.openxmlformats.org/officeDocument/2006/relationships/oleObject" Target="../embeddings/oleObject109.bin"/><Relationship Id="rId10" Type="http://schemas.openxmlformats.org/officeDocument/2006/relationships/oleObject" Target="../embeddings/oleObject106.bin"/><Relationship Id="rId19" Type="http://schemas.openxmlformats.org/officeDocument/2006/relationships/image" Target="../media/image122.wmf"/><Relationship Id="rId4" Type="http://schemas.openxmlformats.org/officeDocument/2006/relationships/oleObject" Target="../embeddings/oleObject103.bin"/><Relationship Id="rId9" Type="http://schemas.openxmlformats.org/officeDocument/2006/relationships/image" Target="../media/image118.wmf"/><Relationship Id="rId14" Type="http://schemas.openxmlformats.org/officeDocument/2006/relationships/image" Target="../media/image120.wmf"/></Relationships>
</file>

<file path=ppt/slides/_rels/slide1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hyperlink" Target="https://doi.org/10.3390/condmat503005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13.bin"/><Relationship Id="rId18" Type="http://schemas.openxmlformats.org/officeDocument/2006/relationships/image" Target="../media/image15.wmf"/><Relationship Id="rId3" Type="http://schemas.openxmlformats.org/officeDocument/2006/relationships/oleObject" Target="../embeddings/oleObject8.bin"/><Relationship Id="rId21" Type="http://schemas.openxmlformats.org/officeDocument/2006/relationships/oleObject" Target="../embeddings/oleObject17.bin"/><Relationship Id="rId7" Type="http://schemas.openxmlformats.org/officeDocument/2006/relationships/oleObject" Target="../embeddings/oleObject10.bin"/><Relationship Id="rId12" Type="http://schemas.openxmlformats.org/officeDocument/2006/relationships/image" Target="../media/image12.wmf"/><Relationship Id="rId17" Type="http://schemas.openxmlformats.org/officeDocument/2006/relationships/oleObject" Target="../embeddings/oleObject15.bin"/><Relationship Id="rId25" Type="http://schemas.openxmlformats.org/officeDocument/2006/relationships/oleObject" Target="../embeddings/oleObject19.bin"/><Relationship Id="rId2" Type="http://schemas.openxmlformats.org/officeDocument/2006/relationships/slideLayout" Target="../slideLayouts/slideLayout2.xml"/><Relationship Id="rId16" Type="http://schemas.openxmlformats.org/officeDocument/2006/relationships/image" Target="../media/image14.wmf"/><Relationship Id="rId20" Type="http://schemas.openxmlformats.org/officeDocument/2006/relationships/image" Target="../media/image16.wmf"/><Relationship Id="rId1" Type="http://schemas.openxmlformats.org/officeDocument/2006/relationships/vmlDrawing" Target="../drawings/vmlDrawing2.vml"/><Relationship Id="rId6" Type="http://schemas.openxmlformats.org/officeDocument/2006/relationships/image" Target="../media/image9.wmf"/><Relationship Id="rId11" Type="http://schemas.openxmlformats.org/officeDocument/2006/relationships/oleObject" Target="../embeddings/oleObject12.bin"/><Relationship Id="rId24" Type="http://schemas.openxmlformats.org/officeDocument/2006/relationships/image" Target="../media/image18.wmf"/><Relationship Id="rId5" Type="http://schemas.openxmlformats.org/officeDocument/2006/relationships/oleObject" Target="../embeddings/oleObject9.bin"/><Relationship Id="rId15" Type="http://schemas.openxmlformats.org/officeDocument/2006/relationships/oleObject" Target="../embeddings/oleObject14.bin"/><Relationship Id="rId23" Type="http://schemas.openxmlformats.org/officeDocument/2006/relationships/oleObject" Target="../embeddings/oleObject18.bin"/><Relationship Id="rId10" Type="http://schemas.openxmlformats.org/officeDocument/2006/relationships/image" Target="../media/image11.wmf"/><Relationship Id="rId19" Type="http://schemas.openxmlformats.org/officeDocument/2006/relationships/oleObject" Target="../embeddings/oleObject16.bin"/><Relationship Id="rId4" Type="http://schemas.openxmlformats.org/officeDocument/2006/relationships/image" Target="../media/image8.wmf"/><Relationship Id="rId9" Type="http://schemas.openxmlformats.org/officeDocument/2006/relationships/oleObject" Target="../embeddings/oleObject11.bin"/><Relationship Id="rId14" Type="http://schemas.openxmlformats.org/officeDocument/2006/relationships/image" Target="../media/image13.wmf"/><Relationship Id="rId22" Type="http://schemas.openxmlformats.org/officeDocument/2006/relationships/image" Target="../media/image17.wmf"/></Relationships>
</file>

<file path=ppt/slides/_rels/slide20.x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oleObject" Target="../embeddings/oleObject118.bin"/><Relationship Id="rId18" Type="http://schemas.openxmlformats.org/officeDocument/2006/relationships/image" Target="../media/image135.wmf"/><Relationship Id="rId3" Type="http://schemas.openxmlformats.org/officeDocument/2006/relationships/oleObject" Target="../embeddings/oleObject113.bin"/><Relationship Id="rId21" Type="http://schemas.openxmlformats.org/officeDocument/2006/relationships/oleObject" Target="../embeddings/oleObject122.bin"/><Relationship Id="rId7" Type="http://schemas.openxmlformats.org/officeDocument/2006/relationships/oleObject" Target="../embeddings/oleObject115.bin"/><Relationship Id="rId12" Type="http://schemas.openxmlformats.org/officeDocument/2006/relationships/image" Target="../media/image132.wmf"/><Relationship Id="rId17" Type="http://schemas.openxmlformats.org/officeDocument/2006/relationships/oleObject" Target="../embeddings/oleObject120.bin"/><Relationship Id="rId2" Type="http://schemas.openxmlformats.org/officeDocument/2006/relationships/slideLayout" Target="../slideLayouts/slideLayout2.xml"/><Relationship Id="rId16" Type="http://schemas.openxmlformats.org/officeDocument/2006/relationships/image" Target="../media/image134.wmf"/><Relationship Id="rId20" Type="http://schemas.openxmlformats.org/officeDocument/2006/relationships/image" Target="../media/image136.wmf"/><Relationship Id="rId1" Type="http://schemas.openxmlformats.org/officeDocument/2006/relationships/vmlDrawing" Target="../drawings/vmlDrawing12.vml"/><Relationship Id="rId6" Type="http://schemas.openxmlformats.org/officeDocument/2006/relationships/image" Target="../media/image129.wmf"/><Relationship Id="rId11" Type="http://schemas.openxmlformats.org/officeDocument/2006/relationships/oleObject" Target="../embeddings/oleObject117.bin"/><Relationship Id="rId24" Type="http://schemas.openxmlformats.org/officeDocument/2006/relationships/image" Target="../media/image138.wmf"/><Relationship Id="rId5" Type="http://schemas.openxmlformats.org/officeDocument/2006/relationships/oleObject" Target="../embeddings/oleObject114.bin"/><Relationship Id="rId15" Type="http://schemas.openxmlformats.org/officeDocument/2006/relationships/oleObject" Target="../embeddings/oleObject119.bin"/><Relationship Id="rId23" Type="http://schemas.openxmlformats.org/officeDocument/2006/relationships/oleObject" Target="../embeddings/oleObject123.bin"/><Relationship Id="rId10" Type="http://schemas.openxmlformats.org/officeDocument/2006/relationships/image" Target="../media/image131.wmf"/><Relationship Id="rId19" Type="http://schemas.openxmlformats.org/officeDocument/2006/relationships/oleObject" Target="../embeddings/oleObject121.bin"/><Relationship Id="rId4" Type="http://schemas.openxmlformats.org/officeDocument/2006/relationships/image" Target="../media/image128.wmf"/><Relationship Id="rId9" Type="http://schemas.openxmlformats.org/officeDocument/2006/relationships/oleObject" Target="../embeddings/oleObject116.bin"/><Relationship Id="rId14" Type="http://schemas.openxmlformats.org/officeDocument/2006/relationships/image" Target="../media/image133.wmf"/><Relationship Id="rId22" Type="http://schemas.openxmlformats.org/officeDocument/2006/relationships/image" Target="../media/image137.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26.bin"/><Relationship Id="rId3" Type="http://schemas.openxmlformats.org/officeDocument/2006/relationships/oleObject" Target="../embeddings/oleObject124.bin"/><Relationship Id="rId7" Type="http://schemas.openxmlformats.org/officeDocument/2006/relationships/image" Target="../media/image140.w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125.bin"/><Relationship Id="rId11" Type="http://schemas.openxmlformats.org/officeDocument/2006/relationships/image" Target="../media/image142.wmf"/><Relationship Id="rId5" Type="http://schemas.openxmlformats.org/officeDocument/2006/relationships/image" Target="../media/image143.jpeg"/><Relationship Id="rId10" Type="http://schemas.openxmlformats.org/officeDocument/2006/relationships/oleObject" Target="../embeddings/oleObject127.bin"/><Relationship Id="rId4" Type="http://schemas.openxmlformats.org/officeDocument/2006/relationships/image" Target="../media/image139.wmf"/><Relationship Id="rId9" Type="http://schemas.openxmlformats.org/officeDocument/2006/relationships/image" Target="../media/image141.wmf"/></Relationships>
</file>

<file path=ppt/slides/_rels/slide22.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image" Target="../media/image146.png"/><Relationship Id="rId7" Type="http://schemas.openxmlformats.org/officeDocument/2006/relationships/image" Target="../media/image81.w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129.bin"/><Relationship Id="rId11" Type="http://schemas.openxmlformats.org/officeDocument/2006/relationships/image" Target="../media/image145.wmf"/><Relationship Id="rId5" Type="http://schemas.openxmlformats.org/officeDocument/2006/relationships/image" Target="../media/image144.wmf"/><Relationship Id="rId10" Type="http://schemas.openxmlformats.org/officeDocument/2006/relationships/oleObject" Target="../embeddings/oleObject131.bin"/><Relationship Id="rId4" Type="http://schemas.openxmlformats.org/officeDocument/2006/relationships/oleObject" Target="../embeddings/oleObject128.bin"/><Relationship Id="rId9" Type="http://schemas.openxmlformats.org/officeDocument/2006/relationships/oleObject" Target="../embeddings/oleObject130.bin"/></Relationships>
</file>

<file path=ppt/slides/_rels/slide23.xml.rels><?xml version="1.0" encoding="UTF-8" standalone="yes"?>
<Relationships xmlns="http://schemas.openxmlformats.org/package/2006/relationships"><Relationship Id="rId3" Type="http://schemas.openxmlformats.org/officeDocument/2006/relationships/image" Target="../media/image149.emf"/><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1.jpeg"/><Relationship Id="rId7" Type="http://schemas.openxmlformats.org/officeDocument/2006/relationships/image" Target="../media/image155.jpeg"/><Relationship Id="rId2" Type="http://schemas.openxmlformats.org/officeDocument/2006/relationships/image" Target="../media/image150.jpeg"/><Relationship Id="rId1" Type="http://schemas.openxmlformats.org/officeDocument/2006/relationships/slideLayout" Target="../slideLayouts/slideLayout2.xml"/><Relationship Id="rId6" Type="http://schemas.openxmlformats.org/officeDocument/2006/relationships/image" Target="../media/image154.jpeg"/><Relationship Id="rId5" Type="http://schemas.openxmlformats.org/officeDocument/2006/relationships/image" Target="../media/image153.jpeg"/><Relationship Id="rId4" Type="http://schemas.openxmlformats.org/officeDocument/2006/relationships/image" Target="../media/image152.jpeg"/></Relationships>
</file>

<file path=ppt/slides/_rels/slide25.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156.emf"/><Relationship Id="rId1" Type="http://schemas.openxmlformats.org/officeDocument/2006/relationships/slideLayout" Target="../slideLayouts/slideLayout2.xml"/><Relationship Id="rId4" Type="http://schemas.openxmlformats.org/officeDocument/2006/relationships/image" Target="../media/image158.e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34.bin"/><Relationship Id="rId13" Type="http://schemas.openxmlformats.org/officeDocument/2006/relationships/image" Target="../media/image163.wmf"/><Relationship Id="rId18" Type="http://schemas.openxmlformats.org/officeDocument/2006/relationships/oleObject" Target="../embeddings/oleObject139.bin"/><Relationship Id="rId26" Type="http://schemas.openxmlformats.org/officeDocument/2006/relationships/oleObject" Target="../embeddings/oleObject143.bin"/><Relationship Id="rId3" Type="http://schemas.openxmlformats.org/officeDocument/2006/relationships/image" Target="../media/image171.emf"/><Relationship Id="rId21" Type="http://schemas.openxmlformats.org/officeDocument/2006/relationships/image" Target="../media/image167.wmf"/><Relationship Id="rId7" Type="http://schemas.openxmlformats.org/officeDocument/2006/relationships/image" Target="../media/image160.wmf"/><Relationship Id="rId12" Type="http://schemas.openxmlformats.org/officeDocument/2006/relationships/oleObject" Target="../embeddings/oleObject136.bin"/><Relationship Id="rId17" Type="http://schemas.openxmlformats.org/officeDocument/2006/relationships/image" Target="../media/image165.wmf"/><Relationship Id="rId25" Type="http://schemas.openxmlformats.org/officeDocument/2006/relationships/image" Target="../media/image169.wmf"/><Relationship Id="rId2" Type="http://schemas.openxmlformats.org/officeDocument/2006/relationships/slideLayout" Target="../slideLayouts/slideLayout2.xml"/><Relationship Id="rId16" Type="http://schemas.openxmlformats.org/officeDocument/2006/relationships/oleObject" Target="../embeddings/oleObject138.bin"/><Relationship Id="rId20" Type="http://schemas.openxmlformats.org/officeDocument/2006/relationships/oleObject" Target="../embeddings/oleObject140.bin"/><Relationship Id="rId1" Type="http://schemas.openxmlformats.org/officeDocument/2006/relationships/vmlDrawing" Target="../drawings/vmlDrawing15.vml"/><Relationship Id="rId6" Type="http://schemas.openxmlformats.org/officeDocument/2006/relationships/oleObject" Target="../embeddings/oleObject133.bin"/><Relationship Id="rId11" Type="http://schemas.openxmlformats.org/officeDocument/2006/relationships/image" Target="../media/image162.wmf"/><Relationship Id="rId24" Type="http://schemas.openxmlformats.org/officeDocument/2006/relationships/oleObject" Target="../embeddings/oleObject142.bin"/><Relationship Id="rId5" Type="http://schemas.openxmlformats.org/officeDocument/2006/relationships/image" Target="../media/image159.wmf"/><Relationship Id="rId15" Type="http://schemas.openxmlformats.org/officeDocument/2006/relationships/image" Target="../media/image164.wmf"/><Relationship Id="rId23" Type="http://schemas.openxmlformats.org/officeDocument/2006/relationships/image" Target="../media/image168.wmf"/><Relationship Id="rId10" Type="http://schemas.openxmlformats.org/officeDocument/2006/relationships/oleObject" Target="../embeddings/oleObject135.bin"/><Relationship Id="rId19" Type="http://schemas.openxmlformats.org/officeDocument/2006/relationships/image" Target="../media/image166.wmf"/><Relationship Id="rId4" Type="http://schemas.openxmlformats.org/officeDocument/2006/relationships/oleObject" Target="../embeddings/oleObject132.bin"/><Relationship Id="rId9" Type="http://schemas.openxmlformats.org/officeDocument/2006/relationships/image" Target="../media/image161.wmf"/><Relationship Id="rId14" Type="http://schemas.openxmlformats.org/officeDocument/2006/relationships/oleObject" Target="../embeddings/oleObject137.bin"/><Relationship Id="rId22" Type="http://schemas.openxmlformats.org/officeDocument/2006/relationships/oleObject" Target="../embeddings/oleObject141.bin"/><Relationship Id="rId27" Type="http://schemas.openxmlformats.org/officeDocument/2006/relationships/image" Target="../media/image170.wmf"/></Relationships>
</file>

<file path=ppt/slides/_rels/slide2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3.jpeg"/></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46.bin"/><Relationship Id="rId3" Type="http://schemas.openxmlformats.org/officeDocument/2006/relationships/image" Target="../media/image177.png"/><Relationship Id="rId7" Type="http://schemas.openxmlformats.org/officeDocument/2006/relationships/image" Target="../media/image175.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145.bin"/><Relationship Id="rId5" Type="http://schemas.openxmlformats.org/officeDocument/2006/relationships/image" Target="../media/image174.wmf"/><Relationship Id="rId4" Type="http://schemas.openxmlformats.org/officeDocument/2006/relationships/oleObject" Target="../embeddings/oleObject144.bin"/><Relationship Id="rId9" Type="http://schemas.openxmlformats.org/officeDocument/2006/relationships/image" Target="../media/image176.wmf"/></Relationships>
</file>

<file path=ppt/slides/_rels/slide29.xml.rels><?xml version="1.0" encoding="UTF-8" standalone="yes"?>
<Relationships xmlns="http://schemas.openxmlformats.org/package/2006/relationships"><Relationship Id="rId8" Type="http://schemas.openxmlformats.org/officeDocument/2006/relationships/image" Target="../media/image180.wmf"/><Relationship Id="rId13" Type="http://schemas.openxmlformats.org/officeDocument/2006/relationships/oleObject" Target="../embeddings/oleObject152.bin"/><Relationship Id="rId18" Type="http://schemas.openxmlformats.org/officeDocument/2006/relationships/image" Target="../media/image185.wmf"/><Relationship Id="rId3" Type="http://schemas.openxmlformats.org/officeDocument/2006/relationships/oleObject" Target="../embeddings/oleObject147.bin"/><Relationship Id="rId21" Type="http://schemas.openxmlformats.org/officeDocument/2006/relationships/oleObject" Target="../embeddings/oleObject156.bin"/><Relationship Id="rId7" Type="http://schemas.openxmlformats.org/officeDocument/2006/relationships/oleObject" Target="../embeddings/oleObject149.bin"/><Relationship Id="rId12" Type="http://schemas.openxmlformats.org/officeDocument/2006/relationships/image" Target="../media/image182.wmf"/><Relationship Id="rId17" Type="http://schemas.openxmlformats.org/officeDocument/2006/relationships/oleObject" Target="../embeddings/oleObject154.bin"/><Relationship Id="rId2" Type="http://schemas.openxmlformats.org/officeDocument/2006/relationships/slideLayout" Target="../slideLayouts/slideLayout2.xml"/><Relationship Id="rId16" Type="http://schemas.openxmlformats.org/officeDocument/2006/relationships/image" Target="../media/image184.wmf"/><Relationship Id="rId20" Type="http://schemas.openxmlformats.org/officeDocument/2006/relationships/image" Target="../media/image186.wmf"/><Relationship Id="rId1" Type="http://schemas.openxmlformats.org/officeDocument/2006/relationships/vmlDrawing" Target="../drawings/vmlDrawing17.vml"/><Relationship Id="rId6" Type="http://schemas.openxmlformats.org/officeDocument/2006/relationships/image" Target="../media/image179.wmf"/><Relationship Id="rId11" Type="http://schemas.openxmlformats.org/officeDocument/2006/relationships/oleObject" Target="../embeddings/oleObject151.bin"/><Relationship Id="rId24" Type="http://schemas.openxmlformats.org/officeDocument/2006/relationships/image" Target="../media/image188.wmf"/><Relationship Id="rId5" Type="http://schemas.openxmlformats.org/officeDocument/2006/relationships/oleObject" Target="../embeddings/oleObject148.bin"/><Relationship Id="rId15" Type="http://schemas.openxmlformats.org/officeDocument/2006/relationships/oleObject" Target="../embeddings/oleObject153.bin"/><Relationship Id="rId23" Type="http://schemas.openxmlformats.org/officeDocument/2006/relationships/oleObject" Target="../embeddings/oleObject157.bin"/><Relationship Id="rId10" Type="http://schemas.openxmlformats.org/officeDocument/2006/relationships/image" Target="../media/image181.wmf"/><Relationship Id="rId19" Type="http://schemas.openxmlformats.org/officeDocument/2006/relationships/oleObject" Target="../embeddings/oleObject155.bin"/><Relationship Id="rId4" Type="http://schemas.openxmlformats.org/officeDocument/2006/relationships/image" Target="../media/image178.wmf"/><Relationship Id="rId9" Type="http://schemas.openxmlformats.org/officeDocument/2006/relationships/oleObject" Target="../embeddings/oleObject150.bin"/><Relationship Id="rId14" Type="http://schemas.openxmlformats.org/officeDocument/2006/relationships/image" Target="../media/image183.wmf"/><Relationship Id="rId22" Type="http://schemas.openxmlformats.org/officeDocument/2006/relationships/image" Target="../media/image18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60.bin"/><Relationship Id="rId13" Type="http://schemas.openxmlformats.org/officeDocument/2006/relationships/oleObject" Target="../embeddings/oleObject161.bin"/><Relationship Id="rId3" Type="http://schemas.openxmlformats.org/officeDocument/2006/relationships/oleObject" Target="../embeddings/oleObject158.bin"/><Relationship Id="rId7" Type="http://schemas.openxmlformats.org/officeDocument/2006/relationships/image" Target="../media/image174.wmf"/><Relationship Id="rId12" Type="http://schemas.openxmlformats.org/officeDocument/2006/relationships/image" Target="../media/image192.jpeg"/><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159.bin"/><Relationship Id="rId11" Type="http://schemas.openxmlformats.org/officeDocument/2006/relationships/image" Target="../media/image191.jpeg"/><Relationship Id="rId5" Type="http://schemas.openxmlformats.org/officeDocument/2006/relationships/image" Target="../media/image177.png"/><Relationship Id="rId10" Type="http://schemas.openxmlformats.org/officeDocument/2006/relationships/image" Target="../media/image156.emf"/><Relationship Id="rId4" Type="http://schemas.openxmlformats.org/officeDocument/2006/relationships/image" Target="../media/image189.wmf"/><Relationship Id="rId9" Type="http://schemas.openxmlformats.org/officeDocument/2006/relationships/image" Target="../media/image176.wmf"/><Relationship Id="rId14" Type="http://schemas.openxmlformats.org/officeDocument/2006/relationships/image" Target="../media/image190.wmf"/></Relationships>
</file>

<file path=ppt/slides/_rels/slide32.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image" Target="../media/image194.png"/><Relationship Id="rId1" Type="http://schemas.openxmlformats.org/officeDocument/2006/relationships/slideLayout" Target="../slideLayouts/slideLayout2.xml"/><Relationship Id="rId4" Type="http://schemas.openxmlformats.org/officeDocument/2006/relationships/image" Target="../media/image196.gif"/></Relationships>
</file>

<file path=ppt/slides/_rels/slide34.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jpeg"/><Relationship Id="rId1" Type="http://schemas.openxmlformats.org/officeDocument/2006/relationships/slideLayout" Target="../slideLayouts/slideLayout2.xml"/><Relationship Id="rId6" Type="http://schemas.openxmlformats.org/officeDocument/2006/relationships/image" Target="../media/image201.jpeg"/><Relationship Id="rId5" Type="http://schemas.openxmlformats.org/officeDocument/2006/relationships/image" Target="../media/image200.png"/><Relationship Id="rId4" Type="http://schemas.openxmlformats.org/officeDocument/2006/relationships/image" Target="../media/image199.jpeg"/></Relationships>
</file>

<file path=ppt/slides/_rels/slide35.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image" Target="../media/image20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05.wmf"/><Relationship Id="rId13" Type="http://schemas.openxmlformats.org/officeDocument/2006/relationships/oleObject" Target="../embeddings/oleObject167.bin"/><Relationship Id="rId18" Type="http://schemas.openxmlformats.org/officeDocument/2006/relationships/oleObject" Target="../embeddings/oleObject171.bin"/><Relationship Id="rId26" Type="http://schemas.openxmlformats.org/officeDocument/2006/relationships/oleObject" Target="../embeddings/oleObject177.bin"/><Relationship Id="rId39" Type="http://schemas.openxmlformats.org/officeDocument/2006/relationships/oleObject" Target="../embeddings/oleObject187.bin"/><Relationship Id="rId3" Type="http://schemas.openxmlformats.org/officeDocument/2006/relationships/oleObject" Target="../embeddings/oleObject162.bin"/><Relationship Id="rId21" Type="http://schemas.openxmlformats.org/officeDocument/2006/relationships/oleObject" Target="../embeddings/oleObject174.bin"/><Relationship Id="rId34" Type="http://schemas.openxmlformats.org/officeDocument/2006/relationships/image" Target="../media/image211.wmf"/><Relationship Id="rId7" Type="http://schemas.openxmlformats.org/officeDocument/2006/relationships/oleObject" Target="../embeddings/oleObject164.bin"/><Relationship Id="rId12" Type="http://schemas.openxmlformats.org/officeDocument/2006/relationships/image" Target="../media/image207.wmf"/><Relationship Id="rId17" Type="http://schemas.openxmlformats.org/officeDocument/2006/relationships/oleObject" Target="../embeddings/oleObject170.bin"/><Relationship Id="rId25" Type="http://schemas.openxmlformats.org/officeDocument/2006/relationships/image" Target="../media/image210.wmf"/><Relationship Id="rId33" Type="http://schemas.openxmlformats.org/officeDocument/2006/relationships/oleObject" Target="../embeddings/oleObject184.bin"/><Relationship Id="rId38" Type="http://schemas.openxmlformats.org/officeDocument/2006/relationships/image" Target="../media/image213.wmf"/><Relationship Id="rId2" Type="http://schemas.openxmlformats.org/officeDocument/2006/relationships/slideLayout" Target="../slideLayouts/slideLayout2.xml"/><Relationship Id="rId16" Type="http://schemas.openxmlformats.org/officeDocument/2006/relationships/oleObject" Target="../embeddings/oleObject169.bin"/><Relationship Id="rId20" Type="http://schemas.openxmlformats.org/officeDocument/2006/relationships/oleObject" Target="../embeddings/oleObject173.bin"/><Relationship Id="rId29" Type="http://schemas.openxmlformats.org/officeDocument/2006/relationships/oleObject" Target="../embeddings/oleObject180.bin"/><Relationship Id="rId1" Type="http://schemas.openxmlformats.org/officeDocument/2006/relationships/vmlDrawing" Target="../drawings/vmlDrawing19.vml"/><Relationship Id="rId6" Type="http://schemas.openxmlformats.org/officeDocument/2006/relationships/image" Target="../media/image204.wmf"/><Relationship Id="rId11" Type="http://schemas.openxmlformats.org/officeDocument/2006/relationships/oleObject" Target="../embeddings/oleObject166.bin"/><Relationship Id="rId24" Type="http://schemas.openxmlformats.org/officeDocument/2006/relationships/oleObject" Target="../embeddings/oleObject176.bin"/><Relationship Id="rId32" Type="http://schemas.openxmlformats.org/officeDocument/2006/relationships/oleObject" Target="../embeddings/oleObject183.bin"/><Relationship Id="rId37" Type="http://schemas.openxmlformats.org/officeDocument/2006/relationships/oleObject" Target="../embeddings/oleObject186.bin"/><Relationship Id="rId40" Type="http://schemas.openxmlformats.org/officeDocument/2006/relationships/image" Target="../media/image214.wmf"/><Relationship Id="rId5" Type="http://schemas.openxmlformats.org/officeDocument/2006/relationships/oleObject" Target="../embeddings/oleObject163.bin"/><Relationship Id="rId15" Type="http://schemas.openxmlformats.org/officeDocument/2006/relationships/oleObject" Target="../embeddings/oleObject168.bin"/><Relationship Id="rId23" Type="http://schemas.openxmlformats.org/officeDocument/2006/relationships/oleObject" Target="../embeddings/oleObject175.bin"/><Relationship Id="rId28" Type="http://schemas.openxmlformats.org/officeDocument/2006/relationships/oleObject" Target="../embeddings/oleObject179.bin"/><Relationship Id="rId36" Type="http://schemas.openxmlformats.org/officeDocument/2006/relationships/image" Target="../media/image212.wmf"/><Relationship Id="rId10" Type="http://schemas.openxmlformats.org/officeDocument/2006/relationships/image" Target="../media/image206.wmf"/><Relationship Id="rId19" Type="http://schemas.openxmlformats.org/officeDocument/2006/relationships/oleObject" Target="../embeddings/oleObject172.bin"/><Relationship Id="rId31" Type="http://schemas.openxmlformats.org/officeDocument/2006/relationships/oleObject" Target="../embeddings/oleObject182.bin"/><Relationship Id="rId4" Type="http://schemas.openxmlformats.org/officeDocument/2006/relationships/image" Target="../media/image203.wmf"/><Relationship Id="rId9" Type="http://schemas.openxmlformats.org/officeDocument/2006/relationships/oleObject" Target="../embeddings/oleObject165.bin"/><Relationship Id="rId14" Type="http://schemas.openxmlformats.org/officeDocument/2006/relationships/image" Target="../media/image208.wmf"/><Relationship Id="rId22" Type="http://schemas.openxmlformats.org/officeDocument/2006/relationships/image" Target="../media/image209.wmf"/><Relationship Id="rId27" Type="http://schemas.openxmlformats.org/officeDocument/2006/relationships/oleObject" Target="../embeddings/oleObject178.bin"/><Relationship Id="rId30" Type="http://schemas.openxmlformats.org/officeDocument/2006/relationships/oleObject" Target="../embeddings/oleObject181.bin"/><Relationship Id="rId35" Type="http://schemas.openxmlformats.org/officeDocument/2006/relationships/oleObject" Target="../embeddings/oleObject185.bin"/></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190.bin"/><Relationship Id="rId13" Type="http://schemas.openxmlformats.org/officeDocument/2006/relationships/image" Target="../media/image219.wmf"/><Relationship Id="rId18" Type="http://schemas.openxmlformats.org/officeDocument/2006/relationships/oleObject" Target="../embeddings/oleObject195.bin"/><Relationship Id="rId3" Type="http://schemas.openxmlformats.org/officeDocument/2006/relationships/notesSlide" Target="../notesSlides/notesSlide6.xml"/><Relationship Id="rId7" Type="http://schemas.openxmlformats.org/officeDocument/2006/relationships/image" Target="../media/image216.wmf"/><Relationship Id="rId12" Type="http://schemas.openxmlformats.org/officeDocument/2006/relationships/oleObject" Target="../embeddings/oleObject192.bin"/><Relationship Id="rId17" Type="http://schemas.openxmlformats.org/officeDocument/2006/relationships/image" Target="../media/image221.wmf"/><Relationship Id="rId2" Type="http://schemas.openxmlformats.org/officeDocument/2006/relationships/slideLayout" Target="../slideLayouts/slideLayout2.xml"/><Relationship Id="rId16" Type="http://schemas.openxmlformats.org/officeDocument/2006/relationships/oleObject" Target="../embeddings/oleObject194.bin"/><Relationship Id="rId1" Type="http://schemas.openxmlformats.org/officeDocument/2006/relationships/vmlDrawing" Target="../drawings/vmlDrawing20.vml"/><Relationship Id="rId6" Type="http://schemas.openxmlformats.org/officeDocument/2006/relationships/oleObject" Target="../embeddings/oleObject189.bin"/><Relationship Id="rId11" Type="http://schemas.openxmlformats.org/officeDocument/2006/relationships/image" Target="../media/image218.wmf"/><Relationship Id="rId5" Type="http://schemas.openxmlformats.org/officeDocument/2006/relationships/image" Target="../media/image215.wmf"/><Relationship Id="rId15" Type="http://schemas.openxmlformats.org/officeDocument/2006/relationships/image" Target="../media/image220.wmf"/><Relationship Id="rId10" Type="http://schemas.openxmlformats.org/officeDocument/2006/relationships/oleObject" Target="../embeddings/oleObject191.bin"/><Relationship Id="rId19" Type="http://schemas.openxmlformats.org/officeDocument/2006/relationships/image" Target="../media/image222.wmf"/><Relationship Id="rId4" Type="http://schemas.openxmlformats.org/officeDocument/2006/relationships/oleObject" Target="../embeddings/oleObject188.bin"/><Relationship Id="rId9" Type="http://schemas.openxmlformats.org/officeDocument/2006/relationships/image" Target="../media/image217.wmf"/><Relationship Id="rId14" Type="http://schemas.openxmlformats.org/officeDocument/2006/relationships/oleObject" Target="../embeddings/oleObject193.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98.bin"/><Relationship Id="rId13" Type="http://schemas.openxmlformats.org/officeDocument/2006/relationships/image" Target="../media/image227.wmf"/><Relationship Id="rId3" Type="http://schemas.openxmlformats.org/officeDocument/2006/relationships/notesSlide" Target="../notesSlides/notesSlide7.xml"/><Relationship Id="rId7" Type="http://schemas.openxmlformats.org/officeDocument/2006/relationships/image" Target="../media/image224.wmf"/><Relationship Id="rId12" Type="http://schemas.openxmlformats.org/officeDocument/2006/relationships/oleObject" Target="../embeddings/oleObject200.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197.bin"/><Relationship Id="rId11" Type="http://schemas.openxmlformats.org/officeDocument/2006/relationships/image" Target="../media/image226.wmf"/><Relationship Id="rId5" Type="http://schemas.openxmlformats.org/officeDocument/2006/relationships/image" Target="../media/image223.wmf"/><Relationship Id="rId15" Type="http://schemas.openxmlformats.org/officeDocument/2006/relationships/image" Target="../media/image228.wmf"/><Relationship Id="rId10" Type="http://schemas.openxmlformats.org/officeDocument/2006/relationships/oleObject" Target="../embeddings/oleObject199.bin"/><Relationship Id="rId4" Type="http://schemas.openxmlformats.org/officeDocument/2006/relationships/oleObject" Target="../embeddings/oleObject196.bin"/><Relationship Id="rId9" Type="http://schemas.openxmlformats.org/officeDocument/2006/relationships/image" Target="../media/image225.wmf"/><Relationship Id="rId14" Type="http://schemas.openxmlformats.org/officeDocument/2006/relationships/oleObject" Target="../embeddings/oleObject201.bin"/></Relationships>
</file>

<file path=ppt/slides/_rels/slide39.xml.rels><?xml version="1.0" encoding="UTF-8" standalone="yes"?>
<Relationships xmlns="http://schemas.openxmlformats.org/package/2006/relationships"><Relationship Id="rId8" Type="http://schemas.openxmlformats.org/officeDocument/2006/relationships/image" Target="../media/image231.wmf"/><Relationship Id="rId13" Type="http://schemas.openxmlformats.org/officeDocument/2006/relationships/oleObject" Target="../embeddings/oleObject207.bin"/><Relationship Id="rId18" Type="http://schemas.openxmlformats.org/officeDocument/2006/relationships/image" Target="../media/image236.wmf"/><Relationship Id="rId3" Type="http://schemas.openxmlformats.org/officeDocument/2006/relationships/oleObject" Target="../embeddings/oleObject202.bin"/><Relationship Id="rId7" Type="http://schemas.openxmlformats.org/officeDocument/2006/relationships/oleObject" Target="../embeddings/oleObject204.bin"/><Relationship Id="rId12" Type="http://schemas.openxmlformats.org/officeDocument/2006/relationships/image" Target="../media/image233.wmf"/><Relationship Id="rId17" Type="http://schemas.openxmlformats.org/officeDocument/2006/relationships/oleObject" Target="../embeddings/oleObject209.bin"/><Relationship Id="rId2" Type="http://schemas.openxmlformats.org/officeDocument/2006/relationships/slideLayout" Target="../slideLayouts/slideLayout2.xml"/><Relationship Id="rId16" Type="http://schemas.openxmlformats.org/officeDocument/2006/relationships/image" Target="../media/image235.wmf"/><Relationship Id="rId20" Type="http://schemas.openxmlformats.org/officeDocument/2006/relationships/image" Target="../media/image237.wmf"/><Relationship Id="rId1" Type="http://schemas.openxmlformats.org/officeDocument/2006/relationships/vmlDrawing" Target="../drawings/vmlDrawing22.vml"/><Relationship Id="rId6" Type="http://schemas.openxmlformats.org/officeDocument/2006/relationships/image" Target="../media/image230.wmf"/><Relationship Id="rId11" Type="http://schemas.openxmlformats.org/officeDocument/2006/relationships/oleObject" Target="../embeddings/oleObject206.bin"/><Relationship Id="rId5" Type="http://schemas.openxmlformats.org/officeDocument/2006/relationships/oleObject" Target="../embeddings/oleObject203.bin"/><Relationship Id="rId15" Type="http://schemas.openxmlformats.org/officeDocument/2006/relationships/oleObject" Target="../embeddings/oleObject208.bin"/><Relationship Id="rId10" Type="http://schemas.openxmlformats.org/officeDocument/2006/relationships/image" Target="../media/image232.wmf"/><Relationship Id="rId19" Type="http://schemas.openxmlformats.org/officeDocument/2006/relationships/oleObject" Target="../embeddings/oleObject210.bin"/><Relationship Id="rId4" Type="http://schemas.openxmlformats.org/officeDocument/2006/relationships/image" Target="../media/image229.wmf"/><Relationship Id="rId9" Type="http://schemas.openxmlformats.org/officeDocument/2006/relationships/oleObject" Target="../embeddings/oleObject205.bin"/><Relationship Id="rId14" Type="http://schemas.openxmlformats.org/officeDocument/2006/relationships/image" Target="../media/image234.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40.wmf"/><Relationship Id="rId13" Type="http://schemas.openxmlformats.org/officeDocument/2006/relationships/oleObject" Target="../embeddings/oleObject216.bin"/><Relationship Id="rId18" Type="http://schemas.openxmlformats.org/officeDocument/2006/relationships/image" Target="../media/image244.wmf"/><Relationship Id="rId26" Type="http://schemas.openxmlformats.org/officeDocument/2006/relationships/image" Target="../media/image248.wmf"/><Relationship Id="rId39" Type="http://schemas.openxmlformats.org/officeDocument/2006/relationships/oleObject" Target="../embeddings/oleObject229.bin"/><Relationship Id="rId3" Type="http://schemas.openxmlformats.org/officeDocument/2006/relationships/oleObject" Target="../embeddings/oleObject211.bin"/><Relationship Id="rId21" Type="http://schemas.openxmlformats.org/officeDocument/2006/relationships/oleObject" Target="../embeddings/oleObject220.bin"/><Relationship Id="rId34" Type="http://schemas.openxmlformats.org/officeDocument/2006/relationships/image" Target="../media/image252.wmf"/><Relationship Id="rId7" Type="http://schemas.openxmlformats.org/officeDocument/2006/relationships/oleObject" Target="../embeddings/oleObject213.bin"/><Relationship Id="rId12" Type="http://schemas.openxmlformats.org/officeDocument/2006/relationships/image" Target="../media/image242.wmf"/><Relationship Id="rId17" Type="http://schemas.openxmlformats.org/officeDocument/2006/relationships/oleObject" Target="../embeddings/oleObject218.bin"/><Relationship Id="rId25" Type="http://schemas.openxmlformats.org/officeDocument/2006/relationships/oleObject" Target="../embeddings/oleObject222.bin"/><Relationship Id="rId33" Type="http://schemas.openxmlformats.org/officeDocument/2006/relationships/oleObject" Target="../embeddings/oleObject226.bin"/><Relationship Id="rId38" Type="http://schemas.openxmlformats.org/officeDocument/2006/relationships/image" Target="../media/image254.wmf"/><Relationship Id="rId2" Type="http://schemas.openxmlformats.org/officeDocument/2006/relationships/slideLayout" Target="../slideLayouts/slideLayout2.xml"/><Relationship Id="rId16" Type="http://schemas.openxmlformats.org/officeDocument/2006/relationships/image" Target="../media/image229.wmf"/><Relationship Id="rId20" Type="http://schemas.openxmlformats.org/officeDocument/2006/relationships/image" Target="../media/image245.wmf"/><Relationship Id="rId29" Type="http://schemas.openxmlformats.org/officeDocument/2006/relationships/oleObject" Target="../embeddings/oleObject224.bin"/><Relationship Id="rId1" Type="http://schemas.openxmlformats.org/officeDocument/2006/relationships/vmlDrawing" Target="../drawings/vmlDrawing23.vml"/><Relationship Id="rId6" Type="http://schemas.openxmlformats.org/officeDocument/2006/relationships/image" Target="../media/image239.wmf"/><Relationship Id="rId11" Type="http://schemas.openxmlformats.org/officeDocument/2006/relationships/oleObject" Target="../embeddings/oleObject215.bin"/><Relationship Id="rId24" Type="http://schemas.openxmlformats.org/officeDocument/2006/relationships/image" Target="../media/image247.wmf"/><Relationship Id="rId32" Type="http://schemas.openxmlformats.org/officeDocument/2006/relationships/image" Target="../media/image251.wmf"/><Relationship Id="rId37" Type="http://schemas.openxmlformats.org/officeDocument/2006/relationships/oleObject" Target="../embeddings/oleObject228.bin"/><Relationship Id="rId40" Type="http://schemas.openxmlformats.org/officeDocument/2006/relationships/image" Target="../media/image255.wmf"/><Relationship Id="rId5" Type="http://schemas.openxmlformats.org/officeDocument/2006/relationships/oleObject" Target="../embeddings/oleObject212.bin"/><Relationship Id="rId15" Type="http://schemas.openxmlformats.org/officeDocument/2006/relationships/oleObject" Target="../embeddings/oleObject217.bin"/><Relationship Id="rId23" Type="http://schemas.openxmlformats.org/officeDocument/2006/relationships/oleObject" Target="../embeddings/oleObject221.bin"/><Relationship Id="rId28" Type="http://schemas.openxmlformats.org/officeDocument/2006/relationships/image" Target="../media/image249.wmf"/><Relationship Id="rId36" Type="http://schemas.openxmlformats.org/officeDocument/2006/relationships/image" Target="../media/image253.wmf"/><Relationship Id="rId10" Type="http://schemas.openxmlformats.org/officeDocument/2006/relationships/image" Target="../media/image241.wmf"/><Relationship Id="rId19" Type="http://schemas.openxmlformats.org/officeDocument/2006/relationships/oleObject" Target="../embeddings/oleObject219.bin"/><Relationship Id="rId31" Type="http://schemas.openxmlformats.org/officeDocument/2006/relationships/oleObject" Target="../embeddings/oleObject225.bin"/><Relationship Id="rId4" Type="http://schemas.openxmlformats.org/officeDocument/2006/relationships/image" Target="../media/image238.wmf"/><Relationship Id="rId9" Type="http://schemas.openxmlformats.org/officeDocument/2006/relationships/oleObject" Target="../embeddings/oleObject214.bin"/><Relationship Id="rId14" Type="http://schemas.openxmlformats.org/officeDocument/2006/relationships/image" Target="../media/image243.wmf"/><Relationship Id="rId22" Type="http://schemas.openxmlformats.org/officeDocument/2006/relationships/image" Target="../media/image246.wmf"/><Relationship Id="rId27" Type="http://schemas.openxmlformats.org/officeDocument/2006/relationships/oleObject" Target="../embeddings/oleObject223.bin"/><Relationship Id="rId30" Type="http://schemas.openxmlformats.org/officeDocument/2006/relationships/image" Target="../media/image250.wmf"/><Relationship Id="rId35" Type="http://schemas.openxmlformats.org/officeDocument/2006/relationships/oleObject" Target="../embeddings/oleObject227.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232.bin"/><Relationship Id="rId13" Type="http://schemas.openxmlformats.org/officeDocument/2006/relationships/image" Target="../media/image260.wmf"/><Relationship Id="rId18" Type="http://schemas.openxmlformats.org/officeDocument/2006/relationships/oleObject" Target="../embeddings/oleObject237.bin"/><Relationship Id="rId3" Type="http://schemas.openxmlformats.org/officeDocument/2006/relationships/notesSlide" Target="../notesSlides/notesSlide8.xml"/><Relationship Id="rId21" Type="http://schemas.openxmlformats.org/officeDocument/2006/relationships/image" Target="../media/image264.wmf"/><Relationship Id="rId7" Type="http://schemas.openxmlformats.org/officeDocument/2006/relationships/image" Target="../media/image257.wmf"/><Relationship Id="rId12" Type="http://schemas.openxmlformats.org/officeDocument/2006/relationships/oleObject" Target="../embeddings/oleObject234.bin"/><Relationship Id="rId17" Type="http://schemas.openxmlformats.org/officeDocument/2006/relationships/image" Target="../media/image262.wmf"/><Relationship Id="rId2" Type="http://schemas.openxmlformats.org/officeDocument/2006/relationships/slideLayout" Target="../slideLayouts/slideLayout2.xml"/><Relationship Id="rId16" Type="http://schemas.openxmlformats.org/officeDocument/2006/relationships/oleObject" Target="../embeddings/oleObject236.bin"/><Relationship Id="rId20" Type="http://schemas.openxmlformats.org/officeDocument/2006/relationships/oleObject" Target="../embeddings/oleObject238.bin"/><Relationship Id="rId1" Type="http://schemas.openxmlformats.org/officeDocument/2006/relationships/vmlDrawing" Target="../drawings/vmlDrawing24.vml"/><Relationship Id="rId6" Type="http://schemas.openxmlformats.org/officeDocument/2006/relationships/oleObject" Target="../embeddings/oleObject231.bin"/><Relationship Id="rId11" Type="http://schemas.openxmlformats.org/officeDocument/2006/relationships/image" Target="../media/image259.wmf"/><Relationship Id="rId5" Type="http://schemas.openxmlformats.org/officeDocument/2006/relationships/image" Target="../media/image256.wmf"/><Relationship Id="rId15" Type="http://schemas.openxmlformats.org/officeDocument/2006/relationships/image" Target="../media/image261.wmf"/><Relationship Id="rId10" Type="http://schemas.openxmlformats.org/officeDocument/2006/relationships/oleObject" Target="../embeddings/oleObject233.bin"/><Relationship Id="rId19" Type="http://schemas.openxmlformats.org/officeDocument/2006/relationships/image" Target="../media/image263.wmf"/><Relationship Id="rId4" Type="http://schemas.openxmlformats.org/officeDocument/2006/relationships/oleObject" Target="../embeddings/oleObject230.bin"/><Relationship Id="rId9" Type="http://schemas.openxmlformats.org/officeDocument/2006/relationships/image" Target="../media/image258.wmf"/><Relationship Id="rId14" Type="http://schemas.openxmlformats.org/officeDocument/2006/relationships/oleObject" Target="../embeddings/oleObject235.bin"/></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267.wmf"/><Relationship Id="rId13" Type="http://schemas.openxmlformats.org/officeDocument/2006/relationships/oleObject" Target="../embeddings/oleObject244.bin"/><Relationship Id="rId18" Type="http://schemas.openxmlformats.org/officeDocument/2006/relationships/image" Target="../media/image272.wmf"/><Relationship Id="rId26" Type="http://schemas.openxmlformats.org/officeDocument/2006/relationships/image" Target="../media/image276.wmf"/><Relationship Id="rId3" Type="http://schemas.openxmlformats.org/officeDocument/2006/relationships/oleObject" Target="../embeddings/oleObject239.bin"/><Relationship Id="rId21" Type="http://schemas.openxmlformats.org/officeDocument/2006/relationships/oleObject" Target="../embeddings/oleObject248.bin"/><Relationship Id="rId7" Type="http://schemas.openxmlformats.org/officeDocument/2006/relationships/oleObject" Target="../embeddings/oleObject241.bin"/><Relationship Id="rId12" Type="http://schemas.openxmlformats.org/officeDocument/2006/relationships/image" Target="../media/image269.wmf"/><Relationship Id="rId17" Type="http://schemas.openxmlformats.org/officeDocument/2006/relationships/oleObject" Target="../embeddings/oleObject246.bin"/><Relationship Id="rId25" Type="http://schemas.openxmlformats.org/officeDocument/2006/relationships/oleObject" Target="../embeddings/oleObject250.bin"/><Relationship Id="rId2" Type="http://schemas.openxmlformats.org/officeDocument/2006/relationships/slideLayout" Target="../slideLayouts/slideLayout2.xml"/><Relationship Id="rId16" Type="http://schemas.openxmlformats.org/officeDocument/2006/relationships/image" Target="../media/image271.wmf"/><Relationship Id="rId20" Type="http://schemas.openxmlformats.org/officeDocument/2006/relationships/image" Target="../media/image273.wmf"/><Relationship Id="rId29" Type="http://schemas.openxmlformats.org/officeDocument/2006/relationships/oleObject" Target="../embeddings/oleObject252.bin"/><Relationship Id="rId1" Type="http://schemas.openxmlformats.org/officeDocument/2006/relationships/vmlDrawing" Target="../drawings/vmlDrawing25.vml"/><Relationship Id="rId6" Type="http://schemas.openxmlformats.org/officeDocument/2006/relationships/image" Target="../media/image266.wmf"/><Relationship Id="rId11" Type="http://schemas.openxmlformats.org/officeDocument/2006/relationships/oleObject" Target="../embeddings/oleObject243.bin"/><Relationship Id="rId24" Type="http://schemas.openxmlformats.org/officeDocument/2006/relationships/image" Target="../media/image275.wmf"/><Relationship Id="rId32" Type="http://schemas.openxmlformats.org/officeDocument/2006/relationships/image" Target="../media/image279.wmf"/><Relationship Id="rId5" Type="http://schemas.openxmlformats.org/officeDocument/2006/relationships/oleObject" Target="../embeddings/oleObject240.bin"/><Relationship Id="rId15" Type="http://schemas.openxmlformats.org/officeDocument/2006/relationships/oleObject" Target="../embeddings/oleObject245.bin"/><Relationship Id="rId23" Type="http://schemas.openxmlformats.org/officeDocument/2006/relationships/oleObject" Target="../embeddings/oleObject249.bin"/><Relationship Id="rId28" Type="http://schemas.openxmlformats.org/officeDocument/2006/relationships/image" Target="../media/image277.wmf"/><Relationship Id="rId10" Type="http://schemas.openxmlformats.org/officeDocument/2006/relationships/image" Target="../media/image268.wmf"/><Relationship Id="rId19" Type="http://schemas.openxmlformats.org/officeDocument/2006/relationships/oleObject" Target="../embeddings/oleObject247.bin"/><Relationship Id="rId31" Type="http://schemas.openxmlformats.org/officeDocument/2006/relationships/oleObject" Target="../embeddings/oleObject253.bin"/><Relationship Id="rId4" Type="http://schemas.openxmlformats.org/officeDocument/2006/relationships/image" Target="../media/image265.wmf"/><Relationship Id="rId9" Type="http://schemas.openxmlformats.org/officeDocument/2006/relationships/oleObject" Target="../embeddings/oleObject242.bin"/><Relationship Id="rId14" Type="http://schemas.openxmlformats.org/officeDocument/2006/relationships/image" Target="../media/image270.wmf"/><Relationship Id="rId22" Type="http://schemas.openxmlformats.org/officeDocument/2006/relationships/image" Target="../media/image274.wmf"/><Relationship Id="rId27" Type="http://schemas.openxmlformats.org/officeDocument/2006/relationships/oleObject" Target="../embeddings/oleObject251.bin"/><Relationship Id="rId30" Type="http://schemas.openxmlformats.org/officeDocument/2006/relationships/image" Target="../media/image278.wmf"/></Relationships>
</file>

<file path=ppt/slides/_rels/slide44.xml.rels><?xml version="1.0" encoding="UTF-8" standalone="yes"?>
<Relationships xmlns="http://schemas.openxmlformats.org/package/2006/relationships"><Relationship Id="rId8" Type="http://schemas.openxmlformats.org/officeDocument/2006/relationships/image" Target="../media/image280.wmf"/><Relationship Id="rId3" Type="http://schemas.openxmlformats.org/officeDocument/2006/relationships/oleObject" Target="../embeddings/oleObject254.bin"/><Relationship Id="rId7" Type="http://schemas.openxmlformats.org/officeDocument/2006/relationships/oleObject" Target="../embeddings/oleObject256.bin"/><Relationship Id="rId12" Type="http://schemas.openxmlformats.org/officeDocument/2006/relationships/image" Target="../media/image279.wmf"/><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image" Target="../media/image266.wmf"/><Relationship Id="rId11" Type="http://schemas.openxmlformats.org/officeDocument/2006/relationships/oleObject" Target="../embeddings/oleObject258.bin"/><Relationship Id="rId5" Type="http://schemas.openxmlformats.org/officeDocument/2006/relationships/oleObject" Target="../embeddings/oleObject255.bin"/><Relationship Id="rId10" Type="http://schemas.openxmlformats.org/officeDocument/2006/relationships/image" Target="../media/image278.wmf"/><Relationship Id="rId4" Type="http://schemas.openxmlformats.org/officeDocument/2006/relationships/image" Target="../media/image265.wmf"/><Relationship Id="rId9" Type="http://schemas.openxmlformats.org/officeDocument/2006/relationships/oleObject" Target="../embeddings/oleObject257.bin"/></Relationships>
</file>

<file path=ppt/slides/_rels/slide45.xml.rels><?xml version="1.0" encoding="UTF-8" standalone="yes"?>
<Relationships xmlns="http://schemas.openxmlformats.org/package/2006/relationships"><Relationship Id="rId8" Type="http://schemas.openxmlformats.org/officeDocument/2006/relationships/image" Target="../media/image281.wmf"/><Relationship Id="rId13" Type="http://schemas.openxmlformats.org/officeDocument/2006/relationships/oleObject" Target="../embeddings/oleObject264.bin"/><Relationship Id="rId18" Type="http://schemas.openxmlformats.org/officeDocument/2006/relationships/image" Target="../media/image286.wmf"/><Relationship Id="rId26" Type="http://schemas.openxmlformats.org/officeDocument/2006/relationships/image" Target="../media/image290.wmf"/><Relationship Id="rId3" Type="http://schemas.openxmlformats.org/officeDocument/2006/relationships/oleObject" Target="../embeddings/oleObject259.bin"/><Relationship Id="rId21" Type="http://schemas.openxmlformats.org/officeDocument/2006/relationships/oleObject" Target="../embeddings/oleObject268.bin"/><Relationship Id="rId34" Type="http://schemas.openxmlformats.org/officeDocument/2006/relationships/image" Target="../media/image294.wmf"/><Relationship Id="rId7" Type="http://schemas.openxmlformats.org/officeDocument/2006/relationships/oleObject" Target="../embeddings/oleObject261.bin"/><Relationship Id="rId12" Type="http://schemas.openxmlformats.org/officeDocument/2006/relationships/image" Target="../media/image283.wmf"/><Relationship Id="rId17" Type="http://schemas.openxmlformats.org/officeDocument/2006/relationships/oleObject" Target="../embeddings/oleObject266.bin"/><Relationship Id="rId25" Type="http://schemas.openxmlformats.org/officeDocument/2006/relationships/oleObject" Target="../embeddings/oleObject270.bin"/><Relationship Id="rId33" Type="http://schemas.openxmlformats.org/officeDocument/2006/relationships/oleObject" Target="../embeddings/oleObject274.bin"/><Relationship Id="rId2" Type="http://schemas.openxmlformats.org/officeDocument/2006/relationships/slideLayout" Target="../slideLayouts/slideLayout2.xml"/><Relationship Id="rId16" Type="http://schemas.openxmlformats.org/officeDocument/2006/relationships/image" Target="../media/image285.wmf"/><Relationship Id="rId20" Type="http://schemas.openxmlformats.org/officeDocument/2006/relationships/image" Target="../media/image287.wmf"/><Relationship Id="rId29" Type="http://schemas.openxmlformats.org/officeDocument/2006/relationships/oleObject" Target="../embeddings/oleObject272.bin"/><Relationship Id="rId1" Type="http://schemas.openxmlformats.org/officeDocument/2006/relationships/vmlDrawing" Target="../drawings/vmlDrawing27.vml"/><Relationship Id="rId6" Type="http://schemas.openxmlformats.org/officeDocument/2006/relationships/image" Target="../media/image266.wmf"/><Relationship Id="rId11" Type="http://schemas.openxmlformats.org/officeDocument/2006/relationships/oleObject" Target="../embeddings/oleObject263.bin"/><Relationship Id="rId24" Type="http://schemas.openxmlformats.org/officeDocument/2006/relationships/image" Target="../media/image289.wmf"/><Relationship Id="rId32" Type="http://schemas.openxmlformats.org/officeDocument/2006/relationships/image" Target="../media/image293.wmf"/><Relationship Id="rId5" Type="http://schemas.openxmlformats.org/officeDocument/2006/relationships/oleObject" Target="../embeddings/oleObject260.bin"/><Relationship Id="rId15" Type="http://schemas.openxmlformats.org/officeDocument/2006/relationships/oleObject" Target="../embeddings/oleObject265.bin"/><Relationship Id="rId23" Type="http://schemas.openxmlformats.org/officeDocument/2006/relationships/oleObject" Target="../embeddings/oleObject269.bin"/><Relationship Id="rId28" Type="http://schemas.openxmlformats.org/officeDocument/2006/relationships/image" Target="../media/image291.wmf"/><Relationship Id="rId10" Type="http://schemas.openxmlformats.org/officeDocument/2006/relationships/image" Target="../media/image282.wmf"/><Relationship Id="rId19" Type="http://schemas.openxmlformats.org/officeDocument/2006/relationships/oleObject" Target="../embeddings/oleObject267.bin"/><Relationship Id="rId31" Type="http://schemas.openxmlformats.org/officeDocument/2006/relationships/oleObject" Target="../embeddings/oleObject273.bin"/><Relationship Id="rId4" Type="http://schemas.openxmlformats.org/officeDocument/2006/relationships/image" Target="../media/image265.wmf"/><Relationship Id="rId9" Type="http://schemas.openxmlformats.org/officeDocument/2006/relationships/oleObject" Target="../embeddings/oleObject262.bin"/><Relationship Id="rId14" Type="http://schemas.openxmlformats.org/officeDocument/2006/relationships/image" Target="../media/image284.wmf"/><Relationship Id="rId22" Type="http://schemas.openxmlformats.org/officeDocument/2006/relationships/image" Target="../media/image288.wmf"/><Relationship Id="rId27" Type="http://schemas.openxmlformats.org/officeDocument/2006/relationships/oleObject" Target="../embeddings/oleObject271.bin"/><Relationship Id="rId30" Type="http://schemas.openxmlformats.org/officeDocument/2006/relationships/image" Target="../media/image292.wmf"/></Relationships>
</file>

<file path=ppt/slides/_rels/slide46.xml.rels><?xml version="1.0" encoding="UTF-8" standalone="yes"?>
<Relationships xmlns="http://schemas.openxmlformats.org/package/2006/relationships"><Relationship Id="rId8" Type="http://schemas.openxmlformats.org/officeDocument/2006/relationships/image" Target="../media/image281.wmf"/><Relationship Id="rId13" Type="http://schemas.openxmlformats.org/officeDocument/2006/relationships/oleObject" Target="../embeddings/oleObject280.bin"/><Relationship Id="rId18" Type="http://schemas.openxmlformats.org/officeDocument/2006/relationships/image" Target="../media/image296.wmf"/><Relationship Id="rId26" Type="http://schemas.openxmlformats.org/officeDocument/2006/relationships/image" Target="../media/image300.wmf"/><Relationship Id="rId3" Type="http://schemas.openxmlformats.org/officeDocument/2006/relationships/oleObject" Target="../embeddings/oleObject275.bin"/><Relationship Id="rId21" Type="http://schemas.openxmlformats.org/officeDocument/2006/relationships/oleObject" Target="../embeddings/oleObject284.bin"/><Relationship Id="rId34" Type="http://schemas.openxmlformats.org/officeDocument/2006/relationships/image" Target="../media/image304.wmf"/><Relationship Id="rId7" Type="http://schemas.openxmlformats.org/officeDocument/2006/relationships/oleObject" Target="../embeddings/oleObject277.bin"/><Relationship Id="rId12" Type="http://schemas.openxmlformats.org/officeDocument/2006/relationships/image" Target="../media/image284.wmf"/><Relationship Id="rId17" Type="http://schemas.openxmlformats.org/officeDocument/2006/relationships/oleObject" Target="../embeddings/oleObject282.bin"/><Relationship Id="rId25" Type="http://schemas.openxmlformats.org/officeDocument/2006/relationships/oleObject" Target="../embeddings/oleObject286.bin"/><Relationship Id="rId33" Type="http://schemas.openxmlformats.org/officeDocument/2006/relationships/oleObject" Target="../embeddings/oleObject290.bin"/><Relationship Id="rId2" Type="http://schemas.openxmlformats.org/officeDocument/2006/relationships/slideLayout" Target="../slideLayouts/slideLayout2.xml"/><Relationship Id="rId16" Type="http://schemas.openxmlformats.org/officeDocument/2006/relationships/image" Target="../media/image295.wmf"/><Relationship Id="rId20" Type="http://schemas.openxmlformats.org/officeDocument/2006/relationships/image" Target="../media/image297.wmf"/><Relationship Id="rId29" Type="http://schemas.openxmlformats.org/officeDocument/2006/relationships/oleObject" Target="../embeddings/oleObject288.bin"/><Relationship Id="rId1" Type="http://schemas.openxmlformats.org/officeDocument/2006/relationships/vmlDrawing" Target="../drawings/vmlDrawing28.vml"/><Relationship Id="rId6" Type="http://schemas.openxmlformats.org/officeDocument/2006/relationships/image" Target="../media/image266.wmf"/><Relationship Id="rId11" Type="http://schemas.openxmlformats.org/officeDocument/2006/relationships/oleObject" Target="../embeddings/oleObject279.bin"/><Relationship Id="rId24" Type="http://schemas.openxmlformats.org/officeDocument/2006/relationships/image" Target="../media/image299.wmf"/><Relationship Id="rId32" Type="http://schemas.openxmlformats.org/officeDocument/2006/relationships/image" Target="../media/image303.wmf"/><Relationship Id="rId5" Type="http://schemas.openxmlformats.org/officeDocument/2006/relationships/oleObject" Target="../embeddings/oleObject276.bin"/><Relationship Id="rId15" Type="http://schemas.openxmlformats.org/officeDocument/2006/relationships/oleObject" Target="../embeddings/oleObject281.bin"/><Relationship Id="rId23" Type="http://schemas.openxmlformats.org/officeDocument/2006/relationships/oleObject" Target="../embeddings/oleObject285.bin"/><Relationship Id="rId28" Type="http://schemas.openxmlformats.org/officeDocument/2006/relationships/image" Target="../media/image301.wmf"/><Relationship Id="rId36" Type="http://schemas.openxmlformats.org/officeDocument/2006/relationships/image" Target="../media/image305.wmf"/><Relationship Id="rId10" Type="http://schemas.openxmlformats.org/officeDocument/2006/relationships/image" Target="../media/image282.wmf"/><Relationship Id="rId19" Type="http://schemas.openxmlformats.org/officeDocument/2006/relationships/oleObject" Target="../embeddings/oleObject283.bin"/><Relationship Id="rId31" Type="http://schemas.openxmlformats.org/officeDocument/2006/relationships/oleObject" Target="../embeddings/oleObject289.bin"/><Relationship Id="rId4" Type="http://schemas.openxmlformats.org/officeDocument/2006/relationships/image" Target="../media/image265.wmf"/><Relationship Id="rId9" Type="http://schemas.openxmlformats.org/officeDocument/2006/relationships/oleObject" Target="../embeddings/oleObject278.bin"/><Relationship Id="rId14" Type="http://schemas.openxmlformats.org/officeDocument/2006/relationships/image" Target="../media/image285.wmf"/><Relationship Id="rId22" Type="http://schemas.openxmlformats.org/officeDocument/2006/relationships/image" Target="../media/image298.wmf"/><Relationship Id="rId27" Type="http://schemas.openxmlformats.org/officeDocument/2006/relationships/oleObject" Target="../embeddings/oleObject287.bin"/><Relationship Id="rId30" Type="http://schemas.openxmlformats.org/officeDocument/2006/relationships/image" Target="../media/image302.wmf"/><Relationship Id="rId35" Type="http://schemas.openxmlformats.org/officeDocument/2006/relationships/oleObject" Target="../embeddings/oleObject291.bin"/></Relationships>
</file>

<file path=ppt/slides/_rels/slide47.xml.rels><?xml version="1.0" encoding="UTF-8" standalone="yes"?>
<Relationships xmlns="http://schemas.openxmlformats.org/package/2006/relationships"><Relationship Id="rId8" Type="http://schemas.openxmlformats.org/officeDocument/2006/relationships/image" Target="../media/image307.wmf"/><Relationship Id="rId13" Type="http://schemas.openxmlformats.org/officeDocument/2006/relationships/oleObject" Target="../embeddings/oleObject297.bin"/><Relationship Id="rId18" Type="http://schemas.openxmlformats.org/officeDocument/2006/relationships/image" Target="../media/image312.wmf"/><Relationship Id="rId3" Type="http://schemas.openxmlformats.org/officeDocument/2006/relationships/oleObject" Target="../embeddings/oleObject292.bin"/><Relationship Id="rId21" Type="http://schemas.openxmlformats.org/officeDocument/2006/relationships/oleObject" Target="../embeddings/oleObject301.bin"/><Relationship Id="rId7" Type="http://schemas.openxmlformats.org/officeDocument/2006/relationships/oleObject" Target="../embeddings/oleObject294.bin"/><Relationship Id="rId12" Type="http://schemas.openxmlformats.org/officeDocument/2006/relationships/image" Target="../media/image309.wmf"/><Relationship Id="rId17" Type="http://schemas.openxmlformats.org/officeDocument/2006/relationships/oleObject" Target="../embeddings/oleObject299.bin"/><Relationship Id="rId2" Type="http://schemas.openxmlformats.org/officeDocument/2006/relationships/slideLayout" Target="../slideLayouts/slideLayout2.xml"/><Relationship Id="rId16" Type="http://schemas.openxmlformats.org/officeDocument/2006/relationships/image" Target="../media/image311.wmf"/><Relationship Id="rId20" Type="http://schemas.openxmlformats.org/officeDocument/2006/relationships/image" Target="../media/image313.wmf"/><Relationship Id="rId1" Type="http://schemas.openxmlformats.org/officeDocument/2006/relationships/vmlDrawing" Target="../drawings/vmlDrawing29.vml"/><Relationship Id="rId6" Type="http://schemas.openxmlformats.org/officeDocument/2006/relationships/image" Target="../media/image295.wmf"/><Relationship Id="rId11" Type="http://schemas.openxmlformats.org/officeDocument/2006/relationships/oleObject" Target="../embeddings/oleObject296.bin"/><Relationship Id="rId5" Type="http://schemas.openxmlformats.org/officeDocument/2006/relationships/oleObject" Target="../embeddings/oleObject293.bin"/><Relationship Id="rId15" Type="http://schemas.openxmlformats.org/officeDocument/2006/relationships/oleObject" Target="../embeddings/oleObject298.bin"/><Relationship Id="rId10" Type="http://schemas.openxmlformats.org/officeDocument/2006/relationships/image" Target="../media/image308.wmf"/><Relationship Id="rId19" Type="http://schemas.openxmlformats.org/officeDocument/2006/relationships/oleObject" Target="../embeddings/oleObject300.bin"/><Relationship Id="rId4" Type="http://schemas.openxmlformats.org/officeDocument/2006/relationships/image" Target="../media/image306.wmf"/><Relationship Id="rId9" Type="http://schemas.openxmlformats.org/officeDocument/2006/relationships/oleObject" Target="../embeddings/oleObject295.bin"/><Relationship Id="rId14" Type="http://schemas.openxmlformats.org/officeDocument/2006/relationships/image" Target="../media/image310.wmf"/><Relationship Id="rId22" Type="http://schemas.openxmlformats.org/officeDocument/2006/relationships/image" Target="../media/image314.wmf"/></Relationships>
</file>

<file path=ppt/slides/_rels/slide48.xml.rels><?xml version="1.0" encoding="UTF-8" standalone="yes"?>
<Relationships xmlns="http://schemas.openxmlformats.org/package/2006/relationships"><Relationship Id="rId8" Type="http://schemas.openxmlformats.org/officeDocument/2006/relationships/image" Target="../media/image317.wmf"/><Relationship Id="rId13" Type="http://schemas.openxmlformats.org/officeDocument/2006/relationships/oleObject" Target="../embeddings/oleObject307.bin"/><Relationship Id="rId18" Type="http://schemas.openxmlformats.org/officeDocument/2006/relationships/image" Target="../media/image322.wmf"/><Relationship Id="rId3" Type="http://schemas.openxmlformats.org/officeDocument/2006/relationships/oleObject" Target="../embeddings/oleObject302.bin"/><Relationship Id="rId7" Type="http://schemas.openxmlformats.org/officeDocument/2006/relationships/oleObject" Target="../embeddings/oleObject304.bin"/><Relationship Id="rId12" Type="http://schemas.openxmlformats.org/officeDocument/2006/relationships/image" Target="../media/image319.wmf"/><Relationship Id="rId17" Type="http://schemas.openxmlformats.org/officeDocument/2006/relationships/oleObject" Target="../embeddings/oleObject309.bin"/><Relationship Id="rId2" Type="http://schemas.openxmlformats.org/officeDocument/2006/relationships/slideLayout" Target="../slideLayouts/slideLayout2.xml"/><Relationship Id="rId16" Type="http://schemas.openxmlformats.org/officeDocument/2006/relationships/image" Target="../media/image321.wmf"/><Relationship Id="rId20" Type="http://schemas.openxmlformats.org/officeDocument/2006/relationships/image" Target="../media/image323.wmf"/><Relationship Id="rId1" Type="http://schemas.openxmlformats.org/officeDocument/2006/relationships/vmlDrawing" Target="../drawings/vmlDrawing30.vml"/><Relationship Id="rId6" Type="http://schemas.openxmlformats.org/officeDocument/2006/relationships/image" Target="../media/image316.wmf"/><Relationship Id="rId11" Type="http://schemas.openxmlformats.org/officeDocument/2006/relationships/oleObject" Target="../embeddings/oleObject306.bin"/><Relationship Id="rId5" Type="http://schemas.openxmlformats.org/officeDocument/2006/relationships/oleObject" Target="../embeddings/oleObject303.bin"/><Relationship Id="rId15" Type="http://schemas.openxmlformats.org/officeDocument/2006/relationships/oleObject" Target="../embeddings/oleObject308.bin"/><Relationship Id="rId10" Type="http://schemas.openxmlformats.org/officeDocument/2006/relationships/image" Target="../media/image318.wmf"/><Relationship Id="rId19" Type="http://schemas.openxmlformats.org/officeDocument/2006/relationships/oleObject" Target="../embeddings/oleObject310.bin"/><Relationship Id="rId4" Type="http://schemas.openxmlformats.org/officeDocument/2006/relationships/image" Target="../media/image315.wmf"/><Relationship Id="rId9" Type="http://schemas.openxmlformats.org/officeDocument/2006/relationships/oleObject" Target="../embeddings/oleObject305.bin"/><Relationship Id="rId14" Type="http://schemas.openxmlformats.org/officeDocument/2006/relationships/image" Target="../media/image320.wmf"/></Relationships>
</file>

<file path=ppt/slides/_rels/slide49.xml.rels><?xml version="1.0" encoding="UTF-8" standalone="yes"?>
<Relationships xmlns="http://schemas.openxmlformats.org/package/2006/relationships"><Relationship Id="rId8" Type="http://schemas.openxmlformats.org/officeDocument/2006/relationships/image" Target="../media/image326.wmf"/><Relationship Id="rId13" Type="http://schemas.openxmlformats.org/officeDocument/2006/relationships/oleObject" Target="../embeddings/oleObject316.bin"/><Relationship Id="rId18" Type="http://schemas.openxmlformats.org/officeDocument/2006/relationships/image" Target="../media/image331.wmf"/><Relationship Id="rId3" Type="http://schemas.openxmlformats.org/officeDocument/2006/relationships/oleObject" Target="../embeddings/oleObject311.bin"/><Relationship Id="rId7" Type="http://schemas.openxmlformats.org/officeDocument/2006/relationships/oleObject" Target="../embeddings/oleObject313.bin"/><Relationship Id="rId12" Type="http://schemas.openxmlformats.org/officeDocument/2006/relationships/image" Target="../media/image328.wmf"/><Relationship Id="rId17" Type="http://schemas.openxmlformats.org/officeDocument/2006/relationships/oleObject" Target="../embeddings/oleObject318.bin"/><Relationship Id="rId2" Type="http://schemas.openxmlformats.org/officeDocument/2006/relationships/slideLayout" Target="../slideLayouts/slideLayout2.xml"/><Relationship Id="rId16" Type="http://schemas.openxmlformats.org/officeDocument/2006/relationships/image" Target="../media/image330.wmf"/><Relationship Id="rId20" Type="http://schemas.openxmlformats.org/officeDocument/2006/relationships/image" Target="../media/image332.wmf"/><Relationship Id="rId1" Type="http://schemas.openxmlformats.org/officeDocument/2006/relationships/vmlDrawing" Target="../drawings/vmlDrawing31.vml"/><Relationship Id="rId6" Type="http://schemas.openxmlformats.org/officeDocument/2006/relationships/image" Target="../media/image325.wmf"/><Relationship Id="rId11" Type="http://schemas.openxmlformats.org/officeDocument/2006/relationships/oleObject" Target="../embeddings/oleObject315.bin"/><Relationship Id="rId5" Type="http://schemas.openxmlformats.org/officeDocument/2006/relationships/oleObject" Target="../embeddings/oleObject312.bin"/><Relationship Id="rId15" Type="http://schemas.openxmlformats.org/officeDocument/2006/relationships/oleObject" Target="../embeddings/oleObject317.bin"/><Relationship Id="rId10" Type="http://schemas.openxmlformats.org/officeDocument/2006/relationships/image" Target="../media/image327.wmf"/><Relationship Id="rId19" Type="http://schemas.openxmlformats.org/officeDocument/2006/relationships/oleObject" Target="../embeddings/oleObject319.bin"/><Relationship Id="rId4" Type="http://schemas.openxmlformats.org/officeDocument/2006/relationships/image" Target="../media/image324.wmf"/><Relationship Id="rId9" Type="http://schemas.openxmlformats.org/officeDocument/2006/relationships/oleObject" Target="../embeddings/oleObject314.bin"/><Relationship Id="rId14" Type="http://schemas.openxmlformats.org/officeDocument/2006/relationships/image" Target="../media/image329.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1.bin"/><Relationship Id="rId3" Type="http://schemas.openxmlformats.org/officeDocument/2006/relationships/notesSlide" Target="../notesSlides/notesSlide2.xml"/><Relationship Id="rId7" Type="http://schemas.openxmlformats.org/officeDocument/2006/relationships/image" Target="../media/image19.wmf"/><Relationship Id="rId12"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20.bin"/><Relationship Id="rId11" Type="http://schemas.openxmlformats.org/officeDocument/2006/relationships/oleObject" Target="../embeddings/oleObject22.bin"/><Relationship Id="rId5" Type="http://schemas.openxmlformats.org/officeDocument/2006/relationships/image" Target="../media/image23.jpeg"/><Relationship Id="rId10" Type="http://schemas.openxmlformats.org/officeDocument/2006/relationships/image" Target="../media/image24.jpeg"/><Relationship Id="rId4" Type="http://schemas.openxmlformats.org/officeDocument/2006/relationships/image" Target="../media/image22.jpeg"/><Relationship Id="rId9" Type="http://schemas.openxmlformats.org/officeDocument/2006/relationships/image" Target="../media/image20.wmf"/></Relationships>
</file>

<file path=ppt/slides/_rels/slide50.xml.rels><?xml version="1.0" encoding="UTF-8" standalone="yes"?>
<Relationships xmlns="http://schemas.openxmlformats.org/package/2006/relationships"><Relationship Id="rId3" Type="http://schemas.openxmlformats.org/officeDocument/2006/relationships/image" Target="../media/image334.png"/><Relationship Id="rId2" Type="http://schemas.openxmlformats.org/officeDocument/2006/relationships/image" Target="../media/image33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image" Target="../media/image335.gif"/><Relationship Id="rId1" Type="http://schemas.openxmlformats.org/officeDocument/2006/relationships/slideLayout" Target="../slideLayouts/slideLayout2.xml"/><Relationship Id="rId4" Type="http://schemas.openxmlformats.org/officeDocument/2006/relationships/image" Target="../media/image337.png"/></Relationships>
</file>

<file path=ppt/slides/_rels/slide52.xml.rels><?xml version="1.0" encoding="UTF-8" standalone="yes"?>
<Relationships xmlns="http://schemas.openxmlformats.org/package/2006/relationships"><Relationship Id="rId8" Type="http://schemas.openxmlformats.org/officeDocument/2006/relationships/image" Target="../media/image339.wmf"/><Relationship Id="rId3" Type="http://schemas.openxmlformats.org/officeDocument/2006/relationships/image" Target="../media/image341.gif"/><Relationship Id="rId7" Type="http://schemas.openxmlformats.org/officeDocument/2006/relationships/oleObject" Target="../embeddings/oleObject321.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338.wmf"/><Relationship Id="rId5" Type="http://schemas.openxmlformats.org/officeDocument/2006/relationships/oleObject" Target="../embeddings/oleObject320.bin"/><Relationship Id="rId10" Type="http://schemas.openxmlformats.org/officeDocument/2006/relationships/image" Target="../media/image340.wmf"/><Relationship Id="rId4" Type="http://schemas.openxmlformats.org/officeDocument/2006/relationships/image" Target="../media/image342.gif"/><Relationship Id="rId9" Type="http://schemas.openxmlformats.org/officeDocument/2006/relationships/oleObject" Target="../embeddings/oleObject322.bin"/></Relationships>
</file>

<file path=ppt/slides/_rels/slide53.xml.rels><?xml version="1.0" encoding="UTF-8" standalone="yes"?>
<Relationships xmlns="http://schemas.openxmlformats.org/package/2006/relationships"><Relationship Id="rId8" Type="http://schemas.openxmlformats.org/officeDocument/2006/relationships/image" Target="../media/image345.wmf"/><Relationship Id="rId13" Type="http://schemas.openxmlformats.org/officeDocument/2006/relationships/oleObject" Target="../embeddings/oleObject328.bin"/><Relationship Id="rId18" Type="http://schemas.openxmlformats.org/officeDocument/2006/relationships/image" Target="../media/image266.wmf"/><Relationship Id="rId26" Type="http://schemas.openxmlformats.org/officeDocument/2006/relationships/image" Target="../media/image351.wmf"/><Relationship Id="rId3" Type="http://schemas.openxmlformats.org/officeDocument/2006/relationships/oleObject" Target="../embeddings/oleObject323.bin"/><Relationship Id="rId21" Type="http://schemas.openxmlformats.org/officeDocument/2006/relationships/oleObject" Target="../embeddings/oleObject332.bin"/><Relationship Id="rId7" Type="http://schemas.openxmlformats.org/officeDocument/2006/relationships/oleObject" Target="../embeddings/oleObject325.bin"/><Relationship Id="rId12" Type="http://schemas.openxmlformats.org/officeDocument/2006/relationships/image" Target="../media/image347.wmf"/><Relationship Id="rId17" Type="http://schemas.openxmlformats.org/officeDocument/2006/relationships/oleObject" Target="../embeddings/oleObject330.bin"/><Relationship Id="rId25" Type="http://schemas.openxmlformats.org/officeDocument/2006/relationships/oleObject" Target="../embeddings/oleObject334.bin"/><Relationship Id="rId2" Type="http://schemas.openxmlformats.org/officeDocument/2006/relationships/slideLayout" Target="../slideLayouts/slideLayout2.xml"/><Relationship Id="rId16" Type="http://schemas.openxmlformats.org/officeDocument/2006/relationships/image" Target="../media/image349.wmf"/><Relationship Id="rId20" Type="http://schemas.openxmlformats.org/officeDocument/2006/relationships/image" Target="../media/image350.wmf"/><Relationship Id="rId1" Type="http://schemas.openxmlformats.org/officeDocument/2006/relationships/vmlDrawing" Target="../drawings/vmlDrawing33.vml"/><Relationship Id="rId6" Type="http://schemas.openxmlformats.org/officeDocument/2006/relationships/image" Target="../media/image344.wmf"/><Relationship Id="rId11" Type="http://schemas.openxmlformats.org/officeDocument/2006/relationships/oleObject" Target="../embeddings/oleObject327.bin"/><Relationship Id="rId24" Type="http://schemas.openxmlformats.org/officeDocument/2006/relationships/image" Target="../media/image279.wmf"/><Relationship Id="rId5" Type="http://schemas.openxmlformats.org/officeDocument/2006/relationships/oleObject" Target="../embeddings/oleObject324.bin"/><Relationship Id="rId15" Type="http://schemas.openxmlformats.org/officeDocument/2006/relationships/oleObject" Target="../embeddings/oleObject329.bin"/><Relationship Id="rId23" Type="http://schemas.openxmlformats.org/officeDocument/2006/relationships/oleObject" Target="../embeddings/oleObject333.bin"/><Relationship Id="rId28" Type="http://schemas.openxmlformats.org/officeDocument/2006/relationships/image" Target="../media/image352.wmf"/><Relationship Id="rId10" Type="http://schemas.openxmlformats.org/officeDocument/2006/relationships/image" Target="../media/image346.wmf"/><Relationship Id="rId19" Type="http://schemas.openxmlformats.org/officeDocument/2006/relationships/oleObject" Target="../embeddings/oleObject331.bin"/><Relationship Id="rId4" Type="http://schemas.openxmlformats.org/officeDocument/2006/relationships/image" Target="../media/image343.wmf"/><Relationship Id="rId9" Type="http://schemas.openxmlformats.org/officeDocument/2006/relationships/oleObject" Target="../embeddings/oleObject326.bin"/><Relationship Id="rId14" Type="http://schemas.openxmlformats.org/officeDocument/2006/relationships/image" Target="../media/image348.wmf"/><Relationship Id="rId22" Type="http://schemas.openxmlformats.org/officeDocument/2006/relationships/image" Target="../media/image278.wmf"/><Relationship Id="rId27" Type="http://schemas.openxmlformats.org/officeDocument/2006/relationships/oleObject" Target="../embeddings/oleObject335.bin"/></Relationships>
</file>

<file path=ppt/slides/_rels/slide54.xml.rels><?xml version="1.0" encoding="UTF-8" standalone="yes"?>
<Relationships xmlns="http://schemas.openxmlformats.org/package/2006/relationships"><Relationship Id="rId8" Type="http://schemas.openxmlformats.org/officeDocument/2006/relationships/image" Target="../media/image355.wmf"/><Relationship Id="rId13" Type="http://schemas.openxmlformats.org/officeDocument/2006/relationships/oleObject" Target="../embeddings/oleObject341.bin"/><Relationship Id="rId18" Type="http://schemas.openxmlformats.org/officeDocument/2006/relationships/image" Target="../media/image360.wmf"/><Relationship Id="rId3" Type="http://schemas.openxmlformats.org/officeDocument/2006/relationships/oleObject" Target="../embeddings/oleObject336.bin"/><Relationship Id="rId7" Type="http://schemas.openxmlformats.org/officeDocument/2006/relationships/oleObject" Target="../embeddings/oleObject338.bin"/><Relationship Id="rId12" Type="http://schemas.openxmlformats.org/officeDocument/2006/relationships/image" Target="../media/image357.wmf"/><Relationship Id="rId17" Type="http://schemas.openxmlformats.org/officeDocument/2006/relationships/oleObject" Target="../embeddings/oleObject343.bin"/><Relationship Id="rId2" Type="http://schemas.openxmlformats.org/officeDocument/2006/relationships/slideLayout" Target="../slideLayouts/slideLayout2.xml"/><Relationship Id="rId16" Type="http://schemas.openxmlformats.org/officeDocument/2006/relationships/image" Target="../media/image359.wmf"/><Relationship Id="rId1" Type="http://schemas.openxmlformats.org/officeDocument/2006/relationships/vmlDrawing" Target="../drawings/vmlDrawing34.vml"/><Relationship Id="rId6" Type="http://schemas.openxmlformats.org/officeDocument/2006/relationships/image" Target="../media/image354.wmf"/><Relationship Id="rId11" Type="http://schemas.openxmlformats.org/officeDocument/2006/relationships/oleObject" Target="../embeddings/oleObject340.bin"/><Relationship Id="rId5" Type="http://schemas.openxmlformats.org/officeDocument/2006/relationships/oleObject" Target="../embeddings/oleObject337.bin"/><Relationship Id="rId15" Type="http://schemas.openxmlformats.org/officeDocument/2006/relationships/oleObject" Target="../embeddings/oleObject342.bin"/><Relationship Id="rId10" Type="http://schemas.openxmlformats.org/officeDocument/2006/relationships/image" Target="../media/image356.wmf"/><Relationship Id="rId4" Type="http://schemas.openxmlformats.org/officeDocument/2006/relationships/image" Target="../media/image353.wmf"/><Relationship Id="rId9" Type="http://schemas.openxmlformats.org/officeDocument/2006/relationships/oleObject" Target="../embeddings/oleObject339.bin"/><Relationship Id="rId14" Type="http://schemas.openxmlformats.org/officeDocument/2006/relationships/image" Target="../media/image358.w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346.bin"/><Relationship Id="rId13" Type="http://schemas.openxmlformats.org/officeDocument/2006/relationships/image" Target="../media/image363.wmf"/><Relationship Id="rId3" Type="http://schemas.openxmlformats.org/officeDocument/2006/relationships/notesSlide" Target="../notesSlides/notesSlide9.xml"/><Relationship Id="rId7" Type="http://schemas.openxmlformats.org/officeDocument/2006/relationships/image" Target="../media/image266.wmf"/><Relationship Id="rId12" Type="http://schemas.openxmlformats.org/officeDocument/2006/relationships/oleObject" Target="../embeddings/oleObject348.bin"/><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oleObject" Target="../embeddings/oleObject345.bin"/><Relationship Id="rId11" Type="http://schemas.openxmlformats.org/officeDocument/2006/relationships/image" Target="../media/image362.wmf"/><Relationship Id="rId5" Type="http://schemas.openxmlformats.org/officeDocument/2006/relationships/image" Target="../media/image265.wmf"/><Relationship Id="rId15" Type="http://schemas.openxmlformats.org/officeDocument/2006/relationships/image" Target="../media/image364.wmf"/><Relationship Id="rId10" Type="http://schemas.openxmlformats.org/officeDocument/2006/relationships/oleObject" Target="../embeddings/oleObject347.bin"/><Relationship Id="rId4" Type="http://schemas.openxmlformats.org/officeDocument/2006/relationships/oleObject" Target="../embeddings/oleObject344.bin"/><Relationship Id="rId9" Type="http://schemas.openxmlformats.org/officeDocument/2006/relationships/image" Target="../media/image361.wmf"/><Relationship Id="rId14" Type="http://schemas.openxmlformats.org/officeDocument/2006/relationships/oleObject" Target="../embeddings/oleObject349.bin"/></Relationships>
</file>

<file path=ppt/slides/_rels/slide56.xml.rels><?xml version="1.0" encoding="UTF-8" standalone="yes"?>
<Relationships xmlns="http://schemas.openxmlformats.org/package/2006/relationships"><Relationship Id="rId8" Type="http://schemas.openxmlformats.org/officeDocument/2006/relationships/image" Target="../media/image350.wmf"/><Relationship Id="rId13" Type="http://schemas.openxmlformats.org/officeDocument/2006/relationships/oleObject" Target="../embeddings/oleObject355.bin"/><Relationship Id="rId18" Type="http://schemas.openxmlformats.org/officeDocument/2006/relationships/oleObject" Target="../embeddings/oleObject359.bin"/><Relationship Id="rId26" Type="http://schemas.openxmlformats.org/officeDocument/2006/relationships/image" Target="../media/image368.wmf"/><Relationship Id="rId3" Type="http://schemas.openxmlformats.org/officeDocument/2006/relationships/oleObject" Target="../embeddings/oleObject350.bin"/><Relationship Id="rId21" Type="http://schemas.openxmlformats.org/officeDocument/2006/relationships/oleObject" Target="../embeddings/oleObject361.bin"/><Relationship Id="rId7" Type="http://schemas.openxmlformats.org/officeDocument/2006/relationships/oleObject" Target="../embeddings/oleObject352.bin"/><Relationship Id="rId12" Type="http://schemas.openxmlformats.org/officeDocument/2006/relationships/image" Target="../media/image279.wmf"/><Relationship Id="rId17" Type="http://schemas.openxmlformats.org/officeDocument/2006/relationships/oleObject" Target="../embeddings/oleObject358.bin"/><Relationship Id="rId25" Type="http://schemas.openxmlformats.org/officeDocument/2006/relationships/oleObject" Target="../embeddings/oleObject365.bin"/><Relationship Id="rId2" Type="http://schemas.openxmlformats.org/officeDocument/2006/relationships/slideLayout" Target="../slideLayouts/slideLayout2.xml"/><Relationship Id="rId16" Type="http://schemas.openxmlformats.org/officeDocument/2006/relationships/oleObject" Target="../embeddings/oleObject357.bin"/><Relationship Id="rId20" Type="http://schemas.openxmlformats.org/officeDocument/2006/relationships/image" Target="../media/image367.wmf"/><Relationship Id="rId29" Type="http://schemas.openxmlformats.org/officeDocument/2006/relationships/oleObject" Target="../embeddings/oleObject368.bin"/><Relationship Id="rId1" Type="http://schemas.openxmlformats.org/officeDocument/2006/relationships/vmlDrawing" Target="../drawings/vmlDrawing36.vml"/><Relationship Id="rId6" Type="http://schemas.openxmlformats.org/officeDocument/2006/relationships/image" Target="../media/image266.wmf"/><Relationship Id="rId11" Type="http://schemas.openxmlformats.org/officeDocument/2006/relationships/oleObject" Target="../embeddings/oleObject354.bin"/><Relationship Id="rId24" Type="http://schemas.openxmlformats.org/officeDocument/2006/relationships/oleObject" Target="../embeddings/oleObject364.bin"/><Relationship Id="rId5" Type="http://schemas.openxmlformats.org/officeDocument/2006/relationships/oleObject" Target="../embeddings/oleObject351.bin"/><Relationship Id="rId15" Type="http://schemas.openxmlformats.org/officeDocument/2006/relationships/oleObject" Target="../embeddings/oleObject356.bin"/><Relationship Id="rId23" Type="http://schemas.openxmlformats.org/officeDocument/2006/relationships/oleObject" Target="../embeddings/oleObject363.bin"/><Relationship Id="rId28" Type="http://schemas.openxmlformats.org/officeDocument/2006/relationships/oleObject" Target="../embeddings/oleObject367.bin"/><Relationship Id="rId10" Type="http://schemas.openxmlformats.org/officeDocument/2006/relationships/image" Target="../media/image278.wmf"/><Relationship Id="rId19" Type="http://schemas.openxmlformats.org/officeDocument/2006/relationships/oleObject" Target="../embeddings/oleObject360.bin"/><Relationship Id="rId4" Type="http://schemas.openxmlformats.org/officeDocument/2006/relationships/image" Target="../media/image365.wmf"/><Relationship Id="rId9" Type="http://schemas.openxmlformats.org/officeDocument/2006/relationships/oleObject" Target="../embeddings/oleObject353.bin"/><Relationship Id="rId14" Type="http://schemas.openxmlformats.org/officeDocument/2006/relationships/image" Target="../media/image366.wmf"/><Relationship Id="rId22" Type="http://schemas.openxmlformats.org/officeDocument/2006/relationships/oleObject" Target="../embeddings/oleObject362.bin"/><Relationship Id="rId27" Type="http://schemas.openxmlformats.org/officeDocument/2006/relationships/oleObject" Target="../embeddings/oleObject366.bin"/><Relationship Id="rId30" Type="http://schemas.openxmlformats.org/officeDocument/2006/relationships/oleObject" Target="../embeddings/oleObject369.bin"/></Relationships>
</file>

<file path=ppt/slides/_rels/slide57.xml.rels><?xml version="1.0" encoding="UTF-8" standalone="yes"?>
<Relationships xmlns="http://schemas.openxmlformats.org/package/2006/relationships"><Relationship Id="rId8" Type="http://schemas.openxmlformats.org/officeDocument/2006/relationships/image" Target="../media/image371.wmf"/><Relationship Id="rId13" Type="http://schemas.openxmlformats.org/officeDocument/2006/relationships/oleObject" Target="../embeddings/oleObject375.bin"/><Relationship Id="rId18" Type="http://schemas.openxmlformats.org/officeDocument/2006/relationships/image" Target="../media/image279.wmf"/><Relationship Id="rId3" Type="http://schemas.openxmlformats.org/officeDocument/2006/relationships/oleObject" Target="../embeddings/oleObject370.bin"/><Relationship Id="rId7" Type="http://schemas.openxmlformats.org/officeDocument/2006/relationships/oleObject" Target="../embeddings/oleObject372.bin"/><Relationship Id="rId12" Type="http://schemas.openxmlformats.org/officeDocument/2006/relationships/image" Target="../media/image266.wmf"/><Relationship Id="rId17" Type="http://schemas.openxmlformats.org/officeDocument/2006/relationships/oleObject" Target="../embeddings/oleObject377.bin"/><Relationship Id="rId2" Type="http://schemas.openxmlformats.org/officeDocument/2006/relationships/slideLayout" Target="../slideLayouts/slideLayout2.xml"/><Relationship Id="rId16" Type="http://schemas.openxmlformats.org/officeDocument/2006/relationships/image" Target="../media/image278.wmf"/><Relationship Id="rId20" Type="http://schemas.openxmlformats.org/officeDocument/2006/relationships/image" Target="../media/image351.wmf"/><Relationship Id="rId1" Type="http://schemas.openxmlformats.org/officeDocument/2006/relationships/vmlDrawing" Target="../drawings/vmlDrawing37.vml"/><Relationship Id="rId6" Type="http://schemas.openxmlformats.org/officeDocument/2006/relationships/image" Target="../media/image370.wmf"/><Relationship Id="rId11" Type="http://schemas.openxmlformats.org/officeDocument/2006/relationships/oleObject" Target="../embeddings/oleObject374.bin"/><Relationship Id="rId5" Type="http://schemas.openxmlformats.org/officeDocument/2006/relationships/oleObject" Target="../embeddings/oleObject371.bin"/><Relationship Id="rId15" Type="http://schemas.openxmlformats.org/officeDocument/2006/relationships/oleObject" Target="../embeddings/oleObject376.bin"/><Relationship Id="rId10" Type="http://schemas.openxmlformats.org/officeDocument/2006/relationships/image" Target="../media/image349.wmf"/><Relationship Id="rId19" Type="http://schemas.openxmlformats.org/officeDocument/2006/relationships/oleObject" Target="../embeddings/oleObject378.bin"/><Relationship Id="rId4" Type="http://schemas.openxmlformats.org/officeDocument/2006/relationships/image" Target="../media/image369.wmf"/><Relationship Id="rId9" Type="http://schemas.openxmlformats.org/officeDocument/2006/relationships/oleObject" Target="../embeddings/oleObject373.bin"/><Relationship Id="rId14" Type="http://schemas.openxmlformats.org/officeDocument/2006/relationships/image" Target="../media/image350.wmf"/></Relationships>
</file>

<file path=ppt/slides/_rels/slide58.xml.rels><?xml version="1.0" encoding="UTF-8" standalone="yes"?>
<Relationships xmlns="http://schemas.openxmlformats.org/package/2006/relationships"><Relationship Id="rId8" Type="http://schemas.openxmlformats.org/officeDocument/2006/relationships/image" Target="../media/image374.wmf"/><Relationship Id="rId3" Type="http://schemas.openxmlformats.org/officeDocument/2006/relationships/oleObject" Target="../embeddings/oleObject379.bin"/><Relationship Id="rId7" Type="http://schemas.openxmlformats.org/officeDocument/2006/relationships/oleObject" Target="../embeddings/oleObject381.bin"/><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373.wmf"/><Relationship Id="rId5" Type="http://schemas.openxmlformats.org/officeDocument/2006/relationships/oleObject" Target="../embeddings/oleObject380.bin"/><Relationship Id="rId4" Type="http://schemas.openxmlformats.org/officeDocument/2006/relationships/image" Target="../media/image372.wmf"/></Relationships>
</file>

<file path=ppt/slides/_rels/slide59.xml.rels><?xml version="1.0" encoding="UTF-8" standalone="yes"?>
<Relationships xmlns="http://schemas.openxmlformats.org/package/2006/relationships"><Relationship Id="rId8" Type="http://schemas.openxmlformats.org/officeDocument/2006/relationships/image" Target="../media/image376.wmf"/><Relationship Id="rId3" Type="http://schemas.openxmlformats.org/officeDocument/2006/relationships/notesSlide" Target="../notesSlides/notesSlide10.xml"/><Relationship Id="rId7" Type="http://schemas.openxmlformats.org/officeDocument/2006/relationships/oleObject" Target="../embeddings/oleObject383.bin"/><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image" Target="../media/image375.wmf"/><Relationship Id="rId5" Type="http://schemas.openxmlformats.org/officeDocument/2006/relationships/oleObject" Target="../embeddings/oleObject382.bin"/><Relationship Id="rId10" Type="http://schemas.openxmlformats.org/officeDocument/2006/relationships/image" Target="../media/image377.wmf"/><Relationship Id="rId4" Type="http://schemas.openxmlformats.org/officeDocument/2006/relationships/image" Target="../media/image378.png"/><Relationship Id="rId9" Type="http://schemas.openxmlformats.org/officeDocument/2006/relationships/oleObject" Target="../embeddings/oleObject384.bin"/></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31.wmf"/><Relationship Id="rId18" Type="http://schemas.openxmlformats.org/officeDocument/2006/relationships/oleObject" Target="../embeddings/oleObject30.bin"/><Relationship Id="rId26" Type="http://schemas.openxmlformats.org/officeDocument/2006/relationships/oleObject" Target="../embeddings/oleObject34.bin"/><Relationship Id="rId3" Type="http://schemas.openxmlformats.org/officeDocument/2006/relationships/image" Target="../media/image42.emf"/><Relationship Id="rId21" Type="http://schemas.openxmlformats.org/officeDocument/2006/relationships/image" Target="../media/image35.wmf"/><Relationship Id="rId7" Type="http://schemas.openxmlformats.org/officeDocument/2006/relationships/image" Target="../media/image28.wmf"/><Relationship Id="rId12" Type="http://schemas.openxmlformats.org/officeDocument/2006/relationships/oleObject" Target="../embeddings/oleObject27.bin"/><Relationship Id="rId17" Type="http://schemas.openxmlformats.org/officeDocument/2006/relationships/image" Target="../media/image33.wmf"/><Relationship Id="rId25" Type="http://schemas.openxmlformats.org/officeDocument/2006/relationships/image" Target="../media/image37.wmf"/><Relationship Id="rId33" Type="http://schemas.openxmlformats.org/officeDocument/2006/relationships/image" Target="../media/image41.wmf"/><Relationship Id="rId2" Type="http://schemas.openxmlformats.org/officeDocument/2006/relationships/slideLayout" Target="../slideLayouts/slideLayout2.xml"/><Relationship Id="rId16" Type="http://schemas.openxmlformats.org/officeDocument/2006/relationships/oleObject" Target="../embeddings/oleObject29.bin"/><Relationship Id="rId20" Type="http://schemas.openxmlformats.org/officeDocument/2006/relationships/oleObject" Target="../embeddings/oleObject31.bin"/><Relationship Id="rId29" Type="http://schemas.openxmlformats.org/officeDocument/2006/relationships/image" Target="../media/image39.wmf"/><Relationship Id="rId1" Type="http://schemas.openxmlformats.org/officeDocument/2006/relationships/vmlDrawing" Target="../drawings/vmlDrawing4.vml"/><Relationship Id="rId6" Type="http://schemas.openxmlformats.org/officeDocument/2006/relationships/oleObject" Target="../embeddings/oleObject24.bin"/><Relationship Id="rId11" Type="http://schemas.openxmlformats.org/officeDocument/2006/relationships/image" Target="../media/image30.wmf"/><Relationship Id="rId24" Type="http://schemas.openxmlformats.org/officeDocument/2006/relationships/oleObject" Target="../embeddings/oleObject33.bin"/><Relationship Id="rId32" Type="http://schemas.openxmlformats.org/officeDocument/2006/relationships/oleObject" Target="../embeddings/oleObject37.bin"/><Relationship Id="rId5" Type="http://schemas.openxmlformats.org/officeDocument/2006/relationships/image" Target="../media/image27.wmf"/><Relationship Id="rId15" Type="http://schemas.openxmlformats.org/officeDocument/2006/relationships/image" Target="../media/image32.wmf"/><Relationship Id="rId23" Type="http://schemas.openxmlformats.org/officeDocument/2006/relationships/image" Target="../media/image36.wmf"/><Relationship Id="rId28" Type="http://schemas.openxmlformats.org/officeDocument/2006/relationships/oleObject" Target="../embeddings/oleObject35.bin"/><Relationship Id="rId10" Type="http://schemas.openxmlformats.org/officeDocument/2006/relationships/oleObject" Target="../embeddings/oleObject26.bin"/><Relationship Id="rId19" Type="http://schemas.openxmlformats.org/officeDocument/2006/relationships/image" Target="../media/image34.wmf"/><Relationship Id="rId31" Type="http://schemas.openxmlformats.org/officeDocument/2006/relationships/image" Target="../media/image40.wmf"/><Relationship Id="rId4" Type="http://schemas.openxmlformats.org/officeDocument/2006/relationships/oleObject" Target="../embeddings/oleObject23.bin"/><Relationship Id="rId9" Type="http://schemas.openxmlformats.org/officeDocument/2006/relationships/image" Target="../media/image29.wmf"/><Relationship Id="rId14" Type="http://schemas.openxmlformats.org/officeDocument/2006/relationships/oleObject" Target="../embeddings/oleObject28.bin"/><Relationship Id="rId22" Type="http://schemas.openxmlformats.org/officeDocument/2006/relationships/oleObject" Target="../embeddings/oleObject32.bin"/><Relationship Id="rId27" Type="http://schemas.openxmlformats.org/officeDocument/2006/relationships/image" Target="../media/image38.wmf"/><Relationship Id="rId30" Type="http://schemas.openxmlformats.org/officeDocument/2006/relationships/oleObject" Target="../embeddings/oleObject36.bin"/></Relationships>
</file>

<file path=ppt/slides/_rels/slide8.xml.rels><?xml version="1.0" encoding="UTF-8" standalone="yes"?>
<Relationships xmlns="http://schemas.openxmlformats.org/package/2006/relationships"><Relationship Id="rId8" Type="http://schemas.openxmlformats.org/officeDocument/2006/relationships/image" Target="../media/image44.wmf"/><Relationship Id="rId13" Type="http://schemas.openxmlformats.org/officeDocument/2006/relationships/oleObject" Target="../embeddings/oleObject42.bin"/><Relationship Id="rId18" Type="http://schemas.openxmlformats.org/officeDocument/2006/relationships/image" Target="../media/image49.wmf"/><Relationship Id="rId26" Type="http://schemas.openxmlformats.org/officeDocument/2006/relationships/image" Target="../media/image52.wmf"/><Relationship Id="rId3" Type="http://schemas.openxmlformats.org/officeDocument/2006/relationships/image" Target="../media/image56.emf"/><Relationship Id="rId21" Type="http://schemas.openxmlformats.org/officeDocument/2006/relationships/oleObject" Target="../embeddings/oleObject46.bin"/><Relationship Id="rId34" Type="http://schemas.openxmlformats.org/officeDocument/2006/relationships/image" Target="../media/image54.wmf"/><Relationship Id="rId7" Type="http://schemas.openxmlformats.org/officeDocument/2006/relationships/oleObject" Target="../embeddings/oleObject39.bin"/><Relationship Id="rId12" Type="http://schemas.openxmlformats.org/officeDocument/2006/relationships/image" Target="../media/image46.wmf"/><Relationship Id="rId17" Type="http://schemas.openxmlformats.org/officeDocument/2006/relationships/oleObject" Target="../embeddings/oleObject44.bin"/><Relationship Id="rId25" Type="http://schemas.openxmlformats.org/officeDocument/2006/relationships/oleObject" Target="../embeddings/oleObject49.bin"/><Relationship Id="rId33" Type="http://schemas.openxmlformats.org/officeDocument/2006/relationships/oleObject" Target="../embeddings/oleObject55.bin"/><Relationship Id="rId2" Type="http://schemas.openxmlformats.org/officeDocument/2006/relationships/slideLayout" Target="../slideLayouts/slideLayout2.xml"/><Relationship Id="rId16" Type="http://schemas.openxmlformats.org/officeDocument/2006/relationships/image" Target="../media/image48.wmf"/><Relationship Id="rId20" Type="http://schemas.openxmlformats.org/officeDocument/2006/relationships/image" Target="../media/image50.wmf"/><Relationship Id="rId29" Type="http://schemas.openxmlformats.org/officeDocument/2006/relationships/oleObject" Target="../embeddings/oleObject52.bin"/><Relationship Id="rId1" Type="http://schemas.openxmlformats.org/officeDocument/2006/relationships/vmlDrawing" Target="../drawings/vmlDrawing5.vml"/><Relationship Id="rId6" Type="http://schemas.openxmlformats.org/officeDocument/2006/relationships/image" Target="../media/image43.wmf"/><Relationship Id="rId11" Type="http://schemas.openxmlformats.org/officeDocument/2006/relationships/oleObject" Target="../embeddings/oleObject41.bin"/><Relationship Id="rId24" Type="http://schemas.openxmlformats.org/officeDocument/2006/relationships/oleObject" Target="../embeddings/oleObject48.bin"/><Relationship Id="rId32" Type="http://schemas.openxmlformats.org/officeDocument/2006/relationships/image" Target="../media/image53.wmf"/><Relationship Id="rId5" Type="http://schemas.openxmlformats.org/officeDocument/2006/relationships/oleObject" Target="../embeddings/oleObject38.bin"/><Relationship Id="rId15" Type="http://schemas.openxmlformats.org/officeDocument/2006/relationships/oleObject" Target="../embeddings/oleObject43.bin"/><Relationship Id="rId23" Type="http://schemas.openxmlformats.org/officeDocument/2006/relationships/oleObject" Target="../embeddings/oleObject47.bin"/><Relationship Id="rId28" Type="http://schemas.openxmlformats.org/officeDocument/2006/relationships/oleObject" Target="../embeddings/oleObject51.bin"/><Relationship Id="rId36" Type="http://schemas.openxmlformats.org/officeDocument/2006/relationships/image" Target="../media/image55.wmf"/><Relationship Id="rId10" Type="http://schemas.openxmlformats.org/officeDocument/2006/relationships/image" Target="../media/image45.wmf"/><Relationship Id="rId19" Type="http://schemas.openxmlformats.org/officeDocument/2006/relationships/oleObject" Target="../embeddings/oleObject45.bin"/><Relationship Id="rId31" Type="http://schemas.openxmlformats.org/officeDocument/2006/relationships/oleObject" Target="../embeddings/oleObject54.bin"/><Relationship Id="rId4" Type="http://schemas.openxmlformats.org/officeDocument/2006/relationships/image" Target="../media/image57.emf"/><Relationship Id="rId9" Type="http://schemas.openxmlformats.org/officeDocument/2006/relationships/oleObject" Target="../embeddings/oleObject40.bin"/><Relationship Id="rId14" Type="http://schemas.openxmlformats.org/officeDocument/2006/relationships/image" Target="../media/image47.wmf"/><Relationship Id="rId22" Type="http://schemas.openxmlformats.org/officeDocument/2006/relationships/image" Target="../media/image51.wmf"/><Relationship Id="rId27" Type="http://schemas.openxmlformats.org/officeDocument/2006/relationships/oleObject" Target="../embeddings/oleObject50.bin"/><Relationship Id="rId30" Type="http://schemas.openxmlformats.org/officeDocument/2006/relationships/oleObject" Target="../embeddings/oleObject53.bin"/><Relationship Id="rId35" Type="http://schemas.openxmlformats.org/officeDocument/2006/relationships/oleObject" Target="../embeddings/oleObject56.bin"/></Relationships>
</file>

<file path=ppt/slides/_rels/slide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511660" y="44624"/>
            <a:ext cx="5508612"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Поверхностное натяжение</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4413354" y="919616"/>
            <a:ext cx="4608511" cy="1077218"/>
          </a:xfrm>
          <a:prstGeom prst="rect">
            <a:avLst/>
          </a:prstGeom>
        </p:spPr>
        <p:txBody>
          <a:bodyPr wrap="square">
            <a:spAutoFit/>
          </a:bodyPr>
          <a:lstStyle/>
          <a:p>
            <a:pPr algn="just"/>
            <a:r>
              <a:rPr lang="ru-RU" sz="1600" dirty="0">
                <a:latin typeface="Arial" pitchFamily="34" charset="0"/>
                <a:cs typeface="Arial" pitchFamily="34" charset="0"/>
              </a:rPr>
              <a:t>В жидкости молекулы удерживаются силами взаимного притяжения, не давая им разлетаться. У жидкости образуется поверхность, которая ограничивает её объем</a:t>
            </a:r>
            <a:r>
              <a:rPr lang="en-US" sz="1600" dirty="0">
                <a:latin typeface="Arial" pitchFamily="34" charset="0"/>
                <a:cs typeface="Arial" pitchFamily="34" charset="0"/>
              </a:rPr>
              <a:t>.</a:t>
            </a:r>
            <a:r>
              <a:rPr lang="ru-RU" sz="1600" dirty="0">
                <a:latin typeface="Arial" pitchFamily="34" charset="0"/>
                <a:cs typeface="Arial" pitchFamily="34" charset="0"/>
              </a:rPr>
              <a:t> </a:t>
            </a:r>
          </a:p>
        </p:txBody>
      </p:sp>
      <p:cxnSp>
        <p:nvCxnSpPr>
          <p:cNvPr id="7" name="Straight Connector 6"/>
          <p:cNvCxnSpPr/>
          <p:nvPr/>
        </p:nvCxnSpPr>
        <p:spPr>
          <a:xfrm>
            <a:off x="107504" y="1931951"/>
            <a:ext cx="4176464" cy="0"/>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07504" y="1947597"/>
            <a:ext cx="4176464" cy="212947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1052410" y="2267265"/>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Oval 12"/>
          <p:cNvSpPr/>
          <p:nvPr/>
        </p:nvSpPr>
        <p:spPr>
          <a:xfrm>
            <a:off x="611560" y="2111400"/>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1340442" y="1974055"/>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Oval 14"/>
          <p:cNvSpPr/>
          <p:nvPr/>
        </p:nvSpPr>
        <p:spPr>
          <a:xfrm>
            <a:off x="347489" y="908720"/>
            <a:ext cx="288032" cy="288032"/>
          </a:xfrm>
          <a:prstGeom prst="ellipse">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Oval 15"/>
          <p:cNvSpPr/>
          <p:nvPr/>
        </p:nvSpPr>
        <p:spPr>
          <a:xfrm>
            <a:off x="1412450" y="1426423"/>
            <a:ext cx="288032" cy="288032"/>
          </a:xfrm>
          <a:prstGeom prst="ellipse">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Oval 16"/>
          <p:cNvSpPr/>
          <p:nvPr/>
        </p:nvSpPr>
        <p:spPr>
          <a:xfrm>
            <a:off x="2339752" y="1052736"/>
            <a:ext cx="288032" cy="288032"/>
          </a:xfrm>
          <a:prstGeom prst="ellipse">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Rectangle 17"/>
          <p:cNvSpPr/>
          <p:nvPr/>
        </p:nvSpPr>
        <p:spPr>
          <a:xfrm>
            <a:off x="1115616" y="903542"/>
            <a:ext cx="792088" cy="338554"/>
          </a:xfrm>
          <a:prstGeom prst="rect">
            <a:avLst/>
          </a:prstGeom>
        </p:spPr>
        <p:txBody>
          <a:bodyPr wrap="square">
            <a:spAutoFit/>
          </a:bodyPr>
          <a:lstStyle/>
          <a:p>
            <a:pPr algn="just"/>
            <a:r>
              <a:rPr lang="ru-RU" sz="1600" dirty="0">
                <a:latin typeface="Arial" pitchFamily="34" charset="0"/>
                <a:cs typeface="Arial" pitchFamily="34" charset="0"/>
              </a:rPr>
              <a:t>Пар</a:t>
            </a:r>
          </a:p>
        </p:txBody>
      </p:sp>
      <p:sp>
        <p:nvSpPr>
          <p:cNvPr id="19" name="Oval 18"/>
          <p:cNvSpPr/>
          <p:nvPr/>
        </p:nvSpPr>
        <p:spPr>
          <a:xfrm>
            <a:off x="3186029" y="1335990"/>
            <a:ext cx="288032" cy="288032"/>
          </a:xfrm>
          <a:prstGeom prst="ellipse">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Oval 19"/>
          <p:cNvSpPr/>
          <p:nvPr/>
        </p:nvSpPr>
        <p:spPr>
          <a:xfrm>
            <a:off x="484972" y="2515613"/>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Oval 20"/>
          <p:cNvSpPr/>
          <p:nvPr/>
        </p:nvSpPr>
        <p:spPr>
          <a:xfrm>
            <a:off x="282827" y="1947597"/>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Oval 24"/>
          <p:cNvSpPr/>
          <p:nvPr/>
        </p:nvSpPr>
        <p:spPr>
          <a:xfrm>
            <a:off x="782709" y="2415054"/>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a:off x="1439652" y="2371597"/>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3" name="Straight Arrow Connector 22"/>
          <p:cNvCxnSpPr>
            <a:endCxn id="14" idx="6"/>
          </p:cNvCxnSpPr>
          <p:nvPr/>
        </p:nvCxnSpPr>
        <p:spPr>
          <a:xfrm>
            <a:off x="1088414" y="2095414"/>
            <a:ext cx="540060" cy="22657"/>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426843" y="2097319"/>
            <a:ext cx="672280" cy="0"/>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601189" y="2118071"/>
            <a:ext cx="433535" cy="244761"/>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endCxn id="12" idx="5"/>
          </p:cNvCxnSpPr>
          <p:nvPr/>
        </p:nvCxnSpPr>
        <p:spPr>
          <a:xfrm>
            <a:off x="1004756" y="2090935"/>
            <a:ext cx="293505" cy="422181"/>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1018255" y="2065262"/>
            <a:ext cx="322187" cy="236763"/>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922029" y="2123998"/>
            <a:ext cx="106475" cy="435072"/>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1034442" y="2079212"/>
            <a:ext cx="18331" cy="910234"/>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1920987" y="2551343"/>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Oval 49"/>
          <p:cNvSpPr/>
          <p:nvPr/>
        </p:nvSpPr>
        <p:spPr>
          <a:xfrm>
            <a:off x="2281027" y="2523646"/>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Oval 50"/>
          <p:cNvSpPr/>
          <p:nvPr/>
        </p:nvSpPr>
        <p:spPr>
          <a:xfrm>
            <a:off x="1776971" y="2883374"/>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Oval 51"/>
          <p:cNvSpPr/>
          <p:nvPr/>
        </p:nvSpPr>
        <p:spPr>
          <a:xfrm>
            <a:off x="1848979" y="3291537"/>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Oval 52"/>
          <p:cNvSpPr/>
          <p:nvPr/>
        </p:nvSpPr>
        <p:spPr>
          <a:xfrm>
            <a:off x="2137011" y="3199742"/>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Oval 53"/>
          <p:cNvSpPr/>
          <p:nvPr/>
        </p:nvSpPr>
        <p:spPr>
          <a:xfrm>
            <a:off x="2502604" y="3127908"/>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Oval 54"/>
          <p:cNvSpPr/>
          <p:nvPr/>
        </p:nvSpPr>
        <p:spPr>
          <a:xfrm>
            <a:off x="2425043" y="2782214"/>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6" name="Straight Arrow Connector 55"/>
          <p:cNvCxnSpPr/>
          <p:nvPr/>
        </p:nvCxnSpPr>
        <p:spPr>
          <a:xfrm flipV="1">
            <a:off x="2299029" y="2839375"/>
            <a:ext cx="414046" cy="183383"/>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899592" y="1967384"/>
            <a:ext cx="288032" cy="288032"/>
          </a:xfrm>
          <a:prstGeom prst="ellipse">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9" name="Straight Arrow Connector 58"/>
          <p:cNvCxnSpPr/>
          <p:nvPr/>
        </p:nvCxnSpPr>
        <p:spPr>
          <a:xfrm flipV="1">
            <a:off x="2299029" y="2597072"/>
            <a:ext cx="203575" cy="348375"/>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endCxn id="49" idx="1"/>
          </p:cNvCxnSpPr>
          <p:nvPr/>
        </p:nvCxnSpPr>
        <p:spPr>
          <a:xfrm flipH="1" flipV="1">
            <a:off x="1963168" y="2593524"/>
            <a:ext cx="317860" cy="400409"/>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2298654" y="3049139"/>
            <a:ext cx="365593" cy="244534"/>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endCxn id="53" idx="4"/>
          </p:cNvCxnSpPr>
          <p:nvPr/>
        </p:nvCxnSpPr>
        <p:spPr>
          <a:xfrm>
            <a:off x="2281027" y="3022758"/>
            <a:ext cx="0" cy="465016"/>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endCxn id="52" idx="7"/>
          </p:cNvCxnSpPr>
          <p:nvPr/>
        </p:nvCxnSpPr>
        <p:spPr>
          <a:xfrm flipH="1">
            <a:off x="2094830" y="3070247"/>
            <a:ext cx="186198" cy="263471"/>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a:endCxn id="51" idx="2"/>
          </p:cNvCxnSpPr>
          <p:nvPr/>
        </p:nvCxnSpPr>
        <p:spPr>
          <a:xfrm flipH="1" flipV="1">
            <a:off x="1776971" y="3027390"/>
            <a:ext cx="504058" cy="2815"/>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2137011" y="2883374"/>
            <a:ext cx="288032" cy="288032"/>
          </a:xfrm>
          <a:prstGeom prst="ellipse">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Oval 77"/>
          <p:cNvSpPr/>
          <p:nvPr/>
        </p:nvSpPr>
        <p:spPr>
          <a:xfrm>
            <a:off x="3275856" y="2955709"/>
            <a:ext cx="288032" cy="288032"/>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9" name="Straight Arrow Connector 78"/>
          <p:cNvCxnSpPr/>
          <p:nvPr/>
        </p:nvCxnSpPr>
        <p:spPr>
          <a:xfrm flipV="1">
            <a:off x="3422402" y="2209278"/>
            <a:ext cx="0" cy="721789"/>
          </a:xfrm>
          <a:prstGeom prst="straightConnector1">
            <a:avLst/>
          </a:prstGeom>
          <a:ln w="41275">
            <a:solidFill>
              <a:schemeClr val="tx2">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sp>
        <p:nvSpPr>
          <p:cNvPr id="82" name="Oval 81"/>
          <p:cNvSpPr/>
          <p:nvPr/>
        </p:nvSpPr>
        <p:spPr>
          <a:xfrm>
            <a:off x="3275856" y="1943191"/>
            <a:ext cx="288032" cy="288032"/>
          </a:xfrm>
          <a:prstGeom prst="ellipse">
            <a:avLst/>
          </a:prstGeom>
          <a:solidFill>
            <a:schemeClr val="accent3">
              <a:lumMod val="60000"/>
              <a:lumOff val="40000"/>
            </a:schemeClr>
          </a:solid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84" name="Object 83"/>
          <p:cNvGraphicFramePr>
            <a:graphicFrameLocks noChangeAspect="1"/>
          </p:cNvGraphicFramePr>
          <p:nvPr>
            <p:extLst>
              <p:ext uri="{D42A27DB-BD31-4B8C-83A1-F6EECF244321}">
                <p14:modId xmlns:p14="http://schemas.microsoft.com/office/powerpoint/2010/main" val="925035726"/>
              </p:ext>
            </p:extLst>
          </p:nvPr>
        </p:nvGraphicFramePr>
        <p:xfrm>
          <a:off x="852356" y="3002441"/>
          <a:ext cx="304800" cy="482600"/>
        </p:xfrm>
        <a:graphic>
          <a:graphicData uri="http://schemas.openxmlformats.org/presentationml/2006/ole">
            <mc:AlternateContent xmlns:mc="http://schemas.openxmlformats.org/markup-compatibility/2006">
              <mc:Choice xmlns:v="urn:schemas-microsoft-com:vml" Requires="v">
                <p:oleObj spid="_x0000_s1797371" name="Equation" r:id="rId4" imgW="152280" imgH="241200" progId="Equation.DSMT4">
                  <p:embed/>
                </p:oleObj>
              </mc:Choice>
              <mc:Fallback>
                <p:oleObj name="Equation" r:id="rId4" imgW="152280" imgH="241200" progId="Equation.DSMT4">
                  <p:embed/>
                  <p:pic>
                    <p:nvPicPr>
                      <p:cNvPr id="0" name="Object 7"/>
                      <p:cNvPicPr>
                        <a:picLocks noChangeAspect="1" noChangeArrowheads="1"/>
                      </p:cNvPicPr>
                      <p:nvPr/>
                    </p:nvPicPr>
                    <p:blipFill>
                      <a:blip r:embed="rId5"/>
                      <a:srcRect/>
                      <a:stretch>
                        <a:fillRect/>
                      </a:stretch>
                    </p:blipFill>
                    <p:spPr bwMode="auto">
                      <a:xfrm>
                        <a:off x="852356" y="3002441"/>
                        <a:ext cx="304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5" name="Object 84"/>
          <p:cNvGraphicFramePr>
            <a:graphicFrameLocks noChangeAspect="1"/>
          </p:cNvGraphicFramePr>
          <p:nvPr>
            <p:extLst>
              <p:ext uri="{D42A27DB-BD31-4B8C-83A1-F6EECF244321}">
                <p14:modId xmlns:p14="http://schemas.microsoft.com/office/powerpoint/2010/main" val="2772707828"/>
              </p:ext>
            </p:extLst>
          </p:nvPr>
        </p:nvGraphicFramePr>
        <p:xfrm>
          <a:off x="3563888" y="1916832"/>
          <a:ext cx="431800" cy="482600"/>
        </p:xfrm>
        <a:graphic>
          <a:graphicData uri="http://schemas.openxmlformats.org/presentationml/2006/ole">
            <mc:AlternateContent xmlns:mc="http://schemas.openxmlformats.org/markup-compatibility/2006">
              <mc:Choice xmlns:v="urn:schemas-microsoft-com:vml" Requires="v">
                <p:oleObj spid="_x0000_s1797372" name="Equation" r:id="rId6" imgW="215640" imgH="241200" progId="Equation.DSMT4">
                  <p:embed/>
                </p:oleObj>
              </mc:Choice>
              <mc:Fallback>
                <p:oleObj name="Equation" r:id="rId6" imgW="215640" imgH="241200" progId="Equation.DSMT4">
                  <p:embed/>
                  <p:pic>
                    <p:nvPicPr>
                      <p:cNvPr id="0" name=""/>
                      <p:cNvPicPr>
                        <a:picLocks noChangeAspect="1" noChangeArrowheads="1"/>
                      </p:cNvPicPr>
                      <p:nvPr/>
                    </p:nvPicPr>
                    <p:blipFill>
                      <a:blip r:embed="rId7"/>
                      <a:srcRect/>
                      <a:stretch>
                        <a:fillRect/>
                      </a:stretch>
                    </p:blipFill>
                    <p:spPr bwMode="auto">
                      <a:xfrm>
                        <a:off x="3563888" y="1916832"/>
                        <a:ext cx="431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0" name="Rectangle 89"/>
          <p:cNvSpPr/>
          <p:nvPr/>
        </p:nvSpPr>
        <p:spPr>
          <a:xfrm>
            <a:off x="4427984" y="2128788"/>
            <a:ext cx="4680891" cy="2308324"/>
          </a:xfrm>
          <a:prstGeom prst="rect">
            <a:avLst/>
          </a:prstGeom>
        </p:spPr>
        <p:txBody>
          <a:bodyPr wrap="square">
            <a:spAutoFit/>
          </a:bodyPr>
          <a:lstStyle/>
          <a:p>
            <a:pPr algn="just"/>
            <a:r>
              <a:rPr lang="ru-RU" sz="1600" dirty="0">
                <a:latin typeface="Arial" pitchFamily="34" charset="0"/>
                <a:cs typeface="Arial" pitchFamily="34" charset="0"/>
              </a:rPr>
              <a:t>На молекулы в глубине жидкости силы притяжения других молекул действуют со всех сторон и поэтому взаимно уравновешивают друг друга. Молекулы же на поверхности жидкости не имеют соседей снаружи, и результирующая сила притяжения направлена внутрь жидкости. Следовательно, на поверхности молекулы обладают избыточной потенциальной энергией </a:t>
            </a:r>
          </a:p>
        </p:txBody>
      </p:sp>
      <p:sp>
        <p:nvSpPr>
          <p:cNvPr id="92" name="Oval 91"/>
          <p:cNvSpPr/>
          <p:nvPr/>
        </p:nvSpPr>
        <p:spPr>
          <a:xfrm>
            <a:off x="3779912" y="794438"/>
            <a:ext cx="288032" cy="288032"/>
          </a:xfrm>
          <a:prstGeom prst="ellipse">
            <a:avLst/>
          </a:prstGeom>
          <a:solidFill>
            <a:schemeClr val="accent3">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Rectangle 92"/>
          <p:cNvSpPr/>
          <p:nvPr/>
        </p:nvSpPr>
        <p:spPr>
          <a:xfrm>
            <a:off x="120787" y="4438925"/>
            <a:ext cx="8901078" cy="1077218"/>
          </a:xfrm>
          <a:prstGeom prst="rect">
            <a:avLst/>
          </a:prstGeom>
        </p:spPr>
        <p:txBody>
          <a:bodyPr wrap="square">
            <a:spAutoFit/>
          </a:bodyPr>
          <a:lstStyle/>
          <a:p>
            <a:pPr algn="just"/>
            <a:r>
              <a:rPr lang="ru-RU" sz="1600" dirty="0">
                <a:latin typeface="Arial" pitchFamily="34" charset="0"/>
                <a:cs typeface="Arial" pitchFamily="34" charset="0"/>
              </a:rPr>
              <a:t>При увеличении поверхности жидкости  какое-то число молекул поднимается из объема в поверхностный слой, поэтому для создания поверхности при постоянной температуре нужно совершить работу. Избыточная энергия поверхностного слоя пропорциональна его площади</a:t>
            </a:r>
          </a:p>
        </p:txBody>
      </p:sp>
      <p:graphicFrame>
        <p:nvGraphicFramePr>
          <p:cNvPr id="94" name="Object 93"/>
          <p:cNvGraphicFramePr>
            <a:graphicFrameLocks noChangeAspect="1"/>
          </p:cNvGraphicFramePr>
          <p:nvPr>
            <p:extLst>
              <p:ext uri="{D42A27DB-BD31-4B8C-83A1-F6EECF244321}">
                <p14:modId xmlns:p14="http://schemas.microsoft.com/office/powerpoint/2010/main" val="3623026640"/>
              </p:ext>
            </p:extLst>
          </p:nvPr>
        </p:nvGraphicFramePr>
        <p:xfrm>
          <a:off x="219075" y="5580063"/>
          <a:ext cx="1701800" cy="508000"/>
        </p:xfrm>
        <a:graphic>
          <a:graphicData uri="http://schemas.openxmlformats.org/presentationml/2006/ole">
            <mc:AlternateContent xmlns:mc="http://schemas.openxmlformats.org/markup-compatibility/2006">
              <mc:Choice xmlns:v="urn:schemas-microsoft-com:vml" Requires="v">
                <p:oleObj spid="_x0000_s1797373" name="Equation" r:id="rId8" imgW="850680" imgH="253800" progId="Equation.DSMT4">
                  <p:embed/>
                </p:oleObj>
              </mc:Choice>
              <mc:Fallback>
                <p:oleObj name="Equation" r:id="rId8" imgW="850680" imgH="253800" progId="Equation.DSMT4">
                  <p:embed/>
                  <p:pic>
                    <p:nvPicPr>
                      <p:cNvPr id="0" name="Object 83"/>
                      <p:cNvPicPr>
                        <a:picLocks noChangeAspect="1" noChangeArrowheads="1"/>
                      </p:cNvPicPr>
                      <p:nvPr/>
                    </p:nvPicPr>
                    <p:blipFill>
                      <a:blip r:embed="rId9"/>
                      <a:srcRect/>
                      <a:stretch>
                        <a:fillRect/>
                      </a:stretch>
                    </p:blipFill>
                    <p:spPr bwMode="auto">
                      <a:xfrm>
                        <a:off x="219075" y="5580063"/>
                        <a:ext cx="1701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5" name="Object 94"/>
          <p:cNvGraphicFramePr>
            <a:graphicFrameLocks noChangeAspect="1"/>
          </p:cNvGraphicFramePr>
          <p:nvPr>
            <p:extLst>
              <p:ext uri="{D42A27DB-BD31-4B8C-83A1-F6EECF244321}">
                <p14:modId xmlns:p14="http://schemas.microsoft.com/office/powerpoint/2010/main" val="1052308937"/>
              </p:ext>
            </p:extLst>
          </p:nvPr>
        </p:nvGraphicFramePr>
        <p:xfrm>
          <a:off x="430473" y="6172926"/>
          <a:ext cx="1244600" cy="355600"/>
        </p:xfrm>
        <a:graphic>
          <a:graphicData uri="http://schemas.openxmlformats.org/presentationml/2006/ole">
            <mc:AlternateContent xmlns:mc="http://schemas.openxmlformats.org/markup-compatibility/2006">
              <mc:Choice xmlns:v="urn:schemas-microsoft-com:vml" Requires="v">
                <p:oleObj spid="_x0000_s1797374" name="Equation" r:id="rId10" imgW="622080" imgH="177480" progId="Equation.DSMT4">
                  <p:embed/>
                </p:oleObj>
              </mc:Choice>
              <mc:Fallback>
                <p:oleObj name="Equation" r:id="rId10" imgW="622080" imgH="177480" progId="Equation.DSMT4">
                  <p:embed/>
                  <p:pic>
                    <p:nvPicPr>
                      <p:cNvPr id="0" name=""/>
                      <p:cNvPicPr>
                        <a:picLocks noChangeAspect="1" noChangeArrowheads="1"/>
                      </p:cNvPicPr>
                      <p:nvPr/>
                    </p:nvPicPr>
                    <p:blipFill>
                      <a:blip r:embed="rId11"/>
                      <a:srcRect/>
                      <a:stretch>
                        <a:fillRect/>
                      </a:stretch>
                    </p:blipFill>
                    <p:spPr bwMode="auto">
                      <a:xfrm>
                        <a:off x="430473" y="6172926"/>
                        <a:ext cx="1244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6" name="Object 95"/>
          <p:cNvGraphicFramePr>
            <a:graphicFrameLocks noChangeAspect="1"/>
          </p:cNvGraphicFramePr>
          <p:nvPr>
            <p:extLst>
              <p:ext uri="{D42A27DB-BD31-4B8C-83A1-F6EECF244321}">
                <p14:modId xmlns:p14="http://schemas.microsoft.com/office/powerpoint/2010/main" val="1473796074"/>
              </p:ext>
            </p:extLst>
          </p:nvPr>
        </p:nvGraphicFramePr>
        <p:xfrm>
          <a:off x="2725738" y="6351301"/>
          <a:ext cx="965200" cy="406400"/>
        </p:xfrm>
        <a:graphic>
          <a:graphicData uri="http://schemas.openxmlformats.org/presentationml/2006/ole">
            <mc:AlternateContent xmlns:mc="http://schemas.openxmlformats.org/markup-compatibility/2006">
              <mc:Choice xmlns:v="urn:schemas-microsoft-com:vml" Requires="v">
                <p:oleObj spid="_x0000_s1797375" name="Equation" r:id="rId12" imgW="482400" imgH="203040" progId="Equation.DSMT4">
                  <p:embed/>
                </p:oleObj>
              </mc:Choice>
              <mc:Fallback>
                <p:oleObj name="Equation" r:id="rId12" imgW="482400" imgH="203040" progId="Equation.DSMT4">
                  <p:embed/>
                  <p:pic>
                    <p:nvPicPr>
                      <p:cNvPr id="0" name=""/>
                      <p:cNvPicPr>
                        <a:picLocks noChangeAspect="1" noChangeArrowheads="1"/>
                      </p:cNvPicPr>
                      <p:nvPr/>
                    </p:nvPicPr>
                    <p:blipFill>
                      <a:blip r:embed="rId13"/>
                      <a:srcRect/>
                      <a:stretch>
                        <a:fillRect/>
                      </a:stretch>
                    </p:blipFill>
                    <p:spPr bwMode="auto">
                      <a:xfrm>
                        <a:off x="2725738" y="6351301"/>
                        <a:ext cx="965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7" name="Object 96"/>
          <p:cNvGraphicFramePr>
            <a:graphicFrameLocks noChangeAspect="1"/>
          </p:cNvGraphicFramePr>
          <p:nvPr>
            <p:extLst>
              <p:ext uri="{D42A27DB-BD31-4B8C-83A1-F6EECF244321}">
                <p14:modId xmlns:p14="http://schemas.microsoft.com/office/powerpoint/2010/main" val="46451584"/>
              </p:ext>
            </p:extLst>
          </p:nvPr>
        </p:nvGraphicFramePr>
        <p:xfrm>
          <a:off x="2586112" y="5445224"/>
          <a:ext cx="1193800" cy="863600"/>
        </p:xfrm>
        <a:graphic>
          <a:graphicData uri="http://schemas.openxmlformats.org/presentationml/2006/ole">
            <mc:AlternateContent xmlns:mc="http://schemas.openxmlformats.org/markup-compatibility/2006">
              <mc:Choice xmlns:v="urn:schemas-microsoft-com:vml" Requires="v">
                <p:oleObj spid="_x0000_s1797376" name="Equation" r:id="rId14" imgW="596880" imgH="431640" progId="Equation.DSMT4">
                  <p:embed/>
                </p:oleObj>
              </mc:Choice>
              <mc:Fallback>
                <p:oleObj name="Equation" r:id="rId14" imgW="596880" imgH="431640" progId="Equation.DSMT4">
                  <p:embed/>
                  <p:pic>
                    <p:nvPicPr>
                      <p:cNvPr id="0" name=""/>
                      <p:cNvPicPr>
                        <a:picLocks noChangeAspect="1" noChangeArrowheads="1"/>
                      </p:cNvPicPr>
                      <p:nvPr/>
                    </p:nvPicPr>
                    <p:blipFill>
                      <a:blip r:embed="rId15"/>
                      <a:srcRect/>
                      <a:stretch>
                        <a:fillRect/>
                      </a:stretch>
                    </p:blipFill>
                    <p:spPr bwMode="auto">
                      <a:xfrm>
                        <a:off x="2586112" y="5445224"/>
                        <a:ext cx="11938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8" name="Rectangle 97"/>
          <p:cNvSpPr/>
          <p:nvPr/>
        </p:nvSpPr>
        <p:spPr>
          <a:xfrm>
            <a:off x="4253843" y="5445223"/>
            <a:ext cx="4638637" cy="584775"/>
          </a:xfrm>
          <a:prstGeom prst="rect">
            <a:avLst/>
          </a:prstGeom>
        </p:spPr>
        <p:txBody>
          <a:bodyPr wrap="square">
            <a:spAutoFit/>
          </a:bodyPr>
          <a:lstStyle/>
          <a:p>
            <a:pPr algn="just"/>
            <a:r>
              <a:rPr lang="ru-RU" sz="1600" dirty="0">
                <a:latin typeface="Arial" pitchFamily="34" charset="0"/>
                <a:cs typeface="Arial" pitchFamily="34" charset="0"/>
              </a:rPr>
              <a:t>Коэффициент поверхностного натяжения или плотность избыточной поверхностной энергии  </a:t>
            </a:r>
          </a:p>
        </p:txBody>
      </p:sp>
      <p:sp>
        <p:nvSpPr>
          <p:cNvPr id="99" name="Rectangle 98"/>
          <p:cNvSpPr/>
          <p:nvPr/>
        </p:nvSpPr>
        <p:spPr>
          <a:xfrm>
            <a:off x="4253843" y="6172926"/>
            <a:ext cx="4638637" cy="584775"/>
          </a:xfrm>
          <a:prstGeom prst="rect">
            <a:avLst/>
          </a:prstGeom>
        </p:spPr>
        <p:txBody>
          <a:bodyPr wrap="square">
            <a:spAutoFit/>
          </a:bodyPr>
          <a:lstStyle/>
          <a:p>
            <a:pPr algn="just"/>
            <a:r>
              <a:rPr lang="ru-RU" sz="1600" dirty="0">
                <a:latin typeface="Arial" pitchFamily="34" charset="0"/>
                <a:cs typeface="Arial" pitchFamily="34" charset="0"/>
              </a:rPr>
              <a:t>Свободная энергия Гельмгольца поверхности при  изотермическом увеличении ее площади </a:t>
            </a:r>
          </a:p>
        </p:txBody>
      </p:sp>
      <p:sp>
        <p:nvSpPr>
          <p:cNvPr id="100" name="Rectangle 99"/>
          <p:cNvSpPr/>
          <p:nvPr/>
        </p:nvSpPr>
        <p:spPr>
          <a:xfrm>
            <a:off x="120787" y="3707740"/>
            <a:ext cx="4163181" cy="369332"/>
          </a:xfrm>
          <a:prstGeom prst="rect">
            <a:avLst/>
          </a:prstGeom>
        </p:spPr>
        <p:txBody>
          <a:bodyPr wrap="square">
            <a:spAutoFit/>
          </a:bodyPr>
          <a:lstStyle/>
          <a:p>
            <a:r>
              <a:rPr lang="ru-RU" dirty="0"/>
              <a:t>Сфера молекулярного действия   10</a:t>
            </a:r>
            <a:r>
              <a:rPr lang="ru-RU" baseline="30000" dirty="0"/>
              <a:t>-9</a:t>
            </a:r>
            <a:r>
              <a:rPr lang="ru-RU" dirty="0"/>
              <a:t> м</a:t>
            </a:r>
          </a:p>
        </p:txBody>
      </p:sp>
      <p:sp>
        <p:nvSpPr>
          <p:cNvPr id="101" name="Oval 100"/>
          <p:cNvSpPr/>
          <p:nvPr/>
        </p:nvSpPr>
        <p:spPr>
          <a:xfrm>
            <a:off x="1641167" y="2371597"/>
            <a:ext cx="1279719" cy="1334324"/>
          </a:xfrm>
          <a:prstGeom prst="ellipse">
            <a:avLst/>
          </a:prstGeom>
          <a:gradFill flip="none" rotWithShape="1">
            <a:gsLst>
              <a:gs pos="0">
                <a:schemeClr val="accent6">
                  <a:lumMod val="74000"/>
                  <a:alpha val="78000"/>
                </a:schemeClr>
              </a:gs>
              <a:gs pos="100000">
                <a:schemeClr val="accent3">
                  <a:lumMod val="40000"/>
                  <a:lumOff val="60000"/>
                  <a:alpha val="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 name="Oval 101"/>
          <p:cNvSpPr/>
          <p:nvPr/>
        </p:nvSpPr>
        <p:spPr>
          <a:xfrm>
            <a:off x="412913" y="1456836"/>
            <a:ext cx="1279719" cy="1334324"/>
          </a:xfrm>
          <a:prstGeom prst="ellipse">
            <a:avLst/>
          </a:prstGeom>
          <a:gradFill flip="none" rotWithShape="1">
            <a:gsLst>
              <a:gs pos="0">
                <a:schemeClr val="accent6">
                  <a:lumMod val="74000"/>
                  <a:alpha val="78000"/>
                </a:schemeClr>
              </a:gs>
              <a:gs pos="100000">
                <a:schemeClr val="accent3">
                  <a:lumMod val="40000"/>
                  <a:lumOff val="60000"/>
                  <a:alpha val="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8" name="Object 57"/>
          <p:cNvGraphicFramePr>
            <a:graphicFrameLocks noChangeAspect="1"/>
          </p:cNvGraphicFramePr>
          <p:nvPr>
            <p:extLst>
              <p:ext uri="{D42A27DB-BD31-4B8C-83A1-F6EECF244321}">
                <p14:modId xmlns:p14="http://schemas.microsoft.com/office/powerpoint/2010/main" val="3369331493"/>
              </p:ext>
            </p:extLst>
          </p:nvPr>
        </p:nvGraphicFramePr>
        <p:xfrm>
          <a:off x="1104444" y="5192368"/>
          <a:ext cx="202752" cy="324864"/>
        </p:xfrm>
        <a:graphic>
          <a:graphicData uri="http://schemas.openxmlformats.org/presentationml/2006/ole">
            <mc:AlternateContent xmlns:mc="http://schemas.openxmlformats.org/markup-compatibility/2006">
              <mc:Choice xmlns:v="urn:schemas-microsoft-com:vml" Requires="v">
                <p:oleObj spid="_x0000_s1797377" name="Equation" r:id="rId16" imgW="126720" imgH="203040" progId="Equation.DSMT4">
                  <p:embed/>
                </p:oleObj>
              </mc:Choice>
              <mc:Fallback>
                <p:oleObj name="Equation" r:id="rId16" imgW="126720" imgH="203040" progId="Equation.DSMT4">
                  <p:embed/>
                  <p:pic>
                    <p:nvPicPr>
                      <p:cNvPr id="0" name=""/>
                      <p:cNvPicPr>
                        <a:picLocks noChangeAspect="1" noChangeArrowheads="1"/>
                      </p:cNvPicPr>
                      <p:nvPr/>
                    </p:nvPicPr>
                    <p:blipFill>
                      <a:blip r:embed="rId17"/>
                      <a:srcRect/>
                      <a:stretch>
                        <a:fillRect/>
                      </a:stretch>
                    </p:blipFill>
                    <p:spPr bwMode="auto">
                      <a:xfrm>
                        <a:off x="1104444" y="5192368"/>
                        <a:ext cx="202752" cy="32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50157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331640" y="11209"/>
            <a:ext cx="6552728" cy="6926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Жидкость у стенок сосуда. Мениск</a:t>
            </a:r>
            <a:endParaRPr lang="ru-RU" sz="2800" b="1" kern="0" baseline="-25000" dirty="0">
              <a:solidFill>
                <a:srgbClr val="003399"/>
              </a:solidFill>
              <a:latin typeface="Arial" pitchFamily="34" charset="0"/>
              <a:cs typeface="Arial"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034" y="1025896"/>
            <a:ext cx="2840862" cy="396240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6" y="1041136"/>
            <a:ext cx="2680921" cy="3947161"/>
          </a:xfrm>
          <a:prstGeom prst="rect">
            <a:avLst/>
          </a:prstGeom>
        </p:spPr>
      </p:pic>
      <p:sp>
        <p:nvSpPr>
          <p:cNvPr id="9" name="Rectangle 8"/>
          <p:cNvSpPr/>
          <p:nvPr/>
        </p:nvSpPr>
        <p:spPr>
          <a:xfrm>
            <a:off x="1803146" y="1828378"/>
            <a:ext cx="1440160" cy="338554"/>
          </a:xfrm>
          <a:prstGeom prst="rect">
            <a:avLst/>
          </a:prstGeom>
        </p:spPr>
        <p:txBody>
          <a:bodyPr wrap="square">
            <a:spAutoFit/>
          </a:bodyPr>
          <a:lstStyle/>
          <a:p>
            <a:pPr algn="just"/>
            <a:r>
              <a:rPr lang="ru-RU" sz="1600" dirty="0">
                <a:latin typeface="Arial" pitchFamily="34" charset="0"/>
                <a:cs typeface="Arial" pitchFamily="34" charset="0"/>
              </a:rPr>
              <a:t>Смачивание</a:t>
            </a:r>
          </a:p>
        </p:txBody>
      </p:sp>
      <p:sp>
        <p:nvSpPr>
          <p:cNvPr id="10" name="Rectangle 9"/>
          <p:cNvSpPr/>
          <p:nvPr/>
        </p:nvSpPr>
        <p:spPr>
          <a:xfrm>
            <a:off x="343257" y="5194876"/>
            <a:ext cx="3744416" cy="830997"/>
          </a:xfrm>
          <a:prstGeom prst="rect">
            <a:avLst/>
          </a:prstGeom>
        </p:spPr>
        <p:txBody>
          <a:bodyPr wrap="square">
            <a:spAutoFit/>
          </a:bodyPr>
          <a:lstStyle/>
          <a:p>
            <a:pPr algn="just"/>
            <a:r>
              <a:rPr lang="ru-RU" sz="1600" dirty="0">
                <a:latin typeface="Arial" pitchFamily="34" charset="0"/>
                <a:cs typeface="Arial" pitchFamily="34" charset="0"/>
              </a:rPr>
              <a:t>Поверхность смачивающей жидкости имеет вогнутую форму </a:t>
            </a:r>
            <a:r>
              <a:rPr lang="ru-RU" sz="1600" dirty="0" smtClean="0">
                <a:latin typeface="Arial" pitchFamily="34" charset="0"/>
                <a:cs typeface="Arial" pitchFamily="34" charset="0"/>
              </a:rPr>
              <a:t>– край поверхности приподнят </a:t>
            </a:r>
            <a:r>
              <a:rPr lang="ru-RU" sz="1600" dirty="0">
                <a:latin typeface="Arial" pitchFamily="34" charset="0"/>
                <a:cs typeface="Arial" pitchFamily="34" charset="0"/>
              </a:rPr>
              <a:t>у стенок</a:t>
            </a:r>
          </a:p>
        </p:txBody>
      </p:sp>
      <p:sp>
        <p:nvSpPr>
          <p:cNvPr id="11" name="Rectangle 10"/>
          <p:cNvSpPr/>
          <p:nvPr/>
        </p:nvSpPr>
        <p:spPr>
          <a:xfrm>
            <a:off x="5148064" y="5233953"/>
            <a:ext cx="3816424" cy="830997"/>
          </a:xfrm>
          <a:prstGeom prst="rect">
            <a:avLst/>
          </a:prstGeom>
        </p:spPr>
        <p:txBody>
          <a:bodyPr wrap="square">
            <a:spAutoFit/>
          </a:bodyPr>
          <a:lstStyle/>
          <a:p>
            <a:r>
              <a:rPr lang="ru-RU" sz="1600" dirty="0">
                <a:latin typeface="Arial" pitchFamily="34" charset="0"/>
                <a:cs typeface="Arial" pitchFamily="34" charset="0"/>
              </a:rPr>
              <a:t>Поверхность </a:t>
            </a:r>
            <a:r>
              <a:rPr lang="ru-RU" sz="1600" dirty="0" err="1">
                <a:latin typeface="Arial" pitchFamily="34" charset="0"/>
                <a:cs typeface="Arial" pitchFamily="34" charset="0"/>
              </a:rPr>
              <a:t>несмачивающей</a:t>
            </a:r>
            <a:r>
              <a:rPr lang="ru-RU" sz="1600" dirty="0">
                <a:latin typeface="Arial" pitchFamily="34" charset="0"/>
                <a:cs typeface="Arial" pitchFamily="34" charset="0"/>
              </a:rPr>
              <a:t> - выпуклая, </a:t>
            </a:r>
            <a:r>
              <a:rPr lang="ru-RU" sz="1600" dirty="0" smtClean="0">
                <a:latin typeface="Arial" pitchFamily="34" charset="0"/>
                <a:cs typeface="Arial" pitchFamily="34" charset="0"/>
              </a:rPr>
              <a:t>край поверхности опущен вниз </a:t>
            </a:r>
            <a:r>
              <a:rPr lang="ru-RU" sz="1600" dirty="0">
                <a:latin typeface="Arial" pitchFamily="34" charset="0"/>
                <a:cs typeface="Arial" pitchFamily="34" charset="0"/>
              </a:rPr>
              <a:t>у стенок сосуда</a:t>
            </a:r>
          </a:p>
        </p:txBody>
      </p:sp>
      <p:sp>
        <p:nvSpPr>
          <p:cNvPr id="12" name="Rectangle 11"/>
          <p:cNvSpPr/>
          <p:nvPr/>
        </p:nvSpPr>
        <p:spPr>
          <a:xfrm>
            <a:off x="6300192" y="1275095"/>
            <a:ext cx="1584176" cy="338554"/>
          </a:xfrm>
          <a:prstGeom prst="rect">
            <a:avLst/>
          </a:prstGeom>
        </p:spPr>
        <p:txBody>
          <a:bodyPr wrap="square">
            <a:spAutoFit/>
          </a:bodyPr>
          <a:lstStyle/>
          <a:p>
            <a:pPr algn="just"/>
            <a:r>
              <a:rPr lang="ru-RU" sz="1600" dirty="0" err="1">
                <a:latin typeface="Arial" pitchFamily="34" charset="0"/>
                <a:cs typeface="Arial" pitchFamily="34" charset="0"/>
              </a:rPr>
              <a:t>Несмачивание</a:t>
            </a:r>
            <a:endParaRPr lang="ru-RU" sz="1600" dirty="0">
              <a:latin typeface="Arial" pitchFamily="34" charset="0"/>
              <a:cs typeface="Arial" pitchFamily="34" charset="0"/>
            </a:endParaRPr>
          </a:p>
        </p:txBody>
      </p:sp>
      <p:sp>
        <p:nvSpPr>
          <p:cNvPr id="13" name="Rectangle 12"/>
          <p:cNvSpPr/>
          <p:nvPr/>
        </p:nvSpPr>
        <p:spPr>
          <a:xfrm>
            <a:off x="1979712" y="6330806"/>
            <a:ext cx="5400600" cy="338554"/>
          </a:xfrm>
          <a:prstGeom prst="rect">
            <a:avLst/>
          </a:prstGeom>
          <a:ln w="25400">
            <a:solidFill>
              <a:srgbClr val="C00000"/>
            </a:solidFill>
          </a:ln>
        </p:spPr>
        <p:txBody>
          <a:bodyPr wrap="square">
            <a:spAutoFit/>
          </a:bodyPr>
          <a:lstStyle/>
          <a:p>
            <a:r>
              <a:rPr lang="ru-RU" sz="1600" dirty="0">
                <a:latin typeface="Arial" pitchFamily="34" charset="0"/>
                <a:cs typeface="Arial" pitchFamily="34" charset="0"/>
              </a:rPr>
              <a:t>Кривая поверхность жидкости называется мениском</a:t>
            </a:r>
          </a:p>
        </p:txBody>
      </p:sp>
      <p:sp>
        <p:nvSpPr>
          <p:cNvPr id="14" name="Rectangle 13"/>
          <p:cNvSpPr/>
          <p:nvPr/>
        </p:nvSpPr>
        <p:spPr>
          <a:xfrm>
            <a:off x="2111564" y="4190168"/>
            <a:ext cx="1152128" cy="338554"/>
          </a:xfrm>
          <a:prstGeom prst="rect">
            <a:avLst/>
          </a:prstGeom>
        </p:spPr>
        <p:txBody>
          <a:bodyPr wrap="square">
            <a:spAutoFit/>
          </a:bodyPr>
          <a:lstStyle/>
          <a:p>
            <a:pPr algn="just"/>
            <a:r>
              <a:rPr lang="ru-RU" sz="1600" dirty="0" smtClean="0">
                <a:latin typeface="Arial" pitchFamily="34" charset="0"/>
                <a:cs typeface="Arial" pitchFamily="34" charset="0"/>
              </a:rPr>
              <a:t>Жидкость</a:t>
            </a:r>
            <a:endParaRPr lang="ru-RU" sz="1600" dirty="0">
              <a:latin typeface="Arial" pitchFamily="34" charset="0"/>
              <a:cs typeface="Arial" pitchFamily="34" charset="0"/>
            </a:endParaRPr>
          </a:p>
        </p:txBody>
      </p:sp>
      <p:sp>
        <p:nvSpPr>
          <p:cNvPr id="15" name="Rectangle 14"/>
          <p:cNvSpPr/>
          <p:nvPr/>
        </p:nvSpPr>
        <p:spPr>
          <a:xfrm>
            <a:off x="6516216" y="4124201"/>
            <a:ext cx="1152128" cy="338554"/>
          </a:xfrm>
          <a:prstGeom prst="rect">
            <a:avLst/>
          </a:prstGeom>
        </p:spPr>
        <p:txBody>
          <a:bodyPr wrap="square">
            <a:spAutoFit/>
          </a:bodyPr>
          <a:lstStyle/>
          <a:p>
            <a:pPr algn="just"/>
            <a:r>
              <a:rPr lang="ru-RU" sz="1600" dirty="0" smtClean="0">
                <a:latin typeface="Arial" pitchFamily="34" charset="0"/>
                <a:cs typeface="Arial" pitchFamily="34" charset="0"/>
              </a:rPr>
              <a:t>Жидкость</a:t>
            </a:r>
            <a:endParaRPr lang="ru-RU" sz="1600" dirty="0">
              <a:latin typeface="Arial" pitchFamily="34" charset="0"/>
              <a:cs typeface="Arial" pitchFamily="34" charset="0"/>
            </a:endParaRPr>
          </a:p>
        </p:txBody>
      </p:sp>
      <p:sp>
        <p:nvSpPr>
          <p:cNvPr id="16" name="Rectangle 15"/>
          <p:cNvSpPr/>
          <p:nvPr/>
        </p:nvSpPr>
        <p:spPr>
          <a:xfrm>
            <a:off x="5364088" y="702582"/>
            <a:ext cx="936104" cy="338554"/>
          </a:xfrm>
          <a:prstGeom prst="rect">
            <a:avLst/>
          </a:prstGeom>
        </p:spPr>
        <p:txBody>
          <a:bodyPr wrap="square">
            <a:spAutoFit/>
          </a:bodyPr>
          <a:lstStyle/>
          <a:p>
            <a:pPr algn="just"/>
            <a:r>
              <a:rPr lang="ru-RU" sz="1600" dirty="0" smtClean="0">
                <a:latin typeface="Arial" pitchFamily="34" charset="0"/>
                <a:cs typeface="Arial" pitchFamily="34" charset="0"/>
              </a:rPr>
              <a:t>Стенка</a:t>
            </a:r>
            <a:endParaRPr lang="ru-RU" sz="1600" dirty="0">
              <a:latin typeface="Arial" pitchFamily="34" charset="0"/>
              <a:cs typeface="Arial" pitchFamily="34" charset="0"/>
            </a:endParaRPr>
          </a:p>
        </p:txBody>
      </p:sp>
      <p:sp>
        <p:nvSpPr>
          <p:cNvPr id="17" name="Rectangle 16"/>
          <p:cNvSpPr/>
          <p:nvPr/>
        </p:nvSpPr>
        <p:spPr>
          <a:xfrm>
            <a:off x="683568" y="682210"/>
            <a:ext cx="936104" cy="338554"/>
          </a:xfrm>
          <a:prstGeom prst="rect">
            <a:avLst/>
          </a:prstGeom>
        </p:spPr>
        <p:txBody>
          <a:bodyPr wrap="square">
            <a:spAutoFit/>
          </a:bodyPr>
          <a:lstStyle/>
          <a:p>
            <a:pPr algn="just"/>
            <a:r>
              <a:rPr lang="ru-RU" sz="1600" dirty="0" smtClean="0">
                <a:latin typeface="Arial" pitchFamily="34" charset="0"/>
                <a:cs typeface="Arial" pitchFamily="34" charset="0"/>
              </a:rPr>
              <a:t>Стенка</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1501545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040" y="2078024"/>
            <a:ext cx="4021381" cy="2019300"/>
          </a:xfrm>
          <a:prstGeom prst="rect">
            <a:avLst/>
          </a:prstGeom>
        </p:spPr>
      </p:pic>
      <p:sp>
        <p:nvSpPr>
          <p:cNvPr id="6" name="Rectangle 4"/>
          <p:cNvSpPr txBox="1">
            <a:spLocks noRot="1" noChangeArrowheads="1"/>
          </p:cNvSpPr>
          <p:nvPr/>
        </p:nvSpPr>
        <p:spPr bwMode="auto">
          <a:xfrm>
            <a:off x="611560" y="116632"/>
            <a:ext cx="7704856" cy="79208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Влияние смачивания и </a:t>
            </a:r>
            <a:r>
              <a:rPr lang="ru-RU" sz="2800" b="1" kern="0" dirty="0" err="1">
                <a:solidFill>
                  <a:srgbClr val="003399"/>
                </a:solidFill>
                <a:latin typeface="Arial" pitchFamily="34" charset="0"/>
                <a:cs typeface="Arial" pitchFamily="34" charset="0"/>
              </a:rPr>
              <a:t>несмачивания</a:t>
            </a:r>
            <a:r>
              <a:rPr lang="ru-RU" sz="2800" b="1" kern="0" dirty="0">
                <a:solidFill>
                  <a:srgbClr val="003399"/>
                </a:solidFill>
                <a:latin typeface="Arial" pitchFamily="34" charset="0"/>
                <a:cs typeface="Arial" pitchFamily="34" charset="0"/>
              </a:rPr>
              <a:t> на плавание тел в жидкости</a:t>
            </a:r>
            <a:endParaRPr lang="ru-RU" sz="2800" b="1" kern="0" baseline="-25000" dirty="0">
              <a:solidFill>
                <a:srgbClr val="003399"/>
              </a:solidFill>
              <a:latin typeface="Arial" pitchFamily="34" charset="0"/>
              <a:cs typeface="Arial" pitchFamily="34" charset="0"/>
            </a:endParaRP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2037452"/>
            <a:ext cx="3972510" cy="2039620"/>
          </a:xfrm>
          <a:prstGeom prst="rect">
            <a:avLst/>
          </a:prstGeom>
        </p:spPr>
      </p:pic>
      <p:sp>
        <p:nvSpPr>
          <p:cNvPr id="10" name="Rectangle 9"/>
          <p:cNvSpPr/>
          <p:nvPr/>
        </p:nvSpPr>
        <p:spPr>
          <a:xfrm>
            <a:off x="107504" y="1007138"/>
            <a:ext cx="4464496" cy="1015663"/>
          </a:xfrm>
          <a:prstGeom prst="rect">
            <a:avLst/>
          </a:prstGeom>
        </p:spPr>
        <p:txBody>
          <a:bodyPr wrap="square">
            <a:spAutoFit/>
          </a:bodyPr>
          <a:lstStyle/>
          <a:p>
            <a:pPr algn="just"/>
            <a:r>
              <a:rPr lang="ru-RU" sz="1500" dirty="0">
                <a:latin typeface="Arial" pitchFamily="34" charset="0"/>
                <a:cs typeface="Arial" pitchFamily="34" charset="0"/>
              </a:rPr>
              <a:t>Жидкость смачивает твердое тело, поверхностное натяжение направлено против силы Архимеда и стремится погрузить тело в жидкость</a:t>
            </a:r>
          </a:p>
        </p:txBody>
      </p:sp>
      <p:sp>
        <p:nvSpPr>
          <p:cNvPr id="11" name="Rectangle 10"/>
          <p:cNvSpPr/>
          <p:nvPr/>
        </p:nvSpPr>
        <p:spPr>
          <a:xfrm>
            <a:off x="4998243" y="1013612"/>
            <a:ext cx="4021381" cy="1015663"/>
          </a:xfrm>
          <a:prstGeom prst="rect">
            <a:avLst/>
          </a:prstGeom>
        </p:spPr>
        <p:txBody>
          <a:bodyPr wrap="square">
            <a:spAutoFit/>
          </a:bodyPr>
          <a:lstStyle/>
          <a:p>
            <a:pPr algn="just"/>
            <a:r>
              <a:rPr lang="ru-RU" sz="1500" dirty="0">
                <a:latin typeface="Arial" pitchFamily="34" charset="0"/>
                <a:cs typeface="Arial" pitchFamily="34" charset="0"/>
              </a:rPr>
              <a:t>Жидкость не смачивает твердое тело, поверхностное натяжение направлено вверх  и стремится вытолкнуть тело из жидкости</a:t>
            </a:r>
          </a:p>
        </p:txBody>
      </p:sp>
      <p:pic>
        <p:nvPicPr>
          <p:cNvPr id="1248258" name="Picture 2" descr="C:\Users\PierreYV\Downloads\1413147921_1415500618.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323" y="4983949"/>
            <a:ext cx="2618558" cy="1740250"/>
          </a:xfrm>
          <a:prstGeom prst="rect">
            <a:avLst/>
          </a:prstGeom>
          <a:noFill/>
          <a:extLst>
            <a:ext uri="{909E8E84-426E-40DD-AFC4-6F175D3DCCD1}">
              <a14:hiddenFill xmlns:a14="http://schemas.microsoft.com/office/drawing/2010/main">
                <a:solidFill>
                  <a:srgbClr val="FFFFFF"/>
                </a:solidFill>
              </a14:hiddenFill>
            </a:ext>
          </a:extLst>
        </p:spPr>
      </p:pic>
      <p:pic>
        <p:nvPicPr>
          <p:cNvPr id="1248259" name="Picture 3" descr="C:\Users\PierreYV\Downloads\dsc_019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08104" y="4983949"/>
            <a:ext cx="2382456" cy="178209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3537" y="4383397"/>
            <a:ext cx="4497012" cy="553998"/>
          </a:xfrm>
          <a:prstGeom prst="rect">
            <a:avLst/>
          </a:prstGeom>
        </p:spPr>
        <p:txBody>
          <a:bodyPr wrap="square">
            <a:spAutoFit/>
          </a:bodyPr>
          <a:lstStyle/>
          <a:p>
            <a:pPr algn="just"/>
            <a:r>
              <a:rPr lang="ru-RU" sz="1500" dirty="0">
                <a:latin typeface="Arial" pitchFamily="34" charset="0"/>
                <a:cs typeface="Arial" pitchFamily="34" charset="0"/>
              </a:rPr>
              <a:t>Скрепка из железа лежит на поверхности </a:t>
            </a:r>
            <a:r>
              <a:rPr lang="ru-RU" sz="1500" dirty="0" smtClean="0">
                <a:latin typeface="Arial" pitchFamily="34" charset="0"/>
                <a:cs typeface="Arial" pitchFamily="34" charset="0"/>
              </a:rPr>
              <a:t>воды,</a:t>
            </a:r>
          </a:p>
          <a:p>
            <a:pPr algn="just"/>
            <a:r>
              <a:rPr lang="ru-RU" sz="1500" dirty="0" smtClean="0">
                <a:latin typeface="Arial" pitchFamily="34" charset="0"/>
                <a:cs typeface="Arial" pitchFamily="34" charset="0"/>
              </a:rPr>
              <a:t>хотя железо существенно плотнее воды</a:t>
            </a:r>
            <a:endParaRPr lang="ru-RU" sz="1500" dirty="0">
              <a:latin typeface="Arial" pitchFamily="34" charset="0"/>
              <a:cs typeface="Arial" pitchFamily="34" charset="0"/>
            </a:endParaRPr>
          </a:p>
        </p:txBody>
      </p:sp>
      <p:sp>
        <p:nvSpPr>
          <p:cNvPr id="15" name="Rectangle 14"/>
          <p:cNvSpPr/>
          <p:nvPr/>
        </p:nvSpPr>
        <p:spPr>
          <a:xfrm>
            <a:off x="4732888" y="4387170"/>
            <a:ext cx="4375616" cy="553998"/>
          </a:xfrm>
          <a:prstGeom prst="rect">
            <a:avLst/>
          </a:prstGeom>
        </p:spPr>
        <p:txBody>
          <a:bodyPr wrap="square">
            <a:spAutoFit/>
          </a:bodyPr>
          <a:lstStyle/>
          <a:p>
            <a:pPr algn="just"/>
            <a:r>
              <a:rPr lang="ru-RU" sz="1500" dirty="0">
                <a:latin typeface="Arial" pitchFamily="34" charset="0"/>
                <a:cs typeface="Arial" pitchFamily="34" charset="0"/>
              </a:rPr>
              <a:t>Клоп-водомерка удерживается на поверхности </a:t>
            </a:r>
            <a:r>
              <a:rPr lang="ru-RU" sz="1500" dirty="0" smtClean="0">
                <a:latin typeface="Arial" pitchFamily="34" charset="0"/>
                <a:cs typeface="Arial" pitchFamily="34" charset="0"/>
              </a:rPr>
              <a:t>воды и может также бегать по ней</a:t>
            </a:r>
            <a:endParaRPr lang="ru-RU" sz="1500" dirty="0">
              <a:latin typeface="Arial" pitchFamily="34" charset="0"/>
              <a:cs typeface="Arial" pitchFamily="34" charset="0"/>
            </a:endParaRPr>
          </a:p>
        </p:txBody>
      </p:sp>
      <p:cxnSp>
        <p:nvCxnSpPr>
          <p:cNvPr id="12" name="Straight Arrow Connector 11"/>
          <p:cNvCxnSpPr/>
          <p:nvPr/>
        </p:nvCxnSpPr>
        <p:spPr>
          <a:xfrm flipH="1">
            <a:off x="1043608" y="2348880"/>
            <a:ext cx="261762" cy="936104"/>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31840" y="2348880"/>
            <a:ext cx="216024" cy="936104"/>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7956376" y="2457976"/>
            <a:ext cx="208953" cy="1115040"/>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5699293" y="2457976"/>
            <a:ext cx="216024" cy="1115040"/>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237773" y="2924944"/>
            <a:ext cx="1" cy="1356013"/>
          </a:xfrm>
          <a:prstGeom prst="straightConnector1">
            <a:avLst/>
          </a:prstGeom>
          <a:ln w="63500">
            <a:solidFill>
              <a:srgbClr val="BC36B6"/>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2237773" y="1772816"/>
            <a:ext cx="2" cy="1152128"/>
          </a:xfrm>
          <a:prstGeom prst="straightConnector1">
            <a:avLst/>
          </a:prstGeom>
          <a:ln w="63500">
            <a:solidFill>
              <a:schemeClr val="accent6">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extLst>
              <p:ext uri="{D42A27DB-BD31-4B8C-83A1-F6EECF244321}">
                <p14:modId xmlns:p14="http://schemas.microsoft.com/office/powerpoint/2010/main" val="42955699"/>
              </p:ext>
            </p:extLst>
          </p:nvPr>
        </p:nvGraphicFramePr>
        <p:xfrm>
          <a:off x="2411760" y="3264837"/>
          <a:ext cx="433388" cy="296862"/>
        </p:xfrm>
        <a:graphic>
          <a:graphicData uri="http://schemas.openxmlformats.org/presentationml/2006/ole">
            <mc:AlternateContent xmlns:mc="http://schemas.openxmlformats.org/markup-compatibility/2006">
              <mc:Choice xmlns:v="urn:schemas-microsoft-com:vml" Requires="v">
                <p:oleObj spid="_x0000_s1743521" name="Equation" r:id="rId8" imgW="241200" imgH="164880" progId="Equation.DSMT4">
                  <p:embed/>
                </p:oleObj>
              </mc:Choice>
              <mc:Fallback>
                <p:oleObj name="Equation" r:id="rId8" imgW="241200" imgH="164880" progId="Equation.DSMT4">
                  <p:embed/>
                  <p:pic>
                    <p:nvPicPr>
                      <p:cNvPr id="0" name="Object 30"/>
                      <p:cNvPicPr>
                        <a:picLocks noChangeAspect="1" noChangeArrowheads="1"/>
                      </p:cNvPicPr>
                      <p:nvPr/>
                    </p:nvPicPr>
                    <p:blipFill>
                      <a:blip r:embed="rId9"/>
                      <a:srcRect/>
                      <a:stretch>
                        <a:fillRect/>
                      </a:stretch>
                    </p:blipFill>
                    <p:spPr bwMode="auto">
                      <a:xfrm>
                        <a:off x="2411760" y="3264837"/>
                        <a:ext cx="433388" cy="296862"/>
                      </a:xfrm>
                      <a:prstGeom prst="rect">
                        <a:avLst/>
                      </a:prstGeom>
                      <a:solidFill>
                        <a:schemeClr val="accent1">
                          <a:lumMod val="40000"/>
                          <a:lumOff val="60000"/>
                        </a:schemeClr>
                      </a:solidFill>
                      <a:ln>
                        <a:noFill/>
                      </a:ln>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558571890"/>
              </p:ext>
            </p:extLst>
          </p:nvPr>
        </p:nvGraphicFramePr>
        <p:xfrm>
          <a:off x="2368772" y="2275413"/>
          <a:ext cx="615950" cy="365125"/>
        </p:xfrm>
        <a:graphic>
          <a:graphicData uri="http://schemas.openxmlformats.org/presentationml/2006/ole">
            <mc:AlternateContent xmlns:mc="http://schemas.openxmlformats.org/markup-compatibility/2006">
              <mc:Choice xmlns:v="urn:schemas-microsoft-com:vml" Requires="v">
                <p:oleObj spid="_x0000_s1743522" name="Equation" r:id="rId10" imgW="342720" imgH="203040" progId="Equation.DSMT4">
                  <p:embed/>
                </p:oleObj>
              </mc:Choice>
              <mc:Fallback>
                <p:oleObj name="Equation" r:id="rId10" imgW="342720" imgH="203040" progId="Equation.DSMT4">
                  <p:embed/>
                  <p:pic>
                    <p:nvPicPr>
                      <p:cNvPr id="0" name=""/>
                      <p:cNvPicPr>
                        <a:picLocks noChangeAspect="1" noChangeArrowheads="1"/>
                      </p:cNvPicPr>
                      <p:nvPr/>
                    </p:nvPicPr>
                    <p:blipFill>
                      <a:blip r:embed="rId11"/>
                      <a:srcRect/>
                      <a:stretch>
                        <a:fillRect/>
                      </a:stretch>
                    </p:blipFill>
                    <p:spPr bwMode="auto">
                      <a:xfrm>
                        <a:off x="2368772" y="2275413"/>
                        <a:ext cx="615950" cy="365125"/>
                      </a:xfrm>
                      <a:prstGeom prst="rect">
                        <a:avLst/>
                      </a:prstGeom>
                      <a:solidFill>
                        <a:schemeClr val="accent1">
                          <a:lumMod val="40000"/>
                          <a:lumOff val="60000"/>
                        </a:schemeClr>
                      </a:solidFill>
                      <a:ln>
                        <a:noFill/>
                      </a:ln>
                    </p:spPr>
                  </p:pic>
                </p:oleObj>
              </mc:Fallback>
            </mc:AlternateContent>
          </a:graphicData>
        </a:graphic>
      </p:graphicFrame>
      <p:cxnSp>
        <p:nvCxnSpPr>
          <p:cNvPr id="23" name="Straight Arrow Connector 22"/>
          <p:cNvCxnSpPr/>
          <p:nvPr/>
        </p:nvCxnSpPr>
        <p:spPr>
          <a:xfrm>
            <a:off x="6951544" y="2924944"/>
            <a:ext cx="1" cy="1356013"/>
          </a:xfrm>
          <a:prstGeom prst="straightConnector1">
            <a:avLst/>
          </a:prstGeom>
          <a:ln w="63500">
            <a:solidFill>
              <a:srgbClr val="BC36B6"/>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6951544" y="1772816"/>
            <a:ext cx="2" cy="1152128"/>
          </a:xfrm>
          <a:prstGeom prst="straightConnector1">
            <a:avLst/>
          </a:prstGeom>
          <a:ln w="63500">
            <a:solidFill>
              <a:schemeClr val="accent6">
                <a:lumMod val="75000"/>
              </a:schemeClr>
            </a:solidFill>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5" name="Object 24"/>
          <p:cNvGraphicFramePr>
            <a:graphicFrameLocks noChangeAspect="1"/>
          </p:cNvGraphicFramePr>
          <p:nvPr>
            <p:extLst>
              <p:ext uri="{D42A27DB-BD31-4B8C-83A1-F6EECF244321}">
                <p14:modId xmlns:p14="http://schemas.microsoft.com/office/powerpoint/2010/main" val="1914739205"/>
              </p:ext>
            </p:extLst>
          </p:nvPr>
        </p:nvGraphicFramePr>
        <p:xfrm>
          <a:off x="7125531" y="3264837"/>
          <a:ext cx="433388" cy="296862"/>
        </p:xfrm>
        <a:graphic>
          <a:graphicData uri="http://schemas.openxmlformats.org/presentationml/2006/ole">
            <mc:AlternateContent xmlns:mc="http://schemas.openxmlformats.org/markup-compatibility/2006">
              <mc:Choice xmlns:v="urn:schemas-microsoft-com:vml" Requires="v">
                <p:oleObj spid="_x0000_s1743523" name="Equation" r:id="rId12" imgW="241200" imgH="164880" progId="Equation.DSMT4">
                  <p:embed/>
                </p:oleObj>
              </mc:Choice>
              <mc:Fallback>
                <p:oleObj name="Equation" r:id="rId12" imgW="241200" imgH="164880" progId="Equation.DSMT4">
                  <p:embed/>
                  <p:pic>
                    <p:nvPicPr>
                      <p:cNvPr id="0" name=""/>
                      <p:cNvPicPr>
                        <a:picLocks noChangeAspect="1" noChangeArrowheads="1"/>
                      </p:cNvPicPr>
                      <p:nvPr/>
                    </p:nvPicPr>
                    <p:blipFill>
                      <a:blip r:embed="rId13"/>
                      <a:srcRect/>
                      <a:stretch>
                        <a:fillRect/>
                      </a:stretch>
                    </p:blipFill>
                    <p:spPr bwMode="auto">
                      <a:xfrm>
                        <a:off x="7125531" y="3264837"/>
                        <a:ext cx="433388" cy="296862"/>
                      </a:xfrm>
                      <a:prstGeom prst="rect">
                        <a:avLst/>
                      </a:prstGeom>
                      <a:solidFill>
                        <a:schemeClr val="accent1">
                          <a:lumMod val="40000"/>
                          <a:lumOff val="60000"/>
                        </a:schemeClr>
                      </a:solidFill>
                      <a:ln>
                        <a:noFill/>
                      </a:ln>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670008838"/>
              </p:ext>
            </p:extLst>
          </p:nvPr>
        </p:nvGraphicFramePr>
        <p:xfrm>
          <a:off x="7082543" y="2275413"/>
          <a:ext cx="615950" cy="365125"/>
        </p:xfrm>
        <a:graphic>
          <a:graphicData uri="http://schemas.openxmlformats.org/presentationml/2006/ole">
            <mc:AlternateContent xmlns:mc="http://schemas.openxmlformats.org/markup-compatibility/2006">
              <mc:Choice xmlns:v="urn:schemas-microsoft-com:vml" Requires="v">
                <p:oleObj spid="_x0000_s1743524" name="Equation" r:id="rId14" imgW="342720" imgH="203040" progId="Equation.DSMT4">
                  <p:embed/>
                </p:oleObj>
              </mc:Choice>
              <mc:Fallback>
                <p:oleObj name="Equation" r:id="rId14" imgW="342720" imgH="203040" progId="Equation.DSMT4">
                  <p:embed/>
                  <p:pic>
                    <p:nvPicPr>
                      <p:cNvPr id="0" name=""/>
                      <p:cNvPicPr>
                        <a:picLocks noChangeAspect="1" noChangeArrowheads="1"/>
                      </p:cNvPicPr>
                      <p:nvPr/>
                    </p:nvPicPr>
                    <p:blipFill>
                      <a:blip r:embed="rId15"/>
                      <a:srcRect/>
                      <a:stretch>
                        <a:fillRect/>
                      </a:stretch>
                    </p:blipFill>
                    <p:spPr bwMode="auto">
                      <a:xfrm>
                        <a:off x="7082543" y="2275413"/>
                        <a:ext cx="615950" cy="365125"/>
                      </a:xfrm>
                      <a:prstGeom prst="rect">
                        <a:avLst/>
                      </a:prstGeom>
                      <a:solidFill>
                        <a:schemeClr val="accent1">
                          <a:lumMod val="40000"/>
                          <a:lumOff val="60000"/>
                        </a:schemeClr>
                      </a:solidFill>
                      <a:ln>
                        <a:noFill/>
                      </a:ln>
                    </p:spPr>
                  </p:pic>
                </p:oleObj>
              </mc:Fallback>
            </mc:AlternateContent>
          </a:graphicData>
        </a:graphic>
      </p:graphicFrame>
    </p:spTree>
    <p:extLst>
      <p:ext uri="{BB962C8B-B14F-4D97-AF65-F5344CB8AC3E}">
        <p14:creationId xmlns:p14="http://schemas.microsoft.com/office/powerpoint/2010/main" val="3750523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3448" name="Picture 72" descr="D:\documentsECLbureau\CondMatter\Molecule\LecturePPT\fig_im\fig_SurfTens_Tem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5668" y="3316214"/>
            <a:ext cx="4321175" cy="34194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611560" y="17465"/>
            <a:ext cx="7704856"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Зависимость поверхностного натяжения от температуры. Правило </a:t>
            </a:r>
            <a:r>
              <a:rPr lang="ru-RU" sz="2800" b="1" kern="0" dirty="0" err="1">
                <a:solidFill>
                  <a:srgbClr val="003399"/>
                </a:solidFill>
                <a:latin typeface="Arial" pitchFamily="34" charset="0"/>
                <a:cs typeface="Arial" pitchFamily="34" charset="0"/>
              </a:rPr>
              <a:t>Эвтёша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79512" y="1007471"/>
            <a:ext cx="8784976" cy="1631216"/>
          </a:xfrm>
          <a:prstGeom prst="rect">
            <a:avLst/>
          </a:prstGeom>
        </p:spPr>
        <p:txBody>
          <a:bodyPr wrap="square">
            <a:spAutoFit/>
          </a:bodyPr>
          <a:lstStyle/>
          <a:p>
            <a:pPr algn="just">
              <a:spcAft>
                <a:spcPts val="1200"/>
              </a:spcAft>
            </a:pPr>
            <a:r>
              <a:rPr lang="ru-RU" sz="1500" dirty="0">
                <a:latin typeface="Arial" pitchFamily="34" charset="0"/>
                <a:cs typeface="Arial" pitchFamily="34" charset="0"/>
              </a:rPr>
              <a:t>1. Поверхностное натяжение есть почти линейная функция от температуры. Это предположение </a:t>
            </a:r>
            <a:r>
              <a:rPr lang="ru-RU" sz="1500" dirty="0" smtClean="0">
                <a:latin typeface="Arial" pitchFamily="34" charset="0"/>
                <a:cs typeface="Arial" pitchFamily="34" charset="0"/>
              </a:rPr>
              <a:t>приблизительно </a:t>
            </a:r>
            <a:r>
              <a:rPr lang="ru-RU" sz="1500" dirty="0">
                <a:latin typeface="Arial" pitchFamily="34" charset="0"/>
                <a:cs typeface="Arial" pitchFamily="34" charset="0"/>
              </a:rPr>
              <a:t>выполняется для большинства известных жидкостей. В критической точке коэффициент поверхностного натяжения равен нулю. </a:t>
            </a:r>
          </a:p>
          <a:p>
            <a:pPr algn="just">
              <a:spcAft>
                <a:spcPts val="1200"/>
              </a:spcAft>
            </a:pPr>
            <a:r>
              <a:rPr lang="ru-RU" sz="1500" dirty="0">
                <a:latin typeface="Arial" pitchFamily="34" charset="0"/>
                <a:cs typeface="Arial" pitchFamily="34" charset="0"/>
              </a:rPr>
              <a:t>2. Температурная зависимость поверхностного натяжения может быть изображена для всех жидкостей таким образом, что данные помещаются на одну общую кривую. Для этого надо знать или молярную массу, плотность, или молярный объём соответствующей жидкости. </a:t>
            </a:r>
          </a:p>
        </p:txBody>
      </p:sp>
      <p:graphicFrame>
        <p:nvGraphicFramePr>
          <p:cNvPr id="6" name="Object 5"/>
          <p:cNvGraphicFramePr>
            <a:graphicFrameLocks noChangeAspect="1"/>
          </p:cNvGraphicFramePr>
          <p:nvPr>
            <p:extLst>
              <p:ext uri="{D42A27DB-BD31-4B8C-83A1-F6EECF244321}">
                <p14:modId xmlns:p14="http://schemas.microsoft.com/office/powerpoint/2010/main" val="1331331643"/>
              </p:ext>
            </p:extLst>
          </p:nvPr>
        </p:nvGraphicFramePr>
        <p:xfrm>
          <a:off x="395536" y="2636912"/>
          <a:ext cx="3691584" cy="863532"/>
        </p:xfrm>
        <a:graphic>
          <a:graphicData uri="http://schemas.openxmlformats.org/presentationml/2006/ole">
            <mc:AlternateContent xmlns:mc="http://schemas.openxmlformats.org/markup-compatibility/2006">
              <mc:Choice xmlns:v="urn:schemas-microsoft-com:vml" Requires="v">
                <p:oleObj spid="_x0000_s1778281" name="Equation" r:id="rId4" imgW="2171520" imgH="507960" progId="Equation.DSMT4">
                  <p:embed/>
                </p:oleObj>
              </mc:Choice>
              <mc:Fallback>
                <p:oleObj name="Equation" r:id="rId4" imgW="2171520" imgH="507960" progId="Equation.DSMT4">
                  <p:embed/>
                  <p:pic>
                    <p:nvPicPr>
                      <p:cNvPr id="0" name="Object 27"/>
                      <p:cNvPicPr>
                        <a:picLocks noChangeAspect="1" noChangeArrowheads="1"/>
                      </p:cNvPicPr>
                      <p:nvPr/>
                    </p:nvPicPr>
                    <p:blipFill>
                      <a:blip r:embed="rId5"/>
                      <a:srcRect/>
                      <a:stretch>
                        <a:fillRect/>
                      </a:stretch>
                    </p:blipFill>
                    <p:spPr bwMode="auto">
                      <a:xfrm>
                        <a:off x="395536" y="2636912"/>
                        <a:ext cx="3691584" cy="863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Rectangle 6"/>
          <p:cNvSpPr/>
          <p:nvPr/>
        </p:nvSpPr>
        <p:spPr>
          <a:xfrm>
            <a:off x="88533" y="4617340"/>
            <a:ext cx="4464496" cy="338554"/>
          </a:xfrm>
          <a:prstGeom prst="rect">
            <a:avLst/>
          </a:prstGeom>
        </p:spPr>
        <p:txBody>
          <a:bodyPr wrap="square">
            <a:spAutoFit/>
          </a:bodyPr>
          <a:lstStyle/>
          <a:p>
            <a:r>
              <a:rPr lang="ru-RU" sz="1600" dirty="0">
                <a:latin typeface="Arial" pitchFamily="34" charset="0"/>
                <a:cs typeface="Arial" pitchFamily="34" charset="0"/>
              </a:rPr>
              <a:t>Для воды в интервале между 0°С и 100 °С</a:t>
            </a:r>
          </a:p>
        </p:txBody>
      </p:sp>
      <p:graphicFrame>
        <p:nvGraphicFramePr>
          <p:cNvPr id="8" name="Object 7"/>
          <p:cNvGraphicFramePr>
            <a:graphicFrameLocks noChangeAspect="1"/>
          </p:cNvGraphicFramePr>
          <p:nvPr>
            <p:extLst>
              <p:ext uri="{D42A27DB-BD31-4B8C-83A1-F6EECF244321}">
                <p14:modId xmlns:p14="http://schemas.microsoft.com/office/powerpoint/2010/main" val="1024662282"/>
              </p:ext>
            </p:extLst>
          </p:nvPr>
        </p:nvGraphicFramePr>
        <p:xfrm>
          <a:off x="134663" y="5015126"/>
          <a:ext cx="4727700" cy="431460"/>
        </p:xfrm>
        <a:graphic>
          <a:graphicData uri="http://schemas.openxmlformats.org/presentationml/2006/ole">
            <mc:AlternateContent xmlns:mc="http://schemas.openxmlformats.org/markup-compatibility/2006">
              <mc:Choice xmlns:v="urn:schemas-microsoft-com:vml" Requires="v">
                <p:oleObj spid="_x0000_s1778282" name="Equation" r:id="rId6" imgW="2781000" imgH="253800" progId="Equation.DSMT4">
                  <p:embed/>
                </p:oleObj>
              </mc:Choice>
              <mc:Fallback>
                <p:oleObj name="Equation" r:id="rId6" imgW="2781000" imgH="253800" progId="Equation.DSMT4">
                  <p:embed/>
                  <p:pic>
                    <p:nvPicPr>
                      <p:cNvPr id="0" name=""/>
                      <p:cNvPicPr>
                        <a:picLocks noChangeAspect="1" noChangeArrowheads="1"/>
                      </p:cNvPicPr>
                      <p:nvPr/>
                    </p:nvPicPr>
                    <p:blipFill>
                      <a:blip r:embed="rId7"/>
                      <a:srcRect/>
                      <a:stretch>
                        <a:fillRect/>
                      </a:stretch>
                    </p:blipFill>
                    <p:spPr bwMode="auto">
                      <a:xfrm>
                        <a:off x="134663" y="5015126"/>
                        <a:ext cx="4727700" cy="43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63956023"/>
              </p:ext>
            </p:extLst>
          </p:nvPr>
        </p:nvGraphicFramePr>
        <p:xfrm>
          <a:off x="314697" y="3789515"/>
          <a:ext cx="280296" cy="388620"/>
        </p:xfrm>
        <a:graphic>
          <a:graphicData uri="http://schemas.openxmlformats.org/presentationml/2006/ole">
            <mc:AlternateContent xmlns:mc="http://schemas.openxmlformats.org/markup-compatibility/2006">
              <mc:Choice xmlns:v="urn:schemas-microsoft-com:vml" Requires="v">
                <p:oleObj spid="_x0000_s1778283" name="Equation" r:id="rId8" imgW="164880" imgH="228600" progId="Equation.DSMT4">
                  <p:embed/>
                </p:oleObj>
              </mc:Choice>
              <mc:Fallback>
                <p:oleObj name="Equation" r:id="rId8" imgW="164880" imgH="228600" progId="Equation.DSMT4">
                  <p:embed/>
                  <p:pic>
                    <p:nvPicPr>
                      <p:cNvPr id="0" name=""/>
                      <p:cNvPicPr>
                        <a:picLocks noChangeAspect="1" noChangeArrowheads="1"/>
                      </p:cNvPicPr>
                      <p:nvPr/>
                    </p:nvPicPr>
                    <p:blipFill>
                      <a:blip r:embed="rId9"/>
                      <a:srcRect/>
                      <a:stretch>
                        <a:fillRect/>
                      </a:stretch>
                    </p:blipFill>
                    <p:spPr bwMode="auto">
                      <a:xfrm>
                        <a:off x="314697" y="3789515"/>
                        <a:ext cx="280296" cy="38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791580" y="3817893"/>
            <a:ext cx="2844316" cy="338554"/>
          </a:xfrm>
          <a:prstGeom prst="rect">
            <a:avLst/>
          </a:prstGeom>
        </p:spPr>
        <p:txBody>
          <a:bodyPr wrap="square">
            <a:spAutoFit/>
          </a:bodyPr>
          <a:lstStyle/>
          <a:p>
            <a:r>
              <a:rPr lang="ru-RU" sz="1600" dirty="0">
                <a:latin typeface="Arial" pitchFamily="34" charset="0"/>
                <a:cs typeface="Arial" pitchFamily="34" charset="0"/>
              </a:rPr>
              <a:t>Критическая температура</a:t>
            </a:r>
          </a:p>
        </p:txBody>
      </p:sp>
      <p:graphicFrame>
        <p:nvGraphicFramePr>
          <p:cNvPr id="13" name="Object 12"/>
          <p:cNvGraphicFramePr>
            <a:graphicFrameLocks noChangeAspect="1"/>
          </p:cNvGraphicFramePr>
          <p:nvPr>
            <p:extLst>
              <p:ext uri="{D42A27DB-BD31-4B8C-83A1-F6EECF244321}">
                <p14:modId xmlns:p14="http://schemas.microsoft.com/office/powerpoint/2010/main" val="3222043564"/>
              </p:ext>
            </p:extLst>
          </p:nvPr>
        </p:nvGraphicFramePr>
        <p:xfrm>
          <a:off x="7092280" y="6411885"/>
          <a:ext cx="571500" cy="412750"/>
        </p:xfrm>
        <a:graphic>
          <a:graphicData uri="http://schemas.openxmlformats.org/presentationml/2006/ole">
            <mc:AlternateContent xmlns:mc="http://schemas.openxmlformats.org/markup-compatibility/2006">
              <mc:Choice xmlns:v="urn:schemas-microsoft-com:vml" Requires="v">
                <p:oleObj spid="_x0000_s1778284" name="Equation" r:id="rId10" imgW="317160" imgH="228600" progId="Equation.DSMT4">
                  <p:embed/>
                </p:oleObj>
              </mc:Choice>
              <mc:Fallback>
                <p:oleObj name="Equation" r:id="rId10" imgW="317160" imgH="228600" progId="Equation.DSMT4">
                  <p:embed/>
                  <p:pic>
                    <p:nvPicPr>
                      <p:cNvPr id="0" name=""/>
                      <p:cNvPicPr>
                        <a:picLocks noChangeAspect="1" noChangeArrowheads="1"/>
                      </p:cNvPicPr>
                      <p:nvPr/>
                    </p:nvPicPr>
                    <p:blipFill>
                      <a:blip r:embed="rId11"/>
                      <a:srcRect/>
                      <a:stretch>
                        <a:fillRect/>
                      </a:stretch>
                    </p:blipFill>
                    <p:spPr bwMode="auto">
                      <a:xfrm>
                        <a:off x="7092280" y="6411885"/>
                        <a:ext cx="5715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359058222"/>
              </p:ext>
            </p:extLst>
          </p:nvPr>
        </p:nvGraphicFramePr>
        <p:xfrm>
          <a:off x="5436096" y="3087614"/>
          <a:ext cx="1211263" cy="457200"/>
        </p:xfrm>
        <a:graphic>
          <a:graphicData uri="http://schemas.openxmlformats.org/presentationml/2006/ole">
            <mc:AlternateContent xmlns:mc="http://schemas.openxmlformats.org/markup-compatibility/2006">
              <mc:Choice xmlns:v="urn:schemas-microsoft-com:vml" Requires="v">
                <p:oleObj spid="_x0000_s1778285" name="Equation" r:id="rId12" imgW="672840" imgH="253800" progId="Equation.DSMT4">
                  <p:embed/>
                </p:oleObj>
              </mc:Choice>
              <mc:Fallback>
                <p:oleObj name="Equation" r:id="rId12" imgW="672840" imgH="253800" progId="Equation.DSMT4">
                  <p:embed/>
                  <p:pic>
                    <p:nvPicPr>
                      <p:cNvPr id="0" name=""/>
                      <p:cNvPicPr>
                        <a:picLocks noChangeAspect="1" noChangeArrowheads="1"/>
                      </p:cNvPicPr>
                      <p:nvPr/>
                    </p:nvPicPr>
                    <p:blipFill>
                      <a:blip r:embed="rId13"/>
                      <a:srcRect/>
                      <a:stretch>
                        <a:fillRect/>
                      </a:stretch>
                    </p:blipFill>
                    <p:spPr bwMode="auto">
                      <a:xfrm>
                        <a:off x="5436096" y="3087614"/>
                        <a:ext cx="1211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277292718"/>
              </p:ext>
            </p:extLst>
          </p:nvPr>
        </p:nvGraphicFramePr>
        <p:xfrm>
          <a:off x="325438" y="4175155"/>
          <a:ext cx="280296" cy="301716"/>
        </p:xfrm>
        <a:graphic>
          <a:graphicData uri="http://schemas.openxmlformats.org/presentationml/2006/ole">
            <mc:AlternateContent xmlns:mc="http://schemas.openxmlformats.org/markup-compatibility/2006">
              <mc:Choice xmlns:v="urn:schemas-microsoft-com:vml" Requires="v">
                <p:oleObj spid="_x0000_s1778286" name="Equation" r:id="rId14" imgW="164880" imgH="177480" progId="Equation.DSMT4">
                  <p:embed/>
                </p:oleObj>
              </mc:Choice>
              <mc:Fallback>
                <p:oleObj name="Equation" r:id="rId14" imgW="164880" imgH="177480" progId="Equation.DSMT4">
                  <p:embed/>
                  <p:pic>
                    <p:nvPicPr>
                      <p:cNvPr id="0" name=""/>
                      <p:cNvPicPr>
                        <a:picLocks noChangeAspect="1" noChangeArrowheads="1"/>
                      </p:cNvPicPr>
                      <p:nvPr/>
                    </p:nvPicPr>
                    <p:blipFill>
                      <a:blip r:embed="rId15"/>
                      <a:srcRect/>
                      <a:stretch>
                        <a:fillRect/>
                      </a:stretch>
                    </p:blipFill>
                    <p:spPr bwMode="auto">
                      <a:xfrm>
                        <a:off x="325438" y="4175155"/>
                        <a:ext cx="280296" cy="30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791580" y="4170566"/>
            <a:ext cx="4068452" cy="338554"/>
          </a:xfrm>
          <a:prstGeom prst="rect">
            <a:avLst/>
          </a:prstGeom>
        </p:spPr>
        <p:txBody>
          <a:bodyPr wrap="square">
            <a:spAutoFit/>
          </a:bodyPr>
          <a:lstStyle/>
          <a:p>
            <a:r>
              <a:rPr lang="ru-RU" sz="1600" dirty="0">
                <a:latin typeface="Arial" pitchFamily="34" charset="0"/>
                <a:cs typeface="Arial" pitchFamily="34" charset="0"/>
              </a:rPr>
              <a:t>Примерно равна постоянной Больцмана</a:t>
            </a:r>
          </a:p>
        </p:txBody>
      </p:sp>
      <p:sp>
        <p:nvSpPr>
          <p:cNvPr id="17" name="Rectangle 16"/>
          <p:cNvSpPr/>
          <p:nvPr/>
        </p:nvSpPr>
        <p:spPr>
          <a:xfrm>
            <a:off x="7092280" y="3162454"/>
            <a:ext cx="1152128" cy="338554"/>
          </a:xfrm>
          <a:prstGeom prst="rect">
            <a:avLst/>
          </a:prstGeom>
        </p:spPr>
        <p:txBody>
          <a:bodyPr wrap="square">
            <a:spAutoFit/>
          </a:bodyPr>
          <a:lstStyle/>
          <a:p>
            <a:r>
              <a:rPr lang="ru-RU" sz="1600" dirty="0">
                <a:latin typeface="Arial" pitchFamily="34" charset="0"/>
                <a:cs typeface="Arial" pitchFamily="34" charset="0"/>
              </a:rPr>
              <a:t>для воды</a:t>
            </a:r>
          </a:p>
        </p:txBody>
      </p:sp>
      <p:graphicFrame>
        <p:nvGraphicFramePr>
          <p:cNvPr id="18" name="Object 17"/>
          <p:cNvGraphicFramePr>
            <a:graphicFrameLocks noChangeAspect="1"/>
          </p:cNvGraphicFramePr>
          <p:nvPr>
            <p:extLst>
              <p:ext uri="{D42A27DB-BD31-4B8C-83A1-F6EECF244321}">
                <p14:modId xmlns:p14="http://schemas.microsoft.com/office/powerpoint/2010/main" val="947550078"/>
              </p:ext>
            </p:extLst>
          </p:nvPr>
        </p:nvGraphicFramePr>
        <p:xfrm>
          <a:off x="88533" y="5913484"/>
          <a:ext cx="4835525" cy="885825"/>
        </p:xfrm>
        <a:graphic>
          <a:graphicData uri="http://schemas.openxmlformats.org/presentationml/2006/ole">
            <mc:AlternateContent xmlns:mc="http://schemas.openxmlformats.org/markup-compatibility/2006">
              <mc:Choice xmlns:v="urn:schemas-microsoft-com:vml" Requires="v">
                <p:oleObj spid="_x0000_s1778287" name="Equation" r:id="rId16" imgW="2844720" imgH="520560" progId="Equation.DSMT4">
                  <p:embed/>
                </p:oleObj>
              </mc:Choice>
              <mc:Fallback>
                <p:oleObj name="Equation" r:id="rId16" imgW="2844720" imgH="520560" progId="Equation.DSMT4">
                  <p:embed/>
                  <p:pic>
                    <p:nvPicPr>
                      <p:cNvPr id="0" name=""/>
                      <p:cNvPicPr>
                        <a:picLocks noChangeAspect="1" noChangeArrowheads="1"/>
                      </p:cNvPicPr>
                      <p:nvPr/>
                    </p:nvPicPr>
                    <p:blipFill>
                      <a:blip r:embed="rId17"/>
                      <a:srcRect/>
                      <a:stretch>
                        <a:fillRect/>
                      </a:stretch>
                    </p:blipFill>
                    <p:spPr bwMode="auto">
                      <a:xfrm>
                        <a:off x="88533" y="5913484"/>
                        <a:ext cx="48355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ectangle 18"/>
          <p:cNvSpPr/>
          <p:nvPr/>
        </p:nvSpPr>
        <p:spPr>
          <a:xfrm>
            <a:off x="27159" y="5553444"/>
            <a:ext cx="4464496" cy="338554"/>
          </a:xfrm>
          <a:prstGeom prst="rect">
            <a:avLst/>
          </a:prstGeom>
        </p:spPr>
        <p:txBody>
          <a:bodyPr wrap="square">
            <a:spAutoFit/>
          </a:bodyPr>
          <a:lstStyle/>
          <a:p>
            <a:r>
              <a:rPr lang="ru-RU" sz="1600" dirty="0">
                <a:latin typeface="Arial" pitchFamily="34" charset="0"/>
                <a:cs typeface="Arial" pitchFamily="34" charset="0"/>
              </a:rPr>
              <a:t>Для воды от тройной до критической точки</a:t>
            </a:r>
          </a:p>
        </p:txBody>
      </p:sp>
      <p:graphicFrame>
        <p:nvGraphicFramePr>
          <p:cNvPr id="20" name="Object 19"/>
          <p:cNvGraphicFramePr>
            <a:graphicFrameLocks noChangeAspect="1"/>
          </p:cNvGraphicFramePr>
          <p:nvPr>
            <p:extLst>
              <p:ext uri="{D42A27DB-BD31-4B8C-83A1-F6EECF244321}">
                <p14:modId xmlns:p14="http://schemas.microsoft.com/office/powerpoint/2010/main" val="4234835683"/>
              </p:ext>
            </p:extLst>
          </p:nvPr>
        </p:nvGraphicFramePr>
        <p:xfrm>
          <a:off x="179512" y="3494088"/>
          <a:ext cx="603250" cy="342900"/>
        </p:xfrm>
        <a:graphic>
          <a:graphicData uri="http://schemas.openxmlformats.org/presentationml/2006/ole">
            <mc:AlternateContent xmlns:mc="http://schemas.openxmlformats.org/markup-compatibility/2006">
              <mc:Choice xmlns:v="urn:schemas-microsoft-com:vml" Requires="v">
                <p:oleObj spid="_x0000_s1778288" name="Equation" r:id="rId18" imgW="355320" imgH="203040" progId="Equation.DSMT4">
                  <p:embed/>
                </p:oleObj>
              </mc:Choice>
              <mc:Fallback>
                <p:oleObj name="Equation" r:id="rId18" imgW="355320" imgH="203040" progId="Equation.DSMT4">
                  <p:embed/>
                  <p:pic>
                    <p:nvPicPr>
                      <p:cNvPr id="0" name=""/>
                      <p:cNvPicPr>
                        <a:picLocks noChangeAspect="1" noChangeArrowheads="1"/>
                      </p:cNvPicPr>
                      <p:nvPr/>
                    </p:nvPicPr>
                    <p:blipFill>
                      <a:blip r:embed="rId19"/>
                      <a:srcRect/>
                      <a:stretch>
                        <a:fillRect/>
                      </a:stretch>
                    </p:blipFill>
                    <p:spPr bwMode="auto">
                      <a:xfrm>
                        <a:off x="179512" y="3494088"/>
                        <a:ext cx="6032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791372" y="3501008"/>
            <a:ext cx="3052464" cy="338554"/>
          </a:xfrm>
          <a:prstGeom prst="rect">
            <a:avLst/>
          </a:prstGeom>
        </p:spPr>
        <p:txBody>
          <a:bodyPr wrap="square">
            <a:spAutoFit/>
          </a:bodyPr>
          <a:lstStyle/>
          <a:p>
            <a:r>
              <a:rPr lang="ru-RU" sz="1600" dirty="0" smtClean="0">
                <a:latin typeface="Arial" pitchFamily="34" charset="0"/>
                <a:cs typeface="Arial" pitchFamily="34" charset="0"/>
              </a:rPr>
              <a:t>Молярная масса и плотность</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3215142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331640" y="44624"/>
            <a:ext cx="6768752"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Энтропия и внутренняя энергия поверхностного натяжения</a:t>
            </a:r>
            <a:endParaRPr lang="ru-RU" sz="2800" b="1" kern="0" baseline="-25000" dirty="0">
              <a:solidFill>
                <a:srgbClr val="003399"/>
              </a:solidFill>
              <a:latin typeface="Arial" pitchFamily="34" charset="0"/>
              <a:cs typeface="Arial" pitchFamily="34" charset="0"/>
            </a:endParaRPr>
          </a:p>
        </p:txBody>
      </p:sp>
      <p:pic>
        <p:nvPicPr>
          <p:cNvPr id="5" name="Picture 6431" descr="D:\documentsECLbureau\CondMatter\Molecule\LecturePPT\fig_im\fig_SurfTens_Energ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4" y="2467446"/>
            <a:ext cx="4321176" cy="3419475"/>
          </a:xfrm>
          <a:prstGeom prst="rect">
            <a:avLst/>
          </a:prstGeom>
          <a:noFill/>
          <a:extLst>
            <a:ext uri="{909E8E84-426E-40DD-AFC4-6F175D3DCCD1}">
              <a14:hiddenFill xmlns:a14="http://schemas.microsoft.com/office/drawing/2010/main">
                <a:solidFill>
                  <a:srgbClr val="FFFFFF"/>
                </a:solidFill>
              </a14:hiddenFill>
            </a:ext>
          </a:extLst>
        </p:spPr>
      </p:pic>
      <p:pic>
        <p:nvPicPr>
          <p:cNvPr id="1697794" name="Picture 2" descr="D:\documentsECLbureau\CondMatter\Molecule\LecturePPT\fig_im\fig_SurfTens_Entr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2467445"/>
            <a:ext cx="4321175" cy="3419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Object 5"/>
          <p:cNvGraphicFramePr>
            <a:graphicFrameLocks noChangeAspect="1"/>
          </p:cNvGraphicFramePr>
          <p:nvPr>
            <p:extLst>
              <p:ext uri="{D42A27DB-BD31-4B8C-83A1-F6EECF244321}">
                <p14:modId xmlns:p14="http://schemas.microsoft.com/office/powerpoint/2010/main" val="1158632383"/>
              </p:ext>
            </p:extLst>
          </p:nvPr>
        </p:nvGraphicFramePr>
        <p:xfrm>
          <a:off x="6012160" y="1158652"/>
          <a:ext cx="1576387" cy="712787"/>
        </p:xfrm>
        <a:graphic>
          <a:graphicData uri="http://schemas.openxmlformats.org/presentationml/2006/ole">
            <mc:AlternateContent xmlns:mc="http://schemas.openxmlformats.org/markup-compatibility/2006">
              <mc:Choice xmlns:v="urn:schemas-microsoft-com:vml" Requires="v">
                <p:oleObj spid="_x0000_s1793350" name="Equation" r:id="rId5" imgW="927000" imgH="419040" progId="Equation.DSMT4">
                  <p:embed/>
                </p:oleObj>
              </mc:Choice>
              <mc:Fallback>
                <p:oleObj name="Equation" r:id="rId5" imgW="927000" imgH="419040" progId="Equation.DSMT4">
                  <p:embed/>
                  <p:pic>
                    <p:nvPicPr>
                      <p:cNvPr id="0" name="Object 17"/>
                      <p:cNvPicPr>
                        <a:picLocks noChangeAspect="1" noChangeArrowheads="1"/>
                      </p:cNvPicPr>
                      <p:nvPr/>
                    </p:nvPicPr>
                    <p:blipFill>
                      <a:blip r:embed="rId6"/>
                      <a:srcRect/>
                      <a:stretch>
                        <a:fillRect/>
                      </a:stretch>
                    </p:blipFill>
                    <p:spPr bwMode="auto">
                      <a:xfrm>
                        <a:off x="6012160" y="1158652"/>
                        <a:ext cx="1576387"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773666985"/>
              </p:ext>
            </p:extLst>
          </p:nvPr>
        </p:nvGraphicFramePr>
        <p:xfrm>
          <a:off x="1252538" y="1104900"/>
          <a:ext cx="2311400" cy="820738"/>
        </p:xfrm>
        <a:graphic>
          <a:graphicData uri="http://schemas.openxmlformats.org/presentationml/2006/ole">
            <mc:AlternateContent xmlns:mc="http://schemas.openxmlformats.org/markup-compatibility/2006">
              <mc:Choice xmlns:v="urn:schemas-microsoft-com:vml" Requires="v">
                <p:oleObj spid="_x0000_s1793351" name="Equation" r:id="rId7" imgW="1358640" imgH="482400" progId="Equation.DSMT4">
                  <p:embed/>
                </p:oleObj>
              </mc:Choice>
              <mc:Fallback>
                <p:oleObj name="Equation" r:id="rId7" imgW="1358640" imgH="482400" progId="Equation.DSMT4">
                  <p:embed/>
                  <p:pic>
                    <p:nvPicPr>
                      <p:cNvPr id="0" name=""/>
                      <p:cNvPicPr>
                        <a:picLocks noChangeAspect="1" noChangeArrowheads="1"/>
                      </p:cNvPicPr>
                      <p:nvPr/>
                    </p:nvPicPr>
                    <p:blipFill>
                      <a:blip r:embed="rId8"/>
                      <a:srcRect/>
                      <a:stretch>
                        <a:fillRect/>
                      </a:stretch>
                    </p:blipFill>
                    <p:spPr bwMode="auto">
                      <a:xfrm>
                        <a:off x="1252538" y="1104900"/>
                        <a:ext cx="2311400"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793651571"/>
              </p:ext>
            </p:extLst>
          </p:nvPr>
        </p:nvGraphicFramePr>
        <p:xfrm>
          <a:off x="6876256" y="5680545"/>
          <a:ext cx="571500" cy="412750"/>
        </p:xfrm>
        <a:graphic>
          <a:graphicData uri="http://schemas.openxmlformats.org/presentationml/2006/ole">
            <mc:AlternateContent xmlns:mc="http://schemas.openxmlformats.org/markup-compatibility/2006">
              <mc:Choice xmlns:v="urn:schemas-microsoft-com:vml" Requires="v">
                <p:oleObj spid="_x0000_s1793352" name="Equation" r:id="rId9" imgW="317160" imgH="228600" progId="Equation.DSMT4">
                  <p:embed/>
                </p:oleObj>
              </mc:Choice>
              <mc:Fallback>
                <p:oleObj name="Equation" r:id="rId9" imgW="317160" imgH="228600" progId="Equation.DSMT4">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6256" y="5680545"/>
                        <a:ext cx="5715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470008425"/>
              </p:ext>
            </p:extLst>
          </p:nvPr>
        </p:nvGraphicFramePr>
        <p:xfrm>
          <a:off x="2051720" y="5680546"/>
          <a:ext cx="571500" cy="412750"/>
        </p:xfrm>
        <a:graphic>
          <a:graphicData uri="http://schemas.openxmlformats.org/presentationml/2006/ole">
            <mc:AlternateContent xmlns:mc="http://schemas.openxmlformats.org/markup-compatibility/2006">
              <mc:Choice xmlns:v="urn:schemas-microsoft-com:vml" Requires="v">
                <p:oleObj spid="_x0000_s1793353" name="Equation" r:id="rId11" imgW="317160" imgH="228600" progId="Equation.DSMT4">
                  <p:embed/>
                </p:oleObj>
              </mc:Choice>
              <mc:Fallback>
                <p:oleObj name="Equation" r:id="rId11" imgW="31716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1720" y="5680546"/>
                        <a:ext cx="5715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062175832"/>
              </p:ext>
            </p:extLst>
          </p:nvPr>
        </p:nvGraphicFramePr>
        <p:xfrm>
          <a:off x="753393" y="2712045"/>
          <a:ext cx="1692275" cy="412750"/>
        </p:xfrm>
        <a:graphic>
          <a:graphicData uri="http://schemas.openxmlformats.org/presentationml/2006/ole">
            <mc:AlternateContent xmlns:mc="http://schemas.openxmlformats.org/markup-compatibility/2006">
              <mc:Choice xmlns:v="urn:schemas-microsoft-com:vml" Requires="v">
                <p:oleObj spid="_x0000_s1793354" name="Equation" r:id="rId12" imgW="939600" imgH="228600" progId="Equation.DSMT4">
                  <p:embed/>
                </p:oleObj>
              </mc:Choice>
              <mc:Fallback>
                <p:oleObj name="Equation" r:id="rId12" imgW="939600" imgH="228600" progId="Equation.DSMT4">
                  <p:embed/>
                  <p:pic>
                    <p:nvPicPr>
                      <p:cNvPr id="0" name=""/>
                      <p:cNvPicPr>
                        <a:picLocks noChangeAspect="1" noChangeArrowheads="1"/>
                      </p:cNvPicPr>
                      <p:nvPr/>
                    </p:nvPicPr>
                    <p:blipFill>
                      <a:blip r:embed="rId13"/>
                      <a:srcRect/>
                      <a:stretch>
                        <a:fillRect/>
                      </a:stretch>
                    </p:blipFill>
                    <p:spPr bwMode="auto">
                      <a:xfrm>
                        <a:off x="753393" y="2712045"/>
                        <a:ext cx="16922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269980480"/>
              </p:ext>
            </p:extLst>
          </p:nvPr>
        </p:nvGraphicFramePr>
        <p:xfrm>
          <a:off x="5330180" y="2702768"/>
          <a:ext cx="1989137" cy="412750"/>
        </p:xfrm>
        <a:graphic>
          <a:graphicData uri="http://schemas.openxmlformats.org/presentationml/2006/ole">
            <mc:AlternateContent xmlns:mc="http://schemas.openxmlformats.org/markup-compatibility/2006">
              <mc:Choice xmlns:v="urn:schemas-microsoft-com:vml" Requires="v">
                <p:oleObj spid="_x0000_s1793355" name="Equation" r:id="rId14" imgW="1104840" imgH="228600" progId="Equation.DSMT4">
                  <p:embed/>
                </p:oleObj>
              </mc:Choice>
              <mc:Fallback>
                <p:oleObj name="Equation" r:id="rId14" imgW="1104840" imgH="228600" progId="Equation.DSMT4">
                  <p:embed/>
                  <p:pic>
                    <p:nvPicPr>
                      <p:cNvPr id="0" name=""/>
                      <p:cNvPicPr>
                        <a:picLocks noChangeAspect="1" noChangeArrowheads="1"/>
                      </p:cNvPicPr>
                      <p:nvPr/>
                    </p:nvPicPr>
                    <p:blipFill>
                      <a:blip r:embed="rId15"/>
                      <a:srcRect/>
                      <a:stretch>
                        <a:fillRect/>
                      </a:stretch>
                    </p:blipFill>
                    <p:spPr bwMode="auto">
                      <a:xfrm>
                        <a:off x="5330180" y="2702768"/>
                        <a:ext cx="19891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Rectangle 12"/>
          <p:cNvSpPr/>
          <p:nvPr/>
        </p:nvSpPr>
        <p:spPr>
          <a:xfrm>
            <a:off x="390228" y="6156593"/>
            <a:ext cx="8502252" cy="584775"/>
          </a:xfrm>
          <a:prstGeom prst="rect">
            <a:avLst/>
          </a:prstGeom>
          <a:ln w="28575">
            <a:solidFill>
              <a:srgbClr val="C00000"/>
            </a:solidFill>
          </a:ln>
        </p:spPr>
        <p:txBody>
          <a:bodyPr wrap="square">
            <a:spAutoFit/>
          </a:bodyPr>
          <a:lstStyle/>
          <a:p>
            <a:r>
              <a:rPr lang="ru-RU" sz="1600" dirty="0">
                <a:latin typeface="Arial" pitchFamily="34" charset="0"/>
                <a:cs typeface="Arial" pitchFamily="34" charset="0"/>
              </a:rPr>
              <a:t>Вплоть до критической температуры внутренняя энергия и энтропия поверхностного слоя практически не зависят от </a:t>
            </a:r>
            <a:r>
              <a:rPr lang="ru-RU" sz="1600" dirty="0" smtClean="0">
                <a:latin typeface="Arial" pitchFamily="34" charset="0"/>
                <a:cs typeface="Arial" pitchFamily="34" charset="0"/>
              </a:rPr>
              <a:t>температуры, т.к.            </a:t>
            </a:r>
            <a:r>
              <a:rPr lang="ru-RU" sz="1600" dirty="0">
                <a:latin typeface="Arial" pitchFamily="34" charset="0"/>
                <a:cs typeface="Arial" pitchFamily="34" charset="0"/>
              </a:rPr>
              <a:t>е</a:t>
            </a:r>
            <a:r>
              <a:rPr lang="ru-RU" sz="1600" dirty="0" smtClean="0">
                <a:latin typeface="Arial" pitchFamily="34" charset="0"/>
                <a:cs typeface="Arial" pitchFamily="34" charset="0"/>
              </a:rPr>
              <a:t>сть почти линейная функция</a:t>
            </a:r>
            <a:endParaRPr lang="ru-RU" sz="1600" dirty="0">
              <a:latin typeface="Arial" pitchFamily="34" charset="0"/>
              <a:cs typeface="Arial" pitchFamily="34" charset="0"/>
            </a:endParaRPr>
          </a:p>
        </p:txBody>
      </p:sp>
      <p:sp>
        <p:nvSpPr>
          <p:cNvPr id="14" name="Rectangle 13"/>
          <p:cNvSpPr/>
          <p:nvPr/>
        </p:nvSpPr>
        <p:spPr>
          <a:xfrm>
            <a:off x="1475656" y="1935882"/>
            <a:ext cx="6192688" cy="584775"/>
          </a:xfrm>
          <a:prstGeom prst="rect">
            <a:avLst/>
          </a:prstGeom>
        </p:spPr>
        <p:txBody>
          <a:bodyPr wrap="square">
            <a:spAutoFit/>
          </a:bodyPr>
          <a:lstStyle/>
          <a:p>
            <a:r>
              <a:rPr lang="ru-RU" sz="1600" dirty="0">
                <a:latin typeface="Arial" pitchFamily="34" charset="0"/>
                <a:cs typeface="Arial" pitchFamily="34" charset="0"/>
              </a:rPr>
              <a:t>Внутренняя энергия и энтропия поверхностного слоя для воды на единицу площади поверхности</a:t>
            </a:r>
          </a:p>
        </p:txBody>
      </p:sp>
      <p:graphicFrame>
        <p:nvGraphicFramePr>
          <p:cNvPr id="15" name="Object 14"/>
          <p:cNvGraphicFramePr>
            <a:graphicFrameLocks noChangeAspect="1"/>
          </p:cNvGraphicFramePr>
          <p:nvPr>
            <p:extLst>
              <p:ext uri="{D42A27DB-BD31-4B8C-83A1-F6EECF244321}">
                <p14:modId xmlns:p14="http://schemas.microsoft.com/office/powerpoint/2010/main" val="1036399248"/>
              </p:ext>
            </p:extLst>
          </p:nvPr>
        </p:nvGraphicFramePr>
        <p:xfrm>
          <a:off x="4860032" y="2170235"/>
          <a:ext cx="215900" cy="344488"/>
        </p:xfrm>
        <a:graphic>
          <a:graphicData uri="http://schemas.openxmlformats.org/presentationml/2006/ole">
            <mc:AlternateContent xmlns:mc="http://schemas.openxmlformats.org/markup-compatibility/2006">
              <mc:Choice xmlns:v="urn:schemas-microsoft-com:vml" Requires="v">
                <p:oleObj spid="_x0000_s1793356" name="Equation" r:id="rId16" imgW="126720" imgH="203040" progId="Equation.DSMT4">
                  <p:embed/>
                </p:oleObj>
              </mc:Choice>
              <mc:Fallback>
                <p:oleObj name="Equation" r:id="rId16" imgW="126720" imgH="203040" progId="Equation.DSMT4">
                  <p:embed/>
                  <p:pic>
                    <p:nvPicPr>
                      <p:cNvPr id="0" name=""/>
                      <p:cNvPicPr>
                        <a:picLocks noChangeAspect="1" noChangeArrowheads="1"/>
                      </p:cNvPicPr>
                      <p:nvPr/>
                    </p:nvPicPr>
                    <p:blipFill>
                      <a:blip r:embed="rId17"/>
                      <a:srcRect/>
                      <a:stretch>
                        <a:fillRect/>
                      </a:stretch>
                    </p:blipFill>
                    <p:spPr bwMode="auto">
                      <a:xfrm>
                        <a:off x="4860032" y="2170235"/>
                        <a:ext cx="215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824250331"/>
              </p:ext>
            </p:extLst>
          </p:nvPr>
        </p:nvGraphicFramePr>
        <p:xfrm>
          <a:off x="5201966" y="6380553"/>
          <a:ext cx="609408" cy="406080"/>
        </p:xfrm>
        <a:graphic>
          <a:graphicData uri="http://schemas.openxmlformats.org/presentationml/2006/ole">
            <mc:AlternateContent xmlns:mc="http://schemas.openxmlformats.org/markup-compatibility/2006">
              <mc:Choice xmlns:v="urn:schemas-microsoft-com:vml" Requires="v">
                <p:oleObj spid="_x0000_s1793357" name="Equation" r:id="rId18" imgW="380880" imgH="253800" progId="Equation.DSMT4">
                  <p:embed/>
                </p:oleObj>
              </mc:Choice>
              <mc:Fallback>
                <p:oleObj name="Equation" r:id="rId18" imgW="380880" imgH="253800" progId="Equation.DSMT4">
                  <p:embed/>
                  <p:pic>
                    <p:nvPicPr>
                      <p:cNvPr id="0" name=""/>
                      <p:cNvPicPr>
                        <a:picLocks noChangeAspect="1" noChangeArrowheads="1"/>
                      </p:cNvPicPr>
                      <p:nvPr/>
                    </p:nvPicPr>
                    <p:blipFill>
                      <a:blip r:embed="rId19"/>
                      <a:srcRect/>
                      <a:stretch>
                        <a:fillRect/>
                      </a:stretch>
                    </p:blipFill>
                    <p:spPr bwMode="auto">
                      <a:xfrm>
                        <a:off x="5201966" y="6380553"/>
                        <a:ext cx="609408" cy="40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61536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2276872"/>
            <a:ext cx="8856984" cy="4278094"/>
          </a:xfrm>
          <a:prstGeom prst="rect">
            <a:avLst/>
          </a:prstGeom>
        </p:spPr>
        <p:txBody>
          <a:bodyPr wrap="square">
            <a:spAutoFit/>
          </a:bodyPr>
          <a:lstStyle/>
          <a:p>
            <a:pPr algn="just"/>
            <a:r>
              <a:rPr lang="ru-RU" sz="1600" dirty="0">
                <a:latin typeface="Arial" pitchFamily="34" charset="0"/>
                <a:cs typeface="Arial" pitchFamily="34" charset="0"/>
              </a:rPr>
              <a:t>Снижение поверхностного натяжения достигается введением в жидкость поверхностно-активных веществ, уменьшающих ее свободную поверхностную энергию (мыло, жирные кислоты). Это обусловлено тем, что силы взаимодействия между молекулами примеси и растворителя обычно не равны силам взаимодействия между молекулами чистого растворителя. Если первые из упомянутых сил меньше, чем вторые, то такие вещества называются поверхностно-активными. Так как молекулы примеси притягиваются молекулами растворителя слабее, чем молекулы самого растворителя, то молекулы растворителя из поверхностного слоя втягиваются внутрь жидкости. В результате этого в поверхностном слое увеличивается концентрация молекул примеси, вследствие чего и уменьшается поверхностное натяжение. Поверхностный слой оказывается обедненным молекулами растворителя и обогащенным молекулами примеси. Это явление носит название адсорбции. Им объясняется устойчивость жидких пленок, пены и т.д. Адсорбция является процессом, который сопровождается понижением свободной энергии поверхностного слоя жидкости. Действительно, как показывает эксперимент, коэффициент поверхностного натяжения чистой воды при комнатной температуре равен 0,0725 Дж/м</a:t>
            </a:r>
            <a:r>
              <a:rPr lang="ru-RU" sz="1600" baseline="30000" dirty="0">
                <a:latin typeface="Arial" pitchFamily="34" charset="0"/>
                <a:cs typeface="Arial" pitchFamily="34" charset="0"/>
              </a:rPr>
              <a:t>2</a:t>
            </a:r>
            <a:r>
              <a:rPr lang="ru-RU" sz="1600" dirty="0">
                <a:latin typeface="Arial" pitchFamily="34" charset="0"/>
                <a:cs typeface="Arial" pitchFamily="34" charset="0"/>
              </a:rPr>
              <a:t>, тогда как раствор мыла в воде при тех же условиях характеризуется коэффициентом поверхностного натяжения, равным 0,040 Дж/м</a:t>
            </a:r>
            <a:r>
              <a:rPr lang="ru-RU" sz="1600" baseline="30000" dirty="0">
                <a:latin typeface="Arial" pitchFamily="34" charset="0"/>
                <a:cs typeface="Arial" pitchFamily="34" charset="0"/>
              </a:rPr>
              <a:t>2</a:t>
            </a:r>
            <a:endParaRPr lang="ru-RU" sz="1600" dirty="0">
              <a:latin typeface="Arial" pitchFamily="34" charset="0"/>
              <a:cs typeface="Arial" pitchFamily="34" charset="0"/>
            </a:endParaRPr>
          </a:p>
        </p:txBody>
      </p:sp>
      <p:sp>
        <p:nvSpPr>
          <p:cNvPr id="5" name="Rectangle 4"/>
          <p:cNvSpPr txBox="1">
            <a:spLocks noRot="1" noChangeArrowheads="1"/>
          </p:cNvSpPr>
          <p:nvPr/>
        </p:nvSpPr>
        <p:spPr bwMode="auto">
          <a:xfrm>
            <a:off x="755576" y="30230"/>
            <a:ext cx="7704856" cy="79208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Поверхностно-активные вещества</a:t>
            </a:r>
            <a:endParaRPr lang="ru-RU" sz="2800" b="1" kern="0" baseline="-25000" dirty="0">
              <a:solidFill>
                <a:srgbClr val="003399"/>
              </a:solidFill>
              <a:latin typeface="Arial" pitchFamily="34" charset="0"/>
              <a:cs typeface="Arial" pitchFamily="34" charset="0"/>
            </a:endParaRPr>
          </a:p>
        </p:txBody>
      </p:sp>
      <p:pic>
        <p:nvPicPr>
          <p:cNvPr id="1262594" name="Picture 2" descr="C:\Users\PierreYV\Downloads\SoapFo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822318"/>
            <a:ext cx="2729421" cy="1370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956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95536" y="21177"/>
            <a:ext cx="8280920" cy="73447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Давление под искривленной поверхностью</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654193254"/>
              </p:ext>
            </p:extLst>
          </p:nvPr>
        </p:nvGraphicFramePr>
        <p:xfrm>
          <a:off x="4283968" y="1359840"/>
          <a:ext cx="3276000" cy="406080"/>
        </p:xfrm>
        <a:graphic>
          <a:graphicData uri="http://schemas.openxmlformats.org/presentationml/2006/ole">
            <mc:AlternateContent xmlns:mc="http://schemas.openxmlformats.org/markup-compatibility/2006">
              <mc:Choice xmlns:v="urn:schemas-microsoft-com:vml" Requires="v">
                <p:oleObj spid="_x0000_s1802607" name="Equation" r:id="rId3" imgW="1638000" imgH="203040" progId="Equation.DSMT4">
                  <p:embed/>
                </p:oleObj>
              </mc:Choice>
              <mc:Fallback>
                <p:oleObj name="Equation" r:id="rId3" imgW="1638000" imgH="203040" progId="Equation.DSMT4">
                  <p:embed/>
                  <p:pic>
                    <p:nvPicPr>
                      <p:cNvPr id="0" name="Object 11"/>
                      <p:cNvPicPr>
                        <a:picLocks noChangeAspect="1" noChangeArrowheads="1"/>
                      </p:cNvPicPr>
                      <p:nvPr/>
                    </p:nvPicPr>
                    <p:blipFill>
                      <a:blip r:embed="rId4"/>
                      <a:srcRect/>
                      <a:stretch>
                        <a:fillRect/>
                      </a:stretch>
                    </p:blipFill>
                    <p:spPr bwMode="auto">
                      <a:xfrm>
                        <a:off x="4283968" y="1359840"/>
                        <a:ext cx="3276000" cy="40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Oval 6"/>
          <p:cNvSpPr/>
          <p:nvPr/>
        </p:nvSpPr>
        <p:spPr>
          <a:xfrm>
            <a:off x="679480" y="1484784"/>
            <a:ext cx="1872208" cy="1872208"/>
          </a:xfrm>
          <a:prstGeom prst="ellipse">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Oval 7"/>
          <p:cNvSpPr/>
          <p:nvPr/>
        </p:nvSpPr>
        <p:spPr>
          <a:xfrm>
            <a:off x="251520" y="1052736"/>
            <a:ext cx="2736304" cy="2736304"/>
          </a:xfrm>
          <a:prstGeom prst="ellipse">
            <a:avLst/>
          </a:prstGeom>
          <a:solidFill>
            <a:schemeClr val="tx2">
              <a:lumMod val="40000"/>
              <a:lumOff val="60000"/>
              <a:alpha val="44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9" name="Object 8"/>
          <p:cNvGraphicFramePr>
            <a:graphicFrameLocks noChangeAspect="1"/>
          </p:cNvGraphicFramePr>
          <p:nvPr>
            <p:extLst>
              <p:ext uri="{D42A27DB-BD31-4B8C-83A1-F6EECF244321}">
                <p14:modId xmlns:p14="http://schemas.microsoft.com/office/powerpoint/2010/main" val="4213141440"/>
              </p:ext>
            </p:extLst>
          </p:nvPr>
        </p:nvGraphicFramePr>
        <p:xfrm>
          <a:off x="2051720" y="1833190"/>
          <a:ext cx="352425" cy="379412"/>
        </p:xfrm>
        <a:graphic>
          <a:graphicData uri="http://schemas.openxmlformats.org/presentationml/2006/ole">
            <mc:AlternateContent xmlns:mc="http://schemas.openxmlformats.org/markup-compatibility/2006">
              <mc:Choice xmlns:v="urn:schemas-microsoft-com:vml" Requires="v">
                <p:oleObj spid="_x0000_s1802608" name="Equation" r:id="rId5" imgW="152280" imgH="164880" progId="Equation.DSMT4">
                  <p:embed/>
                </p:oleObj>
              </mc:Choice>
              <mc:Fallback>
                <p:oleObj name="Equation" r:id="rId5" imgW="152280" imgH="164880" progId="Equation.DSMT4">
                  <p:embed/>
                  <p:pic>
                    <p:nvPicPr>
                      <p:cNvPr id="0" name=""/>
                      <p:cNvPicPr>
                        <a:picLocks noChangeAspect="1" noChangeArrowheads="1"/>
                      </p:cNvPicPr>
                      <p:nvPr/>
                    </p:nvPicPr>
                    <p:blipFill>
                      <a:blip r:embed="rId6"/>
                      <a:srcRect/>
                      <a:stretch>
                        <a:fillRect/>
                      </a:stretch>
                    </p:blipFill>
                    <p:spPr bwMode="auto">
                      <a:xfrm>
                        <a:off x="2051720" y="1833190"/>
                        <a:ext cx="352425"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171581254"/>
              </p:ext>
            </p:extLst>
          </p:nvPr>
        </p:nvGraphicFramePr>
        <p:xfrm>
          <a:off x="2339752" y="795122"/>
          <a:ext cx="1057275" cy="407988"/>
        </p:xfrm>
        <a:graphic>
          <a:graphicData uri="http://schemas.openxmlformats.org/presentationml/2006/ole">
            <mc:AlternateContent xmlns:mc="http://schemas.openxmlformats.org/markup-compatibility/2006">
              <mc:Choice xmlns:v="urn:schemas-microsoft-com:vml" Requires="v">
                <p:oleObj spid="_x0000_s1802609" name="Equation" r:id="rId7" imgW="457200" imgH="177480" progId="Equation.DSMT4">
                  <p:embed/>
                </p:oleObj>
              </mc:Choice>
              <mc:Fallback>
                <p:oleObj name="Equation" r:id="rId7" imgW="457200" imgH="177480" progId="Equation.DSMT4">
                  <p:embed/>
                  <p:pic>
                    <p:nvPicPr>
                      <p:cNvPr id="0" name=""/>
                      <p:cNvPicPr>
                        <a:picLocks noChangeAspect="1" noChangeArrowheads="1"/>
                      </p:cNvPicPr>
                      <p:nvPr/>
                    </p:nvPicPr>
                    <p:blipFill>
                      <a:blip r:embed="rId8"/>
                      <a:srcRect/>
                      <a:stretch>
                        <a:fillRect/>
                      </a:stretch>
                    </p:blipFill>
                    <p:spPr bwMode="auto">
                      <a:xfrm>
                        <a:off x="2339752" y="795122"/>
                        <a:ext cx="1057275"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ight Arrow 10"/>
          <p:cNvSpPr/>
          <p:nvPr/>
        </p:nvSpPr>
        <p:spPr>
          <a:xfrm>
            <a:off x="2555776" y="2240868"/>
            <a:ext cx="576064" cy="36004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ight Arrow 11"/>
          <p:cNvSpPr/>
          <p:nvPr/>
        </p:nvSpPr>
        <p:spPr>
          <a:xfrm rot="10800000">
            <a:off x="107504" y="2240868"/>
            <a:ext cx="576064" cy="36004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ight Arrow 12"/>
          <p:cNvSpPr/>
          <p:nvPr/>
        </p:nvSpPr>
        <p:spPr>
          <a:xfrm rot="16200000">
            <a:off x="1327551" y="1016732"/>
            <a:ext cx="576064" cy="36004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Right Arrow 13"/>
          <p:cNvSpPr/>
          <p:nvPr/>
        </p:nvSpPr>
        <p:spPr>
          <a:xfrm rot="5400000">
            <a:off x="1330140" y="3436126"/>
            <a:ext cx="576064" cy="360040"/>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4160390" y="692696"/>
            <a:ext cx="4536504"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Свободная энергия Гельмгольца для односторонней пленки</a:t>
            </a:r>
          </a:p>
        </p:txBody>
      </p:sp>
      <p:graphicFrame>
        <p:nvGraphicFramePr>
          <p:cNvPr id="16" name="Object 15"/>
          <p:cNvGraphicFramePr>
            <a:graphicFrameLocks noChangeAspect="1"/>
          </p:cNvGraphicFramePr>
          <p:nvPr>
            <p:extLst>
              <p:ext uri="{D42A27DB-BD31-4B8C-83A1-F6EECF244321}">
                <p14:modId xmlns:p14="http://schemas.microsoft.com/office/powerpoint/2010/main" val="64007929"/>
              </p:ext>
            </p:extLst>
          </p:nvPr>
        </p:nvGraphicFramePr>
        <p:xfrm>
          <a:off x="7518523" y="2492896"/>
          <a:ext cx="914400" cy="355600"/>
        </p:xfrm>
        <a:graphic>
          <a:graphicData uri="http://schemas.openxmlformats.org/presentationml/2006/ole">
            <mc:AlternateContent xmlns:mc="http://schemas.openxmlformats.org/markup-compatibility/2006">
              <mc:Choice xmlns:v="urn:schemas-microsoft-com:vml" Requires="v">
                <p:oleObj spid="_x0000_s1802610" name="Equation" r:id="rId9" imgW="457200" imgH="177480" progId="Equation.DSMT4">
                  <p:embed/>
                </p:oleObj>
              </mc:Choice>
              <mc:Fallback>
                <p:oleObj name="Equation" r:id="rId9" imgW="457200" imgH="177480" progId="Equation.DSMT4">
                  <p:embed/>
                  <p:pic>
                    <p:nvPicPr>
                      <p:cNvPr id="0" name=""/>
                      <p:cNvPicPr>
                        <a:picLocks noChangeAspect="1" noChangeArrowheads="1"/>
                      </p:cNvPicPr>
                      <p:nvPr/>
                    </p:nvPicPr>
                    <p:blipFill>
                      <a:blip r:embed="rId10"/>
                      <a:srcRect/>
                      <a:stretch>
                        <a:fillRect/>
                      </a:stretch>
                    </p:blipFill>
                    <p:spPr bwMode="auto">
                      <a:xfrm>
                        <a:off x="7518523" y="2492896"/>
                        <a:ext cx="914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3995936" y="2509478"/>
            <a:ext cx="3528392"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При изотермическом расширении </a:t>
            </a:r>
          </a:p>
        </p:txBody>
      </p:sp>
      <p:graphicFrame>
        <p:nvGraphicFramePr>
          <p:cNvPr id="18" name="Object 17"/>
          <p:cNvGraphicFramePr>
            <a:graphicFrameLocks noChangeAspect="1"/>
          </p:cNvGraphicFramePr>
          <p:nvPr>
            <p:extLst>
              <p:ext uri="{D42A27DB-BD31-4B8C-83A1-F6EECF244321}">
                <p14:modId xmlns:p14="http://schemas.microsoft.com/office/powerpoint/2010/main" val="1961316788"/>
              </p:ext>
            </p:extLst>
          </p:nvPr>
        </p:nvGraphicFramePr>
        <p:xfrm>
          <a:off x="4283968" y="2983418"/>
          <a:ext cx="2487612" cy="406400"/>
        </p:xfrm>
        <a:graphic>
          <a:graphicData uri="http://schemas.openxmlformats.org/presentationml/2006/ole">
            <mc:AlternateContent xmlns:mc="http://schemas.openxmlformats.org/markup-compatibility/2006">
              <mc:Choice xmlns:v="urn:schemas-microsoft-com:vml" Requires="v">
                <p:oleObj spid="_x0000_s1802611" name="Equation" r:id="rId11" imgW="1244520" imgH="203040" progId="Equation.DSMT4">
                  <p:embed/>
                </p:oleObj>
              </mc:Choice>
              <mc:Fallback>
                <p:oleObj name="Equation" r:id="rId11" imgW="1244520" imgH="203040" progId="Equation.DSMT4">
                  <p:embed/>
                  <p:pic>
                    <p:nvPicPr>
                      <p:cNvPr id="0" name=""/>
                      <p:cNvPicPr>
                        <a:picLocks noChangeAspect="1" noChangeArrowheads="1"/>
                      </p:cNvPicPr>
                      <p:nvPr/>
                    </p:nvPicPr>
                    <p:blipFill>
                      <a:blip r:embed="rId12"/>
                      <a:srcRect/>
                      <a:stretch>
                        <a:fillRect/>
                      </a:stretch>
                    </p:blipFill>
                    <p:spPr bwMode="auto">
                      <a:xfrm>
                        <a:off x="4283968" y="2983418"/>
                        <a:ext cx="2487612"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88618373"/>
              </p:ext>
            </p:extLst>
          </p:nvPr>
        </p:nvGraphicFramePr>
        <p:xfrm>
          <a:off x="4283968" y="1913761"/>
          <a:ext cx="1574800" cy="457200"/>
        </p:xfrm>
        <a:graphic>
          <a:graphicData uri="http://schemas.openxmlformats.org/presentationml/2006/ole">
            <mc:AlternateContent xmlns:mc="http://schemas.openxmlformats.org/markup-compatibility/2006">
              <mc:Choice xmlns:v="urn:schemas-microsoft-com:vml" Requires="v">
                <p:oleObj spid="_x0000_s1802612" name="Equation" r:id="rId13" imgW="787320" imgH="228600" progId="Equation.DSMT4">
                  <p:embed/>
                </p:oleObj>
              </mc:Choice>
              <mc:Fallback>
                <p:oleObj name="Equation" r:id="rId13" imgW="787320" imgH="228600" progId="Equation.DSMT4">
                  <p:embed/>
                  <p:pic>
                    <p:nvPicPr>
                      <p:cNvPr id="0" name=""/>
                      <p:cNvPicPr>
                        <a:picLocks noChangeAspect="1" noChangeArrowheads="1"/>
                      </p:cNvPicPr>
                      <p:nvPr/>
                    </p:nvPicPr>
                    <p:blipFill>
                      <a:blip r:embed="rId14"/>
                      <a:srcRect/>
                      <a:stretch>
                        <a:fillRect/>
                      </a:stretch>
                    </p:blipFill>
                    <p:spPr bwMode="auto">
                      <a:xfrm>
                        <a:off x="4283968" y="1913761"/>
                        <a:ext cx="157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0" name="Rectangle 19"/>
          <p:cNvSpPr/>
          <p:nvPr/>
        </p:nvSpPr>
        <p:spPr>
          <a:xfrm>
            <a:off x="6012160" y="1836112"/>
            <a:ext cx="2105980" cy="584775"/>
          </a:xfrm>
          <a:prstGeom prst="rect">
            <a:avLst/>
          </a:prstGeom>
        </p:spPr>
        <p:txBody>
          <a:bodyPr wrap="square">
            <a:spAutoFit/>
          </a:bodyPr>
          <a:lstStyle/>
          <a:p>
            <a:pPr algn="just"/>
            <a:r>
              <a:rPr lang="ru-RU" sz="1600" dirty="0">
                <a:latin typeface="Arial" pitchFamily="34" charset="0"/>
                <a:cs typeface="Arial" pitchFamily="34" charset="0"/>
              </a:rPr>
              <a:t>разность давлений </a:t>
            </a:r>
          </a:p>
          <a:p>
            <a:pPr algn="just"/>
            <a:r>
              <a:rPr lang="ru-RU" sz="1600" dirty="0">
                <a:latin typeface="Arial" pitchFamily="34" charset="0"/>
                <a:cs typeface="Arial" pitchFamily="34" charset="0"/>
              </a:rPr>
              <a:t>внутри и снаружи</a:t>
            </a:r>
          </a:p>
        </p:txBody>
      </p:sp>
      <p:graphicFrame>
        <p:nvGraphicFramePr>
          <p:cNvPr id="21" name="Object 20"/>
          <p:cNvGraphicFramePr>
            <a:graphicFrameLocks noChangeAspect="1"/>
          </p:cNvGraphicFramePr>
          <p:nvPr>
            <p:extLst>
              <p:ext uri="{D42A27DB-BD31-4B8C-83A1-F6EECF244321}">
                <p14:modId xmlns:p14="http://schemas.microsoft.com/office/powerpoint/2010/main" val="604673396"/>
              </p:ext>
            </p:extLst>
          </p:nvPr>
        </p:nvGraphicFramePr>
        <p:xfrm>
          <a:off x="4439332" y="3510478"/>
          <a:ext cx="1320800" cy="787400"/>
        </p:xfrm>
        <a:graphic>
          <a:graphicData uri="http://schemas.openxmlformats.org/presentationml/2006/ole">
            <mc:AlternateContent xmlns:mc="http://schemas.openxmlformats.org/markup-compatibility/2006">
              <mc:Choice xmlns:v="urn:schemas-microsoft-com:vml" Requires="v">
                <p:oleObj spid="_x0000_s1802613" name="Equation" r:id="rId15" imgW="660240" imgH="393480" progId="Equation.DSMT4">
                  <p:embed/>
                </p:oleObj>
              </mc:Choice>
              <mc:Fallback>
                <p:oleObj name="Equation" r:id="rId15" imgW="660240" imgH="393480" progId="Equation.DSMT4">
                  <p:embed/>
                  <p:pic>
                    <p:nvPicPr>
                      <p:cNvPr id="0" name=""/>
                      <p:cNvPicPr>
                        <a:picLocks noChangeAspect="1" noChangeArrowheads="1"/>
                      </p:cNvPicPr>
                      <p:nvPr/>
                    </p:nvPicPr>
                    <p:blipFill>
                      <a:blip r:embed="rId16"/>
                      <a:srcRect/>
                      <a:stretch>
                        <a:fillRect/>
                      </a:stretch>
                    </p:blipFill>
                    <p:spPr bwMode="auto">
                      <a:xfrm>
                        <a:off x="4439332" y="3510478"/>
                        <a:ext cx="13208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107504" y="4221088"/>
            <a:ext cx="3634266"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Для сферической оболочки радиуса</a:t>
            </a:r>
          </a:p>
        </p:txBody>
      </p:sp>
      <p:graphicFrame>
        <p:nvGraphicFramePr>
          <p:cNvPr id="23" name="Object 22"/>
          <p:cNvGraphicFramePr>
            <a:graphicFrameLocks noChangeAspect="1"/>
          </p:cNvGraphicFramePr>
          <p:nvPr>
            <p:extLst>
              <p:ext uri="{D42A27DB-BD31-4B8C-83A1-F6EECF244321}">
                <p14:modId xmlns:p14="http://schemas.microsoft.com/office/powerpoint/2010/main" val="765274793"/>
              </p:ext>
            </p:extLst>
          </p:nvPr>
        </p:nvGraphicFramePr>
        <p:xfrm>
          <a:off x="7020272" y="3670672"/>
          <a:ext cx="1803400" cy="406400"/>
        </p:xfrm>
        <a:graphic>
          <a:graphicData uri="http://schemas.openxmlformats.org/presentationml/2006/ole">
            <mc:AlternateContent xmlns:mc="http://schemas.openxmlformats.org/markup-compatibility/2006">
              <mc:Choice xmlns:v="urn:schemas-microsoft-com:vml" Requires="v">
                <p:oleObj spid="_x0000_s1802614" name="Equation" r:id="rId17" imgW="901440" imgH="203040" progId="Equation.DSMT4">
                  <p:embed/>
                </p:oleObj>
              </mc:Choice>
              <mc:Fallback>
                <p:oleObj name="Equation" r:id="rId17" imgW="901440" imgH="203040" progId="Equation.DSMT4">
                  <p:embed/>
                  <p:pic>
                    <p:nvPicPr>
                      <p:cNvPr id="0" name=""/>
                      <p:cNvPicPr>
                        <a:picLocks noChangeAspect="1" noChangeArrowheads="1"/>
                      </p:cNvPicPr>
                      <p:nvPr/>
                    </p:nvPicPr>
                    <p:blipFill>
                      <a:blip r:embed="rId18"/>
                      <a:srcRect/>
                      <a:stretch>
                        <a:fillRect/>
                      </a:stretch>
                    </p:blipFill>
                    <p:spPr bwMode="auto">
                      <a:xfrm>
                        <a:off x="7020272" y="3670672"/>
                        <a:ext cx="1803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968448895"/>
              </p:ext>
            </p:extLst>
          </p:nvPr>
        </p:nvGraphicFramePr>
        <p:xfrm>
          <a:off x="7007225" y="4221163"/>
          <a:ext cx="1625600" cy="406400"/>
        </p:xfrm>
        <a:graphic>
          <a:graphicData uri="http://schemas.openxmlformats.org/presentationml/2006/ole">
            <mc:AlternateContent xmlns:mc="http://schemas.openxmlformats.org/markup-compatibility/2006">
              <mc:Choice xmlns:v="urn:schemas-microsoft-com:vml" Requires="v">
                <p:oleObj spid="_x0000_s1802615" name="Equation" r:id="rId19" imgW="812520" imgH="203040" progId="Equation.DSMT4">
                  <p:embed/>
                </p:oleObj>
              </mc:Choice>
              <mc:Fallback>
                <p:oleObj name="Equation" r:id="rId19" imgW="812520" imgH="203040" progId="Equation.DSMT4">
                  <p:embed/>
                  <p:pic>
                    <p:nvPicPr>
                      <p:cNvPr id="0" name=""/>
                      <p:cNvPicPr>
                        <a:picLocks noChangeAspect="1" noChangeArrowheads="1"/>
                      </p:cNvPicPr>
                      <p:nvPr/>
                    </p:nvPicPr>
                    <p:blipFill>
                      <a:blip r:embed="rId20"/>
                      <a:srcRect/>
                      <a:stretch>
                        <a:fillRect/>
                      </a:stretch>
                    </p:blipFill>
                    <p:spPr bwMode="auto">
                      <a:xfrm>
                        <a:off x="7007225" y="4221163"/>
                        <a:ext cx="16256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163206403"/>
              </p:ext>
            </p:extLst>
          </p:nvPr>
        </p:nvGraphicFramePr>
        <p:xfrm>
          <a:off x="4487863" y="4203700"/>
          <a:ext cx="1219200" cy="457200"/>
        </p:xfrm>
        <a:graphic>
          <a:graphicData uri="http://schemas.openxmlformats.org/presentationml/2006/ole">
            <mc:AlternateContent xmlns:mc="http://schemas.openxmlformats.org/markup-compatibility/2006">
              <mc:Choice xmlns:v="urn:schemas-microsoft-com:vml" Requires="v">
                <p:oleObj spid="_x0000_s1802616" name="Equation" r:id="rId21" imgW="609480" imgH="228600" progId="Equation.DSMT4">
                  <p:embed/>
                </p:oleObj>
              </mc:Choice>
              <mc:Fallback>
                <p:oleObj name="Equation" r:id="rId21" imgW="609480" imgH="228600" progId="Equation.DSMT4">
                  <p:embed/>
                  <p:pic>
                    <p:nvPicPr>
                      <p:cNvPr id="0" name=""/>
                      <p:cNvPicPr>
                        <a:picLocks noChangeAspect="1" noChangeArrowheads="1"/>
                      </p:cNvPicPr>
                      <p:nvPr/>
                    </p:nvPicPr>
                    <p:blipFill>
                      <a:blip r:embed="rId22"/>
                      <a:srcRect/>
                      <a:stretch>
                        <a:fillRect/>
                      </a:stretch>
                    </p:blipFill>
                    <p:spPr bwMode="auto">
                      <a:xfrm>
                        <a:off x="4487863" y="4203700"/>
                        <a:ext cx="1219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861676119"/>
              </p:ext>
            </p:extLst>
          </p:nvPr>
        </p:nvGraphicFramePr>
        <p:xfrm>
          <a:off x="3782942" y="4229442"/>
          <a:ext cx="304800" cy="330200"/>
        </p:xfrm>
        <a:graphic>
          <a:graphicData uri="http://schemas.openxmlformats.org/presentationml/2006/ole">
            <mc:AlternateContent xmlns:mc="http://schemas.openxmlformats.org/markup-compatibility/2006">
              <mc:Choice xmlns:v="urn:schemas-microsoft-com:vml" Requires="v">
                <p:oleObj spid="_x0000_s1802617" name="Equation" r:id="rId23" imgW="152280" imgH="164880" progId="Equation.DSMT4">
                  <p:embed/>
                </p:oleObj>
              </mc:Choice>
              <mc:Fallback>
                <p:oleObj name="Equation" r:id="rId23" imgW="152280" imgH="164880" progId="Equation.DSMT4">
                  <p:embed/>
                  <p:pic>
                    <p:nvPicPr>
                      <p:cNvPr id="0" name=""/>
                      <p:cNvPicPr>
                        <a:picLocks noChangeAspect="1" noChangeArrowheads="1"/>
                      </p:cNvPicPr>
                      <p:nvPr/>
                    </p:nvPicPr>
                    <p:blipFill>
                      <a:blip r:embed="rId24"/>
                      <a:srcRect/>
                      <a:stretch>
                        <a:fillRect/>
                      </a:stretch>
                    </p:blipFill>
                    <p:spPr bwMode="auto">
                      <a:xfrm>
                        <a:off x="3782942" y="4229442"/>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083351638"/>
              </p:ext>
            </p:extLst>
          </p:nvPr>
        </p:nvGraphicFramePr>
        <p:xfrm>
          <a:off x="183987" y="6336149"/>
          <a:ext cx="3452812" cy="457200"/>
        </p:xfrm>
        <a:graphic>
          <a:graphicData uri="http://schemas.openxmlformats.org/presentationml/2006/ole">
            <mc:AlternateContent xmlns:mc="http://schemas.openxmlformats.org/markup-compatibility/2006">
              <mc:Choice xmlns:v="urn:schemas-microsoft-com:vml" Requires="v">
                <p:oleObj spid="_x0000_s1802618" name="Equation" r:id="rId25" imgW="1726920" imgH="228600" progId="Equation.DSMT4">
                  <p:embed/>
                </p:oleObj>
              </mc:Choice>
              <mc:Fallback>
                <p:oleObj name="Equation" r:id="rId25" imgW="1726920" imgH="228600" progId="Equation.DSMT4">
                  <p:embed/>
                  <p:pic>
                    <p:nvPicPr>
                      <p:cNvPr id="0" name=""/>
                      <p:cNvPicPr>
                        <a:picLocks noChangeAspect="1" noChangeArrowheads="1"/>
                      </p:cNvPicPr>
                      <p:nvPr/>
                    </p:nvPicPr>
                    <p:blipFill>
                      <a:blip r:embed="rId26"/>
                      <a:srcRect/>
                      <a:stretch>
                        <a:fillRect/>
                      </a:stretch>
                    </p:blipFill>
                    <p:spPr bwMode="auto">
                      <a:xfrm>
                        <a:off x="183987" y="6336149"/>
                        <a:ext cx="3452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28"/>
          <p:cNvSpPr/>
          <p:nvPr/>
        </p:nvSpPr>
        <p:spPr>
          <a:xfrm>
            <a:off x="30406" y="5544061"/>
            <a:ext cx="2670289"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В равновесии свободная энергия минимальна</a:t>
            </a:r>
          </a:p>
        </p:txBody>
      </p:sp>
      <p:graphicFrame>
        <p:nvGraphicFramePr>
          <p:cNvPr id="30" name="Object 29"/>
          <p:cNvGraphicFramePr>
            <a:graphicFrameLocks noChangeAspect="1"/>
          </p:cNvGraphicFramePr>
          <p:nvPr>
            <p:extLst>
              <p:ext uri="{D42A27DB-BD31-4B8C-83A1-F6EECF244321}">
                <p14:modId xmlns:p14="http://schemas.microsoft.com/office/powerpoint/2010/main" val="3815536869"/>
              </p:ext>
            </p:extLst>
          </p:nvPr>
        </p:nvGraphicFramePr>
        <p:xfrm>
          <a:off x="2844711" y="5658648"/>
          <a:ext cx="914400" cy="355600"/>
        </p:xfrm>
        <a:graphic>
          <a:graphicData uri="http://schemas.openxmlformats.org/presentationml/2006/ole">
            <mc:AlternateContent xmlns:mc="http://schemas.openxmlformats.org/markup-compatibility/2006">
              <mc:Choice xmlns:v="urn:schemas-microsoft-com:vml" Requires="v">
                <p:oleObj spid="_x0000_s1802619" name="Equation" r:id="rId27" imgW="457200" imgH="177480" progId="Equation.DSMT4">
                  <p:embed/>
                </p:oleObj>
              </mc:Choice>
              <mc:Fallback>
                <p:oleObj name="Equation" r:id="rId27" imgW="457200" imgH="177480" progId="Equation.DSMT4">
                  <p:embed/>
                  <p:pic>
                    <p:nvPicPr>
                      <p:cNvPr id="0" name=""/>
                      <p:cNvPicPr>
                        <a:picLocks noChangeAspect="1" noChangeArrowheads="1"/>
                      </p:cNvPicPr>
                      <p:nvPr/>
                    </p:nvPicPr>
                    <p:blipFill>
                      <a:blip r:embed="rId28"/>
                      <a:srcRect/>
                      <a:stretch>
                        <a:fillRect/>
                      </a:stretch>
                    </p:blipFill>
                    <p:spPr bwMode="auto">
                      <a:xfrm>
                        <a:off x="2844711" y="5658648"/>
                        <a:ext cx="914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297394700"/>
              </p:ext>
            </p:extLst>
          </p:nvPr>
        </p:nvGraphicFramePr>
        <p:xfrm>
          <a:off x="5698244" y="5517232"/>
          <a:ext cx="1168400" cy="787400"/>
        </p:xfrm>
        <a:graphic>
          <a:graphicData uri="http://schemas.openxmlformats.org/presentationml/2006/ole">
            <mc:AlternateContent xmlns:mc="http://schemas.openxmlformats.org/markup-compatibility/2006">
              <mc:Choice xmlns:v="urn:schemas-microsoft-com:vml" Requires="v">
                <p:oleObj spid="_x0000_s1802620" name="Equation" r:id="rId29" imgW="583920" imgH="393480" progId="Equation.DSMT4">
                  <p:embed/>
                </p:oleObj>
              </mc:Choice>
              <mc:Fallback>
                <p:oleObj name="Equation" r:id="rId29" imgW="583920" imgH="393480" progId="Equation.DSMT4">
                  <p:embed/>
                  <p:pic>
                    <p:nvPicPr>
                      <p:cNvPr id="0" name=""/>
                      <p:cNvPicPr>
                        <a:picLocks noChangeAspect="1" noChangeArrowheads="1"/>
                      </p:cNvPicPr>
                      <p:nvPr/>
                    </p:nvPicPr>
                    <p:blipFill>
                      <a:blip r:embed="rId30"/>
                      <a:srcRect/>
                      <a:stretch>
                        <a:fillRect/>
                      </a:stretch>
                    </p:blipFill>
                    <p:spPr bwMode="auto">
                      <a:xfrm>
                        <a:off x="5698244" y="5517232"/>
                        <a:ext cx="1168400" cy="787400"/>
                      </a:xfrm>
                      <a:prstGeom prst="rect">
                        <a:avLst/>
                      </a:prstGeom>
                      <a:noFill/>
                      <a:ln w="31750">
                        <a:solidFill>
                          <a:srgbClr val="C00000"/>
                        </a:solidFill>
                      </a:ln>
                    </p:spPr>
                  </p:pic>
                </p:oleObj>
              </mc:Fallback>
            </mc:AlternateContent>
          </a:graphicData>
        </a:graphic>
      </p:graphicFrame>
      <p:sp>
        <p:nvSpPr>
          <p:cNvPr id="32" name="Rectangle 31"/>
          <p:cNvSpPr/>
          <p:nvPr/>
        </p:nvSpPr>
        <p:spPr>
          <a:xfrm>
            <a:off x="4860032" y="4797152"/>
            <a:ext cx="2844824"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Избыточное давление под сферической поверхностью</a:t>
            </a:r>
          </a:p>
        </p:txBody>
      </p:sp>
      <p:graphicFrame>
        <p:nvGraphicFramePr>
          <p:cNvPr id="33" name="Object 32"/>
          <p:cNvGraphicFramePr>
            <a:graphicFrameLocks noChangeAspect="1"/>
          </p:cNvGraphicFramePr>
          <p:nvPr>
            <p:extLst>
              <p:ext uri="{D42A27DB-BD31-4B8C-83A1-F6EECF244321}">
                <p14:modId xmlns:p14="http://schemas.microsoft.com/office/powerpoint/2010/main" val="1144464306"/>
              </p:ext>
            </p:extLst>
          </p:nvPr>
        </p:nvGraphicFramePr>
        <p:xfrm>
          <a:off x="110224" y="4907891"/>
          <a:ext cx="3656012" cy="457200"/>
        </p:xfrm>
        <a:graphic>
          <a:graphicData uri="http://schemas.openxmlformats.org/presentationml/2006/ole">
            <mc:AlternateContent xmlns:mc="http://schemas.openxmlformats.org/markup-compatibility/2006">
              <mc:Choice xmlns:v="urn:schemas-microsoft-com:vml" Requires="v">
                <p:oleObj spid="_x0000_s1802621" name="Equation" r:id="rId31" imgW="1828800" imgH="228600" progId="Equation.DSMT4">
                  <p:embed/>
                </p:oleObj>
              </mc:Choice>
              <mc:Fallback>
                <p:oleObj name="Equation" r:id="rId31" imgW="1828800" imgH="228600" progId="Equation.DSMT4">
                  <p:embed/>
                  <p:pic>
                    <p:nvPicPr>
                      <p:cNvPr id="0" name=""/>
                      <p:cNvPicPr>
                        <a:picLocks noChangeAspect="1" noChangeArrowheads="1"/>
                      </p:cNvPicPr>
                      <p:nvPr/>
                    </p:nvPicPr>
                    <p:blipFill>
                      <a:blip r:embed="rId32"/>
                      <a:srcRect/>
                      <a:stretch>
                        <a:fillRect/>
                      </a:stretch>
                    </p:blipFill>
                    <p:spPr bwMode="auto">
                      <a:xfrm>
                        <a:off x="110224" y="4907891"/>
                        <a:ext cx="3656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4" name="Right Arrow 33"/>
          <p:cNvSpPr/>
          <p:nvPr/>
        </p:nvSpPr>
        <p:spPr>
          <a:xfrm>
            <a:off x="6068602" y="3891949"/>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5" name="Object 34"/>
          <p:cNvGraphicFramePr>
            <a:graphicFrameLocks noChangeAspect="1"/>
          </p:cNvGraphicFramePr>
          <p:nvPr>
            <p:extLst>
              <p:ext uri="{D42A27DB-BD31-4B8C-83A1-F6EECF244321}">
                <p14:modId xmlns:p14="http://schemas.microsoft.com/office/powerpoint/2010/main" val="324564533"/>
              </p:ext>
            </p:extLst>
          </p:nvPr>
        </p:nvGraphicFramePr>
        <p:xfrm>
          <a:off x="2992438" y="1536700"/>
          <a:ext cx="355600" cy="457200"/>
        </p:xfrm>
        <a:graphic>
          <a:graphicData uri="http://schemas.openxmlformats.org/presentationml/2006/ole">
            <mc:AlternateContent xmlns:mc="http://schemas.openxmlformats.org/markup-compatibility/2006">
              <mc:Choice xmlns:v="urn:schemas-microsoft-com:vml" Requires="v">
                <p:oleObj spid="_x0000_s1802622" name="Equation" r:id="rId33" imgW="177480" imgH="228600" progId="Equation.DSMT4">
                  <p:embed/>
                </p:oleObj>
              </mc:Choice>
              <mc:Fallback>
                <p:oleObj name="Equation" r:id="rId33" imgW="177480" imgH="228600" progId="Equation.DSMT4">
                  <p:embed/>
                  <p:pic>
                    <p:nvPicPr>
                      <p:cNvPr id="0" name=""/>
                      <p:cNvPicPr>
                        <a:picLocks noChangeAspect="1" noChangeArrowheads="1"/>
                      </p:cNvPicPr>
                      <p:nvPr/>
                    </p:nvPicPr>
                    <p:blipFill>
                      <a:blip r:embed="rId34"/>
                      <a:srcRect/>
                      <a:stretch>
                        <a:fillRect/>
                      </a:stretch>
                    </p:blipFill>
                    <p:spPr bwMode="auto">
                      <a:xfrm>
                        <a:off x="2992438" y="1536700"/>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938649267"/>
              </p:ext>
            </p:extLst>
          </p:nvPr>
        </p:nvGraphicFramePr>
        <p:xfrm>
          <a:off x="1924637" y="2372308"/>
          <a:ext cx="381000" cy="457200"/>
        </p:xfrm>
        <a:graphic>
          <a:graphicData uri="http://schemas.openxmlformats.org/presentationml/2006/ole">
            <mc:AlternateContent xmlns:mc="http://schemas.openxmlformats.org/markup-compatibility/2006">
              <mc:Choice xmlns:v="urn:schemas-microsoft-com:vml" Requires="v">
                <p:oleObj spid="_x0000_s1802623" name="Equation" r:id="rId35" imgW="190440" imgH="228600" progId="Equation.DSMT4">
                  <p:embed/>
                </p:oleObj>
              </mc:Choice>
              <mc:Fallback>
                <p:oleObj name="Equation" r:id="rId35" imgW="190440" imgH="228600" progId="Equation.DSMT4">
                  <p:embed/>
                  <p:pic>
                    <p:nvPicPr>
                      <p:cNvPr id="0" name=""/>
                      <p:cNvPicPr>
                        <a:picLocks noChangeAspect="1" noChangeArrowheads="1"/>
                      </p:cNvPicPr>
                      <p:nvPr/>
                    </p:nvPicPr>
                    <p:blipFill>
                      <a:blip r:embed="rId36"/>
                      <a:srcRect/>
                      <a:stretch>
                        <a:fillRect/>
                      </a:stretch>
                    </p:blipFill>
                    <p:spPr bwMode="auto">
                      <a:xfrm>
                        <a:off x="1924637" y="237230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098718758"/>
              </p:ext>
            </p:extLst>
          </p:nvPr>
        </p:nvGraphicFramePr>
        <p:xfrm>
          <a:off x="2267744" y="3547864"/>
          <a:ext cx="1574800" cy="457200"/>
        </p:xfrm>
        <a:graphic>
          <a:graphicData uri="http://schemas.openxmlformats.org/presentationml/2006/ole">
            <mc:AlternateContent xmlns:mc="http://schemas.openxmlformats.org/markup-compatibility/2006">
              <mc:Choice xmlns:v="urn:schemas-microsoft-com:vml" Requires="v">
                <p:oleObj spid="_x0000_s1802624" name="Equation" r:id="rId37" imgW="787320" imgH="228600" progId="Equation.DSMT4">
                  <p:embed/>
                </p:oleObj>
              </mc:Choice>
              <mc:Fallback>
                <p:oleObj name="Equation" r:id="rId37" imgW="787320" imgH="228600" progId="Equation.DSMT4">
                  <p:embed/>
                  <p:pic>
                    <p:nvPicPr>
                      <p:cNvPr id="0" name=""/>
                      <p:cNvPicPr>
                        <a:picLocks noChangeAspect="1" noChangeArrowheads="1"/>
                      </p:cNvPicPr>
                      <p:nvPr/>
                    </p:nvPicPr>
                    <p:blipFill>
                      <a:blip r:embed="rId38"/>
                      <a:srcRect/>
                      <a:stretch>
                        <a:fillRect/>
                      </a:stretch>
                    </p:blipFill>
                    <p:spPr bwMode="auto">
                      <a:xfrm>
                        <a:off x="2267744" y="3547864"/>
                        <a:ext cx="157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8" name="Rectangle 37"/>
          <p:cNvSpPr/>
          <p:nvPr/>
        </p:nvSpPr>
        <p:spPr>
          <a:xfrm>
            <a:off x="4535996" y="6435697"/>
            <a:ext cx="3978696"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Давление внутри больше, чем снаружи</a:t>
            </a:r>
          </a:p>
        </p:txBody>
      </p:sp>
      <p:cxnSp>
        <p:nvCxnSpPr>
          <p:cNvPr id="3" name="Straight Arrow Connector 2"/>
          <p:cNvCxnSpPr/>
          <p:nvPr/>
        </p:nvCxnSpPr>
        <p:spPr>
          <a:xfrm flipV="1">
            <a:off x="1619672" y="1700808"/>
            <a:ext cx="576064" cy="720080"/>
          </a:xfrm>
          <a:prstGeom prst="straightConnector1">
            <a:avLst/>
          </a:prstGeom>
          <a:ln w="508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1615582" y="1124744"/>
            <a:ext cx="436138" cy="1296143"/>
          </a:xfrm>
          <a:prstGeom prst="straightConnector1">
            <a:avLst/>
          </a:prstGeom>
          <a:ln w="508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608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411760" y="30230"/>
            <a:ext cx="4248472"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Формула Лапласа</a:t>
            </a:r>
            <a:endParaRPr lang="ru-RU" sz="2800" b="1" kern="0" baseline="-25000" dirty="0">
              <a:solidFill>
                <a:srgbClr val="003399"/>
              </a:solidFill>
              <a:latin typeface="Arial" pitchFamily="34" charset="0"/>
              <a:cs typeface="Arial" pitchFamily="34" charset="0"/>
            </a:endParaRPr>
          </a:p>
        </p:txBody>
      </p:sp>
      <p:pic>
        <p:nvPicPr>
          <p:cNvPr id="1266690" name="Picture 2" descr="C:\Users\PierreYV\Downloads\Minimal_surface_curvature_planes-ru.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98" y="620688"/>
            <a:ext cx="4221538" cy="288032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Object 4"/>
          <p:cNvGraphicFramePr>
            <a:graphicFrameLocks noChangeAspect="1"/>
          </p:cNvGraphicFramePr>
          <p:nvPr>
            <p:extLst>
              <p:ext uri="{D42A27DB-BD31-4B8C-83A1-F6EECF244321}">
                <p14:modId xmlns:p14="http://schemas.microsoft.com/office/powerpoint/2010/main" val="1117805728"/>
              </p:ext>
            </p:extLst>
          </p:nvPr>
        </p:nvGraphicFramePr>
        <p:xfrm>
          <a:off x="5544616" y="1526332"/>
          <a:ext cx="2235200" cy="965200"/>
        </p:xfrm>
        <a:graphic>
          <a:graphicData uri="http://schemas.openxmlformats.org/presentationml/2006/ole">
            <mc:AlternateContent xmlns:mc="http://schemas.openxmlformats.org/markup-compatibility/2006">
              <mc:Choice xmlns:v="urn:schemas-microsoft-com:vml" Requires="v">
                <p:oleObj spid="_x0000_s1787292" name="Equation" r:id="rId4" imgW="1117440" imgH="482400" progId="Equation.DSMT4">
                  <p:embed/>
                </p:oleObj>
              </mc:Choice>
              <mc:Fallback>
                <p:oleObj name="Equation" r:id="rId4" imgW="1117440" imgH="482400" progId="Equation.DSMT4">
                  <p:embed/>
                  <p:pic>
                    <p:nvPicPr>
                      <p:cNvPr id="0" name="Object 30"/>
                      <p:cNvPicPr>
                        <a:picLocks noChangeAspect="1" noChangeArrowheads="1"/>
                      </p:cNvPicPr>
                      <p:nvPr/>
                    </p:nvPicPr>
                    <p:blipFill>
                      <a:blip r:embed="rId5"/>
                      <a:srcRect/>
                      <a:stretch>
                        <a:fillRect/>
                      </a:stretch>
                    </p:blipFill>
                    <p:spPr bwMode="auto">
                      <a:xfrm>
                        <a:off x="5544616" y="1526332"/>
                        <a:ext cx="2235200" cy="965200"/>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6"/>
          <p:cNvSpPr/>
          <p:nvPr/>
        </p:nvSpPr>
        <p:spPr>
          <a:xfrm>
            <a:off x="5184576" y="734244"/>
            <a:ext cx="2844824"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Избыточное давление под сферической поверхностью</a:t>
            </a:r>
          </a:p>
        </p:txBody>
      </p:sp>
      <p:sp>
        <p:nvSpPr>
          <p:cNvPr id="8" name="Rectangle 7"/>
          <p:cNvSpPr/>
          <p:nvPr/>
        </p:nvSpPr>
        <p:spPr>
          <a:xfrm>
            <a:off x="4176464" y="2750468"/>
            <a:ext cx="3271957"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Два главных радиуса кривизны</a:t>
            </a:r>
          </a:p>
        </p:txBody>
      </p:sp>
      <p:graphicFrame>
        <p:nvGraphicFramePr>
          <p:cNvPr id="9" name="Object 8"/>
          <p:cNvGraphicFramePr>
            <a:graphicFrameLocks noChangeAspect="1"/>
          </p:cNvGraphicFramePr>
          <p:nvPr>
            <p:extLst>
              <p:ext uri="{D42A27DB-BD31-4B8C-83A1-F6EECF244321}">
                <p14:modId xmlns:p14="http://schemas.microsoft.com/office/powerpoint/2010/main" val="2945331474"/>
              </p:ext>
            </p:extLst>
          </p:nvPr>
        </p:nvGraphicFramePr>
        <p:xfrm>
          <a:off x="7700742" y="2691145"/>
          <a:ext cx="330200" cy="457200"/>
        </p:xfrm>
        <a:graphic>
          <a:graphicData uri="http://schemas.openxmlformats.org/presentationml/2006/ole">
            <mc:AlternateContent xmlns:mc="http://schemas.openxmlformats.org/markup-compatibility/2006">
              <mc:Choice xmlns:v="urn:schemas-microsoft-com:vml" Requires="v">
                <p:oleObj spid="_x0000_s1787293" name="Equation" r:id="rId6" imgW="164880" imgH="228600" progId="Equation.DSMT4">
                  <p:embed/>
                </p:oleObj>
              </mc:Choice>
              <mc:Fallback>
                <p:oleObj name="Equation" r:id="rId6" imgW="164880" imgH="228600" progId="Equation.DSMT4">
                  <p:embed/>
                  <p:pic>
                    <p:nvPicPr>
                      <p:cNvPr id="0" name=""/>
                      <p:cNvPicPr>
                        <a:picLocks noChangeAspect="1" noChangeArrowheads="1"/>
                      </p:cNvPicPr>
                      <p:nvPr/>
                    </p:nvPicPr>
                    <p:blipFill>
                      <a:blip r:embed="rId7"/>
                      <a:srcRect/>
                      <a:stretch>
                        <a:fillRect/>
                      </a:stretch>
                    </p:blipFill>
                    <p:spPr bwMode="auto">
                      <a:xfrm>
                        <a:off x="7700742" y="2691145"/>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537773875"/>
              </p:ext>
            </p:extLst>
          </p:nvPr>
        </p:nvGraphicFramePr>
        <p:xfrm>
          <a:off x="8318974" y="2691145"/>
          <a:ext cx="381000" cy="457200"/>
        </p:xfrm>
        <a:graphic>
          <a:graphicData uri="http://schemas.openxmlformats.org/presentationml/2006/ole">
            <mc:AlternateContent xmlns:mc="http://schemas.openxmlformats.org/markup-compatibility/2006">
              <mc:Choice xmlns:v="urn:schemas-microsoft-com:vml" Requires="v">
                <p:oleObj spid="_x0000_s1787294" name="Equation" r:id="rId8" imgW="190440" imgH="228600" progId="Equation.DSMT4">
                  <p:embed/>
                </p:oleObj>
              </mc:Choice>
              <mc:Fallback>
                <p:oleObj name="Equation" r:id="rId8" imgW="190440" imgH="228600" progId="Equation.DSMT4">
                  <p:embed/>
                  <p:pic>
                    <p:nvPicPr>
                      <p:cNvPr id="0" name=""/>
                      <p:cNvPicPr>
                        <a:picLocks noChangeAspect="1" noChangeArrowheads="1"/>
                      </p:cNvPicPr>
                      <p:nvPr/>
                    </p:nvPicPr>
                    <p:blipFill>
                      <a:blip r:embed="rId9"/>
                      <a:srcRect/>
                      <a:stretch>
                        <a:fillRect/>
                      </a:stretch>
                    </p:blipFill>
                    <p:spPr bwMode="auto">
                      <a:xfrm>
                        <a:off x="8318974" y="2691145"/>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8030942" y="2750468"/>
            <a:ext cx="288032"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и</a:t>
            </a:r>
          </a:p>
        </p:txBody>
      </p:sp>
      <p:sp>
        <p:nvSpPr>
          <p:cNvPr id="12" name="Rectangle 11"/>
          <p:cNvSpPr/>
          <p:nvPr/>
        </p:nvSpPr>
        <p:spPr>
          <a:xfrm>
            <a:off x="2880320" y="3182515"/>
            <a:ext cx="6300192"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Радиусы кривизны могут быть разных знаков, в зависимости от того, с какой стороны от поверхности находится центр кривизны</a:t>
            </a:r>
          </a:p>
        </p:txBody>
      </p:sp>
      <p:sp>
        <p:nvSpPr>
          <p:cNvPr id="6" name="Can 5"/>
          <p:cNvSpPr/>
          <p:nvPr/>
        </p:nvSpPr>
        <p:spPr>
          <a:xfrm rot="16200000">
            <a:off x="5238329" y="4529768"/>
            <a:ext cx="1584174" cy="1974929"/>
          </a:xfrm>
          <a:prstGeom prst="can">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395536" y="4572418"/>
            <a:ext cx="2013885" cy="2096942"/>
          </a:xfrm>
          <a:prstGeom prst="ellipse">
            <a:avLst/>
          </a:prstGeom>
          <a:solidFill>
            <a:schemeClr val="tx2">
              <a:lumMod val="60000"/>
              <a:lumOff val="40000"/>
              <a:alpha val="44000"/>
            </a:schemeClr>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Oval 14"/>
          <p:cNvSpPr/>
          <p:nvPr/>
        </p:nvSpPr>
        <p:spPr>
          <a:xfrm>
            <a:off x="538382" y="4674832"/>
            <a:ext cx="1728191" cy="1892113"/>
          </a:xfrm>
          <a:prstGeom prst="ellipse">
            <a:avLst/>
          </a:prstGeom>
          <a:solidFill>
            <a:schemeClr val="bg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Rectangle 15"/>
          <p:cNvSpPr/>
          <p:nvPr/>
        </p:nvSpPr>
        <p:spPr>
          <a:xfrm>
            <a:off x="182793" y="3897779"/>
            <a:ext cx="4006197"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Мыльный пузырь – две сферических поверхности с близкими радиусами</a:t>
            </a:r>
          </a:p>
        </p:txBody>
      </p:sp>
      <p:graphicFrame>
        <p:nvGraphicFramePr>
          <p:cNvPr id="17" name="Object 16"/>
          <p:cNvGraphicFramePr>
            <a:graphicFrameLocks noChangeAspect="1"/>
          </p:cNvGraphicFramePr>
          <p:nvPr>
            <p:extLst>
              <p:ext uri="{D42A27DB-BD31-4B8C-83A1-F6EECF244321}">
                <p14:modId xmlns:p14="http://schemas.microsoft.com/office/powerpoint/2010/main" val="417111960"/>
              </p:ext>
            </p:extLst>
          </p:nvPr>
        </p:nvGraphicFramePr>
        <p:xfrm>
          <a:off x="525463" y="5392738"/>
          <a:ext cx="1752600" cy="457200"/>
        </p:xfrm>
        <a:graphic>
          <a:graphicData uri="http://schemas.openxmlformats.org/presentationml/2006/ole">
            <mc:AlternateContent xmlns:mc="http://schemas.openxmlformats.org/markup-compatibility/2006">
              <mc:Choice xmlns:v="urn:schemas-microsoft-com:vml" Requires="v">
                <p:oleObj spid="_x0000_s1787295" name="Equation" r:id="rId10" imgW="876240" imgH="228600" progId="Equation.DSMT4">
                  <p:embed/>
                </p:oleObj>
              </mc:Choice>
              <mc:Fallback>
                <p:oleObj name="Equation" r:id="rId10" imgW="876240" imgH="228600" progId="Equation.DSMT4">
                  <p:embed/>
                  <p:pic>
                    <p:nvPicPr>
                      <p:cNvPr id="0" name=""/>
                      <p:cNvPicPr>
                        <a:picLocks noChangeAspect="1" noChangeArrowheads="1"/>
                      </p:cNvPicPr>
                      <p:nvPr/>
                    </p:nvPicPr>
                    <p:blipFill>
                      <a:blip r:embed="rId11"/>
                      <a:srcRect/>
                      <a:stretch>
                        <a:fillRect/>
                      </a:stretch>
                    </p:blipFill>
                    <p:spPr bwMode="auto">
                      <a:xfrm>
                        <a:off x="525463" y="5392738"/>
                        <a:ext cx="175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732033874"/>
              </p:ext>
            </p:extLst>
          </p:nvPr>
        </p:nvGraphicFramePr>
        <p:xfrm>
          <a:off x="2627784" y="5227189"/>
          <a:ext cx="1168400" cy="787400"/>
        </p:xfrm>
        <a:graphic>
          <a:graphicData uri="http://schemas.openxmlformats.org/presentationml/2006/ole">
            <mc:AlternateContent xmlns:mc="http://schemas.openxmlformats.org/markup-compatibility/2006">
              <mc:Choice xmlns:v="urn:schemas-microsoft-com:vml" Requires="v">
                <p:oleObj spid="_x0000_s1787296" name="Equation" r:id="rId12" imgW="583920" imgH="393480" progId="Equation.DSMT4">
                  <p:embed/>
                </p:oleObj>
              </mc:Choice>
              <mc:Fallback>
                <p:oleObj name="Equation" r:id="rId12" imgW="583920" imgH="393480" progId="Equation.DSMT4">
                  <p:embed/>
                  <p:pic>
                    <p:nvPicPr>
                      <p:cNvPr id="0" name=""/>
                      <p:cNvPicPr>
                        <a:picLocks noChangeAspect="1" noChangeArrowheads="1"/>
                      </p:cNvPicPr>
                      <p:nvPr/>
                    </p:nvPicPr>
                    <p:blipFill>
                      <a:blip r:embed="rId13"/>
                      <a:srcRect/>
                      <a:stretch>
                        <a:fillRect/>
                      </a:stretch>
                    </p:blipFill>
                    <p:spPr bwMode="auto">
                      <a:xfrm>
                        <a:off x="2627784" y="5227189"/>
                        <a:ext cx="1168400" cy="787400"/>
                      </a:xfrm>
                      <a:prstGeom prst="rect">
                        <a:avLst/>
                      </a:prstGeom>
                      <a:noFill/>
                      <a:ln w="31750">
                        <a:solidFill>
                          <a:srgbClr val="4110F6"/>
                        </a:solidFill>
                        <a:miter lim="800000"/>
                        <a:headEnd/>
                        <a:tailEnd/>
                      </a:ln>
                    </p:spPr>
                  </p:pic>
                </p:oleObj>
              </mc:Fallback>
            </mc:AlternateContent>
          </a:graphicData>
        </a:graphic>
      </p:graphicFrame>
      <p:sp>
        <p:nvSpPr>
          <p:cNvPr id="19" name="Rectangle 18"/>
          <p:cNvSpPr/>
          <p:nvPr/>
        </p:nvSpPr>
        <p:spPr>
          <a:xfrm>
            <a:off x="5184576" y="4020889"/>
            <a:ext cx="3314926"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Цилиндрическая поверхность</a:t>
            </a:r>
          </a:p>
        </p:txBody>
      </p:sp>
      <p:graphicFrame>
        <p:nvGraphicFramePr>
          <p:cNvPr id="20" name="Object 19"/>
          <p:cNvGraphicFramePr>
            <a:graphicFrameLocks noChangeAspect="1"/>
          </p:cNvGraphicFramePr>
          <p:nvPr>
            <p:extLst>
              <p:ext uri="{D42A27DB-BD31-4B8C-83A1-F6EECF244321}">
                <p14:modId xmlns:p14="http://schemas.microsoft.com/office/powerpoint/2010/main" val="1434082826"/>
              </p:ext>
            </p:extLst>
          </p:nvPr>
        </p:nvGraphicFramePr>
        <p:xfrm>
          <a:off x="5706917" y="4847466"/>
          <a:ext cx="889000" cy="457200"/>
        </p:xfrm>
        <a:graphic>
          <a:graphicData uri="http://schemas.openxmlformats.org/presentationml/2006/ole">
            <mc:AlternateContent xmlns:mc="http://schemas.openxmlformats.org/markup-compatibility/2006">
              <mc:Choice xmlns:v="urn:schemas-microsoft-com:vml" Requires="v">
                <p:oleObj spid="_x0000_s1787297" name="Equation" r:id="rId14" imgW="444240" imgH="228600" progId="Equation.DSMT4">
                  <p:embed/>
                </p:oleObj>
              </mc:Choice>
              <mc:Fallback>
                <p:oleObj name="Equation" r:id="rId14" imgW="444240" imgH="228600" progId="Equation.DSMT4">
                  <p:embed/>
                  <p:pic>
                    <p:nvPicPr>
                      <p:cNvPr id="0" name=""/>
                      <p:cNvPicPr>
                        <a:picLocks noChangeAspect="1" noChangeArrowheads="1"/>
                      </p:cNvPicPr>
                      <p:nvPr/>
                    </p:nvPicPr>
                    <p:blipFill>
                      <a:blip r:embed="rId15"/>
                      <a:srcRect/>
                      <a:stretch>
                        <a:fillRect/>
                      </a:stretch>
                    </p:blipFill>
                    <p:spPr bwMode="auto">
                      <a:xfrm>
                        <a:off x="5706917" y="4847466"/>
                        <a:ext cx="88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182632104"/>
              </p:ext>
            </p:extLst>
          </p:nvPr>
        </p:nvGraphicFramePr>
        <p:xfrm>
          <a:off x="5705475" y="5517664"/>
          <a:ext cx="914400" cy="457200"/>
        </p:xfrm>
        <a:graphic>
          <a:graphicData uri="http://schemas.openxmlformats.org/presentationml/2006/ole">
            <mc:AlternateContent xmlns:mc="http://schemas.openxmlformats.org/markup-compatibility/2006">
              <mc:Choice xmlns:v="urn:schemas-microsoft-com:vml" Requires="v">
                <p:oleObj spid="_x0000_s1787298" name="Equation" r:id="rId16" imgW="457200" imgH="228600" progId="Equation.DSMT4">
                  <p:embed/>
                </p:oleObj>
              </mc:Choice>
              <mc:Fallback>
                <p:oleObj name="Equation" r:id="rId16" imgW="457200" imgH="228600" progId="Equation.DSMT4">
                  <p:embed/>
                  <p:pic>
                    <p:nvPicPr>
                      <p:cNvPr id="0" name=""/>
                      <p:cNvPicPr>
                        <a:picLocks noChangeAspect="1" noChangeArrowheads="1"/>
                      </p:cNvPicPr>
                      <p:nvPr/>
                    </p:nvPicPr>
                    <p:blipFill>
                      <a:blip r:embed="rId17"/>
                      <a:srcRect/>
                      <a:stretch>
                        <a:fillRect/>
                      </a:stretch>
                    </p:blipFill>
                    <p:spPr bwMode="auto">
                      <a:xfrm>
                        <a:off x="5705475" y="5517664"/>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763393547"/>
              </p:ext>
            </p:extLst>
          </p:nvPr>
        </p:nvGraphicFramePr>
        <p:xfrm>
          <a:off x="7512491" y="5190254"/>
          <a:ext cx="1016000" cy="787400"/>
        </p:xfrm>
        <a:graphic>
          <a:graphicData uri="http://schemas.openxmlformats.org/presentationml/2006/ole">
            <mc:AlternateContent xmlns:mc="http://schemas.openxmlformats.org/markup-compatibility/2006">
              <mc:Choice xmlns:v="urn:schemas-microsoft-com:vml" Requires="v">
                <p:oleObj spid="_x0000_s1787299" name="Equation" r:id="rId18" imgW="507960" imgH="393480" progId="Equation.DSMT4">
                  <p:embed/>
                </p:oleObj>
              </mc:Choice>
              <mc:Fallback>
                <p:oleObj name="Equation" r:id="rId18" imgW="507960" imgH="393480" progId="Equation.DSMT4">
                  <p:embed/>
                  <p:pic>
                    <p:nvPicPr>
                      <p:cNvPr id="0" name=""/>
                      <p:cNvPicPr>
                        <a:picLocks noChangeAspect="1" noChangeArrowheads="1"/>
                      </p:cNvPicPr>
                      <p:nvPr/>
                    </p:nvPicPr>
                    <p:blipFill>
                      <a:blip r:embed="rId19"/>
                      <a:srcRect/>
                      <a:stretch>
                        <a:fillRect/>
                      </a:stretch>
                    </p:blipFill>
                    <p:spPr bwMode="auto">
                      <a:xfrm>
                        <a:off x="7512491" y="5190254"/>
                        <a:ext cx="1016000" cy="787400"/>
                      </a:xfrm>
                      <a:prstGeom prst="rect">
                        <a:avLst/>
                      </a:prstGeom>
                      <a:noFill/>
                      <a:ln w="31750">
                        <a:solidFill>
                          <a:srgbClr val="4110F6"/>
                        </a:solidFill>
                        <a:miter lim="800000"/>
                        <a:headEnd/>
                        <a:tailEnd/>
                      </a:ln>
                    </p:spPr>
                  </p:pic>
                </p:oleObj>
              </mc:Fallback>
            </mc:AlternateContent>
          </a:graphicData>
        </a:graphic>
      </p:graphicFrame>
    </p:spTree>
    <p:extLst>
      <p:ext uri="{BB962C8B-B14F-4D97-AF65-F5344CB8AC3E}">
        <p14:creationId xmlns:p14="http://schemas.microsoft.com/office/powerpoint/2010/main" val="2007643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827584" y="30230"/>
            <a:ext cx="7704856"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Капиллярные явления. Формула </a:t>
            </a:r>
            <a:r>
              <a:rPr lang="ru-RU" sz="2800" b="1" kern="0" dirty="0" err="1">
                <a:solidFill>
                  <a:srgbClr val="003399"/>
                </a:solidFill>
                <a:latin typeface="Arial" pitchFamily="34" charset="0"/>
                <a:cs typeface="Arial" pitchFamily="34" charset="0"/>
              </a:rPr>
              <a:t>Жюрена</a:t>
            </a:r>
            <a:endParaRPr lang="ru-RU" sz="2800" b="1" kern="0" dirty="0">
              <a:solidFill>
                <a:srgbClr val="003399"/>
              </a:solidFill>
              <a:latin typeface="Arial" pitchFamily="34" charset="0"/>
              <a:cs typeface="Arial"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821804"/>
            <a:ext cx="3059194" cy="3543300"/>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306965720"/>
              </p:ext>
            </p:extLst>
          </p:nvPr>
        </p:nvGraphicFramePr>
        <p:xfrm>
          <a:off x="3214688" y="2416001"/>
          <a:ext cx="254000" cy="355600"/>
        </p:xfrm>
        <a:graphic>
          <a:graphicData uri="http://schemas.openxmlformats.org/presentationml/2006/ole">
            <mc:AlternateContent xmlns:mc="http://schemas.openxmlformats.org/markup-compatibility/2006">
              <mc:Choice xmlns:v="urn:schemas-microsoft-com:vml" Requires="v">
                <p:oleObj spid="_x0000_s1784426" name="Equation" r:id="rId4" imgW="126720" imgH="177480" progId="Equation.DSMT4">
                  <p:embed/>
                </p:oleObj>
              </mc:Choice>
              <mc:Fallback>
                <p:oleObj name="Equation" r:id="rId4" imgW="126720" imgH="177480" progId="Equation.DSMT4">
                  <p:embed/>
                  <p:pic>
                    <p:nvPicPr>
                      <p:cNvPr id="0" name="Object 8"/>
                      <p:cNvPicPr>
                        <a:picLocks noChangeAspect="1" noChangeArrowheads="1"/>
                      </p:cNvPicPr>
                      <p:nvPr/>
                    </p:nvPicPr>
                    <p:blipFill>
                      <a:blip r:embed="rId5"/>
                      <a:srcRect/>
                      <a:stretch>
                        <a:fillRect/>
                      </a:stretch>
                    </p:blipFill>
                    <p:spPr bwMode="auto">
                      <a:xfrm>
                        <a:off x="3214688" y="2416001"/>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430617649"/>
              </p:ext>
            </p:extLst>
          </p:nvPr>
        </p:nvGraphicFramePr>
        <p:xfrm>
          <a:off x="2123728" y="965820"/>
          <a:ext cx="304800" cy="330200"/>
        </p:xfrm>
        <a:graphic>
          <a:graphicData uri="http://schemas.openxmlformats.org/presentationml/2006/ole">
            <mc:AlternateContent xmlns:mc="http://schemas.openxmlformats.org/markup-compatibility/2006">
              <mc:Choice xmlns:v="urn:schemas-microsoft-com:vml" Requires="v">
                <p:oleObj spid="_x0000_s1784427" name="Equation" r:id="rId6" imgW="152280" imgH="164880" progId="Equation.DSMT4">
                  <p:embed/>
                </p:oleObj>
              </mc:Choice>
              <mc:Fallback>
                <p:oleObj name="Equation" r:id="rId6" imgW="152280" imgH="164880" progId="Equation.DSMT4">
                  <p:embed/>
                  <p:pic>
                    <p:nvPicPr>
                      <p:cNvPr id="0" name=""/>
                      <p:cNvPicPr>
                        <a:picLocks noChangeAspect="1" noChangeArrowheads="1"/>
                      </p:cNvPicPr>
                      <p:nvPr/>
                    </p:nvPicPr>
                    <p:blipFill>
                      <a:blip r:embed="rId7"/>
                      <a:srcRect/>
                      <a:stretch>
                        <a:fillRect/>
                      </a:stretch>
                    </p:blipFill>
                    <p:spPr bwMode="auto">
                      <a:xfrm>
                        <a:off x="2123728" y="965820"/>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04747422"/>
              </p:ext>
            </p:extLst>
          </p:nvPr>
        </p:nvGraphicFramePr>
        <p:xfrm>
          <a:off x="2123728" y="1901924"/>
          <a:ext cx="254000" cy="355600"/>
        </p:xfrm>
        <a:graphic>
          <a:graphicData uri="http://schemas.openxmlformats.org/presentationml/2006/ole">
            <mc:AlternateContent xmlns:mc="http://schemas.openxmlformats.org/markup-compatibility/2006">
              <mc:Choice xmlns:v="urn:schemas-microsoft-com:vml" Requires="v">
                <p:oleObj spid="_x0000_s1784428" name="Equation" r:id="rId8" imgW="126720" imgH="177480" progId="Equation.DSMT4">
                  <p:embed/>
                </p:oleObj>
              </mc:Choice>
              <mc:Fallback>
                <p:oleObj name="Equation" r:id="rId8" imgW="126720" imgH="177480" progId="Equation.DSMT4">
                  <p:embed/>
                  <p:pic>
                    <p:nvPicPr>
                      <p:cNvPr id="0" name=""/>
                      <p:cNvPicPr>
                        <a:picLocks noChangeAspect="1" noChangeArrowheads="1"/>
                      </p:cNvPicPr>
                      <p:nvPr/>
                    </p:nvPicPr>
                    <p:blipFill>
                      <a:blip r:embed="rId9"/>
                      <a:srcRect/>
                      <a:stretch>
                        <a:fillRect/>
                      </a:stretch>
                    </p:blipFill>
                    <p:spPr bwMode="auto">
                      <a:xfrm>
                        <a:off x="2123728" y="1901924"/>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60894415"/>
              </p:ext>
            </p:extLst>
          </p:nvPr>
        </p:nvGraphicFramePr>
        <p:xfrm>
          <a:off x="2123728" y="3054052"/>
          <a:ext cx="228600" cy="254000"/>
        </p:xfrm>
        <a:graphic>
          <a:graphicData uri="http://schemas.openxmlformats.org/presentationml/2006/ole">
            <mc:AlternateContent xmlns:mc="http://schemas.openxmlformats.org/markup-compatibility/2006">
              <mc:Choice xmlns:v="urn:schemas-microsoft-com:vml" Requires="v">
                <p:oleObj spid="_x0000_s1784429" name="Equation" r:id="rId10" imgW="114120" imgH="126720" progId="Equation.DSMT4">
                  <p:embed/>
                </p:oleObj>
              </mc:Choice>
              <mc:Fallback>
                <p:oleObj name="Equation" r:id="rId10" imgW="114120" imgH="126720" progId="Equation.DSMT4">
                  <p:embed/>
                  <p:pic>
                    <p:nvPicPr>
                      <p:cNvPr id="0" name=""/>
                      <p:cNvPicPr>
                        <a:picLocks noChangeAspect="1" noChangeArrowheads="1"/>
                      </p:cNvPicPr>
                      <p:nvPr/>
                    </p:nvPicPr>
                    <p:blipFill>
                      <a:blip r:embed="rId11"/>
                      <a:srcRect/>
                      <a:stretch>
                        <a:fillRect/>
                      </a:stretch>
                    </p:blipFill>
                    <p:spPr bwMode="auto">
                      <a:xfrm>
                        <a:off x="2123728" y="3054052"/>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4139952" y="901750"/>
            <a:ext cx="3779912" cy="1231106"/>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Если жидкость смачивает стенки, то жидкость в трубке поднимается.</a:t>
            </a:r>
          </a:p>
          <a:p>
            <a:pPr algn="just">
              <a:spcAft>
                <a:spcPts val="1200"/>
              </a:spcAft>
            </a:pPr>
            <a:r>
              <a:rPr lang="ru-RU" sz="1600" dirty="0">
                <a:latin typeface="Arial" pitchFamily="34" charset="0"/>
                <a:cs typeface="Arial" pitchFamily="34" charset="0"/>
              </a:rPr>
              <a:t>Если жидкость не смачивает стенки, то жидкость  в трубке опускается</a:t>
            </a:r>
          </a:p>
        </p:txBody>
      </p:sp>
      <p:sp>
        <p:nvSpPr>
          <p:cNvPr id="11" name="Rectangle 10"/>
          <p:cNvSpPr/>
          <p:nvPr/>
        </p:nvSpPr>
        <p:spPr>
          <a:xfrm>
            <a:off x="4067944" y="2492896"/>
            <a:ext cx="4824536" cy="1077218"/>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Давление столба жидкости в трубке компенсируется давлением, создаваемым поверхностным натяжением искривленной поверхности и направленным вверх</a:t>
            </a:r>
          </a:p>
        </p:txBody>
      </p:sp>
      <p:graphicFrame>
        <p:nvGraphicFramePr>
          <p:cNvPr id="12" name="Object 11"/>
          <p:cNvGraphicFramePr>
            <a:graphicFrameLocks noChangeAspect="1"/>
          </p:cNvGraphicFramePr>
          <p:nvPr>
            <p:extLst>
              <p:ext uri="{D42A27DB-BD31-4B8C-83A1-F6EECF244321}">
                <p14:modId xmlns:p14="http://schemas.microsoft.com/office/powerpoint/2010/main" val="824119145"/>
              </p:ext>
            </p:extLst>
          </p:nvPr>
        </p:nvGraphicFramePr>
        <p:xfrm>
          <a:off x="1987511" y="1325860"/>
          <a:ext cx="254000" cy="355600"/>
        </p:xfrm>
        <a:graphic>
          <a:graphicData uri="http://schemas.openxmlformats.org/presentationml/2006/ole">
            <mc:AlternateContent xmlns:mc="http://schemas.openxmlformats.org/markup-compatibility/2006">
              <mc:Choice xmlns:v="urn:schemas-microsoft-com:vml" Requires="v">
                <p:oleObj spid="_x0000_s1784430" name="Equation" r:id="rId12" imgW="126720" imgH="177480" progId="Equation.DSMT4">
                  <p:embed/>
                </p:oleObj>
              </mc:Choice>
              <mc:Fallback>
                <p:oleObj name="Equation" r:id="rId12" imgW="126720" imgH="177480" progId="Equation.DSMT4">
                  <p:embed/>
                  <p:pic>
                    <p:nvPicPr>
                      <p:cNvPr id="0" name=""/>
                      <p:cNvPicPr>
                        <a:picLocks noChangeAspect="1" noChangeArrowheads="1"/>
                      </p:cNvPicPr>
                      <p:nvPr/>
                    </p:nvPicPr>
                    <p:blipFill>
                      <a:blip r:embed="rId9"/>
                      <a:srcRect/>
                      <a:stretch>
                        <a:fillRect/>
                      </a:stretch>
                    </p:blipFill>
                    <p:spPr bwMode="auto">
                      <a:xfrm>
                        <a:off x="1987511" y="1325860"/>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565868616"/>
              </p:ext>
            </p:extLst>
          </p:nvPr>
        </p:nvGraphicFramePr>
        <p:xfrm>
          <a:off x="4283968" y="3598039"/>
          <a:ext cx="1346200" cy="787400"/>
        </p:xfrm>
        <a:graphic>
          <a:graphicData uri="http://schemas.openxmlformats.org/presentationml/2006/ole">
            <mc:AlternateContent xmlns:mc="http://schemas.openxmlformats.org/markup-compatibility/2006">
              <mc:Choice xmlns:v="urn:schemas-microsoft-com:vml" Requires="v">
                <p:oleObj spid="_x0000_s1784431" name="Equation" r:id="rId13" imgW="672840" imgH="393480" progId="Equation.DSMT4">
                  <p:embed/>
                </p:oleObj>
              </mc:Choice>
              <mc:Fallback>
                <p:oleObj name="Equation" r:id="rId13" imgW="672840" imgH="393480" progId="Equation.DSMT4">
                  <p:embed/>
                  <p:pic>
                    <p:nvPicPr>
                      <p:cNvPr id="0" name="Object 8"/>
                      <p:cNvPicPr>
                        <a:picLocks noChangeAspect="1" noChangeArrowheads="1"/>
                      </p:cNvPicPr>
                      <p:nvPr/>
                    </p:nvPicPr>
                    <p:blipFill>
                      <a:blip r:embed="rId14"/>
                      <a:srcRect/>
                      <a:stretch>
                        <a:fillRect/>
                      </a:stretch>
                    </p:blipFill>
                    <p:spPr bwMode="auto">
                      <a:xfrm>
                        <a:off x="4283968" y="3598039"/>
                        <a:ext cx="1346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35496" y="4480242"/>
            <a:ext cx="3960440"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Цилиндрический капилляр радиуса</a:t>
            </a:r>
          </a:p>
        </p:txBody>
      </p:sp>
      <p:graphicFrame>
        <p:nvGraphicFramePr>
          <p:cNvPr id="15" name="Object 14"/>
          <p:cNvGraphicFramePr>
            <a:graphicFrameLocks noChangeAspect="1"/>
          </p:cNvGraphicFramePr>
          <p:nvPr>
            <p:extLst>
              <p:ext uri="{D42A27DB-BD31-4B8C-83A1-F6EECF244321}">
                <p14:modId xmlns:p14="http://schemas.microsoft.com/office/powerpoint/2010/main" val="1859410475"/>
              </p:ext>
            </p:extLst>
          </p:nvPr>
        </p:nvGraphicFramePr>
        <p:xfrm>
          <a:off x="3581578" y="4540625"/>
          <a:ext cx="228600" cy="254000"/>
        </p:xfrm>
        <a:graphic>
          <a:graphicData uri="http://schemas.openxmlformats.org/presentationml/2006/ole">
            <mc:AlternateContent xmlns:mc="http://schemas.openxmlformats.org/markup-compatibility/2006">
              <mc:Choice xmlns:v="urn:schemas-microsoft-com:vml" Requires="v">
                <p:oleObj spid="_x0000_s1784432" name="Equation" r:id="rId15" imgW="114120" imgH="126720" progId="Equation.DSMT4">
                  <p:embed/>
                </p:oleObj>
              </mc:Choice>
              <mc:Fallback>
                <p:oleObj name="Equation" r:id="rId15" imgW="114120" imgH="126720" progId="Equation.DSMT4">
                  <p:embed/>
                  <p:pic>
                    <p:nvPicPr>
                      <p:cNvPr id="0" name=""/>
                      <p:cNvPicPr>
                        <a:picLocks noChangeAspect="1" noChangeArrowheads="1"/>
                      </p:cNvPicPr>
                      <p:nvPr/>
                    </p:nvPicPr>
                    <p:blipFill>
                      <a:blip r:embed="rId11"/>
                      <a:srcRect/>
                      <a:stretch>
                        <a:fillRect/>
                      </a:stretch>
                    </p:blipFill>
                    <p:spPr bwMode="auto">
                      <a:xfrm>
                        <a:off x="3581578" y="4540625"/>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590506454"/>
              </p:ext>
            </p:extLst>
          </p:nvPr>
        </p:nvGraphicFramePr>
        <p:xfrm>
          <a:off x="4283968" y="4451683"/>
          <a:ext cx="1397000" cy="355600"/>
        </p:xfrm>
        <a:graphic>
          <a:graphicData uri="http://schemas.openxmlformats.org/presentationml/2006/ole">
            <mc:AlternateContent xmlns:mc="http://schemas.openxmlformats.org/markup-compatibility/2006">
              <mc:Choice xmlns:v="urn:schemas-microsoft-com:vml" Requires="v">
                <p:oleObj spid="_x0000_s1784433" name="Equation" r:id="rId16" imgW="698400" imgH="177480" progId="Equation.DSMT4">
                  <p:embed/>
                </p:oleObj>
              </mc:Choice>
              <mc:Fallback>
                <p:oleObj name="Equation" r:id="rId16" imgW="698400" imgH="177480" progId="Equation.DSMT4">
                  <p:embed/>
                  <p:pic>
                    <p:nvPicPr>
                      <p:cNvPr id="0" name=""/>
                      <p:cNvPicPr>
                        <a:picLocks noChangeAspect="1" noChangeArrowheads="1"/>
                      </p:cNvPicPr>
                      <p:nvPr/>
                    </p:nvPicPr>
                    <p:blipFill>
                      <a:blip r:embed="rId17"/>
                      <a:srcRect/>
                      <a:stretch>
                        <a:fillRect/>
                      </a:stretch>
                    </p:blipFill>
                    <p:spPr bwMode="auto">
                      <a:xfrm>
                        <a:off x="4283968" y="4451683"/>
                        <a:ext cx="1397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631024430"/>
              </p:ext>
            </p:extLst>
          </p:nvPr>
        </p:nvGraphicFramePr>
        <p:xfrm>
          <a:off x="6911280" y="3907718"/>
          <a:ext cx="1981200" cy="787400"/>
        </p:xfrm>
        <a:graphic>
          <a:graphicData uri="http://schemas.openxmlformats.org/presentationml/2006/ole">
            <mc:AlternateContent xmlns:mc="http://schemas.openxmlformats.org/markup-compatibility/2006">
              <mc:Choice xmlns:v="urn:schemas-microsoft-com:vml" Requires="v">
                <p:oleObj spid="_x0000_s1784434" name="Equation" r:id="rId18" imgW="990360" imgH="393480" progId="Equation.DSMT4">
                  <p:embed/>
                </p:oleObj>
              </mc:Choice>
              <mc:Fallback>
                <p:oleObj name="Equation" r:id="rId18" imgW="990360" imgH="393480" progId="Equation.DSMT4">
                  <p:embed/>
                  <p:pic>
                    <p:nvPicPr>
                      <p:cNvPr id="0" name=""/>
                      <p:cNvPicPr>
                        <a:picLocks noChangeAspect="1" noChangeArrowheads="1"/>
                      </p:cNvPicPr>
                      <p:nvPr/>
                    </p:nvPicPr>
                    <p:blipFill>
                      <a:blip r:embed="rId19"/>
                      <a:srcRect/>
                      <a:stretch>
                        <a:fillRect/>
                      </a:stretch>
                    </p:blipFill>
                    <p:spPr bwMode="auto">
                      <a:xfrm>
                        <a:off x="6911280" y="3907718"/>
                        <a:ext cx="1981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502922956"/>
              </p:ext>
            </p:extLst>
          </p:nvPr>
        </p:nvGraphicFramePr>
        <p:xfrm>
          <a:off x="237716" y="5157192"/>
          <a:ext cx="1778000" cy="838200"/>
        </p:xfrm>
        <a:graphic>
          <a:graphicData uri="http://schemas.openxmlformats.org/presentationml/2006/ole">
            <mc:AlternateContent xmlns:mc="http://schemas.openxmlformats.org/markup-compatibility/2006">
              <mc:Choice xmlns:v="urn:schemas-microsoft-com:vml" Requires="v">
                <p:oleObj spid="_x0000_s1784435" name="Equation" r:id="rId20" imgW="888840" imgH="419040" progId="Equation.DSMT4">
                  <p:embed/>
                </p:oleObj>
              </mc:Choice>
              <mc:Fallback>
                <p:oleObj name="Equation" r:id="rId20" imgW="888840" imgH="419040" progId="Equation.DSMT4">
                  <p:embed/>
                  <p:pic>
                    <p:nvPicPr>
                      <p:cNvPr id="0" name=""/>
                      <p:cNvPicPr>
                        <a:picLocks noChangeAspect="1" noChangeArrowheads="1"/>
                      </p:cNvPicPr>
                      <p:nvPr/>
                    </p:nvPicPr>
                    <p:blipFill>
                      <a:blip r:embed="rId21"/>
                      <a:srcRect/>
                      <a:stretch>
                        <a:fillRect/>
                      </a:stretch>
                    </p:blipFill>
                    <p:spPr bwMode="auto">
                      <a:xfrm>
                        <a:off x="237716" y="5157192"/>
                        <a:ext cx="1778000" cy="838200"/>
                      </a:xfrm>
                      <a:prstGeom prst="rect">
                        <a:avLst/>
                      </a:prstGeom>
                      <a:solidFill>
                        <a:schemeClr val="bg1"/>
                      </a:solidFill>
                      <a:ln w="31750">
                        <a:solidFill>
                          <a:srgbClr val="C00000"/>
                        </a:solidFill>
                      </a:ln>
                    </p:spPr>
                  </p:pic>
                </p:oleObj>
              </mc:Fallback>
            </mc:AlternateContent>
          </a:graphicData>
        </a:graphic>
      </p:graphicFrame>
      <p:sp>
        <p:nvSpPr>
          <p:cNvPr id="19" name="Rectangle 18"/>
          <p:cNvSpPr/>
          <p:nvPr/>
        </p:nvSpPr>
        <p:spPr>
          <a:xfrm>
            <a:off x="2483768" y="5211948"/>
            <a:ext cx="6408712" cy="830997"/>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Формула </a:t>
            </a:r>
            <a:r>
              <a:rPr lang="ru-RU" sz="1600" dirty="0" err="1">
                <a:latin typeface="Arial" pitchFamily="34" charset="0"/>
                <a:cs typeface="Arial" pitchFamily="34" charset="0"/>
              </a:rPr>
              <a:t>Жюрена</a:t>
            </a:r>
            <a:r>
              <a:rPr lang="ru-RU" sz="1600" dirty="0">
                <a:latin typeface="Arial" pitchFamily="34" charset="0"/>
                <a:cs typeface="Arial" pitchFamily="34" charset="0"/>
              </a:rPr>
              <a:t>. Высота подъема жидкости в трубке увеличивается с уменьшением радиуса трубки и велика у достаточно узких трубок, которые называются капиллярами</a:t>
            </a:r>
          </a:p>
        </p:txBody>
      </p:sp>
      <p:sp>
        <p:nvSpPr>
          <p:cNvPr id="20" name="Rectangle 19"/>
          <p:cNvSpPr/>
          <p:nvPr/>
        </p:nvSpPr>
        <p:spPr>
          <a:xfrm>
            <a:off x="161763" y="6165303"/>
            <a:ext cx="8730717"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Явления, обусловленные взаимодействием поверхностного натяжения жидкости со стенками трубок получили название капиллярных </a:t>
            </a:r>
          </a:p>
        </p:txBody>
      </p:sp>
      <p:sp>
        <p:nvSpPr>
          <p:cNvPr id="21" name="Right Arrow 20"/>
          <p:cNvSpPr/>
          <p:nvPr/>
        </p:nvSpPr>
        <p:spPr>
          <a:xfrm>
            <a:off x="5935933" y="4118651"/>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17338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5122" name="Picture 2" descr="C:\Users\PierreYV\Downloads\21203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275" y="1777755"/>
            <a:ext cx="3338887" cy="24791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2195736" y="30230"/>
            <a:ext cx="4896544"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Капиллярные явления</a:t>
            </a:r>
          </a:p>
        </p:txBody>
      </p:sp>
      <p:sp>
        <p:nvSpPr>
          <p:cNvPr id="6" name="Rectangle 5"/>
          <p:cNvSpPr/>
          <p:nvPr/>
        </p:nvSpPr>
        <p:spPr>
          <a:xfrm>
            <a:off x="186502" y="938832"/>
            <a:ext cx="3888432"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Подъем жидкостей в тканях растений</a:t>
            </a:r>
          </a:p>
        </p:txBody>
      </p:sp>
      <p:pic>
        <p:nvPicPr>
          <p:cNvPr id="1285123" name="Picture 3" descr="C:\Users\PierreYV\Downloads\01_cut_off_waterproofing_polyolefin_attached_to_the_building_mixtu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7826" y="1698952"/>
            <a:ext cx="4114614" cy="259220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777866" y="908720"/>
            <a:ext cx="3394534"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Гидроизоляция стен из пористых материалов от грунта</a:t>
            </a:r>
          </a:p>
        </p:txBody>
      </p:sp>
      <p:sp>
        <p:nvSpPr>
          <p:cNvPr id="4" name="Rectangle 3"/>
          <p:cNvSpPr/>
          <p:nvPr/>
        </p:nvSpPr>
        <p:spPr>
          <a:xfrm>
            <a:off x="300370" y="4798017"/>
            <a:ext cx="8496944" cy="1569660"/>
          </a:xfrm>
          <a:prstGeom prst="rect">
            <a:avLst/>
          </a:prstGeom>
        </p:spPr>
        <p:txBody>
          <a:bodyPr wrap="square">
            <a:spAutoFit/>
          </a:bodyPr>
          <a:lstStyle/>
          <a:p>
            <a:pPr algn="just"/>
            <a:r>
              <a:rPr lang="ru-RU" sz="1600" dirty="0">
                <a:latin typeface="Arial" pitchFamily="34" charset="0"/>
                <a:cs typeface="Arial" pitchFamily="34" charset="0"/>
              </a:rPr>
              <a:t>Проникновение почвенной воды по капиллярам кирпича или других строительных материалов стен вызывает сырость в помещениях. Для предотвращения этого между фундаментом дома и стеной </a:t>
            </a:r>
            <a:r>
              <a:rPr lang="ru-RU" sz="1600" dirty="0" smtClean="0">
                <a:latin typeface="Arial" pitchFamily="34" charset="0"/>
                <a:cs typeface="Arial" pitchFamily="34" charset="0"/>
              </a:rPr>
              <a:t>прокладывают</a:t>
            </a:r>
            <a:r>
              <a:rPr lang="en-US" sz="1600" dirty="0" smtClean="0">
                <a:latin typeface="Arial" pitchFamily="34" charset="0"/>
                <a:cs typeface="Arial" pitchFamily="34" charset="0"/>
              </a:rPr>
              <a:t> </a:t>
            </a:r>
            <a:r>
              <a:rPr lang="ru-RU" sz="1600" dirty="0" smtClean="0">
                <a:latin typeface="Arial" pitchFamily="34" charset="0"/>
                <a:cs typeface="Arial" pitchFamily="34" charset="0"/>
              </a:rPr>
              <a:t>гидроизоляционный материал, например,  </a:t>
            </a:r>
            <a:r>
              <a:rPr lang="ru-RU" sz="1600" dirty="0">
                <a:latin typeface="Arial" pitchFamily="34" charset="0"/>
                <a:cs typeface="Arial" pitchFamily="34" charset="0"/>
              </a:rPr>
              <a:t>битум, толь. Эти вещества не имеют капилляров и не смачиваются водой, поэтому вода, поднявшись по порам фундамента, дальше не пойдет. Подъем питательных соков от корня до верхушек растений происходит также по капиллярам. </a:t>
            </a:r>
          </a:p>
        </p:txBody>
      </p:sp>
    </p:spTree>
    <p:extLst>
      <p:ext uri="{BB962C8B-B14F-4D97-AF65-F5344CB8AC3E}">
        <p14:creationId xmlns:p14="http://schemas.microsoft.com/office/powerpoint/2010/main" val="2883119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9099" y="4347101"/>
            <a:ext cx="3632582" cy="954107"/>
          </a:xfrm>
          <a:prstGeom prst="rect">
            <a:avLst/>
          </a:prstGeom>
        </p:spPr>
        <p:txBody>
          <a:bodyPr wrap="square">
            <a:spAutoFit/>
          </a:bodyPr>
          <a:lstStyle/>
          <a:p>
            <a:r>
              <a:rPr lang="en-US" sz="1400" dirty="0" smtClean="0">
                <a:latin typeface="Arial" pitchFamily="34" charset="0"/>
                <a:cs typeface="Arial" pitchFamily="34" charset="0"/>
              </a:rPr>
              <a:t>A. </a:t>
            </a:r>
            <a:r>
              <a:rPr lang="en-US" sz="1400" dirty="0" err="1" smtClean="0">
                <a:latin typeface="Arial" pitchFamily="34" charset="0"/>
                <a:cs typeface="Arial" pitchFamily="34" charset="0"/>
              </a:rPr>
              <a:t>Vilk</a:t>
            </a:r>
            <a:r>
              <a:rPr lang="en-US" sz="1400" dirty="0" smtClean="0">
                <a:latin typeface="Arial" pitchFamily="34" charset="0"/>
                <a:cs typeface="Arial" pitchFamily="34" charset="0"/>
              </a:rPr>
              <a:t> et al, “Spiral </a:t>
            </a:r>
            <a:r>
              <a:rPr lang="en-US" sz="1400" dirty="0">
                <a:latin typeface="Arial" pitchFamily="34" charset="0"/>
                <a:cs typeface="Arial" pitchFamily="34" charset="0"/>
              </a:rPr>
              <a:t>Thermal Waves Generated by Self-Propelled Camphor </a:t>
            </a:r>
            <a:r>
              <a:rPr lang="en-US" sz="1400" dirty="0" smtClean="0">
                <a:latin typeface="Arial" pitchFamily="34" charset="0"/>
                <a:cs typeface="Arial" pitchFamily="34" charset="0"/>
              </a:rPr>
              <a:t>Boats”, </a:t>
            </a:r>
            <a:r>
              <a:rPr lang="fr-FR" sz="1400" i="1" dirty="0" err="1">
                <a:latin typeface="Arial" pitchFamily="34" charset="0"/>
                <a:cs typeface="Arial" pitchFamily="34" charset="0"/>
              </a:rPr>
              <a:t>Condens</a:t>
            </a:r>
            <a:r>
              <a:rPr lang="fr-FR" sz="1400" i="1" dirty="0">
                <a:latin typeface="Arial" pitchFamily="34" charset="0"/>
                <a:cs typeface="Arial" pitchFamily="34" charset="0"/>
              </a:rPr>
              <a:t>. </a:t>
            </a:r>
            <a:r>
              <a:rPr lang="fr-FR" sz="1400" i="1" dirty="0" err="1">
                <a:latin typeface="Arial" pitchFamily="34" charset="0"/>
                <a:cs typeface="Arial" pitchFamily="34" charset="0"/>
              </a:rPr>
              <a:t>Matter</a:t>
            </a:r>
            <a:r>
              <a:rPr lang="fr-FR" sz="1400" dirty="0">
                <a:latin typeface="Arial" pitchFamily="34" charset="0"/>
                <a:cs typeface="Arial" pitchFamily="34" charset="0"/>
              </a:rPr>
              <a:t> 2020, </a:t>
            </a:r>
            <a:r>
              <a:rPr lang="fr-FR" sz="1400" i="1" dirty="0">
                <a:latin typeface="Arial" pitchFamily="34" charset="0"/>
                <a:cs typeface="Arial" pitchFamily="34" charset="0"/>
              </a:rPr>
              <a:t>5</a:t>
            </a:r>
            <a:r>
              <a:rPr lang="fr-FR" sz="1400" dirty="0">
                <a:latin typeface="Arial" pitchFamily="34" charset="0"/>
                <a:cs typeface="Arial" pitchFamily="34" charset="0"/>
              </a:rPr>
              <a:t>(3), </a:t>
            </a:r>
            <a:r>
              <a:rPr lang="fr-FR" sz="1400" dirty="0" smtClean="0">
                <a:latin typeface="Arial" pitchFamily="34" charset="0"/>
                <a:cs typeface="Arial" pitchFamily="34" charset="0"/>
              </a:rPr>
              <a:t>51;</a:t>
            </a:r>
            <a:r>
              <a:rPr lang="ru-RU" sz="1400" dirty="0" smtClean="0">
                <a:latin typeface="Arial" pitchFamily="34" charset="0"/>
                <a:cs typeface="Arial" pitchFamily="34" charset="0"/>
              </a:rPr>
              <a:t> </a:t>
            </a:r>
            <a:r>
              <a:rPr lang="fr-FR" sz="1400" dirty="0" smtClean="0">
                <a:latin typeface="Arial" pitchFamily="34" charset="0"/>
                <a:cs typeface="Arial" pitchFamily="34" charset="0"/>
                <a:hlinkClick r:id="rId2"/>
              </a:rPr>
              <a:t>https</a:t>
            </a:r>
            <a:r>
              <a:rPr lang="fr-FR" sz="1400" dirty="0">
                <a:latin typeface="Arial" pitchFamily="34" charset="0"/>
                <a:cs typeface="Arial" pitchFamily="34" charset="0"/>
                <a:hlinkClick r:id="rId2"/>
              </a:rPr>
              <a:t>://doi.org/10.3390/condmat5030051</a:t>
            </a:r>
            <a:r>
              <a:rPr lang="fr-FR" sz="1400" dirty="0">
                <a:latin typeface="Arial" pitchFamily="34" charset="0"/>
                <a:cs typeface="Arial" pitchFamily="34" charset="0"/>
              </a:rPr>
              <a:t> </a:t>
            </a:r>
            <a:r>
              <a:rPr lang="en-US" sz="1400" dirty="0" smtClean="0">
                <a:latin typeface="Arial" pitchFamily="34" charset="0"/>
                <a:cs typeface="Arial" pitchFamily="34" charset="0"/>
              </a:rPr>
              <a:t> </a:t>
            </a:r>
            <a:endParaRPr lang="en-US" sz="1400" dirty="0">
              <a:latin typeface="Arial" pitchFamily="34" charset="0"/>
              <a:cs typeface="Arial" pitchFamily="34" charset="0"/>
            </a:endParaRPr>
          </a:p>
        </p:txBody>
      </p:sp>
      <p:sp>
        <p:nvSpPr>
          <p:cNvPr id="5" name="Rectangle 4"/>
          <p:cNvSpPr txBox="1">
            <a:spLocks noRot="1" noChangeArrowheads="1"/>
          </p:cNvSpPr>
          <p:nvPr/>
        </p:nvSpPr>
        <p:spPr bwMode="auto">
          <a:xfrm>
            <a:off x="2195736" y="30230"/>
            <a:ext cx="4896544" cy="662466"/>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«Танец» </a:t>
            </a:r>
            <a:r>
              <a:rPr lang="ru-RU" sz="2800" b="1" kern="0" dirty="0" err="1" smtClean="0">
                <a:solidFill>
                  <a:srgbClr val="003399"/>
                </a:solidFill>
                <a:latin typeface="Arial" pitchFamily="34" charset="0"/>
                <a:cs typeface="Arial" pitchFamily="34" charset="0"/>
              </a:rPr>
              <a:t>камфоры</a:t>
            </a:r>
            <a:endParaRPr lang="ru-RU" sz="2800" b="1" kern="0" dirty="0">
              <a:solidFill>
                <a:srgbClr val="003399"/>
              </a:solidFill>
              <a:latin typeface="Arial" pitchFamily="34" charset="0"/>
              <a:cs typeface="Arial" pitchFamily="34" charset="0"/>
            </a:endParaRPr>
          </a:p>
        </p:txBody>
      </p:sp>
      <p:sp>
        <p:nvSpPr>
          <p:cNvPr id="6" name="Rectangle 5"/>
          <p:cNvSpPr/>
          <p:nvPr/>
        </p:nvSpPr>
        <p:spPr>
          <a:xfrm>
            <a:off x="4067944" y="830029"/>
            <a:ext cx="4968552" cy="4031873"/>
          </a:xfrm>
          <a:prstGeom prst="rect">
            <a:avLst/>
          </a:prstGeom>
        </p:spPr>
        <p:txBody>
          <a:bodyPr wrap="square">
            <a:spAutoFit/>
          </a:bodyPr>
          <a:lstStyle/>
          <a:p>
            <a:pPr algn="just"/>
            <a:r>
              <a:rPr lang="ru-RU" sz="1600" dirty="0" smtClean="0">
                <a:latin typeface="Arial" pitchFamily="34" charset="0"/>
                <a:cs typeface="Arial" pitchFamily="34" charset="0"/>
              </a:rPr>
              <a:t>Поверхностное натяжение может вызывать не только движение жидкости в капиллярах, но и движение частиц по поверхности жидкости.</a:t>
            </a:r>
          </a:p>
          <a:p>
            <a:pPr algn="just"/>
            <a:endParaRPr lang="ru-RU" sz="1600" dirty="0" smtClean="0">
              <a:latin typeface="Arial" pitchFamily="34" charset="0"/>
              <a:cs typeface="Arial" pitchFamily="34" charset="0"/>
            </a:endParaRPr>
          </a:p>
          <a:p>
            <a:pPr algn="just"/>
            <a:r>
              <a:rPr lang="ru-RU" sz="1600" dirty="0" smtClean="0">
                <a:latin typeface="Arial" pitchFamily="34" charset="0"/>
                <a:cs typeface="Arial" pitchFamily="34" charset="0"/>
              </a:rPr>
              <a:t>Например, при растворении </a:t>
            </a:r>
            <a:r>
              <a:rPr lang="ru-RU" sz="1600" dirty="0" err="1" smtClean="0">
                <a:latin typeface="Arial" pitchFamily="34" charset="0"/>
                <a:cs typeface="Arial" pitchFamily="34" charset="0"/>
              </a:rPr>
              <a:t>камфоры</a:t>
            </a:r>
            <a:r>
              <a:rPr lang="ru-RU" sz="1600" dirty="0" smtClean="0">
                <a:latin typeface="Arial" pitchFamily="34" charset="0"/>
                <a:cs typeface="Arial" pitchFamily="34" charset="0"/>
              </a:rPr>
              <a:t> меняется поверхностное натяжение воды. Растворение происходит с различной скоростью на разных участках поверхности кри</a:t>
            </a:r>
            <a:r>
              <a:rPr lang="ru-RU" sz="1600" dirty="0">
                <a:latin typeface="Arial" pitchFamily="34" charset="0"/>
                <a:cs typeface="Arial" pitchFamily="34" charset="0"/>
              </a:rPr>
              <a:t>с</a:t>
            </a:r>
            <a:r>
              <a:rPr lang="ru-RU" sz="1600" dirty="0" smtClean="0">
                <a:latin typeface="Arial" pitchFamily="34" charset="0"/>
                <a:cs typeface="Arial" pitchFamily="34" charset="0"/>
              </a:rPr>
              <a:t>таллов </a:t>
            </a:r>
            <a:r>
              <a:rPr lang="ru-RU" sz="1600" dirty="0" err="1" smtClean="0">
                <a:latin typeface="Arial" pitchFamily="34" charset="0"/>
                <a:cs typeface="Arial" pitchFamily="34" charset="0"/>
              </a:rPr>
              <a:t>камфоры</a:t>
            </a:r>
            <a:r>
              <a:rPr lang="ru-RU" sz="1600" dirty="0" smtClean="0">
                <a:latin typeface="Arial" pitchFamily="34" charset="0"/>
                <a:cs typeface="Arial" pitchFamily="34" charset="0"/>
              </a:rPr>
              <a:t>, находящихся в верхних слоях воды. В результате на крис</a:t>
            </a:r>
            <a:r>
              <a:rPr lang="ru-RU" sz="1600" dirty="0">
                <a:latin typeface="Arial" pitchFamily="34" charset="0"/>
                <a:cs typeface="Arial" pitchFamily="34" charset="0"/>
              </a:rPr>
              <a:t>т</a:t>
            </a:r>
            <a:r>
              <a:rPr lang="ru-RU" sz="1600" dirty="0" smtClean="0">
                <a:latin typeface="Arial" pitchFamily="34" charset="0"/>
                <a:cs typeface="Arial" pitchFamily="34" charset="0"/>
              </a:rPr>
              <a:t>аллы с разных сторон действуют различные силы поверхностного натяжения. Кристаллик приходит в движение, направление которого быстро меняется в соответствии с изменением распределения поверхностного натяжения вокруг него. Это и есть так называемый «танец» </a:t>
            </a:r>
            <a:r>
              <a:rPr lang="ru-RU" sz="1600" dirty="0" err="1" smtClean="0">
                <a:latin typeface="Arial" pitchFamily="34" charset="0"/>
                <a:cs typeface="Arial" pitchFamily="34" charset="0"/>
              </a:rPr>
              <a:t>камфоры</a:t>
            </a:r>
            <a:r>
              <a:rPr lang="ru-RU" sz="1600" dirty="0" smtClean="0">
                <a:latin typeface="Arial" pitchFamily="34" charset="0"/>
                <a:cs typeface="Arial" pitchFamily="34" charset="0"/>
              </a:rPr>
              <a:t>.</a:t>
            </a:r>
          </a:p>
        </p:txBody>
      </p:sp>
      <p:pic>
        <p:nvPicPr>
          <p:cNvPr id="1752066" name="Picture 2" descr="C:\Users\PierreYV\Downloads\condensedmatter-05-00051-g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330" y="896319"/>
            <a:ext cx="3704590" cy="342116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49197" y="5517232"/>
            <a:ext cx="8280920" cy="830997"/>
          </a:xfrm>
          <a:prstGeom prst="rect">
            <a:avLst/>
          </a:prstGeom>
          <a:noFill/>
        </p:spPr>
        <p:txBody>
          <a:bodyPr wrap="square" rtlCol="0">
            <a:spAutoFit/>
          </a:bodyPr>
          <a:lstStyle/>
          <a:p>
            <a:pPr algn="just"/>
            <a:r>
              <a:rPr lang="ru-RU" sz="1600" dirty="0">
                <a:latin typeface="Arial" pitchFamily="34" charset="0"/>
                <a:cs typeface="Arial" pitchFamily="34" charset="0"/>
              </a:rPr>
              <a:t>Движение кристаллика вызывает определенные гидродинамические перемещения жидкости в прилегающих слоях и могут привести к образованию </a:t>
            </a:r>
            <a:r>
              <a:rPr lang="ru-RU" sz="1600" dirty="0" smtClean="0">
                <a:latin typeface="Arial" pitchFamily="34" charset="0"/>
                <a:cs typeface="Arial" pitchFamily="34" charset="0"/>
              </a:rPr>
              <a:t>ряби на </a:t>
            </a:r>
            <a:r>
              <a:rPr lang="ru-RU" sz="1600" smtClean="0">
                <a:latin typeface="Arial" pitchFamily="34" charset="0"/>
                <a:cs typeface="Arial" pitchFamily="34" charset="0"/>
              </a:rPr>
              <a:t>поверхности жидкости </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133717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47007" y="1360666"/>
            <a:ext cx="640815" cy="1187161"/>
          </a:xfrm>
          <a:prstGeom prst="rect">
            <a:avLst/>
          </a:prstGeom>
          <a:pattFill prst="lt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Rectangle 18"/>
          <p:cNvSpPr/>
          <p:nvPr/>
        </p:nvSpPr>
        <p:spPr>
          <a:xfrm>
            <a:off x="362246" y="1317314"/>
            <a:ext cx="1977505" cy="124759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Rectangle 3"/>
          <p:cNvSpPr/>
          <p:nvPr/>
        </p:nvSpPr>
        <p:spPr>
          <a:xfrm>
            <a:off x="3851920" y="692696"/>
            <a:ext cx="5184576" cy="3046988"/>
          </a:xfrm>
          <a:prstGeom prst="rect">
            <a:avLst/>
          </a:prstGeom>
        </p:spPr>
        <p:txBody>
          <a:bodyPr wrap="square">
            <a:spAutoFit/>
          </a:bodyPr>
          <a:lstStyle/>
          <a:p>
            <a:pPr algn="just"/>
            <a:r>
              <a:rPr lang="ru-RU" sz="1600" dirty="0">
                <a:latin typeface="Arial" pitchFamily="34" charset="0"/>
                <a:cs typeface="Arial" pitchFamily="34" charset="0"/>
              </a:rPr>
              <a:t>В изотермических условиях система стремится достигнуть состояния с наименьшей свободной энергией. В итоге вся поверхность жидкости стремится </a:t>
            </a:r>
            <a:r>
              <a:rPr lang="ru-RU" sz="1600" dirty="0" smtClean="0">
                <a:latin typeface="Arial" pitchFamily="34" charset="0"/>
                <a:cs typeface="Arial" pitchFamily="34" charset="0"/>
              </a:rPr>
              <a:t>стянуться (сократиться) </a:t>
            </a:r>
            <a:r>
              <a:rPr lang="ru-RU" sz="1600" dirty="0">
                <a:latin typeface="Arial" pitchFamily="34" charset="0"/>
                <a:cs typeface="Arial" pitchFamily="34" charset="0"/>
              </a:rPr>
              <a:t>под воздействием этих сил. По совокупности этот эффект приводит к формированию так называемой силы поверхностного натяжения, которая действует вдоль поверхности жидкости. В этом отношении поверхность жидкости можно уподобить тонкой пленке, растянутой изотропно по всем направлениям в плоскости поверхности. Натяжение такой пленки от деформации не зависит.</a:t>
            </a:r>
          </a:p>
        </p:txBody>
      </p:sp>
      <p:sp>
        <p:nvSpPr>
          <p:cNvPr id="6" name="Rectangle 4"/>
          <p:cNvSpPr txBox="1">
            <a:spLocks noRot="1" noChangeArrowheads="1"/>
          </p:cNvSpPr>
          <p:nvPr/>
        </p:nvSpPr>
        <p:spPr bwMode="auto">
          <a:xfrm>
            <a:off x="1907704" y="8412"/>
            <a:ext cx="5508612"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Поверхностное натяжение</a:t>
            </a:r>
            <a:endParaRPr lang="ru-RU" sz="2800" b="1" kern="0" baseline="-25000" dirty="0">
              <a:solidFill>
                <a:srgbClr val="003399"/>
              </a:solidFill>
              <a:latin typeface="Arial" pitchFamily="34" charset="0"/>
              <a:cs typeface="Arial" pitchFamily="34" charset="0"/>
            </a:endParaRPr>
          </a:p>
        </p:txBody>
      </p:sp>
      <p:cxnSp>
        <p:nvCxnSpPr>
          <p:cNvPr id="8" name="Straight Connector 7"/>
          <p:cNvCxnSpPr/>
          <p:nvPr/>
        </p:nvCxnSpPr>
        <p:spPr>
          <a:xfrm>
            <a:off x="323528" y="1317314"/>
            <a:ext cx="295232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23528" y="2564904"/>
            <a:ext cx="295232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35242" y="1317314"/>
            <a:ext cx="0" cy="124759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339751" y="1317314"/>
            <a:ext cx="0" cy="1247590"/>
          </a:xfrm>
          <a:prstGeom prst="line">
            <a:avLst/>
          </a:prstGeom>
          <a:ln w="44450">
            <a:solidFill>
              <a:srgbClr val="4110F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2987824" y="1300237"/>
            <a:ext cx="0" cy="1247590"/>
          </a:xfrm>
          <a:prstGeom prst="line">
            <a:avLst/>
          </a:prstGeom>
          <a:ln w="44450">
            <a:solidFill>
              <a:srgbClr val="4110F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2" name="Object 21"/>
          <p:cNvGraphicFramePr>
            <a:graphicFrameLocks noChangeAspect="1"/>
          </p:cNvGraphicFramePr>
          <p:nvPr>
            <p:extLst>
              <p:ext uri="{D42A27DB-BD31-4B8C-83A1-F6EECF244321}">
                <p14:modId xmlns:p14="http://schemas.microsoft.com/office/powerpoint/2010/main" val="1301730799"/>
              </p:ext>
            </p:extLst>
          </p:nvPr>
        </p:nvGraphicFramePr>
        <p:xfrm>
          <a:off x="839788" y="1738313"/>
          <a:ext cx="584200" cy="406400"/>
        </p:xfrm>
        <a:graphic>
          <a:graphicData uri="http://schemas.openxmlformats.org/presentationml/2006/ole">
            <mc:AlternateContent xmlns:mc="http://schemas.openxmlformats.org/markup-compatibility/2006">
              <mc:Choice xmlns:v="urn:schemas-microsoft-com:vml" Requires="v">
                <p:oleObj spid="_x0000_s1782534" name="Equation" r:id="rId3" imgW="291960" imgH="203040" progId="Equation.DSMT4">
                  <p:embed/>
                </p:oleObj>
              </mc:Choice>
              <mc:Fallback>
                <p:oleObj name="Equation" r:id="rId3" imgW="291960" imgH="203040" progId="Equation.DSMT4">
                  <p:embed/>
                  <p:pic>
                    <p:nvPicPr>
                      <p:cNvPr id="0" name="Object 93"/>
                      <p:cNvPicPr>
                        <a:picLocks noChangeAspect="1" noChangeArrowheads="1"/>
                      </p:cNvPicPr>
                      <p:nvPr/>
                    </p:nvPicPr>
                    <p:blipFill>
                      <a:blip r:embed="rId4"/>
                      <a:srcRect/>
                      <a:stretch>
                        <a:fillRect/>
                      </a:stretch>
                    </p:blipFill>
                    <p:spPr bwMode="auto">
                      <a:xfrm>
                        <a:off x="839788" y="1738313"/>
                        <a:ext cx="584200" cy="406400"/>
                      </a:xfrm>
                      <a:prstGeom prst="rect">
                        <a:avLst/>
                      </a:prstGeom>
                      <a:noFill/>
                      <a:ln>
                        <a:noFill/>
                      </a:ln>
                    </p:spPr>
                  </p:pic>
                </p:oleObj>
              </mc:Fallback>
            </mc:AlternateContent>
          </a:graphicData>
        </a:graphic>
      </p:graphicFrame>
      <p:sp>
        <p:nvSpPr>
          <p:cNvPr id="23" name="Rectangle 22"/>
          <p:cNvSpPr/>
          <p:nvPr/>
        </p:nvSpPr>
        <p:spPr>
          <a:xfrm>
            <a:off x="431540" y="595427"/>
            <a:ext cx="2736304" cy="338554"/>
          </a:xfrm>
          <a:prstGeom prst="rect">
            <a:avLst/>
          </a:prstGeom>
        </p:spPr>
        <p:txBody>
          <a:bodyPr wrap="square">
            <a:spAutoFit/>
          </a:bodyPr>
          <a:lstStyle/>
          <a:p>
            <a:r>
              <a:rPr lang="ru-RU" sz="1600" dirty="0">
                <a:latin typeface="Arial" pitchFamily="34" charset="0"/>
                <a:cs typeface="Arial" pitchFamily="34" charset="0"/>
              </a:rPr>
              <a:t>Мыльная пленка на рамке</a:t>
            </a:r>
          </a:p>
        </p:txBody>
      </p:sp>
      <p:graphicFrame>
        <p:nvGraphicFramePr>
          <p:cNvPr id="24" name="Object 23"/>
          <p:cNvGraphicFramePr>
            <a:graphicFrameLocks noChangeAspect="1"/>
          </p:cNvGraphicFramePr>
          <p:nvPr>
            <p:extLst>
              <p:ext uri="{D42A27DB-BD31-4B8C-83A1-F6EECF244321}">
                <p14:modId xmlns:p14="http://schemas.microsoft.com/office/powerpoint/2010/main" val="1342313309"/>
              </p:ext>
            </p:extLst>
          </p:nvPr>
        </p:nvGraphicFramePr>
        <p:xfrm>
          <a:off x="2492390" y="1952557"/>
          <a:ext cx="342792" cy="319464"/>
        </p:xfrm>
        <a:graphic>
          <a:graphicData uri="http://schemas.openxmlformats.org/presentationml/2006/ole">
            <mc:AlternateContent xmlns:mc="http://schemas.openxmlformats.org/markup-compatibility/2006">
              <mc:Choice xmlns:v="urn:schemas-microsoft-com:vml" Requires="v">
                <p:oleObj spid="_x0000_s1782535" name="Equation" r:id="rId5" imgW="190440" imgH="177480" progId="Equation.DSMT4">
                  <p:embed/>
                </p:oleObj>
              </mc:Choice>
              <mc:Fallback>
                <p:oleObj name="Equation" r:id="rId5" imgW="190440" imgH="177480" progId="Equation.DSMT4">
                  <p:embed/>
                  <p:pic>
                    <p:nvPicPr>
                      <p:cNvPr id="0" name=""/>
                      <p:cNvPicPr>
                        <a:picLocks noChangeAspect="1" noChangeArrowheads="1"/>
                      </p:cNvPicPr>
                      <p:nvPr/>
                    </p:nvPicPr>
                    <p:blipFill>
                      <a:blip r:embed="rId6"/>
                      <a:srcRect/>
                      <a:stretch>
                        <a:fillRect/>
                      </a:stretch>
                    </p:blipFill>
                    <p:spPr bwMode="auto">
                      <a:xfrm>
                        <a:off x="2492390" y="1952557"/>
                        <a:ext cx="342792" cy="319464"/>
                      </a:xfrm>
                      <a:prstGeom prst="rect">
                        <a:avLst/>
                      </a:prstGeom>
                      <a:noFill/>
                      <a:ln>
                        <a:noFill/>
                      </a:ln>
                    </p:spPr>
                  </p:pic>
                </p:oleObj>
              </mc:Fallback>
            </mc:AlternateContent>
          </a:graphicData>
        </a:graphic>
      </p:graphicFrame>
      <p:cxnSp>
        <p:nvCxnSpPr>
          <p:cNvPr id="25" name="Straight Connector 24"/>
          <p:cNvCxnSpPr/>
          <p:nvPr/>
        </p:nvCxnSpPr>
        <p:spPr>
          <a:xfrm>
            <a:off x="2339750" y="2348880"/>
            <a:ext cx="648073" cy="0"/>
          </a:xfrm>
          <a:prstGeom prst="line">
            <a:avLst/>
          </a:prstGeom>
          <a:ln w="44450">
            <a:solidFill>
              <a:schemeClr val="tx1">
                <a:lumMod val="65000"/>
                <a:lumOff val="35000"/>
              </a:schemeClr>
            </a:solidFill>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2339751" y="1941109"/>
            <a:ext cx="1224137" cy="0"/>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31" name="Object 30"/>
          <p:cNvGraphicFramePr>
            <a:graphicFrameLocks noChangeAspect="1"/>
          </p:cNvGraphicFramePr>
          <p:nvPr>
            <p:extLst>
              <p:ext uri="{D42A27DB-BD31-4B8C-83A1-F6EECF244321}">
                <p14:modId xmlns:p14="http://schemas.microsoft.com/office/powerpoint/2010/main" val="3765416355"/>
              </p:ext>
            </p:extLst>
          </p:nvPr>
        </p:nvGraphicFramePr>
        <p:xfrm>
          <a:off x="3095625" y="1317625"/>
          <a:ext cx="457200" cy="482600"/>
        </p:xfrm>
        <a:graphic>
          <a:graphicData uri="http://schemas.openxmlformats.org/presentationml/2006/ole">
            <mc:AlternateContent xmlns:mc="http://schemas.openxmlformats.org/markup-compatibility/2006">
              <mc:Choice xmlns:v="urn:schemas-microsoft-com:vml" Requires="v">
                <p:oleObj spid="_x0000_s1782536" name="Equation" r:id="rId7" imgW="228600" imgH="241200" progId="Equation.DSMT4">
                  <p:embed/>
                </p:oleObj>
              </mc:Choice>
              <mc:Fallback>
                <p:oleObj name="Equation" r:id="rId7" imgW="228600" imgH="241200" progId="Equation.DSMT4">
                  <p:embed/>
                  <p:pic>
                    <p:nvPicPr>
                      <p:cNvPr id="0" name="Object 83"/>
                      <p:cNvPicPr>
                        <a:picLocks noChangeAspect="1" noChangeArrowheads="1"/>
                      </p:cNvPicPr>
                      <p:nvPr/>
                    </p:nvPicPr>
                    <p:blipFill>
                      <a:blip r:embed="rId8"/>
                      <a:srcRect/>
                      <a:stretch>
                        <a:fillRect/>
                      </a:stretch>
                    </p:blipFill>
                    <p:spPr bwMode="auto">
                      <a:xfrm>
                        <a:off x="3095625" y="1317625"/>
                        <a:ext cx="457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870741972"/>
              </p:ext>
            </p:extLst>
          </p:nvPr>
        </p:nvGraphicFramePr>
        <p:xfrm>
          <a:off x="179512" y="3140968"/>
          <a:ext cx="1473200" cy="406400"/>
        </p:xfrm>
        <a:graphic>
          <a:graphicData uri="http://schemas.openxmlformats.org/presentationml/2006/ole">
            <mc:AlternateContent xmlns:mc="http://schemas.openxmlformats.org/markup-compatibility/2006">
              <mc:Choice xmlns:v="urn:schemas-microsoft-com:vml" Requires="v">
                <p:oleObj spid="_x0000_s1782537" name="Equation" r:id="rId9" imgW="736560" imgH="203040" progId="Equation.DSMT4">
                  <p:embed/>
                </p:oleObj>
              </mc:Choice>
              <mc:Fallback>
                <p:oleObj name="Equation" r:id="rId9" imgW="736560" imgH="203040" progId="Equation.DSMT4">
                  <p:embed/>
                  <p:pic>
                    <p:nvPicPr>
                      <p:cNvPr id="0" name="Object 93"/>
                      <p:cNvPicPr>
                        <a:picLocks noChangeAspect="1" noChangeArrowheads="1"/>
                      </p:cNvPicPr>
                      <p:nvPr/>
                    </p:nvPicPr>
                    <p:blipFill>
                      <a:blip r:embed="rId10"/>
                      <a:srcRect/>
                      <a:stretch>
                        <a:fillRect/>
                      </a:stretch>
                    </p:blipFill>
                    <p:spPr bwMode="auto">
                      <a:xfrm>
                        <a:off x="179512" y="3140968"/>
                        <a:ext cx="1473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670610221"/>
              </p:ext>
            </p:extLst>
          </p:nvPr>
        </p:nvGraphicFramePr>
        <p:xfrm>
          <a:off x="2108614" y="922082"/>
          <a:ext cx="1117600" cy="406400"/>
        </p:xfrm>
        <a:graphic>
          <a:graphicData uri="http://schemas.openxmlformats.org/presentationml/2006/ole">
            <mc:AlternateContent xmlns:mc="http://schemas.openxmlformats.org/markup-compatibility/2006">
              <mc:Choice xmlns:v="urn:schemas-microsoft-com:vml" Requires="v">
                <p:oleObj spid="_x0000_s1782538" name="Equation" r:id="rId11" imgW="558720" imgH="203040" progId="Equation.DSMT4">
                  <p:embed/>
                </p:oleObj>
              </mc:Choice>
              <mc:Fallback>
                <p:oleObj name="Equation" r:id="rId11" imgW="558720" imgH="203040" progId="Equation.DSMT4">
                  <p:embed/>
                  <p:pic>
                    <p:nvPicPr>
                      <p:cNvPr id="0" name=""/>
                      <p:cNvPicPr>
                        <a:picLocks noChangeAspect="1" noChangeArrowheads="1"/>
                      </p:cNvPicPr>
                      <p:nvPr/>
                    </p:nvPicPr>
                    <p:blipFill>
                      <a:blip r:embed="rId12"/>
                      <a:srcRect/>
                      <a:stretch>
                        <a:fillRect/>
                      </a:stretch>
                    </p:blipFill>
                    <p:spPr bwMode="auto">
                      <a:xfrm>
                        <a:off x="2108614" y="922082"/>
                        <a:ext cx="11176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566631443"/>
              </p:ext>
            </p:extLst>
          </p:nvPr>
        </p:nvGraphicFramePr>
        <p:xfrm>
          <a:off x="2051720" y="1412776"/>
          <a:ext cx="177800" cy="355600"/>
        </p:xfrm>
        <a:graphic>
          <a:graphicData uri="http://schemas.openxmlformats.org/presentationml/2006/ole">
            <mc:AlternateContent xmlns:mc="http://schemas.openxmlformats.org/markup-compatibility/2006">
              <mc:Choice xmlns:v="urn:schemas-microsoft-com:vml" Requires="v">
                <p:oleObj spid="_x0000_s1782539" name="Equation" r:id="rId13" imgW="88560" imgH="177480" progId="Equation.DSMT4">
                  <p:embed/>
                </p:oleObj>
              </mc:Choice>
              <mc:Fallback>
                <p:oleObj name="Equation" r:id="rId13" imgW="88560" imgH="177480" progId="Equation.DSMT4">
                  <p:embed/>
                  <p:pic>
                    <p:nvPicPr>
                      <p:cNvPr id="0" name=""/>
                      <p:cNvPicPr>
                        <a:picLocks noChangeAspect="1" noChangeArrowheads="1"/>
                      </p:cNvPicPr>
                      <p:nvPr/>
                    </p:nvPicPr>
                    <p:blipFill>
                      <a:blip r:embed="rId14"/>
                      <a:srcRect/>
                      <a:stretch>
                        <a:fillRect/>
                      </a:stretch>
                    </p:blipFill>
                    <p:spPr bwMode="auto">
                      <a:xfrm>
                        <a:off x="2051720" y="1412776"/>
                        <a:ext cx="177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998931003"/>
              </p:ext>
            </p:extLst>
          </p:nvPr>
        </p:nvGraphicFramePr>
        <p:xfrm>
          <a:off x="179512" y="2708920"/>
          <a:ext cx="2133600" cy="406400"/>
        </p:xfrm>
        <a:graphic>
          <a:graphicData uri="http://schemas.openxmlformats.org/presentationml/2006/ole">
            <mc:AlternateContent xmlns:mc="http://schemas.openxmlformats.org/markup-compatibility/2006">
              <mc:Choice xmlns:v="urn:schemas-microsoft-com:vml" Requires="v">
                <p:oleObj spid="_x0000_s1782540" name="Equation" r:id="rId15" imgW="1066680" imgH="203040" progId="Equation.DSMT4">
                  <p:embed/>
                </p:oleObj>
              </mc:Choice>
              <mc:Fallback>
                <p:oleObj name="Equation" r:id="rId15" imgW="1066680" imgH="203040" progId="Equation.DSMT4">
                  <p:embed/>
                  <p:pic>
                    <p:nvPicPr>
                      <p:cNvPr id="0" name=""/>
                      <p:cNvPicPr>
                        <a:picLocks noChangeAspect="1" noChangeArrowheads="1"/>
                      </p:cNvPicPr>
                      <p:nvPr/>
                    </p:nvPicPr>
                    <p:blipFill>
                      <a:blip r:embed="rId16"/>
                      <a:srcRect/>
                      <a:stretch>
                        <a:fillRect/>
                      </a:stretch>
                    </p:blipFill>
                    <p:spPr bwMode="auto">
                      <a:xfrm>
                        <a:off x="179512" y="2708920"/>
                        <a:ext cx="21336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205939281"/>
              </p:ext>
            </p:extLst>
          </p:nvPr>
        </p:nvGraphicFramePr>
        <p:xfrm>
          <a:off x="436563" y="3573463"/>
          <a:ext cx="2743200" cy="406400"/>
        </p:xfrm>
        <a:graphic>
          <a:graphicData uri="http://schemas.openxmlformats.org/presentationml/2006/ole">
            <mc:AlternateContent xmlns:mc="http://schemas.openxmlformats.org/markup-compatibility/2006">
              <mc:Choice xmlns:v="urn:schemas-microsoft-com:vml" Requires="v">
                <p:oleObj spid="_x0000_s1782541" name="Equation" r:id="rId17" imgW="1371600" imgH="203040" progId="Equation.DSMT4">
                  <p:embed/>
                </p:oleObj>
              </mc:Choice>
              <mc:Fallback>
                <p:oleObj name="Equation" r:id="rId17" imgW="1371600" imgH="203040" progId="Equation.DSMT4">
                  <p:embed/>
                  <p:pic>
                    <p:nvPicPr>
                      <p:cNvPr id="0" name=""/>
                      <p:cNvPicPr>
                        <a:picLocks noChangeAspect="1" noChangeArrowheads="1"/>
                      </p:cNvPicPr>
                      <p:nvPr/>
                    </p:nvPicPr>
                    <p:blipFill>
                      <a:blip r:embed="rId18"/>
                      <a:srcRect/>
                      <a:stretch>
                        <a:fillRect/>
                      </a:stretch>
                    </p:blipFill>
                    <p:spPr bwMode="auto">
                      <a:xfrm>
                        <a:off x="436563" y="3573463"/>
                        <a:ext cx="2743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2001399922"/>
              </p:ext>
            </p:extLst>
          </p:nvPr>
        </p:nvGraphicFramePr>
        <p:xfrm>
          <a:off x="885292" y="4238267"/>
          <a:ext cx="914400" cy="406400"/>
        </p:xfrm>
        <a:graphic>
          <a:graphicData uri="http://schemas.openxmlformats.org/presentationml/2006/ole">
            <mc:AlternateContent xmlns:mc="http://schemas.openxmlformats.org/markup-compatibility/2006">
              <mc:Choice xmlns:v="urn:schemas-microsoft-com:vml" Requires="v">
                <p:oleObj spid="_x0000_s1782542" name="Equation" r:id="rId19" imgW="457200" imgH="203040" progId="Equation.DSMT4">
                  <p:embed/>
                </p:oleObj>
              </mc:Choice>
              <mc:Fallback>
                <p:oleObj name="Equation" r:id="rId19" imgW="457200" imgH="203040" progId="Equation.DSMT4">
                  <p:embed/>
                  <p:pic>
                    <p:nvPicPr>
                      <p:cNvPr id="0" name=""/>
                      <p:cNvPicPr>
                        <a:picLocks noChangeAspect="1" noChangeArrowheads="1"/>
                      </p:cNvPicPr>
                      <p:nvPr/>
                    </p:nvPicPr>
                    <p:blipFill>
                      <a:blip r:embed="rId20"/>
                      <a:srcRect/>
                      <a:stretch>
                        <a:fillRect/>
                      </a:stretch>
                    </p:blipFill>
                    <p:spPr bwMode="auto">
                      <a:xfrm>
                        <a:off x="885292" y="4238267"/>
                        <a:ext cx="914400" cy="406400"/>
                      </a:xfrm>
                      <a:prstGeom prst="rect">
                        <a:avLst/>
                      </a:prstGeom>
                      <a:noFill/>
                      <a:ln w="31750">
                        <a:solidFill>
                          <a:srgbClr val="C00000"/>
                        </a:solidFill>
                      </a:ln>
                    </p:spPr>
                  </p:pic>
                </p:oleObj>
              </mc:Fallback>
            </mc:AlternateContent>
          </a:graphicData>
        </a:graphic>
      </p:graphicFrame>
      <p:sp>
        <p:nvSpPr>
          <p:cNvPr id="38" name="Rectangle 37"/>
          <p:cNvSpPr/>
          <p:nvPr/>
        </p:nvSpPr>
        <p:spPr>
          <a:xfrm>
            <a:off x="2411760" y="4134450"/>
            <a:ext cx="6624736" cy="830997"/>
          </a:xfrm>
          <a:prstGeom prst="rect">
            <a:avLst/>
          </a:prstGeom>
        </p:spPr>
        <p:txBody>
          <a:bodyPr wrap="square">
            <a:spAutoFit/>
          </a:bodyPr>
          <a:lstStyle/>
          <a:p>
            <a:pPr algn="just"/>
            <a:r>
              <a:rPr lang="ru-RU" sz="1600" dirty="0">
                <a:latin typeface="Arial" pitchFamily="34" charset="0"/>
                <a:cs typeface="Arial" pitchFamily="34" charset="0"/>
              </a:rPr>
              <a:t>Сила поверхностного натяжения, действующая по касательной к поверхности жидкости перпендикулярно </a:t>
            </a:r>
            <a:r>
              <a:rPr lang="ru-RU" sz="1600" dirty="0" smtClean="0">
                <a:latin typeface="Arial" pitchFamily="34" charset="0"/>
                <a:cs typeface="Arial" pitchFamily="34" charset="0"/>
              </a:rPr>
              <a:t>границе. Сила пропорциональна длине границы</a:t>
            </a:r>
            <a:endParaRPr lang="ru-RU" sz="1600" dirty="0">
              <a:latin typeface="Arial" pitchFamily="34" charset="0"/>
              <a:cs typeface="Arial" pitchFamily="34" charset="0"/>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1788654256"/>
              </p:ext>
            </p:extLst>
          </p:nvPr>
        </p:nvGraphicFramePr>
        <p:xfrm>
          <a:off x="433388" y="5516563"/>
          <a:ext cx="1701800" cy="863600"/>
        </p:xfrm>
        <a:graphic>
          <a:graphicData uri="http://schemas.openxmlformats.org/presentationml/2006/ole">
            <mc:AlternateContent xmlns:mc="http://schemas.openxmlformats.org/markup-compatibility/2006">
              <mc:Choice xmlns:v="urn:schemas-microsoft-com:vml" Requires="v">
                <p:oleObj spid="_x0000_s1782543" name="Equation" r:id="rId21" imgW="850680" imgH="431640" progId="Equation.DSMT4">
                  <p:embed/>
                </p:oleObj>
              </mc:Choice>
              <mc:Fallback>
                <p:oleObj name="Equation" r:id="rId21" imgW="850680" imgH="431640" progId="Equation.DSMT4">
                  <p:embed/>
                  <p:pic>
                    <p:nvPicPr>
                      <p:cNvPr id="0" name="Object 96"/>
                      <p:cNvPicPr>
                        <a:picLocks noChangeAspect="1" noChangeArrowheads="1"/>
                      </p:cNvPicPr>
                      <p:nvPr/>
                    </p:nvPicPr>
                    <p:blipFill>
                      <a:blip r:embed="rId22"/>
                      <a:srcRect/>
                      <a:stretch>
                        <a:fillRect/>
                      </a:stretch>
                    </p:blipFill>
                    <p:spPr bwMode="auto">
                      <a:xfrm>
                        <a:off x="433388" y="5516563"/>
                        <a:ext cx="17018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301049122"/>
              </p:ext>
            </p:extLst>
          </p:nvPr>
        </p:nvGraphicFramePr>
        <p:xfrm>
          <a:off x="1063390" y="5039129"/>
          <a:ext cx="304800" cy="279400"/>
        </p:xfrm>
        <a:graphic>
          <a:graphicData uri="http://schemas.openxmlformats.org/presentationml/2006/ole">
            <mc:AlternateContent xmlns:mc="http://schemas.openxmlformats.org/markup-compatibility/2006">
              <mc:Choice xmlns:v="urn:schemas-microsoft-com:vml" Requires="v">
                <p:oleObj spid="_x0000_s1782544" name="Equation" r:id="rId23" imgW="152280" imgH="139680" progId="Equation.DSMT4">
                  <p:embed/>
                </p:oleObj>
              </mc:Choice>
              <mc:Fallback>
                <p:oleObj name="Equation" r:id="rId23" imgW="152280" imgH="139680" progId="Equation.DSMT4">
                  <p:embed/>
                  <p:pic>
                    <p:nvPicPr>
                      <p:cNvPr id="0" name=""/>
                      <p:cNvPicPr>
                        <a:picLocks noChangeAspect="1" noChangeArrowheads="1"/>
                      </p:cNvPicPr>
                      <p:nvPr/>
                    </p:nvPicPr>
                    <p:blipFill>
                      <a:blip r:embed="rId24"/>
                      <a:srcRect/>
                      <a:stretch>
                        <a:fillRect/>
                      </a:stretch>
                    </p:blipFill>
                    <p:spPr bwMode="auto">
                      <a:xfrm>
                        <a:off x="1063390" y="5039129"/>
                        <a:ext cx="304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1" name="Rectangle 40"/>
          <p:cNvSpPr/>
          <p:nvPr/>
        </p:nvSpPr>
        <p:spPr>
          <a:xfrm>
            <a:off x="2448018" y="4997494"/>
            <a:ext cx="6588478" cy="1815882"/>
          </a:xfrm>
          <a:prstGeom prst="rect">
            <a:avLst/>
          </a:prstGeom>
        </p:spPr>
        <p:txBody>
          <a:bodyPr wrap="square">
            <a:spAutoFit/>
          </a:bodyPr>
          <a:lstStyle/>
          <a:p>
            <a:pPr algn="just"/>
            <a:r>
              <a:rPr lang="ru-RU" sz="1600" dirty="0">
                <a:latin typeface="Arial" pitchFamily="34" charset="0"/>
                <a:cs typeface="Arial" pitchFamily="34" charset="0"/>
              </a:rPr>
              <a:t>Коэффициент поверхностного натяжения можно определить как работу, которую нужно совершить при изотермическом увеличении поверхностного слоя жидкости на единицу площади (энергетический смысл). Или иначе эта величина равна свободной энергии единицы площади поверхностного слоя жидкости. Или это сила, приходящаяся на единицу длины границы поверхности (динамический смысл) </a:t>
            </a:r>
          </a:p>
        </p:txBody>
      </p:sp>
      <p:sp>
        <p:nvSpPr>
          <p:cNvPr id="27" name="Rectangle 26"/>
          <p:cNvSpPr/>
          <p:nvPr/>
        </p:nvSpPr>
        <p:spPr>
          <a:xfrm>
            <a:off x="2347007" y="2708920"/>
            <a:ext cx="1504913" cy="338554"/>
          </a:xfrm>
          <a:prstGeom prst="rect">
            <a:avLst/>
          </a:prstGeom>
        </p:spPr>
        <p:txBody>
          <a:bodyPr wrap="square">
            <a:spAutoFit/>
          </a:bodyPr>
          <a:lstStyle/>
          <a:p>
            <a:pPr algn="just"/>
            <a:r>
              <a:rPr lang="ru-RU" sz="1600" dirty="0" smtClean="0">
                <a:latin typeface="Arial" pitchFamily="34" charset="0"/>
                <a:cs typeface="Arial" pitchFamily="34" charset="0"/>
              </a:rPr>
              <a:t>(работа сил)</a:t>
            </a:r>
            <a:endParaRPr lang="ru-RU" sz="1600" dirty="0">
              <a:latin typeface="Arial" pitchFamily="34" charset="0"/>
              <a:cs typeface="Arial" pitchFamily="34" charset="0"/>
            </a:endParaRPr>
          </a:p>
        </p:txBody>
      </p:sp>
      <p:sp>
        <p:nvSpPr>
          <p:cNvPr id="29" name="Rectangle 28"/>
          <p:cNvSpPr/>
          <p:nvPr/>
        </p:nvSpPr>
        <p:spPr>
          <a:xfrm>
            <a:off x="2339750" y="3140968"/>
            <a:ext cx="1504913" cy="338554"/>
          </a:xfrm>
          <a:prstGeom prst="rect">
            <a:avLst/>
          </a:prstGeom>
        </p:spPr>
        <p:txBody>
          <a:bodyPr wrap="square">
            <a:spAutoFit/>
          </a:bodyPr>
          <a:lstStyle/>
          <a:p>
            <a:pPr algn="just"/>
            <a:r>
              <a:rPr lang="ru-RU" sz="1600" dirty="0" smtClean="0">
                <a:latin typeface="Arial" pitchFamily="34" charset="0"/>
                <a:cs typeface="Arial" pitchFamily="34" charset="0"/>
              </a:rPr>
              <a:t>(поверхность)</a:t>
            </a:r>
            <a:endParaRPr lang="ru-RU" sz="1600" dirty="0">
              <a:latin typeface="Arial" pitchFamily="34" charset="0"/>
              <a:cs typeface="Arial" pitchFamily="34"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2092990884"/>
              </p:ext>
            </p:extLst>
          </p:nvPr>
        </p:nvGraphicFramePr>
        <p:xfrm>
          <a:off x="5724128" y="4657200"/>
          <a:ext cx="141696" cy="283968"/>
        </p:xfrm>
        <a:graphic>
          <a:graphicData uri="http://schemas.openxmlformats.org/presentationml/2006/ole">
            <mc:AlternateContent xmlns:mc="http://schemas.openxmlformats.org/markup-compatibility/2006">
              <mc:Choice xmlns:v="urn:schemas-microsoft-com:vml" Requires="v">
                <p:oleObj spid="_x0000_s1782545" name="Equation" r:id="rId25" imgW="88560" imgH="177480" progId="Equation.DSMT4">
                  <p:embed/>
                </p:oleObj>
              </mc:Choice>
              <mc:Fallback>
                <p:oleObj name="Equation" r:id="rId25" imgW="88560" imgH="177480" progId="Equation.DSMT4">
                  <p:embed/>
                  <p:pic>
                    <p:nvPicPr>
                      <p:cNvPr id="0" name=""/>
                      <p:cNvPicPr>
                        <a:picLocks noChangeAspect="1" noChangeArrowheads="1"/>
                      </p:cNvPicPr>
                      <p:nvPr/>
                    </p:nvPicPr>
                    <p:blipFill>
                      <a:blip r:embed="rId14"/>
                      <a:srcRect/>
                      <a:stretch>
                        <a:fillRect/>
                      </a:stretch>
                    </p:blipFill>
                    <p:spPr bwMode="auto">
                      <a:xfrm>
                        <a:off x="5724128" y="4657200"/>
                        <a:ext cx="141696" cy="28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21956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115616" y="30230"/>
            <a:ext cx="6768752"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Характерная капиллярная длина</a:t>
            </a:r>
          </a:p>
        </p:txBody>
      </p:sp>
      <p:sp>
        <p:nvSpPr>
          <p:cNvPr id="5" name="Oval 4"/>
          <p:cNvSpPr/>
          <p:nvPr/>
        </p:nvSpPr>
        <p:spPr>
          <a:xfrm>
            <a:off x="827584" y="1187157"/>
            <a:ext cx="1728192" cy="1728192"/>
          </a:xfrm>
          <a:prstGeom prst="ellipse">
            <a:avLst/>
          </a:prstGeom>
          <a:solidFill>
            <a:schemeClr val="tx2">
              <a:alpha val="44000"/>
            </a:schemeClr>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6" name="Object 5"/>
          <p:cNvGraphicFramePr>
            <a:graphicFrameLocks noChangeAspect="1"/>
          </p:cNvGraphicFramePr>
          <p:nvPr>
            <p:extLst>
              <p:ext uri="{D42A27DB-BD31-4B8C-83A1-F6EECF244321}">
                <p14:modId xmlns:p14="http://schemas.microsoft.com/office/powerpoint/2010/main" val="1397191006"/>
              </p:ext>
            </p:extLst>
          </p:nvPr>
        </p:nvGraphicFramePr>
        <p:xfrm>
          <a:off x="1789212" y="1822653"/>
          <a:ext cx="381000" cy="457200"/>
        </p:xfrm>
        <a:graphic>
          <a:graphicData uri="http://schemas.openxmlformats.org/presentationml/2006/ole">
            <mc:AlternateContent xmlns:mc="http://schemas.openxmlformats.org/markup-compatibility/2006">
              <mc:Choice xmlns:v="urn:schemas-microsoft-com:vml" Requires="v">
                <p:oleObj spid="_x0000_s1804457" name="Equation" r:id="rId3" imgW="190440" imgH="228600" progId="Equation.DSMT4">
                  <p:embed/>
                </p:oleObj>
              </mc:Choice>
              <mc:Fallback>
                <p:oleObj name="Equation" r:id="rId3" imgW="190440" imgH="228600" progId="Equation.DSMT4">
                  <p:embed/>
                  <p:pic>
                    <p:nvPicPr>
                      <p:cNvPr id="0" name="Object 12"/>
                      <p:cNvPicPr>
                        <a:picLocks noChangeAspect="1" noChangeArrowheads="1"/>
                      </p:cNvPicPr>
                      <p:nvPr/>
                    </p:nvPicPr>
                    <p:blipFill>
                      <a:blip r:embed="rId4"/>
                      <a:srcRect/>
                      <a:stretch>
                        <a:fillRect/>
                      </a:stretch>
                    </p:blipFill>
                    <p:spPr bwMode="auto">
                      <a:xfrm>
                        <a:off x="1789212" y="1822653"/>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8554579"/>
              </p:ext>
            </p:extLst>
          </p:nvPr>
        </p:nvGraphicFramePr>
        <p:xfrm>
          <a:off x="2855913" y="1822827"/>
          <a:ext cx="355600" cy="457200"/>
        </p:xfrm>
        <a:graphic>
          <a:graphicData uri="http://schemas.openxmlformats.org/presentationml/2006/ole">
            <mc:AlternateContent xmlns:mc="http://schemas.openxmlformats.org/markup-compatibility/2006">
              <mc:Choice xmlns:v="urn:schemas-microsoft-com:vml" Requires="v">
                <p:oleObj spid="_x0000_s1804458" name="Equation" r:id="rId5" imgW="177480" imgH="228600" progId="Equation.DSMT4">
                  <p:embed/>
                </p:oleObj>
              </mc:Choice>
              <mc:Fallback>
                <p:oleObj name="Equation" r:id="rId5" imgW="177480" imgH="228600" progId="Equation.DSMT4">
                  <p:embed/>
                  <p:pic>
                    <p:nvPicPr>
                      <p:cNvPr id="0" name=""/>
                      <p:cNvPicPr>
                        <a:picLocks noChangeAspect="1" noChangeArrowheads="1"/>
                      </p:cNvPicPr>
                      <p:nvPr/>
                    </p:nvPicPr>
                    <p:blipFill>
                      <a:blip r:embed="rId6"/>
                      <a:srcRect/>
                      <a:stretch>
                        <a:fillRect/>
                      </a:stretch>
                    </p:blipFill>
                    <p:spPr bwMode="auto">
                      <a:xfrm>
                        <a:off x="2855913" y="1822827"/>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104971803"/>
              </p:ext>
            </p:extLst>
          </p:nvPr>
        </p:nvGraphicFramePr>
        <p:xfrm>
          <a:off x="1979712" y="734973"/>
          <a:ext cx="228600" cy="254000"/>
        </p:xfrm>
        <a:graphic>
          <a:graphicData uri="http://schemas.openxmlformats.org/presentationml/2006/ole">
            <mc:AlternateContent xmlns:mc="http://schemas.openxmlformats.org/markup-compatibility/2006">
              <mc:Choice xmlns:v="urn:schemas-microsoft-com:vml" Requires="v">
                <p:oleObj spid="_x0000_s1804459" name="Equation" r:id="rId7" imgW="114120" imgH="126720" progId="Equation.DSMT4">
                  <p:embed/>
                </p:oleObj>
              </mc:Choice>
              <mc:Fallback>
                <p:oleObj name="Equation" r:id="rId7" imgW="114120" imgH="126720" progId="Equation.DSMT4">
                  <p:embed/>
                  <p:pic>
                    <p:nvPicPr>
                      <p:cNvPr id="0" name="Object 12"/>
                      <p:cNvPicPr>
                        <a:picLocks noChangeAspect="1" noChangeArrowheads="1"/>
                      </p:cNvPicPr>
                      <p:nvPr/>
                    </p:nvPicPr>
                    <p:blipFill>
                      <a:blip r:embed="rId8"/>
                      <a:srcRect/>
                      <a:stretch>
                        <a:fillRect/>
                      </a:stretch>
                    </p:blipFill>
                    <p:spPr bwMode="auto">
                      <a:xfrm>
                        <a:off x="1979712" y="734973"/>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0" name="Straight Arrow Connector 9"/>
          <p:cNvCxnSpPr/>
          <p:nvPr/>
        </p:nvCxnSpPr>
        <p:spPr>
          <a:xfrm>
            <a:off x="611560" y="1187157"/>
            <a:ext cx="0" cy="1800200"/>
          </a:xfrm>
          <a:prstGeom prst="straightConnector1">
            <a:avLst/>
          </a:prstGeom>
          <a:ln w="38100">
            <a:solidFill>
              <a:schemeClr val="tx1"/>
            </a:solidFill>
            <a:headEnd type="stealth" w="med" len="lg"/>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extLst>
              <p:ext uri="{D42A27DB-BD31-4B8C-83A1-F6EECF244321}">
                <p14:modId xmlns:p14="http://schemas.microsoft.com/office/powerpoint/2010/main" val="3647682439"/>
              </p:ext>
            </p:extLst>
          </p:nvPr>
        </p:nvGraphicFramePr>
        <p:xfrm>
          <a:off x="31750" y="1922839"/>
          <a:ext cx="381000" cy="330200"/>
        </p:xfrm>
        <a:graphic>
          <a:graphicData uri="http://schemas.openxmlformats.org/presentationml/2006/ole">
            <mc:AlternateContent xmlns:mc="http://schemas.openxmlformats.org/markup-compatibility/2006">
              <mc:Choice xmlns:v="urn:schemas-microsoft-com:vml" Requires="v">
                <p:oleObj spid="_x0000_s1804460" name="Equation" r:id="rId9" imgW="190440" imgH="164880" progId="Equation.DSMT4">
                  <p:embed/>
                </p:oleObj>
              </mc:Choice>
              <mc:Fallback>
                <p:oleObj name="Equation" r:id="rId9" imgW="190440" imgH="164880" progId="Equation.DSMT4">
                  <p:embed/>
                  <p:pic>
                    <p:nvPicPr>
                      <p:cNvPr id="0" name=""/>
                      <p:cNvPicPr>
                        <a:picLocks noChangeAspect="1" noChangeArrowheads="1"/>
                      </p:cNvPicPr>
                      <p:nvPr/>
                    </p:nvPicPr>
                    <p:blipFill>
                      <a:blip r:embed="rId10"/>
                      <a:srcRect/>
                      <a:stretch>
                        <a:fillRect/>
                      </a:stretch>
                    </p:blipFill>
                    <p:spPr bwMode="auto">
                      <a:xfrm>
                        <a:off x="31750" y="1922839"/>
                        <a:ext cx="381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Rectangle 11"/>
          <p:cNvSpPr/>
          <p:nvPr/>
        </p:nvSpPr>
        <p:spPr>
          <a:xfrm>
            <a:off x="3594813" y="1031250"/>
            <a:ext cx="2674454" cy="338554"/>
          </a:xfrm>
          <a:prstGeom prst="rect">
            <a:avLst/>
          </a:prstGeom>
        </p:spPr>
        <p:txBody>
          <a:bodyPr wrap="square">
            <a:spAutoFit/>
          </a:bodyPr>
          <a:lstStyle/>
          <a:p>
            <a:pPr algn="just">
              <a:spcAft>
                <a:spcPts val="1200"/>
              </a:spcAft>
            </a:pPr>
            <a:r>
              <a:rPr lang="ru-RU" sz="1600" dirty="0" err="1">
                <a:latin typeface="Arial" pitchFamily="34" charset="0"/>
                <a:cs typeface="Arial" pitchFamily="34" charset="0"/>
              </a:rPr>
              <a:t>Лапласовское</a:t>
            </a:r>
            <a:r>
              <a:rPr lang="ru-RU" sz="1600" dirty="0">
                <a:latin typeface="Arial" pitchFamily="34" charset="0"/>
                <a:cs typeface="Arial" pitchFamily="34" charset="0"/>
              </a:rPr>
              <a:t> давление</a:t>
            </a:r>
          </a:p>
        </p:txBody>
      </p:sp>
      <p:graphicFrame>
        <p:nvGraphicFramePr>
          <p:cNvPr id="13" name="Object 12"/>
          <p:cNvGraphicFramePr>
            <a:graphicFrameLocks noChangeAspect="1"/>
          </p:cNvGraphicFramePr>
          <p:nvPr>
            <p:extLst>
              <p:ext uri="{D42A27DB-BD31-4B8C-83A1-F6EECF244321}">
                <p14:modId xmlns:p14="http://schemas.microsoft.com/office/powerpoint/2010/main" val="4055508651"/>
              </p:ext>
            </p:extLst>
          </p:nvPr>
        </p:nvGraphicFramePr>
        <p:xfrm>
          <a:off x="6680125" y="793457"/>
          <a:ext cx="1051056" cy="708264"/>
        </p:xfrm>
        <a:graphic>
          <a:graphicData uri="http://schemas.openxmlformats.org/presentationml/2006/ole">
            <mc:AlternateContent xmlns:mc="http://schemas.openxmlformats.org/markup-compatibility/2006">
              <mc:Choice xmlns:v="urn:schemas-microsoft-com:vml" Requires="v">
                <p:oleObj spid="_x0000_s1804461" name="Equation" r:id="rId11" imgW="583920" imgH="393480" progId="Equation.DSMT4">
                  <p:embed/>
                </p:oleObj>
              </mc:Choice>
              <mc:Fallback>
                <p:oleObj name="Equation" r:id="rId11" imgW="583920" imgH="393480" progId="Equation.DSMT4">
                  <p:embed/>
                  <p:pic>
                    <p:nvPicPr>
                      <p:cNvPr id="0" name=""/>
                      <p:cNvPicPr>
                        <a:picLocks noChangeAspect="1" noChangeArrowheads="1"/>
                      </p:cNvPicPr>
                      <p:nvPr/>
                    </p:nvPicPr>
                    <p:blipFill>
                      <a:blip r:embed="rId12"/>
                      <a:srcRect/>
                      <a:stretch>
                        <a:fillRect/>
                      </a:stretch>
                    </p:blipFill>
                    <p:spPr bwMode="auto">
                      <a:xfrm>
                        <a:off x="6680125" y="793457"/>
                        <a:ext cx="1051056" cy="70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395536" y="692696"/>
            <a:ext cx="1944216" cy="338554"/>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Капля радиуса</a:t>
            </a:r>
          </a:p>
        </p:txBody>
      </p:sp>
      <p:sp>
        <p:nvSpPr>
          <p:cNvPr id="15" name="Rectangle 14"/>
          <p:cNvSpPr/>
          <p:nvPr/>
        </p:nvSpPr>
        <p:spPr>
          <a:xfrm>
            <a:off x="3594813" y="1881976"/>
            <a:ext cx="2561363"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Гидростатическое давление давление</a:t>
            </a:r>
          </a:p>
        </p:txBody>
      </p:sp>
      <p:graphicFrame>
        <p:nvGraphicFramePr>
          <p:cNvPr id="16" name="Object 15"/>
          <p:cNvGraphicFramePr>
            <a:graphicFrameLocks noChangeAspect="1"/>
          </p:cNvGraphicFramePr>
          <p:nvPr>
            <p:extLst>
              <p:ext uri="{D42A27DB-BD31-4B8C-83A1-F6EECF244321}">
                <p14:modId xmlns:p14="http://schemas.microsoft.com/office/powerpoint/2010/main" val="3157973219"/>
              </p:ext>
            </p:extLst>
          </p:nvPr>
        </p:nvGraphicFramePr>
        <p:xfrm>
          <a:off x="6450013" y="1919664"/>
          <a:ext cx="1531224" cy="456840"/>
        </p:xfrm>
        <a:graphic>
          <a:graphicData uri="http://schemas.openxmlformats.org/presentationml/2006/ole">
            <mc:AlternateContent xmlns:mc="http://schemas.openxmlformats.org/markup-compatibility/2006">
              <mc:Choice xmlns:v="urn:schemas-microsoft-com:vml" Requires="v">
                <p:oleObj spid="_x0000_s1804462" name="Equation" r:id="rId13" imgW="850680" imgH="253800" progId="Equation.DSMT4">
                  <p:embed/>
                </p:oleObj>
              </mc:Choice>
              <mc:Fallback>
                <p:oleObj name="Equation" r:id="rId13" imgW="850680" imgH="253800" progId="Equation.DSMT4">
                  <p:embed/>
                  <p:pic>
                    <p:nvPicPr>
                      <p:cNvPr id="0" name=""/>
                      <p:cNvPicPr>
                        <a:picLocks noChangeAspect="1" noChangeArrowheads="1"/>
                      </p:cNvPicPr>
                      <p:nvPr/>
                    </p:nvPicPr>
                    <p:blipFill>
                      <a:blip r:embed="rId14"/>
                      <a:srcRect/>
                      <a:stretch>
                        <a:fillRect/>
                      </a:stretch>
                    </p:blipFill>
                    <p:spPr bwMode="auto">
                      <a:xfrm>
                        <a:off x="6450013" y="1919664"/>
                        <a:ext cx="1531224" cy="45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395536" y="2996952"/>
            <a:ext cx="8064896"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При некотором радиусе капли гидростатическое давление равно </a:t>
            </a:r>
            <a:r>
              <a:rPr lang="ru-RU" sz="1600" dirty="0" err="1">
                <a:latin typeface="Arial" pitchFamily="34" charset="0"/>
                <a:cs typeface="Arial" pitchFamily="34" charset="0"/>
              </a:rPr>
              <a:t>Лапласовскому</a:t>
            </a:r>
            <a:r>
              <a:rPr lang="ru-RU" sz="1600" dirty="0">
                <a:latin typeface="Arial" pitchFamily="34" charset="0"/>
                <a:cs typeface="Arial" pitchFamily="34" charset="0"/>
              </a:rPr>
              <a:t>. Такой радиус капли называется характерной капиллярной длинной</a:t>
            </a:r>
          </a:p>
        </p:txBody>
      </p:sp>
      <p:graphicFrame>
        <p:nvGraphicFramePr>
          <p:cNvPr id="18" name="Object 17"/>
          <p:cNvGraphicFramePr>
            <a:graphicFrameLocks noChangeAspect="1"/>
          </p:cNvGraphicFramePr>
          <p:nvPr>
            <p:extLst>
              <p:ext uri="{D42A27DB-BD31-4B8C-83A1-F6EECF244321}">
                <p14:modId xmlns:p14="http://schemas.microsoft.com/office/powerpoint/2010/main" val="3469709540"/>
              </p:ext>
            </p:extLst>
          </p:nvPr>
        </p:nvGraphicFramePr>
        <p:xfrm>
          <a:off x="883543" y="3809296"/>
          <a:ext cx="2192337" cy="708025"/>
        </p:xfrm>
        <a:graphic>
          <a:graphicData uri="http://schemas.openxmlformats.org/presentationml/2006/ole">
            <mc:AlternateContent xmlns:mc="http://schemas.openxmlformats.org/markup-compatibility/2006">
              <mc:Choice xmlns:v="urn:schemas-microsoft-com:vml" Requires="v">
                <p:oleObj spid="_x0000_s1804463" name="Equation" r:id="rId15" imgW="1218960" imgH="393480" progId="Equation.DSMT4">
                  <p:embed/>
                </p:oleObj>
              </mc:Choice>
              <mc:Fallback>
                <p:oleObj name="Equation" r:id="rId15" imgW="1218960" imgH="393480" progId="Equation.DSMT4">
                  <p:embed/>
                  <p:pic>
                    <p:nvPicPr>
                      <p:cNvPr id="0" name=""/>
                      <p:cNvPicPr>
                        <a:picLocks noChangeAspect="1" noChangeArrowheads="1"/>
                      </p:cNvPicPr>
                      <p:nvPr/>
                    </p:nvPicPr>
                    <p:blipFill>
                      <a:blip r:embed="rId16"/>
                      <a:srcRect/>
                      <a:stretch>
                        <a:fillRect/>
                      </a:stretch>
                    </p:blipFill>
                    <p:spPr bwMode="auto">
                      <a:xfrm>
                        <a:off x="883543" y="3809296"/>
                        <a:ext cx="21923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ight Arrow 18"/>
          <p:cNvSpPr/>
          <p:nvPr/>
        </p:nvSpPr>
        <p:spPr>
          <a:xfrm>
            <a:off x="3600121" y="3881304"/>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0" name="Object 19"/>
          <p:cNvGraphicFramePr>
            <a:graphicFrameLocks noChangeAspect="1"/>
          </p:cNvGraphicFramePr>
          <p:nvPr>
            <p:extLst>
              <p:ext uri="{D42A27DB-BD31-4B8C-83A1-F6EECF244321}">
                <p14:modId xmlns:p14="http://schemas.microsoft.com/office/powerpoint/2010/main" val="4192632639"/>
              </p:ext>
            </p:extLst>
          </p:nvPr>
        </p:nvGraphicFramePr>
        <p:xfrm>
          <a:off x="5048250" y="3691260"/>
          <a:ext cx="2443163" cy="890588"/>
        </p:xfrm>
        <a:graphic>
          <a:graphicData uri="http://schemas.openxmlformats.org/presentationml/2006/ole">
            <mc:AlternateContent xmlns:mc="http://schemas.openxmlformats.org/markup-compatibility/2006">
              <mc:Choice xmlns:v="urn:schemas-microsoft-com:vml" Requires="v">
                <p:oleObj spid="_x0000_s1804464" name="Equation" r:id="rId17" imgW="1358640" imgH="495000" progId="Equation.DSMT4">
                  <p:embed/>
                </p:oleObj>
              </mc:Choice>
              <mc:Fallback>
                <p:oleObj name="Equation" r:id="rId17" imgW="1358640" imgH="495000" progId="Equation.DSMT4">
                  <p:embed/>
                  <p:pic>
                    <p:nvPicPr>
                      <p:cNvPr id="0" name=""/>
                      <p:cNvPicPr>
                        <a:picLocks noChangeAspect="1" noChangeArrowheads="1"/>
                      </p:cNvPicPr>
                      <p:nvPr/>
                    </p:nvPicPr>
                    <p:blipFill>
                      <a:blip r:embed="rId18"/>
                      <a:srcRect/>
                      <a:stretch>
                        <a:fillRect/>
                      </a:stretch>
                    </p:blipFill>
                    <p:spPr bwMode="auto">
                      <a:xfrm>
                        <a:off x="5048250" y="3691260"/>
                        <a:ext cx="2443163" cy="890588"/>
                      </a:xfrm>
                      <a:prstGeom prst="rect">
                        <a:avLst/>
                      </a:prstGeom>
                      <a:noFill/>
                      <a:ln w="28575">
                        <a:solidFill>
                          <a:srgbClr val="C00000"/>
                        </a:solidFill>
                      </a:ln>
                    </p:spPr>
                  </p:pic>
                </p:oleObj>
              </mc:Fallback>
            </mc:AlternateContent>
          </a:graphicData>
        </a:graphic>
      </p:graphicFrame>
      <p:sp>
        <p:nvSpPr>
          <p:cNvPr id="21" name="Rectangle 20"/>
          <p:cNvSpPr/>
          <p:nvPr/>
        </p:nvSpPr>
        <p:spPr>
          <a:xfrm>
            <a:off x="35496" y="4735905"/>
            <a:ext cx="3021632" cy="584775"/>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Для капель воды в воздухе при комнатной температуре</a:t>
            </a:r>
          </a:p>
        </p:txBody>
      </p:sp>
      <p:graphicFrame>
        <p:nvGraphicFramePr>
          <p:cNvPr id="22" name="Object 21"/>
          <p:cNvGraphicFramePr>
            <a:graphicFrameLocks noChangeAspect="1"/>
          </p:cNvGraphicFramePr>
          <p:nvPr>
            <p:extLst>
              <p:ext uri="{D42A27DB-BD31-4B8C-83A1-F6EECF244321}">
                <p14:modId xmlns:p14="http://schemas.microsoft.com/office/powerpoint/2010/main" val="3439221600"/>
              </p:ext>
            </p:extLst>
          </p:nvPr>
        </p:nvGraphicFramePr>
        <p:xfrm>
          <a:off x="647030" y="5530821"/>
          <a:ext cx="1395413" cy="411163"/>
        </p:xfrm>
        <a:graphic>
          <a:graphicData uri="http://schemas.openxmlformats.org/presentationml/2006/ole">
            <mc:AlternateContent xmlns:mc="http://schemas.openxmlformats.org/markup-compatibility/2006">
              <mc:Choice xmlns:v="urn:schemas-microsoft-com:vml" Requires="v">
                <p:oleObj spid="_x0000_s1804465" name="Equation" r:id="rId19" imgW="774360" imgH="228600" progId="Equation.DSMT4">
                  <p:embed/>
                </p:oleObj>
              </mc:Choice>
              <mc:Fallback>
                <p:oleObj name="Equation" r:id="rId19" imgW="774360" imgH="228600" progId="Equation.DSMT4">
                  <p:embed/>
                  <p:pic>
                    <p:nvPicPr>
                      <p:cNvPr id="0" name=""/>
                      <p:cNvPicPr>
                        <a:picLocks noChangeAspect="1" noChangeArrowheads="1"/>
                      </p:cNvPicPr>
                      <p:nvPr/>
                    </p:nvPicPr>
                    <p:blipFill>
                      <a:blip r:embed="rId20"/>
                      <a:srcRect/>
                      <a:stretch>
                        <a:fillRect/>
                      </a:stretch>
                    </p:blipFill>
                    <p:spPr bwMode="auto">
                      <a:xfrm>
                        <a:off x="647030" y="5530821"/>
                        <a:ext cx="13954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ectangle 22"/>
          <p:cNvSpPr/>
          <p:nvPr/>
        </p:nvSpPr>
        <p:spPr>
          <a:xfrm>
            <a:off x="3594812" y="4734739"/>
            <a:ext cx="5441683" cy="1969770"/>
          </a:xfrm>
          <a:prstGeom prst="rect">
            <a:avLst/>
          </a:prstGeom>
        </p:spPr>
        <p:txBody>
          <a:bodyPr wrap="square">
            <a:spAutoFit/>
          </a:bodyPr>
          <a:lstStyle/>
          <a:p>
            <a:pPr algn="just">
              <a:spcAft>
                <a:spcPts val="1200"/>
              </a:spcAft>
            </a:pPr>
            <a:r>
              <a:rPr lang="ru-RU" sz="1600" dirty="0">
                <a:latin typeface="Arial" pitchFamily="34" charset="0"/>
                <a:cs typeface="Arial" pitchFamily="34" charset="0"/>
              </a:rPr>
              <a:t>Капиллярная длина показывает размер капель, когда наступает баланс между силами поверхностного натяжения и силой тяжести.</a:t>
            </a:r>
          </a:p>
          <a:p>
            <a:pPr algn="just">
              <a:spcAft>
                <a:spcPts val="1200"/>
              </a:spcAft>
            </a:pPr>
            <a:r>
              <a:rPr lang="ru-RU" sz="1600" dirty="0">
                <a:latin typeface="Arial" pitchFamily="34" charset="0"/>
                <a:cs typeface="Arial" pitchFamily="34" charset="0"/>
              </a:rPr>
              <a:t>Если размер капли сильно меньше, чем      , то  определяющую роль играют силы поверхностного натяжения. Наоборот, для капель больших размеров чем        в основном играют роль силы гравитации</a:t>
            </a:r>
          </a:p>
        </p:txBody>
      </p:sp>
      <p:graphicFrame>
        <p:nvGraphicFramePr>
          <p:cNvPr id="24" name="Object 23"/>
          <p:cNvGraphicFramePr>
            <a:graphicFrameLocks noChangeAspect="1"/>
          </p:cNvGraphicFramePr>
          <p:nvPr>
            <p:extLst>
              <p:ext uri="{D42A27DB-BD31-4B8C-83A1-F6EECF244321}">
                <p14:modId xmlns:p14="http://schemas.microsoft.com/office/powerpoint/2010/main" val="1057570629"/>
              </p:ext>
            </p:extLst>
          </p:nvPr>
        </p:nvGraphicFramePr>
        <p:xfrm>
          <a:off x="7884368" y="5586988"/>
          <a:ext cx="296863" cy="411163"/>
        </p:xfrm>
        <a:graphic>
          <a:graphicData uri="http://schemas.openxmlformats.org/presentationml/2006/ole">
            <mc:AlternateContent xmlns:mc="http://schemas.openxmlformats.org/markup-compatibility/2006">
              <mc:Choice xmlns:v="urn:schemas-microsoft-com:vml" Requires="v">
                <p:oleObj spid="_x0000_s1804466" name="Equation" r:id="rId21" imgW="164880" imgH="228600" progId="Equation.DSMT4">
                  <p:embed/>
                </p:oleObj>
              </mc:Choice>
              <mc:Fallback>
                <p:oleObj name="Equation" r:id="rId21" imgW="164880" imgH="228600" progId="Equation.DSMT4">
                  <p:embed/>
                  <p:pic>
                    <p:nvPicPr>
                      <p:cNvPr id="0" name=""/>
                      <p:cNvPicPr>
                        <a:picLocks noChangeAspect="1" noChangeArrowheads="1"/>
                      </p:cNvPicPr>
                      <p:nvPr/>
                    </p:nvPicPr>
                    <p:blipFill>
                      <a:blip r:embed="rId22"/>
                      <a:srcRect/>
                      <a:stretch>
                        <a:fillRect/>
                      </a:stretch>
                    </p:blipFill>
                    <p:spPr bwMode="auto">
                      <a:xfrm>
                        <a:off x="7884368" y="5586988"/>
                        <a:ext cx="29686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117674628"/>
              </p:ext>
            </p:extLst>
          </p:nvPr>
        </p:nvGraphicFramePr>
        <p:xfrm>
          <a:off x="4100612" y="6334076"/>
          <a:ext cx="298450" cy="411162"/>
        </p:xfrm>
        <a:graphic>
          <a:graphicData uri="http://schemas.openxmlformats.org/presentationml/2006/ole">
            <mc:AlternateContent xmlns:mc="http://schemas.openxmlformats.org/markup-compatibility/2006">
              <mc:Choice xmlns:v="urn:schemas-microsoft-com:vml" Requires="v">
                <p:oleObj spid="_x0000_s1804467" name="Equation" r:id="rId23" imgW="164880" imgH="228600" progId="Equation.DSMT4">
                  <p:embed/>
                </p:oleObj>
              </mc:Choice>
              <mc:Fallback>
                <p:oleObj name="Equation" r:id="rId23" imgW="164880" imgH="228600" progId="Equation.DSMT4">
                  <p:embed/>
                  <p:pic>
                    <p:nvPicPr>
                      <p:cNvPr id="0" name=""/>
                      <p:cNvPicPr>
                        <a:picLocks noChangeAspect="1" noChangeArrowheads="1"/>
                      </p:cNvPicPr>
                      <p:nvPr/>
                    </p:nvPicPr>
                    <p:blipFill>
                      <a:blip r:embed="rId24"/>
                      <a:srcRect/>
                      <a:stretch>
                        <a:fillRect/>
                      </a:stretch>
                    </p:blipFill>
                    <p:spPr bwMode="auto">
                      <a:xfrm>
                        <a:off x="4100612" y="6334076"/>
                        <a:ext cx="2984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94765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555776" y="30230"/>
            <a:ext cx="403244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Испарение</a:t>
            </a:r>
          </a:p>
        </p:txBody>
      </p:sp>
      <p:sp>
        <p:nvSpPr>
          <p:cNvPr id="5" name="Rectangle 4"/>
          <p:cNvSpPr/>
          <p:nvPr/>
        </p:nvSpPr>
        <p:spPr>
          <a:xfrm>
            <a:off x="323528" y="632163"/>
            <a:ext cx="1512168" cy="2124263"/>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Oval 5"/>
          <p:cNvSpPr/>
          <p:nvPr/>
        </p:nvSpPr>
        <p:spPr>
          <a:xfrm>
            <a:off x="451936" y="24023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Oval 6"/>
          <p:cNvSpPr/>
          <p:nvPr/>
        </p:nvSpPr>
        <p:spPr>
          <a:xfrm>
            <a:off x="581995" y="23976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Oval 7"/>
          <p:cNvSpPr/>
          <p:nvPr/>
        </p:nvSpPr>
        <p:spPr>
          <a:xfrm>
            <a:off x="833291" y="24729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Oval 8"/>
          <p:cNvSpPr/>
          <p:nvPr/>
        </p:nvSpPr>
        <p:spPr>
          <a:xfrm>
            <a:off x="745044" y="234283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Oval 9"/>
          <p:cNvSpPr/>
          <p:nvPr/>
        </p:nvSpPr>
        <p:spPr>
          <a:xfrm>
            <a:off x="904285" y="23549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Oval 10"/>
          <p:cNvSpPr/>
          <p:nvPr/>
        </p:nvSpPr>
        <p:spPr>
          <a:xfrm>
            <a:off x="1022086" y="23547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1164378" y="243711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Oval 12"/>
          <p:cNvSpPr/>
          <p:nvPr/>
        </p:nvSpPr>
        <p:spPr>
          <a:xfrm>
            <a:off x="496508" y="22727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1187811" y="22310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Oval 14"/>
          <p:cNvSpPr/>
          <p:nvPr/>
        </p:nvSpPr>
        <p:spPr>
          <a:xfrm>
            <a:off x="1281004" y="246084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Oval 15"/>
          <p:cNvSpPr/>
          <p:nvPr/>
        </p:nvSpPr>
        <p:spPr>
          <a:xfrm>
            <a:off x="1360019" y="23700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Oval 16"/>
          <p:cNvSpPr/>
          <p:nvPr/>
        </p:nvSpPr>
        <p:spPr>
          <a:xfrm>
            <a:off x="1406818" y="226103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Oval 17"/>
          <p:cNvSpPr/>
          <p:nvPr/>
        </p:nvSpPr>
        <p:spPr>
          <a:xfrm>
            <a:off x="1526758" y="23405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Oval 18"/>
          <p:cNvSpPr/>
          <p:nvPr/>
        </p:nvSpPr>
        <p:spPr>
          <a:xfrm>
            <a:off x="1431657" y="245608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Oval 19"/>
          <p:cNvSpPr/>
          <p:nvPr/>
        </p:nvSpPr>
        <p:spPr>
          <a:xfrm>
            <a:off x="348229" y="23390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Oval 20"/>
          <p:cNvSpPr/>
          <p:nvPr/>
        </p:nvSpPr>
        <p:spPr>
          <a:xfrm>
            <a:off x="348229" y="21372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Oval 21"/>
          <p:cNvSpPr/>
          <p:nvPr/>
        </p:nvSpPr>
        <p:spPr>
          <a:xfrm>
            <a:off x="473995" y="21287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Oval 22"/>
          <p:cNvSpPr/>
          <p:nvPr/>
        </p:nvSpPr>
        <p:spPr>
          <a:xfrm>
            <a:off x="712532" y="221614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Oval 23"/>
          <p:cNvSpPr/>
          <p:nvPr/>
        </p:nvSpPr>
        <p:spPr>
          <a:xfrm>
            <a:off x="838872" y="22325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Oval 24"/>
          <p:cNvSpPr/>
          <p:nvPr/>
        </p:nvSpPr>
        <p:spPr>
          <a:xfrm>
            <a:off x="1076086" y="22310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a:off x="1288508" y="213235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Oval 26"/>
          <p:cNvSpPr/>
          <p:nvPr/>
        </p:nvSpPr>
        <p:spPr>
          <a:xfrm>
            <a:off x="1497285" y="209626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Oval 27"/>
          <p:cNvSpPr/>
          <p:nvPr/>
        </p:nvSpPr>
        <p:spPr>
          <a:xfrm>
            <a:off x="1562265" y="220703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Oval 28"/>
          <p:cNvSpPr/>
          <p:nvPr/>
        </p:nvSpPr>
        <p:spPr>
          <a:xfrm>
            <a:off x="482124" y="198826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Oval 29"/>
          <p:cNvSpPr/>
          <p:nvPr/>
        </p:nvSpPr>
        <p:spPr>
          <a:xfrm>
            <a:off x="821927" y="209427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Oval 30"/>
          <p:cNvSpPr/>
          <p:nvPr/>
        </p:nvSpPr>
        <p:spPr>
          <a:xfrm>
            <a:off x="957714" y="213487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Oval 31"/>
          <p:cNvSpPr/>
          <p:nvPr/>
        </p:nvSpPr>
        <p:spPr>
          <a:xfrm>
            <a:off x="1161037" y="210814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p:cNvSpPr/>
          <p:nvPr/>
        </p:nvSpPr>
        <p:spPr>
          <a:xfrm>
            <a:off x="1370764" y="203889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Oval 33"/>
          <p:cNvSpPr/>
          <p:nvPr/>
        </p:nvSpPr>
        <p:spPr>
          <a:xfrm>
            <a:off x="1591217" y="20117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Oval 34"/>
          <p:cNvSpPr/>
          <p:nvPr/>
        </p:nvSpPr>
        <p:spPr>
          <a:xfrm>
            <a:off x="1567779" y="24716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Oval 35"/>
          <p:cNvSpPr/>
          <p:nvPr/>
        </p:nvSpPr>
        <p:spPr>
          <a:xfrm>
            <a:off x="323528" y="195047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Oval 36"/>
          <p:cNvSpPr/>
          <p:nvPr/>
        </p:nvSpPr>
        <p:spPr>
          <a:xfrm>
            <a:off x="501962" y="7949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Oval 37"/>
          <p:cNvSpPr/>
          <p:nvPr/>
        </p:nvSpPr>
        <p:spPr>
          <a:xfrm>
            <a:off x="710990" y="128004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Oval 38"/>
          <p:cNvSpPr/>
          <p:nvPr/>
        </p:nvSpPr>
        <p:spPr>
          <a:xfrm>
            <a:off x="1229854" y="86699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Oval 39"/>
          <p:cNvSpPr/>
          <p:nvPr/>
        </p:nvSpPr>
        <p:spPr>
          <a:xfrm>
            <a:off x="1104551" y="128004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Oval 40"/>
          <p:cNvSpPr/>
          <p:nvPr/>
        </p:nvSpPr>
        <p:spPr>
          <a:xfrm>
            <a:off x="1022086" y="169292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Oval 41"/>
          <p:cNvSpPr/>
          <p:nvPr/>
        </p:nvSpPr>
        <p:spPr>
          <a:xfrm>
            <a:off x="473995" y="158627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Oval 42"/>
          <p:cNvSpPr/>
          <p:nvPr/>
        </p:nvSpPr>
        <p:spPr>
          <a:xfrm>
            <a:off x="1570209" y="16209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Down Arrow 43"/>
          <p:cNvSpPr/>
          <p:nvPr/>
        </p:nvSpPr>
        <p:spPr>
          <a:xfrm>
            <a:off x="619184" y="1487842"/>
            <a:ext cx="288032" cy="484892"/>
          </a:xfrm>
          <a:prstGeom prst="downArrow">
            <a:avLst/>
          </a:prstGeom>
          <a:solidFill>
            <a:srgbClr val="00B0F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Down Arrow 44"/>
          <p:cNvSpPr/>
          <p:nvPr/>
        </p:nvSpPr>
        <p:spPr>
          <a:xfrm rot="10800000">
            <a:off x="1280748" y="1378475"/>
            <a:ext cx="288032" cy="484892"/>
          </a:xfrm>
          <a:prstGeom prst="downArrow">
            <a:avLst/>
          </a:prstGeom>
          <a:solidFill>
            <a:schemeClr val="accent6">
              <a:lumMod val="60000"/>
              <a:lumOff val="4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Oval 45"/>
          <p:cNvSpPr/>
          <p:nvPr/>
        </p:nvSpPr>
        <p:spPr>
          <a:xfrm>
            <a:off x="619184" y="20773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Oval 46"/>
          <p:cNvSpPr/>
          <p:nvPr/>
        </p:nvSpPr>
        <p:spPr>
          <a:xfrm>
            <a:off x="590124" y="221614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Oval 47"/>
          <p:cNvSpPr/>
          <p:nvPr/>
        </p:nvSpPr>
        <p:spPr>
          <a:xfrm>
            <a:off x="730872" y="203060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Oval 48"/>
          <p:cNvSpPr/>
          <p:nvPr/>
        </p:nvSpPr>
        <p:spPr>
          <a:xfrm>
            <a:off x="1050551" y="205984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Oval 49"/>
          <p:cNvSpPr/>
          <p:nvPr/>
        </p:nvSpPr>
        <p:spPr>
          <a:xfrm>
            <a:off x="1241448" y="200646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Oval 50"/>
          <p:cNvSpPr/>
          <p:nvPr/>
        </p:nvSpPr>
        <p:spPr>
          <a:xfrm>
            <a:off x="922023" y="200014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Oval 51"/>
          <p:cNvSpPr/>
          <p:nvPr/>
        </p:nvSpPr>
        <p:spPr>
          <a:xfrm>
            <a:off x="684264" y="248011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Oval 52"/>
          <p:cNvSpPr/>
          <p:nvPr/>
        </p:nvSpPr>
        <p:spPr>
          <a:xfrm>
            <a:off x="996551" y="24594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4" name="Object 53"/>
          <p:cNvGraphicFramePr>
            <a:graphicFrameLocks noChangeAspect="1"/>
          </p:cNvGraphicFramePr>
          <p:nvPr>
            <p:extLst>
              <p:ext uri="{D42A27DB-BD31-4B8C-83A1-F6EECF244321}">
                <p14:modId xmlns:p14="http://schemas.microsoft.com/office/powerpoint/2010/main" val="3270535390"/>
              </p:ext>
            </p:extLst>
          </p:nvPr>
        </p:nvGraphicFramePr>
        <p:xfrm>
          <a:off x="415020" y="2919630"/>
          <a:ext cx="1473200" cy="863600"/>
        </p:xfrm>
        <a:graphic>
          <a:graphicData uri="http://schemas.openxmlformats.org/presentationml/2006/ole">
            <mc:AlternateContent xmlns:mc="http://schemas.openxmlformats.org/markup-compatibility/2006">
              <mc:Choice xmlns:v="urn:schemas-microsoft-com:vml" Requires="v">
                <p:oleObj spid="_x0000_s1753641" name="Equation" r:id="rId3" imgW="736560" imgH="431640" progId="Equation.DSMT4">
                  <p:embed/>
                </p:oleObj>
              </mc:Choice>
              <mc:Fallback>
                <p:oleObj name="Equation" r:id="rId3" imgW="736560" imgH="431640" progId="Equation.DSMT4">
                  <p:embed/>
                  <p:pic>
                    <p:nvPicPr>
                      <p:cNvPr id="0" name=""/>
                      <p:cNvPicPr>
                        <a:picLocks noChangeAspect="1" noChangeArrowheads="1"/>
                      </p:cNvPicPr>
                      <p:nvPr/>
                    </p:nvPicPr>
                    <p:blipFill>
                      <a:blip r:embed="rId4"/>
                      <a:srcRect/>
                      <a:stretch>
                        <a:fillRect/>
                      </a:stretch>
                    </p:blipFill>
                    <p:spPr bwMode="auto">
                      <a:xfrm>
                        <a:off x="415020" y="2919630"/>
                        <a:ext cx="14732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5" name="Oval 54"/>
          <p:cNvSpPr/>
          <p:nvPr/>
        </p:nvSpPr>
        <p:spPr>
          <a:xfrm>
            <a:off x="1549741" y="102823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Oval 55"/>
          <p:cNvSpPr/>
          <p:nvPr/>
        </p:nvSpPr>
        <p:spPr>
          <a:xfrm>
            <a:off x="1674101" y="13754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Oval 56"/>
          <p:cNvSpPr/>
          <p:nvPr/>
        </p:nvSpPr>
        <p:spPr>
          <a:xfrm>
            <a:off x="1710404" y="208505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Oval 57"/>
          <p:cNvSpPr/>
          <p:nvPr/>
        </p:nvSpPr>
        <p:spPr>
          <a:xfrm>
            <a:off x="1678209" y="231436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Oval 58"/>
          <p:cNvSpPr/>
          <p:nvPr/>
        </p:nvSpPr>
        <p:spPr>
          <a:xfrm>
            <a:off x="1686427" y="248195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Oval 59"/>
          <p:cNvSpPr/>
          <p:nvPr/>
        </p:nvSpPr>
        <p:spPr>
          <a:xfrm>
            <a:off x="1526758" y="2590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Oval 60"/>
          <p:cNvSpPr/>
          <p:nvPr/>
        </p:nvSpPr>
        <p:spPr>
          <a:xfrm>
            <a:off x="1711741" y="2644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Oval 61"/>
          <p:cNvSpPr/>
          <p:nvPr/>
        </p:nvSpPr>
        <p:spPr>
          <a:xfrm>
            <a:off x="1252534" y="260460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Oval 62"/>
          <p:cNvSpPr/>
          <p:nvPr/>
        </p:nvSpPr>
        <p:spPr>
          <a:xfrm>
            <a:off x="1103677" y="255714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Oval 63"/>
          <p:cNvSpPr/>
          <p:nvPr/>
        </p:nvSpPr>
        <p:spPr>
          <a:xfrm>
            <a:off x="932714" y="261558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Oval 64"/>
          <p:cNvSpPr/>
          <p:nvPr/>
        </p:nvSpPr>
        <p:spPr>
          <a:xfrm>
            <a:off x="759596" y="261103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Oval 65"/>
          <p:cNvSpPr/>
          <p:nvPr/>
        </p:nvSpPr>
        <p:spPr>
          <a:xfrm>
            <a:off x="647576" y="262328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Oval 66"/>
          <p:cNvSpPr/>
          <p:nvPr/>
        </p:nvSpPr>
        <p:spPr>
          <a:xfrm>
            <a:off x="365442" y="26277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Oval 67"/>
          <p:cNvSpPr/>
          <p:nvPr/>
        </p:nvSpPr>
        <p:spPr>
          <a:xfrm>
            <a:off x="1133811" y="2644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Oval 68"/>
          <p:cNvSpPr/>
          <p:nvPr/>
        </p:nvSpPr>
        <p:spPr>
          <a:xfrm>
            <a:off x="841834" y="99826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Oval 69"/>
          <p:cNvSpPr/>
          <p:nvPr/>
        </p:nvSpPr>
        <p:spPr>
          <a:xfrm>
            <a:off x="1686427" y="218887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Oval 70"/>
          <p:cNvSpPr/>
          <p:nvPr/>
        </p:nvSpPr>
        <p:spPr>
          <a:xfrm>
            <a:off x="1225917" y="232969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Oval 71"/>
          <p:cNvSpPr/>
          <p:nvPr/>
        </p:nvSpPr>
        <p:spPr>
          <a:xfrm>
            <a:off x="1396508" y="2590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Oval 72"/>
          <p:cNvSpPr/>
          <p:nvPr/>
        </p:nvSpPr>
        <p:spPr>
          <a:xfrm>
            <a:off x="363888" y="25103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Oval 73"/>
          <p:cNvSpPr/>
          <p:nvPr/>
        </p:nvSpPr>
        <p:spPr>
          <a:xfrm>
            <a:off x="523260" y="25103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Oval 74"/>
          <p:cNvSpPr/>
          <p:nvPr/>
        </p:nvSpPr>
        <p:spPr>
          <a:xfrm>
            <a:off x="482124" y="26284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Rectangle 76"/>
          <p:cNvSpPr/>
          <p:nvPr/>
        </p:nvSpPr>
        <p:spPr>
          <a:xfrm>
            <a:off x="2195736" y="548680"/>
            <a:ext cx="6768752" cy="1569660"/>
          </a:xfrm>
          <a:prstGeom prst="rect">
            <a:avLst/>
          </a:prstGeom>
        </p:spPr>
        <p:txBody>
          <a:bodyPr wrap="square">
            <a:spAutoFit/>
          </a:bodyPr>
          <a:lstStyle/>
          <a:p>
            <a:pPr algn="just"/>
            <a:r>
              <a:rPr lang="ru-RU" sz="1600" dirty="0">
                <a:latin typeface="Arial" pitchFamily="34" charset="0"/>
                <a:cs typeface="Arial" pitchFamily="34" charset="0"/>
              </a:rPr>
              <a:t>Испарение — процесс фазового перехода вещества из жидкого состояния в парообразное или газообразное, происходящий на поверхности вещества. Процесс испарения является обратным процессу конденсации. Испарение — эндотермический процесс, при котором поглощается теплота фазового перехода — теплота испарения</a:t>
            </a:r>
            <a:r>
              <a:rPr lang="ru-RU" sz="1600" dirty="0"/>
              <a:t>. </a:t>
            </a:r>
          </a:p>
        </p:txBody>
      </p:sp>
      <p:sp>
        <p:nvSpPr>
          <p:cNvPr id="78" name="Rectangle 77"/>
          <p:cNvSpPr/>
          <p:nvPr/>
        </p:nvSpPr>
        <p:spPr>
          <a:xfrm>
            <a:off x="2195736" y="2108149"/>
            <a:ext cx="6727570" cy="2062103"/>
          </a:xfrm>
          <a:prstGeom prst="rect">
            <a:avLst/>
          </a:prstGeom>
        </p:spPr>
        <p:txBody>
          <a:bodyPr wrap="square">
            <a:spAutoFit/>
          </a:bodyPr>
          <a:lstStyle/>
          <a:p>
            <a:pPr algn="just"/>
            <a:r>
              <a:rPr lang="ru-RU" sz="1600" dirty="0">
                <a:latin typeface="Arial" pitchFamily="34" charset="0"/>
                <a:cs typeface="Arial" pitchFamily="34" charset="0"/>
              </a:rPr>
              <a:t>Вблизи поверхности на молекулы действуют силы, не позволяющие молекулам покинуть поверхность жидкости. Благодаря тепловому движению некоторая часть молекул  имеет достаточно большие скорости, чтобы преодолеть эти силы и покинуть жидкость.  При этом затрачивается энергия на преодоление сил молекулярного сцепления в жидкой фазе и на работу расширения при превращении жидкости в пар. Средняя энергия оставшихся молекул становится меньше (жидкость остывает)</a:t>
            </a:r>
          </a:p>
        </p:txBody>
      </p:sp>
      <p:pic>
        <p:nvPicPr>
          <p:cNvPr id="80" name="Picture 228" descr="C:\Users\PierreYV\Downloads\1524892650_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873" y="4318231"/>
            <a:ext cx="2646292" cy="151216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1" name="Object 80"/>
          <p:cNvGraphicFramePr>
            <a:graphicFrameLocks noChangeAspect="1"/>
          </p:cNvGraphicFramePr>
          <p:nvPr>
            <p:extLst>
              <p:ext uri="{D42A27DB-BD31-4B8C-83A1-F6EECF244321}">
                <p14:modId xmlns:p14="http://schemas.microsoft.com/office/powerpoint/2010/main" val="1984171407"/>
              </p:ext>
            </p:extLst>
          </p:nvPr>
        </p:nvGraphicFramePr>
        <p:xfrm>
          <a:off x="2950635" y="4559642"/>
          <a:ext cx="2633436" cy="820080"/>
        </p:xfrm>
        <a:graphic>
          <a:graphicData uri="http://schemas.openxmlformats.org/presentationml/2006/ole">
            <mc:AlternateContent xmlns:mc="http://schemas.openxmlformats.org/markup-compatibility/2006">
              <mc:Choice xmlns:v="urn:schemas-microsoft-com:vml" Requires="v">
                <p:oleObj spid="_x0000_s1753642" name="Equation" r:id="rId6" imgW="1549080" imgH="482400" progId="Equation.DSMT4">
                  <p:embed/>
                </p:oleObj>
              </mc:Choice>
              <mc:Fallback>
                <p:oleObj name="Equation" r:id="rId6" imgW="1549080" imgH="482400" progId="Equation.DSMT4">
                  <p:embed/>
                  <p:pic>
                    <p:nvPicPr>
                      <p:cNvPr id="0" name="Object 12"/>
                      <p:cNvPicPr>
                        <a:picLocks noChangeAspect="1" noChangeArrowheads="1"/>
                      </p:cNvPicPr>
                      <p:nvPr/>
                    </p:nvPicPr>
                    <p:blipFill>
                      <a:blip r:embed="rId7"/>
                      <a:srcRect/>
                      <a:stretch>
                        <a:fillRect/>
                      </a:stretch>
                    </p:blipFill>
                    <p:spPr bwMode="auto">
                      <a:xfrm>
                        <a:off x="2950635" y="4559642"/>
                        <a:ext cx="2633436" cy="8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2" name="Rectangle 81"/>
          <p:cNvSpPr/>
          <p:nvPr/>
        </p:nvSpPr>
        <p:spPr>
          <a:xfrm>
            <a:off x="2596652" y="6228601"/>
            <a:ext cx="6511852" cy="584775"/>
          </a:xfrm>
          <a:prstGeom prst="rect">
            <a:avLst/>
          </a:prstGeom>
        </p:spPr>
        <p:txBody>
          <a:bodyPr wrap="square">
            <a:spAutoFit/>
          </a:bodyPr>
          <a:lstStyle/>
          <a:p>
            <a:r>
              <a:rPr lang="ru-RU" sz="1600" dirty="0">
                <a:latin typeface="Arial" pitchFamily="34" charset="0"/>
                <a:cs typeface="Arial" pitchFamily="34" charset="0"/>
              </a:rPr>
              <a:t>Скорость испарения возрастает с увеличением температуры и пропорциональна площади поверхности жидкости</a:t>
            </a:r>
          </a:p>
        </p:txBody>
      </p:sp>
      <p:sp>
        <p:nvSpPr>
          <p:cNvPr id="83" name="Rectangle 82"/>
          <p:cNvSpPr/>
          <p:nvPr/>
        </p:nvSpPr>
        <p:spPr>
          <a:xfrm>
            <a:off x="2771800" y="4221088"/>
            <a:ext cx="3146014" cy="338554"/>
          </a:xfrm>
          <a:prstGeom prst="rect">
            <a:avLst/>
          </a:prstGeom>
        </p:spPr>
        <p:txBody>
          <a:bodyPr wrap="square">
            <a:spAutoFit/>
          </a:bodyPr>
          <a:lstStyle/>
          <a:p>
            <a:r>
              <a:rPr lang="ru-RU" sz="1600" dirty="0">
                <a:latin typeface="Arial" pitchFamily="34" charset="0"/>
                <a:cs typeface="Arial" pitchFamily="34" charset="0"/>
              </a:rPr>
              <a:t>Плотность потока массы пара</a:t>
            </a:r>
          </a:p>
        </p:txBody>
      </p:sp>
      <p:graphicFrame>
        <p:nvGraphicFramePr>
          <p:cNvPr id="84" name="Object 83"/>
          <p:cNvGraphicFramePr>
            <a:graphicFrameLocks noChangeAspect="1"/>
          </p:cNvGraphicFramePr>
          <p:nvPr>
            <p:extLst>
              <p:ext uri="{D42A27DB-BD31-4B8C-83A1-F6EECF244321}">
                <p14:modId xmlns:p14="http://schemas.microsoft.com/office/powerpoint/2010/main" val="1612122716"/>
              </p:ext>
            </p:extLst>
          </p:nvPr>
        </p:nvGraphicFramePr>
        <p:xfrm>
          <a:off x="6346322" y="4931799"/>
          <a:ext cx="927792" cy="345168"/>
        </p:xfrm>
        <a:graphic>
          <a:graphicData uri="http://schemas.openxmlformats.org/presentationml/2006/ole">
            <mc:AlternateContent xmlns:mc="http://schemas.openxmlformats.org/markup-compatibility/2006">
              <mc:Choice xmlns:v="urn:schemas-microsoft-com:vml" Requires="v">
                <p:oleObj spid="_x0000_s1753643" name="Equation" r:id="rId8" imgW="545760" imgH="203040" progId="Equation.DSMT4">
                  <p:embed/>
                </p:oleObj>
              </mc:Choice>
              <mc:Fallback>
                <p:oleObj name="Equation" r:id="rId8" imgW="545760" imgH="203040" progId="Equation.DSMT4">
                  <p:embed/>
                  <p:pic>
                    <p:nvPicPr>
                      <p:cNvPr id="0" name=""/>
                      <p:cNvPicPr>
                        <a:picLocks noChangeAspect="1" noChangeArrowheads="1"/>
                      </p:cNvPicPr>
                      <p:nvPr/>
                    </p:nvPicPr>
                    <p:blipFill>
                      <a:blip r:embed="rId9"/>
                      <a:srcRect/>
                      <a:stretch>
                        <a:fillRect/>
                      </a:stretch>
                    </p:blipFill>
                    <p:spPr bwMode="auto">
                      <a:xfrm>
                        <a:off x="6346322" y="4931799"/>
                        <a:ext cx="927792" cy="34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5" name="Object 84"/>
          <p:cNvGraphicFramePr>
            <a:graphicFrameLocks noChangeAspect="1"/>
          </p:cNvGraphicFramePr>
          <p:nvPr>
            <p:extLst>
              <p:ext uri="{D42A27DB-BD31-4B8C-83A1-F6EECF244321}">
                <p14:modId xmlns:p14="http://schemas.microsoft.com/office/powerpoint/2010/main" val="4282975060"/>
              </p:ext>
            </p:extLst>
          </p:nvPr>
        </p:nvGraphicFramePr>
        <p:xfrm>
          <a:off x="2987824" y="5345224"/>
          <a:ext cx="5526972" cy="820080"/>
        </p:xfrm>
        <a:graphic>
          <a:graphicData uri="http://schemas.openxmlformats.org/presentationml/2006/ole">
            <mc:AlternateContent xmlns:mc="http://schemas.openxmlformats.org/markup-compatibility/2006">
              <mc:Choice xmlns:v="urn:schemas-microsoft-com:vml" Requires="v">
                <p:oleObj spid="_x0000_s1753644" name="Equation" r:id="rId10" imgW="3251160" imgH="482400" progId="Equation.DSMT4">
                  <p:embed/>
                </p:oleObj>
              </mc:Choice>
              <mc:Fallback>
                <p:oleObj name="Equation" r:id="rId10" imgW="3251160" imgH="482400" progId="Equation.DSMT4">
                  <p:embed/>
                  <p:pic>
                    <p:nvPicPr>
                      <p:cNvPr id="0" name=""/>
                      <p:cNvPicPr>
                        <a:picLocks noChangeAspect="1" noChangeArrowheads="1"/>
                      </p:cNvPicPr>
                      <p:nvPr/>
                    </p:nvPicPr>
                    <p:blipFill>
                      <a:blip r:embed="rId11"/>
                      <a:srcRect/>
                      <a:stretch>
                        <a:fillRect/>
                      </a:stretch>
                    </p:blipFill>
                    <p:spPr bwMode="auto">
                      <a:xfrm>
                        <a:off x="2987824" y="5345224"/>
                        <a:ext cx="5526972" cy="8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6" name="Rectangle 85"/>
          <p:cNvSpPr/>
          <p:nvPr/>
        </p:nvSpPr>
        <p:spPr>
          <a:xfrm>
            <a:off x="6300192" y="4301861"/>
            <a:ext cx="2664296" cy="584775"/>
          </a:xfrm>
          <a:prstGeom prst="rect">
            <a:avLst/>
          </a:prstGeom>
        </p:spPr>
        <p:txBody>
          <a:bodyPr wrap="square">
            <a:spAutoFit/>
          </a:bodyPr>
          <a:lstStyle/>
          <a:p>
            <a:r>
              <a:rPr lang="ru-RU" sz="1600" dirty="0">
                <a:latin typeface="Arial" pitchFamily="34" charset="0"/>
                <a:cs typeface="Arial" pitchFamily="34" charset="0"/>
              </a:rPr>
              <a:t>Если насыщенный пар достаточно разреженный</a:t>
            </a:r>
          </a:p>
        </p:txBody>
      </p:sp>
    </p:spTree>
    <p:extLst>
      <p:ext uri="{BB962C8B-B14F-4D97-AF65-F5344CB8AC3E}">
        <p14:creationId xmlns:p14="http://schemas.microsoft.com/office/powerpoint/2010/main" val="1688852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629247" y="24395"/>
            <a:ext cx="763284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Пар. Давление насыщенных паров</a:t>
            </a:r>
          </a:p>
        </p:txBody>
      </p:sp>
      <p:sp>
        <p:nvSpPr>
          <p:cNvPr id="5" name="Rectangle 4"/>
          <p:cNvSpPr/>
          <p:nvPr/>
        </p:nvSpPr>
        <p:spPr>
          <a:xfrm>
            <a:off x="192660" y="620688"/>
            <a:ext cx="8644382" cy="1815882"/>
          </a:xfrm>
          <a:prstGeom prst="rect">
            <a:avLst/>
          </a:prstGeom>
        </p:spPr>
        <p:txBody>
          <a:bodyPr wrap="square">
            <a:spAutoFit/>
          </a:bodyPr>
          <a:lstStyle/>
          <a:p>
            <a:pPr algn="just"/>
            <a:r>
              <a:rPr lang="ru-RU" sz="1600" dirty="0">
                <a:latin typeface="Arial" pitchFamily="34" charset="0"/>
                <a:cs typeface="Arial" pitchFamily="34" charset="0"/>
              </a:rPr>
              <a:t>Пар не является газом в строгом смысле этого слова. Газ – это агрегатное состояние вещества при данных температуре и давлении. Пар не является агрегатным состоянием вещества, потому что при агрегатным состоянием вещества при данных температуре и давлении  является жидкое состояние. Поведение пара отличается от поведения газа. У паров, близких к насыщению, давление незначительно меняется с объёмом, а у насыщенных совсем не изменяется. У идеальных газов давление обратно пропорционально объёму, у реальных газов – с достаточно большой точностью. </a:t>
            </a:r>
          </a:p>
        </p:txBody>
      </p:sp>
      <p:sp>
        <p:nvSpPr>
          <p:cNvPr id="6" name="Rectangle 5"/>
          <p:cNvSpPr/>
          <p:nvPr/>
        </p:nvSpPr>
        <p:spPr>
          <a:xfrm>
            <a:off x="179512" y="2420888"/>
            <a:ext cx="8657530" cy="1077218"/>
          </a:xfrm>
          <a:prstGeom prst="rect">
            <a:avLst/>
          </a:prstGeom>
        </p:spPr>
        <p:txBody>
          <a:bodyPr wrap="square">
            <a:spAutoFit/>
          </a:bodyPr>
          <a:lstStyle/>
          <a:p>
            <a:pPr algn="just"/>
            <a:r>
              <a:rPr lang="ru-RU" sz="1600" dirty="0">
                <a:latin typeface="Arial" pitchFamily="34" charset="0"/>
                <a:cs typeface="Arial" pitchFamily="34" charset="0"/>
              </a:rPr>
              <a:t>С повышением температуры плотность и давление насыщенного пара увеличиваются, а поверхностное натяжение и скрытая теплота парообразования уменьшаются. При критической температуре поверхностное натяжение и скрытая теплота парообразования обращаются в нуль</a:t>
            </a:r>
          </a:p>
        </p:txBody>
      </p:sp>
      <p:pic>
        <p:nvPicPr>
          <p:cNvPr id="1303554" name="Picture 2" descr="D:\documentsECLbureau\CondMatter\Molecule\LecturePPT\fig_im\fig_Evaporation_WaterPressur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893" y="3717032"/>
            <a:ext cx="3456439" cy="27358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Object 6"/>
          <p:cNvGraphicFramePr>
            <a:graphicFrameLocks noChangeAspect="1"/>
          </p:cNvGraphicFramePr>
          <p:nvPr>
            <p:extLst>
              <p:ext uri="{D42A27DB-BD31-4B8C-83A1-F6EECF244321}">
                <p14:modId xmlns:p14="http://schemas.microsoft.com/office/powerpoint/2010/main" val="458330647"/>
              </p:ext>
            </p:extLst>
          </p:nvPr>
        </p:nvGraphicFramePr>
        <p:xfrm>
          <a:off x="683568" y="3933056"/>
          <a:ext cx="812736" cy="365760"/>
        </p:xfrm>
        <a:graphic>
          <a:graphicData uri="http://schemas.openxmlformats.org/presentationml/2006/ole">
            <mc:AlternateContent xmlns:mc="http://schemas.openxmlformats.org/markup-compatibility/2006">
              <mc:Choice xmlns:v="urn:schemas-microsoft-com:vml" Requires="v">
                <p:oleObj spid="_x0000_s1763785" name="Equation" r:id="rId4" imgW="507960" imgH="228600" progId="Equation.DSMT4">
                  <p:embed/>
                </p:oleObj>
              </mc:Choice>
              <mc:Fallback>
                <p:oleObj name="Equation" r:id="rId4" imgW="507960" imgH="228600" progId="Equation.DSMT4">
                  <p:embed/>
                  <p:pic>
                    <p:nvPicPr>
                      <p:cNvPr id="0" name="Object 84"/>
                      <p:cNvPicPr>
                        <a:picLocks noChangeAspect="1" noChangeArrowheads="1"/>
                      </p:cNvPicPr>
                      <p:nvPr/>
                    </p:nvPicPr>
                    <p:blipFill>
                      <a:blip r:embed="rId5"/>
                      <a:srcRect/>
                      <a:stretch>
                        <a:fillRect/>
                      </a:stretch>
                    </p:blipFill>
                    <p:spPr bwMode="auto">
                      <a:xfrm>
                        <a:off x="683568" y="3933056"/>
                        <a:ext cx="812736"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359085585"/>
              </p:ext>
            </p:extLst>
          </p:nvPr>
        </p:nvGraphicFramePr>
        <p:xfrm>
          <a:off x="1691680" y="6237312"/>
          <a:ext cx="507456" cy="365760"/>
        </p:xfrm>
        <a:graphic>
          <a:graphicData uri="http://schemas.openxmlformats.org/presentationml/2006/ole">
            <mc:AlternateContent xmlns:mc="http://schemas.openxmlformats.org/markup-compatibility/2006">
              <mc:Choice xmlns:v="urn:schemas-microsoft-com:vml" Requires="v">
                <p:oleObj spid="_x0000_s1763786" name="Equation" r:id="rId6" imgW="317160" imgH="228600" progId="Equation.DSMT4">
                  <p:embed/>
                </p:oleObj>
              </mc:Choice>
              <mc:Fallback>
                <p:oleObj name="Equation" r:id="rId6" imgW="317160" imgH="228600" progId="Equation.DSMT4">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1680" y="6237312"/>
                        <a:ext cx="507456"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1858247" y="3933056"/>
            <a:ext cx="1395057" cy="523220"/>
          </a:xfrm>
          <a:prstGeom prst="rect">
            <a:avLst/>
          </a:prstGeom>
        </p:spPr>
        <p:txBody>
          <a:bodyPr wrap="square">
            <a:spAutoFit/>
          </a:bodyPr>
          <a:lstStyle/>
          <a:p>
            <a:pPr algn="just"/>
            <a:r>
              <a:rPr lang="ru-RU" sz="1400" dirty="0">
                <a:latin typeface="Arial" pitchFamily="34" charset="0"/>
                <a:cs typeface="Arial" pitchFamily="34" charset="0"/>
              </a:rPr>
              <a:t>Критическая </a:t>
            </a:r>
          </a:p>
          <a:p>
            <a:pPr algn="just"/>
            <a:r>
              <a:rPr lang="ru-RU" sz="1400" dirty="0">
                <a:latin typeface="Arial" pitchFamily="34" charset="0"/>
                <a:cs typeface="Arial" pitchFamily="34" charset="0"/>
              </a:rPr>
              <a:t>точка воды</a:t>
            </a:r>
          </a:p>
        </p:txBody>
      </p:sp>
      <p:pic>
        <p:nvPicPr>
          <p:cNvPr id="1303567" name="Picture 15" descr="D:\documentsECLbureau\CondMatter\Molecule\LecturePPT\fig_im\fig_Evaporation_WaterHeat.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14851" y="3684755"/>
            <a:ext cx="3456439" cy="273589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92660" y="6498800"/>
            <a:ext cx="7988084" cy="369332"/>
          </a:xfrm>
          <a:prstGeom prst="rect">
            <a:avLst/>
          </a:prstGeom>
        </p:spPr>
        <p:txBody>
          <a:bodyPr wrap="square">
            <a:spAutoFit/>
          </a:bodyPr>
          <a:lstStyle/>
          <a:p>
            <a:r>
              <a:rPr lang="ru-RU" sz="1200" dirty="0">
                <a:latin typeface="Arial" pitchFamily="34" charset="0"/>
                <a:cs typeface="Arial" pitchFamily="34" charset="0"/>
              </a:rPr>
              <a:t>Ривкин С.Л., Александров А.А. Теплофизические свойства воды и водяного пара. М.: Энергия, 1980. – 424 с</a:t>
            </a:r>
            <a:r>
              <a:rPr lang="ru-RU" dirty="0"/>
              <a:t>.</a:t>
            </a:r>
          </a:p>
        </p:txBody>
      </p:sp>
      <p:graphicFrame>
        <p:nvGraphicFramePr>
          <p:cNvPr id="14" name="Object 13"/>
          <p:cNvGraphicFramePr>
            <a:graphicFrameLocks noChangeAspect="1"/>
          </p:cNvGraphicFramePr>
          <p:nvPr>
            <p:extLst>
              <p:ext uri="{D42A27DB-BD31-4B8C-83A1-F6EECF244321}">
                <p14:modId xmlns:p14="http://schemas.microsoft.com/office/powerpoint/2010/main" val="1161445223"/>
              </p:ext>
            </p:extLst>
          </p:nvPr>
        </p:nvGraphicFramePr>
        <p:xfrm>
          <a:off x="6228184" y="6228686"/>
          <a:ext cx="507456" cy="365760"/>
        </p:xfrm>
        <a:graphic>
          <a:graphicData uri="http://schemas.openxmlformats.org/presentationml/2006/ole">
            <mc:AlternateContent xmlns:mc="http://schemas.openxmlformats.org/markup-compatibility/2006">
              <mc:Choice xmlns:v="urn:schemas-microsoft-com:vml" Requires="v">
                <p:oleObj spid="_x0000_s1763787" name="Equation" r:id="rId9" imgW="317160" imgH="228600" progId="Equation.DSMT4">
                  <p:embed/>
                </p:oleObj>
              </mc:Choice>
              <mc:Fallback>
                <p:oleObj name="Equation" r:id="rId9" imgW="317160" imgH="2286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28184" y="6228686"/>
                        <a:ext cx="507456"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673481884"/>
              </p:ext>
            </p:extLst>
          </p:nvPr>
        </p:nvGraphicFramePr>
        <p:xfrm>
          <a:off x="3851920" y="3498106"/>
          <a:ext cx="1056384" cy="324864"/>
        </p:xfrm>
        <a:graphic>
          <a:graphicData uri="http://schemas.openxmlformats.org/presentationml/2006/ole">
            <mc:AlternateContent xmlns:mc="http://schemas.openxmlformats.org/markup-compatibility/2006">
              <mc:Choice xmlns:v="urn:schemas-microsoft-com:vml" Requires="v">
                <p:oleObj spid="_x0000_s1763788" name="Equation" r:id="rId10" imgW="660240" imgH="203040" progId="Equation.DSMT4">
                  <p:embed/>
                </p:oleObj>
              </mc:Choice>
              <mc:Fallback>
                <p:oleObj name="Equation" r:id="rId10" imgW="660240" imgH="203040" progId="Equation.DSMT4">
                  <p:embed/>
                  <p:pic>
                    <p:nvPicPr>
                      <p:cNvPr id="0" name=""/>
                      <p:cNvPicPr>
                        <a:picLocks noChangeAspect="1" noChangeArrowheads="1"/>
                      </p:cNvPicPr>
                      <p:nvPr/>
                    </p:nvPicPr>
                    <p:blipFill>
                      <a:blip r:embed="rId11"/>
                      <a:srcRect/>
                      <a:stretch>
                        <a:fillRect/>
                      </a:stretch>
                    </p:blipFill>
                    <p:spPr bwMode="auto">
                      <a:xfrm>
                        <a:off x="3851920" y="3498106"/>
                        <a:ext cx="1056384" cy="32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359659" y="3517999"/>
            <a:ext cx="3171498" cy="307777"/>
          </a:xfrm>
          <a:prstGeom prst="rect">
            <a:avLst/>
          </a:prstGeom>
        </p:spPr>
        <p:txBody>
          <a:bodyPr wrap="square">
            <a:spAutoFit/>
          </a:bodyPr>
          <a:lstStyle/>
          <a:p>
            <a:r>
              <a:rPr lang="ru-RU" sz="1400" dirty="0">
                <a:latin typeface="Arial" pitchFamily="34" charset="0"/>
                <a:cs typeface="Arial" pitchFamily="34" charset="0"/>
              </a:rPr>
              <a:t>Давление насыщенных паров воды</a:t>
            </a:r>
            <a:endParaRPr lang="ru-RU" sz="1400" dirty="0"/>
          </a:p>
        </p:txBody>
      </p:sp>
      <p:sp>
        <p:nvSpPr>
          <p:cNvPr id="17" name="Rectangle 16"/>
          <p:cNvSpPr/>
          <p:nvPr/>
        </p:nvSpPr>
        <p:spPr>
          <a:xfrm>
            <a:off x="5004048" y="3524784"/>
            <a:ext cx="3312368" cy="307777"/>
          </a:xfrm>
          <a:prstGeom prst="rect">
            <a:avLst/>
          </a:prstGeom>
        </p:spPr>
        <p:txBody>
          <a:bodyPr wrap="square">
            <a:spAutoFit/>
          </a:bodyPr>
          <a:lstStyle/>
          <a:p>
            <a:r>
              <a:rPr lang="ru-RU" sz="1400" dirty="0">
                <a:latin typeface="Arial" pitchFamily="34" charset="0"/>
                <a:cs typeface="Arial" pitchFamily="34" charset="0"/>
              </a:rPr>
              <a:t>Удельная теплота парообразования</a:t>
            </a:r>
            <a:endParaRPr lang="ru-RU" sz="1400" dirty="0"/>
          </a:p>
        </p:txBody>
      </p:sp>
      <p:sp>
        <p:nvSpPr>
          <p:cNvPr id="18" name="Rectangle 17"/>
          <p:cNvSpPr/>
          <p:nvPr/>
        </p:nvSpPr>
        <p:spPr>
          <a:xfrm>
            <a:off x="6084169" y="5426060"/>
            <a:ext cx="1296144" cy="523220"/>
          </a:xfrm>
          <a:prstGeom prst="rect">
            <a:avLst/>
          </a:prstGeom>
        </p:spPr>
        <p:txBody>
          <a:bodyPr wrap="square">
            <a:spAutoFit/>
          </a:bodyPr>
          <a:lstStyle/>
          <a:p>
            <a:pPr algn="just"/>
            <a:r>
              <a:rPr lang="ru-RU" sz="1400" dirty="0">
                <a:latin typeface="Arial" pitchFamily="34" charset="0"/>
                <a:cs typeface="Arial" pitchFamily="34" charset="0"/>
              </a:rPr>
              <a:t>Критическая </a:t>
            </a:r>
          </a:p>
          <a:p>
            <a:pPr algn="just"/>
            <a:r>
              <a:rPr lang="ru-RU" sz="1400" dirty="0">
                <a:latin typeface="Arial" pitchFamily="34" charset="0"/>
                <a:cs typeface="Arial" pitchFamily="34" charset="0"/>
              </a:rPr>
              <a:t>точка воды</a:t>
            </a:r>
          </a:p>
        </p:txBody>
      </p:sp>
      <p:sp>
        <p:nvSpPr>
          <p:cNvPr id="19" name="Rectangle 18"/>
          <p:cNvSpPr/>
          <p:nvPr/>
        </p:nvSpPr>
        <p:spPr>
          <a:xfrm>
            <a:off x="539552" y="5498068"/>
            <a:ext cx="1395057" cy="523220"/>
          </a:xfrm>
          <a:prstGeom prst="rect">
            <a:avLst/>
          </a:prstGeom>
        </p:spPr>
        <p:txBody>
          <a:bodyPr wrap="square">
            <a:spAutoFit/>
          </a:bodyPr>
          <a:lstStyle/>
          <a:p>
            <a:pPr algn="just"/>
            <a:r>
              <a:rPr lang="ru-RU" sz="1400" dirty="0">
                <a:latin typeface="Arial" pitchFamily="34" charset="0"/>
                <a:cs typeface="Arial" pitchFamily="34" charset="0"/>
              </a:rPr>
              <a:t>Тройная </a:t>
            </a:r>
          </a:p>
          <a:p>
            <a:pPr algn="just"/>
            <a:r>
              <a:rPr lang="ru-RU" sz="1400" dirty="0">
                <a:latin typeface="Arial" pitchFamily="34" charset="0"/>
                <a:cs typeface="Arial" pitchFamily="34" charset="0"/>
              </a:rPr>
              <a:t>точка воды</a:t>
            </a:r>
          </a:p>
        </p:txBody>
      </p:sp>
      <p:sp>
        <p:nvSpPr>
          <p:cNvPr id="20" name="Rectangle 19"/>
          <p:cNvSpPr/>
          <p:nvPr/>
        </p:nvSpPr>
        <p:spPr>
          <a:xfrm>
            <a:off x="4932040" y="4077072"/>
            <a:ext cx="1395057" cy="523220"/>
          </a:xfrm>
          <a:prstGeom prst="rect">
            <a:avLst/>
          </a:prstGeom>
        </p:spPr>
        <p:txBody>
          <a:bodyPr wrap="square">
            <a:spAutoFit/>
          </a:bodyPr>
          <a:lstStyle/>
          <a:p>
            <a:pPr algn="just"/>
            <a:r>
              <a:rPr lang="ru-RU" sz="1400" dirty="0">
                <a:latin typeface="Arial" pitchFamily="34" charset="0"/>
                <a:cs typeface="Arial" pitchFamily="34" charset="0"/>
              </a:rPr>
              <a:t>Тройная </a:t>
            </a:r>
          </a:p>
          <a:p>
            <a:pPr algn="just"/>
            <a:r>
              <a:rPr lang="ru-RU" sz="1400" dirty="0">
                <a:latin typeface="Arial" pitchFamily="34" charset="0"/>
                <a:cs typeface="Arial" pitchFamily="34" charset="0"/>
              </a:rPr>
              <a:t>точка воды</a:t>
            </a:r>
          </a:p>
        </p:txBody>
      </p:sp>
    </p:spTree>
    <p:extLst>
      <p:ext uri="{BB962C8B-B14F-4D97-AF65-F5344CB8AC3E}">
        <p14:creationId xmlns:p14="http://schemas.microsoft.com/office/powerpoint/2010/main" val="2600573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951313" y="5241"/>
            <a:ext cx="3096344"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Испарение</a:t>
            </a:r>
          </a:p>
        </p:txBody>
      </p:sp>
      <p:pic>
        <p:nvPicPr>
          <p:cNvPr id="1321986" name="Picture 2" descr="C:\Users\PierreYV\Downloads\61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980728"/>
            <a:ext cx="5328592" cy="32047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989" y="4365104"/>
            <a:ext cx="5129733" cy="2321736"/>
          </a:xfrm>
          <a:prstGeom prst="rect">
            <a:avLst/>
          </a:prstGeom>
        </p:spPr>
      </p:pic>
      <p:sp>
        <p:nvSpPr>
          <p:cNvPr id="8" name="Rectangle 7"/>
          <p:cNvSpPr/>
          <p:nvPr/>
        </p:nvSpPr>
        <p:spPr>
          <a:xfrm>
            <a:off x="6047657" y="2244571"/>
            <a:ext cx="3096343" cy="338554"/>
          </a:xfrm>
          <a:prstGeom prst="rect">
            <a:avLst/>
          </a:prstGeom>
        </p:spPr>
        <p:txBody>
          <a:bodyPr wrap="square">
            <a:spAutoFit/>
          </a:bodyPr>
          <a:lstStyle/>
          <a:p>
            <a:pPr algn="just"/>
            <a:r>
              <a:rPr lang="ru-RU" sz="1600" dirty="0">
                <a:latin typeface="Arial" pitchFamily="34" charset="0"/>
                <a:cs typeface="Arial" pitchFamily="34" charset="0"/>
              </a:rPr>
              <a:t>Круговорот воды в природе</a:t>
            </a:r>
          </a:p>
        </p:txBody>
      </p:sp>
      <p:sp>
        <p:nvSpPr>
          <p:cNvPr id="9" name="Rectangle 8"/>
          <p:cNvSpPr/>
          <p:nvPr/>
        </p:nvSpPr>
        <p:spPr>
          <a:xfrm>
            <a:off x="5940152" y="5661248"/>
            <a:ext cx="3096343" cy="584775"/>
          </a:xfrm>
          <a:prstGeom prst="rect">
            <a:avLst/>
          </a:prstGeom>
        </p:spPr>
        <p:txBody>
          <a:bodyPr wrap="square">
            <a:spAutoFit/>
          </a:bodyPr>
          <a:lstStyle/>
          <a:p>
            <a:pPr algn="just"/>
            <a:r>
              <a:rPr lang="ru-RU" sz="1600" dirty="0">
                <a:latin typeface="Arial" pitchFamily="34" charset="0"/>
                <a:cs typeface="Arial" pitchFamily="34" charset="0"/>
              </a:rPr>
              <a:t>Охлаждение горячего воздуха за счет испарения воды</a:t>
            </a:r>
          </a:p>
        </p:txBody>
      </p:sp>
    </p:spTree>
    <p:extLst>
      <p:ext uri="{BB962C8B-B14F-4D97-AF65-F5344CB8AC3E}">
        <p14:creationId xmlns:p14="http://schemas.microsoft.com/office/powerpoint/2010/main" val="1612841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82" name="Picture 2" descr="C:\Users\PierreYV\Downloads\ris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56791"/>
            <a:ext cx="3514361" cy="2635771"/>
          </a:xfrm>
          <a:prstGeom prst="rect">
            <a:avLst/>
          </a:prstGeom>
          <a:noFill/>
          <a:extLst>
            <a:ext uri="{909E8E84-426E-40DD-AFC4-6F175D3DCCD1}">
              <a14:hiddenFill xmlns:a14="http://schemas.microsoft.com/office/drawing/2010/main">
                <a:solidFill>
                  <a:srgbClr val="FFFFFF"/>
                </a:solidFill>
              </a14:hiddenFill>
            </a:ext>
          </a:extLst>
        </p:spPr>
      </p:pic>
      <p:pic>
        <p:nvPicPr>
          <p:cNvPr id="1402883" name="Picture 3" descr="C:\Users\PierreYV\Downloads\126e_212ev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483897"/>
            <a:ext cx="2872479" cy="2623531"/>
          </a:xfrm>
          <a:prstGeom prst="rect">
            <a:avLst/>
          </a:prstGeom>
          <a:noFill/>
          <a:extLst>
            <a:ext uri="{909E8E84-426E-40DD-AFC4-6F175D3DCCD1}">
              <a14:hiddenFill xmlns:a14="http://schemas.microsoft.com/office/drawing/2010/main">
                <a:solidFill>
                  <a:srgbClr val="FFFFFF"/>
                </a:solidFill>
              </a14:hiddenFill>
            </a:ext>
          </a:extLst>
        </p:spPr>
      </p:pic>
      <p:pic>
        <p:nvPicPr>
          <p:cNvPr id="1402884" name="Picture 4" descr="C:\Users\PierreYV\Downloads\_18d82a784df013cd6bcbc5d8958709d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4365104"/>
            <a:ext cx="3393980"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402885" name="Picture 5" descr="C:\Users\PierreYV\Downloads\043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2204863"/>
            <a:ext cx="1512168" cy="11816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p:cNvSpPr txBox="1">
            <a:spLocks noRot="1" noChangeArrowheads="1"/>
          </p:cNvSpPr>
          <p:nvPr/>
        </p:nvSpPr>
        <p:spPr bwMode="auto">
          <a:xfrm>
            <a:off x="940271" y="8764"/>
            <a:ext cx="6984776" cy="85110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Испарение и конденсация в теплообменниках</a:t>
            </a:r>
          </a:p>
        </p:txBody>
      </p:sp>
      <p:sp>
        <p:nvSpPr>
          <p:cNvPr id="9" name="Rectangle 8"/>
          <p:cNvSpPr/>
          <p:nvPr/>
        </p:nvSpPr>
        <p:spPr>
          <a:xfrm>
            <a:off x="532536" y="1038221"/>
            <a:ext cx="3096343" cy="338554"/>
          </a:xfrm>
          <a:prstGeom prst="rect">
            <a:avLst/>
          </a:prstGeom>
        </p:spPr>
        <p:txBody>
          <a:bodyPr wrap="square">
            <a:spAutoFit/>
          </a:bodyPr>
          <a:lstStyle/>
          <a:p>
            <a:pPr algn="just"/>
            <a:r>
              <a:rPr lang="ru-RU" sz="1600" dirty="0">
                <a:latin typeface="Arial" pitchFamily="34" charset="0"/>
                <a:cs typeface="Arial" pitchFamily="34" charset="0"/>
              </a:rPr>
              <a:t>Устройство тепловой трубки</a:t>
            </a:r>
          </a:p>
        </p:txBody>
      </p:sp>
      <p:pic>
        <p:nvPicPr>
          <p:cNvPr id="1755139" name="Picture 3" descr="C:\Users\PierreYV\Downloads\felt2-thermolab.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4496" y="4971921"/>
            <a:ext cx="1944216" cy="1676887"/>
          </a:xfrm>
          <a:prstGeom prst="rect">
            <a:avLst/>
          </a:prstGeom>
          <a:noFill/>
          <a:extLst>
            <a:ext uri="{909E8E84-426E-40DD-AFC4-6F175D3DCCD1}">
              <a14:hiddenFill xmlns:a14="http://schemas.microsoft.com/office/drawing/2010/main">
                <a:solidFill>
                  <a:srgbClr val="FFFFFF"/>
                </a:solidFill>
              </a14:hiddenFill>
            </a:ext>
          </a:extLst>
        </p:spPr>
      </p:pic>
      <p:pic>
        <p:nvPicPr>
          <p:cNvPr id="1755140" name="Picture 4" descr="C:\Users\PierreYV\Downloads\gloove2-thermolab.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83968" y="4971922"/>
            <a:ext cx="1944216" cy="167688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295779" y="4437111"/>
            <a:ext cx="4139978" cy="338554"/>
          </a:xfrm>
          <a:prstGeom prst="rect">
            <a:avLst/>
          </a:prstGeom>
        </p:spPr>
        <p:txBody>
          <a:bodyPr wrap="square">
            <a:spAutoFit/>
          </a:bodyPr>
          <a:lstStyle/>
          <a:p>
            <a:pPr algn="just"/>
            <a:r>
              <a:rPr lang="ru-RU" sz="1600" dirty="0" smtClean="0">
                <a:latin typeface="Arial" pitchFamily="34" charset="0"/>
                <a:cs typeface="Arial" pitchFamily="34" charset="0"/>
              </a:rPr>
              <a:t>Тепловые трубки различных конструкций</a:t>
            </a:r>
            <a:endParaRPr lang="ru-RU" sz="1600" dirty="0">
              <a:latin typeface="Arial" pitchFamily="34" charset="0"/>
              <a:cs typeface="Arial" pitchFamily="34" charset="0"/>
            </a:endParaRPr>
          </a:p>
        </p:txBody>
      </p:sp>
      <p:sp>
        <p:nvSpPr>
          <p:cNvPr id="12" name="Rectangle 11"/>
          <p:cNvSpPr/>
          <p:nvPr/>
        </p:nvSpPr>
        <p:spPr>
          <a:xfrm>
            <a:off x="4306693" y="1038221"/>
            <a:ext cx="3865708" cy="338554"/>
          </a:xfrm>
          <a:prstGeom prst="rect">
            <a:avLst/>
          </a:prstGeom>
        </p:spPr>
        <p:txBody>
          <a:bodyPr wrap="square">
            <a:spAutoFit/>
          </a:bodyPr>
          <a:lstStyle/>
          <a:p>
            <a:pPr algn="just"/>
            <a:r>
              <a:rPr lang="ru-RU" sz="1600" dirty="0" smtClean="0">
                <a:latin typeface="Arial" pitchFamily="34" charset="0"/>
                <a:cs typeface="Arial" pitchFamily="34" charset="0"/>
              </a:rPr>
              <a:t>Применение в системах охлаждения</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2272505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95536" y="30230"/>
            <a:ext cx="8280920" cy="73447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Давление насыщенных паров вблизи искривленной поверхности</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279279" y="4119716"/>
            <a:ext cx="8657530" cy="1569660"/>
          </a:xfrm>
          <a:prstGeom prst="rect">
            <a:avLst/>
          </a:prstGeom>
        </p:spPr>
        <p:txBody>
          <a:bodyPr wrap="square">
            <a:spAutoFit/>
          </a:bodyPr>
          <a:lstStyle/>
          <a:p>
            <a:pPr algn="just"/>
            <a:r>
              <a:rPr lang="ru-RU" sz="1600" dirty="0">
                <a:latin typeface="Arial" pitchFamily="34" charset="0"/>
                <a:cs typeface="Arial" pitchFamily="34" charset="0"/>
              </a:rPr>
              <a:t>Условие динамического равновесия по физическому содержанию не меняются. Однако интенсивность обмена молекулами между паром и жидкостью зависит от кривизны поверхности, которая влияет на величину равнодействующей силы, которая действует на молекулу вблизи поверхности со стороны других молекул. </a:t>
            </a:r>
            <a:r>
              <a:rPr lang="ru-RU" sz="1600" dirty="0" smtClean="0">
                <a:latin typeface="Arial" pitchFamily="34" charset="0"/>
                <a:cs typeface="Arial" pitchFamily="34" charset="0"/>
              </a:rPr>
              <a:t>Кроме того, избыточное </a:t>
            </a:r>
            <a:r>
              <a:rPr lang="ru-RU" sz="1600" dirty="0" err="1">
                <a:latin typeface="Arial" pitchFamily="34" charset="0"/>
                <a:cs typeface="Arial" pitchFamily="34" charset="0"/>
              </a:rPr>
              <a:t>Лапласовское</a:t>
            </a:r>
            <a:r>
              <a:rPr lang="ru-RU" sz="1600" dirty="0">
                <a:latin typeface="Arial" pitchFamily="34" charset="0"/>
                <a:cs typeface="Arial" pitchFamily="34" charset="0"/>
              </a:rPr>
              <a:t> давление также меняет частоту соударений между молекулами, которая влияет на число покидающих жидкость молекул.</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182" y="2269908"/>
            <a:ext cx="2551445" cy="181927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4" y="2269908"/>
            <a:ext cx="2551445" cy="126682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0192" y="1831758"/>
            <a:ext cx="2560964" cy="1704975"/>
          </a:xfrm>
          <a:prstGeom prst="rect">
            <a:avLst/>
          </a:prstGeom>
        </p:spPr>
      </p:pic>
      <p:sp>
        <p:nvSpPr>
          <p:cNvPr id="9" name="Rectangle 8"/>
          <p:cNvSpPr/>
          <p:nvPr/>
        </p:nvSpPr>
        <p:spPr>
          <a:xfrm>
            <a:off x="89329" y="980728"/>
            <a:ext cx="3289768" cy="784830"/>
          </a:xfrm>
          <a:prstGeom prst="rect">
            <a:avLst/>
          </a:prstGeom>
        </p:spPr>
        <p:txBody>
          <a:bodyPr wrap="square">
            <a:spAutoFit/>
          </a:bodyPr>
          <a:lstStyle/>
          <a:p>
            <a:pPr algn="just"/>
            <a:r>
              <a:rPr lang="ru-RU" sz="1500" dirty="0">
                <a:latin typeface="Arial" pitchFamily="34" charset="0"/>
                <a:cs typeface="Arial" pitchFamily="34" charset="0"/>
              </a:rPr>
              <a:t>Молекулам тяжелее покинуть жидкость. Потенциальный барьер больше. Давление паров меньше</a:t>
            </a:r>
          </a:p>
        </p:txBody>
      </p:sp>
      <p:sp>
        <p:nvSpPr>
          <p:cNvPr id="10" name="Rectangle 9"/>
          <p:cNvSpPr/>
          <p:nvPr/>
        </p:nvSpPr>
        <p:spPr>
          <a:xfrm>
            <a:off x="324244" y="5894691"/>
            <a:ext cx="8567600" cy="830997"/>
          </a:xfrm>
          <a:prstGeom prst="rect">
            <a:avLst/>
          </a:prstGeom>
          <a:ln w="31750">
            <a:solidFill>
              <a:srgbClr val="C00000"/>
            </a:solidFill>
          </a:ln>
        </p:spPr>
        <p:txBody>
          <a:bodyPr wrap="square">
            <a:spAutoFit/>
          </a:bodyPr>
          <a:lstStyle/>
          <a:p>
            <a:pPr algn="just"/>
            <a:r>
              <a:rPr lang="ru-RU" sz="1600" dirty="0">
                <a:latin typeface="Arial" pitchFamily="34" charset="0"/>
                <a:cs typeface="Arial" pitchFamily="34" charset="0"/>
              </a:rPr>
              <a:t>В случае вогнутой поверхности давление насыщенных паров меньше, чем в случае плоской. В случае выпуклой поверхности жидкости давление насыщенных паров увеличивается. </a:t>
            </a:r>
          </a:p>
        </p:txBody>
      </p:sp>
      <p:sp>
        <p:nvSpPr>
          <p:cNvPr id="11" name="Rectangle 10"/>
          <p:cNvSpPr/>
          <p:nvPr/>
        </p:nvSpPr>
        <p:spPr>
          <a:xfrm>
            <a:off x="5796136" y="1017634"/>
            <a:ext cx="3244691" cy="784830"/>
          </a:xfrm>
          <a:prstGeom prst="rect">
            <a:avLst/>
          </a:prstGeom>
        </p:spPr>
        <p:txBody>
          <a:bodyPr wrap="square">
            <a:spAutoFit/>
          </a:bodyPr>
          <a:lstStyle/>
          <a:p>
            <a:pPr algn="just"/>
            <a:r>
              <a:rPr lang="ru-RU" sz="1500" dirty="0">
                <a:latin typeface="Arial" pitchFamily="34" charset="0"/>
                <a:cs typeface="Arial" pitchFamily="34" charset="0"/>
              </a:rPr>
              <a:t>Молекулам легче покинуть жидкость. Потенциальный барьер меньше. Давление паров больше</a:t>
            </a:r>
          </a:p>
        </p:txBody>
      </p:sp>
    </p:spTree>
    <p:extLst>
      <p:ext uri="{BB962C8B-B14F-4D97-AF65-F5344CB8AC3E}">
        <p14:creationId xmlns:p14="http://schemas.microsoft.com/office/powerpoint/2010/main" val="743145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02" y="947623"/>
            <a:ext cx="2906234" cy="3800475"/>
          </a:xfrm>
          <a:prstGeom prst="rect">
            <a:avLst/>
          </a:prstGeom>
        </p:spPr>
      </p:pic>
      <p:sp>
        <p:nvSpPr>
          <p:cNvPr id="4" name="Rectangle 4"/>
          <p:cNvSpPr txBox="1">
            <a:spLocks noRot="1" noChangeArrowheads="1"/>
          </p:cNvSpPr>
          <p:nvPr/>
        </p:nvSpPr>
        <p:spPr bwMode="auto">
          <a:xfrm>
            <a:off x="179512" y="44624"/>
            <a:ext cx="8856984"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Формула Томсона (Кельвина), простой вариант</a:t>
            </a:r>
          </a:p>
        </p:txBody>
      </p:sp>
      <p:graphicFrame>
        <p:nvGraphicFramePr>
          <p:cNvPr id="7" name="Object 6"/>
          <p:cNvGraphicFramePr>
            <a:graphicFrameLocks noChangeAspect="1"/>
          </p:cNvGraphicFramePr>
          <p:nvPr>
            <p:extLst>
              <p:ext uri="{D42A27DB-BD31-4B8C-83A1-F6EECF244321}">
                <p14:modId xmlns:p14="http://schemas.microsoft.com/office/powerpoint/2010/main" val="1470414742"/>
              </p:ext>
            </p:extLst>
          </p:nvPr>
        </p:nvGraphicFramePr>
        <p:xfrm>
          <a:off x="341634" y="1700807"/>
          <a:ext cx="342792" cy="411480"/>
        </p:xfrm>
        <a:graphic>
          <a:graphicData uri="http://schemas.openxmlformats.org/presentationml/2006/ole">
            <mc:AlternateContent xmlns:mc="http://schemas.openxmlformats.org/markup-compatibility/2006">
              <mc:Choice xmlns:v="urn:schemas-microsoft-com:vml" Requires="v">
                <p:oleObj spid="_x0000_s1808443" name="Equation" r:id="rId4" imgW="190440" imgH="228600" progId="Equation.DSMT4">
                  <p:embed/>
                </p:oleObj>
              </mc:Choice>
              <mc:Fallback>
                <p:oleObj name="Equation" r:id="rId4" imgW="190440" imgH="228600" progId="Equation.DSMT4">
                  <p:embed/>
                  <p:pic>
                    <p:nvPicPr>
                      <p:cNvPr id="0" name="Object 13"/>
                      <p:cNvPicPr>
                        <a:picLocks noChangeAspect="1" noChangeArrowheads="1"/>
                      </p:cNvPicPr>
                      <p:nvPr/>
                    </p:nvPicPr>
                    <p:blipFill>
                      <a:blip r:embed="rId5"/>
                      <a:srcRect/>
                      <a:stretch>
                        <a:fillRect/>
                      </a:stretch>
                    </p:blipFill>
                    <p:spPr bwMode="auto">
                      <a:xfrm>
                        <a:off x="341634" y="1700807"/>
                        <a:ext cx="34279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094809899"/>
              </p:ext>
            </p:extLst>
          </p:nvPr>
        </p:nvGraphicFramePr>
        <p:xfrm>
          <a:off x="2112341" y="2930524"/>
          <a:ext cx="228096" cy="319464"/>
        </p:xfrm>
        <a:graphic>
          <a:graphicData uri="http://schemas.openxmlformats.org/presentationml/2006/ole">
            <mc:AlternateContent xmlns:mc="http://schemas.openxmlformats.org/markup-compatibility/2006">
              <mc:Choice xmlns:v="urn:schemas-microsoft-com:vml" Requires="v">
                <p:oleObj spid="_x0000_s1808444" name="Equation" r:id="rId6" imgW="126720" imgH="177480" progId="Equation.DSMT4">
                  <p:embed/>
                </p:oleObj>
              </mc:Choice>
              <mc:Fallback>
                <p:oleObj name="Equation" r:id="rId6" imgW="126720" imgH="177480" progId="Equation.DSMT4">
                  <p:embed/>
                  <p:pic>
                    <p:nvPicPr>
                      <p:cNvPr id="0" name=""/>
                      <p:cNvPicPr>
                        <a:picLocks noChangeAspect="1" noChangeArrowheads="1"/>
                      </p:cNvPicPr>
                      <p:nvPr/>
                    </p:nvPicPr>
                    <p:blipFill>
                      <a:blip r:embed="rId7"/>
                      <a:srcRect/>
                      <a:stretch>
                        <a:fillRect/>
                      </a:stretch>
                    </p:blipFill>
                    <p:spPr bwMode="auto">
                      <a:xfrm>
                        <a:off x="2112341" y="2930524"/>
                        <a:ext cx="228096" cy="31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280020900"/>
              </p:ext>
            </p:extLst>
          </p:nvPr>
        </p:nvGraphicFramePr>
        <p:xfrm>
          <a:off x="2285850" y="1124744"/>
          <a:ext cx="342792" cy="411480"/>
        </p:xfrm>
        <a:graphic>
          <a:graphicData uri="http://schemas.openxmlformats.org/presentationml/2006/ole">
            <mc:AlternateContent xmlns:mc="http://schemas.openxmlformats.org/markup-compatibility/2006">
              <mc:Choice xmlns:v="urn:schemas-microsoft-com:vml" Requires="v">
                <p:oleObj spid="_x0000_s1808445" name="Equation" r:id="rId8" imgW="190440" imgH="228600" progId="Equation.DSMT4">
                  <p:embed/>
                </p:oleObj>
              </mc:Choice>
              <mc:Fallback>
                <p:oleObj name="Equation" r:id="rId8" imgW="190440" imgH="228600" progId="Equation.DSMT4">
                  <p:embed/>
                  <p:pic>
                    <p:nvPicPr>
                      <p:cNvPr id="0" name=""/>
                      <p:cNvPicPr>
                        <a:picLocks noChangeAspect="1" noChangeArrowheads="1"/>
                      </p:cNvPicPr>
                      <p:nvPr/>
                    </p:nvPicPr>
                    <p:blipFill>
                      <a:blip r:embed="rId9"/>
                      <a:srcRect/>
                      <a:stretch>
                        <a:fillRect/>
                      </a:stretch>
                    </p:blipFill>
                    <p:spPr bwMode="auto">
                      <a:xfrm>
                        <a:off x="2285850" y="1124744"/>
                        <a:ext cx="34279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1719869"/>
              </p:ext>
            </p:extLst>
          </p:nvPr>
        </p:nvGraphicFramePr>
        <p:xfrm>
          <a:off x="2213842" y="4221088"/>
          <a:ext cx="319087" cy="411162"/>
        </p:xfrm>
        <a:graphic>
          <a:graphicData uri="http://schemas.openxmlformats.org/presentationml/2006/ole">
            <mc:AlternateContent xmlns:mc="http://schemas.openxmlformats.org/markup-compatibility/2006">
              <mc:Choice xmlns:v="urn:schemas-microsoft-com:vml" Requires="v">
                <p:oleObj spid="_x0000_s1808446" name="Equation" r:id="rId10" imgW="177480" imgH="228600" progId="Equation.DSMT4">
                  <p:embed/>
                </p:oleObj>
              </mc:Choice>
              <mc:Fallback>
                <p:oleObj name="Equation" r:id="rId10" imgW="177480" imgH="228600" progId="Equation.DSMT4">
                  <p:embed/>
                  <p:pic>
                    <p:nvPicPr>
                      <p:cNvPr id="0" name=""/>
                      <p:cNvPicPr>
                        <a:picLocks noChangeAspect="1" noChangeArrowheads="1"/>
                      </p:cNvPicPr>
                      <p:nvPr/>
                    </p:nvPicPr>
                    <p:blipFill>
                      <a:blip r:embed="rId11"/>
                      <a:srcRect/>
                      <a:stretch>
                        <a:fillRect/>
                      </a:stretch>
                    </p:blipFill>
                    <p:spPr bwMode="auto">
                      <a:xfrm>
                        <a:off x="2213842" y="4221088"/>
                        <a:ext cx="319087"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3203848" y="980728"/>
            <a:ext cx="5832648" cy="1323439"/>
          </a:xfrm>
          <a:prstGeom prst="rect">
            <a:avLst/>
          </a:prstGeom>
        </p:spPr>
        <p:txBody>
          <a:bodyPr wrap="square">
            <a:spAutoFit/>
          </a:bodyPr>
          <a:lstStyle/>
          <a:p>
            <a:pPr algn="just"/>
            <a:r>
              <a:rPr lang="ru-RU" sz="1600" dirty="0">
                <a:latin typeface="Arial" pitchFamily="34" charset="0"/>
                <a:cs typeface="Arial" pitchFamily="34" charset="0"/>
              </a:rPr>
              <a:t>Жидкость и трубка помещены в замкнутый сосуд. Над жидкостью находится насыщенный пар. Давление </a:t>
            </a:r>
            <a:r>
              <a:rPr lang="en-US" sz="1600" i="1" dirty="0">
                <a:latin typeface="Arial" pitchFamily="34" charset="0"/>
                <a:cs typeface="Arial" pitchFamily="34" charset="0"/>
              </a:rPr>
              <a:t>p</a:t>
            </a:r>
            <a:r>
              <a:rPr lang="en-US" sz="1600" baseline="-25000" dirty="0">
                <a:latin typeface="Arial" pitchFamily="34" charset="0"/>
                <a:cs typeface="Arial" pitchFamily="34" charset="0"/>
              </a:rPr>
              <a:t>0</a:t>
            </a:r>
            <a:r>
              <a:rPr lang="en-US" sz="1600" dirty="0">
                <a:latin typeface="Arial" pitchFamily="34" charset="0"/>
                <a:cs typeface="Arial" pitchFamily="34" charset="0"/>
              </a:rPr>
              <a:t> </a:t>
            </a:r>
            <a:r>
              <a:rPr lang="ru-RU" sz="1600" dirty="0">
                <a:latin typeface="Arial" pitchFamily="34" charset="0"/>
                <a:cs typeface="Arial" pitchFamily="34" charset="0"/>
              </a:rPr>
              <a:t>на уровне поверхности жидкости одинаково как внутри капилляра, так и вне капилляра.  Давление насыщенных паров </a:t>
            </a:r>
            <a:r>
              <a:rPr lang="en-US" sz="1600" i="1" dirty="0" err="1">
                <a:latin typeface="Arial" pitchFamily="34" charset="0"/>
                <a:cs typeface="Arial" pitchFamily="34" charset="0"/>
              </a:rPr>
              <a:t>p</a:t>
            </a:r>
            <a:r>
              <a:rPr lang="en-US" sz="1600" i="1" baseline="-25000" dirty="0" err="1">
                <a:latin typeface="Arial" pitchFamily="34" charset="0"/>
                <a:cs typeface="Arial" pitchFamily="34" charset="0"/>
              </a:rPr>
              <a:t>h</a:t>
            </a:r>
            <a:r>
              <a:rPr lang="ru-RU" sz="1600" dirty="0">
                <a:latin typeface="Arial" pitchFamily="34" charset="0"/>
                <a:cs typeface="Arial" pitchFamily="34" charset="0"/>
              </a:rPr>
              <a:t> на высоте </a:t>
            </a:r>
            <a:r>
              <a:rPr lang="en-US" sz="1600" i="1" dirty="0">
                <a:latin typeface="Arial" pitchFamily="34" charset="0"/>
                <a:cs typeface="Arial" pitchFamily="34" charset="0"/>
              </a:rPr>
              <a:t>h</a:t>
            </a:r>
            <a:r>
              <a:rPr lang="en-US" sz="1600" dirty="0">
                <a:latin typeface="Arial" pitchFamily="34" charset="0"/>
                <a:cs typeface="Arial" pitchFamily="34" charset="0"/>
              </a:rPr>
              <a:t> </a:t>
            </a:r>
            <a:r>
              <a:rPr lang="ru-RU" sz="1600" dirty="0">
                <a:latin typeface="Arial" pitchFamily="34" charset="0"/>
                <a:cs typeface="Arial" pitchFamily="34" charset="0"/>
              </a:rPr>
              <a:t>во всем сосуде также одинаково.</a:t>
            </a:r>
          </a:p>
        </p:txBody>
      </p:sp>
      <p:graphicFrame>
        <p:nvGraphicFramePr>
          <p:cNvPr id="12" name="Object 11"/>
          <p:cNvGraphicFramePr>
            <a:graphicFrameLocks noChangeAspect="1"/>
          </p:cNvGraphicFramePr>
          <p:nvPr>
            <p:extLst>
              <p:ext uri="{D42A27DB-BD31-4B8C-83A1-F6EECF244321}">
                <p14:modId xmlns:p14="http://schemas.microsoft.com/office/powerpoint/2010/main" val="3965028212"/>
              </p:ext>
            </p:extLst>
          </p:nvPr>
        </p:nvGraphicFramePr>
        <p:xfrm>
          <a:off x="1306276" y="3789040"/>
          <a:ext cx="342792" cy="411480"/>
        </p:xfrm>
        <a:graphic>
          <a:graphicData uri="http://schemas.openxmlformats.org/presentationml/2006/ole">
            <mc:AlternateContent xmlns:mc="http://schemas.openxmlformats.org/markup-compatibility/2006">
              <mc:Choice xmlns:v="urn:schemas-microsoft-com:vml" Requires="v">
                <p:oleObj spid="_x0000_s1808447" name="Equation" r:id="rId12" imgW="190440" imgH="228600" progId="Equation.DSMT4">
                  <p:embed/>
                </p:oleObj>
              </mc:Choice>
              <mc:Fallback>
                <p:oleObj name="Equation" r:id="rId12" imgW="190440" imgH="228600" progId="Equation.DSMT4">
                  <p:embed/>
                  <p:pic>
                    <p:nvPicPr>
                      <p:cNvPr id="0" name=""/>
                      <p:cNvPicPr>
                        <a:picLocks noChangeAspect="1" noChangeArrowheads="1"/>
                      </p:cNvPicPr>
                      <p:nvPr/>
                    </p:nvPicPr>
                    <p:blipFill>
                      <a:blip r:embed="rId13"/>
                      <a:srcRect/>
                      <a:stretch>
                        <a:fillRect/>
                      </a:stretch>
                    </p:blipFill>
                    <p:spPr bwMode="auto">
                      <a:xfrm>
                        <a:off x="1306276" y="3789040"/>
                        <a:ext cx="34279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966530387"/>
              </p:ext>
            </p:extLst>
          </p:nvPr>
        </p:nvGraphicFramePr>
        <p:xfrm>
          <a:off x="5148064" y="2878846"/>
          <a:ext cx="1620837" cy="388938"/>
        </p:xfrm>
        <a:graphic>
          <a:graphicData uri="http://schemas.openxmlformats.org/presentationml/2006/ole">
            <mc:AlternateContent xmlns:mc="http://schemas.openxmlformats.org/markup-compatibility/2006">
              <mc:Choice xmlns:v="urn:schemas-microsoft-com:vml" Requires="v">
                <p:oleObj spid="_x0000_s1808448" name="Equation" r:id="rId14" imgW="952200" imgH="228600" progId="Equation.DSMT4">
                  <p:embed/>
                </p:oleObj>
              </mc:Choice>
              <mc:Fallback>
                <p:oleObj name="Equation" r:id="rId14" imgW="952200" imgH="228600" progId="Equation.DSMT4">
                  <p:embed/>
                  <p:pic>
                    <p:nvPicPr>
                      <p:cNvPr id="0" name="Object 80"/>
                      <p:cNvPicPr>
                        <a:picLocks noChangeAspect="1" noChangeArrowheads="1"/>
                      </p:cNvPicPr>
                      <p:nvPr/>
                    </p:nvPicPr>
                    <p:blipFill>
                      <a:blip r:embed="rId15"/>
                      <a:srcRect/>
                      <a:stretch>
                        <a:fillRect/>
                      </a:stretch>
                    </p:blipFill>
                    <p:spPr bwMode="auto">
                      <a:xfrm>
                        <a:off x="5148064" y="2878846"/>
                        <a:ext cx="1620837"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3203848" y="2488540"/>
            <a:ext cx="5688632" cy="584775"/>
          </a:xfrm>
          <a:prstGeom prst="rect">
            <a:avLst/>
          </a:prstGeom>
        </p:spPr>
        <p:txBody>
          <a:bodyPr wrap="square">
            <a:spAutoFit/>
          </a:bodyPr>
          <a:lstStyle/>
          <a:p>
            <a:pPr algn="just"/>
            <a:r>
              <a:rPr lang="ru-RU" sz="1600" dirty="0">
                <a:latin typeface="Arial" pitchFamily="34" charset="0"/>
                <a:cs typeface="Arial" pitchFamily="34" charset="0"/>
              </a:rPr>
              <a:t>Гидростатический перепад давления с учетом плотности пара</a:t>
            </a:r>
          </a:p>
        </p:txBody>
      </p:sp>
      <p:sp>
        <p:nvSpPr>
          <p:cNvPr id="15" name="Rectangle 14"/>
          <p:cNvSpPr/>
          <p:nvPr/>
        </p:nvSpPr>
        <p:spPr>
          <a:xfrm>
            <a:off x="3203848" y="3373541"/>
            <a:ext cx="5688632" cy="830997"/>
          </a:xfrm>
          <a:prstGeom prst="rect">
            <a:avLst/>
          </a:prstGeom>
        </p:spPr>
        <p:txBody>
          <a:bodyPr wrap="square">
            <a:spAutoFit/>
          </a:bodyPr>
          <a:lstStyle/>
          <a:p>
            <a:pPr algn="just"/>
            <a:r>
              <a:rPr lang="ru-RU" sz="1600" dirty="0">
                <a:latin typeface="Arial" pitchFamily="34" charset="0"/>
                <a:cs typeface="Arial" pitchFamily="34" charset="0"/>
              </a:rPr>
              <a:t>Гидростатический перепад давления с учетом плотности жидкости и перепад давления на искривленной поверхности</a:t>
            </a:r>
          </a:p>
        </p:txBody>
      </p:sp>
      <p:graphicFrame>
        <p:nvGraphicFramePr>
          <p:cNvPr id="16" name="Object 15"/>
          <p:cNvGraphicFramePr>
            <a:graphicFrameLocks noChangeAspect="1"/>
          </p:cNvGraphicFramePr>
          <p:nvPr>
            <p:extLst>
              <p:ext uri="{D42A27DB-BD31-4B8C-83A1-F6EECF244321}">
                <p14:modId xmlns:p14="http://schemas.microsoft.com/office/powerpoint/2010/main" val="621454055"/>
              </p:ext>
            </p:extLst>
          </p:nvPr>
        </p:nvGraphicFramePr>
        <p:xfrm>
          <a:off x="5028765" y="4078173"/>
          <a:ext cx="2182813" cy="669925"/>
        </p:xfrm>
        <a:graphic>
          <a:graphicData uri="http://schemas.openxmlformats.org/presentationml/2006/ole">
            <mc:AlternateContent xmlns:mc="http://schemas.openxmlformats.org/markup-compatibility/2006">
              <mc:Choice xmlns:v="urn:schemas-microsoft-com:vml" Requires="v">
                <p:oleObj spid="_x0000_s1808449" name="Equation" r:id="rId16" imgW="1282680" imgH="393480" progId="Equation.DSMT4">
                  <p:embed/>
                </p:oleObj>
              </mc:Choice>
              <mc:Fallback>
                <p:oleObj name="Equation" r:id="rId16" imgW="1282680" imgH="393480" progId="Equation.DSMT4">
                  <p:embed/>
                  <p:pic>
                    <p:nvPicPr>
                      <p:cNvPr id="0" name=""/>
                      <p:cNvPicPr>
                        <a:picLocks noChangeAspect="1" noChangeArrowheads="1"/>
                      </p:cNvPicPr>
                      <p:nvPr/>
                    </p:nvPicPr>
                    <p:blipFill>
                      <a:blip r:embed="rId17"/>
                      <a:srcRect/>
                      <a:stretch>
                        <a:fillRect/>
                      </a:stretch>
                    </p:blipFill>
                    <p:spPr bwMode="auto">
                      <a:xfrm>
                        <a:off x="5028765" y="4078173"/>
                        <a:ext cx="218281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933835418"/>
              </p:ext>
            </p:extLst>
          </p:nvPr>
        </p:nvGraphicFramePr>
        <p:xfrm>
          <a:off x="4139952" y="4879394"/>
          <a:ext cx="1773238" cy="755650"/>
        </p:xfrm>
        <a:graphic>
          <a:graphicData uri="http://schemas.openxmlformats.org/presentationml/2006/ole">
            <mc:AlternateContent xmlns:mc="http://schemas.openxmlformats.org/markup-compatibility/2006">
              <mc:Choice xmlns:v="urn:schemas-microsoft-com:vml" Requires="v">
                <p:oleObj spid="_x0000_s1808450" name="Equation" r:id="rId18" imgW="1041120" imgH="444240" progId="Equation.DSMT4">
                  <p:embed/>
                </p:oleObj>
              </mc:Choice>
              <mc:Fallback>
                <p:oleObj name="Equation" r:id="rId18" imgW="1041120" imgH="444240" progId="Equation.DSMT4">
                  <p:embed/>
                  <p:pic>
                    <p:nvPicPr>
                      <p:cNvPr id="0" name=""/>
                      <p:cNvPicPr>
                        <a:picLocks noChangeAspect="1" noChangeArrowheads="1"/>
                      </p:cNvPicPr>
                      <p:nvPr/>
                    </p:nvPicPr>
                    <p:blipFill>
                      <a:blip r:embed="rId19"/>
                      <a:srcRect/>
                      <a:stretch>
                        <a:fillRect/>
                      </a:stretch>
                    </p:blipFill>
                    <p:spPr bwMode="auto">
                      <a:xfrm>
                        <a:off x="4139952" y="4879394"/>
                        <a:ext cx="1773238"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744962037"/>
              </p:ext>
            </p:extLst>
          </p:nvPr>
        </p:nvGraphicFramePr>
        <p:xfrm>
          <a:off x="1133722" y="1491718"/>
          <a:ext cx="274637" cy="296862"/>
        </p:xfrm>
        <a:graphic>
          <a:graphicData uri="http://schemas.openxmlformats.org/presentationml/2006/ole">
            <mc:AlternateContent xmlns:mc="http://schemas.openxmlformats.org/markup-compatibility/2006">
              <mc:Choice xmlns:v="urn:schemas-microsoft-com:vml" Requires="v">
                <p:oleObj spid="_x0000_s1808451" name="Equation" r:id="rId20" imgW="152280" imgH="164880" progId="Equation.DSMT4">
                  <p:embed/>
                </p:oleObj>
              </mc:Choice>
              <mc:Fallback>
                <p:oleObj name="Equation" r:id="rId20" imgW="152280" imgH="164880" progId="Equation.DSMT4">
                  <p:embed/>
                  <p:pic>
                    <p:nvPicPr>
                      <p:cNvPr id="0" name=""/>
                      <p:cNvPicPr>
                        <a:picLocks noChangeAspect="1" noChangeArrowheads="1"/>
                      </p:cNvPicPr>
                      <p:nvPr/>
                    </p:nvPicPr>
                    <p:blipFill>
                      <a:blip r:embed="rId21"/>
                      <a:srcRect/>
                      <a:stretch>
                        <a:fillRect/>
                      </a:stretch>
                    </p:blipFill>
                    <p:spPr bwMode="auto">
                      <a:xfrm>
                        <a:off x="1133722" y="1491718"/>
                        <a:ext cx="274637"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035664144"/>
              </p:ext>
            </p:extLst>
          </p:nvPr>
        </p:nvGraphicFramePr>
        <p:xfrm>
          <a:off x="6803900" y="5013176"/>
          <a:ext cx="2160588" cy="390525"/>
        </p:xfrm>
        <a:graphic>
          <a:graphicData uri="http://schemas.openxmlformats.org/presentationml/2006/ole">
            <mc:AlternateContent xmlns:mc="http://schemas.openxmlformats.org/markup-compatibility/2006">
              <mc:Choice xmlns:v="urn:schemas-microsoft-com:vml" Requires="v">
                <p:oleObj spid="_x0000_s1808452" name="Equation" r:id="rId22" imgW="1269720" imgH="228600" progId="Equation.DSMT4">
                  <p:embed/>
                </p:oleObj>
              </mc:Choice>
              <mc:Fallback>
                <p:oleObj name="Equation" r:id="rId22" imgW="1269720" imgH="228600" progId="Equation.DSMT4">
                  <p:embed/>
                  <p:pic>
                    <p:nvPicPr>
                      <p:cNvPr id="0" name=""/>
                      <p:cNvPicPr>
                        <a:picLocks noChangeAspect="1" noChangeArrowheads="1"/>
                      </p:cNvPicPr>
                      <p:nvPr/>
                    </p:nvPicPr>
                    <p:blipFill>
                      <a:blip r:embed="rId23"/>
                      <a:srcRect/>
                      <a:stretch>
                        <a:fillRect/>
                      </a:stretch>
                    </p:blipFill>
                    <p:spPr bwMode="auto">
                      <a:xfrm>
                        <a:off x="6803900" y="5013176"/>
                        <a:ext cx="216058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87255182"/>
              </p:ext>
            </p:extLst>
          </p:nvPr>
        </p:nvGraphicFramePr>
        <p:xfrm>
          <a:off x="268107" y="4922256"/>
          <a:ext cx="2938462" cy="669925"/>
        </p:xfrm>
        <a:graphic>
          <a:graphicData uri="http://schemas.openxmlformats.org/presentationml/2006/ole">
            <mc:AlternateContent xmlns:mc="http://schemas.openxmlformats.org/markup-compatibility/2006">
              <mc:Choice xmlns:v="urn:schemas-microsoft-com:vml" Requires="v">
                <p:oleObj spid="_x0000_s1808453" name="Equation" r:id="rId24" imgW="1726920" imgH="393480" progId="Equation.DSMT4">
                  <p:embed/>
                </p:oleObj>
              </mc:Choice>
              <mc:Fallback>
                <p:oleObj name="Equation" r:id="rId24" imgW="1726920" imgH="393480" progId="Equation.DSMT4">
                  <p:embed/>
                  <p:pic>
                    <p:nvPicPr>
                      <p:cNvPr id="0" name=""/>
                      <p:cNvPicPr>
                        <a:picLocks noChangeAspect="1" noChangeArrowheads="1"/>
                      </p:cNvPicPr>
                      <p:nvPr/>
                    </p:nvPicPr>
                    <p:blipFill>
                      <a:blip r:embed="rId25"/>
                      <a:srcRect/>
                      <a:stretch>
                        <a:fillRect/>
                      </a:stretch>
                    </p:blipFill>
                    <p:spPr bwMode="auto">
                      <a:xfrm>
                        <a:off x="268107" y="4922256"/>
                        <a:ext cx="29384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ight Arrow 22"/>
          <p:cNvSpPr/>
          <p:nvPr/>
        </p:nvSpPr>
        <p:spPr>
          <a:xfrm>
            <a:off x="3419872" y="5013176"/>
            <a:ext cx="504057"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4" name="Object 23"/>
          <p:cNvGraphicFramePr>
            <a:graphicFrameLocks noChangeAspect="1"/>
          </p:cNvGraphicFramePr>
          <p:nvPr>
            <p:extLst>
              <p:ext uri="{D42A27DB-BD31-4B8C-83A1-F6EECF244321}">
                <p14:modId xmlns:p14="http://schemas.microsoft.com/office/powerpoint/2010/main" val="1063343253"/>
              </p:ext>
            </p:extLst>
          </p:nvPr>
        </p:nvGraphicFramePr>
        <p:xfrm>
          <a:off x="735691" y="5940654"/>
          <a:ext cx="1793875" cy="757237"/>
        </p:xfrm>
        <a:graphic>
          <a:graphicData uri="http://schemas.openxmlformats.org/presentationml/2006/ole">
            <mc:AlternateContent xmlns:mc="http://schemas.openxmlformats.org/markup-compatibility/2006">
              <mc:Choice xmlns:v="urn:schemas-microsoft-com:vml" Requires="v">
                <p:oleObj spid="_x0000_s1808454" name="Equation" r:id="rId26" imgW="1054080" imgH="444240" progId="Equation.DSMT4">
                  <p:embed/>
                </p:oleObj>
              </mc:Choice>
              <mc:Fallback>
                <p:oleObj name="Equation" r:id="rId26" imgW="1054080" imgH="444240" progId="Equation.DSMT4">
                  <p:embed/>
                  <p:pic>
                    <p:nvPicPr>
                      <p:cNvPr id="0" name=""/>
                      <p:cNvPicPr>
                        <a:picLocks noChangeAspect="1" noChangeArrowheads="1"/>
                      </p:cNvPicPr>
                      <p:nvPr/>
                    </p:nvPicPr>
                    <p:blipFill>
                      <a:blip r:embed="rId27"/>
                      <a:srcRect/>
                      <a:stretch>
                        <a:fillRect/>
                      </a:stretch>
                    </p:blipFill>
                    <p:spPr bwMode="auto">
                      <a:xfrm>
                        <a:off x="735691" y="5940654"/>
                        <a:ext cx="1793875" cy="757237"/>
                      </a:xfrm>
                      <a:prstGeom prst="rect">
                        <a:avLst/>
                      </a:prstGeom>
                      <a:solidFill>
                        <a:schemeClr val="bg1"/>
                      </a:solidFill>
                      <a:ln w="31750">
                        <a:solidFill>
                          <a:srgbClr val="C00000"/>
                        </a:solidFill>
                      </a:ln>
                    </p:spPr>
                  </p:pic>
                </p:oleObj>
              </mc:Fallback>
            </mc:AlternateContent>
          </a:graphicData>
        </a:graphic>
      </p:graphicFrame>
      <p:sp>
        <p:nvSpPr>
          <p:cNvPr id="25" name="Rectangle 24"/>
          <p:cNvSpPr/>
          <p:nvPr/>
        </p:nvSpPr>
        <p:spPr>
          <a:xfrm>
            <a:off x="2771800" y="5887037"/>
            <a:ext cx="6264696" cy="830997"/>
          </a:xfrm>
          <a:prstGeom prst="rect">
            <a:avLst/>
          </a:prstGeom>
        </p:spPr>
        <p:txBody>
          <a:bodyPr wrap="square">
            <a:spAutoFit/>
          </a:bodyPr>
          <a:lstStyle/>
          <a:p>
            <a:pPr algn="just"/>
            <a:r>
              <a:rPr lang="ru-RU" sz="1600" dirty="0">
                <a:latin typeface="Arial" pitchFamily="34" charset="0"/>
                <a:cs typeface="Arial" pitchFamily="34" charset="0"/>
              </a:rPr>
              <a:t>Приближенная разница в давлении насыщенного пара между плоской и сферической поверхностью радиуса </a:t>
            </a:r>
            <a:r>
              <a:rPr lang="en-US" sz="1600" i="1" dirty="0">
                <a:latin typeface="Arial" pitchFamily="34" charset="0"/>
                <a:cs typeface="Arial" pitchFamily="34" charset="0"/>
              </a:rPr>
              <a:t>R</a:t>
            </a:r>
            <a:r>
              <a:rPr lang="ru-RU" sz="1600" dirty="0">
                <a:latin typeface="Arial" pitchFamily="34" charset="0"/>
                <a:cs typeface="Arial" pitchFamily="34" charset="0"/>
              </a:rPr>
              <a:t>. Формулу нужно применять с учетом знака кривизны поверхности.</a:t>
            </a:r>
          </a:p>
        </p:txBody>
      </p:sp>
      <p:sp>
        <p:nvSpPr>
          <p:cNvPr id="22" name="Right Arrow 21"/>
          <p:cNvSpPr/>
          <p:nvPr/>
        </p:nvSpPr>
        <p:spPr>
          <a:xfrm>
            <a:off x="6063094" y="4941168"/>
            <a:ext cx="504057"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362097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203848" y="26935"/>
            <a:ext cx="2880320"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Кипение</a:t>
            </a:r>
          </a:p>
        </p:txBody>
      </p:sp>
      <p:pic>
        <p:nvPicPr>
          <p:cNvPr id="1328130" name="Picture 2" descr="C:\Users\PierreYV\Downloads\Diag_phase_eau_ru.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3" y="548680"/>
            <a:ext cx="4204437" cy="319274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211960" y="920230"/>
            <a:ext cx="4716016" cy="2062103"/>
          </a:xfrm>
          <a:prstGeom prst="rect">
            <a:avLst/>
          </a:prstGeom>
        </p:spPr>
        <p:txBody>
          <a:bodyPr wrap="square">
            <a:spAutoFit/>
          </a:bodyPr>
          <a:lstStyle/>
          <a:p>
            <a:pPr algn="just"/>
            <a:r>
              <a:rPr lang="ru-RU" sz="1600" dirty="0">
                <a:latin typeface="Arial" pitchFamily="34" charset="0"/>
                <a:cs typeface="Arial" pitchFamily="34" charset="0"/>
              </a:rPr>
              <a:t>Кипение — процесс интенсивного парообразования, который происходит в жидкости, как на свободной её поверхности, так и внутри её структуры. При этом в объёме жидкости возникают границы разделения фаз, то есть на стенках сосуда образуются пузырьки, которые содержат воздух и насыщенный пар</a:t>
            </a:r>
          </a:p>
        </p:txBody>
      </p:sp>
      <p:pic>
        <p:nvPicPr>
          <p:cNvPr id="12" name="Picture 2" descr="C:\Users\PierreYV\Downloads\21317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4659572"/>
            <a:ext cx="2736304" cy="2052228"/>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067944" y="2996970"/>
            <a:ext cx="4868763" cy="1569660"/>
          </a:xfrm>
          <a:prstGeom prst="rect">
            <a:avLst/>
          </a:prstGeom>
        </p:spPr>
        <p:txBody>
          <a:bodyPr wrap="square">
            <a:spAutoFit/>
          </a:bodyPr>
          <a:lstStyle/>
          <a:p>
            <a:pPr algn="just"/>
            <a:r>
              <a:rPr lang="ru-RU" sz="1600" dirty="0">
                <a:latin typeface="Arial" pitchFamily="34" charset="0"/>
                <a:cs typeface="Arial" pitchFamily="34" charset="0"/>
              </a:rPr>
              <a:t>Кипение является фазовым переходом первого рода. Кипение происходит более интенсивно, чем испарение с поверхности, из-за присутствия центров парообразования, обусловленных как более высокой температурой достигаемой в процессе кипения, так и наличием примесей   </a:t>
            </a:r>
          </a:p>
        </p:txBody>
      </p:sp>
      <p:sp>
        <p:nvSpPr>
          <p:cNvPr id="15" name="Rectangle 14"/>
          <p:cNvSpPr/>
          <p:nvPr/>
        </p:nvSpPr>
        <p:spPr>
          <a:xfrm>
            <a:off x="4139952" y="4895918"/>
            <a:ext cx="4767203" cy="1815882"/>
          </a:xfrm>
          <a:prstGeom prst="rect">
            <a:avLst/>
          </a:prstGeom>
        </p:spPr>
        <p:txBody>
          <a:bodyPr wrap="square">
            <a:spAutoFit/>
          </a:bodyPr>
          <a:lstStyle/>
          <a:p>
            <a:pPr algn="just"/>
            <a:r>
              <a:rPr lang="ru-RU" sz="1600" dirty="0">
                <a:latin typeface="Arial" pitchFamily="34" charset="0"/>
                <a:cs typeface="Arial" pitchFamily="34" charset="0"/>
              </a:rPr>
              <a:t>На процесс образования пузырьков можно влиять с помощью давления, звуковых волн, ионизации и других факторов возникновения центров парообразования. На принципе вскипания микрообъёмов жидкости от ионизации при прохождении заряженных частиц работает пузырьковая камера</a:t>
            </a:r>
          </a:p>
        </p:txBody>
      </p:sp>
      <p:sp>
        <p:nvSpPr>
          <p:cNvPr id="2" name="Rectangle 1">
            <a:extLst>
              <a:ext uri="{FF2B5EF4-FFF2-40B4-BE49-F238E27FC236}">
                <a16:creationId xmlns:a16="http://schemas.microsoft.com/office/drawing/2014/main" xmlns="" id="{71BD2DA3-92C5-43AC-9B19-6301D6321F84}"/>
              </a:ext>
            </a:extLst>
          </p:cNvPr>
          <p:cNvSpPr/>
          <p:nvPr/>
        </p:nvSpPr>
        <p:spPr>
          <a:xfrm>
            <a:off x="99963" y="3753909"/>
            <a:ext cx="3823965" cy="784830"/>
          </a:xfrm>
          <a:prstGeom prst="rect">
            <a:avLst/>
          </a:prstGeom>
          <a:ln w="22225">
            <a:solidFill>
              <a:srgbClr val="C00000"/>
            </a:solidFill>
          </a:ln>
        </p:spPr>
        <p:txBody>
          <a:bodyPr wrap="square">
            <a:spAutoFit/>
          </a:bodyPr>
          <a:lstStyle/>
          <a:p>
            <a:r>
              <a:rPr lang="ru-RU" sz="1500" dirty="0">
                <a:latin typeface="Arial" panose="020B0604020202020204" pitchFamily="34" charset="0"/>
                <a:cs typeface="Arial" panose="020B0604020202020204" pitchFamily="34" charset="0"/>
              </a:rPr>
              <a:t>При увеличении давления температура кипения увеличивается, а при уменьшении - уменьшается</a:t>
            </a:r>
          </a:p>
        </p:txBody>
      </p:sp>
    </p:spTree>
    <p:extLst>
      <p:ext uri="{BB962C8B-B14F-4D97-AF65-F5344CB8AC3E}">
        <p14:creationId xmlns:p14="http://schemas.microsoft.com/office/powerpoint/2010/main" val="950655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666986"/>
            <a:ext cx="2664296" cy="2880320"/>
          </a:xfrm>
          <a:prstGeom prst="rect">
            <a:avLst/>
          </a:prstGeom>
          <a:gradFill>
            <a:gsLst>
              <a:gs pos="0">
                <a:schemeClr val="tx2">
                  <a:lumMod val="20000"/>
                  <a:lumOff val="80000"/>
                </a:schemeClr>
              </a:gs>
              <a:gs pos="85000">
                <a:schemeClr val="accent1">
                  <a:tint val="44500"/>
                  <a:satMod val="16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Oval 7"/>
          <p:cNvSpPr/>
          <p:nvPr/>
        </p:nvSpPr>
        <p:spPr>
          <a:xfrm>
            <a:off x="1187624" y="3284984"/>
            <a:ext cx="992133" cy="98182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Picture 5" descr="D:\documentsECLbureau\CondMatter\Molecule\LecturePPT\fig_im\fire-30231_960_7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2694" y="4326007"/>
            <a:ext cx="1008642" cy="1401974"/>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rot="5400000">
            <a:off x="1212852" y="927017"/>
            <a:ext cx="648071" cy="611478"/>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1" name="Object 10"/>
          <p:cNvGraphicFramePr>
            <a:graphicFrameLocks noChangeAspect="1"/>
          </p:cNvGraphicFramePr>
          <p:nvPr>
            <p:extLst>
              <p:ext uri="{D42A27DB-BD31-4B8C-83A1-F6EECF244321}">
                <p14:modId xmlns:p14="http://schemas.microsoft.com/office/powerpoint/2010/main" val="3551061491"/>
              </p:ext>
            </p:extLst>
          </p:nvPr>
        </p:nvGraphicFramePr>
        <p:xfrm>
          <a:off x="2263775" y="944562"/>
          <a:ext cx="342792" cy="411480"/>
        </p:xfrm>
        <a:graphic>
          <a:graphicData uri="http://schemas.openxmlformats.org/presentationml/2006/ole">
            <mc:AlternateContent xmlns:mc="http://schemas.openxmlformats.org/markup-compatibility/2006">
              <mc:Choice xmlns:v="urn:schemas-microsoft-com:vml" Requires="v">
                <p:oleObj spid="_x0000_s1786014" name="Equation" r:id="rId4" imgW="190440" imgH="228600" progId="Equation.DSMT4">
                  <p:embed/>
                </p:oleObj>
              </mc:Choice>
              <mc:Fallback>
                <p:oleObj name="Equation" r:id="rId4" imgW="190440" imgH="228600" progId="Equation.DSMT4">
                  <p:embed/>
                  <p:pic>
                    <p:nvPicPr>
                      <p:cNvPr id="0" name="Object 13"/>
                      <p:cNvPicPr>
                        <a:picLocks noChangeAspect="1" noChangeArrowheads="1"/>
                      </p:cNvPicPr>
                      <p:nvPr/>
                    </p:nvPicPr>
                    <p:blipFill>
                      <a:blip r:embed="rId5"/>
                      <a:srcRect/>
                      <a:stretch>
                        <a:fillRect/>
                      </a:stretch>
                    </p:blipFill>
                    <p:spPr bwMode="auto">
                      <a:xfrm>
                        <a:off x="2263775" y="944562"/>
                        <a:ext cx="34279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4"/>
          <p:cNvSpPr txBox="1">
            <a:spLocks noRot="1" noChangeArrowheads="1"/>
          </p:cNvSpPr>
          <p:nvPr/>
        </p:nvSpPr>
        <p:spPr bwMode="auto">
          <a:xfrm>
            <a:off x="2339752" y="30230"/>
            <a:ext cx="4536504"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Кипение и пузырьки</a:t>
            </a:r>
          </a:p>
        </p:txBody>
      </p:sp>
      <p:sp>
        <p:nvSpPr>
          <p:cNvPr id="18" name="Rectangle 17"/>
          <p:cNvSpPr/>
          <p:nvPr/>
        </p:nvSpPr>
        <p:spPr>
          <a:xfrm>
            <a:off x="3158827" y="694361"/>
            <a:ext cx="5904656" cy="1477328"/>
          </a:xfrm>
          <a:prstGeom prst="rect">
            <a:avLst/>
          </a:prstGeom>
        </p:spPr>
        <p:txBody>
          <a:bodyPr wrap="square">
            <a:spAutoFit/>
          </a:bodyPr>
          <a:lstStyle/>
          <a:p>
            <a:pPr algn="just"/>
            <a:r>
              <a:rPr lang="ru-RU" sz="1500" dirty="0">
                <a:latin typeface="Arial" pitchFamily="34" charset="0"/>
                <a:cs typeface="Arial" pitchFamily="34" charset="0"/>
              </a:rPr>
              <a:t>При нагревании достигается температура, при которой давление насыщенных паров становится равным внешнему давлению. При этой температуре при сообщении жидкости дополнительного  количества теплоты происходит немедленное превращение соответствующей массы жидкости в пар. Как это реализуется?</a:t>
            </a:r>
          </a:p>
        </p:txBody>
      </p:sp>
      <p:graphicFrame>
        <p:nvGraphicFramePr>
          <p:cNvPr id="19" name="Object 18"/>
          <p:cNvGraphicFramePr>
            <a:graphicFrameLocks noChangeAspect="1"/>
          </p:cNvGraphicFramePr>
          <p:nvPr>
            <p:extLst>
              <p:ext uri="{D42A27DB-BD31-4B8C-83A1-F6EECF244321}">
                <p14:modId xmlns:p14="http://schemas.microsoft.com/office/powerpoint/2010/main" val="1081714203"/>
              </p:ext>
            </p:extLst>
          </p:nvPr>
        </p:nvGraphicFramePr>
        <p:xfrm>
          <a:off x="3337494" y="3185311"/>
          <a:ext cx="2948400" cy="708264"/>
        </p:xfrm>
        <a:graphic>
          <a:graphicData uri="http://schemas.openxmlformats.org/presentationml/2006/ole">
            <mc:AlternateContent xmlns:mc="http://schemas.openxmlformats.org/markup-compatibility/2006">
              <mc:Choice xmlns:v="urn:schemas-microsoft-com:vml" Requires="v">
                <p:oleObj spid="_x0000_s1786015" name="Equation" r:id="rId6" imgW="1638000" imgH="393480" progId="Equation.DSMT4">
                  <p:embed/>
                </p:oleObj>
              </mc:Choice>
              <mc:Fallback>
                <p:oleObj name="Equation" r:id="rId6" imgW="1638000" imgH="393480" progId="Equation.DSMT4">
                  <p:embed/>
                  <p:pic>
                    <p:nvPicPr>
                      <p:cNvPr id="0" name=""/>
                      <p:cNvPicPr>
                        <a:picLocks noChangeAspect="1" noChangeArrowheads="1"/>
                      </p:cNvPicPr>
                      <p:nvPr/>
                    </p:nvPicPr>
                    <p:blipFill>
                      <a:blip r:embed="rId7"/>
                      <a:srcRect/>
                      <a:stretch>
                        <a:fillRect/>
                      </a:stretch>
                    </p:blipFill>
                    <p:spPr bwMode="auto">
                      <a:xfrm>
                        <a:off x="3337494" y="3185311"/>
                        <a:ext cx="2948400" cy="70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1" name="Straight Arrow Connector 20"/>
          <p:cNvCxnSpPr/>
          <p:nvPr/>
        </p:nvCxnSpPr>
        <p:spPr>
          <a:xfrm>
            <a:off x="611560" y="1666986"/>
            <a:ext cx="0" cy="2482094"/>
          </a:xfrm>
          <a:prstGeom prst="straightConnector1">
            <a:avLst/>
          </a:prstGeom>
          <a:ln w="60325">
            <a:solidFill>
              <a:schemeClr val="tx1"/>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3870771098"/>
              </p:ext>
            </p:extLst>
          </p:nvPr>
        </p:nvGraphicFramePr>
        <p:xfrm>
          <a:off x="863178" y="2850867"/>
          <a:ext cx="228096" cy="319464"/>
        </p:xfrm>
        <a:graphic>
          <a:graphicData uri="http://schemas.openxmlformats.org/presentationml/2006/ole">
            <mc:AlternateContent xmlns:mc="http://schemas.openxmlformats.org/markup-compatibility/2006">
              <mc:Choice xmlns:v="urn:schemas-microsoft-com:vml" Requires="v">
                <p:oleObj spid="_x0000_s1786016" name="Equation" r:id="rId8" imgW="126720" imgH="177480" progId="Equation.DSMT4">
                  <p:embed/>
                </p:oleObj>
              </mc:Choice>
              <mc:Fallback>
                <p:oleObj name="Equation" r:id="rId8" imgW="126720" imgH="177480" progId="Equation.DSMT4">
                  <p:embed/>
                  <p:pic>
                    <p:nvPicPr>
                      <p:cNvPr id="0" name=""/>
                      <p:cNvPicPr>
                        <a:picLocks noChangeAspect="1" noChangeArrowheads="1"/>
                      </p:cNvPicPr>
                      <p:nvPr/>
                    </p:nvPicPr>
                    <p:blipFill>
                      <a:blip r:embed="rId9"/>
                      <a:srcRect/>
                      <a:stretch>
                        <a:fillRect/>
                      </a:stretch>
                    </p:blipFill>
                    <p:spPr bwMode="auto">
                      <a:xfrm>
                        <a:off x="863178" y="2850867"/>
                        <a:ext cx="228096" cy="31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26"/>
          <p:cNvSpPr/>
          <p:nvPr/>
        </p:nvSpPr>
        <p:spPr>
          <a:xfrm>
            <a:off x="1179220" y="3621075"/>
            <a:ext cx="1035566" cy="323165"/>
          </a:xfrm>
          <a:prstGeom prst="rect">
            <a:avLst/>
          </a:prstGeom>
        </p:spPr>
        <p:txBody>
          <a:bodyPr wrap="square">
            <a:spAutoFit/>
          </a:bodyPr>
          <a:lstStyle/>
          <a:p>
            <a:pPr algn="just"/>
            <a:r>
              <a:rPr lang="ru-RU" sz="1500" dirty="0">
                <a:latin typeface="Arial" pitchFamily="34" charset="0"/>
                <a:cs typeface="Arial" pitchFamily="34" charset="0"/>
              </a:rPr>
              <a:t>Пар + газ</a:t>
            </a:r>
          </a:p>
        </p:txBody>
      </p:sp>
      <p:sp>
        <p:nvSpPr>
          <p:cNvPr id="29" name="Rectangle 28"/>
          <p:cNvSpPr/>
          <p:nvPr/>
        </p:nvSpPr>
        <p:spPr>
          <a:xfrm>
            <a:off x="35496" y="5661248"/>
            <a:ext cx="3141365" cy="1015663"/>
          </a:xfrm>
          <a:prstGeom prst="rect">
            <a:avLst/>
          </a:prstGeom>
        </p:spPr>
        <p:txBody>
          <a:bodyPr wrap="square">
            <a:spAutoFit/>
          </a:bodyPr>
          <a:lstStyle/>
          <a:p>
            <a:pPr algn="just"/>
            <a:r>
              <a:rPr lang="ru-RU" sz="1500" dirty="0">
                <a:latin typeface="Arial" pitchFamily="34" charset="0"/>
                <a:cs typeface="Arial" pitchFamily="34" charset="0"/>
              </a:rPr>
              <a:t>Жидкость обычно подогревается снизу. У поверхностей нагрева (стенок сосуда, труб и т. п.) жидкость несколько перегрета</a:t>
            </a:r>
          </a:p>
        </p:txBody>
      </p:sp>
      <p:sp>
        <p:nvSpPr>
          <p:cNvPr id="30" name="Rectangle 29"/>
          <p:cNvSpPr/>
          <p:nvPr/>
        </p:nvSpPr>
        <p:spPr>
          <a:xfrm>
            <a:off x="1200225" y="2708920"/>
            <a:ext cx="1859607" cy="553998"/>
          </a:xfrm>
          <a:prstGeom prst="rect">
            <a:avLst/>
          </a:prstGeom>
        </p:spPr>
        <p:txBody>
          <a:bodyPr wrap="square">
            <a:spAutoFit/>
          </a:bodyPr>
          <a:lstStyle/>
          <a:p>
            <a:pPr algn="just"/>
            <a:r>
              <a:rPr lang="ru-RU" sz="1500" dirty="0">
                <a:latin typeface="Arial" pitchFamily="34" charset="0"/>
                <a:cs typeface="Arial" pitchFamily="34" charset="0"/>
              </a:rPr>
              <a:t>Центр парообразования</a:t>
            </a:r>
          </a:p>
        </p:txBody>
      </p:sp>
      <p:sp>
        <p:nvSpPr>
          <p:cNvPr id="33" name="Rectangle 32"/>
          <p:cNvSpPr/>
          <p:nvPr/>
        </p:nvSpPr>
        <p:spPr>
          <a:xfrm>
            <a:off x="589843" y="4224141"/>
            <a:ext cx="2187694" cy="323165"/>
          </a:xfrm>
          <a:prstGeom prst="rect">
            <a:avLst/>
          </a:prstGeom>
        </p:spPr>
        <p:txBody>
          <a:bodyPr wrap="square">
            <a:spAutoFit/>
          </a:bodyPr>
          <a:lstStyle/>
          <a:p>
            <a:pPr algn="just"/>
            <a:r>
              <a:rPr lang="ru-RU" sz="1500" dirty="0">
                <a:latin typeface="Arial" pitchFamily="34" charset="0"/>
                <a:cs typeface="Arial" pitchFamily="34" charset="0"/>
              </a:rPr>
              <a:t>Область перегрева</a:t>
            </a:r>
          </a:p>
        </p:txBody>
      </p:sp>
      <p:sp>
        <p:nvSpPr>
          <p:cNvPr id="34" name="Rectangle 33"/>
          <p:cNvSpPr/>
          <p:nvPr/>
        </p:nvSpPr>
        <p:spPr>
          <a:xfrm>
            <a:off x="3168352" y="2226930"/>
            <a:ext cx="5724128" cy="784830"/>
          </a:xfrm>
          <a:prstGeom prst="rect">
            <a:avLst/>
          </a:prstGeom>
        </p:spPr>
        <p:txBody>
          <a:bodyPr wrap="square">
            <a:spAutoFit/>
          </a:bodyPr>
          <a:lstStyle/>
          <a:p>
            <a:r>
              <a:rPr lang="ru-RU" sz="1500" dirty="0">
                <a:latin typeface="Arial" pitchFamily="34" charset="0"/>
                <a:cs typeface="Arial" pitchFamily="34" charset="0"/>
              </a:rPr>
              <a:t>На греющей поверхности образуются пузырьки пара, внутрь которых испаряется жидкость. Равенство давлений внутри и снаружи пузырька.</a:t>
            </a:r>
          </a:p>
        </p:txBody>
      </p:sp>
      <p:sp>
        <p:nvSpPr>
          <p:cNvPr id="35" name="Rectangle 34"/>
          <p:cNvSpPr/>
          <p:nvPr/>
        </p:nvSpPr>
        <p:spPr>
          <a:xfrm>
            <a:off x="3203849" y="4019821"/>
            <a:ext cx="5859634" cy="2646878"/>
          </a:xfrm>
          <a:prstGeom prst="rect">
            <a:avLst/>
          </a:prstGeom>
        </p:spPr>
        <p:txBody>
          <a:bodyPr wrap="square">
            <a:spAutoFit/>
          </a:bodyPr>
          <a:lstStyle/>
          <a:p>
            <a:pPr algn="just"/>
            <a:r>
              <a:rPr lang="ru-RU" sz="1500" dirty="0">
                <a:latin typeface="Arial" pitchFamily="34" charset="0"/>
                <a:cs typeface="Arial" pitchFamily="34" charset="0"/>
              </a:rPr>
              <a:t>Образовавшийся пузырёк растет только в том случае, если давление пара в нём несколько превышает сумму внешнего (атмосферного) давления, давления вышележащего слоя жидкости и капиллярного давления, обусловленного кривизной поверхности пузырька. Для создания в пузырьке необходимого давления пар и окружающая его жидкость, находящаяся с паром в тепловом равновесии, должны иметь температуру, превышающую температуру насыщения. При таком нагреве давление сухих газов должно стать равным нулю. Для этого объём пузырька должен стать бесконечным и пузырёк начинает непрерывно расширяться</a:t>
            </a:r>
            <a:r>
              <a:rPr lang="ru-RU" sz="1600" dirty="0">
                <a:latin typeface="Arial" pitchFamily="34" charset="0"/>
                <a:cs typeface="Arial" pitchFamily="34" charset="0"/>
              </a:rPr>
              <a:t>.</a:t>
            </a:r>
          </a:p>
        </p:txBody>
      </p:sp>
      <p:sp>
        <p:nvSpPr>
          <p:cNvPr id="20" name="Rectangle 19"/>
          <p:cNvSpPr/>
          <p:nvPr/>
        </p:nvSpPr>
        <p:spPr>
          <a:xfrm>
            <a:off x="355179" y="554122"/>
            <a:ext cx="2488629" cy="323165"/>
          </a:xfrm>
          <a:prstGeom prst="rect">
            <a:avLst/>
          </a:prstGeom>
        </p:spPr>
        <p:txBody>
          <a:bodyPr wrap="square">
            <a:spAutoFit/>
          </a:bodyPr>
          <a:lstStyle/>
          <a:p>
            <a:pPr algn="just"/>
            <a:r>
              <a:rPr lang="ru-RU" sz="1500" dirty="0" smtClean="0">
                <a:latin typeface="Arial" pitchFamily="34" charset="0"/>
                <a:cs typeface="Arial" pitchFamily="34" charset="0"/>
              </a:rPr>
              <a:t>Атмосферное давление</a:t>
            </a:r>
            <a:endParaRPr lang="ru-RU" sz="1500" dirty="0">
              <a:latin typeface="Arial" pitchFamily="34" charset="0"/>
              <a:cs typeface="Arial" pitchFamily="34" charset="0"/>
            </a:endParaRPr>
          </a:p>
        </p:txBody>
      </p:sp>
      <p:sp>
        <p:nvSpPr>
          <p:cNvPr id="22" name="Rectangle 21"/>
          <p:cNvSpPr/>
          <p:nvPr/>
        </p:nvSpPr>
        <p:spPr>
          <a:xfrm>
            <a:off x="6602439" y="3219849"/>
            <a:ext cx="2448272" cy="553998"/>
          </a:xfrm>
          <a:prstGeom prst="rect">
            <a:avLst/>
          </a:prstGeom>
        </p:spPr>
        <p:txBody>
          <a:bodyPr wrap="square">
            <a:spAutoFit/>
          </a:bodyPr>
          <a:lstStyle/>
          <a:p>
            <a:r>
              <a:rPr lang="ru-RU" sz="1500" dirty="0" smtClean="0">
                <a:latin typeface="Arial" pitchFamily="34" charset="0"/>
                <a:cs typeface="Arial" pitchFamily="34" charset="0"/>
              </a:rPr>
              <a:t>Гидростатическое + </a:t>
            </a:r>
            <a:r>
              <a:rPr lang="ru-RU" sz="1500" dirty="0" err="1" smtClean="0">
                <a:latin typeface="Arial" pitchFamily="34" charset="0"/>
                <a:cs typeface="Arial" pitchFamily="34" charset="0"/>
              </a:rPr>
              <a:t>Лапласовское</a:t>
            </a:r>
            <a:r>
              <a:rPr lang="ru-RU" sz="1500" dirty="0" smtClean="0">
                <a:latin typeface="Arial" pitchFamily="34" charset="0"/>
                <a:cs typeface="Arial" pitchFamily="34" charset="0"/>
              </a:rPr>
              <a:t> давление</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42682748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2564888" y="3411303"/>
            <a:ext cx="6264696" cy="584775"/>
          </a:xfrm>
          <a:prstGeom prst="rect">
            <a:avLst/>
          </a:prstGeom>
        </p:spPr>
        <p:txBody>
          <a:bodyPr wrap="square">
            <a:spAutoFit/>
          </a:bodyPr>
          <a:lstStyle/>
          <a:p>
            <a:pPr algn="just"/>
            <a:r>
              <a:rPr lang="ru-RU" sz="1600" dirty="0">
                <a:latin typeface="Arial" pitchFamily="34" charset="0"/>
                <a:cs typeface="Arial" pitchFamily="34" charset="0"/>
              </a:rPr>
              <a:t>Температура насыщенного пара имеется ввиду, когда говорят о температуре кипения.</a:t>
            </a:r>
          </a:p>
        </p:txBody>
      </p:sp>
      <p:sp>
        <p:nvSpPr>
          <p:cNvPr id="13" name="Rectangle 12"/>
          <p:cNvSpPr/>
          <p:nvPr/>
        </p:nvSpPr>
        <p:spPr>
          <a:xfrm>
            <a:off x="151731" y="708582"/>
            <a:ext cx="8852221" cy="1477328"/>
          </a:xfrm>
          <a:prstGeom prst="rect">
            <a:avLst/>
          </a:prstGeom>
        </p:spPr>
        <p:txBody>
          <a:bodyPr wrap="square">
            <a:spAutoFit/>
          </a:bodyPr>
          <a:lstStyle/>
          <a:p>
            <a:pPr algn="just"/>
            <a:r>
              <a:rPr lang="ru-RU" sz="1500" dirty="0">
                <a:latin typeface="Arial" pitchFamily="34" charset="0"/>
                <a:cs typeface="Arial" pitchFamily="34" charset="0"/>
              </a:rPr>
              <a:t>Обычно жидкость содержит растворенные газы и различные мельчайшие взвешенные частицы. В этом случае уже незначительный перегрев (на десятые доли градуса) вызывает устойчивое и спокойное кипение, так как начальными зародышами паровой фазы служат газовые пузырьки и твердые частицы. Основные центры парообразования находятся в точках нагреваемой поверхности, где имеются мельчайшие поры с адсорбированным газом, а также различные неоднородности, включения и налёты</a:t>
            </a:r>
          </a:p>
        </p:txBody>
      </p:sp>
      <p:sp>
        <p:nvSpPr>
          <p:cNvPr id="14" name="Rectangle 4"/>
          <p:cNvSpPr txBox="1">
            <a:spLocks noRot="1" noChangeArrowheads="1"/>
          </p:cNvSpPr>
          <p:nvPr/>
        </p:nvSpPr>
        <p:spPr bwMode="auto">
          <a:xfrm>
            <a:off x="2525613" y="46116"/>
            <a:ext cx="4104456"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Кипение, перегрев</a:t>
            </a:r>
          </a:p>
        </p:txBody>
      </p:sp>
      <p:graphicFrame>
        <p:nvGraphicFramePr>
          <p:cNvPr id="12" name="Object 11"/>
          <p:cNvGraphicFramePr>
            <a:graphicFrameLocks noChangeAspect="1"/>
          </p:cNvGraphicFramePr>
          <p:nvPr>
            <p:extLst>
              <p:ext uri="{D42A27DB-BD31-4B8C-83A1-F6EECF244321}">
                <p14:modId xmlns:p14="http://schemas.microsoft.com/office/powerpoint/2010/main" val="1127558822"/>
              </p:ext>
            </p:extLst>
          </p:nvPr>
        </p:nvGraphicFramePr>
        <p:xfrm>
          <a:off x="304478" y="2759879"/>
          <a:ext cx="1663700" cy="708025"/>
        </p:xfrm>
        <a:graphic>
          <a:graphicData uri="http://schemas.openxmlformats.org/presentationml/2006/ole">
            <mc:AlternateContent xmlns:mc="http://schemas.openxmlformats.org/markup-compatibility/2006">
              <mc:Choice xmlns:v="urn:schemas-microsoft-com:vml" Requires="v">
                <p:oleObj spid="_x0000_s1803492" name="Equation" r:id="rId3" imgW="1041120" imgH="444240" progId="Equation.DSMT4">
                  <p:embed/>
                </p:oleObj>
              </mc:Choice>
              <mc:Fallback>
                <p:oleObj name="Equation" r:id="rId3" imgW="1041120" imgH="444240" progId="Equation.DSMT4">
                  <p:embed/>
                  <p:pic>
                    <p:nvPicPr>
                      <p:cNvPr id="0" name="Object 18"/>
                      <p:cNvPicPr>
                        <a:picLocks noChangeAspect="1" noChangeArrowheads="1"/>
                      </p:cNvPicPr>
                      <p:nvPr/>
                    </p:nvPicPr>
                    <p:blipFill>
                      <a:blip r:embed="rId4"/>
                      <a:srcRect/>
                      <a:stretch>
                        <a:fillRect/>
                      </a:stretch>
                    </p:blipFill>
                    <p:spPr bwMode="auto">
                      <a:xfrm>
                        <a:off x="304478" y="2759879"/>
                        <a:ext cx="1663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160462" y="2267347"/>
            <a:ext cx="7560840" cy="323165"/>
          </a:xfrm>
          <a:prstGeom prst="rect">
            <a:avLst/>
          </a:prstGeom>
        </p:spPr>
        <p:txBody>
          <a:bodyPr wrap="square">
            <a:spAutoFit/>
          </a:bodyPr>
          <a:lstStyle/>
          <a:p>
            <a:r>
              <a:rPr lang="ru-RU" sz="1500" dirty="0">
                <a:latin typeface="Arial" pitchFamily="34" charset="0"/>
                <a:cs typeface="Arial" pitchFamily="34" charset="0"/>
              </a:rPr>
              <a:t>Оценка величины перегрева производится из уравнения </a:t>
            </a:r>
            <a:r>
              <a:rPr lang="ru-RU" sz="1500" dirty="0" err="1">
                <a:latin typeface="Arial" pitchFamily="34" charset="0"/>
                <a:cs typeface="Arial" pitchFamily="34" charset="0"/>
              </a:rPr>
              <a:t>Клапейрона-Клаузиуса</a:t>
            </a:r>
            <a:endParaRPr lang="ru-RU" sz="1500" dirty="0">
              <a:latin typeface="Arial" pitchFamily="34" charset="0"/>
              <a:cs typeface="Arial" pitchFamily="34"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2498207333"/>
              </p:ext>
            </p:extLst>
          </p:nvPr>
        </p:nvGraphicFramePr>
        <p:xfrm>
          <a:off x="2455863" y="2873375"/>
          <a:ext cx="792162" cy="363538"/>
        </p:xfrm>
        <a:graphic>
          <a:graphicData uri="http://schemas.openxmlformats.org/presentationml/2006/ole">
            <mc:AlternateContent xmlns:mc="http://schemas.openxmlformats.org/markup-compatibility/2006">
              <mc:Choice xmlns:v="urn:schemas-microsoft-com:vml" Requires="v">
                <p:oleObj spid="_x0000_s1803493" name="Equation" r:id="rId5" imgW="495000" imgH="228600" progId="Equation.DSMT4">
                  <p:embed/>
                </p:oleObj>
              </mc:Choice>
              <mc:Fallback>
                <p:oleObj name="Equation" r:id="rId5" imgW="495000" imgH="228600" progId="Equation.DSMT4">
                  <p:embed/>
                  <p:pic>
                    <p:nvPicPr>
                      <p:cNvPr id="0" name=""/>
                      <p:cNvPicPr>
                        <a:picLocks noChangeAspect="1" noChangeArrowheads="1"/>
                      </p:cNvPicPr>
                      <p:nvPr/>
                    </p:nvPicPr>
                    <p:blipFill>
                      <a:blip r:embed="rId6"/>
                      <a:srcRect/>
                      <a:stretch>
                        <a:fillRect/>
                      </a:stretch>
                    </p:blipFill>
                    <p:spPr bwMode="auto">
                      <a:xfrm>
                        <a:off x="2455863" y="2873375"/>
                        <a:ext cx="7921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8" name="Right Arrow 17"/>
          <p:cNvSpPr/>
          <p:nvPr/>
        </p:nvSpPr>
        <p:spPr>
          <a:xfrm>
            <a:off x="3757153" y="2830159"/>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9" name="Object 18"/>
          <p:cNvGraphicFramePr>
            <a:graphicFrameLocks noChangeAspect="1"/>
          </p:cNvGraphicFramePr>
          <p:nvPr>
            <p:extLst>
              <p:ext uri="{D42A27DB-BD31-4B8C-83A1-F6EECF244321}">
                <p14:modId xmlns:p14="http://schemas.microsoft.com/office/powerpoint/2010/main" val="3921224021"/>
              </p:ext>
            </p:extLst>
          </p:nvPr>
        </p:nvGraphicFramePr>
        <p:xfrm>
          <a:off x="5201022" y="2759877"/>
          <a:ext cx="1319212" cy="628650"/>
        </p:xfrm>
        <a:graphic>
          <a:graphicData uri="http://schemas.openxmlformats.org/presentationml/2006/ole">
            <mc:AlternateContent xmlns:mc="http://schemas.openxmlformats.org/markup-compatibility/2006">
              <mc:Choice xmlns:v="urn:schemas-microsoft-com:vml" Requires="v">
                <p:oleObj spid="_x0000_s1803494" name="Equation" r:id="rId7" imgW="825480" imgH="393480" progId="Equation.DSMT4">
                  <p:embed/>
                </p:oleObj>
              </mc:Choice>
              <mc:Fallback>
                <p:oleObj name="Equation" r:id="rId7" imgW="825480" imgH="393480" progId="Equation.DSMT4">
                  <p:embed/>
                  <p:pic>
                    <p:nvPicPr>
                      <p:cNvPr id="0" name=""/>
                      <p:cNvPicPr>
                        <a:picLocks noChangeAspect="1" noChangeArrowheads="1"/>
                      </p:cNvPicPr>
                      <p:nvPr/>
                    </p:nvPicPr>
                    <p:blipFill>
                      <a:blip r:embed="rId8"/>
                      <a:srcRect/>
                      <a:stretch>
                        <a:fillRect/>
                      </a:stretch>
                    </p:blipFill>
                    <p:spPr bwMode="auto">
                      <a:xfrm>
                        <a:off x="5201022" y="2759877"/>
                        <a:ext cx="13192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0" name="Rectangle 19"/>
          <p:cNvSpPr/>
          <p:nvPr/>
        </p:nvSpPr>
        <p:spPr>
          <a:xfrm>
            <a:off x="179512" y="3756535"/>
            <a:ext cx="5362847" cy="553998"/>
          </a:xfrm>
          <a:prstGeom prst="rect">
            <a:avLst/>
          </a:prstGeom>
        </p:spPr>
        <p:txBody>
          <a:bodyPr wrap="square">
            <a:spAutoFit/>
          </a:bodyPr>
          <a:lstStyle/>
          <a:p>
            <a:r>
              <a:rPr lang="ru-RU" sz="1500" dirty="0">
                <a:latin typeface="Arial" pitchFamily="34" charset="0"/>
                <a:cs typeface="Arial" pitchFamily="34" charset="0"/>
              </a:rPr>
              <a:t>Перегрев для преодоления </a:t>
            </a:r>
            <a:r>
              <a:rPr lang="ru-RU" sz="1500" dirty="0" err="1">
                <a:latin typeface="Arial" pitchFamily="34" charset="0"/>
                <a:cs typeface="Arial" pitchFamily="34" charset="0"/>
              </a:rPr>
              <a:t>лапласовского</a:t>
            </a:r>
            <a:r>
              <a:rPr lang="ru-RU" sz="1500" dirty="0">
                <a:latin typeface="Arial" pitchFamily="34" charset="0"/>
                <a:cs typeface="Arial" pitchFamily="34" charset="0"/>
              </a:rPr>
              <a:t> давления в газовых зародышевых пузырьков радиуса </a:t>
            </a:r>
            <a:r>
              <a:rPr lang="en-US" sz="1500" i="1" dirty="0">
                <a:latin typeface="Arial" pitchFamily="34" charset="0"/>
                <a:cs typeface="Arial" pitchFamily="34" charset="0"/>
              </a:rPr>
              <a:t>r</a:t>
            </a:r>
            <a:endParaRPr lang="ru-RU" sz="1500" i="1" dirty="0">
              <a:latin typeface="Arial" pitchFamily="34" charset="0"/>
              <a:cs typeface="Arial" pitchFamily="34" charset="0"/>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2164667286"/>
              </p:ext>
            </p:extLst>
          </p:nvPr>
        </p:nvGraphicFramePr>
        <p:xfrm>
          <a:off x="7195441" y="3659750"/>
          <a:ext cx="1522413" cy="628650"/>
        </p:xfrm>
        <a:graphic>
          <a:graphicData uri="http://schemas.openxmlformats.org/presentationml/2006/ole">
            <mc:AlternateContent xmlns:mc="http://schemas.openxmlformats.org/markup-compatibility/2006">
              <mc:Choice xmlns:v="urn:schemas-microsoft-com:vml" Requires="v">
                <p:oleObj spid="_x0000_s1803495" name="Equation" r:id="rId9" imgW="952200" imgH="393480" progId="Equation.DSMT4">
                  <p:embed/>
                </p:oleObj>
              </mc:Choice>
              <mc:Fallback>
                <p:oleObj name="Equation" r:id="rId9" imgW="952200" imgH="393480" progId="Equation.DSMT4">
                  <p:embed/>
                  <p:pic>
                    <p:nvPicPr>
                      <p:cNvPr id="0" name=""/>
                      <p:cNvPicPr>
                        <a:picLocks noChangeAspect="1" noChangeArrowheads="1"/>
                      </p:cNvPicPr>
                      <p:nvPr/>
                    </p:nvPicPr>
                    <p:blipFill>
                      <a:blip r:embed="rId10"/>
                      <a:srcRect/>
                      <a:stretch>
                        <a:fillRect/>
                      </a:stretch>
                    </p:blipFill>
                    <p:spPr bwMode="auto">
                      <a:xfrm>
                        <a:off x="7195441" y="3659750"/>
                        <a:ext cx="15224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179512" y="4453157"/>
            <a:ext cx="5578871" cy="323165"/>
          </a:xfrm>
          <a:prstGeom prst="rect">
            <a:avLst/>
          </a:prstGeom>
        </p:spPr>
        <p:txBody>
          <a:bodyPr wrap="square">
            <a:spAutoFit/>
          </a:bodyPr>
          <a:lstStyle/>
          <a:p>
            <a:r>
              <a:rPr lang="ru-RU" sz="1500" dirty="0">
                <a:latin typeface="Arial" pitchFamily="34" charset="0"/>
                <a:cs typeface="Arial" pitchFamily="34" charset="0"/>
              </a:rPr>
              <a:t>Перегрев для преодоления гидростатического давления</a:t>
            </a:r>
            <a:endParaRPr lang="ru-RU" sz="1500" i="1" dirty="0">
              <a:latin typeface="Arial" pitchFamily="34" charset="0"/>
              <a:cs typeface="Arial" pitchFamily="34" charset="0"/>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1104528616"/>
              </p:ext>
            </p:extLst>
          </p:nvPr>
        </p:nvGraphicFramePr>
        <p:xfrm>
          <a:off x="7062788" y="4340225"/>
          <a:ext cx="1804987" cy="630238"/>
        </p:xfrm>
        <a:graphic>
          <a:graphicData uri="http://schemas.openxmlformats.org/presentationml/2006/ole">
            <mc:AlternateContent xmlns:mc="http://schemas.openxmlformats.org/markup-compatibility/2006">
              <mc:Choice xmlns:v="urn:schemas-microsoft-com:vml" Requires="v">
                <p:oleObj spid="_x0000_s1803496" name="Equation" r:id="rId11" imgW="1130040" imgH="393480" progId="Equation.DSMT4">
                  <p:embed/>
                </p:oleObj>
              </mc:Choice>
              <mc:Fallback>
                <p:oleObj name="Equation" r:id="rId11" imgW="1130040" imgH="393480" progId="Equation.DSMT4">
                  <p:embed/>
                  <p:pic>
                    <p:nvPicPr>
                      <p:cNvPr id="0" name=""/>
                      <p:cNvPicPr>
                        <a:picLocks noChangeAspect="1" noChangeArrowheads="1"/>
                      </p:cNvPicPr>
                      <p:nvPr/>
                    </p:nvPicPr>
                    <p:blipFill>
                      <a:blip r:embed="rId12"/>
                      <a:srcRect/>
                      <a:stretch>
                        <a:fillRect/>
                      </a:stretch>
                    </p:blipFill>
                    <p:spPr bwMode="auto">
                      <a:xfrm>
                        <a:off x="7062788" y="4340225"/>
                        <a:ext cx="18049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530129181"/>
              </p:ext>
            </p:extLst>
          </p:nvPr>
        </p:nvGraphicFramePr>
        <p:xfrm>
          <a:off x="5758383" y="3675781"/>
          <a:ext cx="933450" cy="628650"/>
        </p:xfrm>
        <a:graphic>
          <a:graphicData uri="http://schemas.openxmlformats.org/presentationml/2006/ole">
            <mc:AlternateContent xmlns:mc="http://schemas.openxmlformats.org/markup-compatibility/2006">
              <mc:Choice xmlns:v="urn:schemas-microsoft-com:vml" Requires="v">
                <p:oleObj spid="_x0000_s1803497" name="Equation" r:id="rId13" imgW="583920" imgH="393480" progId="Equation.DSMT4">
                  <p:embed/>
                </p:oleObj>
              </mc:Choice>
              <mc:Fallback>
                <p:oleObj name="Equation" r:id="rId13" imgW="583920" imgH="393480" progId="Equation.DSMT4">
                  <p:embed/>
                  <p:pic>
                    <p:nvPicPr>
                      <p:cNvPr id="0" name=""/>
                      <p:cNvPicPr>
                        <a:picLocks noChangeAspect="1" noChangeArrowheads="1"/>
                      </p:cNvPicPr>
                      <p:nvPr/>
                    </p:nvPicPr>
                    <p:blipFill>
                      <a:blip r:embed="rId14"/>
                      <a:srcRect/>
                      <a:stretch>
                        <a:fillRect/>
                      </a:stretch>
                    </p:blipFill>
                    <p:spPr bwMode="auto">
                      <a:xfrm>
                        <a:off x="5758383" y="3675781"/>
                        <a:ext cx="9334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82055569"/>
              </p:ext>
            </p:extLst>
          </p:nvPr>
        </p:nvGraphicFramePr>
        <p:xfrm>
          <a:off x="5758383" y="4506024"/>
          <a:ext cx="1016000" cy="325437"/>
        </p:xfrm>
        <a:graphic>
          <a:graphicData uri="http://schemas.openxmlformats.org/presentationml/2006/ole">
            <mc:AlternateContent xmlns:mc="http://schemas.openxmlformats.org/markup-compatibility/2006">
              <mc:Choice xmlns:v="urn:schemas-microsoft-com:vml" Requires="v">
                <p:oleObj spid="_x0000_s1803498" name="Equation" r:id="rId15" imgW="634680" imgH="203040" progId="Equation.DSMT4">
                  <p:embed/>
                </p:oleObj>
              </mc:Choice>
              <mc:Fallback>
                <p:oleObj name="Equation" r:id="rId15" imgW="634680" imgH="203040" progId="Equation.DSMT4">
                  <p:embed/>
                  <p:pic>
                    <p:nvPicPr>
                      <p:cNvPr id="0" name=""/>
                      <p:cNvPicPr>
                        <a:picLocks noChangeAspect="1" noChangeArrowheads="1"/>
                      </p:cNvPicPr>
                      <p:nvPr/>
                    </p:nvPicPr>
                    <p:blipFill>
                      <a:blip r:embed="rId16"/>
                      <a:srcRect/>
                      <a:stretch>
                        <a:fillRect/>
                      </a:stretch>
                    </p:blipFill>
                    <p:spPr bwMode="auto">
                      <a:xfrm>
                        <a:off x="5758383" y="4506024"/>
                        <a:ext cx="101600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821423367"/>
              </p:ext>
            </p:extLst>
          </p:nvPr>
        </p:nvGraphicFramePr>
        <p:xfrm>
          <a:off x="301874" y="5566895"/>
          <a:ext cx="4884738" cy="730250"/>
        </p:xfrm>
        <a:graphic>
          <a:graphicData uri="http://schemas.openxmlformats.org/presentationml/2006/ole">
            <mc:AlternateContent xmlns:mc="http://schemas.openxmlformats.org/markup-compatibility/2006">
              <mc:Choice xmlns:v="urn:schemas-microsoft-com:vml" Requires="v">
                <p:oleObj spid="_x0000_s1803499" name="Equation" r:id="rId17" imgW="3060360" imgH="457200" progId="Equation.DSMT4">
                  <p:embed/>
                </p:oleObj>
              </mc:Choice>
              <mc:Fallback>
                <p:oleObj name="Equation" r:id="rId17" imgW="3060360" imgH="457200" progId="Equation.DSMT4">
                  <p:embed/>
                  <p:pic>
                    <p:nvPicPr>
                      <p:cNvPr id="0" name=""/>
                      <p:cNvPicPr>
                        <a:picLocks noChangeAspect="1" noChangeArrowheads="1"/>
                      </p:cNvPicPr>
                      <p:nvPr/>
                    </p:nvPicPr>
                    <p:blipFill>
                      <a:blip r:embed="rId18"/>
                      <a:srcRect/>
                      <a:stretch>
                        <a:fillRect/>
                      </a:stretch>
                    </p:blipFill>
                    <p:spPr bwMode="auto">
                      <a:xfrm>
                        <a:off x="301874" y="5566895"/>
                        <a:ext cx="488473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8" name="Rectangle 27"/>
          <p:cNvSpPr/>
          <p:nvPr/>
        </p:nvSpPr>
        <p:spPr>
          <a:xfrm>
            <a:off x="210816" y="5044534"/>
            <a:ext cx="3730066" cy="369332"/>
          </a:xfrm>
          <a:prstGeom prst="rect">
            <a:avLst/>
          </a:prstGeom>
        </p:spPr>
        <p:txBody>
          <a:bodyPr wrap="square">
            <a:spAutoFit/>
          </a:bodyPr>
          <a:lstStyle/>
          <a:p>
            <a:r>
              <a:rPr lang="ru-RU" sz="1500" dirty="0">
                <a:latin typeface="Arial" pitchFamily="34" charset="0"/>
                <a:cs typeface="Arial" pitchFamily="34" charset="0"/>
              </a:rPr>
              <a:t>Для воды при 100 С и давлении 1 атм</a:t>
            </a:r>
            <a:r>
              <a:rPr lang="ru-RU" dirty="0"/>
              <a:t>.</a:t>
            </a:r>
          </a:p>
        </p:txBody>
      </p:sp>
      <p:graphicFrame>
        <p:nvGraphicFramePr>
          <p:cNvPr id="29" name="Object 28"/>
          <p:cNvGraphicFramePr>
            <a:graphicFrameLocks noChangeAspect="1"/>
          </p:cNvGraphicFramePr>
          <p:nvPr>
            <p:extLst>
              <p:ext uri="{D42A27DB-BD31-4B8C-83A1-F6EECF244321}">
                <p14:modId xmlns:p14="http://schemas.microsoft.com/office/powerpoint/2010/main" val="1810432660"/>
              </p:ext>
            </p:extLst>
          </p:nvPr>
        </p:nvGraphicFramePr>
        <p:xfrm>
          <a:off x="1826171" y="6355605"/>
          <a:ext cx="1438275" cy="385763"/>
        </p:xfrm>
        <a:graphic>
          <a:graphicData uri="http://schemas.openxmlformats.org/presentationml/2006/ole">
            <mc:AlternateContent xmlns:mc="http://schemas.openxmlformats.org/markup-compatibility/2006">
              <mc:Choice xmlns:v="urn:schemas-microsoft-com:vml" Requires="v">
                <p:oleObj spid="_x0000_s1803500" name="Equation" r:id="rId19" imgW="901440" imgH="241200" progId="Equation.DSMT4">
                  <p:embed/>
                </p:oleObj>
              </mc:Choice>
              <mc:Fallback>
                <p:oleObj name="Equation" r:id="rId19" imgW="901440" imgH="241200" progId="Equation.DSMT4">
                  <p:embed/>
                  <p:pic>
                    <p:nvPicPr>
                      <p:cNvPr id="0" name=""/>
                      <p:cNvPicPr>
                        <a:picLocks noChangeAspect="1" noChangeArrowheads="1"/>
                      </p:cNvPicPr>
                      <p:nvPr/>
                    </p:nvPicPr>
                    <p:blipFill>
                      <a:blip r:embed="rId20"/>
                      <a:srcRect/>
                      <a:stretch>
                        <a:fillRect/>
                      </a:stretch>
                    </p:blipFill>
                    <p:spPr bwMode="auto">
                      <a:xfrm>
                        <a:off x="1826171" y="6355605"/>
                        <a:ext cx="143827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887630270"/>
              </p:ext>
            </p:extLst>
          </p:nvPr>
        </p:nvGraphicFramePr>
        <p:xfrm>
          <a:off x="133872" y="6381328"/>
          <a:ext cx="1477963" cy="385762"/>
        </p:xfrm>
        <a:graphic>
          <a:graphicData uri="http://schemas.openxmlformats.org/presentationml/2006/ole">
            <mc:AlternateContent xmlns:mc="http://schemas.openxmlformats.org/markup-compatibility/2006">
              <mc:Choice xmlns:v="urn:schemas-microsoft-com:vml" Requires="v">
                <p:oleObj spid="_x0000_s1803501" name="Equation" r:id="rId21" imgW="927000" imgH="241200" progId="Equation.DSMT4">
                  <p:embed/>
                </p:oleObj>
              </mc:Choice>
              <mc:Fallback>
                <p:oleObj name="Equation" r:id="rId21" imgW="927000" imgH="241200" progId="Equation.DSMT4">
                  <p:embed/>
                  <p:pic>
                    <p:nvPicPr>
                      <p:cNvPr id="0" name=""/>
                      <p:cNvPicPr>
                        <a:picLocks noChangeAspect="1" noChangeArrowheads="1"/>
                      </p:cNvPicPr>
                      <p:nvPr/>
                    </p:nvPicPr>
                    <p:blipFill>
                      <a:blip r:embed="rId22"/>
                      <a:srcRect/>
                      <a:stretch>
                        <a:fillRect/>
                      </a:stretch>
                    </p:blipFill>
                    <p:spPr bwMode="auto">
                      <a:xfrm>
                        <a:off x="133872" y="6381328"/>
                        <a:ext cx="1477963"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737294126"/>
              </p:ext>
            </p:extLst>
          </p:nvPr>
        </p:nvGraphicFramePr>
        <p:xfrm>
          <a:off x="3463305" y="6355605"/>
          <a:ext cx="1781175" cy="366713"/>
        </p:xfrm>
        <a:graphic>
          <a:graphicData uri="http://schemas.openxmlformats.org/presentationml/2006/ole">
            <mc:AlternateContent xmlns:mc="http://schemas.openxmlformats.org/markup-compatibility/2006">
              <mc:Choice xmlns:v="urn:schemas-microsoft-com:vml" Requires="v">
                <p:oleObj spid="_x0000_s1803502" name="Equation" r:id="rId23" imgW="1117440" imgH="228600" progId="Equation.DSMT4">
                  <p:embed/>
                </p:oleObj>
              </mc:Choice>
              <mc:Fallback>
                <p:oleObj name="Equation" r:id="rId23" imgW="1117440" imgH="228600" progId="Equation.DSMT4">
                  <p:embed/>
                  <p:pic>
                    <p:nvPicPr>
                      <p:cNvPr id="0" name=""/>
                      <p:cNvPicPr>
                        <a:picLocks noChangeAspect="1" noChangeArrowheads="1"/>
                      </p:cNvPicPr>
                      <p:nvPr/>
                    </p:nvPicPr>
                    <p:blipFill>
                      <a:blip r:embed="rId24"/>
                      <a:srcRect/>
                      <a:stretch>
                        <a:fillRect/>
                      </a:stretch>
                    </p:blipFill>
                    <p:spPr bwMode="auto">
                      <a:xfrm>
                        <a:off x="3463305" y="6355605"/>
                        <a:ext cx="178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5448795" y="5589240"/>
            <a:ext cx="3555157" cy="1015663"/>
          </a:xfrm>
          <a:prstGeom prst="rect">
            <a:avLst/>
          </a:prstGeom>
        </p:spPr>
        <p:txBody>
          <a:bodyPr wrap="square">
            <a:spAutoFit/>
          </a:bodyPr>
          <a:lstStyle/>
          <a:p>
            <a:pPr algn="just"/>
            <a:r>
              <a:rPr lang="ru-RU" sz="1500" dirty="0">
                <a:latin typeface="Arial" pitchFamily="34" charset="0"/>
                <a:cs typeface="Arial" pitchFamily="34" charset="0"/>
              </a:rPr>
              <a:t>Перегрев, необходимый для преодоления гидростатического давления в сосудах, встречающихся в быту (10 см), относительно невелик</a:t>
            </a:r>
          </a:p>
        </p:txBody>
      </p:sp>
    </p:spTree>
    <p:extLst>
      <p:ext uri="{BB962C8B-B14F-4D97-AF65-F5344CB8AC3E}">
        <p14:creationId xmlns:p14="http://schemas.microsoft.com/office/powerpoint/2010/main" val="41540163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90264" y="-27384"/>
            <a:ext cx="932452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Поверхностное натяжение. Качественные выводы</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79511" y="581774"/>
            <a:ext cx="8802261" cy="4832092"/>
          </a:xfrm>
          <a:prstGeom prst="rect">
            <a:avLst/>
          </a:prstGeom>
        </p:spPr>
        <p:txBody>
          <a:bodyPr wrap="square">
            <a:spAutoFit/>
          </a:bodyPr>
          <a:lstStyle/>
          <a:p>
            <a:pPr marL="342900" indent="-342900" algn="just">
              <a:spcAft>
                <a:spcPts val="1200"/>
              </a:spcAft>
              <a:buFontTx/>
              <a:buAutoNum type="arabicPeriod"/>
            </a:pPr>
            <a:r>
              <a:rPr lang="ru-RU" sz="1600" dirty="0">
                <a:latin typeface="Arial" pitchFamily="34" charset="0"/>
                <a:cs typeface="Arial" pitchFamily="34" charset="0"/>
              </a:rPr>
              <a:t>Поверхностное натяжение может проявляться на границе газообразных, жидких и твёрдых тел</a:t>
            </a:r>
          </a:p>
          <a:p>
            <a:pPr marL="342900" indent="-342900" algn="just">
              <a:spcAft>
                <a:spcPts val="1200"/>
              </a:spcAft>
              <a:buFontTx/>
              <a:buAutoNum type="arabicPeriod"/>
            </a:pPr>
            <a:r>
              <a:rPr lang="ru-RU" sz="1600" dirty="0">
                <a:latin typeface="Arial" pitchFamily="34" charset="0"/>
                <a:cs typeface="Arial" pitchFamily="34" charset="0"/>
              </a:rPr>
              <a:t>Коэффициент поверхностного натяжения зависит от свойств вещества, с которым соприкасается  поверхность жидкости, т.к. вещество у поверхности жидкости воздействует на молекулы поверхностного слоя и меняет силы, втягивающие молекулы внутрь жидкости. Коэффициент поверхностного натяжения должен быть снабжен двумя индексами. В справочниках обычно приводится значение коэффициента поверхностного натяжения на границе жидкости с воздухом и ее паром. Коэффициент поверхностного натяжения на поверхности раздела двух жидкостей меньше, чем на свободной поверхности. Например,</a:t>
            </a:r>
            <a:r>
              <a:rPr lang="en-US" sz="1600" dirty="0">
                <a:latin typeface="Arial" pitchFamily="34" charset="0"/>
                <a:cs typeface="Arial" pitchFamily="34" charset="0"/>
              </a:rPr>
              <a:t> </a:t>
            </a:r>
            <a:r>
              <a:rPr lang="ru-RU" sz="1600" dirty="0">
                <a:latin typeface="Arial" pitchFamily="34" charset="0"/>
                <a:cs typeface="Arial" pitchFamily="34" charset="0"/>
              </a:rPr>
              <a:t>ртуть, 0.465 Н</a:t>
            </a:r>
            <a:r>
              <a:rPr lang="en-US" sz="1600" dirty="0">
                <a:latin typeface="Arial" pitchFamily="34" charset="0"/>
                <a:cs typeface="Arial" pitchFamily="34" charset="0"/>
              </a:rPr>
              <a:t>/</a:t>
            </a:r>
            <a:r>
              <a:rPr lang="ru-RU" sz="1600" dirty="0">
                <a:latin typeface="Arial" pitchFamily="34" charset="0"/>
                <a:cs typeface="Arial" pitchFamily="34" charset="0"/>
              </a:rPr>
              <a:t>м, ртуть-вода 0.427 Н/м, ртуть-спирт 0.399 Н/м. Вода  0.073 Н/м, вода-бензол 0.0336 Н/м, вода-эфир 0.0122 Н/м</a:t>
            </a:r>
            <a:r>
              <a:rPr lang="ru-RU" sz="1600" dirty="0" smtClean="0">
                <a:latin typeface="Arial" pitchFamily="34" charset="0"/>
                <a:cs typeface="Arial" pitchFamily="34" charset="0"/>
              </a:rPr>
              <a:t>. На границе раздела твердого тела с жидкостью поверхностное натяжение также уменьшается.</a:t>
            </a:r>
            <a:endParaRPr lang="ru-RU" sz="1600" dirty="0">
              <a:latin typeface="Arial" pitchFamily="34" charset="0"/>
              <a:cs typeface="Arial" pitchFamily="34" charset="0"/>
            </a:endParaRPr>
          </a:p>
          <a:p>
            <a:pPr marL="342900" indent="-342900" algn="just">
              <a:buAutoNum type="arabicPeriod"/>
            </a:pPr>
            <a:r>
              <a:rPr lang="ru-RU" sz="1600" dirty="0">
                <a:latin typeface="Arial" pitchFamily="34" charset="0"/>
                <a:cs typeface="Arial" pitchFamily="34" charset="0"/>
              </a:rPr>
              <a:t>Коэффициент поверхностного натяжения зависит от температуры. С повышением температуры коэффициент поверхностного натяжения уменьшается и при приближении к критической температуре стремится к нулю, поскольку стирается различие между жидкостью и ее насыщенным паром, исчезает четкая граница раздела сред.</a:t>
            </a:r>
          </a:p>
        </p:txBody>
      </p:sp>
      <p:sp>
        <p:nvSpPr>
          <p:cNvPr id="76" name="Rectangle 75">
            <a:extLst>
              <a:ext uri="{FF2B5EF4-FFF2-40B4-BE49-F238E27FC236}">
                <a16:creationId xmlns:a16="http://schemas.microsoft.com/office/drawing/2014/main" xmlns="" id="{370E3CBF-49AC-4E3C-83D5-E7BA5C9CF5AA}"/>
              </a:ext>
            </a:extLst>
          </p:cNvPr>
          <p:cNvSpPr/>
          <p:nvPr/>
        </p:nvSpPr>
        <p:spPr>
          <a:xfrm>
            <a:off x="611560" y="5468363"/>
            <a:ext cx="1512168" cy="1273005"/>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Oval 76">
            <a:extLst>
              <a:ext uri="{FF2B5EF4-FFF2-40B4-BE49-F238E27FC236}">
                <a16:creationId xmlns:a16="http://schemas.microsoft.com/office/drawing/2014/main" xmlns="" id="{51C425F4-4317-4178-B882-2F828BB51711}"/>
              </a:ext>
            </a:extLst>
          </p:cNvPr>
          <p:cNvSpPr/>
          <p:nvPr/>
        </p:nvSpPr>
        <p:spPr>
          <a:xfrm>
            <a:off x="739968" y="6387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Oval 77">
            <a:extLst>
              <a:ext uri="{FF2B5EF4-FFF2-40B4-BE49-F238E27FC236}">
                <a16:creationId xmlns:a16="http://schemas.microsoft.com/office/drawing/2014/main" xmlns="" id="{A3D6BB53-E5D0-4A8E-B2B6-C2A7AC25F084}"/>
              </a:ext>
            </a:extLst>
          </p:cNvPr>
          <p:cNvSpPr/>
          <p:nvPr/>
        </p:nvSpPr>
        <p:spPr>
          <a:xfrm>
            <a:off x="870027" y="63826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Oval 78">
            <a:extLst>
              <a:ext uri="{FF2B5EF4-FFF2-40B4-BE49-F238E27FC236}">
                <a16:creationId xmlns:a16="http://schemas.microsoft.com/office/drawing/2014/main" xmlns="" id="{B06A46F4-5C20-465B-8711-AA0614D6C6FD}"/>
              </a:ext>
            </a:extLst>
          </p:cNvPr>
          <p:cNvSpPr/>
          <p:nvPr/>
        </p:nvSpPr>
        <p:spPr>
          <a:xfrm>
            <a:off x="1121323" y="64579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Oval 79">
            <a:extLst>
              <a:ext uri="{FF2B5EF4-FFF2-40B4-BE49-F238E27FC236}">
                <a16:creationId xmlns:a16="http://schemas.microsoft.com/office/drawing/2014/main" xmlns="" id="{95DF4014-D2C4-4D3C-9CBC-3ADDBF307597}"/>
              </a:ext>
            </a:extLst>
          </p:cNvPr>
          <p:cNvSpPr/>
          <p:nvPr/>
        </p:nvSpPr>
        <p:spPr>
          <a:xfrm>
            <a:off x="1033076" y="63277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Oval 80">
            <a:extLst>
              <a:ext uri="{FF2B5EF4-FFF2-40B4-BE49-F238E27FC236}">
                <a16:creationId xmlns:a16="http://schemas.microsoft.com/office/drawing/2014/main" xmlns="" id="{CEDE0E21-C810-4445-9927-38422D641739}"/>
              </a:ext>
            </a:extLst>
          </p:cNvPr>
          <p:cNvSpPr/>
          <p:nvPr/>
        </p:nvSpPr>
        <p:spPr>
          <a:xfrm>
            <a:off x="1192317" y="63399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Oval 81">
            <a:extLst>
              <a:ext uri="{FF2B5EF4-FFF2-40B4-BE49-F238E27FC236}">
                <a16:creationId xmlns:a16="http://schemas.microsoft.com/office/drawing/2014/main" xmlns="" id="{0E140E95-8A22-40FD-A9FC-F5EF6FF131E0}"/>
              </a:ext>
            </a:extLst>
          </p:cNvPr>
          <p:cNvSpPr/>
          <p:nvPr/>
        </p:nvSpPr>
        <p:spPr>
          <a:xfrm>
            <a:off x="1310118" y="63397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Oval 82">
            <a:extLst>
              <a:ext uri="{FF2B5EF4-FFF2-40B4-BE49-F238E27FC236}">
                <a16:creationId xmlns:a16="http://schemas.microsoft.com/office/drawing/2014/main" xmlns="" id="{BB78F240-835F-4DD7-80EF-EC1E54833CF1}"/>
              </a:ext>
            </a:extLst>
          </p:cNvPr>
          <p:cNvSpPr/>
          <p:nvPr/>
        </p:nvSpPr>
        <p:spPr>
          <a:xfrm>
            <a:off x="1452410" y="642205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Oval 83">
            <a:extLst>
              <a:ext uri="{FF2B5EF4-FFF2-40B4-BE49-F238E27FC236}">
                <a16:creationId xmlns:a16="http://schemas.microsoft.com/office/drawing/2014/main" xmlns="" id="{19866C99-BBC2-49E3-B16C-7B05A36BD182}"/>
              </a:ext>
            </a:extLst>
          </p:cNvPr>
          <p:cNvSpPr/>
          <p:nvPr/>
        </p:nvSpPr>
        <p:spPr>
          <a:xfrm>
            <a:off x="784540" y="62577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Oval 84">
            <a:extLst>
              <a:ext uri="{FF2B5EF4-FFF2-40B4-BE49-F238E27FC236}">
                <a16:creationId xmlns:a16="http://schemas.microsoft.com/office/drawing/2014/main" xmlns="" id="{ED74F836-520A-4E2B-9F02-182B281276D1}"/>
              </a:ext>
            </a:extLst>
          </p:cNvPr>
          <p:cNvSpPr/>
          <p:nvPr/>
        </p:nvSpPr>
        <p:spPr>
          <a:xfrm>
            <a:off x="1475843" y="6215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Oval 85">
            <a:extLst>
              <a:ext uri="{FF2B5EF4-FFF2-40B4-BE49-F238E27FC236}">
                <a16:creationId xmlns:a16="http://schemas.microsoft.com/office/drawing/2014/main" xmlns="" id="{FD41BB10-FD46-4C47-BAA0-B00C23271A81}"/>
              </a:ext>
            </a:extLst>
          </p:cNvPr>
          <p:cNvSpPr/>
          <p:nvPr/>
        </p:nvSpPr>
        <p:spPr>
          <a:xfrm>
            <a:off x="1569036" y="644578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Oval 86">
            <a:extLst>
              <a:ext uri="{FF2B5EF4-FFF2-40B4-BE49-F238E27FC236}">
                <a16:creationId xmlns:a16="http://schemas.microsoft.com/office/drawing/2014/main" xmlns="" id="{70906506-74DC-4FAF-AE80-88A4B03AB55A}"/>
              </a:ext>
            </a:extLst>
          </p:cNvPr>
          <p:cNvSpPr/>
          <p:nvPr/>
        </p:nvSpPr>
        <p:spPr>
          <a:xfrm>
            <a:off x="1648051" y="635503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Oval 87">
            <a:extLst>
              <a:ext uri="{FF2B5EF4-FFF2-40B4-BE49-F238E27FC236}">
                <a16:creationId xmlns:a16="http://schemas.microsoft.com/office/drawing/2014/main" xmlns="" id="{8D6CAB13-B925-4182-8E02-70D67A0229EA}"/>
              </a:ext>
            </a:extLst>
          </p:cNvPr>
          <p:cNvSpPr/>
          <p:nvPr/>
        </p:nvSpPr>
        <p:spPr>
          <a:xfrm>
            <a:off x="1694850" y="62459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Oval 88">
            <a:extLst>
              <a:ext uri="{FF2B5EF4-FFF2-40B4-BE49-F238E27FC236}">
                <a16:creationId xmlns:a16="http://schemas.microsoft.com/office/drawing/2014/main" xmlns="" id="{190953A6-F1E5-4819-9760-CFF925AC3092}"/>
              </a:ext>
            </a:extLst>
          </p:cNvPr>
          <p:cNvSpPr/>
          <p:nvPr/>
        </p:nvSpPr>
        <p:spPr>
          <a:xfrm>
            <a:off x="1814790" y="63255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Oval 89">
            <a:extLst>
              <a:ext uri="{FF2B5EF4-FFF2-40B4-BE49-F238E27FC236}">
                <a16:creationId xmlns:a16="http://schemas.microsoft.com/office/drawing/2014/main" xmlns="" id="{CD87A9A9-C50C-4AE2-A6C7-BFBC417890EF}"/>
              </a:ext>
            </a:extLst>
          </p:cNvPr>
          <p:cNvSpPr/>
          <p:nvPr/>
        </p:nvSpPr>
        <p:spPr>
          <a:xfrm>
            <a:off x="1719689" y="64410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Oval 90">
            <a:extLst>
              <a:ext uri="{FF2B5EF4-FFF2-40B4-BE49-F238E27FC236}">
                <a16:creationId xmlns:a16="http://schemas.microsoft.com/office/drawing/2014/main" xmlns="" id="{A159FB69-E5AB-4ECD-B60C-B6B13DECFD05}"/>
              </a:ext>
            </a:extLst>
          </p:cNvPr>
          <p:cNvSpPr/>
          <p:nvPr/>
        </p:nvSpPr>
        <p:spPr>
          <a:xfrm>
            <a:off x="636261" y="6323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Oval 93">
            <a:extLst>
              <a:ext uri="{FF2B5EF4-FFF2-40B4-BE49-F238E27FC236}">
                <a16:creationId xmlns:a16="http://schemas.microsoft.com/office/drawing/2014/main" xmlns="" id="{763F9733-8CDB-463F-A4F9-AB9947F8D748}"/>
              </a:ext>
            </a:extLst>
          </p:cNvPr>
          <p:cNvSpPr/>
          <p:nvPr/>
        </p:nvSpPr>
        <p:spPr>
          <a:xfrm>
            <a:off x="1000564" y="62010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Oval 94">
            <a:extLst>
              <a:ext uri="{FF2B5EF4-FFF2-40B4-BE49-F238E27FC236}">
                <a16:creationId xmlns:a16="http://schemas.microsoft.com/office/drawing/2014/main" xmlns="" id="{54350A3B-5BAC-4098-877E-F114E9E04572}"/>
              </a:ext>
            </a:extLst>
          </p:cNvPr>
          <p:cNvSpPr/>
          <p:nvPr/>
        </p:nvSpPr>
        <p:spPr>
          <a:xfrm>
            <a:off x="1126904" y="62175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Oval 95">
            <a:extLst>
              <a:ext uri="{FF2B5EF4-FFF2-40B4-BE49-F238E27FC236}">
                <a16:creationId xmlns:a16="http://schemas.microsoft.com/office/drawing/2014/main" xmlns="" id="{002C8284-462E-42D6-9FD7-DD49941A33B0}"/>
              </a:ext>
            </a:extLst>
          </p:cNvPr>
          <p:cNvSpPr/>
          <p:nvPr/>
        </p:nvSpPr>
        <p:spPr>
          <a:xfrm>
            <a:off x="1364118" y="6215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Oval 98">
            <a:extLst>
              <a:ext uri="{FF2B5EF4-FFF2-40B4-BE49-F238E27FC236}">
                <a16:creationId xmlns:a16="http://schemas.microsoft.com/office/drawing/2014/main" xmlns="" id="{1EA9B768-34A9-41AC-B600-AA535E0C3C9E}"/>
              </a:ext>
            </a:extLst>
          </p:cNvPr>
          <p:cNvSpPr/>
          <p:nvPr/>
        </p:nvSpPr>
        <p:spPr>
          <a:xfrm>
            <a:off x="1850297" y="61919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6" name="Oval 105">
            <a:extLst>
              <a:ext uri="{FF2B5EF4-FFF2-40B4-BE49-F238E27FC236}">
                <a16:creationId xmlns:a16="http://schemas.microsoft.com/office/drawing/2014/main" xmlns="" id="{1A537AE6-160A-4722-9C11-141EE5E87143}"/>
              </a:ext>
            </a:extLst>
          </p:cNvPr>
          <p:cNvSpPr/>
          <p:nvPr/>
        </p:nvSpPr>
        <p:spPr>
          <a:xfrm>
            <a:off x="1855811" y="645654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8" name="Oval 107">
            <a:extLst>
              <a:ext uri="{FF2B5EF4-FFF2-40B4-BE49-F238E27FC236}">
                <a16:creationId xmlns:a16="http://schemas.microsoft.com/office/drawing/2014/main" xmlns="" id="{5B21C58D-62D9-48F7-9483-5D0F09D2FF30}"/>
              </a:ext>
            </a:extLst>
          </p:cNvPr>
          <p:cNvSpPr/>
          <p:nvPr/>
        </p:nvSpPr>
        <p:spPr>
          <a:xfrm>
            <a:off x="1432566" y="595813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9" name="Oval 108">
            <a:extLst>
              <a:ext uri="{FF2B5EF4-FFF2-40B4-BE49-F238E27FC236}">
                <a16:creationId xmlns:a16="http://schemas.microsoft.com/office/drawing/2014/main" xmlns="" id="{02E5BB9A-F877-4865-8CD8-DFE5C163C994}"/>
              </a:ext>
            </a:extLst>
          </p:cNvPr>
          <p:cNvSpPr/>
          <p:nvPr/>
        </p:nvSpPr>
        <p:spPr>
          <a:xfrm>
            <a:off x="645771" y="619837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0" name="Oval 109">
            <a:extLst>
              <a:ext uri="{FF2B5EF4-FFF2-40B4-BE49-F238E27FC236}">
                <a16:creationId xmlns:a16="http://schemas.microsoft.com/office/drawing/2014/main" xmlns="" id="{BEC733CF-7B46-4C63-90D0-B57B2E5EBCE9}"/>
              </a:ext>
            </a:extLst>
          </p:cNvPr>
          <p:cNvSpPr/>
          <p:nvPr/>
        </p:nvSpPr>
        <p:spPr>
          <a:xfrm>
            <a:off x="1101628" y="56200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1" name="Oval 110">
            <a:extLst>
              <a:ext uri="{FF2B5EF4-FFF2-40B4-BE49-F238E27FC236}">
                <a16:creationId xmlns:a16="http://schemas.microsoft.com/office/drawing/2014/main" xmlns="" id="{989C9A27-A598-403C-815B-CA86EB795663}"/>
              </a:ext>
            </a:extLst>
          </p:cNvPr>
          <p:cNvSpPr/>
          <p:nvPr/>
        </p:nvSpPr>
        <p:spPr>
          <a:xfrm>
            <a:off x="822522" y="588761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Oval 112">
            <a:extLst>
              <a:ext uri="{FF2B5EF4-FFF2-40B4-BE49-F238E27FC236}">
                <a16:creationId xmlns:a16="http://schemas.microsoft.com/office/drawing/2014/main" xmlns="" id="{655D1DA5-ECCC-4768-AEBB-FC7F42FB8BF5}"/>
              </a:ext>
            </a:extLst>
          </p:cNvPr>
          <p:cNvSpPr/>
          <p:nvPr/>
        </p:nvSpPr>
        <p:spPr>
          <a:xfrm>
            <a:off x="762027" y="557121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4" name="Oval 113">
            <a:extLst>
              <a:ext uri="{FF2B5EF4-FFF2-40B4-BE49-F238E27FC236}">
                <a16:creationId xmlns:a16="http://schemas.microsoft.com/office/drawing/2014/main" xmlns="" id="{F70E877A-B9A5-4327-A640-2EACE33CF8D5}"/>
              </a:ext>
            </a:extLst>
          </p:cNvPr>
          <p:cNvSpPr/>
          <p:nvPr/>
        </p:nvSpPr>
        <p:spPr>
          <a:xfrm>
            <a:off x="1114522" y="599530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8" name="Oval 117">
            <a:extLst>
              <a:ext uri="{FF2B5EF4-FFF2-40B4-BE49-F238E27FC236}">
                <a16:creationId xmlns:a16="http://schemas.microsoft.com/office/drawing/2014/main" xmlns="" id="{BC0CE368-2249-4A0B-8183-82F82606FB9F}"/>
              </a:ext>
            </a:extLst>
          </p:cNvPr>
          <p:cNvSpPr/>
          <p:nvPr/>
        </p:nvSpPr>
        <p:spPr>
          <a:xfrm>
            <a:off x="878156" y="62010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Oval 122">
            <a:extLst>
              <a:ext uri="{FF2B5EF4-FFF2-40B4-BE49-F238E27FC236}">
                <a16:creationId xmlns:a16="http://schemas.microsoft.com/office/drawing/2014/main" xmlns="" id="{765B2E2C-C091-4DD9-81BC-79CBD496028B}"/>
              </a:ext>
            </a:extLst>
          </p:cNvPr>
          <p:cNvSpPr/>
          <p:nvPr/>
        </p:nvSpPr>
        <p:spPr>
          <a:xfrm>
            <a:off x="972296" y="646505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4" name="Oval 123">
            <a:extLst>
              <a:ext uri="{FF2B5EF4-FFF2-40B4-BE49-F238E27FC236}">
                <a16:creationId xmlns:a16="http://schemas.microsoft.com/office/drawing/2014/main" xmlns="" id="{972372D6-E6AF-4C2E-AA84-49A4EEAA197C}"/>
              </a:ext>
            </a:extLst>
          </p:cNvPr>
          <p:cNvSpPr/>
          <p:nvPr/>
        </p:nvSpPr>
        <p:spPr>
          <a:xfrm>
            <a:off x="1284583" y="644441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Oval 124">
            <a:extLst>
              <a:ext uri="{FF2B5EF4-FFF2-40B4-BE49-F238E27FC236}">
                <a16:creationId xmlns:a16="http://schemas.microsoft.com/office/drawing/2014/main" xmlns="" id="{59C50C92-3B74-40A2-9C76-29C13633BAD7}"/>
              </a:ext>
            </a:extLst>
          </p:cNvPr>
          <p:cNvSpPr/>
          <p:nvPr/>
        </p:nvSpPr>
        <p:spPr>
          <a:xfrm>
            <a:off x="1821708" y="56348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6" name="Oval 125">
            <a:extLst>
              <a:ext uri="{FF2B5EF4-FFF2-40B4-BE49-F238E27FC236}">
                <a16:creationId xmlns:a16="http://schemas.microsoft.com/office/drawing/2014/main" xmlns="" id="{EA4F4825-9357-4418-96FC-89337C13E3D2}"/>
              </a:ext>
            </a:extLst>
          </p:cNvPr>
          <p:cNvSpPr/>
          <p:nvPr/>
        </p:nvSpPr>
        <p:spPr>
          <a:xfrm>
            <a:off x="1387240" y="571021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Oval 126">
            <a:extLst>
              <a:ext uri="{FF2B5EF4-FFF2-40B4-BE49-F238E27FC236}">
                <a16:creationId xmlns:a16="http://schemas.microsoft.com/office/drawing/2014/main" xmlns="" id="{FFE56C26-D915-4274-99FA-CFD86BC324FA}"/>
              </a:ext>
            </a:extLst>
          </p:cNvPr>
          <p:cNvSpPr/>
          <p:nvPr/>
        </p:nvSpPr>
        <p:spPr>
          <a:xfrm>
            <a:off x="1609070" y="618774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8" name="Oval 127">
            <a:extLst>
              <a:ext uri="{FF2B5EF4-FFF2-40B4-BE49-F238E27FC236}">
                <a16:creationId xmlns:a16="http://schemas.microsoft.com/office/drawing/2014/main" xmlns="" id="{9E59C867-4B14-4750-AF77-DFDC43EC17B2}"/>
              </a:ext>
            </a:extLst>
          </p:cNvPr>
          <p:cNvSpPr/>
          <p:nvPr/>
        </p:nvSpPr>
        <p:spPr>
          <a:xfrm>
            <a:off x="1966241" y="629930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Oval 128">
            <a:extLst>
              <a:ext uri="{FF2B5EF4-FFF2-40B4-BE49-F238E27FC236}">
                <a16:creationId xmlns:a16="http://schemas.microsoft.com/office/drawing/2014/main" xmlns="" id="{E3582B01-04BE-4DE5-99B3-8B384E6645D0}"/>
              </a:ext>
            </a:extLst>
          </p:cNvPr>
          <p:cNvSpPr/>
          <p:nvPr/>
        </p:nvSpPr>
        <p:spPr>
          <a:xfrm>
            <a:off x="1974459" y="646690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0" name="Oval 129">
            <a:extLst>
              <a:ext uri="{FF2B5EF4-FFF2-40B4-BE49-F238E27FC236}">
                <a16:creationId xmlns:a16="http://schemas.microsoft.com/office/drawing/2014/main" xmlns="" id="{1AF04662-3FD1-40A3-A167-ED6F612BF5B8}"/>
              </a:ext>
            </a:extLst>
          </p:cNvPr>
          <p:cNvSpPr/>
          <p:nvPr/>
        </p:nvSpPr>
        <p:spPr>
          <a:xfrm>
            <a:off x="1814790" y="6575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1" name="Oval 130">
            <a:extLst>
              <a:ext uri="{FF2B5EF4-FFF2-40B4-BE49-F238E27FC236}">
                <a16:creationId xmlns:a16="http://schemas.microsoft.com/office/drawing/2014/main" xmlns="" id="{1F645B81-BA1B-48EC-82E8-E21C65AF9E3B}"/>
              </a:ext>
            </a:extLst>
          </p:cNvPr>
          <p:cNvSpPr/>
          <p:nvPr/>
        </p:nvSpPr>
        <p:spPr>
          <a:xfrm>
            <a:off x="1999773" y="6629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2" name="Oval 131">
            <a:extLst>
              <a:ext uri="{FF2B5EF4-FFF2-40B4-BE49-F238E27FC236}">
                <a16:creationId xmlns:a16="http://schemas.microsoft.com/office/drawing/2014/main" xmlns="" id="{BC2383DD-9396-4298-AEEC-1A538E3B559C}"/>
              </a:ext>
            </a:extLst>
          </p:cNvPr>
          <p:cNvSpPr/>
          <p:nvPr/>
        </p:nvSpPr>
        <p:spPr>
          <a:xfrm>
            <a:off x="1540566" y="658954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 name="Oval 132">
            <a:extLst>
              <a:ext uri="{FF2B5EF4-FFF2-40B4-BE49-F238E27FC236}">
                <a16:creationId xmlns:a16="http://schemas.microsoft.com/office/drawing/2014/main" xmlns="" id="{CF8C687C-7C9A-4D61-9F33-90AC79290FFB}"/>
              </a:ext>
            </a:extLst>
          </p:cNvPr>
          <p:cNvSpPr/>
          <p:nvPr/>
        </p:nvSpPr>
        <p:spPr>
          <a:xfrm>
            <a:off x="1391709" y="65420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4" name="Oval 133">
            <a:extLst>
              <a:ext uri="{FF2B5EF4-FFF2-40B4-BE49-F238E27FC236}">
                <a16:creationId xmlns:a16="http://schemas.microsoft.com/office/drawing/2014/main" xmlns="" id="{EF034F6D-4D62-47F9-8C7B-A973916F8C45}"/>
              </a:ext>
            </a:extLst>
          </p:cNvPr>
          <p:cNvSpPr/>
          <p:nvPr/>
        </p:nvSpPr>
        <p:spPr>
          <a:xfrm>
            <a:off x="1220746" y="660053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Oval 134">
            <a:extLst>
              <a:ext uri="{FF2B5EF4-FFF2-40B4-BE49-F238E27FC236}">
                <a16:creationId xmlns:a16="http://schemas.microsoft.com/office/drawing/2014/main" xmlns="" id="{C887C6DB-B254-4A83-A713-D946A3CB73CA}"/>
              </a:ext>
            </a:extLst>
          </p:cNvPr>
          <p:cNvSpPr/>
          <p:nvPr/>
        </p:nvSpPr>
        <p:spPr>
          <a:xfrm>
            <a:off x="1047628" y="65959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6" name="Oval 135">
            <a:extLst>
              <a:ext uri="{FF2B5EF4-FFF2-40B4-BE49-F238E27FC236}">
                <a16:creationId xmlns:a16="http://schemas.microsoft.com/office/drawing/2014/main" xmlns="" id="{3DE9C31F-85A5-46D9-9B51-2B20903F5452}"/>
              </a:ext>
            </a:extLst>
          </p:cNvPr>
          <p:cNvSpPr/>
          <p:nvPr/>
        </p:nvSpPr>
        <p:spPr>
          <a:xfrm>
            <a:off x="935608" y="66082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7" name="Oval 136">
            <a:extLst>
              <a:ext uri="{FF2B5EF4-FFF2-40B4-BE49-F238E27FC236}">
                <a16:creationId xmlns:a16="http://schemas.microsoft.com/office/drawing/2014/main" xmlns="" id="{269452FD-7FE3-4C20-8E91-F4AA64046C04}"/>
              </a:ext>
            </a:extLst>
          </p:cNvPr>
          <p:cNvSpPr/>
          <p:nvPr/>
        </p:nvSpPr>
        <p:spPr>
          <a:xfrm>
            <a:off x="653474" y="661267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Oval 137">
            <a:extLst>
              <a:ext uri="{FF2B5EF4-FFF2-40B4-BE49-F238E27FC236}">
                <a16:creationId xmlns:a16="http://schemas.microsoft.com/office/drawing/2014/main" xmlns="" id="{536FE6AF-8745-468F-A420-C33270C9416B}"/>
              </a:ext>
            </a:extLst>
          </p:cNvPr>
          <p:cNvSpPr/>
          <p:nvPr/>
        </p:nvSpPr>
        <p:spPr>
          <a:xfrm>
            <a:off x="1421843" y="6629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9" name="Oval 138">
            <a:extLst>
              <a:ext uri="{FF2B5EF4-FFF2-40B4-BE49-F238E27FC236}">
                <a16:creationId xmlns:a16="http://schemas.microsoft.com/office/drawing/2014/main" xmlns="" id="{E15FED8D-1414-419F-9B07-C47248682453}"/>
              </a:ext>
            </a:extLst>
          </p:cNvPr>
          <p:cNvSpPr/>
          <p:nvPr/>
        </p:nvSpPr>
        <p:spPr>
          <a:xfrm>
            <a:off x="1791878" y="59812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0" name="Oval 139">
            <a:extLst>
              <a:ext uri="{FF2B5EF4-FFF2-40B4-BE49-F238E27FC236}">
                <a16:creationId xmlns:a16="http://schemas.microsoft.com/office/drawing/2014/main" xmlns="" id="{EF28D756-0C62-4FFF-9BB2-62819FE6CA2D}"/>
              </a:ext>
            </a:extLst>
          </p:cNvPr>
          <p:cNvSpPr/>
          <p:nvPr/>
        </p:nvSpPr>
        <p:spPr>
          <a:xfrm>
            <a:off x="1974459" y="61738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Oval 140">
            <a:extLst>
              <a:ext uri="{FF2B5EF4-FFF2-40B4-BE49-F238E27FC236}">
                <a16:creationId xmlns:a16="http://schemas.microsoft.com/office/drawing/2014/main" xmlns="" id="{002221AD-BBBF-4E70-94CD-E6361A7ED05B}"/>
              </a:ext>
            </a:extLst>
          </p:cNvPr>
          <p:cNvSpPr/>
          <p:nvPr/>
        </p:nvSpPr>
        <p:spPr>
          <a:xfrm>
            <a:off x="1513949" y="631463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2" name="Oval 141">
            <a:extLst>
              <a:ext uri="{FF2B5EF4-FFF2-40B4-BE49-F238E27FC236}">
                <a16:creationId xmlns:a16="http://schemas.microsoft.com/office/drawing/2014/main" xmlns="" id="{7FA34319-DFB8-4BB8-9D71-8EA4A3F9BF64}"/>
              </a:ext>
            </a:extLst>
          </p:cNvPr>
          <p:cNvSpPr/>
          <p:nvPr/>
        </p:nvSpPr>
        <p:spPr>
          <a:xfrm>
            <a:off x="1684540" y="6575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3" name="Oval 142">
            <a:extLst>
              <a:ext uri="{FF2B5EF4-FFF2-40B4-BE49-F238E27FC236}">
                <a16:creationId xmlns:a16="http://schemas.microsoft.com/office/drawing/2014/main" xmlns="" id="{E1D49116-FCAA-4BF8-B3E1-159FABB996B2}"/>
              </a:ext>
            </a:extLst>
          </p:cNvPr>
          <p:cNvSpPr/>
          <p:nvPr/>
        </p:nvSpPr>
        <p:spPr>
          <a:xfrm>
            <a:off x="651920" y="6495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4" name="Oval 143">
            <a:extLst>
              <a:ext uri="{FF2B5EF4-FFF2-40B4-BE49-F238E27FC236}">
                <a16:creationId xmlns:a16="http://schemas.microsoft.com/office/drawing/2014/main" xmlns="" id="{027E6355-130D-4384-80D7-E2321E90C147}"/>
              </a:ext>
            </a:extLst>
          </p:cNvPr>
          <p:cNvSpPr/>
          <p:nvPr/>
        </p:nvSpPr>
        <p:spPr>
          <a:xfrm>
            <a:off x="811292" y="6495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5" name="Oval 144">
            <a:extLst>
              <a:ext uri="{FF2B5EF4-FFF2-40B4-BE49-F238E27FC236}">
                <a16:creationId xmlns:a16="http://schemas.microsoft.com/office/drawing/2014/main" xmlns="" id="{4E14E349-A49C-4402-B53A-E96921318786}"/>
              </a:ext>
            </a:extLst>
          </p:cNvPr>
          <p:cNvSpPr/>
          <p:nvPr/>
        </p:nvSpPr>
        <p:spPr>
          <a:xfrm>
            <a:off x="770156" y="66134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6" name="Straight Arrow Connector 145">
            <a:extLst>
              <a:ext uri="{FF2B5EF4-FFF2-40B4-BE49-F238E27FC236}">
                <a16:creationId xmlns:a16="http://schemas.microsoft.com/office/drawing/2014/main" xmlns="" id="{280B0DCF-B585-4757-9461-693B17C39286}"/>
              </a:ext>
            </a:extLst>
          </p:cNvPr>
          <p:cNvCxnSpPr>
            <a:cxnSpLocks/>
          </p:cNvCxnSpPr>
          <p:nvPr/>
        </p:nvCxnSpPr>
        <p:spPr>
          <a:xfrm>
            <a:off x="1424151" y="6215953"/>
            <a:ext cx="4095" cy="642047"/>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sp>
        <p:nvSpPr>
          <p:cNvPr id="147" name="Rectangle 146">
            <a:extLst>
              <a:ext uri="{FF2B5EF4-FFF2-40B4-BE49-F238E27FC236}">
                <a16:creationId xmlns:a16="http://schemas.microsoft.com/office/drawing/2014/main" xmlns="" id="{F146392D-56F0-457B-837C-54EF757410CA}"/>
              </a:ext>
            </a:extLst>
          </p:cNvPr>
          <p:cNvSpPr/>
          <p:nvPr/>
        </p:nvSpPr>
        <p:spPr>
          <a:xfrm>
            <a:off x="4932040" y="5468363"/>
            <a:ext cx="1512168" cy="1273005"/>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8" name="Oval 147">
            <a:extLst>
              <a:ext uri="{FF2B5EF4-FFF2-40B4-BE49-F238E27FC236}">
                <a16:creationId xmlns:a16="http://schemas.microsoft.com/office/drawing/2014/main" xmlns="" id="{7D149E77-7CE7-479D-B77D-0AE3DEEFD837}"/>
              </a:ext>
            </a:extLst>
          </p:cNvPr>
          <p:cNvSpPr/>
          <p:nvPr/>
        </p:nvSpPr>
        <p:spPr>
          <a:xfrm>
            <a:off x="5060448" y="6387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9" name="Oval 148">
            <a:extLst>
              <a:ext uri="{FF2B5EF4-FFF2-40B4-BE49-F238E27FC236}">
                <a16:creationId xmlns:a16="http://schemas.microsoft.com/office/drawing/2014/main" xmlns="" id="{275D0112-8350-42CB-BB52-6FBAE18A7237}"/>
              </a:ext>
            </a:extLst>
          </p:cNvPr>
          <p:cNvSpPr/>
          <p:nvPr/>
        </p:nvSpPr>
        <p:spPr>
          <a:xfrm>
            <a:off x="5190507" y="63826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0" name="Oval 149">
            <a:extLst>
              <a:ext uri="{FF2B5EF4-FFF2-40B4-BE49-F238E27FC236}">
                <a16:creationId xmlns:a16="http://schemas.microsoft.com/office/drawing/2014/main" xmlns="" id="{6A0BA718-6130-456E-A70A-4DA15B04F32B}"/>
              </a:ext>
            </a:extLst>
          </p:cNvPr>
          <p:cNvSpPr/>
          <p:nvPr/>
        </p:nvSpPr>
        <p:spPr>
          <a:xfrm>
            <a:off x="5441803" y="64579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1" name="Oval 150">
            <a:extLst>
              <a:ext uri="{FF2B5EF4-FFF2-40B4-BE49-F238E27FC236}">
                <a16:creationId xmlns:a16="http://schemas.microsoft.com/office/drawing/2014/main" xmlns="" id="{739FFA0E-3B05-4F48-AB73-5A3DB059EA61}"/>
              </a:ext>
            </a:extLst>
          </p:cNvPr>
          <p:cNvSpPr/>
          <p:nvPr/>
        </p:nvSpPr>
        <p:spPr>
          <a:xfrm>
            <a:off x="5353556" y="63277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2" name="Oval 151">
            <a:extLst>
              <a:ext uri="{FF2B5EF4-FFF2-40B4-BE49-F238E27FC236}">
                <a16:creationId xmlns:a16="http://schemas.microsoft.com/office/drawing/2014/main" xmlns="" id="{5726BD88-848E-4855-808D-6A4239186173}"/>
              </a:ext>
            </a:extLst>
          </p:cNvPr>
          <p:cNvSpPr/>
          <p:nvPr/>
        </p:nvSpPr>
        <p:spPr>
          <a:xfrm>
            <a:off x="5512797" y="63399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3" name="Oval 152">
            <a:extLst>
              <a:ext uri="{FF2B5EF4-FFF2-40B4-BE49-F238E27FC236}">
                <a16:creationId xmlns:a16="http://schemas.microsoft.com/office/drawing/2014/main" xmlns="" id="{ECC34F25-70E2-4CDC-82F8-B39A4F0C2100}"/>
              </a:ext>
            </a:extLst>
          </p:cNvPr>
          <p:cNvSpPr/>
          <p:nvPr/>
        </p:nvSpPr>
        <p:spPr>
          <a:xfrm>
            <a:off x="5630598" y="63397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4" name="Oval 153">
            <a:extLst>
              <a:ext uri="{FF2B5EF4-FFF2-40B4-BE49-F238E27FC236}">
                <a16:creationId xmlns:a16="http://schemas.microsoft.com/office/drawing/2014/main" xmlns="" id="{DB5CA785-FD8B-4205-8CA8-19E6EB72FCDA}"/>
              </a:ext>
            </a:extLst>
          </p:cNvPr>
          <p:cNvSpPr/>
          <p:nvPr/>
        </p:nvSpPr>
        <p:spPr>
          <a:xfrm>
            <a:off x="5772890" y="642205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Oval 154">
            <a:extLst>
              <a:ext uri="{FF2B5EF4-FFF2-40B4-BE49-F238E27FC236}">
                <a16:creationId xmlns:a16="http://schemas.microsoft.com/office/drawing/2014/main" xmlns="" id="{C9770A20-7382-4567-A4FC-BF0DB9ABE869}"/>
              </a:ext>
            </a:extLst>
          </p:cNvPr>
          <p:cNvSpPr/>
          <p:nvPr/>
        </p:nvSpPr>
        <p:spPr>
          <a:xfrm>
            <a:off x="5105020" y="62577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6" name="Oval 155">
            <a:extLst>
              <a:ext uri="{FF2B5EF4-FFF2-40B4-BE49-F238E27FC236}">
                <a16:creationId xmlns:a16="http://schemas.microsoft.com/office/drawing/2014/main" xmlns="" id="{B12640A8-9F1E-4876-A82F-BF48A70A46EB}"/>
              </a:ext>
            </a:extLst>
          </p:cNvPr>
          <p:cNvSpPr/>
          <p:nvPr/>
        </p:nvSpPr>
        <p:spPr>
          <a:xfrm>
            <a:off x="5796323" y="6215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Oval 156">
            <a:extLst>
              <a:ext uri="{FF2B5EF4-FFF2-40B4-BE49-F238E27FC236}">
                <a16:creationId xmlns:a16="http://schemas.microsoft.com/office/drawing/2014/main" xmlns="" id="{3001FDD1-6658-4557-BDCD-66B6A8420CAF}"/>
              </a:ext>
            </a:extLst>
          </p:cNvPr>
          <p:cNvSpPr/>
          <p:nvPr/>
        </p:nvSpPr>
        <p:spPr>
          <a:xfrm>
            <a:off x="5889516" y="644578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8" name="Oval 157">
            <a:extLst>
              <a:ext uri="{FF2B5EF4-FFF2-40B4-BE49-F238E27FC236}">
                <a16:creationId xmlns:a16="http://schemas.microsoft.com/office/drawing/2014/main" xmlns="" id="{845569D8-9AB1-4906-9403-BD7553CECBDC}"/>
              </a:ext>
            </a:extLst>
          </p:cNvPr>
          <p:cNvSpPr/>
          <p:nvPr/>
        </p:nvSpPr>
        <p:spPr>
          <a:xfrm>
            <a:off x="5968531" y="635503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9" name="Oval 158">
            <a:extLst>
              <a:ext uri="{FF2B5EF4-FFF2-40B4-BE49-F238E27FC236}">
                <a16:creationId xmlns:a16="http://schemas.microsoft.com/office/drawing/2014/main" xmlns="" id="{4015B773-AD44-4005-A2FA-809351A5951F}"/>
              </a:ext>
            </a:extLst>
          </p:cNvPr>
          <p:cNvSpPr/>
          <p:nvPr/>
        </p:nvSpPr>
        <p:spPr>
          <a:xfrm>
            <a:off x="6015330" y="62459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0" name="Oval 159">
            <a:extLst>
              <a:ext uri="{FF2B5EF4-FFF2-40B4-BE49-F238E27FC236}">
                <a16:creationId xmlns:a16="http://schemas.microsoft.com/office/drawing/2014/main" xmlns="" id="{C3B8D183-A067-4A7C-B9CF-45D91945FD49}"/>
              </a:ext>
            </a:extLst>
          </p:cNvPr>
          <p:cNvSpPr/>
          <p:nvPr/>
        </p:nvSpPr>
        <p:spPr>
          <a:xfrm>
            <a:off x="6135270" y="63255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1" name="Oval 160">
            <a:extLst>
              <a:ext uri="{FF2B5EF4-FFF2-40B4-BE49-F238E27FC236}">
                <a16:creationId xmlns:a16="http://schemas.microsoft.com/office/drawing/2014/main" xmlns="" id="{2B69245B-6C0A-46CB-8386-0EFE29B069BE}"/>
              </a:ext>
            </a:extLst>
          </p:cNvPr>
          <p:cNvSpPr/>
          <p:nvPr/>
        </p:nvSpPr>
        <p:spPr>
          <a:xfrm>
            <a:off x="6040169" y="64410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2" name="Oval 161">
            <a:extLst>
              <a:ext uri="{FF2B5EF4-FFF2-40B4-BE49-F238E27FC236}">
                <a16:creationId xmlns:a16="http://schemas.microsoft.com/office/drawing/2014/main" xmlns="" id="{13793813-2DA3-4A61-A868-BE2910D4126A}"/>
              </a:ext>
            </a:extLst>
          </p:cNvPr>
          <p:cNvSpPr/>
          <p:nvPr/>
        </p:nvSpPr>
        <p:spPr>
          <a:xfrm>
            <a:off x="4956741" y="6323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3" name="Oval 162">
            <a:extLst>
              <a:ext uri="{FF2B5EF4-FFF2-40B4-BE49-F238E27FC236}">
                <a16:creationId xmlns:a16="http://schemas.microsoft.com/office/drawing/2014/main" xmlns="" id="{FA3384B8-A9EB-41AF-BE8F-07C8F4DE0E99}"/>
              </a:ext>
            </a:extLst>
          </p:cNvPr>
          <p:cNvSpPr/>
          <p:nvPr/>
        </p:nvSpPr>
        <p:spPr>
          <a:xfrm>
            <a:off x="5321044" y="62010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4" name="Oval 163">
            <a:extLst>
              <a:ext uri="{FF2B5EF4-FFF2-40B4-BE49-F238E27FC236}">
                <a16:creationId xmlns:a16="http://schemas.microsoft.com/office/drawing/2014/main" xmlns="" id="{AEDE7189-A1A2-48C5-9B82-55B4DC1BBB8C}"/>
              </a:ext>
            </a:extLst>
          </p:cNvPr>
          <p:cNvSpPr/>
          <p:nvPr/>
        </p:nvSpPr>
        <p:spPr>
          <a:xfrm>
            <a:off x="5447384" y="62175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5" name="Oval 164">
            <a:extLst>
              <a:ext uri="{FF2B5EF4-FFF2-40B4-BE49-F238E27FC236}">
                <a16:creationId xmlns:a16="http://schemas.microsoft.com/office/drawing/2014/main" xmlns="" id="{653ED742-4100-4628-8F5D-028CF075AC09}"/>
              </a:ext>
            </a:extLst>
          </p:cNvPr>
          <p:cNvSpPr/>
          <p:nvPr/>
        </p:nvSpPr>
        <p:spPr>
          <a:xfrm>
            <a:off x="5684598" y="62159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6" name="Oval 165">
            <a:extLst>
              <a:ext uri="{FF2B5EF4-FFF2-40B4-BE49-F238E27FC236}">
                <a16:creationId xmlns:a16="http://schemas.microsoft.com/office/drawing/2014/main" xmlns="" id="{7BDCAE43-84D7-4CC5-9632-EEFB82BDD686}"/>
              </a:ext>
            </a:extLst>
          </p:cNvPr>
          <p:cNvSpPr/>
          <p:nvPr/>
        </p:nvSpPr>
        <p:spPr>
          <a:xfrm>
            <a:off x="6170777" y="61919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7" name="Oval 166">
            <a:extLst>
              <a:ext uri="{FF2B5EF4-FFF2-40B4-BE49-F238E27FC236}">
                <a16:creationId xmlns:a16="http://schemas.microsoft.com/office/drawing/2014/main" xmlns="" id="{EEB51D3A-EE4A-4A5F-98D2-8E699CFEBEF9}"/>
              </a:ext>
            </a:extLst>
          </p:cNvPr>
          <p:cNvSpPr/>
          <p:nvPr/>
        </p:nvSpPr>
        <p:spPr>
          <a:xfrm>
            <a:off x="6176291" y="645654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9" name="Oval 168">
            <a:extLst>
              <a:ext uri="{FF2B5EF4-FFF2-40B4-BE49-F238E27FC236}">
                <a16:creationId xmlns:a16="http://schemas.microsoft.com/office/drawing/2014/main" xmlns="" id="{B85431C7-4321-47CF-8436-B43EC9170850}"/>
              </a:ext>
            </a:extLst>
          </p:cNvPr>
          <p:cNvSpPr/>
          <p:nvPr/>
        </p:nvSpPr>
        <p:spPr>
          <a:xfrm>
            <a:off x="4966251" y="619837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 name="Oval 173">
            <a:extLst>
              <a:ext uri="{FF2B5EF4-FFF2-40B4-BE49-F238E27FC236}">
                <a16:creationId xmlns:a16="http://schemas.microsoft.com/office/drawing/2014/main" xmlns="" id="{FEE0639C-9E24-437E-99A3-9C2AC610C350}"/>
              </a:ext>
            </a:extLst>
          </p:cNvPr>
          <p:cNvSpPr/>
          <p:nvPr/>
        </p:nvSpPr>
        <p:spPr>
          <a:xfrm>
            <a:off x="5198636" y="62010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Oval 174">
            <a:extLst>
              <a:ext uri="{FF2B5EF4-FFF2-40B4-BE49-F238E27FC236}">
                <a16:creationId xmlns:a16="http://schemas.microsoft.com/office/drawing/2014/main" xmlns="" id="{50E65109-2C30-4BD3-AB44-45C5A0EA088E}"/>
              </a:ext>
            </a:extLst>
          </p:cNvPr>
          <p:cNvSpPr/>
          <p:nvPr/>
        </p:nvSpPr>
        <p:spPr>
          <a:xfrm>
            <a:off x="5292776" y="646505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6" name="Oval 175">
            <a:extLst>
              <a:ext uri="{FF2B5EF4-FFF2-40B4-BE49-F238E27FC236}">
                <a16:creationId xmlns:a16="http://schemas.microsoft.com/office/drawing/2014/main" xmlns="" id="{B85497CC-543A-4F23-B84C-D3455ECB7149}"/>
              </a:ext>
            </a:extLst>
          </p:cNvPr>
          <p:cNvSpPr/>
          <p:nvPr/>
        </p:nvSpPr>
        <p:spPr>
          <a:xfrm>
            <a:off x="5605063" y="644441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8" name="Oval 177">
            <a:extLst>
              <a:ext uri="{FF2B5EF4-FFF2-40B4-BE49-F238E27FC236}">
                <a16:creationId xmlns:a16="http://schemas.microsoft.com/office/drawing/2014/main" xmlns="" id="{318111B1-C756-48DD-9C57-FFA3138E29CC}"/>
              </a:ext>
            </a:extLst>
          </p:cNvPr>
          <p:cNvSpPr/>
          <p:nvPr/>
        </p:nvSpPr>
        <p:spPr>
          <a:xfrm>
            <a:off x="5292653" y="6036372"/>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9" name="Oval 178">
            <a:extLst>
              <a:ext uri="{FF2B5EF4-FFF2-40B4-BE49-F238E27FC236}">
                <a16:creationId xmlns:a16="http://schemas.microsoft.com/office/drawing/2014/main" xmlns="" id="{B997470C-362F-4643-A590-698727CDF028}"/>
              </a:ext>
            </a:extLst>
          </p:cNvPr>
          <p:cNvSpPr/>
          <p:nvPr/>
        </p:nvSpPr>
        <p:spPr>
          <a:xfrm>
            <a:off x="5929550" y="618774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0" name="Oval 179">
            <a:extLst>
              <a:ext uri="{FF2B5EF4-FFF2-40B4-BE49-F238E27FC236}">
                <a16:creationId xmlns:a16="http://schemas.microsoft.com/office/drawing/2014/main" xmlns="" id="{4790EF32-5DB7-4D54-84D8-E07FDC1967B2}"/>
              </a:ext>
            </a:extLst>
          </p:cNvPr>
          <p:cNvSpPr/>
          <p:nvPr/>
        </p:nvSpPr>
        <p:spPr>
          <a:xfrm>
            <a:off x="6286721" y="629930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1" name="Oval 180">
            <a:extLst>
              <a:ext uri="{FF2B5EF4-FFF2-40B4-BE49-F238E27FC236}">
                <a16:creationId xmlns:a16="http://schemas.microsoft.com/office/drawing/2014/main" xmlns="" id="{03E4695E-7349-460C-9970-341AE7A8242D}"/>
              </a:ext>
            </a:extLst>
          </p:cNvPr>
          <p:cNvSpPr/>
          <p:nvPr/>
        </p:nvSpPr>
        <p:spPr>
          <a:xfrm>
            <a:off x="6294939" y="646690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Oval 181">
            <a:extLst>
              <a:ext uri="{FF2B5EF4-FFF2-40B4-BE49-F238E27FC236}">
                <a16:creationId xmlns:a16="http://schemas.microsoft.com/office/drawing/2014/main" xmlns="" id="{BBDDA22A-4958-40E7-ABA3-FE183D89C249}"/>
              </a:ext>
            </a:extLst>
          </p:cNvPr>
          <p:cNvSpPr/>
          <p:nvPr/>
        </p:nvSpPr>
        <p:spPr>
          <a:xfrm>
            <a:off x="6135270" y="6575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3" name="Oval 182">
            <a:extLst>
              <a:ext uri="{FF2B5EF4-FFF2-40B4-BE49-F238E27FC236}">
                <a16:creationId xmlns:a16="http://schemas.microsoft.com/office/drawing/2014/main" xmlns="" id="{4203834C-851F-4D3E-BFC2-5F28CA65A0F7}"/>
              </a:ext>
            </a:extLst>
          </p:cNvPr>
          <p:cNvSpPr/>
          <p:nvPr/>
        </p:nvSpPr>
        <p:spPr>
          <a:xfrm>
            <a:off x="6320253" y="6629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 name="Oval 183">
            <a:extLst>
              <a:ext uri="{FF2B5EF4-FFF2-40B4-BE49-F238E27FC236}">
                <a16:creationId xmlns:a16="http://schemas.microsoft.com/office/drawing/2014/main" xmlns="" id="{CEBA5246-B9DD-46C2-9980-C5BA36D22696}"/>
              </a:ext>
            </a:extLst>
          </p:cNvPr>
          <p:cNvSpPr/>
          <p:nvPr/>
        </p:nvSpPr>
        <p:spPr>
          <a:xfrm>
            <a:off x="5861046" y="658954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5" name="Oval 184">
            <a:extLst>
              <a:ext uri="{FF2B5EF4-FFF2-40B4-BE49-F238E27FC236}">
                <a16:creationId xmlns:a16="http://schemas.microsoft.com/office/drawing/2014/main" xmlns="" id="{19F0A9E2-696B-4EA4-984C-0A41569DB04E}"/>
              </a:ext>
            </a:extLst>
          </p:cNvPr>
          <p:cNvSpPr/>
          <p:nvPr/>
        </p:nvSpPr>
        <p:spPr>
          <a:xfrm>
            <a:off x="5712189" y="65420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6" name="Oval 185">
            <a:extLst>
              <a:ext uri="{FF2B5EF4-FFF2-40B4-BE49-F238E27FC236}">
                <a16:creationId xmlns:a16="http://schemas.microsoft.com/office/drawing/2014/main" xmlns="" id="{F3E8A9A7-3F15-40C4-9299-376B2C651726}"/>
              </a:ext>
            </a:extLst>
          </p:cNvPr>
          <p:cNvSpPr/>
          <p:nvPr/>
        </p:nvSpPr>
        <p:spPr>
          <a:xfrm>
            <a:off x="5541226" y="660053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7" name="Oval 186">
            <a:extLst>
              <a:ext uri="{FF2B5EF4-FFF2-40B4-BE49-F238E27FC236}">
                <a16:creationId xmlns:a16="http://schemas.microsoft.com/office/drawing/2014/main" xmlns="" id="{542161F4-C9DD-43DD-BE47-9D0E04700352}"/>
              </a:ext>
            </a:extLst>
          </p:cNvPr>
          <p:cNvSpPr/>
          <p:nvPr/>
        </p:nvSpPr>
        <p:spPr>
          <a:xfrm>
            <a:off x="5368108" y="65959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8" name="Oval 187">
            <a:extLst>
              <a:ext uri="{FF2B5EF4-FFF2-40B4-BE49-F238E27FC236}">
                <a16:creationId xmlns:a16="http://schemas.microsoft.com/office/drawing/2014/main" xmlns="" id="{3A185E5A-B4E7-4C23-88F6-C6BFC7D01D42}"/>
              </a:ext>
            </a:extLst>
          </p:cNvPr>
          <p:cNvSpPr/>
          <p:nvPr/>
        </p:nvSpPr>
        <p:spPr>
          <a:xfrm>
            <a:off x="5256088" y="66082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9" name="Oval 188">
            <a:extLst>
              <a:ext uri="{FF2B5EF4-FFF2-40B4-BE49-F238E27FC236}">
                <a16:creationId xmlns:a16="http://schemas.microsoft.com/office/drawing/2014/main" xmlns="" id="{59822481-540D-4599-BE56-060BC7916509}"/>
              </a:ext>
            </a:extLst>
          </p:cNvPr>
          <p:cNvSpPr/>
          <p:nvPr/>
        </p:nvSpPr>
        <p:spPr>
          <a:xfrm>
            <a:off x="4973954" y="661267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0" name="Oval 189">
            <a:extLst>
              <a:ext uri="{FF2B5EF4-FFF2-40B4-BE49-F238E27FC236}">
                <a16:creationId xmlns:a16="http://schemas.microsoft.com/office/drawing/2014/main" xmlns="" id="{D387B4D7-1513-4657-A7FA-2FD6C1D699EB}"/>
              </a:ext>
            </a:extLst>
          </p:cNvPr>
          <p:cNvSpPr/>
          <p:nvPr/>
        </p:nvSpPr>
        <p:spPr>
          <a:xfrm>
            <a:off x="5742323" y="6629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Oval 191">
            <a:extLst>
              <a:ext uri="{FF2B5EF4-FFF2-40B4-BE49-F238E27FC236}">
                <a16:creationId xmlns:a16="http://schemas.microsoft.com/office/drawing/2014/main" xmlns="" id="{46D24F46-8C20-410F-BE42-ECD1E56302EA}"/>
              </a:ext>
            </a:extLst>
          </p:cNvPr>
          <p:cNvSpPr/>
          <p:nvPr/>
        </p:nvSpPr>
        <p:spPr>
          <a:xfrm>
            <a:off x="6294939" y="61738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3" name="Oval 192">
            <a:extLst>
              <a:ext uri="{FF2B5EF4-FFF2-40B4-BE49-F238E27FC236}">
                <a16:creationId xmlns:a16="http://schemas.microsoft.com/office/drawing/2014/main" xmlns="" id="{D0F366F5-B97C-4934-9BCC-08E284785561}"/>
              </a:ext>
            </a:extLst>
          </p:cNvPr>
          <p:cNvSpPr/>
          <p:nvPr/>
        </p:nvSpPr>
        <p:spPr>
          <a:xfrm>
            <a:off x="5834429" y="631463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4" name="Oval 193">
            <a:extLst>
              <a:ext uri="{FF2B5EF4-FFF2-40B4-BE49-F238E27FC236}">
                <a16:creationId xmlns:a16="http://schemas.microsoft.com/office/drawing/2014/main" xmlns="" id="{3C619910-B886-4F8F-929A-D6F21D8C042B}"/>
              </a:ext>
            </a:extLst>
          </p:cNvPr>
          <p:cNvSpPr/>
          <p:nvPr/>
        </p:nvSpPr>
        <p:spPr>
          <a:xfrm>
            <a:off x="6005020" y="65751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5" name="Oval 194">
            <a:extLst>
              <a:ext uri="{FF2B5EF4-FFF2-40B4-BE49-F238E27FC236}">
                <a16:creationId xmlns:a16="http://schemas.microsoft.com/office/drawing/2014/main" xmlns="" id="{3FB0757F-8CDB-4DCF-BB40-0129EF1A02F7}"/>
              </a:ext>
            </a:extLst>
          </p:cNvPr>
          <p:cNvSpPr/>
          <p:nvPr/>
        </p:nvSpPr>
        <p:spPr>
          <a:xfrm>
            <a:off x="4972400" y="6495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6" name="Oval 195">
            <a:extLst>
              <a:ext uri="{FF2B5EF4-FFF2-40B4-BE49-F238E27FC236}">
                <a16:creationId xmlns:a16="http://schemas.microsoft.com/office/drawing/2014/main" xmlns="" id="{9F3C1574-3738-4343-95B1-FECF96DF0F92}"/>
              </a:ext>
            </a:extLst>
          </p:cNvPr>
          <p:cNvSpPr/>
          <p:nvPr/>
        </p:nvSpPr>
        <p:spPr>
          <a:xfrm>
            <a:off x="5131772" y="64953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7" name="Oval 196">
            <a:extLst>
              <a:ext uri="{FF2B5EF4-FFF2-40B4-BE49-F238E27FC236}">
                <a16:creationId xmlns:a16="http://schemas.microsoft.com/office/drawing/2014/main" xmlns="" id="{50CFD140-DFB9-4DE0-84E2-52EB100E4BE5}"/>
              </a:ext>
            </a:extLst>
          </p:cNvPr>
          <p:cNvSpPr/>
          <p:nvPr/>
        </p:nvSpPr>
        <p:spPr>
          <a:xfrm>
            <a:off x="5090636" y="661342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98" name="Straight Arrow Connector 197">
            <a:extLst>
              <a:ext uri="{FF2B5EF4-FFF2-40B4-BE49-F238E27FC236}">
                <a16:creationId xmlns:a16="http://schemas.microsoft.com/office/drawing/2014/main" xmlns="" id="{E5776C51-62EE-4202-87B6-EB47C4F7EEA7}"/>
              </a:ext>
            </a:extLst>
          </p:cNvPr>
          <p:cNvCxnSpPr>
            <a:cxnSpLocks/>
            <a:endCxn id="185" idx="3"/>
          </p:cNvCxnSpPr>
          <p:nvPr/>
        </p:nvCxnSpPr>
        <p:spPr>
          <a:xfrm>
            <a:off x="5727505" y="6215953"/>
            <a:ext cx="500" cy="418313"/>
          </a:xfrm>
          <a:prstGeom prst="straightConnector1">
            <a:avLst/>
          </a:prstGeom>
          <a:ln w="63500">
            <a:solidFill>
              <a:srgbClr val="FF0101"/>
            </a:solidFill>
            <a:tailEnd type="stealth" w="med" len="lg"/>
          </a:ln>
        </p:spPr>
        <p:style>
          <a:lnRef idx="1">
            <a:schemeClr val="accent1"/>
          </a:lnRef>
          <a:fillRef idx="0">
            <a:schemeClr val="accent1"/>
          </a:fillRef>
          <a:effectRef idx="0">
            <a:schemeClr val="accent1"/>
          </a:effectRef>
          <a:fontRef idx="minor">
            <a:schemeClr val="tx1"/>
          </a:fontRef>
        </p:style>
      </p:cxnSp>
      <p:sp>
        <p:nvSpPr>
          <p:cNvPr id="199" name="Oval 198">
            <a:extLst>
              <a:ext uri="{FF2B5EF4-FFF2-40B4-BE49-F238E27FC236}">
                <a16:creationId xmlns:a16="http://schemas.microsoft.com/office/drawing/2014/main" xmlns="" id="{DA456747-5D10-4ACE-A322-835AD88CEA21}"/>
              </a:ext>
            </a:extLst>
          </p:cNvPr>
          <p:cNvSpPr/>
          <p:nvPr/>
        </p:nvSpPr>
        <p:spPr>
          <a:xfrm>
            <a:off x="5503215" y="6053330"/>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0" name="Oval 199">
            <a:extLst>
              <a:ext uri="{FF2B5EF4-FFF2-40B4-BE49-F238E27FC236}">
                <a16:creationId xmlns:a16="http://schemas.microsoft.com/office/drawing/2014/main" xmlns="" id="{C35367E2-C1DC-48B7-AC0A-C79C2A5CB244}"/>
              </a:ext>
            </a:extLst>
          </p:cNvPr>
          <p:cNvSpPr/>
          <p:nvPr/>
        </p:nvSpPr>
        <p:spPr>
          <a:xfrm>
            <a:off x="5632815" y="6090372"/>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1" name="Oval 200">
            <a:extLst>
              <a:ext uri="{FF2B5EF4-FFF2-40B4-BE49-F238E27FC236}">
                <a16:creationId xmlns:a16="http://schemas.microsoft.com/office/drawing/2014/main" xmlns="" id="{F8381E97-6EDB-4EE8-AA4C-BCC3E68631E0}"/>
              </a:ext>
            </a:extLst>
          </p:cNvPr>
          <p:cNvSpPr/>
          <p:nvPr/>
        </p:nvSpPr>
        <p:spPr>
          <a:xfrm>
            <a:off x="5793796" y="6078209"/>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2" name="Oval 201">
            <a:extLst>
              <a:ext uri="{FF2B5EF4-FFF2-40B4-BE49-F238E27FC236}">
                <a16:creationId xmlns:a16="http://schemas.microsoft.com/office/drawing/2014/main" xmlns="" id="{EAB63055-1997-4149-84FB-DDB404ECCB5E}"/>
              </a:ext>
            </a:extLst>
          </p:cNvPr>
          <p:cNvSpPr/>
          <p:nvPr/>
        </p:nvSpPr>
        <p:spPr>
          <a:xfrm>
            <a:off x="5384415" y="6058330"/>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3" name="Oval 202">
            <a:extLst>
              <a:ext uri="{FF2B5EF4-FFF2-40B4-BE49-F238E27FC236}">
                <a16:creationId xmlns:a16="http://schemas.microsoft.com/office/drawing/2014/main" xmlns="" id="{F414DE32-7B69-412D-AC6D-223D6D6D6C35}"/>
              </a:ext>
            </a:extLst>
          </p:cNvPr>
          <p:cNvSpPr/>
          <p:nvPr/>
        </p:nvSpPr>
        <p:spPr>
          <a:xfrm>
            <a:off x="5928213" y="6030405"/>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4" name="Oval 203">
            <a:extLst>
              <a:ext uri="{FF2B5EF4-FFF2-40B4-BE49-F238E27FC236}">
                <a16:creationId xmlns:a16="http://schemas.microsoft.com/office/drawing/2014/main" xmlns="" id="{6D064623-E9DB-4C48-8B7A-B3120DC04664}"/>
              </a:ext>
            </a:extLst>
          </p:cNvPr>
          <p:cNvSpPr/>
          <p:nvPr/>
        </p:nvSpPr>
        <p:spPr>
          <a:xfrm>
            <a:off x="6061170" y="6036372"/>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5" name="Oval 204">
            <a:extLst>
              <a:ext uri="{FF2B5EF4-FFF2-40B4-BE49-F238E27FC236}">
                <a16:creationId xmlns:a16="http://schemas.microsoft.com/office/drawing/2014/main" xmlns="" id="{837475D3-330D-4D68-B65B-12DE86B041EE}"/>
              </a:ext>
            </a:extLst>
          </p:cNvPr>
          <p:cNvSpPr/>
          <p:nvPr/>
        </p:nvSpPr>
        <p:spPr>
          <a:xfrm>
            <a:off x="6214375" y="6028479"/>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6" name="Oval 205">
            <a:extLst>
              <a:ext uri="{FF2B5EF4-FFF2-40B4-BE49-F238E27FC236}">
                <a16:creationId xmlns:a16="http://schemas.microsoft.com/office/drawing/2014/main" xmlns="" id="{0564585C-6D36-4667-9E87-8FF9182214DE}"/>
              </a:ext>
            </a:extLst>
          </p:cNvPr>
          <p:cNvSpPr/>
          <p:nvPr/>
        </p:nvSpPr>
        <p:spPr>
          <a:xfrm>
            <a:off x="6311563" y="602535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7" name="Rectangle 206">
            <a:extLst>
              <a:ext uri="{FF2B5EF4-FFF2-40B4-BE49-F238E27FC236}">
                <a16:creationId xmlns:a16="http://schemas.microsoft.com/office/drawing/2014/main" xmlns="" id="{2C0F8C78-5FB3-452E-8C3C-086E846C4DAB}"/>
              </a:ext>
            </a:extLst>
          </p:cNvPr>
          <p:cNvSpPr/>
          <p:nvPr/>
        </p:nvSpPr>
        <p:spPr>
          <a:xfrm>
            <a:off x="2194658" y="5456691"/>
            <a:ext cx="2469612" cy="954107"/>
          </a:xfrm>
          <a:prstGeom prst="rect">
            <a:avLst/>
          </a:prstGeom>
        </p:spPr>
        <p:txBody>
          <a:bodyPr wrap="square">
            <a:spAutoFit/>
          </a:bodyPr>
          <a:lstStyle/>
          <a:p>
            <a:pPr algn="just">
              <a:spcAft>
                <a:spcPts val="1200"/>
              </a:spcAft>
            </a:pPr>
            <a:r>
              <a:rPr lang="ru-RU" sz="1400" dirty="0">
                <a:latin typeface="Arial" pitchFamily="34" charset="0"/>
                <a:cs typeface="Arial" pitchFamily="34" charset="0"/>
              </a:rPr>
              <a:t>Поверхность жидкость-пар.  Избыточная поверхностная энергия относительно велика</a:t>
            </a:r>
          </a:p>
        </p:txBody>
      </p:sp>
      <p:sp>
        <p:nvSpPr>
          <p:cNvPr id="208" name="Oval 207">
            <a:extLst>
              <a:ext uri="{FF2B5EF4-FFF2-40B4-BE49-F238E27FC236}">
                <a16:creationId xmlns:a16="http://schemas.microsoft.com/office/drawing/2014/main" xmlns="" id="{70FDE5DE-3DD5-45B3-A1AB-6FE89BACBBF6}"/>
              </a:ext>
            </a:extLst>
          </p:cNvPr>
          <p:cNvSpPr/>
          <p:nvPr/>
        </p:nvSpPr>
        <p:spPr>
          <a:xfrm>
            <a:off x="5200891" y="605633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9" name="Oval 208">
            <a:extLst>
              <a:ext uri="{FF2B5EF4-FFF2-40B4-BE49-F238E27FC236}">
                <a16:creationId xmlns:a16="http://schemas.microsoft.com/office/drawing/2014/main" xmlns="" id="{1751CA0A-76DF-41C0-8303-4D94437B042B}"/>
              </a:ext>
            </a:extLst>
          </p:cNvPr>
          <p:cNvSpPr/>
          <p:nvPr/>
        </p:nvSpPr>
        <p:spPr>
          <a:xfrm>
            <a:off x="5066474" y="6070428"/>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0" name="Oval 209">
            <a:extLst>
              <a:ext uri="{FF2B5EF4-FFF2-40B4-BE49-F238E27FC236}">
                <a16:creationId xmlns:a16="http://schemas.microsoft.com/office/drawing/2014/main" xmlns="" id="{D4D305DE-0B93-424C-9648-360871CFD1E1}"/>
              </a:ext>
            </a:extLst>
          </p:cNvPr>
          <p:cNvSpPr/>
          <p:nvPr/>
        </p:nvSpPr>
        <p:spPr>
          <a:xfrm>
            <a:off x="4984720" y="6035770"/>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1" name="Oval 210">
            <a:extLst>
              <a:ext uri="{FF2B5EF4-FFF2-40B4-BE49-F238E27FC236}">
                <a16:creationId xmlns:a16="http://schemas.microsoft.com/office/drawing/2014/main" xmlns="" id="{AC4DFDD7-A438-4963-B864-81679E615933}"/>
              </a:ext>
            </a:extLst>
          </p:cNvPr>
          <p:cNvSpPr/>
          <p:nvPr/>
        </p:nvSpPr>
        <p:spPr>
          <a:xfrm>
            <a:off x="5101686" y="5955047"/>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2" name="Oval 211">
            <a:extLst>
              <a:ext uri="{FF2B5EF4-FFF2-40B4-BE49-F238E27FC236}">
                <a16:creationId xmlns:a16="http://schemas.microsoft.com/office/drawing/2014/main" xmlns="" id="{E6F00F83-048F-4862-9DC6-6659827D1666}"/>
              </a:ext>
            </a:extLst>
          </p:cNvPr>
          <p:cNvSpPr/>
          <p:nvPr/>
        </p:nvSpPr>
        <p:spPr>
          <a:xfrm>
            <a:off x="5213044" y="5940389"/>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3" name="Oval 212">
            <a:extLst>
              <a:ext uri="{FF2B5EF4-FFF2-40B4-BE49-F238E27FC236}">
                <a16:creationId xmlns:a16="http://schemas.microsoft.com/office/drawing/2014/main" xmlns="" id="{D72EAB00-46E3-4073-B891-E5BE58A4A091}"/>
              </a:ext>
            </a:extLst>
          </p:cNvPr>
          <p:cNvSpPr/>
          <p:nvPr/>
        </p:nvSpPr>
        <p:spPr>
          <a:xfrm>
            <a:off x="5330564" y="592387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4" name="Oval 213">
            <a:extLst>
              <a:ext uri="{FF2B5EF4-FFF2-40B4-BE49-F238E27FC236}">
                <a16:creationId xmlns:a16="http://schemas.microsoft.com/office/drawing/2014/main" xmlns="" id="{BBFB6390-20B5-4353-A055-321F72D74FBB}"/>
              </a:ext>
            </a:extLst>
          </p:cNvPr>
          <p:cNvSpPr/>
          <p:nvPr/>
        </p:nvSpPr>
        <p:spPr>
          <a:xfrm>
            <a:off x="5447384" y="592744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5" name="Oval 214">
            <a:extLst>
              <a:ext uri="{FF2B5EF4-FFF2-40B4-BE49-F238E27FC236}">
                <a16:creationId xmlns:a16="http://schemas.microsoft.com/office/drawing/2014/main" xmlns="" id="{688180BE-6BBC-4B84-9004-690E0D435F4B}"/>
              </a:ext>
            </a:extLst>
          </p:cNvPr>
          <p:cNvSpPr/>
          <p:nvPr/>
        </p:nvSpPr>
        <p:spPr>
          <a:xfrm>
            <a:off x="5623471" y="5974479"/>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6" name="Oval 215">
            <a:extLst>
              <a:ext uri="{FF2B5EF4-FFF2-40B4-BE49-F238E27FC236}">
                <a16:creationId xmlns:a16="http://schemas.microsoft.com/office/drawing/2014/main" xmlns="" id="{F1CEDA20-FCAF-4119-ABC2-4929938DFB62}"/>
              </a:ext>
            </a:extLst>
          </p:cNvPr>
          <p:cNvSpPr/>
          <p:nvPr/>
        </p:nvSpPr>
        <p:spPr>
          <a:xfrm>
            <a:off x="5758439" y="5962428"/>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7" name="Oval 216">
            <a:extLst>
              <a:ext uri="{FF2B5EF4-FFF2-40B4-BE49-F238E27FC236}">
                <a16:creationId xmlns:a16="http://schemas.microsoft.com/office/drawing/2014/main" xmlns="" id="{6601FDF2-4783-4691-808B-5BFF76D3B8E1}"/>
              </a:ext>
            </a:extLst>
          </p:cNvPr>
          <p:cNvSpPr/>
          <p:nvPr/>
        </p:nvSpPr>
        <p:spPr>
          <a:xfrm>
            <a:off x="5866439" y="593038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8" name="Oval 217">
            <a:extLst>
              <a:ext uri="{FF2B5EF4-FFF2-40B4-BE49-F238E27FC236}">
                <a16:creationId xmlns:a16="http://schemas.microsoft.com/office/drawing/2014/main" xmlns="" id="{4EF01C3E-919E-4A18-B5C5-0AAAA2B393B5}"/>
              </a:ext>
            </a:extLst>
          </p:cNvPr>
          <p:cNvSpPr/>
          <p:nvPr/>
        </p:nvSpPr>
        <p:spPr>
          <a:xfrm>
            <a:off x="5988707" y="591735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9" name="Oval 218">
            <a:extLst>
              <a:ext uri="{FF2B5EF4-FFF2-40B4-BE49-F238E27FC236}">
                <a16:creationId xmlns:a16="http://schemas.microsoft.com/office/drawing/2014/main" xmlns="" id="{C76639E7-1226-4C84-B098-10589DD79E68}"/>
              </a:ext>
            </a:extLst>
          </p:cNvPr>
          <p:cNvSpPr/>
          <p:nvPr/>
        </p:nvSpPr>
        <p:spPr>
          <a:xfrm>
            <a:off x="6141912" y="591735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0" name="Oval 219">
            <a:extLst>
              <a:ext uri="{FF2B5EF4-FFF2-40B4-BE49-F238E27FC236}">
                <a16:creationId xmlns:a16="http://schemas.microsoft.com/office/drawing/2014/main" xmlns="" id="{9DDA78C5-8806-4864-8C59-197374EAFE9F}"/>
              </a:ext>
            </a:extLst>
          </p:cNvPr>
          <p:cNvSpPr/>
          <p:nvPr/>
        </p:nvSpPr>
        <p:spPr>
          <a:xfrm>
            <a:off x="6266253" y="589047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1" name="Oval 220">
            <a:extLst>
              <a:ext uri="{FF2B5EF4-FFF2-40B4-BE49-F238E27FC236}">
                <a16:creationId xmlns:a16="http://schemas.microsoft.com/office/drawing/2014/main" xmlns="" id="{1F987EA7-51E6-4821-9983-033110E559B3}"/>
              </a:ext>
            </a:extLst>
          </p:cNvPr>
          <p:cNvSpPr/>
          <p:nvPr/>
        </p:nvSpPr>
        <p:spPr>
          <a:xfrm>
            <a:off x="4964542" y="5898554"/>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2" name="Oval 221">
            <a:extLst>
              <a:ext uri="{FF2B5EF4-FFF2-40B4-BE49-F238E27FC236}">
                <a16:creationId xmlns:a16="http://schemas.microsoft.com/office/drawing/2014/main" xmlns="" id="{1EA55D56-C9E4-4D1F-BCB2-1937CC865960}"/>
              </a:ext>
            </a:extLst>
          </p:cNvPr>
          <p:cNvSpPr/>
          <p:nvPr/>
        </p:nvSpPr>
        <p:spPr>
          <a:xfrm>
            <a:off x="5531120" y="5871932"/>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3" name="Oval 222">
            <a:extLst>
              <a:ext uri="{FF2B5EF4-FFF2-40B4-BE49-F238E27FC236}">
                <a16:creationId xmlns:a16="http://schemas.microsoft.com/office/drawing/2014/main" xmlns="" id="{92308955-69E0-4497-BBAE-608BFCE17388}"/>
              </a:ext>
            </a:extLst>
          </p:cNvPr>
          <p:cNvSpPr/>
          <p:nvPr/>
        </p:nvSpPr>
        <p:spPr>
          <a:xfrm>
            <a:off x="5635960" y="585435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4" name="Oval 223">
            <a:extLst>
              <a:ext uri="{FF2B5EF4-FFF2-40B4-BE49-F238E27FC236}">
                <a16:creationId xmlns:a16="http://schemas.microsoft.com/office/drawing/2014/main" xmlns="" id="{8E0D24E5-644D-4A5A-831B-505D0BD2F209}"/>
              </a:ext>
            </a:extLst>
          </p:cNvPr>
          <p:cNvSpPr/>
          <p:nvPr/>
        </p:nvSpPr>
        <p:spPr>
          <a:xfrm>
            <a:off x="5753523" y="5826895"/>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5" name="Oval 224">
            <a:extLst>
              <a:ext uri="{FF2B5EF4-FFF2-40B4-BE49-F238E27FC236}">
                <a16:creationId xmlns:a16="http://schemas.microsoft.com/office/drawing/2014/main" xmlns="" id="{571EB9FC-403F-4C25-9793-6A28EBB72D04}"/>
              </a:ext>
            </a:extLst>
          </p:cNvPr>
          <p:cNvSpPr/>
          <p:nvPr/>
        </p:nvSpPr>
        <p:spPr>
          <a:xfrm>
            <a:off x="5868763" y="5818210"/>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6" name="Oval 225">
            <a:extLst>
              <a:ext uri="{FF2B5EF4-FFF2-40B4-BE49-F238E27FC236}">
                <a16:creationId xmlns:a16="http://schemas.microsoft.com/office/drawing/2014/main" xmlns="" id="{A412B7AD-D2CC-49A7-B68E-8F8A8F6C757C}"/>
              </a:ext>
            </a:extLst>
          </p:cNvPr>
          <p:cNvSpPr/>
          <p:nvPr/>
        </p:nvSpPr>
        <p:spPr>
          <a:xfrm>
            <a:off x="5092720" y="582799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7" name="Oval 226">
            <a:extLst>
              <a:ext uri="{FF2B5EF4-FFF2-40B4-BE49-F238E27FC236}">
                <a16:creationId xmlns:a16="http://schemas.microsoft.com/office/drawing/2014/main" xmlns="" id="{1A713D67-33E2-4B21-8BE8-F98A7B6337F3}"/>
              </a:ext>
            </a:extLst>
          </p:cNvPr>
          <p:cNvSpPr/>
          <p:nvPr/>
        </p:nvSpPr>
        <p:spPr>
          <a:xfrm>
            <a:off x="5222237" y="5815685"/>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8" name="Oval 227">
            <a:extLst>
              <a:ext uri="{FF2B5EF4-FFF2-40B4-BE49-F238E27FC236}">
                <a16:creationId xmlns:a16="http://schemas.microsoft.com/office/drawing/2014/main" xmlns="" id="{7EC5CB99-B7B3-4504-8880-FF4822794180}"/>
              </a:ext>
            </a:extLst>
          </p:cNvPr>
          <p:cNvSpPr/>
          <p:nvPr/>
        </p:nvSpPr>
        <p:spPr>
          <a:xfrm>
            <a:off x="5418608" y="5809391"/>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9" name="Oval 228">
            <a:extLst>
              <a:ext uri="{FF2B5EF4-FFF2-40B4-BE49-F238E27FC236}">
                <a16:creationId xmlns:a16="http://schemas.microsoft.com/office/drawing/2014/main" xmlns="" id="{1CB7E201-7FB2-46BF-BC2B-C0A911E5784E}"/>
              </a:ext>
            </a:extLst>
          </p:cNvPr>
          <p:cNvSpPr/>
          <p:nvPr/>
        </p:nvSpPr>
        <p:spPr>
          <a:xfrm>
            <a:off x="6022531" y="5817769"/>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0" name="Oval 229">
            <a:extLst>
              <a:ext uri="{FF2B5EF4-FFF2-40B4-BE49-F238E27FC236}">
                <a16:creationId xmlns:a16="http://schemas.microsoft.com/office/drawing/2014/main" xmlns="" id="{CADA378B-C7D4-4907-A169-03EA851BEB03}"/>
              </a:ext>
            </a:extLst>
          </p:cNvPr>
          <p:cNvSpPr/>
          <p:nvPr/>
        </p:nvSpPr>
        <p:spPr>
          <a:xfrm>
            <a:off x="6156093" y="5791388"/>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1" name="Oval 230">
            <a:extLst>
              <a:ext uri="{FF2B5EF4-FFF2-40B4-BE49-F238E27FC236}">
                <a16:creationId xmlns:a16="http://schemas.microsoft.com/office/drawing/2014/main" xmlns="" id="{294218A5-D64F-4E97-9820-D1B90A4DFDB5}"/>
              </a:ext>
            </a:extLst>
          </p:cNvPr>
          <p:cNvSpPr/>
          <p:nvPr/>
        </p:nvSpPr>
        <p:spPr>
          <a:xfrm>
            <a:off x="4959158" y="5779748"/>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2" name="Oval 231">
            <a:extLst>
              <a:ext uri="{FF2B5EF4-FFF2-40B4-BE49-F238E27FC236}">
                <a16:creationId xmlns:a16="http://schemas.microsoft.com/office/drawing/2014/main" xmlns="" id="{CAE65250-6DEE-4869-B488-259C7DBCC595}"/>
              </a:ext>
            </a:extLst>
          </p:cNvPr>
          <p:cNvSpPr/>
          <p:nvPr/>
        </p:nvSpPr>
        <p:spPr>
          <a:xfrm>
            <a:off x="6320253" y="5781412"/>
            <a:ext cx="108000" cy="108000"/>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3" name="Rectangle 232">
            <a:extLst>
              <a:ext uri="{FF2B5EF4-FFF2-40B4-BE49-F238E27FC236}">
                <a16:creationId xmlns:a16="http://schemas.microsoft.com/office/drawing/2014/main" xmlns="" id="{5946165A-F156-40D6-98B6-B14BEF7DF2C2}"/>
              </a:ext>
            </a:extLst>
          </p:cNvPr>
          <p:cNvSpPr/>
          <p:nvPr/>
        </p:nvSpPr>
        <p:spPr>
          <a:xfrm>
            <a:off x="6512161" y="5400903"/>
            <a:ext cx="2469612" cy="954107"/>
          </a:xfrm>
          <a:prstGeom prst="rect">
            <a:avLst/>
          </a:prstGeom>
        </p:spPr>
        <p:txBody>
          <a:bodyPr wrap="square">
            <a:spAutoFit/>
          </a:bodyPr>
          <a:lstStyle/>
          <a:p>
            <a:pPr algn="just">
              <a:spcAft>
                <a:spcPts val="1200"/>
              </a:spcAft>
            </a:pPr>
            <a:r>
              <a:rPr lang="ru-RU" sz="1400" dirty="0">
                <a:latin typeface="Arial" pitchFamily="34" charset="0"/>
                <a:cs typeface="Arial" pitchFamily="34" charset="0"/>
              </a:rPr>
              <a:t>Поверхность жидкость-жидкость. Избыточная поверхностная энергия мала</a:t>
            </a:r>
          </a:p>
        </p:txBody>
      </p:sp>
      <p:sp>
        <p:nvSpPr>
          <p:cNvPr id="234" name="Oval 233">
            <a:extLst>
              <a:ext uri="{FF2B5EF4-FFF2-40B4-BE49-F238E27FC236}">
                <a16:creationId xmlns:a16="http://schemas.microsoft.com/office/drawing/2014/main" xmlns="" id="{E2713D7A-67C8-497F-A22F-BA801091E161}"/>
              </a:ext>
            </a:extLst>
          </p:cNvPr>
          <p:cNvSpPr/>
          <p:nvPr/>
        </p:nvSpPr>
        <p:spPr>
          <a:xfrm>
            <a:off x="1242558" y="621200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456034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Rot="1" noChangeArrowheads="1"/>
          </p:cNvSpPr>
          <p:nvPr/>
        </p:nvSpPr>
        <p:spPr bwMode="auto">
          <a:xfrm>
            <a:off x="2525613" y="116632"/>
            <a:ext cx="4104456"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Температура кипения</a:t>
            </a:r>
          </a:p>
        </p:txBody>
      </p:sp>
      <p:sp>
        <p:nvSpPr>
          <p:cNvPr id="8" name="Rectangle 7"/>
          <p:cNvSpPr/>
          <p:nvPr/>
        </p:nvSpPr>
        <p:spPr>
          <a:xfrm>
            <a:off x="179512" y="836712"/>
            <a:ext cx="8712968" cy="1569660"/>
          </a:xfrm>
          <a:prstGeom prst="rect">
            <a:avLst/>
          </a:prstGeom>
        </p:spPr>
        <p:txBody>
          <a:bodyPr wrap="square">
            <a:spAutoFit/>
          </a:bodyPr>
          <a:lstStyle/>
          <a:p>
            <a:pPr algn="just"/>
            <a:r>
              <a:rPr lang="ru-RU" sz="1600" dirty="0">
                <a:latin typeface="Arial" pitchFamily="34" charset="0"/>
                <a:cs typeface="Arial" pitchFamily="34" charset="0"/>
              </a:rPr>
              <a:t>Температура, при которой происходит кипение жидкости, находящейся под постоянным давлением, называется температурой кипения или температурой насыщения. Температурой кипения является та температура, при которой давление насыщенных паров становится равным внешнему давлению. Как правило, температура кипения при нормальном атмосферном давлении приводится как одна из основных характеристик химически чистых веществ.</a:t>
            </a:r>
          </a:p>
        </p:txBody>
      </p:sp>
      <p:sp>
        <p:nvSpPr>
          <p:cNvPr id="9" name="Rectangle 8"/>
          <p:cNvSpPr/>
          <p:nvPr/>
        </p:nvSpPr>
        <p:spPr>
          <a:xfrm>
            <a:off x="189036" y="2735628"/>
            <a:ext cx="8775452" cy="1569660"/>
          </a:xfrm>
          <a:prstGeom prst="rect">
            <a:avLst/>
          </a:prstGeom>
        </p:spPr>
        <p:txBody>
          <a:bodyPr wrap="square">
            <a:spAutoFit/>
          </a:bodyPr>
          <a:lstStyle/>
          <a:p>
            <a:pPr algn="just"/>
            <a:r>
              <a:rPr lang="ru-RU" sz="1600" dirty="0">
                <a:latin typeface="Arial" pitchFamily="34" charset="0"/>
                <a:cs typeface="Arial" pitchFamily="34" charset="0"/>
              </a:rPr>
              <a:t>Строго говоря, из-за гидростатического давления, кипение на различных уровнях в жидкости происходит при различной температуре, и нет какой-то определенной температуры кипения. Определенную температуру имеет насыщенный пар над поверхностью жидкости.  Его температура не зависит от того, как происходит кипение жидкости на разной глубине. Поэтому именно температура насыщенного пара </a:t>
            </a:r>
            <a:r>
              <a:rPr lang="ru-RU" sz="1600" dirty="0" smtClean="0">
                <a:latin typeface="Arial" pitchFamily="34" charset="0"/>
                <a:cs typeface="Arial" pitchFamily="34" charset="0"/>
              </a:rPr>
              <a:t>над </a:t>
            </a:r>
            <a:r>
              <a:rPr lang="ru-RU" sz="1600" dirty="0">
                <a:latin typeface="Arial" pitchFamily="34" charset="0"/>
                <a:cs typeface="Arial" pitchFamily="34" charset="0"/>
              </a:rPr>
              <a:t>поверхностью кипящей жидкости имеется ввиду, когда говорят о температуре кипения </a:t>
            </a:r>
          </a:p>
        </p:txBody>
      </p:sp>
      <p:sp>
        <p:nvSpPr>
          <p:cNvPr id="10" name="Rectangle 9"/>
          <p:cNvSpPr/>
          <p:nvPr/>
        </p:nvSpPr>
        <p:spPr>
          <a:xfrm>
            <a:off x="179512" y="4865667"/>
            <a:ext cx="8928992" cy="584775"/>
          </a:xfrm>
          <a:prstGeom prst="rect">
            <a:avLst/>
          </a:prstGeom>
        </p:spPr>
        <p:txBody>
          <a:bodyPr wrap="square">
            <a:spAutoFit/>
          </a:bodyPr>
          <a:lstStyle/>
          <a:p>
            <a:pPr algn="just"/>
            <a:r>
              <a:rPr lang="ru-RU" sz="1600" dirty="0">
                <a:latin typeface="Arial" pitchFamily="34" charset="0"/>
                <a:cs typeface="Arial" pitchFamily="34" charset="0"/>
              </a:rPr>
              <a:t>Когда процесс кипения начался, то несмотря на продолжающийся подвод тепла, температура жидкости изменяется незначительно, пока вся жидкость не превратится в пар</a:t>
            </a:r>
          </a:p>
        </p:txBody>
      </p:sp>
    </p:spTree>
    <p:extLst>
      <p:ext uri="{BB962C8B-B14F-4D97-AF65-F5344CB8AC3E}">
        <p14:creationId xmlns:p14="http://schemas.microsoft.com/office/powerpoint/2010/main" val="1206889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339752" y="26934"/>
            <a:ext cx="439248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Перегретая жидкость</a:t>
            </a:r>
          </a:p>
        </p:txBody>
      </p:sp>
      <p:graphicFrame>
        <p:nvGraphicFramePr>
          <p:cNvPr id="8" name="Object 7"/>
          <p:cNvGraphicFramePr>
            <a:graphicFrameLocks noChangeAspect="1"/>
          </p:cNvGraphicFramePr>
          <p:nvPr>
            <p:extLst>
              <p:ext uri="{D42A27DB-BD31-4B8C-83A1-F6EECF244321}">
                <p14:modId xmlns:p14="http://schemas.microsoft.com/office/powerpoint/2010/main" val="2732976150"/>
              </p:ext>
            </p:extLst>
          </p:nvPr>
        </p:nvGraphicFramePr>
        <p:xfrm>
          <a:off x="3275856" y="1841922"/>
          <a:ext cx="2309813" cy="709613"/>
        </p:xfrm>
        <a:graphic>
          <a:graphicData uri="http://schemas.openxmlformats.org/presentationml/2006/ole">
            <mc:AlternateContent xmlns:mc="http://schemas.openxmlformats.org/markup-compatibility/2006">
              <mc:Choice xmlns:v="urn:schemas-microsoft-com:vml" Requires="v">
                <p:oleObj spid="_x0000_s1721306" name="Equation" r:id="rId3" imgW="1282680" imgH="393480" progId="Equation.DSMT4">
                  <p:embed/>
                </p:oleObj>
              </mc:Choice>
              <mc:Fallback>
                <p:oleObj name="Equation" r:id="rId3" imgW="1282680" imgH="393480" progId="Equation.DSMT4">
                  <p:embed/>
                  <p:pic>
                    <p:nvPicPr>
                      <p:cNvPr id="0" name="Object 18"/>
                      <p:cNvPicPr>
                        <a:picLocks noChangeAspect="1" noChangeArrowheads="1"/>
                      </p:cNvPicPr>
                      <p:nvPr/>
                    </p:nvPicPr>
                    <p:blipFill>
                      <a:blip r:embed="rId4"/>
                      <a:srcRect/>
                      <a:stretch>
                        <a:fillRect/>
                      </a:stretch>
                    </p:blipFill>
                    <p:spPr bwMode="auto">
                      <a:xfrm>
                        <a:off x="3275856" y="1841922"/>
                        <a:ext cx="2309813"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251520" y="1522970"/>
            <a:ext cx="2664296" cy="2880320"/>
          </a:xfrm>
          <a:prstGeom prst="rect">
            <a:avLst/>
          </a:prstGeom>
          <a:gradFill>
            <a:gsLst>
              <a:gs pos="0">
                <a:schemeClr val="tx2">
                  <a:lumMod val="20000"/>
                  <a:lumOff val="80000"/>
                </a:schemeClr>
              </a:gs>
              <a:gs pos="85000">
                <a:schemeClr val="accent1">
                  <a:tint val="44500"/>
                  <a:satMod val="16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Oval 9"/>
          <p:cNvSpPr/>
          <p:nvPr/>
        </p:nvSpPr>
        <p:spPr>
          <a:xfrm>
            <a:off x="1187624" y="3140968"/>
            <a:ext cx="992133" cy="981822"/>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 name="Picture 5" descr="D:\documentsECLbureau\CondMatter\Molecule\LecturePPT\fig_im\fire-30231_960_72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5026" y="3878378"/>
            <a:ext cx="1008642" cy="1401974"/>
          </a:xfrm>
          <a:prstGeom prst="rect">
            <a:avLst/>
          </a:prstGeom>
          <a:noFill/>
          <a:extLst>
            <a:ext uri="{909E8E84-426E-40DD-AFC4-6F175D3DCCD1}">
              <a14:hiddenFill xmlns:a14="http://schemas.microsoft.com/office/drawing/2010/main">
                <a:solidFill>
                  <a:srgbClr val="FFFFFF"/>
                </a:solidFill>
              </a14:hiddenFill>
            </a:ext>
          </a:extLst>
        </p:spPr>
      </p:pic>
      <p:sp>
        <p:nvSpPr>
          <p:cNvPr id="12" name="Right Arrow 11"/>
          <p:cNvSpPr/>
          <p:nvPr/>
        </p:nvSpPr>
        <p:spPr>
          <a:xfrm rot="5400000">
            <a:off x="1212852" y="855009"/>
            <a:ext cx="648071" cy="611478"/>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3" name="Object 12"/>
          <p:cNvGraphicFramePr>
            <a:graphicFrameLocks noChangeAspect="1"/>
          </p:cNvGraphicFramePr>
          <p:nvPr>
            <p:extLst>
              <p:ext uri="{D42A27DB-BD31-4B8C-83A1-F6EECF244321}">
                <p14:modId xmlns:p14="http://schemas.microsoft.com/office/powerpoint/2010/main" val="2978832197"/>
              </p:ext>
            </p:extLst>
          </p:nvPr>
        </p:nvGraphicFramePr>
        <p:xfrm>
          <a:off x="2263775" y="950153"/>
          <a:ext cx="342792" cy="411480"/>
        </p:xfrm>
        <a:graphic>
          <a:graphicData uri="http://schemas.openxmlformats.org/presentationml/2006/ole">
            <mc:AlternateContent xmlns:mc="http://schemas.openxmlformats.org/markup-compatibility/2006">
              <mc:Choice xmlns:v="urn:schemas-microsoft-com:vml" Requires="v">
                <p:oleObj spid="_x0000_s1721307" name="Equation" r:id="rId6" imgW="190440" imgH="228600" progId="Equation.DSMT4">
                  <p:embed/>
                </p:oleObj>
              </mc:Choice>
              <mc:Fallback>
                <p:oleObj name="Equation" r:id="rId6" imgW="190440" imgH="228600" progId="Equation.DSMT4">
                  <p:embed/>
                  <p:pic>
                    <p:nvPicPr>
                      <p:cNvPr id="0" name=""/>
                      <p:cNvPicPr>
                        <a:picLocks noChangeAspect="1" noChangeArrowheads="1"/>
                      </p:cNvPicPr>
                      <p:nvPr/>
                    </p:nvPicPr>
                    <p:blipFill>
                      <a:blip r:embed="rId7"/>
                      <a:srcRect/>
                      <a:stretch>
                        <a:fillRect/>
                      </a:stretch>
                    </p:blipFill>
                    <p:spPr bwMode="auto">
                      <a:xfrm>
                        <a:off x="2263775" y="950153"/>
                        <a:ext cx="34279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4" name="Straight Arrow Connector 13"/>
          <p:cNvCxnSpPr/>
          <p:nvPr/>
        </p:nvCxnSpPr>
        <p:spPr>
          <a:xfrm>
            <a:off x="611560" y="1522970"/>
            <a:ext cx="0" cy="2482094"/>
          </a:xfrm>
          <a:prstGeom prst="straightConnector1">
            <a:avLst/>
          </a:prstGeom>
          <a:ln w="60325">
            <a:solidFill>
              <a:schemeClr val="tx1"/>
            </a:solidFill>
            <a:headEnd type="stealth" w="med" len="med"/>
            <a:tailEnd type="stealth" w="med" len="med"/>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extLst>
              <p:ext uri="{D42A27DB-BD31-4B8C-83A1-F6EECF244321}">
                <p14:modId xmlns:p14="http://schemas.microsoft.com/office/powerpoint/2010/main" val="3728149327"/>
              </p:ext>
            </p:extLst>
          </p:nvPr>
        </p:nvGraphicFramePr>
        <p:xfrm>
          <a:off x="863178" y="2706851"/>
          <a:ext cx="228096" cy="319464"/>
        </p:xfrm>
        <a:graphic>
          <a:graphicData uri="http://schemas.openxmlformats.org/presentationml/2006/ole">
            <mc:AlternateContent xmlns:mc="http://schemas.openxmlformats.org/markup-compatibility/2006">
              <mc:Choice xmlns:v="urn:schemas-microsoft-com:vml" Requires="v">
                <p:oleObj spid="_x0000_s1721308" name="Equation" r:id="rId8" imgW="126720" imgH="177480" progId="Equation.DSMT4">
                  <p:embed/>
                </p:oleObj>
              </mc:Choice>
              <mc:Fallback>
                <p:oleObj name="Equation" r:id="rId8" imgW="126720" imgH="177480" progId="Equation.DSMT4">
                  <p:embed/>
                  <p:pic>
                    <p:nvPicPr>
                      <p:cNvPr id="0" name=""/>
                      <p:cNvPicPr>
                        <a:picLocks noChangeAspect="1" noChangeArrowheads="1"/>
                      </p:cNvPicPr>
                      <p:nvPr/>
                    </p:nvPicPr>
                    <p:blipFill>
                      <a:blip r:embed="rId9"/>
                      <a:srcRect/>
                      <a:stretch>
                        <a:fillRect/>
                      </a:stretch>
                    </p:blipFill>
                    <p:spPr bwMode="auto">
                      <a:xfrm>
                        <a:off x="863178" y="2706851"/>
                        <a:ext cx="228096" cy="31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1393795" y="3477059"/>
            <a:ext cx="585918" cy="323165"/>
          </a:xfrm>
          <a:prstGeom prst="rect">
            <a:avLst/>
          </a:prstGeom>
        </p:spPr>
        <p:txBody>
          <a:bodyPr wrap="square">
            <a:spAutoFit/>
          </a:bodyPr>
          <a:lstStyle/>
          <a:p>
            <a:pPr algn="just"/>
            <a:r>
              <a:rPr lang="ru-RU" sz="1500" dirty="0">
                <a:latin typeface="Arial" pitchFamily="34" charset="0"/>
                <a:cs typeface="Arial" pitchFamily="34" charset="0"/>
              </a:rPr>
              <a:t>Пар</a:t>
            </a:r>
          </a:p>
        </p:txBody>
      </p:sp>
      <p:sp>
        <p:nvSpPr>
          <p:cNvPr id="17" name="Rectangle 16"/>
          <p:cNvSpPr/>
          <p:nvPr/>
        </p:nvSpPr>
        <p:spPr>
          <a:xfrm>
            <a:off x="1660902" y="2080156"/>
            <a:ext cx="1139527" cy="323165"/>
          </a:xfrm>
          <a:prstGeom prst="rect">
            <a:avLst/>
          </a:prstGeom>
        </p:spPr>
        <p:txBody>
          <a:bodyPr wrap="square">
            <a:spAutoFit/>
          </a:bodyPr>
          <a:lstStyle/>
          <a:p>
            <a:pPr algn="just"/>
            <a:r>
              <a:rPr lang="ru-RU" sz="1500" dirty="0">
                <a:latin typeface="Arial" pitchFamily="34" charset="0"/>
                <a:cs typeface="Arial" pitchFamily="34" charset="0"/>
              </a:rPr>
              <a:t>Пузырек</a:t>
            </a:r>
          </a:p>
        </p:txBody>
      </p:sp>
      <p:sp>
        <p:nvSpPr>
          <p:cNvPr id="19" name="Right Arrow 18"/>
          <p:cNvSpPr/>
          <p:nvPr/>
        </p:nvSpPr>
        <p:spPr>
          <a:xfrm rot="5400000">
            <a:off x="1431661" y="2656021"/>
            <a:ext cx="504056" cy="395455"/>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Right Arrow 19"/>
          <p:cNvSpPr/>
          <p:nvPr/>
        </p:nvSpPr>
        <p:spPr>
          <a:xfrm rot="10800000">
            <a:off x="2199886" y="3442147"/>
            <a:ext cx="504056" cy="395455"/>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Right Arrow 20"/>
          <p:cNvSpPr/>
          <p:nvPr/>
        </p:nvSpPr>
        <p:spPr>
          <a:xfrm>
            <a:off x="656034" y="3450950"/>
            <a:ext cx="504056" cy="395455"/>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Right Arrow 21"/>
          <p:cNvSpPr/>
          <p:nvPr/>
        </p:nvSpPr>
        <p:spPr>
          <a:xfrm rot="16200000">
            <a:off x="1432245" y="4219803"/>
            <a:ext cx="504056" cy="395455"/>
          </a:xfrm>
          <a:prstGeom prst="rightArrow">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Rectangle 22"/>
          <p:cNvSpPr/>
          <p:nvPr/>
        </p:nvSpPr>
        <p:spPr>
          <a:xfrm>
            <a:off x="3131840" y="692696"/>
            <a:ext cx="5832648" cy="1077218"/>
          </a:xfrm>
          <a:prstGeom prst="rect">
            <a:avLst/>
          </a:prstGeom>
        </p:spPr>
        <p:txBody>
          <a:bodyPr wrap="square">
            <a:spAutoFit/>
          </a:bodyPr>
          <a:lstStyle/>
          <a:p>
            <a:pPr algn="just"/>
            <a:r>
              <a:rPr lang="ru-RU" sz="1600" dirty="0">
                <a:latin typeface="Arial" pitchFamily="34" charset="0"/>
                <a:cs typeface="Arial" pitchFamily="34" charset="0"/>
              </a:rPr>
              <a:t>Тщательно очищенные жидкости, лишённые растворённых газов (воздуха) и примесей, можно при соблюдении особых мер предосторожности перегреть на десятки градусов без закипания (метастабильное состояние).</a:t>
            </a:r>
          </a:p>
        </p:txBody>
      </p:sp>
      <p:pic>
        <p:nvPicPr>
          <p:cNvPr id="24" name="Picture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3888" y="3450950"/>
            <a:ext cx="1788201" cy="1275054"/>
          </a:xfrm>
          <a:prstGeom prst="rect">
            <a:avLst/>
          </a:prstGeom>
        </p:spPr>
      </p:pic>
      <p:sp>
        <p:nvSpPr>
          <p:cNvPr id="25" name="Rectangle 24"/>
          <p:cNvSpPr/>
          <p:nvPr/>
        </p:nvSpPr>
        <p:spPr>
          <a:xfrm>
            <a:off x="3078113" y="2564904"/>
            <a:ext cx="3289768" cy="784830"/>
          </a:xfrm>
          <a:prstGeom prst="rect">
            <a:avLst/>
          </a:prstGeom>
        </p:spPr>
        <p:txBody>
          <a:bodyPr wrap="square">
            <a:spAutoFit/>
          </a:bodyPr>
          <a:lstStyle/>
          <a:p>
            <a:pPr algn="just"/>
            <a:r>
              <a:rPr lang="ru-RU" sz="1500" dirty="0">
                <a:latin typeface="Arial" pitchFamily="34" charset="0"/>
                <a:cs typeface="Arial" pitchFamily="34" charset="0"/>
              </a:rPr>
              <a:t>Молекулам тяжелее покинуть жидкость. Потенциальный барьер больше. Давление паров меньше</a:t>
            </a:r>
          </a:p>
        </p:txBody>
      </p:sp>
      <p:sp>
        <p:nvSpPr>
          <p:cNvPr id="26" name="Rectangle 25"/>
          <p:cNvSpPr/>
          <p:nvPr/>
        </p:nvSpPr>
        <p:spPr>
          <a:xfrm>
            <a:off x="3207271" y="4705084"/>
            <a:ext cx="5724128" cy="2062103"/>
          </a:xfrm>
          <a:prstGeom prst="rect">
            <a:avLst/>
          </a:prstGeom>
        </p:spPr>
        <p:txBody>
          <a:bodyPr wrap="square">
            <a:spAutoFit/>
          </a:bodyPr>
          <a:lstStyle/>
          <a:p>
            <a:pPr algn="just"/>
            <a:r>
              <a:rPr lang="ru-RU" sz="1600" dirty="0">
                <a:latin typeface="Arial" pitchFamily="34" charset="0"/>
                <a:cs typeface="Arial" pitchFamily="34" charset="0"/>
              </a:rPr>
              <a:t>При достижении температуры кипения, соответствующей внешнему давлению, в ней образуется пузырек пара. Но пар с таким давлением, насыщенный относительно плоской поверхности, является перенасыщенным для вогнутой поверхности пузырька и тут же </a:t>
            </a:r>
            <a:r>
              <a:rPr lang="ru-RU" sz="1600" dirty="0" err="1">
                <a:latin typeface="Arial" pitchFamily="34" charset="0"/>
                <a:cs typeface="Arial" pitchFamily="34" charset="0"/>
              </a:rPr>
              <a:t>схлопывается</a:t>
            </a:r>
            <a:r>
              <a:rPr lang="ru-RU" sz="1600" dirty="0">
                <a:latin typeface="Arial" pitchFamily="34" charset="0"/>
                <a:cs typeface="Arial" pitchFamily="34" charset="0"/>
              </a:rPr>
              <a:t>. Если обеспечить возможность появления в жидкости достаточно крупных зародышей, бросив туда, например, порошок мела, то перегретая жидкость быстро вскипает.    </a:t>
            </a:r>
          </a:p>
        </p:txBody>
      </p:sp>
      <p:pic>
        <p:nvPicPr>
          <p:cNvPr id="1369106" name="Picture 18" descr="C:\Users\PierreYV\Downloads\maxresdefault.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30934" y="5301208"/>
            <a:ext cx="2684882" cy="1409787"/>
          </a:xfrm>
          <a:prstGeom prst="rect">
            <a:avLst/>
          </a:prstGeom>
          <a:noFill/>
          <a:extLst>
            <a:ext uri="{909E8E84-426E-40DD-AFC4-6F175D3DCCD1}">
              <a14:hiddenFill xmlns:a14="http://schemas.microsoft.com/office/drawing/2010/main">
                <a:solidFill>
                  <a:srgbClr val="FFFFFF"/>
                </a:solidFill>
              </a14:hiddenFill>
            </a:ext>
          </a:extLst>
        </p:spPr>
      </p:pic>
      <p:pic>
        <p:nvPicPr>
          <p:cNvPr id="1369179" name="Picture 91" descr="C:\Users\PierreYV\Downloads\i.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88224" y="2764017"/>
            <a:ext cx="2160240" cy="172291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6367881" y="2372586"/>
            <a:ext cx="2736304" cy="323165"/>
          </a:xfrm>
          <a:prstGeom prst="rect">
            <a:avLst/>
          </a:prstGeom>
        </p:spPr>
        <p:txBody>
          <a:bodyPr wrap="square">
            <a:spAutoFit/>
          </a:bodyPr>
          <a:lstStyle/>
          <a:p>
            <a:pPr algn="just"/>
            <a:r>
              <a:rPr lang="ru-RU" sz="1500" dirty="0">
                <a:latin typeface="Arial" pitchFamily="34" charset="0"/>
                <a:cs typeface="Arial" pitchFamily="34" charset="0"/>
              </a:rPr>
              <a:t>Треки в пузырьковой камере</a:t>
            </a:r>
          </a:p>
        </p:txBody>
      </p:sp>
      <p:graphicFrame>
        <p:nvGraphicFramePr>
          <p:cNvPr id="30" name="Object 29"/>
          <p:cNvGraphicFramePr>
            <a:graphicFrameLocks noChangeAspect="1"/>
          </p:cNvGraphicFramePr>
          <p:nvPr>
            <p:extLst>
              <p:ext uri="{D42A27DB-BD31-4B8C-83A1-F6EECF244321}">
                <p14:modId xmlns:p14="http://schemas.microsoft.com/office/powerpoint/2010/main" val="3011094324"/>
              </p:ext>
            </p:extLst>
          </p:nvPr>
        </p:nvGraphicFramePr>
        <p:xfrm>
          <a:off x="7736033" y="1892107"/>
          <a:ext cx="206375" cy="228600"/>
        </p:xfrm>
        <a:graphic>
          <a:graphicData uri="http://schemas.openxmlformats.org/presentationml/2006/ole">
            <mc:AlternateContent xmlns:mc="http://schemas.openxmlformats.org/markup-compatibility/2006">
              <mc:Choice xmlns:v="urn:schemas-microsoft-com:vml" Requires="v">
                <p:oleObj spid="_x0000_s1721309" name="Equation" r:id="rId13" imgW="114120" imgH="126720" progId="Equation.DSMT4">
                  <p:embed/>
                </p:oleObj>
              </mc:Choice>
              <mc:Fallback>
                <p:oleObj name="Equation" r:id="rId13" imgW="114120" imgH="126720" progId="Equation.DSMT4">
                  <p:embed/>
                  <p:pic>
                    <p:nvPicPr>
                      <p:cNvPr id="0" name=""/>
                      <p:cNvPicPr>
                        <a:picLocks noChangeAspect="1" noChangeArrowheads="1"/>
                      </p:cNvPicPr>
                      <p:nvPr/>
                    </p:nvPicPr>
                    <p:blipFill>
                      <a:blip r:embed="rId14"/>
                      <a:srcRect/>
                      <a:stretch>
                        <a:fillRect/>
                      </a:stretch>
                    </p:blipFill>
                    <p:spPr bwMode="auto">
                      <a:xfrm>
                        <a:off x="7736033" y="1892107"/>
                        <a:ext cx="2063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ectangle 30"/>
          <p:cNvSpPr/>
          <p:nvPr/>
        </p:nvSpPr>
        <p:spPr>
          <a:xfrm>
            <a:off x="6367882" y="1844824"/>
            <a:ext cx="2736304" cy="553998"/>
          </a:xfrm>
          <a:prstGeom prst="rect">
            <a:avLst/>
          </a:prstGeom>
        </p:spPr>
        <p:txBody>
          <a:bodyPr wrap="square">
            <a:spAutoFit/>
          </a:bodyPr>
          <a:lstStyle/>
          <a:p>
            <a:pPr algn="just"/>
            <a:r>
              <a:rPr lang="ru-RU" sz="1500" dirty="0" smtClean="0">
                <a:latin typeface="Arial" pitchFamily="34" charset="0"/>
                <a:cs typeface="Arial" pitchFamily="34" charset="0"/>
              </a:rPr>
              <a:t>Если радиус   очень мал </a:t>
            </a:r>
            <a:r>
              <a:rPr lang="ru-RU" sz="1500" dirty="0">
                <a:latin typeface="Arial" pitchFamily="34" charset="0"/>
                <a:cs typeface="Arial" pitchFamily="34" charset="0"/>
              </a:rPr>
              <a:t>(микропузырьки)</a:t>
            </a:r>
          </a:p>
        </p:txBody>
      </p:sp>
    </p:spTree>
    <p:extLst>
      <p:ext uri="{BB962C8B-B14F-4D97-AF65-F5344CB8AC3E}">
        <p14:creationId xmlns:p14="http://schemas.microsoft.com/office/powerpoint/2010/main" val="29207969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339752" y="46116"/>
            <a:ext cx="439248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Режимы кипения</a:t>
            </a:r>
          </a:p>
        </p:txBody>
      </p:sp>
      <p:sp>
        <p:nvSpPr>
          <p:cNvPr id="5" name="Rectangle 4"/>
          <p:cNvSpPr/>
          <p:nvPr/>
        </p:nvSpPr>
        <p:spPr>
          <a:xfrm>
            <a:off x="2436515" y="1196752"/>
            <a:ext cx="6599981" cy="1323439"/>
          </a:xfrm>
          <a:prstGeom prst="rect">
            <a:avLst/>
          </a:prstGeom>
        </p:spPr>
        <p:txBody>
          <a:bodyPr wrap="square">
            <a:spAutoFit/>
          </a:bodyPr>
          <a:lstStyle/>
          <a:p>
            <a:pPr algn="just"/>
            <a:r>
              <a:rPr lang="ru-RU" sz="1600" dirty="0">
                <a:latin typeface="Arial" pitchFamily="34" charset="0"/>
                <a:cs typeface="Arial" pitchFamily="34" charset="0"/>
              </a:rPr>
              <a:t>Это кипение, при котором пар образуется в виде периодически зарождающихся и растущих пузырей. При медленном пузырьковом кипении в жидкости (как правило на стенках или на дне сосуда) появляются пузырьки, наполненные паром, растут, всплывают, и пар высвобождается в паровую фазу над жидкостью</a:t>
            </a:r>
          </a:p>
        </p:txBody>
      </p:sp>
      <p:sp>
        <p:nvSpPr>
          <p:cNvPr id="6" name="Rectangle 5"/>
          <p:cNvSpPr/>
          <p:nvPr/>
        </p:nvSpPr>
        <p:spPr>
          <a:xfrm>
            <a:off x="227559" y="980728"/>
            <a:ext cx="1872208" cy="2692098"/>
          </a:xfrm>
          <a:prstGeom prst="rect">
            <a:avLst/>
          </a:prstGeom>
          <a:gradFill>
            <a:gsLst>
              <a:gs pos="0">
                <a:schemeClr val="tx2">
                  <a:lumMod val="20000"/>
                  <a:lumOff val="80000"/>
                </a:schemeClr>
              </a:gs>
              <a:gs pos="85000">
                <a:schemeClr val="accent1">
                  <a:tint val="44500"/>
                  <a:satMod val="16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Oval 6"/>
          <p:cNvSpPr/>
          <p:nvPr/>
        </p:nvSpPr>
        <p:spPr>
          <a:xfrm>
            <a:off x="1392278" y="2847236"/>
            <a:ext cx="337255" cy="33375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Oval 7"/>
          <p:cNvSpPr/>
          <p:nvPr/>
        </p:nvSpPr>
        <p:spPr>
          <a:xfrm>
            <a:off x="1018996" y="3173707"/>
            <a:ext cx="384652" cy="380654"/>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Oval 8"/>
          <p:cNvSpPr/>
          <p:nvPr/>
        </p:nvSpPr>
        <p:spPr>
          <a:xfrm>
            <a:off x="642694" y="2359764"/>
            <a:ext cx="568627" cy="56271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Oval 9"/>
          <p:cNvSpPr/>
          <p:nvPr/>
        </p:nvSpPr>
        <p:spPr>
          <a:xfrm>
            <a:off x="817797" y="1039791"/>
            <a:ext cx="914201" cy="94307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Oval 10"/>
          <p:cNvSpPr/>
          <p:nvPr/>
        </p:nvSpPr>
        <p:spPr>
          <a:xfrm>
            <a:off x="1729533" y="3459197"/>
            <a:ext cx="192326" cy="19032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546531" y="3371313"/>
            <a:ext cx="192326" cy="19032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Oval 12"/>
          <p:cNvSpPr/>
          <p:nvPr/>
        </p:nvSpPr>
        <p:spPr>
          <a:xfrm>
            <a:off x="1464741" y="3268574"/>
            <a:ext cx="264791" cy="26203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Rectangle 13"/>
          <p:cNvSpPr/>
          <p:nvPr/>
        </p:nvSpPr>
        <p:spPr>
          <a:xfrm>
            <a:off x="4211960" y="796062"/>
            <a:ext cx="2952328" cy="369332"/>
          </a:xfrm>
          <a:prstGeom prst="rect">
            <a:avLst/>
          </a:prstGeom>
        </p:spPr>
        <p:txBody>
          <a:bodyPr wrap="square">
            <a:spAutoFit/>
          </a:bodyPr>
          <a:lstStyle/>
          <a:p>
            <a:pPr algn="just"/>
            <a:r>
              <a:rPr lang="ru-RU" b="1" dirty="0">
                <a:latin typeface="Arial" pitchFamily="34" charset="0"/>
                <a:cs typeface="Arial" pitchFamily="34" charset="0"/>
              </a:rPr>
              <a:t>Пузырьковое кипение</a:t>
            </a:r>
          </a:p>
        </p:txBody>
      </p:sp>
      <p:sp>
        <p:nvSpPr>
          <p:cNvPr id="15" name="Right Arrow 14"/>
          <p:cNvSpPr/>
          <p:nvPr/>
        </p:nvSpPr>
        <p:spPr>
          <a:xfrm rot="16200000">
            <a:off x="1137516" y="2079504"/>
            <a:ext cx="772982" cy="603379"/>
          </a:xfrm>
          <a:prstGeom prst="rightArrow">
            <a:avLst/>
          </a:prstGeom>
          <a:solidFill>
            <a:srgbClr val="BC36B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Rectangle 15"/>
          <p:cNvSpPr/>
          <p:nvPr/>
        </p:nvSpPr>
        <p:spPr>
          <a:xfrm>
            <a:off x="2436515" y="2560127"/>
            <a:ext cx="6660232" cy="1077218"/>
          </a:xfrm>
          <a:prstGeom prst="rect">
            <a:avLst/>
          </a:prstGeom>
        </p:spPr>
        <p:txBody>
          <a:bodyPr wrap="square">
            <a:spAutoFit/>
          </a:bodyPr>
          <a:lstStyle/>
          <a:p>
            <a:pPr algn="just"/>
            <a:r>
              <a:rPr lang="ru-RU" sz="1600" dirty="0">
                <a:latin typeface="Arial" pitchFamily="34" charset="0"/>
                <a:cs typeface="Arial" pitchFamily="34" charset="0"/>
              </a:rPr>
              <a:t>При пузырьковом кипении существенную роль играет массоперенос пузырьков пара из </a:t>
            </a:r>
            <a:r>
              <a:rPr lang="ru-RU" sz="1600" dirty="0" err="1">
                <a:latin typeface="Arial" pitchFamily="34" charset="0"/>
                <a:cs typeface="Arial" pitchFamily="34" charset="0"/>
              </a:rPr>
              <a:t>пристенного</a:t>
            </a:r>
            <a:r>
              <a:rPr lang="ru-RU" sz="1600" dirty="0">
                <a:latin typeface="Arial" pitchFamily="34" charset="0"/>
                <a:cs typeface="Arial" pitchFamily="34" charset="0"/>
              </a:rPr>
              <a:t> слоя в ядро потока. Сильно возрастает эффективность теплоотдачи от стенок к кипящей жидкости </a:t>
            </a:r>
          </a:p>
        </p:txBody>
      </p:sp>
      <p:sp>
        <p:nvSpPr>
          <p:cNvPr id="17" name="Rectangle 16"/>
          <p:cNvSpPr/>
          <p:nvPr/>
        </p:nvSpPr>
        <p:spPr>
          <a:xfrm>
            <a:off x="3150096" y="4365104"/>
            <a:ext cx="5886400" cy="1077218"/>
          </a:xfrm>
          <a:prstGeom prst="rect">
            <a:avLst/>
          </a:prstGeom>
        </p:spPr>
        <p:txBody>
          <a:bodyPr wrap="square">
            <a:spAutoFit/>
          </a:bodyPr>
          <a:lstStyle/>
          <a:p>
            <a:pPr algn="just"/>
            <a:r>
              <a:rPr lang="ru-RU" sz="1600" dirty="0">
                <a:latin typeface="Arial" pitchFamily="34" charset="0"/>
                <a:cs typeface="Arial" pitchFamily="34" charset="0"/>
              </a:rPr>
              <a:t>При увеличении теплового потока до некоторой критической величины отдельные пузырьки сливаются, образуя у стенки сосуда сплошной паровой слой, периодически прорывающийся в объём жидкости</a:t>
            </a:r>
          </a:p>
        </p:txBody>
      </p:sp>
      <p:sp>
        <p:nvSpPr>
          <p:cNvPr id="18" name="Rectangle 17"/>
          <p:cNvSpPr/>
          <p:nvPr/>
        </p:nvSpPr>
        <p:spPr>
          <a:xfrm>
            <a:off x="4290467" y="3717905"/>
            <a:ext cx="2873821" cy="369332"/>
          </a:xfrm>
          <a:prstGeom prst="rect">
            <a:avLst/>
          </a:prstGeom>
        </p:spPr>
        <p:txBody>
          <a:bodyPr wrap="square">
            <a:spAutoFit/>
          </a:bodyPr>
          <a:lstStyle/>
          <a:p>
            <a:pPr algn="just"/>
            <a:r>
              <a:rPr lang="ru-RU" b="1" dirty="0">
                <a:latin typeface="Arial" pitchFamily="34" charset="0"/>
                <a:cs typeface="Arial" pitchFamily="34" charset="0"/>
              </a:rPr>
              <a:t>Пленочное кипение</a:t>
            </a:r>
          </a:p>
        </p:txBody>
      </p:sp>
      <p:pic>
        <p:nvPicPr>
          <p:cNvPr id="1379330" name="Picture 2" descr="C:\Users\PierreYV\Downloads\Film-Boiling-Boiling-Mod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74" y="4278321"/>
            <a:ext cx="2853841" cy="220114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3150096" y="5602307"/>
            <a:ext cx="5886400" cy="1077218"/>
          </a:xfrm>
          <a:prstGeom prst="rect">
            <a:avLst/>
          </a:prstGeom>
        </p:spPr>
        <p:txBody>
          <a:bodyPr wrap="square">
            <a:spAutoFit/>
          </a:bodyPr>
          <a:lstStyle/>
          <a:p>
            <a:pPr algn="just"/>
            <a:r>
              <a:rPr lang="ru-RU" sz="1600" dirty="0">
                <a:latin typeface="Arial" pitchFamily="34" charset="0"/>
                <a:cs typeface="Arial" pitchFamily="34" charset="0"/>
              </a:rPr>
              <a:t>Теплопередача от обогревающей поверхности к жидкости резко падает (паровая плёнка проводит тепло хуже, чем конвекция в жидкости), и в результате температура греющей поверхности может существенно возрасти</a:t>
            </a:r>
          </a:p>
        </p:txBody>
      </p:sp>
    </p:spTree>
    <p:extLst>
      <p:ext uri="{BB962C8B-B14F-4D97-AF65-F5344CB8AC3E}">
        <p14:creationId xmlns:p14="http://schemas.microsoft.com/office/powerpoint/2010/main" val="39462860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979712" y="46116"/>
            <a:ext cx="5400600"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Теплопередача при кипении</a:t>
            </a:r>
          </a:p>
        </p:txBody>
      </p:sp>
      <p:pic>
        <p:nvPicPr>
          <p:cNvPr id="1381378" name="Picture 2" descr="C:\Users\PierreYV\Downloads\Boiling-Curve-Boiling-Mod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33538"/>
            <a:ext cx="3825543" cy="5512346"/>
          </a:xfrm>
          <a:prstGeom prst="rect">
            <a:avLst/>
          </a:prstGeom>
          <a:noFill/>
          <a:extLst>
            <a:ext uri="{909E8E84-426E-40DD-AFC4-6F175D3DCCD1}">
              <a14:hiddenFill xmlns:a14="http://schemas.microsoft.com/office/drawing/2010/main">
                <a:solidFill>
                  <a:srgbClr val="FFFFFF"/>
                </a:solidFill>
              </a14:hiddenFill>
            </a:ext>
          </a:extLst>
        </p:spPr>
      </p:pic>
      <p:pic>
        <p:nvPicPr>
          <p:cNvPr id="1381379" name="Picture 3" descr="C:\Users\PierreYV\Downloads\Капля-воды-на-пленке-из-пара.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9384" y="1556792"/>
            <a:ext cx="3196992" cy="213687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5049005" y="836712"/>
            <a:ext cx="2459006" cy="646331"/>
          </a:xfrm>
          <a:prstGeom prst="rect">
            <a:avLst/>
          </a:prstGeom>
        </p:spPr>
        <p:txBody>
          <a:bodyPr wrap="none">
            <a:spAutoFit/>
          </a:bodyPr>
          <a:lstStyle/>
          <a:p>
            <a:r>
              <a:rPr lang="ru-RU" b="1" dirty="0"/>
              <a:t>Эффект </a:t>
            </a:r>
            <a:r>
              <a:rPr lang="ru-RU" b="1" dirty="0" err="1"/>
              <a:t>Лейденфроста</a:t>
            </a:r>
            <a:endParaRPr lang="ru-RU" b="1" dirty="0"/>
          </a:p>
          <a:p>
            <a:r>
              <a:rPr lang="ru-RU" b="1" dirty="0"/>
              <a:t>(кризис кипения)</a:t>
            </a:r>
          </a:p>
        </p:txBody>
      </p:sp>
      <p:pic>
        <p:nvPicPr>
          <p:cNvPr id="1381380" name="Picture 4" descr="C:\Users\PierreYV\Downloads\LeidenFrostHandLead.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680012" y="4243484"/>
            <a:ext cx="3420381" cy="214694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2820" y="6390431"/>
            <a:ext cx="9004686" cy="369332"/>
          </a:xfrm>
          <a:prstGeom prst="rect">
            <a:avLst/>
          </a:prstGeom>
        </p:spPr>
        <p:txBody>
          <a:bodyPr wrap="square">
            <a:spAutoFit/>
          </a:bodyPr>
          <a:lstStyle/>
          <a:p>
            <a:r>
              <a:rPr lang="ru-RU" dirty="0"/>
              <a:t>Плёночное и пузырьковое кипение азота </a:t>
            </a:r>
            <a:r>
              <a:rPr lang="en-US" dirty="0"/>
              <a:t>https://www.youtube.com/watch?v=WdS1lgI2bno</a:t>
            </a:r>
            <a:endParaRPr lang="ru-RU" dirty="0"/>
          </a:p>
        </p:txBody>
      </p:sp>
      <p:sp>
        <p:nvSpPr>
          <p:cNvPr id="6" name="Rectangle 5"/>
          <p:cNvSpPr/>
          <p:nvPr/>
        </p:nvSpPr>
        <p:spPr>
          <a:xfrm>
            <a:off x="5231615" y="3829660"/>
            <a:ext cx="2317173" cy="338554"/>
          </a:xfrm>
          <a:prstGeom prst="rect">
            <a:avLst/>
          </a:prstGeom>
        </p:spPr>
        <p:txBody>
          <a:bodyPr wrap="none">
            <a:spAutoFit/>
          </a:bodyPr>
          <a:lstStyle/>
          <a:p>
            <a:r>
              <a:rPr lang="ru-RU" sz="1600" dirty="0">
                <a:latin typeface="Arial" pitchFamily="34" charset="0"/>
                <a:cs typeface="Arial" pitchFamily="34" charset="0"/>
              </a:rPr>
              <a:t>Опасно, не повторять!</a:t>
            </a:r>
          </a:p>
        </p:txBody>
      </p:sp>
    </p:spTree>
    <p:extLst>
      <p:ext uri="{BB962C8B-B14F-4D97-AF65-F5344CB8AC3E}">
        <p14:creationId xmlns:p14="http://schemas.microsoft.com/office/powerpoint/2010/main" val="29005676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191301" y="30230"/>
            <a:ext cx="4736268" cy="662466"/>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Явление кавитации</a:t>
            </a:r>
            <a:endParaRPr lang="ru-RU" sz="2800" b="1" kern="0" dirty="0">
              <a:solidFill>
                <a:srgbClr val="003399"/>
              </a:solidFill>
              <a:latin typeface="Arial" pitchFamily="34" charset="0"/>
              <a:cs typeface="Arial" pitchFamily="34" charset="0"/>
            </a:endParaRPr>
          </a:p>
        </p:txBody>
      </p:sp>
      <p:sp>
        <p:nvSpPr>
          <p:cNvPr id="5" name="Rectangle 4"/>
          <p:cNvSpPr/>
          <p:nvPr/>
        </p:nvSpPr>
        <p:spPr>
          <a:xfrm>
            <a:off x="82375" y="620688"/>
            <a:ext cx="8954121" cy="1354217"/>
          </a:xfrm>
          <a:prstGeom prst="rect">
            <a:avLst/>
          </a:prstGeom>
        </p:spPr>
        <p:txBody>
          <a:bodyPr wrap="square">
            <a:spAutoFit/>
          </a:bodyPr>
          <a:lstStyle/>
          <a:p>
            <a:pPr algn="just"/>
            <a:r>
              <a:rPr lang="ru-RU" sz="1600" dirty="0">
                <a:latin typeface="Arial" pitchFamily="34" charset="0"/>
                <a:cs typeface="Arial" pitchFamily="34" charset="0"/>
              </a:rPr>
              <a:t>Снижением внешнего давления при постоянной температуре можно вызвать перегрев жидкости и её вскипание (за счёт уменьшения температуры насыщения). Этим объясняется, в частности, явление кавитации (</a:t>
            </a:r>
            <a:r>
              <a:rPr lang="fr-FR" sz="1600" dirty="0" err="1">
                <a:latin typeface="Arial" pitchFamily="34" charset="0"/>
                <a:cs typeface="Arial" pitchFamily="34" charset="0"/>
              </a:rPr>
              <a:t>cavitas</a:t>
            </a:r>
            <a:r>
              <a:rPr lang="fr-FR" sz="1600" dirty="0">
                <a:latin typeface="Arial" pitchFamily="34" charset="0"/>
                <a:cs typeface="Arial" pitchFamily="34" charset="0"/>
              </a:rPr>
              <a:t> — </a:t>
            </a:r>
            <a:r>
              <a:rPr lang="ru-RU" sz="1600" dirty="0">
                <a:latin typeface="Arial" pitchFamily="34" charset="0"/>
                <a:cs typeface="Arial" pitchFamily="34" charset="0"/>
              </a:rPr>
              <a:t>пустота) — образование паровых полостей в местах пониженного давления жидкости. При кавитации вскипание происходит локально.</a:t>
            </a:r>
          </a:p>
        </p:txBody>
      </p:sp>
      <p:pic>
        <p:nvPicPr>
          <p:cNvPr id="1387522" name="Picture 2" descr="C:\Users\PierreYV\Downloads\kav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33" y="2524914"/>
            <a:ext cx="2536540" cy="2016224"/>
          </a:xfrm>
          <a:prstGeom prst="rect">
            <a:avLst/>
          </a:prstGeom>
          <a:noFill/>
          <a:extLst>
            <a:ext uri="{909E8E84-426E-40DD-AFC4-6F175D3DCCD1}">
              <a14:hiddenFill xmlns:a14="http://schemas.microsoft.com/office/drawing/2010/main">
                <a:solidFill>
                  <a:srgbClr val="FFFFFF"/>
                </a:solidFill>
              </a14:hiddenFill>
            </a:ext>
          </a:extLst>
        </p:spPr>
      </p:pic>
      <p:pic>
        <p:nvPicPr>
          <p:cNvPr id="1387523" name="Picture 3" descr="C:\Users\PierreYV\Downloads\kav_sl_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8647" y="4926495"/>
            <a:ext cx="1849313" cy="18493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47085" y="1966453"/>
            <a:ext cx="3121473" cy="523220"/>
          </a:xfrm>
          <a:prstGeom prst="rect">
            <a:avLst/>
          </a:prstGeom>
        </p:spPr>
        <p:txBody>
          <a:bodyPr wrap="square">
            <a:spAutoFit/>
          </a:bodyPr>
          <a:lstStyle/>
          <a:p>
            <a:r>
              <a:rPr lang="ru-RU" sz="1400" dirty="0">
                <a:latin typeface="Arial" pitchFamily="34" charset="0"/>
                <a:cs typeface="Arial" pitchFamily="34" charset="0"/>
              </a:rPr>
              <a:t>Кавитация в </a:t>
            </a:r>
            <a:r>
              <a:rPr lang="ru-RU" sz="1400" dirty="0" smtClean="0">
                <a:latin typeface="Arial" pitchFamily="34" charset="0"/>
                <a:cs typeface="Arial" pitchFamily="34" charset="0"/>
              </a:rPr>
              <a:t>гидродинамических потоках за </a:t>
            </a:r>
            <a:r>
              <a:rPr lang="ru-RU" sz="1400" dirty="0">
                <a:latin typeface="Arial" pitchFamily="34" charset="0"/>
                <a:cs typeface="Arial" pitchFamily="34" charset="0"/>
              </a:rPr>
              <a:t>гребным винтом</a:t>
            </a:r>
            <a:endParaRPr lang="ru-RU" sz="1400" dirty="0"/>
          </a:p>
        </p:txBody>
      </p:sp>
      <p:sp>
        <p:nvSpPr>
          <p:cNvPr id="9" name="Rectangle 8"/>
          <p:cNvSpPr/>
          <p:nvPr/>
        </p:nvSpPr>
        <p:spPr>
          <a:xfrm>
            <a:off x="251520" y="4599234"/>
            <a:ext cx="3960440" cy="307777"/>
          </a:xfrm>
          <a:prstGeom prst="rect">
            <a:avLst/>
          </a:prstGeom>
        </p:spPr>
        <p:txBody>
          <a:bodyPr wrap="square">
            <a:spAutoFit/>
          </a:bodyPr>
          <a:lstStyle/>
          <a:p>
            <a:r>
              <a:rPr lang="ru-RU" sz="1400" dirty="0" err="1">
                <a:latin typeface="Arial" pitchFamily="34" charset="0"/>
                <a:cs typeface="Arial" pitchFamily="34" charset="0"/>
              </a:rPr>
              <a:t>Кавитационная</a:t>
            </a:r>
            <a:r>
              <a:rPr lang="ru-RU" sz="1400" dirty="0">
                <a:latin typeface="Arial" pitchFamily="34" charset="0"/>
                <a:cs typeface="Arial" pitchFamily="34" charset="0"/>
              </a:rPr>
              <a:t> эрозия </a:t>
            </a:r>
            <a:r>
              <a:rPr lang="ru-RU" sz="1400" dirty="0" smtClean="0">
                <a:latin typeface="Arial" pitchFamily="34" charset="0"/>
                <a:cs typeface="Arial" pitchFamily="34" charset="0"/>
              </a:rPr>
              <a:t>лопастей винта</a:t>
            </a:r>
            <a:endParaRPr lang="ru-RU" sz="1400" dirty="0"/>
          </a:p>
        </p:txBody>
      </p:sp>
      <p:pic>
        <p:nvPicPr>
          <p:cNvPr id="1387524" name="Picture 4" descr="C:\Users\PierreYV\Downloads\Dynamics-of-the-cavitation-cloud-induced-when-focusing-an-acoustic-pulse-in-water-for-p_W6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2425" y="2673089"/>
            <a:ext cx="5163330" cy="176692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711717" y="1916832"/>
            <a:ext cx="3509693" cy="738664"/>
          </a:xfrm>
          <a:prstGeom prst="rect">
            <a:avLst/>
          </a:prstGeom>
        </p:spPr>
        <p:txBody>
          <a:bodyPr wrap="square">
            <a:spAutoFit/>
          </a:bodyPr>
          <a:lstStyle/>
          <a:p>
            <a:r>
              <a:rPr lang="ru-RU" sz="1400" dirty="0">
                <a:latin typeface="Arial" pitchFamily="34" charset="0"/>
                <a:cs typeface="Arial" pitchFamily="34" charset="0"/>
              </a:rPr>
              <a:t>Формирование </a:t>
            </a:r>
            <a:r>
              <a:rPr lang="ru-RU" sz="1400" dirty="0" err="1">
                <a:latin typeface="Arial" pitchFamily="34" charset="0"/>
                <a:cs typeface="Arial" pitchFamily="34" charset="0"/>
              </a:rPr>
              <a:t>кавитационного</a:t>
            </a:r>
            <a:r>
              <a:rPr lang="ru-RU" sz="1400" dirty="0">
                <a:latin typeface="Arial" pitchFamily="34" charset="0"/>
                <a:cs typeface="Arial" pitchFamily="34" charset="0"/>
              </a:rPr>
              <a:t> </a:t>
            </a:r>
            <a:r>
              <a:rPr lang="ru-RU" sz="1400" dirty="0" smtClean="0">
                <a:latin typeface="Arial" pitchFamily="34" charset="0"/>
                <a:cs typeface="Arial" pitchFamily="34" charset="0"/>
              </a:rPr>
              <a:t>облака пузырьков  </a:t>
            </a:r>
            <a:r>
              <a:rPr lang="ru-RU" sz="1400" dirty="0">
                <a:latin typeface="Arial" pitchFamily="34" charset="0"/>
                <a:cs typeface="Arial" pitchFamily="34" charset="0"/>
              </a:rPr>
              <a:t>в ударной </a:t>
            </a:r>
            <a:r>
              <a:rPr lang="ru-RU" sz="1400" dirty="0" smtClean="0">
                <a:latin typeface="Arial" pitchFamily="34" charset="0"/>
                <a:cs typeface="Arial" pitchFamily="34" charset="0"/>
              </a:rPr>
              <a:t>волне в области пониженного давления</a:t>
            </a:r>
            <a:endParaRPr lang="ru-RU" sz="1400" dirty="0"/>
          </a:p>
        </p:txBody>
      </p:sp>
      <p:pic>
        <p:nvPicPr>
          <p:cNvPr id="13875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3118" y="4872062"/>
            <a:ext cx="3363258" cy="1876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4593118" y="4561383"/>
            <a:ext cx="3528390" cy="307777"/>
          </a:xfrm>
          <a:prstGeom prst="rect">
            <a:avLst/>
          </a:prstGeom>
        </p:spPr>
        <p:txBody>
          <a:bodyPr wrap="square">
            <a:spAutoFit/>
          </a:bodyPr>
          <a:lstStyle/>
          <a:p>
            <a:r>
              <a:rPr lang="ru-RU" sz="1400" dirty="0">
                <a:latin typeface="Arial" pitchFamily="34" charset="0"/>
                <a:cs typeface="Arial" pitchFamily="34" charset="0"/>
              </a:rPr>
              <a:t>Динамика пузырька у стенки</a:t>
            </a:r>
            <a:endParaRPr lang="ru-RU" sz="1400" dirty="0"/>
          </a:p>
        </p:txBody>
      </p:sp>
      <p:pic>
        <p:nvPicPr>
          <p:cNvPr id="1387526" name="Picture 6" descr="C:\Users\PierreYV\Downloads\Pressure-measured-by-the-FOPH-300-hydrophone-at-the-focus-of-the-radiator-z-r-0_W64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21410" y="1772816"/>
            <a:ext cx="1656184" cy="1274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59441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411760" y="46116"/>
            <a:ext cx="439248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Переохлажденный пар</a:t>
            </a:r>
          </a:p>
        </p:txBody>
      </p:sp>
      <p:sp>
        <p:nvSpPr>
          <p:cNvPr id="5" name="Rectangle 4"/>
          <p:cNvSpPr/>
          <p:nvPr/>
        </p:nvSpPr>
        <p:spPr>
          <a:xfrm>
            <a:off x="3779912" y="630213"/>
            <a:ext cx="5184576" cy="1077218"/>
          </a:xfrm>
          <a:prstGeom prst="rect">
            <a:avLst/>
          </a:prstGeom>
        </p:spPr>
        <p:txBody>
          <a:bodyPr wrap="square">
            <a:spAutoFit/>
          </a:bodyPr>
          <a:lstStyle/>
          <a:p>
            <a:pPr algn="just"/>
            <a:r>
              <a:rPr lang="ru-RU" sz="1600" dirty="0">
                <a:latin typeface="Arial" pitchFamily="34" charset="0"/>
                <a:cs typeface="Arial" pitchFamily="34" charset="0"/>
              </a:rPr>
              <a:t>В обычных условиях при понижении температуры насыщенного пара часть его превращается в  жидкость (конденсация). Пары конденсируются во всем объеме в виде мельчайших капелек - тумана </a:t>
            </a:r>
          </a:p>
        </p:txBody>
      </p:sp>
      <p:pic>
        <p:nvPicPr>
          <p:cNvPr id="1393666" name="Picture 2" descr="C:\Users\PierreYV\Downloads\t_1_skl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759654"/>
            <a:ext cx="3613304" cy="203111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804295" y="1816362"/>
            <a:ext cx="5112568" cy="1077218"/>
          </a:xfrm>
          <a:prstGeom prst="rect">
            <a:avLst/>
          </a:prstGeom>
        </p:spPr>
        <p:txBody>
          <a:bodyPr wrap="square">
            <a:spAutoFit/>
          </a:bodyPr>
          <a:lstStyle/>
          <a:p>
            <a:pPr algn="just"/>
            <a:r>
              <a:rPr lang="ru-RU" sz="1600" dirty="0">
                <a:latin typeface="Arial" pitchFamily="34" charset="0"/>
                <a:cs typeface="Arial" pitchFamily="34" charset="0"/>
              </a:rPr>
              <a:t>Если воздух с паром достаточно хорошо очищен от примесей, превращения пара в жидкость не происходит и возникает метастабильное состояние – переохлажденный пар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4157439"/>
            <a:ext cx="2560964" cy="1704975"/>
          </a:xfrm>
          <a:prstGeom prst="rect">
            <a:avLst/>
          </a:prstGeom>
        </p:spPr>
      </p:pic>
      <p:sp>
        <p:nvSpPr>
          <p:cNvPr id="9" name="Rectangle 8"/>
          <p:cNvSpPr/>
          <p:nvPr/>
        </p:nvSpPr>
        <p:spPr>
          <a:xfrm>
            <a:off x="158968" y="3334956"/>
            <a:ext cx="3244691" cy="784830"/>
          </a:xfrm>
          <a:prstGeom prst="rect">
            <a:avLst/>
          </a:prstGeom>
        </p:spPr>
        <p:txBody>
          <a:bodyPr wrap="square">
            <a:spAutoFit/>
          </a:bodyPr>
          <a:lstStyle/>
          <a:p>
            <a:pPr algn="just"/>
            <a:r>
              <a:rPr lang="ru-RU" sz="1500" dirty="0">
                <a:latin typeface="Arial" pitchFamily="34" charset="0"/>
                <a:cs typeface="Arial" pitchFamily="34" charset="0"/>
              </a:rPr>
              <a:t>Молекулам легче покинуть жидкость. Потенциальный барьер меньше. Давление паров больше</a:t>
            </a:r>
          </a:p>
        </p:txBody>
      </p:sp>
      <p:sp>
        <p:nvSpPr>
          <p:cNvPr id="10" name="Rectangle 9"/>
          <p:cNvSpPr/>
          <p:nvPr/>
        </p:nvSpPr>
        <p:spPr>
          <a:xfrm>
            <a:off x="3821435" y="3332043"/>
            <a:ext cx="5112568" cy="1815882"/>
          </a:xfrm>
          <a:prstGeom prst="rect">
            <a:avLst/>
          </a:prstGeom>
        </p:spPr>
        <p:txBody>
          <a:bodyPr wrap="square">
            <a:spAutoFit/>
          </a:bodyPr>
          <a:lstStyle/>
          <a:p>
            <a:pPr algn="just"/>
            <a:r>
              <a:rPr lang="ru-RU" sz="1600" dirty="0">
                <a:latin typeface="Arial" pitchFamily="34" charset="0"/>
                <a:cs typeface="Arial" pitchFamily="34" charset="0"/>
              </a:rPr>
              <a:t>Если при охлаждении насыщенного пара образуются маленькие капельки жидкости, то они не могут долго существовать, т.к. насыщенный пар, из которого они образуются, является ненасыщенным для выпуклой поверхности капелек. Поэтому капельки немедленно испаряются и исчезают</a:t>
            </a:r>
          </a:p>
        </p:txBody>
      </p:sp>
      <p:sp>
        <p:nvSpPr>
          <p:cNvPr id="11" name="Rectangle 10"/>
          <p:cNvSpPr/>
          <p:nvPr/>
        </p:nvSpPr>
        <p:spPr>
          <a:xfrm>
            <a:off x="3862958" y="5373216"/>
            <a:ext cx="5112568" cy="1323439"/>
          </a:xfrm>
          <a:prstGeom prst="rect">
            <a:avLst/>
          </a:prstGeom>
        </p:spPr>
        <p:txBody>
          <a:bodyPr wrap="square">
            <a:spAutoFit/>
          </a:bodyPr>
          <a:lstStyle/>
          <a:p>
            <a:pPr algn="just"/>
            <a:r>
              <a:rPr lang="ru-RU" sz="1600" dirty="0">
                <a:latin typeface="Arial" pitchFamily="34" charset="0"/>
                <a:cs typeface="Arial" pitchFamily="34" charset="0"/>
              </a:rPr>
              <a:t>Для начала процесса конденсации необходимо с самого начала обеспечить существование условий образования капелек достаточно большого радиуса – на зародышах конденсации (пылинки, частицы дыма, ионы, микроорганизмы и т.д.)</a:t>
            </a:r>
          </a:p>
        </p:txBody>
      </p:sp>
    </p:spTree>
    <p:extLst>
      <p:ext uri="{BB962C8B-B14F-4D97-AF65-F5344CB8AC3E}">
        <p14:creationId xmlns:p14="http://schemas.microsoft.com/office/powerpoint/2010/main" val="41381039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Rot="1" noChangeArrowheads="1"/>
          </p:cNvSpPr>
          <p:nvPr/>
        </p:nvSpPr>
        <p:spPr bwMode="auto">
          <a:xfrm>
            <a:off x="1403648" y="46116"/>
            <a:ext cx="6336704"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Ионы как зародыши конденсации</a:t>
            </a:r>
          </a:p>
        </p:txBody>
      </p:sp>
      <p:graphicFrame>
        <p:nvGraphicFramePr>
          <p:cNvPr id="8" name="Object 7"/>
          <p:cNvGraphicFramePr>
            <a:graphicFrameLocks noChangeAspect="1"/>
          </p:cNvGraphicFramePr>
          <p:nvPr>
            <p:extLst>
              <p:ext uri="{D42A27DB-BD31-4B8C-83A1-F6EECF244321}">
                <p14:modId xmlns:p14="http://schemas.microsoft.com/office/powerpoint/2010/main" val="285709435"/>
              </p:ext>
            </p:extLst>
          </p:nvPr>
        </p:nvGraphicFramePr>
        <p:xfrm>
          <a:off x="3012703" y="3147789"/>
          <a:ext cx="1576387" cy="458787"/>
        </p:xfrm>
        <a:graphic>
          <a:graphicData uri="http://schemas.openxmlformats.org/presentationml/2006/ole">
            <mc:AlternateContent xmlns:mc="http://schemas.openxmlformats.org/markup-compatibility/2006">
              <mc:Choice xmlns:v="urn:schemas-microsoft-com:vml" Requires="v">
                <p:oleObj spid="_x0000_s1807514" name="Equation" r:id="rId3" imgW="876240" imgH="253800" progId="Equation.DSMT4">
                  <p:embed/>
                </p:oleObj>
              </mc:Choice>
              <mc:Fallback>
                <p:oleObj name="Equation" r:id="rId3" imgW="876240" imgH="253800" progId="Equation.DSMT4">
                  <p:embed/>
                  <p:pic>
                    <p:nvPicPr>
                      <p:cNvPr id="0" name="Object 7"/>
                      <p:cNvPicPr>
                        <a:picLocks noChangeAspect="1" noChangeArrowheads="1"/>
                      </p:cNvPicPr>
                      <p:nvPr/>
                    </p:nvPicPr>
                    <p:blipFill>
                      <a:blip r:embed="rId4"/>
                      <a:srcRect/>
                      <a:stretch>
                        <a:fillRect/>
                      </a:stretch>
                    </p:blipFill>
                    <p:spPr bwMode="auto">
                      <a:xfrm>
                        <a:off x="3012703" y="3147789"/>
                        <a:ext cx="15763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444763639"/>
              </p:ext>
            </p:extLst>
          </p:nvPr>
        </p:nvGraphicFramePr>
        <p:xfrm>
          <a:off x="3059832" y="2258609"/>
          <a:ext cx="1550987" cy="825500"/>
        </p:xfrm>
        <a:graphic>
          <a:graphicData uri="http://schemas.openxmlformats.org/presentationml/2006/ole">
            <mc:AlternateContent xmlns:mc="http://schemas.openxmlformats.org/markup-compatibility/2006">
              <mc:Choice xmlns:v="urn:schemas-microsoft-com:vml" Requires="v">
                <p:oleObj spid="_x0000_s1807515" name="Equation" r:id="rId5" imgW="863280" imgH="457200" progId="Equation.DSMT4">
                  <p:embed/>
                </p:oleObj>
              </mc:Choice>
              <mc:Fallback>
                <p:oleObj name="Equation" r:id="rId5" imgW="863280" imgH="457200" progId="Equation.DSMT4">
                  <p:embed/>
                  <p:pic>
                    <p:nvPicPr>
                      <p:cNvPr id="0" name=""/>
                      <p:cNvPicPr>
                        <a:picLocks noChangeAspect="1" noChangeArrowheads="1"/>
                      </p:cNvPicPr>
                      <p:nvPr/>
                    </p:nvPicPr>
                    <p:blipFill>
                      <a:blip r:embed="rId6"/>
                      <a:srcRect/>
                      <a:stretch>
                        <a:fillRect/>
                      </a:stretch>
                    </p:blipFill>
                    <p:spPr bwMode="auto">
                      <a:xfrm>
                        <a:off x="3059832" y="2258609"/>
                        <a:ext cx="155098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008545518"/>
              </p:ext>
            </p:extLst>
          </p:nvPr>
        </p:nvGraphicFramePr>
        <p:xfrm>
          <a:off x="2882900" y="3573463"/>
          <a:ext cx="1870075" cy="711200"/>
        </p:xfrm>
        <a:graphic>
          <a:graphicData uri="http://schemas.openxmlformats.org/presentationml/2006/ole">
            <mc:AlternateContent xmlns:mc="http://schemas.openxmlformats.org/markup-compatibility/2006">
              <mc:Choice xmlns:v="urn:schemas-microsoft-com:vml" Requires="v">
                <p:oleObj spid="_x0000_s1807516" name="Equation" r:id="rId7" imgW="1041120" imgH="393480" progId="Equation.DSMT4">
                  <p:embed/>
                </p:oleObj>
              </mc:Choice>
              <mc:Fallback>
                <p:oleObj name="Equation" r:id="rId7" imgW="1041120" imgH="393480" progId="Equation.DSMT4">
                  <p:embed/>
                  <p:pic>
                    <p:nvPicPr>
                      <p:cNvPr id="0" name=""/>
                      <p:cNvPicPr>
                        <a:picLocks noChangeAspect="1" noChangeArrowheads="1"/>
                      </p:cNvPicPr>
                      <p:nvPr/>
                    </p:nvPicPr>
                    <p:blipFill>
                      <a:blip r:embed="rId8"/>
                      <a:srcRect/>
                      <a:stretch>
                        <a:fillRect/>
                      </a:stretch>
                    </p:blipFill>
                    <p:spPr bwMode="auto">
                      <a:xfrm>
                        <a:off x="2882900" y="3573463"/>
                        <a:ext cx="1870075"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4860032" y="2528206"/>
            <a:ext cx="4176464" cy="338554"/>
          </a:xfrm>
          <a:prstGeom prst="rect">
            <a:avLst/>
          </a:prstGeom>
        </p:spPr>
        <p:txBody>
          <a:bodyPr wrap="square">
            <a:spAutoFit/>
          </a:bodyPr>
          <a:lstStyle/>
          <a:p>
            <a:pPr algn="just"/>
            <a:r>
              <a:rPr lang="ru-RU" sz="1600" dirty="0">
                <a:latin typeface="Arial" pitchFamily="34" charset="0"/>
                <a:cs typeface="Arial" pitchFamily="34" charset="0"/>
              </a:rPr>
              <a:t>Кулоновская энергия заряженной капли</a:t>
            </a:r>
          </a:p>
        </p:txBody>
      </p:sp>
      <p:sp>
        <p:nvSpPr>
          <p:cNvPr id="12" name="Rectangle 11"/>
          <p:cNvSpPr/>
          <p:nvPr/>
        </p:nvSpPr>
        <p:spPr>
          <a:xfrm>
            <a:off x="4860032" y="3140780"/>
            <a:ext cx="3168352" cy="338554"/>
          </a:xfrm>
          <a:prstGeom prst="rect">
            <a:avLst/>
          </a:prstGeom>
        </p:spPr>
        <p:txBody>
          <a:bodyPr wrap="square">
            <a:spAutoFit/>
          </a:bodyPr>
          <a:lstStyle/>
          <a:p>
            <a:pPr algn="just"/>
            <a:r>
              <a:rPr lang="ru-RU" sz="1600" dirty="0">
                <a:latin typeface="Arial" pitchFamily="34" charset="0"/>
                <a:cs typeface="Arial" pitchFamily="34" charset="0"/>
              </a:rPr>
              <a:t>Поверхностная энергия капли</a:t>
            </a:r>
          </a:p>
        </p:txBody>
      </p:sp>
      <p:sp>
        <p:nvSpPr>
          <p:cNvPr id="13" name="Rectangle 12"/>
          <p:cNvSpPr/>
          <p:nvPr/>
        </p:nvSpPr>
        <p:spPr>
          <a:xfrm>
            <a:off x="4860032" y="3717032"/>
            <a:ext cx="4176464" cy="584775"/>
          </a:xfrm>
          <a:prstGeom prst="rect">
            <a:avLst/>
          </a:prstGeom>
        </p:spPr>
        <p:txBody>
          <a:bodyPr wrap="square">
            <a:spAutoFit/>
          </a:bodyPr>
          <a:lstStyle/>
          <a:p>
            <a:pPr algn="just"/>
            <a:r>
              <a:rPr lang="ru-RU" sz="1600" dirty="0">
                <a:latin typeface="Arial" pitchFamily="34" charset="0"/>
                <a:cs typeface="Arial" pitchFamily="34" charset="0"/>
              </a:rPr>
              <a:t>Скрытая теплота конденсации</a:t>
            </a:r>
            <a:r>
              <a:rPr lang="en-US" sz="1600" dirty="0">
                <a:latin typeface="Arial" pitchFamily="34" charset="0"/>
                <a:cs typeface="Arial" pitchFamily="34" charset="0"/>
              </a:rPr>
              <a:t>, </a:t>
            </a:r>
            <a:r>
              <a:rPr lang="ru-RU" sz="1600" dirty="0">
                <a:latin typeface="Arial" pitchFamily="34" charset="0"/>
                <a:cs typeface="Arial" pitchFamily="34" charset="0"/>
              </a:rPr>
              <a:t>учитывает стремление молекул сцепиться</a:t>
            </a:r>
          </a:p>
        </p:txBody>
      </p:sp>
      <p:sp>
        <p:nvSpPr>
          <p:cNvPr id="14" name="Oval 13"/>
          <p:cNvSpPr/>
          <p:nvPr/>
        </p:nvSpPr>
        <p:spPr>
          <a:xfrm>
            <a:off x="1187624" y="1988840"/>
            <a:ext cx="576064" cy="576064"/>
          </a:xfrm>
          <a:prstGeom prst="ellipse">
            <a:avLst/>
          </a:prstGeom>
          <a:solidFill>
            <a:srgbClr val="FF6D6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dirty="0">
                <a:solidFill>
                  <a:schemeClr val="tx1"/>
                </a:solidFill>
                <a:latin typeface="Arial" pitchFamily="34" charset="0"/>
                <a:cs typeface="Arial" pitchFamily="34" charset="0"/>
              </a:rPr>
              <a:t>+</a:t>
            </a:r>
          </a:p>
        </p:txBody>
      </p:sp>
      <p:sp>
        <p:nvSpPr>
          <p:cNvPr id="15" name="Oval 14"/>
          <p:cNvSpPr/>
          <p:nvPr/>
        </p:nvSpPr>
        <p:spPr>
          <a:xfrm>
            <a:off x="1269157" y="1180158"/>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6" name="Object 15"/>
          <p:cNvGraphicFramePr>
            <a:graphicFrameLocks noChangeAspect="1"/>
          </p:cNvGraphicFramePr>
          <p:nvPr>
            <p:extLst>
              <p:ext uri="{D42A27DB-BD31-4B8C-83A1-F6EECF244321}">
                <p14:modId xmlns:p14="http://schemas.microsoft.com/office/powerpoint/2010/main" val="3850267273"/>
              </p:ext>
            </p:extLst>
          </p:nvPr>
        </p:nvGraphicFramePr>
        <p:xfrm>
          <a:off x="1343593" y="1223826"/>
          <a:ext cx="252412" cy="252413"/>
        </p:xfrm>
        <a:graphic>
          <a:graphicData uri="http://schemas.openxmlformats.org/presentationml/2006/ole">
            <mc:AlternateContent xmlns:mc="http://schemas.openxmlformats.org/markup-compatibility/2006">
              <mc:Choice xmlns:v="urn:schemas-microsoft-com:vml" Requires="v">
                <p:oleObj spid="_x0000_s1807517" name="Equation" r:id="rId9" imgW="139680" imgH="139680" progId="Equation.DSMT4">
                  <p:embed/>
                </p:oleObj>
              </mc:Choice>
              <mc:Fallback>
                <p:oleObj name="Equation" r:id="rId9" imgW="139680" imgH="139680" progId="Equation.DSMT4">
                  <p:embed/>
                  <p:pic>
                    <p:nvPicPr>
                      <p:cNvPr id="0" name=""/>
                      <p:cNvPicPr>
                        <a:picLocks noChangeAspect="1" noChangeArrowheads="1"/>
                      </p:cNvPicPr>
                      <p:nvPr/>
                    </p:nvPicPr>
                    <p:blipFill>
                      <a:blip r:embed="rId10"/>
                      <a:srcRect/>
                      <a:stretch>
                        <a:fillRect/>
                      </a:stretch>
                    </p:blipFill>
                    <p:spPr bwMode="auto">
                      <a:xfrm>
                        <a:off x="1343593" y="1223826"/>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170567912"/>
              </p:ext>
            </p:extLst>
          </p:nvPr>
        </p:nvGraphicFramePr>
        <p:xfrm>
          <a:off x="1353927" y="1745221"/>
          <a:ext cx="228600" cy="184150"/>
        </p:xfrm>
        <a:graphic>
          <a:graphicData uri="http://schemas.openxmlformats.org/presentationml/2006/ole">
            <mc:AlternateContent xmlns:mc="http://schemas.openxmlformats.org/markup-compatibility/2006">
              <mc:Choice xmlns:v="urn:schemas-microsoft-com:vml" Requires="v">
                <p:oleObj spid="_x0000_s1807518" name="Equation" r:id="rId11" imgW="126720" imgH="101520" progId="Equation.DSMT4">
                  <p:embed/>
                </p:oleObj>
              </mc:Choice>
              <mc:Fallback>
                <p:oleObj name="Equation" r:id="rId11" imgW="126720" imgH="101520" progId="Equation.DSMT4">
                  <p:embed/>
                  <p:pic>
                    <p:nvPicPr>
                      <p:cNvPr id="0" name=""/>
                      <p:cNvPicPr>
                        <a:picLocks noChangeAspect="1" noChangeArrowheads="1"/>
                      </p:cNvPicPr>
                      <p:nvPr/>
                    </p:nvPicPr>
                    <p:blipFill>
                      <a:blip r:embed="rId12"/>
                      <a:srcRect/>
                      <a:stretch>
                        <a:fillRect/>
                      </a:stretch>
                    </p:blipFill>
                    <p:spPr bwMode="auto">
                      <a:xfrm>
                        <a:off x="1353927" y="1745221"/>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Oval 22"/>
          <p:cNvSpPr/>
          <p:nvPr/>
        </p:nvSpPr>
        <p:spPr>
          <a:xfrm rot="2286059">
            <a:off x="1691202" y="1314074"/>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Oval 23"/>
          <p:cNvSpPr/>
          <p:nvPr/>
        </p:nvSpPr>
        <p:spPr>
          <a:xfrm rot="4766095">
            <a:off x="1947656" y="1691692"/>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Oval 24"/>
          <p:cNvSpPr/>
          <p:nvPr/>
        </p:nvSpPr>
        <p:spPr>
          <a:xfrm rot="6255114">
            <a:off x="1958884" y="2099850"/>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rot="8892416">
            <a:off x="1695402" y="2482548"/>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Oval 26"/>
          <p:cNvSpPr/>
          <p:nvPr/>
        </p:nvSpPr>
        <p:spPr>
          <a:xfrm rot="10519705">
            <a:off x="1295635" y="2571749"/>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Oval 27"/>
          <p:cNvSpPr/>
          <p:nvPr/>
        </p:nvSpPr>
        <p:spPr>
          <a:xfrm rot="12867703">
            <a:off x="896627" y="2418329"/>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Oval 28"/>
          <p:cNvSpPr/>
          <p:nvPr/>
        </p:nvSpPr>
        <p:spPr>
          <a:xfrm rot="14418409">
            <a:off x="642664" y="2104327"/>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Oval 29"/>
          <p:cNvSpPr/>
          <p:nvPr/>
        </p:nvSpPr>
        <p:spPr>
          <a:xfrm rot="16631386">
            <a:off x="634501" y="1672233"/>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Oval 30"/>
          <p:cNvSpPr/>
          <p:nvPr/>
        </p:nvSpPr>
        <p:spPr>
          <a:xfrm rot="19178077">
            <a:off x="858299" y="1317889"/>
            <a:ext cx="360040" cy="792088"/>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Rectangle 31"/>
          <p:cNvSpPr/>
          <p:nvPr/>
        </p:nvSpPr>
        <p:spPr>
          <a:xfrm>
            <a:off x="3059832" y="936958"/>
            <a:ext cx="5832648" cy="584775"/>
          </a:xfrm>
          <a:prstGeom prst="rect">
            <a:avLst/>
          </a:prstGeom>
        </p:spPr>
        <p:txBody>
          <a:bodyPr wrap="square">
            <a:spAutoFit/>
          </a:bodyPr>
          <a:lstStyle/>
          <a:p>
            <a:pPr algn="just"/>
            <a:r>
              <a:rPr lang="ru-RU" sz="1600" dirty="0">
                <a:latin typeface="Arial" pitchFamily="34" charset="0"/>
                <a:cs typeface="Arial" pitchFamily="34" charset="0"/>
              </a:rPr>
              <a:t>Ион собирает вокруг себя полярные молекулы воды. </a:t>
            </a:r>
            <a:endParaRPr lang="en-US" sz="1600" dirty="0">
              <a:latin typeface="Arial" pitchFamily="34" charset="0"/>
              <a:cs typeface="Arial" pitchFamily="34" charset="0"/>
            </a:endParaRPr>
          </a:p>
          <a:p>
            <a:pPr algn="just"/>
            <a:r>
              <a:rPr lang="ru-RU" sz="1600" dirty="0">
                <a:latin typeface="Arial" pitchFamily="34" charset="0"/>
                <a:cs typeface="Arial" pitchFamily="34" charset="0"/>
              </a:rPr>
              <a:t>Это эквивалентно формированию заряда радиусом </a:t>
            </a:r>
            <a:r>
              <a:rPr lang="en-US" sz="1600" dirty="0">
                <a:latin typeface="Arial" pitchFamily="34" charset="0"/>
                <a:cs typeface="Arial" pitchFamily="34" charset="0"/>
              </a:rPr>
              <a:t>r</a:t>
            </a:r>
            <a:endParaRPr lang="ru-RU" sz="1600" dirty="0">
              <a:latin typeface="Arial" pitchFamily="34" charset="0"/>
              <a:cs typeface="Arial" pitchFamily="34" charset="0"/>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330587480"/>
              </p:ext>
            </p:extLst>
          </p:nvPr>
        </p:nvGraphicFramePr>
        <p:xfrm>
          <a:off x="1886492" y="1391213"/>
          <a:ext cx="252412" cy="252413"/>
        </p:xfrm>
        <a:graphic>
          <a:graphicData uri="http://schemas.openxmlformats.org/presentationml/2006/ole">
            <mc:AlternateContent xmlns:mc="http://schemas.openxmlformats.org/markup-compatibility/2006">
              <mc:Choice xmlns:v="urn:schemas-microsoft-com:vml" Requires="v">
                <p:oleObj spid="_x0000_s1807519" name="Equation" r:id="rId13" imgW="139680" imgH="139680" progId="Equation.DSMT4">
                  <p:embed/>
                </p:oleObj>
              </mc:Choice>
              <mc:Fallback>
                <p:oleObj name="Equation" r:id="rId13" imgW="139680" imgH="139680" progId="Equation.DSMT4">
                  <p:embed/>
                  <p:pic>
                    <p:nvPicPr>
                      <p:cNvPr id="0" name=""/>
                      <p:cNvPicPr>
                        <a:picLocks noChangeAspect="1" noChangeArrowheads="1"/>
                      </p:cNvPicPr>
                      <p:nvPr/>
                    </p:nvPicPr>
                    <p:blipFill>
                      <a:blip r:embed="rId14"/>
                      <a:srcRect/>
                      <a:stretch>
                        <a:fillRect/>
                      </a:stretch>
                    </p:blipFill>
                    <p:spPr bwMode="auto">
                      <a:xfrm>
                        <a:off x="1886492" y="1391213"/>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340993586"/>
              </p:ext>
            </p:extLst>
          </p:nvPr>
        </p:nvGraphicFramePr>
        <p:xfrm>
          <a:off x="2171324" y="1895393"/>
          <a:ext cx="252412" cy="252413"/>
        </p:xfrm>
        <a:graphic>
          <a:graphicData uri="http://schemas.openxmlformats.org/presentationml/2006/ole">
            <mc:AlternateContent xmlns:mc="http://schemas.openxmlformats.org/markup-compatibility/2006">
              <mc:Choice xmlns:v="urn:schemas-microsoft-com:vml" Requires="v">
                <p:oleObj spid="_x0000_s1807520" name="Equation" r:id="rId15" imgW="139680" imgH="139680" progId="Equation.DSMT4">
                  <p:embed/>
                </p:oleObj>
              </mc:Choice>
              <mc:Fallback>
                <p:oleObj name="Equation" r:id="rId15" imgW="139680" imgH="139680" progId="Equation.DSMT4">
                  <p:embed/>
                  <p:pic>
                    <p:nvPicPr>
                      <p:cNvPr id="0" name=""/>
                      <p:cNvPicPr>
                        <a:picLocks noChangeAspect="1" noChangeArrowheads="1"/>
                      </p:cNvPicPr>
                      <p:nvPr/>
                    </p:nvPicPr>
                    <p:blipFill>
                      <a:blip r:embed="rId14"/>
                      <a:srcRect/>
                      <a:stretch>
                        <a:fillRect/>
                      </a:stretch>
                    </p:blipFill>
                    <p:spPr bwMode="auto">
                      <a:xfrm>
                        <a:off x="2171324" y="1895393"/>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981491819"/>
              </p:ext>
            </p:extLst>
          </p:nvPr>
        </p:nvGraphicFramePr>
        <p:xfrm>
          <a:off x="2236927" y="2406369"/>
          <a:ext cx="252412" cy="252413"/>
        </p:xfrm>
        <a:graphic>
          <a:graphicData uri="http://schemas.openxmlformats.org/presentationml/2006/ole">
            <mc:AlternateContent xmlns:mc="http://schemas.openxmlformats.org/markup-compatibility/2006">
              <mc:Choice xmlns:v="urn:schemas-microsoft-com:vml" Requires="v">
                <p:oleObj spid="_x0000_s1807521" name="Equation" r:id="rId16" imgW="139680" imgH="139680" progId="Equation.DSMT4">
                  <p:embed/>
                </p:oleObj>
              </mc:Choice>
              <mc:Fallback>
                <p:oleObj name="Equation" r:id="rId16" imgW="139680" imgH="139680" progId="Equation.DSMT4">
                  <p:embed/>
                  <p:pic>
                    <p:nvPicPr>
                      <p:cNvPr id="0" name=""/>
                      <p:cNvPicPr>
                        <a:picLocks noChangeAspect="1" noChangeArrowheads="1"/>
                      </p:cNvPicPr>
                      <p:nvPr/>
                    </p:nvPicPr>
                    <p:blipFill>
                      <a:blip r:embed="rId14"/>
                      <a:srcRect/>
                      <a:stretch>
                        <a:fillRect/>
                      </a:stretch>
                    </p:blipFill>
                    <p:spPr bwMode="auto">
                      <a:xfrm>
                        <a:off x="2236927" y="2406369"/>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639405676"/>
              </p:ext>
            </p:extLst>
          </p:nvPr>
        </p:nvGraphicFramePr>
        <p:xfrm>
          <a:off x="1854519" y="2881271"/>
          <a:ext cx="252412" cy="252413"/>
        </p:xfrm>
        <a:graphic>
          <a:graphicData uri="http://schemas.openxmlformats.org/presentationml/2006/ole">
            <mc:AlternateContent xmlns:mc="http://schemas.openxmlformats.org/markup-compatibility/2006">
              <mc:Choice xmlns:v="urn:schemas-microsoft-com:vml" Requires="v">
                <p:oleObj spid="_x0000_s1807522" name="Equation" r:id="rId17" imgW="139680" imgH="139680" progId="Equation.DSMT4">
                  <p:embed/>
                </p:oleObj>
              </mc:Choice>
              <mc:Fallback>
                <p:oleObj name="Equation" r:id="rId17" imgW="139680" imgH="139680" progId="Equation.DSMT4">
                  <p:embed/>
                  <p:pic>
                    <p:nvPicPr>
                      <p:cNvPr id="0" name=""/>
                      <p:cNvPicPr>
                        <a:picLocks noChangeAspect="1" noChangeArrowheads="1"/>
                      </p:cNvPicPr>
                      <p:nvPr/>
                    </p:nvPicPr>
                    <p:blipFill>
                      <a:blip r:embed="rId14"/>
                      <a:srcRect/>
                      <a:stretch>
                        <a:fillRect/>
                      </a:stretch>
                    </p:blipFill>
                    <p:spPr bwMode="auto">
                      <a:xfrm>
                        <a:off x="1854519" y="2881271"/>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92227022"/>
              </p:ext>
            </p:extLst>
          </p:nvPr>
        </p:nvGraphicFramePr>
        <p:xfrm>
          <a:off x="1358975" y="3015537"/>
          <a:ext cx="252412" cy="252413"/>
        </p:xfrm>
        <a:graphic>
          <a:graphicData uri="http://schemas.openxmlformats.org/presentationml/2006/ole">
            <mc:AlternateContent xmlns:mc="http://schemas.openxmlformats.org/markup-compatibility/2006">
              <mc:Choice xmlns:v="urn:schemas-microsoft-com:vml" Requires="v">
                <p:oleObj spid="_x0000_s1807523" name="Equation" r:id="rId18" imgW="139680" imgH="139680" progId="Equation.DSMT4">
                  <p:embed/>
                </p:oleObj>
              </mc:Choice>
              <mc:Fallback>
                <p:oleObj name="Equation" r:id="rId18" imgW="139680" imgH="139680" progId="Equation.DSMT4">
                  <p:embed/>
                  <p:pic>
                    <p:nvPicPr>
                      <p:cNvPr id="0" name=""/>
                      <p:cNvPicPr>
                        <a:picLocks noChangeAspect="1" noChangeArrowheads="1"/>
                      </p:cNvPicPr>
                      <p:nvPr/>
                    </p:nvPicPr>
                    <p:blipFill>
                      <a:blip r:embed="rId14"/>
                      <a:srcRect/>
                      <a:stretch>
                        <a:fillRect/>
                      </a:stretch>
                    </p:blipFill>
                    <p:spPr bwMode="auto">
                      <a:xfrm>
                        <a:off x="1358975" y="3015537"/>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92227022"/>
              </p:ext>
            </p:extLst>
          </p:nvPr>
        </p:nvGraphicFramePr>
        <p:xfrm>
          <a:off x="824235" y="2841586"/>
          <a:ext cx="252412" cy="252413"/>
        </p:xfrm>
        <a:graphic>
          <a:graphicData uri="http://schemas.openxmlformats.org/presentationml/2006/ole">
            <mc:AlternateContent xmlns:mc="http://schemas.openxmlformats.org/markup-compatibility/2006">
              <mc:Choice xmlns:v="urn:schemas-microsoft-com:vml" Requires="v">
                <p:oleObj spid="_x0000_s1807524" name="Equation" r:id="rId19" imgW="139680" imgH="139680" progId="Equation.DSMT4">
                  <p:embed/>
                </p:oleObj>
              </mc:Choice>
              <mc:Fallback>
                <p:oleObj name="Equation" r:id="rId19" imgW="139680" imgH="139680" progId="Equation.DSMT4">
                  <p:embed/>
                  <p:pic>
                    <p:nvPicPr>
                      <p:cNvPr id="0" name=""/>
                      <p:cNvPicPr>
                        <a:picLocks noChangeAspect="1" noChangeArrowheads="1"/>
                      </p:cNvPicPr>
                      <p:nvPr/>
                    </p:nvPicPr>
                    <p:blipFill>
                      <a:blip r:embed="rId14"/>
                      <a:srcRect/>
                      <a:stretch>
                        <a:fillRect/>
                      </a:stretch>
                    </p:blipFill>
                    <p:spPr bwMode="auto">
                      <a:xfrm>
                        <a:off x="824235" y="2841586"/>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2340993586"/>
              </p:ext>
            </p:extLst>
          </p:nvPr>
        </p:nvGraphicFramePr>
        <p:xfrm>
          <a:off x="518448" y="2494009"/>
          <a:ext cx="252412" cy="252413"/>
        </p:xfrm>
        <a:graphic>
          <a:graphicData uri="http://schemas.openxmlformats.org/presentationml/2006/ole">
            <mc:AlternateContent xmlns:mc="http://schemas.openxmlformats.org/markup-compatibility/2006">
              <mc:Choice xmlns:v="urn:schemas-microsoft-com:vml" Requires="v">
                <p:oleObj spid="_x0000_s1807525" name="Equation" r:id="rId20" imgW="139680" imgH="139680" progId="Equation.DSMT4">
                  <p:embed/>
                </p:oleObj>
              </mc:Choice>
              <mc:Fallback>
                <p:oleObj name="Equation" r:id="rId20" imgW="139680" imgH="139680" progId="Equation.DSMT4">
                  <p:embed/>
                  <p:pic>
                    <p:nvPicPr>
                      <p:cNvPr id="0" name=""/>
                      <p:cNvPicPr>
                        <a:picLocks noChangeAspect="1" noChangeArrowheads="1"/>
                      </p:cNvPicPr>
                      <p:nvPr/>
                    </p:nvPicPr>
                    <p:blipFill>
                      <a:blip r:embed="rId14"/>
                      <a:srcRect/>
                      <a:stretch>
                        <a:fillRect/>
                      </a:stretch>
                    </p:blipFill>
                    <p:spPr bwMode="auto">
                      <a:xfrm>
                        <a:off x="518448" y="2494009"/>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2414634818"/>
              </p:ext>
            </p:extLst>
          </p:nvPr>
        </p:nvGraphicFramePr>
        <p:xfrm>
          <a:off x="460509" y="1895393"/>
          <a:ext cx="252412" cy="252413"/>
        </p:xfrm>
        <a:graphic>
          <a:graphicData uri="http://schemas.openxmlformats.org/presentationml/2006/ole">
            <mc:AlternateContent xmlns:mc="http://schemas.openxmlformats.org/markup-compatibility/2006">
              <mc:Choice xmlns:v="urn:schemas-microsoft-com:vml" Requires="v">
                <p:oleObj spid="_x0000_s1807526" name="Equation" r:id="rId21" imgW="139680" imgH="139680" progId="Equation.DSMT4">
                  <p:embed/>
                </p:oleObj>
              </mc:Choice>
              <mc:Fallback>
                <p:oleObj name="Equation" r:id="rId21" imgW="139680" imgH="139680" progId="Equation.DSMT4">
                  <p:embed/>
                  <p:pic>
                    <p:nvPicPr>
                      <p:cNvPr id="0" name=""/>
                      <p:cNvPicPr>
                        <a:picLocks noChangeAspect="1" noChangeArrowheads="1"/>
                      </p:cNvPicPr>
                      <p:nvPr/>
                    </p:nvPicPr>
                    <p:blipFill>
                      <a:blip r:embed="rId22"/>
                      <a:srcRect/>
                      <a:stretch>
                        <a:fillRect/>
                      </a:stretch>
                    </p:blipFill>
                    <p:spPr bwMode="auto">
                      <a:xfrm>
                        <a:off x="460509" y="1895393"/>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330587480"/>
              </p:ext>
            </p:extLst>
          </p:nvPr>
        </p:nvGraphicFramePr>
        <p:xfrm>
          <a:off x="784419" y="1449995"/>
          <a:ext cx="252412" cy="252413"/>
        </p:xfrm>
        <a:graphic>
          <a:graphicData uri="http://schemas.openxmlformats.org/presentationml/2006/ole">
            <mc:AlternateContent xmlns:mc="http://schemas.openxmlformats.org/markup-compatibility/2006">
              <mc:Choice xmlns:v="urn:schemas-microsoft-com:vml" Requires="v">
                <p:oleObj spid="_x0000_s1807527" name="Equation" r:id="rId23" imgW="139680" imgH="139680" progId="Equation.DSMT4">
                  <p:embed/>
                </p:oleObj>
              </mc:Choice>
              <mc:Fallback>
                <p:oleObj name="Equation" r:id="rId23" imgW="139680" imgH="139680" progId="Equation.DSMT4">
                  <p:embed/>
                  <p:pic>
                    <p:nvPicPr>
                      <p:cNvPr id="0" name=""/>
                      <p:cNvPicPr>
                        <a:picLocks noChangeAspect="1" noChangeArrowheads="1"/>
                      </p:cNvPicPr>
                      <p:nvPr/>
                    </p:nvPicPr>
                    <p:blipFill>
                      <a:blip r:embed="rId14"/>
                      <a:srcRect/>
                      <a:stretch>
                        <a:fillRect/>
                      </a:stretch>
                    </p:blipFill>
                    <p:spPr bwMode="auto">
                      <a:xfrm>
                        <a:off x="784419" y="1449995"/>
                        <a:ext cx="2524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1879568588"/>
              </p:ext>
            </p:extLst>
          </p:nvPr>
        </p:nvGraphicFramePr>
        <p:xfrm>
          <a:off x="1596430" y="1804690"/>
          <a:ext cx="228600" cy="184150"/>
        </p:xfrm>
        <a:graphic>
          <a:graphicData uri="http://schemas.openxmlformats.org/presentationml/2006/ole">
            <mc:AlternateContent xmlns:mc="http://schemas.openxmlformats.org/markup-compatibility/2006">
              <mc:Choice xmlns:v="urn:schemas-microsoft-com:vml" Requires="v">
                <p:oleObj spid="_x0000_s1807528" name="Equation" r:id="rId24" imgW="126720" imgH="101520" progId="Equation.DSMT4">
                  <p:embed/>
                </p:oleObj>
              </mc:Choice>
              <mc:Fallback>
                <p:oleObj name="Equation" r:id="rId24" imgW="126720" imgH="101520" progId="Equation.DSMT4">
                  <p:embed/>
                  <p:pic>
                    <p:nvPicPr>
                      <p:cNvPr id="0" name=""/>
                      <p:cNvPicPr>
                        <a:picLocks noChangeAspect="1" noChangeArrowheads="1"/>
                      </p:cNvPicPr>
                      <p:nvPr/>
                    </p:nvPicPr>
                    <p:blipFill>
                      <a:blip r:embed="rId25"/>
                      <a:srcRect/>
                      <a:stretch>
                        <a:fillRect/>
                      </a:stretch>
                    </p:blipFill>
                    <p:spPr bwMode="auto">
                      <a:xfrm>
                        <a:off x="1596430" y="1804690"/>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4282898947"/>
              </p:ext>
            </p:extLst>
          </p:nvPr>
        </p:nvGraphicFramePr>
        <p:xfrm>
          <a:off x="1871222" y="2068277"/>
          <a:ext cx="228600" cy="184150"/>
        </p:xfrm>
        <a:graphic>
          <a:graphicData uri="http://schemas.openxmlformats.org/presentationml/2006/ole">
            <mc:AlternateContent xmlns:mc="http://schemas.openxmlformats.org/markup-compatibility/2006">
              <mc:Choice xmlns:v="urn:schemas-microsoft-com:vml" Requires="v">
                <p:oleObj spid="_x0000_s1807529" name="Equation" r:id="rId26" imgW="126720" imgH="101520" progId="Equation.DSMT4">
                  <p:embed/>
                </p:oleObj>
              </mc:Choice>
              <mc:Fallback>
                <p:oleObj name="Equation" r:id="rId26" imgW="126720" imgH="101520" progId="Equation.DSMT4">
                  <p:embed/>
                  <p:pic>
                    <p:nvPicPr>
                      <p:cNvPr id="0" name=""/>
                      <p:cNvPicPr>
                        <a:picLocks noChangeAspect="1" noChangeArrowheads="1"/>
                      </p:cNvPicPr>
                      <p:nvPr/>
                    </p:nvPicPr>
                    <p:blipFill>
                      <a:blip r:embed="rId25"/>
                      <a:srcRect/>
                      <a:stretch>
                        <a:fillRect/>
                      </a:stretch>
                    </p:blipFill>
                    <p:spPr bwMode="auto">
                      <a:xfrm>
                        <a:off x="1871222" y="2068277"/>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1740233564"/>
              </p:ext>
            </p:extLst>
          </p:nvPr>
        </p:nvGraphicFramePr>
        <p:xfrm>
          <a:off x="1763688" y="2337320"/>
          <a:ext cx="228600" cy="184150"/>
        </p:xfrm>
        <a:graphic>
          <a:graphicData uri="http://schemas.openxmlformats.org/presentationml/2006/ole">
            <mc:AlternateContent xmlns:mc="http://schemas.openxmlformats.org/markup-compatibility/2006">
              <mc:Choice xmlns:v="urn:schemas-microsoft-com:vml" Requires="v">
                <p:oleObj spid="_x0000_s1807530" name="Equation" r:id="rId27" imgW="126720" imgH="101520" progId="Equation.DSMT4">
                  <p:embed/>
                </p:oleObj>
              </mc:Choice>
              <mc:Fallback>
                <p:oleObj name="Equation" r:id="rId27" imgW="126720" imgH="101520" progId="Equation.DSMT4">
                  <p:embed/>
                  <p:pic>
                    <p:nvPicPr>
                      <p:cNvPr id="0" name=""/>
                      <p:cNvPicPr>
                        <a:picLocks noChangeAspect="1" noChangeArrowheads="1"/>
                      </p:cNvPicPr>
                      <p:nvPr/>
                    </p:nvPicPr>
                    <p:blipFill>
                      <a:blip r:embed="rId25"/>
                      <a:srcRect/>
                      <a:stretch>
                        <a:fillRect/>
                      </a:stretch>
                    </p:blipFill>
                    <p:spPr bwMode="auto">
                      <a:xfrm>
                        <a:off x="1763688" y="2337320"/>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247763599"/>
              </p:ext>
            </p:extLst>
          </p:nvPr>
        </p:nvGraphicFramePr>
        <p:xfrm>
          <a:off x="1642622" y="2583724"/>
          <a:ext cx="228600" cy="184150"/>
        </p:xfrm>
        <a:graphic>
          <a:graphicData uri="http://schemas.openxmlformats.org/presentationml/2006/ole">
            <mc:AlternateContent xmlns:mc="http://schemas.openxmlformats.org/markup-compatibility/2006">
              <mc:Choice xmlns:v="urn:schemas-microsoft-com:vml" Requires="v">
                <p:oleObj spid="_x0000_s1807531" name="Equation" r:id="rId28" imgW="126720" imgH="101520" progId="Equation.DSMT4">
                  <p:embed/>
                </p:oleObj>
              </mc:Choice>
              <mc:Fallback>
                <p:oleObj name="Equation" r:id="rId28" imgW="126720" imgH="101520" progId="Equation.DSMT4">
                  <p:embed/>
                  <p:pic>
                    <p:nvPicPr>
                      <p:cNvPr id="0" name=""/>
                      <p:cNvPicPr>
                        <a:picLocks noChangeAspect="1" noChangeArrowheads="1"/>
                      </p:cNvPicPr>
                      <p:nvPr/>
                    </p:nvPicPr>
                    <p:blipFill>
                      <a:blip r:embed="rId25"/>
                      <a:srcRect/>
                      <a:stretch>
                        <a:fillRect/>
                      </a:stretch>
                    </p:blipFill>
                    <p:spPr bwMode="auto">
                      <a:xfrm>
                        <a:off x="1642622" y="2583724"/>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637668088"/>
              </p:ext>
            </p:extLst>
          </p:nvPr>
        </p:nvGraphicFramePr>
        <p:xfrm>
          <a:off x="1334877" y="2667273"/>
          <a:ext cx="228600" cy="184150"/>
        </p:xfrm>
        <a:graphic>
          <a:graphicData uri="http://schemas.openxmlformats.org/presentationml/2006/ole">
            <mc:AlternateContent xmlns:mc="http://schemas.openxmlformats.org/markup-compatibility/2006">
              <mc:Choice xmlns:v="urn:schemas-microsoft-com:vml" Requires="v">
                <p:oleObj spid="_x0000_s1807532" name="Equation" r:id="rId29" imgW="126720" imgH="101520" progId="Equation.DSMT4">
                  <p:embed/>
                </p:oleObj>
              </mc:Choice>
              <mc:Fallback>
                <p:oleObj name="Equation" r:id="rId29" imgW="126720" imgH="101520" progId="Equation.DSMT4">
                  <p:embed/>
                  <p:pic>
                    <p:nvPicPr>
                      <p:cNvPr id="0" name=""/>
                      <p:cNvPicPr>
                        <a:picLocks noChangeAspect="1" noChangeArrowheads="1"/>
                      </p:cNvPicPr>
                      <p:nvPr/>
                    </p:nvPicPr>
                    <p:blipFill>
                      <a:blip r:embed="rId25"/>
                      <a:srcRect/>
                      <a:stretch>
                        <a:fillRect/>
                      </a:stretch>
                    </p:blipFill>
                    <p:spPr bwMode="auto">
                      <a:xfrm>
                        <a:off x="1334877" y="2667273"/>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840317262"/>
              </p:ext>
            </p:extLst>
          </p:nvPr>
        </p:nvGraphicFramePr>
        <p:xfrm>
          <a:off x="1076647" y="2500371"/>
          <a:ext cx="228600" cy="184150"/>
        </p:xfrm>
        <a:graphic>
          <a:graphicData uri="http://schemas.openxmlformats.org/presentationml/2006/ole">
            <mc:AlternateContent xmlns:mc="http://schemas.openxmlformats.org/markup-compatibility/2006">
              <mc:Choice xmlns:v="urn:schemas-microsoft-com:vml" Requires="v">
                <p:oleObj spid="_x0000_s1807533" name="Equation" r:id="rId30" imgW="126720" imgH="101520" progId="Equation.DSMT4">
                  <p:embed/>
                </p:oleObj>
              </mc:Choice>
              <mc:Fallback>
                <p:oleObj name="Equation" r:id="rId30" imgW="126720" imgH="101520" progId="Equation.DSMT4">
                  <p:embed/>
                  <p:pic>
                    <p:nvPicPr>
                      <p:cNvPr id="0" name=""/>
                      <p:cNvPicPr>
                        <a:picLocks noChangeAspect="1" noChangeArrowheads="1"/>
                      </p:cNvPicPr>
                      <p:nvPr/>
                    </p:nvPicPr>
                    <p:blipFill>
                      <a:blip r:embed="rId25"/>
                      <a:srcRect/>
                      <a:stretch>
                        <a:fillRect/>
                      </a:stretch>
                    </p:blipFill>
                    <p:spPr bwMode="auto">
                      <a:xfrm>
                        <a:off x="1076647" y="2500371"/>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2654379683"/>
              </p:ext>
            </p:extLst>
          </p:nvPr>
        </p:nvGraphicFramePr>
        <p:xfrm>
          <a:off x="924019" y="2296449"/>
          <a:ext cx="228600" cy="184150"/>
        </p:xfrm>
        <a:graphic>
          <a:graphicData uri="http://schemas.openxmlformats.org/presentationml/2006/ole">
            <mc:AlternateContent xmlns:mc="http://schemas.openxmlformats.org/markup-compatibility/2006">
              <mc:Choice xmlns:v="urn:schemas-microsoft-com:vml" Requires="v">
                <p:oleObj spid="_x0000_s1807534" name="Equation" r:id="rId31" imgW="126720" imgH="101520" progId="Equation.DSMT4">
                  <p:embed/>
                </p:oleObj>
              </mc:Choice>
              <mc:Fallback>
                <p:oleObj name="Equation" r:id="rId31" imgW="126720" imgH="101520" progId="Equation.DSMT4">
                  <p:embed/>
                  <p:pic>
                    <p:nvPicPr>
                      <p:cNvPr id="0" name=""/>
                      <p:cNvPicPr>
                        <a:picLocks noChangeAspect="1" noChangeArrowheads="1"/>
                      </p:cNvPicPr>
                      <p:nvPr/>
                    </p:nvPicPr>
                    <p:blipFill>
                      <a:blip r:embed="rId25"/>
                      <a:srcRect/>
                      <a:stretch>
                        <a:fillRect/>
                      </a:stretch>
                    </p:blipFill>
                    <p:spPr bwMode="auto">
                      <a:xfrm>
                        <a:off x="924019" y="2296449"/>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654379683"/>
              </p:ext>
            </p:extLst>
          </p:nvPr>
        </p:nvGraphicFramePr>
        <p:xfrm>
          <a:off x="924019" y="2012607"/>
          <a:ext cx="228600" cy="184150"/>
        </p:xfrm>
        <a:graphic>
          <a:graphicData uri="http://schemas.openxmlformats.org/presentationml/2006/ole">
            <mc:AlternateContent xmlns:mc="http://schemas.openxmlformats.org/markup-compatibility/2006">
              <mc:Choice xmlns:v="urn:schemas-microsoft-com:vml" Requires="v">
                <p:oleObj spid="_x0000_s1807535" name="Equation" r:id="rId32" imgW="126720" imgH="101520" progId="Equation.DSMT4">
                  <p:embed/>
                </p:oleObj>
              </mc:Choice>
              <mc:Fallback>
                <p:oleObj name="Equation" r:id="rId32" imgW="126720" imgH="101520" progId="Equation.DSMT4">
                  <p:embed/>
                  <p:pic>
                    <p:nvPicPr>
                      <p:cNvPr id="0" name=""/>
                      <p:cNvPicPr>
                        <a:picLocks noChangeAspect="1" noChangeArrowheads="1"/>
                      </p:cNvPicPr>
                      <p:nvPr/>
                    </p:nvPicPr>
                    <p:blipFill>
                      <a:blip r:embed="rId25"/>
                      <a:srcRect/>
                      <a:stretch>
                        <a:fillRect/>
                      </a:stretch>
                    </p:blipFill>
                    <p:spPr bwMode="auto">
                      <a:xfrm>
                        <a:off x="924019" y="2012607"/>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498379931"/>
              </p:ext>
            </p:extLst>
          </p:nvPr>
        </p:nvGraphicFramePr>
        <p:xfrm>
          <a:off x="1076647" y="1804690"/>
          <a:ext cx="228600" cy="184150"/>
        </p:xfrm>
        <a:graphic>
          <a:graphicData uri="http://schemas.openxmlformats.org/presentationml/2006/ole">
            <mc:AlternateContent xmlns:mc="http://schemas.openxmlformats.org/markup-compatibility/2006">
              <mc:Choice xmlns:v="urn:schemas-microsoft-com:vml" Requires="v">
                <p:oleObj spid="_x0000_s1807536" name="Equation" r:id="rId33" imgW="126720" imgH="101520" progId="Equation.DSMT4">
                  <p:embed/>
                </p:oleObj>
              </mc:Choice>
              <mc:Fallback>
                <p:oleObj name="Equation" r:id="rId33" imgW="126720" imgH="101520" progId="Equation.DSMT4">
                  <p:embed/>
                  <p:pic>
                    <p:nvPicPr>
                      <p:cNvPr id="0" name=""/>
                      <p:cNvPicPr>
                        <a:picLocks noChangeAspect="1" noChangeArrowheads="1"/>
                      </p:cNvPicPr>
                      <p:nvPr/>
                    </p:nvPicPr>
                    <p:blipFill>
                      <a:blip r:embed="rId34"/>
                      <a:srcRect/>
                      <a:stretch>
                        <a:fillRect/>
                      </a:stretch>
                    </p:blipFill>
                    <p:spPr bwMode="auto">
                      <a:xfrm>
                        <a:off x="1076647" y="1804690"/>
                        <a:ext cx="228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1" name="Oval 50"/>
          <p:cNvSpPr/>
          <p:nvPr/>
        </p:nvSpPr>
        <p:spPr>
          <a:xfrm>
            <a:off x="349654" y="1140035"/>
            <a:ext cx="2237148" cy="2237148"/>
          </a:xfrm>
          <a:prstGeom prst="ellipse">
            <a:avLst/>
          </a:prstGeom>
          <a:solidFill>
            <a:schemeClr val="accent4">
              <a:lumMod val="40000"/>
              <a:lumOff val="60000"/>
              <a:alpha val="34000"/>
            </a:schemeClr>
          </a:solidFill>
          <a:ln>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2" name="Object 51"/>
          <p:cNvGraphicFramePr>
            <a:graphicFrameLocks noChangeAspect="1"/>
          </p:cNvGraphicFramePr>
          <p:nvPr>
            <p:extLst>
              <p:ext uri="{D42A27DB-BD31-4B8C-83A1-F6EECF244321}">
                <p14:modId xmlns:p14="http://schemas.microsoft.com/office/powerpoint/2010/main" val="4130738098"/>
              </p:ext>
            </p:extLst>
          </p:nvPr>
        </p:nvGraphicFramePr>
        <p:xfrm>
          <a:off x="3059832" y="1671973"/>
          <a:ext cx="2101850" cy="434975"/>
        </p:xfrm>
        <a:graphic>
          <a:graphicData uri="http://schemas.openxmlformats.org/presentationml/2006/ole">
            <mc:AlternateContent xmlns:mc="http://schemas.openxmlformats.org/markup-compatibility/2006">
              <mc:Choice xmlns:v="urn:schemas-microsoft-com:vml" Requires="v">
                <p:oleObj spid="_x0000_s1807537" name="Equation" r:id="rId35" imgW="1168200" imgH="241200" progId="Equation.DSMT4">
                  <p:embed/>
                </p:oleObj>
              </mc:Choice>
              <mc:Fallback>
                <p:oleObj name="Equation" r:id="rId35" imgW="1168200" imgH="241200" progId="Equation.DSMT4">
                  <p:embed/>
                  <p:pic>
                    <p:nvPicPr>
                      <p:cNvPr id="0" name=""/>
                      <p:cNvPicPr>
                        <a:picLocks noChangeAspect="1" noChangeArrowheads="1"/>
                      </p:cNvPicPr>
                      <p:nvPr/>
                    </p:nvPicPr>
                    <p:blipFill>
                      <a:blip r:embed="rId36"/>
                      <a:srcRect/>
                      <a:stretch>
                        <a:fillRect/>
                      </a:stretch>
                    </p:blipFill>
                    <p:spPr bwMode="auto">
                      <a:xfrm>
                        <a:off x="3059832" y="1671973"/>
                        <a:ext cx="21018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3" name="Rectangle 52"/>
          <p:cNvSpPr/>
          <p:nvPr/>
        </p:nvSpPr>
        <p:spPr>
          <a:xfrm>
            <a:off x="45020" y="4437112"/>
            <a:ext cx="8847460" cy="584775"/>
          </a:xfrm>
          <a:prstGeom prst="rect">
            <a:avLst/>
          </a:prstGeom>
        </p:spPr>
        <p:txBody>
          <a:bodyPr wrap="square">
            <a:spAutoFit/>
          </a:bodyPr>
          <a:lstStyle/>
          <a:p>
            <a:pPr algn="just"/>
            <a:r>
              <a:rPr lang="ru-RU" sz="1600" dirty="0">
                <a:latin typeface="Arial" pitchFamily="34" charset="0"/>
                <a:cs typeface="Arial" pitchFamily="34" charset="0"/>
              </a:rPr>
              <a:t>Поведение капли определяется тем, что происходит с энергией при росте капли. Если энергия капли растет, то рост капли невозможен</a:t>
            </a:r>
          </a:p>
        </p:txBody>
      </p:sp>
      <p:sp>
        <p:nvSpPr>
          <p:cNvPr id="54" name="Rectangle 53"/>
          <p:cNvSpPr/>
          <p:nvPr/>
        </p:nvSpPr>
        <p:spPr>
          <a:xfrm>
            <a:off x="5461645" y="1710118"/>
            <a:ext cx="1677094" cy="338554"/>
          </a:xfrm>
          <a:prstGeom prst="rect">
            <a:avLst/>
          </a:prstGeom>
        </p:spPr>
        <p:txBody>
          <a:bodyPr wrap="square">
            <a:spAutoFit/>
          </a:bodyPr>
          <a:lstStyle/>
          <a:p>
            <a:pPr algn="just"/>
            <a:r>
              <a:rPr lang="ru-RU" sz="1600" dirty="0">
                <a:latin typeface="Arial" pitchFamily="34" charset="0"/>
                <a:cs typeface="Arial" pitchFamily="34" charset="0"/>
              </a:rPr>
              <a:t>Энергия капли</a:t>
            </a:r>
          </a:p>
        </p:txBody>
      </p:sp>
      <p:graphicFrame>
        <p:nvGraphicFramePr>
          <p:cNvPr id="55" name="Object 54"/>
          <p:cNvGraphicFramePr>
            <a:graphicFrameLocks noChangeAspect="1"/>
          </p:cNvGraphicFramePr>
          <p:nvPr>
            <p:extLst>
              <p:ext uri="{D42A27DB-BD31-4B8C-83A1-F6EECF244321}">
                <p14:modId xmlns:p14="http://schemas.microsoft.com/office/powerpoint/2010/main" val="3093724090"/>
              </p:ext>
            </p:extLst>
          </p:nvPr>
        </p:nvGraphicFramePr>
        <p:xfrm>
          <a:off x="179512" y="5021887"/>
          <a:ext cx="3676651" cy="823913"/>
        </p:xfrm>
        <a:graphic>
          <a:graphicData uri="http://schemas.openxmlformats.org/presentationml/2006/ole">
            <mc:AlternateContent xmlns:mc="http://schemas.openxmlformats.org/markup-compatibility/2006">
              <mc:Choice xmlns:v="urn:schemas-microsoft-com:vml" Requires="v">
                <p:oleObj spid="_x0000_s1807538" name="Equation" r:id="rId37" imgW="2044440" imgH="457200" progId="Equation.DSMT4">
                  <p:embed/>
                </p:oleObj>
              </mc:Choice>
              <mc:Fallback>
                <p:oleObj name="Equation" r:id="rId37" imgW="2044440" imgH="457200" progId="Equation.DSMT4">
                  <p:embed/>
                  <p:pic>
                    <p:nvPicPr>
                      <p:cNvPr id="0" name=""/>
                      <p:cNvPicPr>
                        <a:picLocks noChangeAspect="1" noChangeArrowheads="1"/>
                      </p:cNvPicPr>
                      <p:nvPr/>
                    </p:nvPicPr>
                    <p:blipFill>
                      <a:blip r:embed="rId38"/>
                      <a:srcRect/>
                      <a:stretch>
                        <a:fillRect/>
                      </a:stretch>
                    </p:blipFill>
                    <p:spPr bwMode="auto">
                      <a:xfrm>
                        <a:off x="179512" y="5021887"/>
                        <a:ext cx="3676651"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1459198191"/>
              </p:ext>
            </p:extLst>
          </p:nvPr>
        </p:nvGraphicFramePr>
        <p:xfrm>
          <a:off x="4858746" y="5035182"/>
          <a:ext cx="3836988" cy="823912"/>
        </p:xfrm>
        <a:graphic>
          <a:graphicData uri="http://schemas.openxmlformats.org/presentationml/2006/ole">
            <mc:AlternateContent xmlns:mc="http://schemas.openxmlformats.org/markup-compatibility/2006">
              <mc:Choice xmlns:v="urn:schemas-microsoft-com:vml" Requires="v">
                <p:oleObj spid="_x0000_s1807539" name="Equation" r:id="rId39" imgW="2133360" imgH="457200" progId="Equation.DSMT4">
                  <p:embed/>
                </p:oleObj>
              </mc:Choice>
              <mc:Fallback>
                <p:oleObj name="Equation" r:id="rId39" imgW="2133360" imgH="457200" progId="Equation.DSMT4">
                  <p:embed/>
                  <p:pic>
                    <p:nvPicPr>
                      <p:cNvPr id="0" name=""/>
                      <p:cNvPicPr>
                        <a:picLocks noChangeAspect="1" noChangeArrowheads="1"/>
                      </p:cNvPicPr>
                      <p:nvPr/>
                    </p:nvPicPr>
                    <p:blipFill>
                      <a:blip r:embed="rId40"/>
                      <a:srcRect/>
                      <a:stretch>
                        <a:fillRect/>
                      </a:stretch>
                    </p:blipFill>
                    <p:spPr bwMode="auto">
                      <a:xfrm>
                        <a:off x="4858746" y="5035182"/>
                        <a:ext cx="3836988"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7" name="Right Arrow 56"/>
          <p:cNvSpPr/>
          <p:nvPr/>
        </p:nvSpPr>
        <p:spPr>
          <a:xfrm>
            <a:off x="3995936" y="5229200"/>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Rectangle 57"/>
          <p:cNvSpPr/>
          <p:nvPr/>
        </p:nvSpPr>
        <p:spPr>
          <a:xfrm>
            <a:off x="148270" y="5982379"/>
            <a:ext cx="8847460" cy="830997"/>
          </a:xfrm>
          <a:prstGeom prst="rect">
            <a:avLst/>
          </a:prstGeom>
        </p:spPr>
        <p:txBody>
          <a:bodyPr wrap="square">
            <a:spAutoFit/>
          </a:bodyPr>
          <a:lstStyle/>
          <a:p>
            <a:pPr algn="just"/>
            <a:r>
              <a:rPr lang="ru-RU" sz="1600" dirty="0">
                <a:latin typeface="Arial" pitchFamily="34" charset="0"/>
                <a:cs typeface="Arial" pitchFamily="34" charset="0"/>
              </a:rPr>
              <a:t>За счет наличия заряда производная энергии по радиусу становится отрицательной при малых радиусах капли. Если заряда нет, то положительное слагаемое, связанное с поверхностным натяжением, делает производную положительной – капля не растет</a:t>
            </a:r>
          </a:p>
        </p:txBody>
      </p:sp>
      <p:sp>
        <p:nvSpPr>
          <p:cNvPr id="59" name="Rectangle 58"/>
          <p:cNvSpPr/>
          <p:nvPr/>
        </p:nvSpPr>
        <p:spPr>
          <a:xfrm>
            <a:off x="442114" y="3485084"/>
            <a:ext cx="2052228" cy="584775"/>
          </a:xfrm>
          <a:prstGeom prst="rect">
            <a:avLst/>
          </a:prstGeom>
        </p:spPr>
        <p:txBody>
          <a:bodyPr wrap="square">
            <a:spAutoFit/>
          </a:bodyPr>
          <a:lstStyle/>
          <a:p>
            <a:pPr algn="just"/>
            <a:r>
              <a:rPr lang="ru-RU" sz="1600" dirty="0">
                <a:latin typeface="Arial" pitchFamily="34" charset="0"/>
                <a:cs typeface="Arial" pitchFamily="34" charset="0"/>
              </a:rPr>
              <a:t>Капля из молекул воды вокруг иона</a:t>
            </a:r>
          </a:p>
        </p:txBody>
      </p:sp>
    </p:spTree>
    <p:extLst>
      <p:ext uri="{BB962C8B-B14F-4D97-AF65-F5344CB8AC3E}">
        <p14:creationId xmlns:p14="http://schemas.microsoft.com/office/powerpoint/2010/main" val="30219754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123728" y="46116"/>
            <a:ext cx="511256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Химический потенциал</a:t>
            </a:r>
          </a:p>
        </p:txBody>
      </p:sp>
      <p:graphicFrame>
        <p:nvGraphicFramePr>
          <p:cNvPr id="5" name="Object 4"/>
          <p:cNvGraphicFramePr>
            <a:graphicFrameLocks noChangeAspect="1"/>
          </p:cNvGraphicFramePr>
          <p:nvPr>
            <p:extLst>
              <p:ext uri="{D42A27DB-BD31-4B8C-83A1-F6EECF244321}">
                <p14:modId xmlns:p14="http://schemas.microsoft.com/office/powerpoint/2010/main" val="1573632688"/>
              </p:ext>
            </p:extLst>
          </p:nvPr>
        </p:nvGraphicFramePr>
        <p:xfrm>
          <a:off x="251520" y="818542"/>
          <a:ext cx="2717280" cy="406080"/>
        </p:xfrm>
        <a:graphic>
          <a:graphicData uri="http://schemas.openxmlformats.org/presentationml/2006/ole">
            <mc:AlternateContent xmlns:mc="http://schemas.openxmlformats.org/markup-compatibility/2006">
              <mc:Choice xmlns:v="urn:schemas-microsoft-com:vml" Requires="v">
                <p:oleObj spid="_x0000_s1796405" name="Equation" r:id="rId4" imgW="1358640" imgH="203040" progId="Equation.DSMT4">
                  <p:embed/>
                </p:oleObj>
              </mc:Choice>
              <mc:Fallback>
                <p:oleObj name="Equation" r:id="rId4" imgW="1358640" imgH="203040" progId="Equation.DSMT4">
                  <p:embed/>
                  <p:pic>
                    <p:nvPicPr>
                      <p:cNvPr id="0" name="Object 51"/>
                      <p:cNvPicPr>
                        <a:picLocks noChangeAspect="1" noChangeArrowheads="1"/>
                      </p:cNvPicPr>
                      <p:nvPr/>
                    </p:nvPicPr>
                    <p:blipFill>
                      <a:blip r:embed="rId5"/>
                      <a:srcRect/>
                      <a:stretch>
                        <a:fillRect/>
                      </a:stretch>
                    </p:blipFill>
                    <p:spPr bwMode="auto">
                      <a:xfrm>
                        <a:off x="251520" y="818542"/>
                        <a:ext cx="2717280" cy="40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 name="Rectangle 5"/>
          <p:cNvSpPr/>
          <p:nvPr/>
        </p:nvSpPr>
        <p:spPr>
          <a:xfrm>
            <a:off x="3347864" y="729195"/>
            <a:ext cx="5184576" cy="584775"/>
          </a:xfrm>
          <a:prstGeom prst="rect">
            <a:avLst/>
          </a:prstGeom>
        </p:spPr>
        <p:txBody>
          <a:bodyPr wrap="square">
            <a:spAutoFit/>
          </a:bodyPr>
          <a:lstStyle/>
          <a:p>
            <a:pPr algn="just"/>
            <a:r>
              <a:rPr lang="ru-RU" sz="1600" dirty="0">
                <a:latin typeface="Arial" pitchFamily="34" charset="0"/>
                <a:cs typeface="Arial" pitchFamily="34" charset="0"/>
              </a:rPr>
              <a:t>Первое начало термодинамики с учетом переменного числа частиц в системе</a:t>
            </a:r>
          </a:p>
        </p:txBody>
      </p:sp>
      <p:graphicFrame>
        <p:nvGraphicFramePr>
          <p:cNvPr id="7" name="Object 6"/>
          <p:cNvGraphicFramePr>
            <a:graphicFrameLocks noChangeAspect="1"/>
          </p:cNvGraphicFramePr>
          <p:nvPr>
            <p:extLst>
              <p:ext uri="{D42A27DB-BD31-4B8C-83A1-F6EECF244321}">
                <p14:modId xmlns:p14="http://schemas.microsoft.com/office/powerpoint/2010/main" val="1640118789"/>
              </p:ext>
            </p:extLst>
          </p:nvPr>
        </p:nvGraphicFramePr>
        <p:xfrm>
          <a:off x="260648" y="1556792"/>
          <a:ext cx="2286000" cy="911225"/>
        </p:xfrm>
        <a:graphic>
          <a:graphicData uri="http://schemas.openxmlformats.org/presentationml/2006/ole">
            <mc:AlternateContent xmlns:mc="http://schemas.openxmlformats.org/markup-compatibility/2006">
              <mc:Choice xmlns:v="urn:schemas-microsoft-com:vml" Requires="v">
                <p:oleObj spid="_x0000_s1796406" name="Equation" r:id="rId6" imgW="1143000" imgH="457200" progId="Equation.DSMT4">
                  <p:embed/>
                </p:oleObj>
              </mc:Choice>
              <mc:Fallback>
                <p:oleObj name="Equation" r:id="rId6" imgW="1143000" imgH="457200" progId="Equation.DSMT4">
                  <p:embed/>
                  <p:pic>
                    <p:nvPicPr>
                      <p:cNvPr id="0" name=""/>
                      <p:cNvPicPr>
                        <a:picLocks noChangeAspect="1" noChangeArrowheads="1"/>
                      </p:cNvPicPr>
                      <p:nvPr/>
                    </p:nvPicPr>
                    <p:blipFill>
                      <a:blip r:embed="rId7"/>
                      <a:srcRect/>
                      <a:stretch>
                        <a:fillRect/>
                      </a:stretch>
                    </p:blipFill>
                    <p:spPr bwMode="auto">
                      <a:xfrm>
                        <a:off x="260648" y="1556792"/>
                        <a:ext cx="22860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3379093" y="1484784"/>
            <a:ext cx="5184576" cy="1077218"/>
          </a:xfrm>
          <a:prstGeom prst="rect">
            <a:avLst/>
          </a:prstGeom>
        </p:spPr>
        <p:txBody>
          <a:bodyPr wrap="square">
            <a:spAutoFit/>
          </a:bodyPr>
          <a:lstStyle/>
          <a:p>
            <a:pPr algn="just"/>
            <a:r>
              <a:rPr lang="ru-RU" sz="1600" dirty="0">
                <a:latin typeface="Arial" pitchFamily="34" charset="0"/>
                <a:cs typeface="Arial" pitchFamily="34" charset="0"/>
              </a:rPr>
              <a:t>Химический потенциал – это изменение внутренней энергии системы, связанное с таким способом добавления одной частицы в систему, когда она при этом не совершает работы и не получает тепла</a:t>
            </a:r>
          </a:p>
        </p:txBody>
      </p:sp>
      <p:graphicFrame>
        <p:nvGraphicFramePr>
          <p:cNvPr id="9" name="Object 8"/>
          <p:cNvGraphicFramePr>
            <a:graphicFrameLocks noChangeAspect="1"/>
          </p:cNvGraphicFramePr>
          <p:nvPr>
            <p:extLst>
              <p:ext uri="{D42A27DB-BD31-4B8C-83A1-F6EECF244321}">
                <p14:modId xmlns:p14="http://schemas.microsoft.com/office/powerpoint/2010/main" val="3791312550"/>
              </p:ext>
            </p:extLst>
          </p:nvPr>
        </p:nvGraphicFramePr>
        <p:xfrm>
          <a:off x="251520" y="2780928"/>
          <a:ext cx="2997200" cy="406400"/>
        </p:xfrm>
        <a:graphic>
          <a:graphicData uri="http://schemas.openxmlformats.org/presentationml/2006/ole">
            <mc:AlternateContent xmlns:mc="http://schemas.openxmlformats.org/markup-compatibility/2006">
              <mc:Choice xmlns:v="urn:schemas-microsoft-com:vml" Requires="v">
                <p:oleObj spid="_x0000_s1796407" name="Equation" r:id="rId8" imgW="1498320" imgH="203040" progId="Equation.DSMT4">
                  <p:embed/>
                </p:oleObj>
              </mc:Choice>
              <mc:Fallback>
                <p:oleObj name="Equation" r:id="rId8" imgW="1498320" imgH="203040" progId="Equation.DSMT4">
                  <p:embed/>
                  <p:pic>
                    <p:nvPicPr>
                      <p:cNvPr id="0" name=""/>
                      <p:cNvPicPr>
                        <a:picLocks noChangeAspect="1" noChangeArrowheads="1"/>
                      </p:cNvPicPr>
                      <p:nvPr/>
                    </p:nvPicPr>
                    <p:blipFill>
                      <a:blip r:embed="rId9"/>
                      <a:srcRect/>
                      <a:stretch>
                        <a:fillRect/>
                      </a:stretch>
                    </p:blipFill>
                    <p:spPr bwMode="auto">
                      <a:xfrm>
                        <a:off x="251520" y="2780928"/>
                        <a:ext cx="2997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3447256" y="2835757"/>
            <a:ext cx="5184576" cy="830997"/>
          </a:xfrm>
          <a:prstGeom prst="rect">
            <a:avLst/>
          </a:prstGeom>
        </p:spPr>
        <p:txBody>
          <a:bodyPr wrap="square">
            <a:spAutoFit/>
          </a:bodyPr>
          <a:lstStyle/>
          <a:p>
            <a:pPr algn="just"/>
            <a:r>
              <a:rPr lang="ru-RU" sz="1600" dirty="0">
                <a:latin typeface="Arial" pitchFamily="34" charset="0"/>
                <a:cs typeface="Arial" pitchFamily="34" charset="0"/>
              </a:rPr>
              <a:t>В простейшем случае с учетом второго начала термодинамики внутренняя энергия представима как функция энтропии, объема и числа частиц</a:t>
            </a:r>
          </a:p>
        </p:txBody>
      </p:sp>
      <p:graphicFrame>
        <p:nvGraphicFramePr>
          <p:cNvPr id="11" name="Object 10"/>
          <p:cNvGraphicFramePr>
            <a:graphicFrameLocks noChangeAspect="1"/>
          </p:cNvGraphicFramePr>
          <p:nvPr>
            <p:extLst>
              <p:ext uri="{D42A27DB-BD31-4B8C-83A1-F6EECF244321}">
                <p14:modId xmlns:p14="http://schemas.microsoft.com/office/powerpoint/2010/main" val="4017062459"/>
              </p:ext>
            </p:extLst>
          </p:nvPr>
        </p:nvGraphicFramePr>
        <p:xfrm>
          <a:off x="577850" y="4784725"/>
          <a:ext cx="1651000" cy="914400"/>
        </p:xfrm>
        <a:graphic>
          <a:graphicData uri="http://schemas.openxmlformats.org/presentationml/2006/ole">
            <mc:AlternateContent xmlns:mc="http://schemas.openxmlformats.org/markup-compatibility/2006">
              <mc:Choice xmlns:v="urn:schemas-microsoft-com:vml" Requires="v">
                <p:oleObj spid="_x0000_s1796408" name="Equation" r:id="rId10" imgW="825480" imgH="457200" progId="Equation.DSMT4">
                  <p:embed/>
                </p:oleObj>
              </mc:Choice>
              <mc:Fallback>
                <p:oleObj name="Equation" r:id="rId10" imgW="825480" imgH="457200" progId="Equation.DSMT4">
                  <p:embed/>
                  <p:pic>
                    <p:nvPicPr>
                      <p:cNvPr id="0" name=""/>
                      <p:cNvPicPr>
                        <a:picLocks noChangeAspect="1" noChangeArrowheads="1"/>
                      </p:cNvPicPr>
                      <p:nvPr/>
                    </p:nvPicPr>
                    <p:blipFill>
                      <a:blip r:embed="rId11"/>
                      <a:srcRect/>
                      <a:stretch>
                        <a:fillRect/>
                      </a:stretch>
                    </p:blipFill>
                    <p:spPr bwMode="auto">
                      <a:xfrm>
                        <a:off x="577850" y="4784725"/>
                        <a:ext cx="1651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378179006"/>
              </p:ext>
            </p:extLst>
          </p:nvPr>
        </p:nvGraphicFramePr>
        <p:xfrm>
          <a:off x="539552" y="3251255"/>
          <a:ext cx="1930400" cy="406400"/>
        </p:xfrm>
        <a:graphic>
          <a:graphicData uri="http://schemas.openxmlformats.org/presentationml/2006/ole">
            <mc:AlternateContent xmlns:mc="http://schemas.openxmlformats.org/markup-compatibility/2006">
              <mc:Choice xmlns:v="urn:schemas-microsoft-com:vml" Requires="v">
                <p:oleObj spid="_x0000_s1796409" name="Equation" r:id="rId12" imgW="965160" imgH="203040" progId="Equation.DSMT4">
                  <p:embed/>
                </p:oleObj>
              </mc:Choice>
              <mc:Fallback>
                <p:oleObj name="Equation" r:id="rId12" imgW="965160" imgH="203040" progId="Equation.DSMT4">
                  <p:embed/>
                  <p:pic>
                    <p:nvPicPr>
                      <p:cNvPr id="0" name=""/>
                      <p:cNvPicPr>
                        <a:picLocks noChangeAspect="1" noChangeArrowheads="1"/>
                      </p:cNvPicPr>
                      <p:nvPr/>
                    </p:nvPicPr>
                    <p:blipFill>
                      <a:blip r:embed="rId13"/>
                      <a:srcRect/>
                      <a:stretch>
                        <a:fillRect/>
                      </a:stretch>
                    </p:blipFill>
                    <p:spPr bwMode="auto">
                      <a:xfrm>
                        <a:off x="539552" y="3251255"/>
                        <a:ext cx="1930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67466666"/>
              </p:ext>
            </p:extLst>
          </p:nvPr>
        </p:nvGraphicFramePr>
        <p:xfrm>
          <a:off x="187325" y="3822700"/>
          <a:ext cx="2971800" cy="863600"/>
        </p:xfrm>
        <a:graphic>
          <a:graphicData uri="http://schemas.openxmlformats.org/presentationml/2006/ole">
            <mc:AlternateContent xmlns:mc="http://schemas.openxmlformats.org/markup-compatibility/2006">
              <mc:Choice xmlns:v="urn:schemas-microsoft-com:vml" Requires="v">
                <p:oleObj spid="_x0000_s1796410" name="Equation" r:id="rId14" imgW="1485720" imgH="431640" progId="Equation.DSMT4">
                  <p:embed/>
                </p:oleObj>
              </mc:Choice>
              <mc:Fallback>
                <p:oleObj name="Equation" r:id="rId14" imgW="1485720" imgH="431640" progId="Equation.DSMT4">
                  <p:embed/>
                  <p:pic>
                    <p:nvPicPr>
                      <p:cNvPr id="0" name=""/>
                      <p:cNvPicPr>
                        <a:picLocks noChangeAspect="1" noChangeArrowheads="1"/>
                      </p:cNvPicPr>
                      <p:nvPr/>
                    </p:nvPicPr>
                    <p:blipFill>
                      <a:blip r:embed="rId15"/>
                      <a:srcRect/>
                      <a:stretch>
                        <a:fillRect/>
                      </a:stretch>
                    </p:blipFill>
                    <p:spPr bwMode="auto">
                      <a:xfrm>
                        <a:off x="187325" y="3822700"/>
                        <a:ext cx="29718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3491880" y="3864471"/>
            <a:ext cx="5184576" cy="2062103"/>
          </a:xfrm>
          <a:prstGeom prst="rect">
            <a:avLst/>
          </a:prstGeom>
        </p:spPr>
        <p:txBody>
          <a:bodyPr wrap="square">
            <a:spAutoFit/>
          </a:bodyPr>
          <a:lstStyle/>
          <a:p>
            <a:pPr algn="just"/>
            <a:r>
              <a:rPr lang="ru-RU" sz="1600" dirty="0">
                <a:latin typeface="Arial" pitchFamily="34" charset="0"/>
                <a:cs typeface="Arial" pitchFamily="34" charset="0"/>
              </a:rPr>
              <a:t>С точки зрения принципа аддитивности термодинамических потенциалов внутренняя энергия  (экстенсивная величина) есть произведение числа частиц в системе на внутреннюю энергию, приходящуюся на одну частицу (интенсивная величина), которая есть функция также интенсивных величин – энтропии на одну частицу и объема на одну частицу.</a:t>
            </a:r>
          </a:p>
        </p:txBody>
      </p:sp>
      <p:graphicFrame>
        <p:nvGraphicFramePr>
          <p:cNvPr id="16" name="Object 15"/>
          <p:cNvGraphicFramePr>
            <a:graphicFrameLocks noChangeAspect="1"/>
          </p:cNvGraphicFramePr>
          <p:nvPr>
            <p:extLst>
              <p:ext uri="{D42A27DB-BD31-4B8C-83A1-F6EECF244321}">
                <p14:modId xmlns:p14="http://schemas.microsoft.com/office/powerpoint/2010/main" val="3303636833"/>
              </p:ext>
            </p:extLst>
          </p:nvPr>
        </p:nvGraphicFramePr>
        <p:xfrm>
          <a:off x="323528" y="5956469"/>
          <a:ext cx="838200" cy="787400"/>
        </p:xfrm>
        <a:graphic>
          <a:graphicData uri="http://schemas.openxmlformats.org/presentationml/2006/ole">
            <mc:AlternateContent xmlns:mc="http://schemas.openxmlformats.org/markup-compatibility/2006">
              <mc:Choice xmlns:v="urn:schemas-microsoft-com:vml" Requires="v">
                <p:oleObj spid="_x0000_s1796411" name="Equation" r:id="rId16" imgW="419040" imgH="393480" progId="Equation.DSMT4">
                  <p:embed/>
                </p:oleObj>
              </mc:Choice>
              <mc:Fallback>
                <p:oleObj name="Equation" r:id="rId16" imgW="419040" imgH="393480" progId="Equation.DSMT4">
                  <p:embed/>
                  <p:pic>
                    <p:nvPicPr>
                      <p:cNvPr id="0" name=""/>
                      <p:cNvPicPr>
                        <a:picLocks noChangeAspect="1" noChangeArrowheads="1"/>
                      </p:cNvPicPr>
                      <p:nvPr/>
                    </p:nvPicPr>
                    <p:blipFill>
                      <a:blip r:embed="rId17"/>
                      <a:srcRect/>
                      <a:stretch>
                        <a:fillRect/>
                      </a:stretch>
                    </p:blipFill>
                    <p:spPr bwMode="auto">
                      <a:xfrm>
                        <a:off x="323528" y="5956469"/>
                        <a:ext cx="838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2208580"/>
              </p:ext>
            </p:extLst>
          </p:nvPr>
        </p:nvGraphicFramePr>
        <p:xfrm>
          <a:off x="4788024" y="5953968"/>
          <a:ext cx="838200" cy="787400"/>
        </p:xfrm>
        <a:graphic>
          <a:graphicData uri="http://schemas.openxmlformats.org/presentationml/2006/ole">
            <mc:AlternateContent xmlns:mc="http://schemas.openxmlformats.org/markup-compatibility/2006">
              <mc:Choice xmlns:v="urn:schemas-microsoft-com:vml" Requires="v">
                <p:oleObj spid="_x0000_s1796412" name="Equation" r:id="rId18" imgW="419040" imgH="393480" progId="Equation.DSMT4">
                  <p:embed/>
                </p:oleObj>
              </mc:Choice>
              <mc:Fallback>
                <p:oleObj name="Equation" r:id="rId18" imgW="419040" imgH="393480" progId="Equation.DSMT4">
                  <p:embed/>
                  <p:pic>
                    <p:nvPicPr>
                      <p:cNvPr id="0" name=""/>
                      <p:cNvPicPr>
                        <a:picLocks noChangeAspect="1" noChangeArrowheads="1"/>
                      </p:cNvPicPr>
                      <p:nvPr/>
                    </p:nvPicPr>
                    <p:blipFill>
                      <a:blip r:embed="rId19"/>
                      <a:srcRect/>
                      <a:stretch>
                        <a:fillRect/>
                      </a:stretch>
                    </p:blipFill>
                    <p:spPr bwMode="auto">
                      <a:xfrm>
                        <a:off x="4788024" y="5953968"/>
                        <a:ext cx="8382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8" name="Rectangle 17"/>
          <p:cNvSpPr/>
          <p:nvPr/>
        </p:nvSpPr>
        <p:spPr>
          <a:xfrm>
            <a:off x="1457400" y="6180892"/>
            <a:ext cx="2808312" cy="338554"/>
          </a:xfrm>
          <a:prstGeom prst="rect">
            <a:avLst/>
          </a:prstGeom>
        </p:spPr>
        <p:txBody>
          <a:bodyPr wrap="square">
            <a:spAutoFit/>
          </a:bodyPr>
          <a:lstStyle/>
          <a:p>
            <a:pPr algn="just"/>
            <a:r>
              <a:rPr lang="ru-RU" sz="1600" dirty="0">
                <a:latin typeface="Arial" pitchFamily="34" charset="0"/>
                <a:cs typeface="Arial" pitchFamily="34" charset="0"/>
              </a:rPr>
              <a:t>Энтропия на одну частицу</a:t>
            </a:r>
          </a:p>
        </p:txBody>
      </p:sp>
      <p:sp>
        <p:nvSpPr>
          <p:cNvPr id="19" name="Rectangle 18"/>
          <p:cNvSpPr/>
          <p:nvPr/>
        </p:nvSpPr>
        <p:spPr>
          <a:xfrm>
            <a:off x="5940152" y="6186790"/>
            <a:ext cx="2454746" cy="338554"/>
          </a:xfrm>
          <a:prstGeom prst="rect">
            <a:avLst/>
          </a:prstGeom>
        </p:spPr>
        <p:txBody>
          <a:bodyPr wrap="square">
            <a:spAutoFit/>
          </a:bodyPr>
          <a:lstStyle/>
          <a:p>
            <a:pPr algn="just"/>
            <a:r>
              <a:rPr lang="ru-RU" sz="1600" dirty="0">
                <a:latin typeface="Arial" pitchFamily="34" charset="0"/>
                <a:cs typeface="Arial" pitchFamily="34" charset="0"/>
              </a:rPr>
              <a:t>Объем на одну частицу</a:t>
            </a:r>
          </a:p>
        </p:txBody>
      </p:sp>
    </p:spTree>
    <p:extLst>
      <p:ext uri="{BB962C8B-B14F-4D97-AF65-F5344CB8AC3E}">
        <p14:creationId xmlns:p14="http://schemas.microsoft.com/office/powerpoint/2010/main" val="3625862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123728" y="46116"/>
            <a:ext cx="511256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Химический потенциал</a:t>
            </a:r>
          </a:p>
        </p:txBody>
      </p:sp>
      <p:graphicFrame>
        <p:nvGraphicFramePr>
          <p:cNvPr id="5" name="Object 4"/>
          <p:cNvGraphicFramePr>
            <a:graphicFrameLocks noChangeAspect="1"/>
          </p:cNvGraphicFramePr>
          <p:nvPr>
            <p:extLst>
              <p:ext uri="{D42A27DB-BD31-4B8C-83A1-F6EECF244321}">
                <p14:modId xmlns:p14="http://schemas.microsoft.com/office/powerpoint/2010/main" val="3615298703"/>
              </p:ext>
            </p:extLst>
          </p:nvPr>
        </p:nvGraphicFramePr>
        <p:xfrm>
          <a:off x="679450" y="896938"/>
          <a:ext cx="8002588" cy="869950"/>
        </p:xfrm>
        <a:graphic>
          <a:graphicData uri="http://schemas.openxmlformats.org/presentationml/2006/ole">
            <mc:AlternateContent xmlns:mc="http://schemas.openxmlformats.org/markup-compatibility/2006">
              <mc:Choice xmlns:v="urn:schemas-microsoft-com:vml" Requires="v">
                <p:oleObj spid="_x0000_s1780172" name="Equation" r:id="rId4" imgW="4444920" imgH="482400" progId="Equation.DSMT4">
                  <p:embed/>
                </p:oleObj>
              </mc:Choice>
              <mc:Fallback>
                <p:oleObj name="Equation" r:id="rId4" imgW="4444920" imgH="482400" progId="Equation.DSMT4">
                  <p:embed/>
                  <p:pic>
                    <p:nvPicPr>
                      <p:cNvPr id="0" name="Object 14"/>
                      <p:cNvPicPr>
                        <a:picLocks noChangeAspect="1" noChangeArrowheads="1"/>
                      </p:cNvPicPr>
                      <p:nvPr/>
                    </p:nvPicPr>
                    <p:blipFill>
                      <a:blip r:embed="rId5"/>
                      <a:srcRect/>
                      <a:stretch>
                        <a:fillRect/>
                      </a:stretch>
                    </p:blipFill>
                    <p:spPr bwMode="auto">
                      <a:xfrm>
                        <a:off x="679450" y="896938"/>
                        <a:ext cx="800258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840381907"/>
              </p:ext>
            </p:extLst>
          </p:nvPr>
        </p:nvGraphicFramePr>
        <p:xfrm>
          <a:off x="611560" y="2132856"/>
          <a:ext cx="5189538" cy="846138"/>
        </p:xfrm>
        <a:graphic>
          <a:graphicData uri="http://schemas.openxmlformats.org/presentationml/2006/ole">
            <mc:AlternateContent xmlns:mc="http://schemas.openxmlformats.org/markup-compatibility/2006">
              <mc:Choice xmlns:v="urn:schemas-microsoft-com:vml" Requires="v">
                <p:oleObj spid="_x0000_s1780173" name="Equation" r:id="rId6" imgW="2882880" imgH="469800" progId="Equation.DSMT4">
                  <p:embed/>
                </p:oleObj>
              </mc:Choice>
              <mc:Fallback>
                <p:oleObj name="Equation" r:id="rId6" imgW="2882880" imgH="469800" progId="Equation.DSMT4">
                  <p:embed/>
                  <p:pic>
                    <p:nvPicPr>
                      <p:cNvPr id="0" name=""/>
                      <p:cNvPicPr>
                        <a:picLocks noChangeAspect="1" noChangeArrowheads="1"/>
                      </p:cNvPicPr>
                      <p:nvPr/>
                    </p:nvPicPr>
                    <p:blipFill>
                      <a:blip r:embed="rId7"/>
                      <a:srcRect/>
                      <a:stretch>
                        <a:fillRect/>
                      </a:stretch>
                    </p:blipFill>
                    <p:spPr bwMode="auto">
                      <a:xfrm>
                        <a:off x="611560" y="2132856"/>
                        <a:ext cx="5189538"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25468501"/>
              </p:ext>
            </p:extLst>
          </p:nvPr>
        </p:nvGraphicFramePr>
        <p:xfrm>
          <a:off x="683568" y="3356992"/>
          <a:ext cx="2652712" cy="801687"/>
        </p:xfrm>
        <a:graphic>
          <a:graphicData uri="http://schemas.openxmlformats.org/presentationml/2006/ole">
            <mc:AlternateContent xmlns:mc="http://schemas.openxmlformats.org/markup-compatibility/2006">
              <mc:Choice xmlns:v="urn:schemas-microsoft-com:vml" Requires="v">
                <p:oleObj spid="_x0000_s1780174" name="Equation" r:id="rId8" imgW="1473120" imgH="444240" progId="Equation.DSMT4">
                  <p:embed/>
                </p:oleObj>
              </mc:Choice>
              <mc:Fallback>
                <p:oleObj name="Equation" r:id="rId8" imgW="1473120" imgH="444240" progId="Equation.DSMT4">
                  <p:embed/>
                  <p:pic>
                    <p:nvPicPr>
                      <p:cNvPr id="0" name=""/>
                      <p:cNvPicPr>
                        <a:picLocks noChangeAspect="1" noChangeArrowheads="1"/>
                      </p:cNvPicPr>
                      <p:nvPr/>
                    </p:nvPicPr>
                    <p:blipFill>
                      <a:blip r:embed="rId9"/>
                      <a:srcRect/>
                      <a:stretch>
                        <a:fillRect/>
                      </a:stretch>
                    </p:blipFill>
                    <p:spPr bwMode="auto">
                      <a:xfrm>
                        <a:off x="683568" y="3356992"/>
                        <a:ext cx="2652712"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32474235"/>
              </p:ext>
            </p:extLst>
          </p:nvPr>
        </p:nvGraphicFramePr>
        <p:xfrm>
          <a:off x="4932040" y="3356992"/>
          <a:ext cx="2652712" cy="801687"/>
        </p:xfrm>
        <a:graphic>
          <a:graphicData uri="http://schemas.openxmlformats.org/presentationml/2006/ole">
            <mc:AlternateContent xmlns:mc="http://schemas.openxmlformats.org/markup-compatibility/2006">
              <mc:Choice xmlns:v="urn:schemas-microsoft-com:vml" Requires="v">
                <p:oleObj spid="_x0000_s1780175" name="Equation" r:id="rId10" imgW="1473120" imgH="444240" progId="Equation.DSMT4">
                  <p:embed/>
                </p:oleObj>
              </mc:Choice>
              <mc:Fallback>
                <p:oleObj name="Equation" r:id="rId10" imgW="1473120" imgH="444240" progId="Equation.DSMT4">
                  <p:embed/>
                  <p:pic>
                    <p:nvPicPr>
                      <p:cNvPr id="0" name=""/>
                      <p:cNvPicPr>
                        <a:picLocks noChangeAspect="1" noChangeArrowheads="1"/>
                      </p:cNvPicPr>
                      <p:nvPr/>
                    </p:nvPicPr>
                    <p:blipFill>
                      <a:blip r:embed="rId11"/>
                      <a:srcRect/>
                      <a:stretch>
                        <a:fillRect/>
                      </a:stretch>
                    </p:blipFill>
                    <p:spPr bwMode="auto">
                      <a:xfrm>
                        <a:off x="4932040" y="3356992"/>
                        <a:ext cx="2652712"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666376781"/>
              </p:ext>
            </p:extLst>
          </p:nvPr>
        </p:nvGraphicFramePr>
        <p:xfrm>
          <a:off x="179512" y="4437112"/>
          <a:ext cx="8531225" cy="868362"/>
        </p:xfrm>
        <a:graphic>
          <a:graphicData uri="http://schemas.openxmlformats.org/presentationml/2006/ole">
            <mc:AlternateContent xmlns:mc="http://schemas.openxmlformats.org/markup-compatibility/2006">
              <mc:Choice xmlns:v="urn:schemas-microsoft-com:vml" Requires="v">
                <p:oleObj spid="_x0000_s1780176" name="Equation" r:id="rId12" imgW="4736880" imgH="482400" progId="Equation.DSMT4">
                  <p:embed/>
                </p:oleObj>
              </mc:Choice>
              <mc:Fallback>
                <p:oleObj name="Equation" r:id="rId12" imgW="4736880" imgH="482400" progId="Equation.DSMT4">
                  <p:embed/>
                  <p:pic>
                    <p:nvPicPr>
                      <p:cNvPr id="0" name=""/>
                      <p:cNvPicPr>
                        <a:picLocks noChangeAspect="1" noChangeArrowheads="1"/>
                      </p:cNvPicPr>
                      <p:nvPr/>
                    </p:nvPicPr>
                    <p:blipFill>
                      <a:blip r:embed="rId13"/>
                      <a:srcRect/>
                      <a:stretch>
                        <a:fillRect/>
                      </a:stretch>
                    </p:blipFill>
                    <p:spPr bwMode="auto">
                      <a:xfrm>
                        <a:off x="179512" y="4437112"/>
                        <a:ext cx="8531225"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191323357"/>
              </p:ext>
            </p:extLst>
          </p:nvPr>
        </p:nvGraphicFramePr>
        <p:xfrm>
          <a:off x="179512" y="5661248"/>
          <a:ext cx="5969000" cy="798512"/>
        </p:xfrm>
        <a:graphic>
          <a:graphicData uri="http://schemas.openxmlformats.org/presentationml/2006/ole">
            <mc:AlternateContent xmlns:mc="http://schemas.openxmlformats.org/markup-compatibility/2006">
              <mc:Choice xmlns:v="urn:schemas-microsoft-com:vml" Requires="v">
                <p:oleObj spid="_x0000_s1780177" name="Equation" r:id="rId14" imgW="3314520" imgH="444240" progId="Equation.DSMT4">
                  <p:embed/>
                </p:oleObj>
              </mc:Choice>
              <mc:Fallback>
                <p:oleObj name="Equation" r:id="rId14" imgW="3314520" imgH="444240" progId="Equation.DSMT4">
                  <p:embed/>
                  <p:pic>
                    <p:nvPicPr>
                      <p:cNvPr id="0" name=""/>
                      <p:cNvPicPr>
                        <a:picLocks noChangeAspect="1" noChangeArrowheads="1"/>
                      </p:cNvPicPr>
                      <p:nvPr/>
                    </p:nvPicPr>
                    <p:blipFill>
                      <a:blip r:embed="rId15"/>
                      <a:srcRect/>
                      <a:stretch>
                        <a:fillRect/>
                      </a:stretch>
                    </p:blipFill>
                    <p:spPr bwMode="auto">
                      <a:xfrm>
                        <a:off x="179512" y="5661248"/>
                        <a:ext cx="5969000"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6366978" y="5733256"/>
            <a:ext cx="2454746" cy="830997"/>
          </a:xfrm>
          <a:prstGeom prst="rect">
            <a:avLst/>
          </a:prstGeom>
          <a:ln w="31750">
            <a:solidFill>
              <a:srgbClr val="C00000"/>
            </a:solidFill>
          </a:ln>
        </p:spPr>
        <p:txBody>
          <a:bodyPr wrap="square">
            <a:spAutoFit/>
          </a:bodyPr>
          <a:lstStyle/>
          <a:p>
            <a:pPr algn="just"/>
            <a:r>
              <a:rPr lang="ru-RU" sz="1600" dirty="0">
                <a:latin typeface="Arial" pitchFamily="34" charset="0"/>
                <a:cs typeface="Arial" pitchFamily="34" charset="0"/>
              </a:rPr>
              <a:t>Химический потенциал не равен удельной внутренней энергии!</a:t>
            </a:r>
          </a:p>
        </p:txBody>
      </p:sp>
    </p:spTree>
    <p:extLst>
      <p:ext uri="{BB962C8B-B14F-4D97-AF65-F5344CB8AC3E}">
        <p14:creationId xmlns:p14="http://schemas.microsoft.com/office/powerpoint/2010/main" val="3770022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114972" y="46116"/>
            <a:ext cx="5112568"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Химический потенциал</a:t>
            </a:r>
          </a:p>
        </p:txBody>
      </p:sp>
      <p:graphicFrame>
        <p:nvGraphicFramePr>
          <p:cNvPr id="5" name="Object 4"/>
          <p:cNvGraphicFramePr>
            <a:graphicFrameLocks noChangeAspect="1"/>
          </p:cNvGraphicFramePr>
          <p:nvPr>
            <p:extLst>
              <p:ext uri="{D42A27DB-BD31-4B8C-83A1-F6EECF244321}">
                <p14:modId xmlns:p14="http://schemas.microsoft.com/office/powerpoint/2010/main" val="2563684822"/>
              </p:ext>
            </p:extLst>
          </p:nvPr>
        </p:nvGraphicFramePr>
        <p:xfrm>
          <a:off x="323528" y="908720"/>
          <a:ext cx="2997200" cy="406400"/>
        </p:xfrm>
        <a:graphic>
          <a:graphicData uri="http://schemas.openxmlformats.org/presentationml/2006/ole">
            <mc:AlternateContent xmlns:mc="http://schemas.openxmlformats.org/markup-compatibility/2006">
              <mc:Choice xmlns:v="urn:schemas-microsoft-com:vml" Requires="v">
                <p:oleObj spid="_x0000_s1805435" name="Equation" r:id="rId3" imgW="1498320" imgH="203040" progId="Equation.DSMT4">
                  <p:embed/>
                </p:oleObj>
              </mc:Choice>
              <mc:Fallback>
                <p:oleObj name="Equation" r:id="rId3" imgW="1498320" imgH="203040" progId="Equation.DSMT4">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908720"/>
                        <a:ext cx="2997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 name="Rectangle 5"/>
          <p:cNvSpPr/>
          <p:nvPr/>
        </p:nvSpPr>
        <p:spPr>
          <a:xfrm>
            <a:off x="3569990" y="1628800"/>
            <a:ext cx="3456384" cy="338554"/>
          </a:xfrm>
          <a:prstGeom prst="rect">
            <a:avLst/>
          </a:prstGeom>
        </p:spPr>
        <p:txBody>
          <a:bodyPr wrap="square">
            <a:spAutoFit/>
          </a:bodyPr>
          <a:lstStyle/>
          <a:p>
            <a:pPr algn="just"/>
            <a:r>
              <a:rPr lang="ru-RU" sz="1600" dirty="0">
                <a:latin typeface="Arial" pitchFamily="34" charset="0"/>
                <a:cs typeface="Arial" pitchFamily="34" charset="0"/>
              </a:rPr>
              <a:t>Если число частиц постоянно</a:t>
            </a:r>
          </a:p>
        </p:txBody>
      </p:sp>
      <p:graphicFrame>
        <p:nvGraphicFramePr>
          <p:cNvPr id="7" name="Object 6"/>
          <p:cNvGraphicFramePr>
            <a:graphicFrameLocks noChangeAspect="1"/>
          </p:cNvGraphicFramePr>
          <p:nvPr>
            <p:extLst>
              <p:ext uri="{D42A27DB-BD31-4B8C-83A1-F6EECF244321}">
                <p14:modId xmlns:p14="http://schemas.microsoft.com/office/powerpoint/2010/main" val="2052298955"/>
              </p:ext>
            </p:extLst>
          </p:nvPr>
        </p:nvGraphicFramePr>
        <p:xfrm>
          <a:off x="395536" y="1594877"/>
          <a:ext cx="2133600" cy="406400"/>
        </p:xfrm>
        <a:graphic>
          <a:graphicData uri="http://schemas.openxmlformats.org/presentationml/2006/ole">
            <mc:AlternateContent xmlns:mc="http://schemas.openxmlformats.org/markup-compatibility/2006">
              <mc:Choice xmlns:v="urn:schemas-microsoft-com:vml" Requires="v">
                <p:oleObj spid="_x0000_s1805436" name="Equation" r:id="rId5" imgW="1066680" imgH="203040" progId="Equation.DSMT4">
                  <p:embed/>
                </p:oleObj>
              </mc:Choice>
              <mc:Fallback>
                <p:oleObj name="Equation" r:id="rId5" imgW="1066680" imgH="203040" progId="Equation.DSMT4">
                  <p:embed/>
                  <p:pic>
                    <p:nvPicPr>
                      <p:cNvPr id="0" name=""/>
                      <p:cNvPicPr>
                        <a:picLocks noChangeAspect="1" noChangeArrowheads="1"/>
                      </p:cNvPicPr>
                      <p:nvPr/>
                    </p:nvPicPr>
                    <p:blipFill>
                      <a:blip r:embed="rId6"/>
                      <a:srcRect/>
                      <a:stretch>
                        <a:fillRect/>
                      </a:stretch>
                    </p:blipFill>
                    <p:spPr bwMode="auto">
                      <a:xfrm>
                        <a:off x="395536" y="1594877"/>
                        <a:ext cx="21336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3563888" y="980728"/>
            <a:ext cx="3456384" cy="338554"/>
          </a:xfrm>
          <a:prstGeom prst="rect">
            <a:avLst/>
          </a:prstGeom>
        </p:spPr>
        <p:txBody>
          <a:bodyPr wrap="square">
            <a:spAutoFit/>
          </a:bodyPr>
          <a:lstStyle/>
          <a:p>
            <a:pPr algn="just"/>
            <a:r>
              <a:rPr lang="ru-RU" sz="1600" dirty="0">
                <a:latin typeface="Arial" pitchFamily="34" charset="0"/>
                <a:cs typeface="Arial" pitchFamily="34" charset="0"/>
              </a:rPr>
              <a:t>Если число частиц переменно</a:t>
            </a:r>
          </a:p>
        </p:txBody>
      </p:sp>
      <p:graphicFrame>
        <p:nvGraphicFramePr>
          <p:cNvPr id="9" name="Object 8"/>
          <p:cNvGraphicFramePr>
            <a:graphicFrameLocks noChangeAspect="1"/>
          </p:cNvGraphicFramePr>
          <p:nvPr>
            <p:extLst>
              <p:ext uri="{D42A27DB-BD31-4B8C-83A1-F6EECF244321}">
                <p14:modId xmlns:p14="http://schemas.microsoft.com/office/powerpoint/2010/main" val="3055618013"/>
              </p:ext>
            </p:extLst>
          </p:nvPr>
        </p:nvGraphicFramePr>
        <p:xfrm>
          <a:off x="6804248" y="1628800"/>
          <a:ext cx="1320800" cy="355600"/>
        </p:xfrm>
        <a:graphic>
          <a:graphicData uri="http://schemas.openxmlformats.org/presentationml/2006/ole">
            <mc:AlternateContent xmlns:mc="http://schemas.openxmlformats.org/markup-compatibility/2006">
              <mc:Choice xmlns:v="urn:schemas-microsoft-com:vml" Requires="v">
                <p:oleObj spid="_x0000_s1805437" name="Equation" r:id="rId7" imgW="660240" imgH="177480" progId="Equation.DSMT4">
                  <p:embed/>
                </p:oleObj>
              </mc:Choice>
              <mc:Fallback>
                <p:oleObj name="Equation" r:id="rId7" imgW="660240" imgH="177480" progId="Equation.DSMT4">
                  <p:embed/>
                  <p:pic>
                    <p:nvPicPr>
                      <p:cNvPr id="0" name=""/>
                      <p:cNvPicPr>
                        <a:picLocks noChangeAspect="1" noChangeArrowheads="1"/>
                      </p:cNvPicPr>
                      <p:nvPr/>
                    </p:nvPicPr>
                    <p:blipFill>
                      <a:blip r:embed="rId8"/>
                      <a:srcRect/>
                      <a:stretch>
                        <a:fillRect/>
                      </a:stretch>
                    </p:blipFill>
                    <p:spPr bwMode="auto">
                      <a:xfrm>
                        <a:off x="6804248" y="1628800"/>
                        <a:ext cx="1320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895931477"/>
              </p:ext>
            </p:extLst>
          </p:nvPr>
        </p:nvGraphicFramePr>
        <p:xfrm>
          <a:off x="395536" y="2276872"/>
          <a:ext cx="2286000" cy="787400"/>
        </p:xfrm>
        <a:graphic>
          <a:graphicData uri="http://schemas.openxmlformats.org/presentationml/2006/ole">
            <mc:AlternateContent xmlns:mc="http://schemas.openxmlformats.org/markup-compatibility/2006">
              <mc:Choice xmlns:v="urn:schemas-microsoft-com:vml" Requires="v">
                <p:oleObj spid="_x0000_s1805438" name="Equation" r:id="rId9" imgW="1143000" imgH="393480" progId="Equation.DSMT4">
                  <p:embed/>
                </p:oleObj>
              </mc:Choice>
              <mc:Fallback>
                <p:oleObj name="Equation" r:id="rId9" imgW="1143000" imgH="393480" progId="Equation.DSMT4">
                  <p:embed/>
                  <p:pic>
                    <p:nvPicPr>
                      <p:cNvPr id="0" name=""/>
                      <p:cNvPicPr>
                        <a:picLocks noChangeAspect="1" noChangeArrowheads="1"/>
                      </p:cNvPicPr>
                      <p:nvPr/>
                    </p:nvPicPr>
                    <p:blipFill>
                      <a:blip r:embed="rId10"/>
                      <a:srcRect/>
                      <a:stretch>
                        <a:fillRect/>
                      </a:stretch>
                    </p:blipFill>
                    <p:spPr bwMode="auto">
                      <a:xfrm>
                        <a:off x="395536" y="2276872"/>
                        <a:ext cx="2286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ight Arrow 10"/>
          <p:cNvSpPr/>
          <p:nvPr/>
        </p:nvSpPr>
        <p:spPr>
          <a:xfrm rot="5400000">
            <a:off x="1223627" y="3065306"/>
            <a:ext cx="360039"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2" name="Object 11"/>
          <p:cNvGraphicFramePr>
            <a:graphicFrameLocks noChangeAspect="1"/>
          </p:cNvGraphicFramePr>
          <p:nvPr>
            <p:extLst>
              <p:ext uri="{D42A27DB-BD31-4B8C-83A1-F6EECF244321}">
                <p14:modId xmlns:p14="http://schemas.microsoft.com/office/powerpoint/2010/main" val="3502588854"/>
              </p:ext>
            </p:extLst>
          </p:nvPr>
        </p:nvGraphicFramePr>
        <p:xfrm>
          <a:off x="451146" y="3573016"/>
          <a:ext cx="1905000" cy="406400"/>
        </p:xfrm>
        <a:graphic>
          <a:graphicData uri="http://schemas.openxmlformats.org/presentationml/2006/ole">
            <mc:AlternateContent xmlns:mc="http://schemas.openxmlformats.org/markup-compatibility/2006">
              <mc:Choice xmlns:v="urn:schemas-microsoft-com:vml" Requires="v">
                <p:oleObj spid="_x0000_s1805439" name="Equation" r:id="rId11" imgW="952200" imgH="203040" progId="Equation.DSMT4">
                  <p:embed/>
                </p:oleObj>
              </mc:Choice>
              <mc:Fallback>
                <p:oleObj name="Equation" r:id="rId11" imgW="952200" imgH="203040" progId="Equation.DSMT4">
                  <p:embed/>
                  <p:pic>
                    <p:nvPicPr>
                      <p:cNvPr id="0" name=""/>
                      <p:cNvPicPr>
                        <a:picLocks noChangeAspect="1" noChangeArrowheads="1"/>
                      </p:cNvPicPr>
                      <p:nvPr/>
                    </p:nvPicPr>
                    <p:blipFill>
                      <a:blip r:embed="rId12"/>
                      <a:srcRect/>
                      <a:stretch>
                        <a:fillRect/>
                      </a:stretch>
                    </p:blipFill>
                    <p:spPr bwMode="auto">
                      <a:xfrm>
                        <a:off x="451146" y="3573016"/>
                        <a:ext cx="19050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Right Arrow 12"/>
          <p:cNvSpPr/>
          <p:nvPr/>
        </p:nvSpPr>
        <p:spPr>
          <a:xfrm>
            <a:off x="3203848" y="3100475"/>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4" name="Object 13"/>
          <p:cNvGraphicFramePr>
            <a:graphicFrameLocks noChangeAspect="1"/>
          </p:cNvGraphicFramePr>
          <p:nvPr>
            <p:extLst>
              <p:ext uri="{D42A27DB-BD31-4B8C-83A1-F6EECF244321}">
                <p14:modId xmlns:p14="http://schemas.microsoft.com/office/powerpoint/2010/main" val="2259280819"/>
              </p:ext>
            </p:extLst>
          </p:nvPr>
        </p:nvGraphicFramePr>
        <p:xfrm>
          <a:off x="4283968" y="2900018"/>
          <a:ext cx="1346200" cy="889000"/>
        </p:xfrm>
        <a:graphic>
          <a:graphicData uri="http://schemas.openxmlformats.org/presentationml/2006/ole">
            <mc:AlternateContent xmlns:mc="http://schemas.openxmlformats.org/markup-compatibility/2006">
              <mc:Choice xmlns:v="urn:schemas-microsoft-com:vml" Requires="v">
                <p:oleObj spid="_x0000_s1805440" name="Equation" r:id="rId13" imgW="672840" imgH="444240" progId="Equation.DSMT4">
                  <p:embed/>
                </p:oleObj>
              </mc:Choice>
              <mc:Fallback>
                <p:oleObj name="Equation" r:id="rId13" imgW="672840" imgH="444240" progId="Equation.DSMT4">
                  <p:embed/>
                  <p:pic>
                    <p:nvPicPr>
                      <p:cNvPr id="0" name=""/>
                      <p:cNvPicPr>
                        <a:picLocks noChangeAspect="1" noChangeArrowheads="1"/>
                      </p:cNvPicPr>
                      <p:nvPr/>
                    </p:nvPicPr>
                    <p:blipFill>
                      <a:blip r:embed="rId14"/>
                      <a:srcRect/>
                      <a:stretch>
                        <a:fillRect/>
                      </a:stretch>
                    </p:blipFill>
                    <p:spPr bwMode="auto">
                      <a:xfrm>
                        <a:off x="4283968" y="2900018"/>
                        <a:ext cx="13462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316661675"/>
              </p:ext>
            </p:extLst>
          </p:nvPr>
        </p:nvGraphicFramePr>
        <p:xfrm>
          <a:off x="6342063" y="2900040"/>
          <a:ext cx="1549400" cy="889000"/>
        </p:xfrm>
        <a:graphic>
          <a:graphicData uri="http://schemas.openxmlformats.org/presentationml/2006/ole">
            <mc:AlternateContent xmlns:mc="http://schemas.openxmlformats.org/markup-compatibility/2006">
              <mc:Choice xmlns:v="urn:schemas-microsoft-com:vml" Requires="v">
                <p:oleObj spid="_x0000_s1805441" name="Equation" r:id="rId15" imgW="774360" imgH="444240" progId="Equation.DSMT4">
                  <p:embed/>
                </p:oleObj>
              </mc:Choice>
              <mc:Fallback>
                <p:oleObj name="Equation" r:id="rId15" imgW="774360" imgH="444240" progId="Equation.DSMT4">
                  <p:embed/>
                  <p:pic>
                    <p:nvPicPr>
                      <p:cNvPr id="0" name=""/>
                      <p:cNvPicPr>
                        <a:picLocks noChangeAspect="1" noChangeArrowheads="1"/>
                      </p:cNvPicPr>
                      <p:nvPr/>
                    </p:nvPicPr>
                    <p:blipFill>
                      <a:blip r:embed="rId16"/>
                      <a:srcRect/>
                      <a:stretch>
                        <a:fillRect/>
                      </a:stretch>
                    </p:blipFill>
                    <p:spPr bwMode="auto">
                      <a:xfrm>
                        <a:off x="6342063" y="2900040"/>
                        <a:ext cx="15494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038289223"/>
              </p:ext>
            </p:extLst>
          </p:nvPr>
        </p:nvGraphicFramePr>
        <p:xfrm>
          <a:off x="467544" y="4149080"/>
          <a:ext cx="4918075" cy="798513"/>
        </p:xfrm>
        <a:graphic>
          <a:graphicData uri="http://schemas.openxmlformats.org/presentationml/2006/ole">
            <mc:AlternateContent xmlns:mc="http://schemas.openxmlformats.org/markup-compatibility/2006">
              <mc:Choice xmlns:v="urn:schemas-microsoft-com:vml" Requires="v">
                <p:oleObj spid="_x0000_s1805442" name="Equation" r:id="rId17" imgW="2730240" imgH="444240" progId="Equation.DSMT4">
                  <p:embed/>
                </p:oleObj>
              </mc:Choice>
              <mc:Fallback>
                <p:oleObj name="Equation" r:id="rId17" imgW="2730240" imgH="444240" progId="Equation.DSMT4">
                  <p:embed/>
                  <p:pic>
                    <p:nvPicPr>
                      <p:cNvPr id="0" name="Object 9"/>
                      <p:cNvPicPr>
                        <a:picLocks noChangeAspect="1" noChangeArrowheads="1"/>
                      </p:cNvPicPr>
                      <p:nvPr/>
                    </p:nvPicPr>
                    <p:blipFill>
                      <a:blip r:embed="rId18"/>
                      <a:srcRect/>
                      <a:stretch>
                        <a:fillRect/>
                      </a:stretch>
                    </p:blipFill>
                    <p:spPr bwMode="auto">
                      <a:xfrm>
                        <a:off x="467544" y="4149080"/>
                        <a:ext cx="4918075"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144016" y="5085184"/>
            <a:ext cx="8892480" cy="1569660"/>
          </a:xfrm>
          <a:prstGeom prst="rect">
            <a:avLst/>
          </a:prstGeom>
        </p:spPr>
        <p:txBody>
          <a:bodyPr wrap="square">
            <a:spAutoFit/>
          </a:bodyPr>
          <a:lstStyle/>
          <a:p>
            <a:pPr algn="just"/>
            <a:r>
              <a:rPr lang="ru-RU" sz="1600" dirty="0">
                <a:latin typeface="Arial" pitchFamily="34" charset="0"/>
                <a:cs typeface="Arial" pitchFamily="34" charset="0"/>
              </a:rPr>
              <a:t>Эта формула позволяет рассчитать химический потенциал в переменных (</a:t>
            </a:r>
            <a:r>
              <a:rPr lang="en-US" sz="1600" dirty="0">
                <a:latin typeface="Arial" pitchFamily="34" charset="0"/>
                <a:cs typeface="Arial" pitchFamily="34" charset="0"/>
              </a:rPr>
              <a:t>T,V</a:t>
            </a:r>
            <a:r>
              <a:rPr lang="ru-RU" sz="1600" dirty="0">
                <a:latin typeface="Arial" pitchFamily="34" charset="0"/>
                <a:cs typeface="Arial" pitchFamily="34" charset="0"/>
              </a:rPr>
              <a:t>)</a:t>
            </a:r>
            <a:r>
              <a:rPr lang="en-US" sz="1600" dirty="0">
                <a:latin typeface="Arial" pitchFamily="34" charset="0"/>
                <a:cs typeface="Arial" pitchFamily="34" charset="0"/>
              </a:rPr>
              <a:t>, </a:t>
            </a:r>
            <a:r>
              <a:rPr lang="ru-RU" sz="1600" dirty="0">
                <a:latin typeface="Arial" pitchFamily="34" charset="0"/>
                <a:cs typeface="Arial" pitchFamily="34" charset="0"/>
              </a:rPr>
              <a:t>если  внутренняя энергия и энтропия в пересчете на одну частицу были рассчитаны как функции (</a:t>
            </a:r>
            <a:r>
              <a:rPr lang="en-US" sz="1600" dirty="0">
                <a:latin typeface="Arial" pitchFamily="34" charset="0"/>
                <a:cs typeface="Arial" pitchFamily="34" charset="0"/>
              </a:rPr>
              <a:t>T,V</a:t>
            </a:r>
            <a:r>
              <a:rPr lang="ru-RU" sz="1600" dirty="0">
                <a:latin typeface="Arial" pitchFamily="34" charset="0"/>
                <a:cs typeface="Arial" pitchFamily="34" charset="0"/>
              </a:rPr>
              <a:t>). Важность химического потенциала для термодинамики обусловлена, помимо прочего, тем, что одним из условий термодинамического равновесия в системе является одинаковость химического потенциала любого компонента системы в различных фазах и в разных точках одной фазы</a:t>
            </a:r>
          </a:p>
        </p:txBody>
      </p:sp>
      <p:graphicFrame>
        <p:nvGraphicFramePr>
          <p:cNvPr id="18" name="Object 17"/>
          <p:cNvGraphicFramePr>
            <a:graphicFrameLocks noChangeAspect="1"/>
          </p:cNvGraphicFramePr>
          <p:nvPr>
            <p:extLst>
              <p:ext uri="{D42A27DB-BD31-4B8C-83A1-F6EECF244321}">
                <p14:modId xmlns:p14="http://schemas.microsoft.com/office/powerpoint/2010/main" val="3599491933"/>
              </p:ext>
            </p:extLst>
          </p:nvPr>
        </p:nvGraphicFramePr>
        <p:xfrm>
          <a:off x="6162228" y="4365104"/>
          <a:ext cx="1716087" cy="365125"/>
        </p:xfrm>
        <a:graphic>
          <a:graphicData uri="http://schemas.openxmlformats.org/presentationml/2006/ole">
            <mc:AlternateContent xmlns:mc="http://schemas.openxmlformats.org/markup-compatibility/2006">
              <mc:Choice xmlns:v="urn:schemas-microsoft-com:vml" Requires="v">
                <p:oleObj spid="_x0000_s1805443" name="Equation" r:id="rId19" imgW="952200" imgH="203040" progId="Equation.DSMT4">
                  <p:embed/>
                </p:oleObj>
              </mc:Choice>
              <mc:Fallback>
                <p:oleObj name="Equation" r:id="rId19" imgW="952200" imgH="203040" progId="Equation.DSMT4">
                  <p:embed/>
                  <p:pic>
                    <p:nvPicPr>
                      <p:cNvPr id="0" name=""/>
                      <p:cNvPicPr>
                        <a:picLocks noChangeAspect="1" noChangeArrowheads="1"/>
                      </p:cNvPicPr>
                      <p:nvPr/>
                    </p:nvPicPr>
                    <p:blipFill>
                      <a:blip r:embed="rId20"/>
                      <a:srcRect/>
                      <a:stretch>
                        <a:fillRect/>
                      </a:stretch>
                    </p:blipFill>
                    <p:spPr bwMode="auto">
                      <a:xfrm>
                        <a:off x="6162228" y="4365104"/>
                        <a:ext cx="1716087" cy="365125"/>
                      </a:xfrm>
                      <a:prstGeom prst="rect">
                        <a:avLst/>
                      </a:prstGeom>
                      <a:noFill/>
                      <a:ln w="31750">
                        <a:solidFill>
                          <a:srgbClr val="C00000"/>
                        </a:solidFill>
                      </a:ln>
                    </p:spPr>
                  </p:pic>
                </p:oleObj>
              </mc:Fallback>
            </mc:AlternateContent>
          </a:graphicData>
        </a:graphic>
      </p:graphicFrame>
      <p:sp>
        <p:nvSpPr>
          <p:cNvPr id="19" name="Rectangle 18"/>
          <p:cNvSpPr/>
          <p:nvPr/>
        </p:nvSpPr>
        <p:spPr>
          <a:xfrm>
            <a:off x="3635896" y="2348880"/>
            <a:ext cx="2808312" cy="338554"/>
          </a:xfrm>
          <a:prstGeom prst="rect">
            <a:avLst/>
          </a:prstGeom>
        </p:spPr>
        <p:txBody>
          <a:bodyPr wrap="square">
            <a:spAutoFit/>
          </a:bodyPr>
          <a:lstStyle/>
          <a:p>
            <a:pPr algn="just"/>
            <a:r>
              <a:rPr lang="ru-RU" sz="1600" dirty="0">
                <a:latin typeface="Arial" pitchFamily="34" charset="0"/>
                <a:cs typeface="Arial" pitchFamily="34" charset="0"/>
              </a:rPr>
              <a:t>Разделим на число частиц</a:t>
            </a:r>
          </a:p>
        </p:txBody>
      </p:sp>
    </p:spTree>
    <p:extLst>
      <p:ext uri="{BB962C8B-B14F-4D97-AF65-F5344CB8AC3E}">
        <p14:creationId xmlns:p14="http://schemas.microsoft.com/office/powerpoint/2010/main" val="2005476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812" y="6164263"/>
            <a:ext cx="8784976" cy="584775"/>
          </a:xfrm>
          <a:prstGeom prst="rect">
            <a:avLst/>
          </a:prstGeom>
        </p:spPr>
        <p:txBody>
          <a:bodyPr wrap="square">
            <a:spAutoFit/>
          </a:bodyPr>
          <a:lstStyle/>
          <a:p>
            <a:pPr algn="just"/>
            <a:r>
              <a:rPr lang="ru-RU" sz="1600" dirty="0">
                <a:latin typeface="Arial" pitchFamily="34" charset="0"/>
                <a:cs typeface="Arial" pitchFamily="34" charset="0"/>
              </a:rPr>
              <a:t>Наибольшее значение силы поверхностного натяжения обнаруживают в расплавленных металлах, наименьшее – у жидкого водорода и, особенно, у жидкого гелия. </a:t>
            </a:r>
          </a:p>
        </p:txBody>
      </p:sp>
      <p:sp>
        <p:nvSpPr>
          <p:cNvPr id="5" name="Rectangle 4"/>
          <p:cNvSpPr txBox="1">
            <a:spLocks noRot="1" noChangeArrowheads="1"/>
          </p:cNvSpPr>
          <p:nvPr/>
        </p:nvSpPr>
        <p:spPr bwMode="auto">
          <a:xfrm>
            <a:off x="239214" y="35151"/>
            <a:ext cx="8568952"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Коэффициент поверхностного натяжения</a:t>
            </a:r>
            <a:endParaRPr lang="ru-RU" sz="2800" b="1" kern="0" baseline="-25000" dirty="0">
              <a:solidFill>
                <a:srgbClr val="003399"/>
              </a:solidFill>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829009272"/>
              </p:ext>
            </p:extLst>
          </p:nvPr>
        </p:nvGraphicFramePr>
        <p:xfrm>
          <a:off x="1115616" y="836712"/>
          <a:ext cx="6408711" cy="5156200"/>
        </p:xfrm>
        <a:graphic>
          <a:graphicData uri="http://schemas.openxmlformats.org/drawingml/2006/table">
            <a:tbl>
              <a:tblPr firstRow="1" bandRow="1">
                <a:tableStyleId>{5C22544A-7EE6-4342-B048-85BDC9FD1C3A}</a:tableStyleId>
              </a:tblPr>
              <a:tblGrid>
                <a:gridCol w="2136237">
                  <a:extLst>
                    <a:ext uri="{9D8B030D-6E8A-4147-A177-3AD203B41FA5}">
                      <a16:colId xmlns:a16="http://schemas.microsoft.com/office/drawing/2014/main" xmlns="" val="20000"/>
                    </a:ext>
                  </a:extLst>
                </a:gridCol>
                <a:gridCol w="951596">
                  <a:extLst>
                    <a:ext uri="{9D8B030D-6E8A-4147-A177-3AD203B41FA5}">
                      <a16:colId xmlns:a16="http://schemas.microsoft.com/office/drawing/2014/main" xmlns="" val="20001"/>
                    </a:ext>
                  </a:extLst>
                </a:gridCol>
                <a:gridCol w="3320878">
                  <a:extLst>
                    <a:ext uri="{9D8B030D-6E8A-4147-A177-3AD203B41FA5}">
                      <a16:colId xmlns:a16="http://schemas.microsoft.com/office/drawing/2014/main" xmlns="" val="20002"/>
                    </a:ext>
                  </a:extLst>
                </a:gridCol>
              </a:tblGrid>
              <a:tr h="235813">
                <a:tc>
                  <a:txBody>
                    <a:bodyPr/>
                    <a:lstStyle/>
                    <a:p>
                      <a:r>
                        <a:rPr lang="ru-RU" sz="1600" b="1" dirty="0">
                          <a:latin typeface="Arial" pitchFamily="34" charset="0"/>
                          <a:cs typeface="Arial" pitchFamily="34" charset="0"/>
                        </a:rPr>
                        <a:t>Жидкость</a:t>
                      </a:r>
                      <a:endParaRPr lang="ru-RU" sz="1600" dirty="0">
                        <a:latin typeface="Arial" pitchFamily="34" charset="0"/>
                        <a:cs typeface="Arial" pitchFamily="34" charset="0"/>
                      </a:endParaRPr>
                    </a:p>
                  </a:txBody>
                  <a:tcPr/>
                </a:tc>
                <a:tc>
                  <a:txBody>
                    <a:bodyPr/>
                    <a:lstStyle/>
                    <a:p>
                      <a:r>
                        <a:rPr lang="ru-RU" sz="1600" b="1" i="1" dirty="0">
                          <a:latin typeface="Arial" pitchFamily="34" charset="0"/>
                          <a:cs typeface="Arial" pitchFamily="34" charset="0"/>
                        </a:rPr>
                        <a:t>Т</a:t>
                      </a:r>
                      <a:r>
                        <a:rPr lang="ru-RU" sz="1600" b="1" dirty="0">
                          <a:latin typeface="Arial" pitchFamily="34" charset="0"/>
                          <a:cs typeface="Arial" pitchFamily="34" charset="0"/>
                        </a:rPr>
                        <a:t>, </a:t>
                      </a:r>
                      <a:r>
                        <a:rPr lang="en-US" sz="1600" b="1" dirty="0">
                          <a:latin typeface="Arial" pitchFamily="34" charset="0"/>
                          <a:cs typeface="Arial" pitchFamily="34" charset="0"/>
                        </a:rPr>
                        <a:t>º</a:t>
                      </a:r>
                      <a:r>
                        <a:rPr lang="ru-RU" sz="1600" b="1" dirty="0">
                          <a:latin typeface="Arial" pitchFamily="34" charset="0"/>
                          <a:cs typeface="Arial" pitchFamily="34" charset="0"/>
                        </a:rPr>
                        <a:t>С</a:t>
                      </a:r>
                      <a:endParaRPr lang="ru-RU" sz="1600" dirty="0">
                        <a:latin typeface="Arial" pitchFamily="34" charset="0"/>
                        <a:cs typeface="Arial" pitchFamily="34" charset="0"/>
                      </a:endParaRPr>
                    </a:p>
                  </a:txBody>
                  <a:tcPr/>
                </a:tc>
                <a:tc>
                  <a:txBody>
                    <a:bodyPr/>
                    <a:lstStyle/>
                    <a:p>
                      <a:r>
                        <a:rPr lang="el-GR" sz="1600" dirty="0">
                          <a:latin typeface="Arial" pitchFamily="34" charset="0"/>
                          <a:cs typeface="Arial" pitchFamily="34" charset="0"/>
                        </a:rPr>
                        <a:t>σ</a:t>
                      </a:r>
                      <a:r>
                        <a:rPr lang="ru-RU" sz="1600" dirty="0">
                          <a:latin typeface="Arial" pitchFamily="34" charset="0"/>
                          <a:cs typeface="Arial" pitchFamily="34" charset="0"/>
                        </a:rPr>
                        <a:t>,</a:t>
                      </a:r>
                      <a:r>
                        <a:rPr lang="en-US" sz="1600" dirty="0">
                          <a:latin typeface="Arial" pitchFamily="34" charset="0"/>
                          <a:cs typeface="Arial" pitchFamily="34" charset="0"/>
                        </a:rPr>
                        <a:t> </a:t>
                      </a:r>
                      <a:r>
                        <a:rPr lang="ru-RU" sz="1600" dirty="0">
                          <a:latin typeface="Arial" pitchFamily="34" charset="0"/>
                          <a:cs typeface="Arial" pitchFamily="34" charset="0"/>
                        </a:rPr>
                        <a:t>мДж</a:t>
                      </a:r>
                      <a:r>
                        <a:rPr lang="en-US" sz="1600" dirty="0">
                          <a:latin typeface="Arial" pitchFamily="34" charset="0"/>
                          <a:cs typeface="Arial" pitchFamily="34" charset="0"/>
                        </a:rPr>
                        <a:t>/</a:t>
                      </a:r>
                      <a:r>
                        <a:rPr lang="ru-RU" sz="1600" dirty="0">
                          <a:latin typeface="Arial" pitchFamily="34" charset="0"/>
                          <a:cs typeface="Arial" pitchFamily="34" charset="0"/>
                        </a:rPr>
                        <a:t>м</a:t>
                      </a:r>
                      <a:r>
                        <a:rPr lang="ru-RU" sz="1600" baseline="30000" dirty="0">
                          <a:latin typeface="Arial" pitchFamily="34" charset="0"/>
                          <a:cs typeface="Arial" pitchFamily="34" charset="0"/>
                        </a:rPr>
                        <a:t>2</a:t>
                      </a:r>
                      <a:r>
                        <a:rPr lang="en-US" sz="1600" baseline="0" dirty="0">
                          <a:latin typeface="Arial" pitchFamily="34" charset="0"/>
                          <a:cs typeface="Arial" pitchFamily="34" charset="0"/>
                        </a:rPr>
                        <a:t> </a:t>
                      </a:r>
                      <a:r>
                        <a:rPr lang="ru-RU" sz="1600" baseline="0" dirty="0">
                          <a:latin typeface="Arial" pitchFamily="34" charset="0"/>
                          <a:cs typeface="Arial" pitchFamily="34" charset="0"/>
                        </a:rPr>
                        <a:t>или мН/м</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00"/>
                  </a:ext>
                </a:extLst>
              </a:tr>
              <a:tr h="370840">
                <a:tc>
                  <a:txBody>
                    <a:bodyPr/>
                    <a:lstStyle/>
                    <a:p>
                      <a:r>
                        <a:rPr lang="ru-RU" sz="1600" dirty="0">
                          <a:latin typeface="Arial" pitchFamily="34" charset="0"/>
                          <a:cs typeface="Arial" pitchFamily="34" charset="0"/>
                        </a:rPr>
                        <a:t>Вода</a:t>
                      </a:r>
                    </a:p>
                  </a:txBody>
                  <a:tcPr/>
                </a:tc>
                <a:tc>
                  <a:txBody>
                    <a:bodyPr/>
                    <a:lstStyle/>
                    <a:p>
                      <a:r>
                        <a:rPr lang="ru-RU" sz="1600" dirty="0">
                          <a:latin typeface="Arial" pitchFamily="34" charset="0"/>
                          <a:cs typeface="Arial" pitchFamily="34" charset="0"/>
                        </a:rPr>
                        <a:t>20</a:t>
                      </a:r>
                    </a:p>
                  </a:txBody>
                  <a:tcPr/>
                </a:tc>
                <a:tc>
                  <a:txBody>
                    <a:bodyPr/>
                    <a:lstStyle/>
                    <a:p>
                      <a:r>
                        <a:rPr lang="ru-RU" sz="1600" dirty="0" smtClean="0">
                          <a:latin typeface="Arial" pitchFamily="34" charset="0"/>
                          <a:cs typeface="Arial" pitchFamily="34" charset="0"/>
                        </a:rPr>
                        <a:t>72.86   </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01"/>
                  </a:ext>
                </a:extLst>
              </a:tr>
              <a:tr h="370840">
                <a:tc>
                  <a:txBody>
                    <a:bodyPr/>
                    <a:lstStyle/>
                    <a:p>
                      <a:r>
                        <a:rPr lang="ru-RU" sz="1600" dirty="0">
                          <a:latin typeface="Arial" pitchFamily="34" charset="0"/>
                          <a:cs typeface="Arial" pitchFamily="34" charset="0"/>
                        </a:rPr>
                        <a:t>Мыльный</a:t>
                      </a:r>
                      <a:r>
                        <a:rPr lang="ru-RU" sz="1600" baseline="0" dirty="0">
                          <a:latin typeface="Arial" pitchFamily="34" charset="0"/>
                          <a:cs typeface="Arial" pitchFamily="34" charset="0"/>
                        </a:rPr>
                        <a:t> </a:t>
                      </a:r>
                      <a:r>
                        <a:rPr lang="ru-RU" sz="1600" baseline="0" dirty="0" smtClean="0">
                          <a:latin typeface="Arial" pitchFamily="34" charset="0"/>
                          <a:cs typeface="Arial" pitchFamily="34" charset="0"/>
                        </a:rPr>
                        <a:t>раствор</a:t>
                      </a:r>
                      <a:endParaRPr lang="ru-RU" sz="1600" dirty="0">
                        <a:latin typeface="Arial" pitchFamily="34" charset="0"/>
                        <a:cs typeface="Arial" pitchFamily="34" charset="0"/>
                      </a:endParaRPr>
                    </a:p>
                  </a:txBody>
                  <a:tcPr/>
                </a:tc>
                <a:tc>
                  <a:txBody>
                    <a:bodyPr/>
                    <a:lstStyle/>
                    <a:p>
                      <a:r>
                        <a:rPr lang="ru-RU" sz="1600" dirty="0">
                          <a:latin typeface="Arial" pitchFamily="34" charset="0"/>
                          <a:cs typeface="Arial" pitchFamily="34" charset="0"/>
                        </a:rPr>
                        <a:t>20</a:t>
                      </a:r>
                    </a:p>
                  </a:txBody>
                  <a:tcPr/>
                </a:tc>
                <a:tc>
                  <a:txBody>
                    <a:bodyPr/>
                    <a:lstStyle/>
                    <a:p>
                      <a:r>
                        <a:rPr lang="ru-RU" sz="1600" dirty="0">
                          <a:latin typeface="Arial" pitchFamily="34" charset="0"/>
                          <a:cs typeface="Arial" pitchFamily="34" charset="0"/>
                        </a:rPr>
                        <a:t>40</a:t>
                      </a:r>
                    </a:p>
                  </a:txBody>
                  <a:tcPr/>
                </a:tc>
                <a:extLst>
                  <a:ext uri="{0D108BD9-81ED-4DB2-BD59-A6C34878D82A}">
                    <a16:rowId xmlns:a16="http://schemas.microsoft.com/office/drawing/2014/main" xmlns="" val="10002"/>
                  </a:ext>
                </a:extLst>
              </a:tr>
              <a:tr h="370840">
                <a:tc>
                  <a:txBody>
                    <a:bodyPr/>
                    <a:lstStyle/>
                    <a:p>
                      <a:r>
                        <a:rPr lang="ru-RU" sz="1600" dirty="0">
                          <a:latin typeface="Arial" pitchFamily="34" charset="0"/>
                          <a:cs typeface="Arial" pitchFamily="34" charset="0"/>
                        </a:rPr>
                        <a:t>Спирт этиловый</a:t>
                      </a:r>
                    </a:p>
                  </a:txBody>
                  <a:tcPr/>
                </a:tc>
                <a:tc>
                  <a:txBody>
                    <a:bodyPr/>
                    <a:lstStyle/>
                    <a:p>
                      <a:r>
                        <a:rPr lang="ru-RU" sz="1600" dirty="0">
                          <a:latin typeface="Arial" pitchFamily="34" charset="0"/>
                          <a:cs typeface="Arial" pitchFamily="34" charset="0"/>
                        </a:rPr>
                        <a:t>20</a:t>
                      </a:r>
                    </a:p>
                  </a:txBody>
                  <a:tcPr/>
                </a:tc>
                <a:tc>
                  <a:txBody>
                    <a:bodyPr/>
                    <a:lstStyle/>
                    <a:p>
                      <a:r>
                        <a:rPr lang="ru-RU" sz="1600" dirty="0">
                          <a:latin typeface="Arial" pitchFamily="34" charset="0"/>
                          <a:cs typeface="Arial" pitchFamily="34" charset="0"/>
                        </a:rPr>
                        <a:t>22.8</a:t>
                      </a:r>
                    </a:p>
                  </a:txBody>
                  <a:tcPr/>
                </a:tc>
                <a:extLst>
                  <a:ext uri="{0D108BD9-81ED-4DB2-BD59-A6C34878D82A}">
                    <a16:rowId xmlns:a16="http://schemas.microsoft.com/office/drawing/2014/main" xmlns="" val="10003"/>
                  </a:ext>
                </a:extLst>
              </a:tr>
              <a:tr h="370840">
                <a:tc>
                  <a:txBody>
                    <a:bodyPr/>
                    <a:lstStyle/>
                    <a:p>
                      <a:r>
                        <a:rPr lang="ru-RU" sz="1600" dirty="0">
                          <a:latin typeface="Arial" pitchFamily="34" charset="0"/>
                          <a:cs typeface="Arial" pitchFamily="34" charset="0"/>
                        </a:rPr>
                        <a:t>Эфир этиловый</a:t>
                      </a:r>
                    </a:p>
                  </a:txBody>
                  <a:tcPr/>
                </a:tc>
                <a:tc>
                  <a:txBody>
                    <a:bodyPr/>
                    <a:lstStyle/>
                    <a:p>
                      <a:r>
                        <a:rPr lang="ru-RU" sz="1600" dirty="0">
                          <a:latin typeface="Arial" pitchFamily="34" charset="0"/>
                          <a:cs typeface="Arial" pitchFamily="34" charset="0"/>
                        </a:rPr>
                        <a:t>20</a:t>
                      </a:r>
                    </a:p>
                  </a:txBody>
                  <a:tcPr/>
                </a:tc>
                <a:tc>
                  <a:txBody>
                    <a:bodyPr/>
                    <a:lstStyle/>
                    <a:p>
                      <a:r>
                        <a:rPr lang="ru-RU" sz="1600" dirty="0">
                          <a:latin typeface="Arial" pitchFamily="34" charset="0"/>
                          <a:cs typeface="Arial" pitchFamily="34" charset="0"/>
                        </a:rPr>
                        <a:t>16.9</a:t>
                      </a:r>
                    </a:p>
                  </a:txBody>
                  <a:tcPr/>
                </a:tc>
                <a:extLst>
                  <a:ext uri="{0D108BD9-81ED-4DB2-BD59-A6C34878D82A}">
                    <a16:rowId xmlns:a16="http://schemas.microsoft.com/office/drawing/2014/main" xmlns="" val="10004"/>
                  </a:ext>
                </a:extLst>
              </a:tr>
              <a:tr h="370840">
                <a:tc>
                  <a:txBody>
                    <a:bodyPr/>
                    <a:lstStyle/>
                    <a:p>
                      <a:r>
                        <a:rPr lang="ru-RU" sz="1600" dirty="0">
                          <a:latin typeface="Arial" pitchFamily="34" charset="0"/>
                          <a:cs typeface="Arial" pitchFamily="34" charset="0"/>
                        </a:rPr>
                        <a:t>Ацетон</a:t>
                      </a:r>
                    </a:p>
                  </a:txBody>
                  <a:tcPr/>
                </a:tc>
                <a:tc>
                  <a:txBody>
                    <a:bodyPr/>
                    <a:lstStyle/>
                    <a:p>
                      <a:r>
                        <a:rPr lang="ru-RU" sz="1600" dirty="0">
                          <a:latin typeface="Arial" pitchFamily="34" charset="0"/>
                          <a:cs typeface="Arial" pitchFamily="34" charset="0"/>
                        </a:rPr>
                        <a:t>20</a:t>
                      </a:r>
                    </a:p>
                  </a:txBody>
                  <a:tcPr/>
                </a:tc>
                <a:tc>
                  <a:txBody>
                    <a:bodyPr/>
                    <a:lstStyle/>
                    <a:p>
                      <a:r>
                        <a:rPr lang="ru-RU" sz="1600">
                          <a:latin typeface="Arial" pitchFamily="34" charset="0"/>
                          <a:cs typeface="Arial" pitchFamily="34" charset="0"/>
                        </a:rPr>
                        <a:t>23.7</a:t>
                      </a:r>
                    </a:p>
                  </a:txBody>
                  <a:tcPr/>
                </a:tc>
                <a:extLst>
                  <a:ext uri="{0D108BD9-81ED-4DB2-BD59-A6C34878D82A}">
                    <a16:rowId xmlns:a16="http://schemas.microsoft.com/office/drawing/2014/main" xmlns="" val="10005"/>
                  </a:ext>
                </a:extLst>
              </a:tr>
              <a:tr h="370840">
                <a:tc>
                  <a:txBody>
                    <a:bodyPr/>
                    <a:lstStyle/>
                    <a:p>
                      <a:r>
                        <a:rPr lang="ru-RU" sz="1600" dirty="0">
                          <a:latin typeface="Arial" pitchFamily="34" charset="0"/>
                          <a:cs typeface="Arial" pitchFamily="34" charset="0"/>
                        </a:rPr>
                        <a:t>Бензол </a:t>
                      </a:r>
                    </a:p>
                  </a:txBody>
                  <a:tcPr/>
                </a:tc>
                <a:tc>
                  <a:txBody>
                    <a:bodyPr/>
                    <a:lstStyle/>
                    <a:p>
                      <a:r>
                        <a:rPr lang="ru-RU" sz="1600" dirty="0">
                          <a:latin typeface="Arial" pitchFamily="34" charset="0"/>
                          <a:cs typeface="Arial" pitchFamily="34" charset="0"/>
                        </a:rPr>
                        <a:t>20</a:t>
                      </a:r>
                    </a:p>
                  </a:txBody>
                  <a:tcPr/>
                </a:tc>
                <a:tc>
                  <a:txBody>
                    <a:bodyPr/>
                    <a:lstStyle/>
                    <a:p>
                      <a:r>
                        <a:rPr lang="ru-RU" sz="1600" dirty="0">
                          <a:latin typeface="Arial" pitchFamily="34" charset="0"/>
                          <a:cs typeface="Arial" pitchFamily="34" charset="0"/>
                        </a:rPr>
                        <a:t>29.0</a:t>
                      </a:r>
                    </a:p>
                  </a:txBody>
                  <a:tcPr/>
                </a:tc>
                <a:extLst>
                  <a:ext uri="{0D108BD9-81ED-4DB2-BD59-A6C34878D82A}">
                    <a16:rowId xmlns:a16="http://schemas.microsoft.com/office/drawing/2014/main" xmlns="" val="10006"/>
                  </a:ext>
                </a:extLst>
              </a:tr>
              <a:tr h="370840">
                <a:tc>
                  <a:txBody>
                    <a:bodyPr/>
                    <a:lstStyle/>
                    <a:p>
                      <a:r>
                        <a:rPr lang="ru-RU" sz="1600" dirty="0">
                          <a:latin typeface="Arial" pitchFamily="34" charset="0"/>
                          <a:cs typeface="Arial" pitchFamily="34" charset="0"/>
                        </a:rPr>
                        <a:t>Глицерин</a:t>
                      </a:r>
                    </a:p>
                  </a:txBody>
                  <a:tcPr/>
                </a:tc>
                <a:tc>
                  <a:txBody>
                    <a:bodyPr/>
                    <a:lstStyle/>
                    <a:p>
                      <a:r>
                        <a:rPr lang="ru-RU" sz="1600" dirty="0">
                          <a:latin typeface="Arial" pitchFamily="34" charset="0"/>
                          <a:cs typeface="Arial" pitchFamily="34" charset="0"/>
                        </a:rPr>
                        <a:t>20</a:t>
                      </a:r>
                    </a:p>
                  </a:txBody>
                  <a:tcPr/>
                </a:tc>
                <a:tc>
                  <a:txBody>
                    <a:bodyPr/>
                    <a:lstStyle/>
                    <a:p>
                      <a:r>
                        <a:rPr lang="ru-RU" sz="1600" dirty="0">
                          <a:latin typeface="Arial" pitchFamily="34" charset="0"/>
                          <a:cs typeface="Arial" pitchFamily="34" charset="0"/>
                        </a:rPr>
                        <a:t>59.4</a:t>
                      </a:r>
                    </a:p>
                  </a:txBody>
                  <a:tcPr/>
                </a:tc>
                <a:extLst>
                  <a:ext uri="{0D108BD9-81ED-4DB2-BD59-A6C34878D82A}">
                    <a16:rowId xmlns:a16="http://schemas.microsoft.com/office/drawing/2014/main" xmlns="" val="10007"/>
                  </a:ext>
                </a:extLst>
              </a:tr>
              <a:tr h="370840">
                <a:tc>
                  <a:txBody>
                    <a:bodyPr/>
                    <a:lstStyle/>
                    <a:p>
                      <a:r>
                        <a:rPr lang="ru-RU" sz="1600" dirty="0">
                          <a:latin typeface="Arial" pitchFamily="34" charset="0"/>
                          <a:cs typeface="Arial" pitchFamily="34" charset="0"/>
                        </a:rPr>
                        <a:t>Ртуть </a:t>
                      </a:r>
                      <a:r>
                        <a:rPr lang="en-US" sz="1600" dirty="0">
                          <a:latin typeface="Arial" pitchFamily="34" charset="0"/>
                          <a:cs typeface="Arial" pitchFamily="34" charset="0"/>
                        </a:rPr>
                        <a:t>Hg</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20</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486.5</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08"/>
                  </a:ext>
                </a:extLst>
              </a:tr>
              <a:tr h="370840">
                <a:tc>
                  <a:txBody>
                    <a:bodyPr/>
                    <a:lstStyle/>
                    <a:p>
                      <a:r>
                        <a:rPr lang="ru-RU" sz="1600" dirty="0">
                          <a:latin typeface="Arial" pitchFamily="34" charset="0"/>
                          <a:cs typeface="Arial" pitchFamily="34" charset="0"/>
                        </a:rPr>
                        <a:t>Олово </a:t>
                      </a:r>
                      <a:r>
                        <a:rPr lang="en-US" sz="1600" dirty="0" err="1">
                          <a:latin typeface="Arial" pitchFamily="34" charset="0"/>
                          <a:cs typeface="Arial" pitchFamily="34" charset="0"/>
                        </a:rPr>
                        <a:t>Sn</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400</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518</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09"/>
                  </a:ext>
                </a:extLst>
              </a:tr>
              <a:tr h="370840">
                <a:tc>
                  <a:txBody>
                    <a:bodyPr/>
                    <a:lstStyle/>
                    <a:p>
                      <a:r>
                        <a:rPr lang="ru-RU" sz="1600" dirty="0">
                          <a:latin typeface="Arial" pitchFamily="34" charset="0"/>
                          <a:cs typeface="Arial" pitchFamily="34" charset="0"/>
                        </a:rPr>
                        <a:t>Золото </a:t>
                      </a:r>
                      <a:r>
                        <a:rPr lang="en-US" sz="1600" dirty="0">
                          <a:latin typeface="Arial" pitchFamily="34" charset="0"/>
                          <a:cs typeface="Arial" pitchFamily="34" charset="0"/>
                        </a:rPr>
                        <a:t>Au</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1130</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1102</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10"/>
                  </a:ext>
                </a:extLst>
              </a:tr>
              <a:tr h="370840">
                <a:tc>
                  <a:txBody>
                    <a:bodyPr/>
                    <a:lstStyle/>
                    <a:p>
                      <a:r>
                        <a:rPr lang="ru-RU" sz="1600" dirty="0">
                          <a:latin typeface="Arial" pitchFamily="34" charset="0"/>
                          <a:cs typeface="Arial" pitchFamily="34" charset="0"/>
                        </a:rPr>
                        <a:t>Водород</a:t>
                      </a:r>
                      <a:r>
                        <a:rPr lang="ru-RU" sz="1600" baseline="0" dirty="0">
                          <a:latin typeface="Arial" pitchFamily="34" charset="0"/>
                          <a:cs typeface="Arial" pitchFamily="34" charset="0"/>
                        </a:rPr>
                        <a:t> </a:t>
                      </a:r>
                      <a:r>
                        <a:rPr lang="en-US" sz="1600" baseline="0" dirty="0">
                          <a:latin typeface="Arial" pitchFamily="34" charset="0"/>
                          <a:cs typeface="Arial" pitchFamily="34" charset="0"/>
                        </a:rPr>
                        <a:t>H</a:t>
                      </a:r>
                      <a:r>
                        <a:rPr lang="en-US" sz="1600" baseline="-25000" dirty="0">
                          <a:latin typeface="Arial" pitchFamily="34" charset="0"/>
                          <a:cs typeface="Arial" pitchFamily="34" charset="0"/>
                        </a:rPr>
                        <a:t>2</a:t>
                      </a:r>
                      <a:endParaRPr lang="ru-RU" sz="1600" baseline="-250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-253</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2.1</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11"/>
                  </a:ext>
                </a:extLst>
              </a:tr>
              <a:tr h="370840">
                <a:tc>
                  <a:txBody>
                    <a:bodyPr/>
                    <a:lstStyle/>
                    <a:p>
                      <a:r>
                        <a:rPr lang="ru-RU" sz="1600" dirty="0">
                          <a:latin typeface="Arial" pitchFamily="34" charset="0"/>
                          <a:cs typeface="Arial" pitchFamily="34" charset="0"/>
                        </a:rPr>
                        <a:t>Гелий</a:t>
                      </a:r>
                      <a:r>
                        <a:rPr lang="ru-RU" sz="1600" baseline="0" dirty="0">
                          <a:latin typeface="Arial" pitchFamily="34" charset="0"/>
                          <a:cs typeface="Arial" pitchFamily="34" charset="0"/>
                        </a:rPr>
                        <a:t> </a:t>
                      </a:r>
                      <a:r>
                        <a:rPr lang="en-US" sz="1600" baseline="0" dirty="0">
                          <a:latin typeface="Arial" pitchFamily="34" charset="0"/>
                          <a:cs typeface="Arial" pitchFamily="34" charset="0"/>
                        </a:rPr>
                        <a:t>He</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-269</a:t>
                      </a:r>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0.</a:t>
                      </a:r>
                      <a:r>
                        <a:rPr lang="ru-RU" sz="1600" dirty="0">
                          <a:latin typeface="Arial" pitchFamily="34" charset="0"/>
                          <a:cs typeface="Arial" pitchFamily="34" charset="0"/>
                        </a:rPr>
                        <a:t>35</a:t>
                      </a:r>
                    </a:p>
                  </a:txBody>
                  <a:tcPr/>
                </a:tc>
                <a:extLst>
                  <a:ext uri="{0D108BD9-81ED-4DB2-BD59-A6C34878D82A}">
                    <a16:rowId xmlns:a16="http://schemas.microsoft.com/office/drawing/2014/main" xmlns="" val="10012"/>
                  </a:ext>
                </a:extLst>
              </a:tr>
              <a:tr h="370840">
                <a:tc>
                  <a:txBody>
                    <a:bodyPr/>
                    <a:lstStyle/>
                    <a:p>
                      <a:r>
                        <a:rPr lang="ru-RU" sz="1600" dirty="0">
                          <a:latin typeface="Arial" pitchFamily="34" charset="0"/>
                          <a:cs typeface="Arial" pitchFamily="34" charset="0"/>
                        </a:rPr>
                        <a:t>Неон </a:t>
                      </a:r>
                      <a:r>
                        <a:rPr lang="en-US" sz="1600" dirty="0">
                          <a:latin typeface="Arial" pitchFamily="34" charset="0"/>
                          <a:cs typeface="Arial" pitchFamily="34" charset="0"/>
                        </a:rPr>
                        <a:t>Ne</a:t>
                      </a:r>
                      <a:endParaRPr lang="ru-RU" sz="1600" dirty="0">
                        <a:latin typeface="Arial" pitchFamily="34" charset="0"/>
                        <a:cs typeface="Arial" pitchFamily="34" charset="0"/>
                      </a:endParaRPr>
                    </a:p>
                  </a:txBody>
                  <a:tcPr/>
                </a:tc>
                <a:tc>
                  <a:txBody>
                    <a:bodyPr/>
                    <a:lstStyle/>
                    <a:p>
                      <a:endParaRPr lang="ru-RU" sz="1600" dirty="0">
                        <a:latin typeface="Arial" pitchFamily="34" charset="0"/>
                        <a:cs typeface="Arial" pitchFamily="34" charset="0"/>
                      </a:endParaRPr>
                    </a:p>
                  </a:txBody>
                  <a:tcPr/>
                </a:tc>
                <a:tc>
                  <a:txBody>
                    <a:bodyPr/>
                    <a:lstStyle/>
                    <a:p>
                      <a:r>
                        <a:rPr lang="en-US" sz="1600" dirty="0">
                          <a:latin typeface="Arial" pitchFamily="34" charset="0"/>
                          <a:cs typeface="Arial" pitchFamily="34" charset="0"/>
                        </a:rPr>
                        <a:t>5.5</a:t>
                      </a:r>
                      <a:endParaRPr lang="ru-RU" sz="1600" dirty="0">
                        <a:latin typeface="Arial" pitchFamily="34" charset="0"/>
                        <a:cs typeface="Arial" pitchFamily="34" charset="0"/>
                      </a:endParaRPr>
                    </a:p>
                  </a:txBody>
                  <a:tcPr/>
                </a:tc>
                <a:extLst>
                  <a:ext uri="{0D108BD9-81ED-4DB2-BD59-A6C34878D82A}">
                    <a16:rowId xmlns:a16="http://schemas.microsoft.com/office/drawing/2014/main" xmlns="" val="973972876"/>
                  </a:ext>
                </a:extLst>
              </a:tr>
            </a:tbl>
          </a:graphicData>
        </a:graphic>
      </p:graphicFrame>
    </p:spTree>
    <p:extLst>
      <p:ext uri="{BB962C8B-B14F-4D97-AF65-F5344CB8AC3E}">
        <p14:creationId xmlns:p14="http://schemas.microsoft.com/office/powerpoint/2010/main" val="14425806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539552" y="30230"/>
            <a:ext cx="8064896" cy="66246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Химический потенциал и потенциал Гиббса</a:t>
            </a:r>
          </a:p>
        </p:txBody>
      </p:sp>
      <p:graphicFrame>
        <p:nvGraphicFramePr>
          <p:cNvPr id="5" name="Object 4"/>
          <p:cNvGraphicFramePr>
            <a:graphicFrameLocks noChangeAspect="1"/>
          </p:cNvGraphicFramePr>
          <p:nvPr>
            <p:extLst>
              <p:ext uri="{D42A27DB-BD31-4B8C-83A1-F6EECF244321}">
                <p14:modId xmlns:p14="http://schemas.microsoft.com/office/powerpoint/2010/main" val="65405211"/>
              </p:ext>
            </p:extLst>
          </p:nvPr>
        </p:nvGraphicFramePr>
        <p:xfrm>
          <a:off x="409228" y="1283493"/>
          <a:ext cx="1714500" cy="365125"/>
        </p:xfrm>
        <a:graphic>
          <a:graphicData uri="http://schemas.openxmlformats.org/presentationml/2006/ole">
            <mc:AlternateContent xmlns:mc="http://schemas.openxmlformats.org/markup-compatibility/2006">
              <mc:Choice xmlns:v="urn:schemas-microsoft-com:vml" Requires="v">
                <p:oleObj spid="_x0000_s1790917" name="Equation" r:id="rId3" imgW="952200" imgH="203040" progId="Equation.DSMT4">
                  <p:embed/>
                </p:oleObj>
              </mc:Choice>
              <mc:Fallback>
                <p:oleObj name="Equation" r:id="rId3" imgW="952200" imgH="203040" progId="Equation.DSMT4">
                  <p:embed/>
                  <p:pic>
                    <p:nvPicPr>
                      <p:cNvPr id="0" name="Object 15"/>
                      <p:cNvPicPr>
                        <a:picLocks noChangeAspect="1" noChangeArrowheads="1"/>
                      </p:cNvPicPr>
                      <p:nvPr/>
                    </p:nvPicPr>
                    <p:blipFill>
                      <a:blip r:embed="rId4"/>
                      <a:srcRect/>
                      <a:stretch>
                        <a:fillRect/>
                      </a:stretch>
                    </p:blipFill>
                    <p:spPr bwMode="auto">
                      <a:xfrm>
                        <a:off x="409228" y="1283493"/>
                        <a:ext cx="1714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 name="Rectangle 5"/>
          <p:cNvSpPr/>
          <p:nvPr/>
        </p:nvSpPr>
        <p:spPr>
          <a:xfrm>
            <a:off x="467544" y="808692"/>
            <a:ext cx="1656184" cy="338554"/>
          </a:xfrm>
          <a:prstGeom prst="rect">
            <a:avLst/>
          </a:prstGeom>
        </p:spPr>
        <p:txBody>
          <a:bodyPr wrap="square">
            <a:spAutoFit/>
          </a:bodyPr>
          <a:lstStyle/>
          <a:p>
            <a:pPr algn="just"/>
            <a:r>
              <a:rPr lang="ru-RU" sz="1600" dirty="0">
                <a:latin typeface="Arial" pitchFamily="34" charset="0"/>
                <a:cs typeface="Arial" pitchFamily="34" charset="0"/>
              </a:rPr>
              <a:t>Умножим на </a:t>
            </a:r>
            <a:r>
              <a:rPr lang="en-US" sz="1600" dirty="0">
                <a:latin typeface="Arial" pitchFamily="34" charset="0"/>
                <a:cs typeface="Arial" pitchFamily="34" charset="0"/>
              </a:rPr>
              <a:t>N</a:t>
            </a:r>
            <a:endParaRPr lang="ru-RU" sz="1600" dirty="0">
              <a:latin typeface="Arial" pitchFamily="34" charset="0"/>
              <a:cs typeface="Arial" pitchFamily="34" charset="0"/>
            </a:endParaRPr>
          </a:p>
        </p:txBody>
      </p:sp>
      <p:sp>
        <p:nvSpPr>
          <p:cNvPr id="7" name="Right Arrow 6"/>
          <p:cNvSpPr/>
          <p:nvPr/>
        </p:nvSpPr>
        <p:spPr>
          <a:xfrm>
            <a:off x="2761159" y="1013812"/>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8" name="Object 7"/>
          <p:cNvGraphicFramePr>
            <a:graphicFrameLocks noChangeAspect="1"/>
          </p:cNvGraphicFramePr>
          <p:nvPr>
            <p:extLst>
              <p:ext uri="{D42A27DB-BD31-4B8C-83A1-F6EECF244321}">
                <p14:modId xmlns:p14="http://schemas.microsoft.com/office/powerpoint/2010/main" val="369208538"/>
              </p:ext>
            </p:extLst>
          </p:nvPr>
        </p:nvGraphicFramePr>
        <p:xfrm>
          <a:off x="3635896" y="831249"/>
          <a:ext cx="2560637" cy="365125"/>
        </p:xfrm>
        <a:graphic>
          <a:graphicData uri="http://schemas.openxmlformats.org/presentationml/2006/ole">
            <mc:AlternateContent xmlns:mc="http://schemas.openxmlformats.org/markup-compatibility/2006">
              <mc:Choice xmlns:v="urn:schemas-microsoft-com:vml" Requires="v">
                <p:oleObj spid="_x0000_s1790918" name="Equation" r:id="rId5" imgW="1422360" imgH="203040" progId="Equation.DSMT4">
                  <p:embed/>
                </p:oleObj>
              </mc:Choice>
              <mc:Fallback>
                <p:oleObj name="Equation" r:id="rId5" imgW="1422360" imgH="203040" progId="Equation.DSMT4">
                  <p:embed/>
                  <p:pic>
                    <p:nvPicPr>
                      <p:cNvPr id="0" name=""/>
                      <p:cNvPicPr>
                        <a:picLocks noChangeAspect="1" noChangeArrowheads="1"/>
                      </p:cNvPicPr>
                      <p:nvPr/>
                    </p:nvPicPr>
                    <p:blipFill>
                      <a:blip r:embed="rId6"/>
                      <a:srcRect/>
                      <a:stretch>
                        <a:fillRect/>
                      </a:stretch>
                    </p:blipFill>
                    <p:spPr bwMode="auto">
                      <a:xfrm>
                        <a:off x="3635896" y="831249"/>
                        <a:ext cx="25606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61253944"/>
              </p:ext>
            </p:extLst>
          </p:nvPr>
        </p:nvGraphicFramePr>
        <p:xfrm>
          <a:off x="3635896" y="1268760"/>
          <a:ext cx="2149475" cy="365125"/>
        </p:xfrm>
        <a:graphic>
          <a:graphicData uri="http://schemas.openxmlformats.org/presentationml/2006/ole">
            <mc:AlternateContent xmlns:mc="http://schemas.openxmlformats.org/markup-compatibility/2006">
              <mc:Choice xmlns:v="urn:schemas-microsoft-com:vml" Requires="v">
                <p:oleObj spid="_x0000_s1790919" name="Equation" r:id="rId7" imgW="1193760" imgH="203040" progId="Equation.DSMT4">
                  <p:embed/>
                </p:oleObj>
              </mc:Choice>
              <mc:Fallback>
                <p:oleObj name="Equation" r:id="rId7" imgW="1193760" imgH="203040" progId="Equation.DSMT4">
                  <p:embed/>
                  <p:pic>
                    <p:nvPicPr>
                      <p:cNvPr id="0" name=""/>
                      <p:cNvPicPr>
                        <a:picLocks noChangeAspect="1" noChangeArrowheads="1"/>
                      </p:cNvPicPr>
                      <p:nvPr/>
                    </p:nvPicPr>
                    <p:blipFill>
                      <a:blip r:embed="rId8"/>
                      <a:srcRect/>
                      <a:stretch>
                        <a:fillRect/>
                      </a:stretch>
                    </p:blipFill>
                    <p:spPr bwMode="auto">
                      <a:xfrm>
                        <a:off x="3635896" y="1268760"/>
                        <a:ext cx="21494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395536" y="1916832"/>
            <a:ext cx="2304256" cy="584775"/>
          </a:xfrm>
          <a:prstGeom prst="rect">
            <a:avLst/>
          </a:prstGeom>
        </p:spPr>
        <p:txBody>
          <a:bodyPr wrap="square">
            <a:spAutoFit/>
          </a:bodyPr>
          <a:lstStyle/>
          <a:p>
            <a:pPr algn="just"/>
            <a:r>
              <a:rPr lang="ru-RU" sz="1600" dirty="0">
                <a:latin typeface="Arial" pitchFamily="34" charset="0"/>
                <a:cs typeface="Arial" pitchFamily="34" charset="0"/>
              </a:rPr>
              <a:t>Определение потенциала Гиббса</a:t>
            </a:r>
          </a:p>
        </p:txBody>
      </p:sp>
      <p:graphicFrame>
        <p:nvGraphicFramePr>
          <p:cNvPr id="11" name="Object 10"/>
          <p:cNvGraphicFramePr>
            <a:graphicFrameLocks noChangeAspect="1"/>
          </p:cNvGraphicFramePr>
          <p:nvPr>
            <p:extLst>
              <p:ext uri="{D42A27DB-BD31-4B8C-83A1-F6EECF244321}">
                <p14:modId xmlns:p14="http://schemas.microsoft.com/office/powerpoint/2010/main" val="949993736"/>
              </p:ext>
            </p:extLst>
          </p:nvPr>
        </p:nvGraphicFramePr>
        <p:xfrm>
          <a:off x="395536" y="2567701"/>
          <a:ext cx="1944688" cy="365125"/>
        </p:xfrm>
        <a:graphic>
          <a:graphicData uri="http://schemas.openxmlformats.org/presentationml/2006/ole">
            <mc:AlternateContent xmlns:mc="http://schemas.openxmlformats.org/markup-compatibility/2006">
              <mc:Choice xmlns:v="urn:schemas-microsoft-com:vml" Requires="v">
                <p:oleObj spid="_x0000_s1790920" name="Equation" r:id="rId9" imgW="1079280" imgH="203040" progId="Equation.DSMT4">
                  <p:embed/>
                </p:oleObj>
              </mc:Choice>
              <mc:Fallback>
                <p:oleObj name="Equation" r:id="rId9" imgW="1079280" imgH="203040" progId="Equation.DSMT4">
                  <p:embed/>
                  <p:pic>
                    <p:nvPicPr>
                      <p:cNvPr id="0" name=""/>
                      <p:cNvPicPr>
                        <a:picLocks noChangeAspect="1" noChangeArrowheads="1"/>
                      </p:cNvPicPr>
                      <p:nvPr/>
                    </p:nvPicPr>
                    <p:blipFill>
                      <a:blip r:embed="rId10"/>
                      <a:srcRect/>
                      <a:stretch>
                        <a:fillRect/>
                      </a:stretch>
                    </p:blipFill>
                    <p:spPr bwMode="auto">
                      <a:xfrm>
                        <a:off x="395536" y="2567701"/>
                        <a:ext cx="19446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Right Arrow 11"/>
          <p:cNvSpPr/>
          <p:nvPr/>
        </p:nvSpPr>
        <p:spPr>
          <a:xfrm>
            <a:off x="2761159" y="2171674"/>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3" name="Object 12"/>
          <p:cNvGraphicFramePr>
            <a:graphicFrameLocks noChangeAspect="1"/>
          </p:cNvGraphicFramePr>
          <p:nvPr>
            <p:extLst>
              <p:ext uri="{D42A27DB-BD31-4B8C-83A1-F6EECF244321}">
                <p14:modId xmlns:p14="http://schemas.microsoft.com/office/powerpoint/2010/main" val="2389839980"/>
              </p:ext>
            </p:extLst>
          </p:nvPr>
        </p:nvGraphicFramePr>
        <p:xfrm>
          <a:off x="3707904" y="2233154"/>
          <a:ext cx="960438" cy="365125"/>
        </p:xfrm>
        <a:graphic>
          <a:graphicData uri="http://schemas.openxmlformats.org/presentationml/2006/ole">
            <mc:AlternateContent xmlns:mc="http://schemas.openxmlformats.org/markup-compatibility/2006">
              <mc:Choice xmlns:v="urn:schemas-microsoft-com:vml" Requires="v">
                <p:oleObj spid="_x0000_s1790921" name="Equation" r:id="rId11" imgW="533160" imgH="203040" progId="Equation.DSMT4">
                  <p:embed/>
                </p:oleObj>
              </mc:Choice>
              <mc:Fallback>
                <p:oleObj name="Equation" r:id="rId11" imgW="533160" imgH="203040" progId="Equation.DSMT4">
                  <p:embed/>
                  <p:pic>
                    <p:nvPicPr>
                      <p:cNvPr id="0" name=""/>
                      <p:cNvPicPr>
                        <a:picLocks noChangeAspect="1" noChangeArrowheads="1"/>
                      </p:cNvPicPr>
                      <p:nvPr/>
                    </p:nvPicPr>
                    <p:blipFill>
                      <a:blip r:embed="rId12"/>
                      <a:srcRect/>
                      <a:stretch>
                        <a:fillRect/>
                      </a:stretch>
                    </p:blipFill>
                    <p:spPr bwMode="auto">
                      <a:xfrm>
                        <a:off x="3707904" y="2233154"/>
                        <a:ext cx="960438" cy="365125"/>
                      </a:xfrm>
                      <a:prstGeom prst="rect">
                        <a:avLst/>
                      </a:prstGeom>
                      <a:noFill/>
                      <a:ln w="31750">
                        <a:solidFill>
                          <a:srgbClr val="C00000"/>
                        </a:solidFill>
                      </a:ln>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263876139"/>
              </p:ext>
            </p:extLst>
          </p:nvPr>
        </p:nvGraphicFramePr>
        <p:xfrm>
          <a:off x="4932040" y="2062497"/>
          <a:ext cx="822325" cy="706438"/>
        </p:xfrm>
        <a:graphic>
          <a:graphicData uri="http://schemas.openxmlformats.org/presentationml/2006/ole">
            <mc:AlternateContent xmlns:mc="http://schemas.openxmlformats.org/markup-compatibility/2006">
              <mc:Choice xmlns:v="urn:schemas-microsoft-com:vml" Requires="v">
                <p:oleObj spid="_x0000_s1790922" name="Equation" r:id="rId13" imgW="457200" imgH="393480" progId="Equation.DSMT4">
                  <p:embed/>
                </p:oleObj>
              </mc:Choice>
              <mc:Fallback>
                <p:oleObj name="Equation" r:id="rId13" imgW="457200" imgH="393480" progId="Equation.DSMT4">
                  <p:embed/>
                  <p:pic>
                    <p:nvPicPr>
                      <p:cNvPr id="0" name=""/>
                      <p:cNvPicPr>
                        <a:picLocks noChangeAspect="1" noChangeArrowheads="1"/>
                      </p:cNvPicPr>
                      <p:nvPr/>
                    </p:nvPicPr>
                    <p:blipFill>
                      <a:blip r:embed="rId14"/>
                      <a:srcRect/>
                      <a:stretch>
                        <a:fillRect/>
                      </a:stretch>
                    </p:blipFill>
                    <p:spPr bwMode="auto">
                      <a:xfrm>
                        <a:off x="4932040" y="2062497"/>
                        <a:ext cx="822325" cy="706438"/>
                      </a:xfrm>
                      <a:prstGeom prst="rect">
                        <a:avLst/>
                      </a:prstGeom>
                      <a:noFill/>
                      <a:ln w="31750">
                        <a:solidFill>
                          <a:srgbClr val="C00000"/>
                        </a:solidFill>
                      </a:ln>
                    </p:spPr>
                  </p:pic>
                </p:oleObj>
              </mc:Fallback>
            </mc:AlternateContent>
          </a:graphicData>
        </a:graphic>
      </p:graphicFrame>
      <p:sp>
        <p:nvSpPr>
          <p:cNvPr id="15" name="Rectangle 14"/>
          <p:cNvSpPr/>
          <p:nvPr/>
        </p:nvSpPr>
        <p:spPr>
          <a:xfrm>
            <a:off x="5975648" y="2000218"/>
            <a:ext cx="3024336" cy="830997"/>
          </a:xfrm>
          <a:prstGeom prst="rect">
            <a:avLst/>
          </a:prstGeom>
          <a:ln w="31750">
            <a:solidFill>
              <a:srgbClr val="C00000"/>
            </a:solidFill>
          </a:ln>
        </p:spPr>
        <p:txBody>
          <a:bodyPr wrap="square">
            <a:spAutoFit/>
          </a:bodyPr>
          <a:lstStyle/>
          <a:p>
            <a:pPr algn="just"/>
            <a:r>
              <a:rPr lang="ru-RU" sz="1600" dirty="0">
                <a:latin typeface="Arial" pitchFamily="34" charset="0"/>
                <a:cs typeface="Arial" pitchFamily="34" charset="0"/>
              </a:rPr>
              <a:t>Химический потенциал есть  потенциал  Гиббса в пересчете на одну молекулу</a:t>
            </a:r>
          </a:p>
        </p:txBody>
      </p:sp>
      <p:graphicFrame>
        <p:nvGraphicFramePr>
          <p:cNvPr id="16" name="Object 15"/>
          <p:cNvGraphicFramePr>
            <a:graphicFrameLocks noChangeAspect="1"/>
          </p:cNvGraphicFramePr>
          <p:nvPr>
            <p:extLst>
              <p:ext uri="{D42A27DB-BD31-4B8C-83A1-F6EECF244321}">
                <p14:modId xmlns:p14="http://schemas.microsoft.com/office/powerpoint/2010/main" val="2669290758"/>
              </p:ext>
            </p:extLst>
          </p:nvPr>
        </p:nvGraphicFramePr>
        <p:xfrm>
          <a:off x="3546450" y="3175724"/>
          <a:ext cx="2997200" cy="406400"/>
        </p:xfrm>
        <a:graphic>
          <a:graphicData uri="http://schemas.openxmlformats.org/presentationml/2006/ole">
            <mc:AlternateContent xmlns:mc="http://schemas.openxmlformats.org/markup-compatibility/2006">
              <mc:Choice xmlns:v="urn:schemas-microsoft-com:vml" Requires="v">
                <p:oleObj spid="_x0000_s1790923" name="Equation" r:id="rId15" imgW="1498320" imgH="203040" progId="Equation.DSMT4">
                  <p:embed/>
                </p:oleObj>
              </mc:Choice>
              <mc:Fallback>
                <p:oleObj name="Equation" r:id="rId15" imgW="1498320" imgH="203040" progId="Equation.DSMT4">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46450" y="3175724"/>
                        <a:ext cx="29972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782191696"/>
              </p:ext>
            </p:extLst>
          </p:nvPr>
        </p:nvGraphicFramePr>
        <p:xfrm>
          <a:off x="251520" y="3803689"/>
          <a:ext cx="6542088" cy="458788"/>
        </p:xfrm>
        <a:graphic>
          <a:graphicData uri="http://schemas.openxmlformats.org/presentationml/2006/ole">
            <mc:AlternateContent xmlns:mc="http://schemas.openxmlformats.org/markup-compatibility/2006">
              <mc:Choice xmlns:v="urn:schemas-microsoft-com:vml" Requires="v">
                <p:oleObj spid="_x0000_s1790924" name="Equation" r:id="rId17" imgW="3632040" imgH="253800" progId="Equation.DSMT4">
                  <p:embed/>
                </p:oleObj>
              </mc:Choice>
              <mc:Fallback>
                <p:oleObj name="Equation" r:id="rId17" imgW="3632040" imgH="253800" progId="Equation.DSMT4">
                  <p:embed/>
                  <p:pic>
                    <p:nvPicPr>
                      <p:cNvPr id="0" name=""/>
                      <p:cNvPicPr>
                        <a:picLocks noChangeAspect="1" noChangeArrowheads="1"/>
                      </p:cNvPicPr>
                      <p:nvPr/>
                    </p:nvPicPr>
                    <p:blipFill>
                      <a:blip r:embed="rId18"/>
                      <a:srcRect/>
                      <a:stretch>
                        <a:fillRect/>
                      </a:stretch>
                    </p:blipFill>
                    <p:spPr bwMode="auto">
                      <a:xfrm>
                        <a:off x="251520" y="3803689"/>
                        <a:ext cx="6542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8" name="Rectangle 17"/>
          <p:cNvSpPr/>
          <p:nvPr/>
        </p:nvSpPr>
        <p:spPr>
          <a:xfrm>
            <a:off x="251520" y="3284984"/>
            <a:ext cx="2304256" cy="338554"/>
          </a:xfrm>
          <a:prstGeom prst="rect">
            <a:avLst/>
          </a:prstGeom>
        </p:spPr>
        <p:txBody>
          <a:bodyPr wrap="square">
            <a:spAutoFit/>
          </a:bodyPr>
          <a:lstStyle/>
          <a:p>
            <a:pPr algn="just"/>
            <a:r>
              <a:rPr lang="ru-RU" sz="1600" dirty="0">
                <a:latin typeface="Arial" pitchFamily="34" charset="0"/>
                <a:cs typeface="Arial" pitchFamily="34" charset="0"/>
              </a:rPr>
              <a:t>Другой вывод</a:t>
            </a:r>
          </a:p>
        </p:txBody>
      </p:sp>
      <p:graphicFrame>
        <p:nvGraphicFramePr>
          <p:cNvPr id="19" name="Object 18"/>
          <p:cNvGraphicFramePr>
            <a:graphicFrameLocks noChangeAspect="1"/>
          </p:cNvGraphicFramePr>
          <p:nvPr>
            <p:extLst>
              <p:ext uri="{D42A27DB-BD31-4B8C-83A1-F6EECF244321}">
                <p14:modId xmlns:p14="http://schemas.microsoft.com/office/powerpoint/2010/main" val="3075061053"/>
              </p:ext>
            </p:extLst>
          </p:nvPr>
        </p:nvGraphicFramePr>
        <p:xfrm>
          <a:off x="251520" y="4365104"/>
          <a:ext cx="7847013" cy="366712"/>
        </p:xfrm>
        <a:graphic>
          <a:graphicData uri="http://schemas.openxmlformats.org/presentationml/2006/ole">
            <mc:AlternateContent xmlns:mc="http://schemas.openxmlformats.org/markup-compatibility/2006">
              <mc:Choice xmlns:v="urn:schemas-microsoft-com:vml" Requires="v">
                <p:oleObj spid="_x0000_s1790925" name="Equation" r:id="rId19" imgW="4356000" imgH="203040" progId="Equation.DSMT4">
                  <p:embed/>
                </p:oleObj>
              </mc:Choice>
              <mc:Fallback>
                <p:oleObj name="Equation" r:id="rId19" imgW="4356000" imgH="203040" progId="Equation.DSMT4">
                  <p:embed/>
                  <p:pic>
                    <p:nvPicPr>
                      <p:cNvPr id="0" name=""/>
                      <p:cNvPicPr>
                        <a:picLocks noChangeAspect="1" noChangeArrowheads="1"/>
                      </p:cNvPicPr>
                      <p:nvPr/>
                    </p:nvPicPr>
                    <p:blipFill>
                      <a:blip r:embed="rId20"/>
                      <a:srcRect/>
                      <a:stretch>
                        <a:fillRect/>
                      </a:stretch>
                    </p:blipFill>
                    <p:spPr bwMode="auto">
                      <a:xfrm>
                        <a:off x="251520" y="4365104"/>
                        <a:ext cx="78470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948730282"/>
              </p:ext>
            </p:extLst>
          </p:nvPr>
        </p:nvGraphicFramePr>
        <p:xfrm>
          <a:off x="561926" y="6165304"/>
          <a:ext cx="1555750" cy="366713"/>
        </p:xfrm>
        <a:graphic>
          <a:graphicData uri="http://schemas.openxmlformats.org/presentationml/2006/ole">
            <mc:AlternateContent xmlns:mc="http://schemas.openxmlformats.org/markup-compatibility/2006">
              <mc:Choice xmlns:v="urn:schemas-microsoft-com:vml" Requires="v">
                <p:oleObj spid="_x0000_s1790926" name="Equation" r:id="rId21" imgW="863280" imgH="203040" progId="Equation.DSMT4">
                  <p:embed/>
                </p:oleObj>
              </mc:Choice>
              <mc:Fallback>
                <p:oleObj name="Equation" r:id="rId21" imgW="863280" imgH="203040" progId="Equation.DSMT4">
                  <p:embed/>
                  <p:pic>
                    <p:nvPicPr>
                      <p:cNvPr id="0" name=""/>
                      <p:cNvPicPr>
                        <a:picLocks noChangeAspect="1" noChangeArrowheads="1"/>
                      </p:cNvPicPr>
                      <p:nvPr/>
                    </p:nvPicPr>
                    <p:blipFill>
                      <a:blip r:embed="rId22"/>
                      <a:srcRect/>
                      <a:stretch>
                        <a:fillRect/>
                      </a:stretch>
                    </p:blipFill>
                    <p:spPr bwMode="auto">
                      <a:xfrm>
                        <a:off x="561926" y="6165304"/>
                        <a:ext cx="1555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262905" y="5445224"/>
            <a:ext cx="5177068" cy="584775"/>
          </a:xfrm>
          <a:prstGeom prst="rect">
            <a:avLst/>
          </a:prstGeom>
        </p:spPr>
        <p:txBody>
          <a:bodyPr wrap="square">
            <a:spAutoFit/>
          </a:bodyPr>
          <a:lstStyle/>
          <a:p>
            <a:pPr algn="just"/>
            <a:r>
              <a:rPr lang="ru-RU" sz="1600" dirty="0">
                <a:latin typeface="Arial" pitchFamily="34" charset="0"/>
                <a:cs typeface="Arial" pitchFamily="34" charset="0"/>
              </a:rPr>
              <a:t>С другой стороны, исходя из принципа </a:t>
            </a:r>
            <a:r>
              <a:rPr lang="ru-RU" sz="1600" dirty="0" err="1">
                <a:latin typeface="Arial" pitchFamily="34" charset="0"/>
                <a:cs typeface="Arial" pitchFamily="34" charset="0"/>
              </a:rPr>
              <a:t>аддитивности</a:t>
            </a:r>
            <a:r>
              <a:rPr lang="ru-RU" sz="1600" dirty="0">
                <a:latin typeface="Arial" pitchFamily="34" charset="0"/>
                <a:cs typeface="Arial" pitchFamily="34" charset="0"/>
              </a:rPr>
              <a:t> потенциалов</a:t>
            </a:r>
          </a:p>
        </p:txBody>
      </p:sp>
      <p:graphicFrame>
        <p:nvGraphicFramePr>
          <p:cNvPr id="23" name="Object 22"/>
          <p:cNvGraphicFramePr>
            <a:graphicFrameLocks noChangeAspect="1"/>
          </p:cNvGraphicFramePr>
          <p:nvPr>
            <p:extLst>
              <p:ext uri="{D42A27DB-BD31-4B8C-83A1-F6EECF244321}">
                <p14:modId xmlns:p14="http://schemas.microsoft.com/office/powerpoint/2010/main" val="3307080667"/>
              </p:ext>
            </p:extLst>
          </p:nvPr>
        </p:nvGraphicFramePr>
        <p:xfrm>
          <a:off x="2531070" y="5949280"/>
          <a:ext cx="2125663" cy="825500"/>
        </p:xfrm>
        <a:graphic>
          <a:graphicData uri="http://schemas.openxmlformats.org/presentationml/2006/ole">
            <mc:AlternateContent xmlns:mc="http://schemas.openxmlformats.org/markup-compatibility/2006">
              <mc:Choice xmlns:v="urn:schemas-microsoft-com:vml" Requires="v">
                <p:oleObj spid="_x0000_s1790927" name="Equation" r:id="rId23" imgW="1180800" imgH="457200" progId="Equation.DSMT4">
                  <p:embed/>
                </p:oleObj>
              </mc:Choice>
              <mc:Fallback>
                <p:oleObj name="Equation" r:id="rId23" imgW="1180800" imgH="457200" progId="Equation.DSMT4">
                  <p:embed/>
                  <p:pic>
                    <p:nvPicPr>
                      <p:cNvPr id="0" name=""/>
                      <p:cNvPicPr>
                        <a:picLocks noChangeAspect="1" noChangeArrowheads="1"/>
                      </p:cNvPicPr>
                      <p:nvPr/>
                    </p:nvPicPr>
                    <p:blipFill>
                      <a:blip r:embed="rId24"/>
                      <a:srcRect/>
                      <a:stretch>
                        <a:fillRect/>
                      </a:stretch>
                    </p:blipFill>
                    <p:spPr bwMode="auto">
                      <a:xfrm>
                        <a:off x="2531070" y="5949280"/>
                        <a:ext cx="21256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4" name="Right Arrow 23"/>
          <p:cNvSpPr/>
          <p:nvPr/>
        </p:nvSpPr>
        <p:spPr>
          <a:xfrm rot="5400000">
            <a:off x="3664587" y="3493417"/>
            <a:ext cx="282225" cy="36004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5" name="Object 24"/>
          <p:cNvGraphicFramePr>
            <a:graphicFrameLocks noChangeAspect="1"/>
          </p:cNvGraphicFramePr>
          <p:nvPr>
            <p:extLst>
              <p:ext uri="{D42A27DB-BD31-4B8C-83A1-F6EECF244321}">
                <p14:modId xmlns:p14="http://schemas.microsoft.com/office/powerpoint/2010/main" val="2285639816"/>
              </p:ext>
            </p:extLst>
          </p:nvPr>
        </p:nvGraphicFramePr>
        <p:xfrm>
          <a:off x="244649" y="4941168"/>
          <a:ext cx="2770188" cy="366712"/>
        </p:xfrm>
        <a:graphic>
          <a:graphicData uri="http://schemas.openxmlformats.org/presentationml/2006/ole">
            <mc:AlternateContent xmlns:mc="http://schemas.openxmlformats.org/markup-compatibility/2006">
              <mc:Choice xmlns:v="urn:schemas-microsoft-com:vml" Requires="v">
                <p:oleObj spid="_x0000_s1790928" name="Equation" r:id="rId25" imgW="1536480" imgH="203040" progId="Equation.DSMT4">
                  <p:embed/>
                </p:oleObj>
              </mc:Choice>
              <mc:Fallback>
                <p:oleObj name="Equation" r:id="rId25" imgW="1536480" imgH="203040" progId="Equation.DSMT4">
                  <p:embed/>
                  <p:pic>
                    <p:nvPicPr>
                      <p:cNvPr id="0" name=""/>
                      <p:cNvPicPr>
                        <a:picLocks noChangeAspect="1" noChangeArrowheads="1"/>
                      </p:cNvPicPr>
                      <p:nvPr/>
                    </p:nvPicPr>
                    <p:blipFill>
                      <a:blip r:embed="rId26"/>
                      <a:srcRect/>
                      <a:stretch>
                        <a:fillRect/>
                      </a:stretch>
                    </p:blipFill>
                    <p:spPr bwMode="auto">
                      <a:xfrm>
                        <a:off x="244649" y="4941168"/>
                        <a:ext cx="27701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894158066"/>
              </p:ext>
            </p:extLst>
          </p:nvPr>
        </p:nvGraphicFramePr>
        <p:xfrm>
          <a:off x="7092280" y="4725144"/>
          <a:ext cx="1463675" cy="825500"/>
        </p:xfrm>
        <a:graphic>
          <a:graphicData uri="http://schemas.openxmlformats.org/presentationml/2006/ole">
            <mc:AlternateContent xmlns:mc="http://schemas.openxmlformats.org/markup-compatibility/2006">
              <mc:Choice xmlns:v="urn:schemas-microsoft-com:vml" Requires="v">
                <p:oleObj spid="_x0000_s1790929" name="Equation" r:id="rId27" imgW="812520" imgH="457200" progId="Equation.DSMT4">
                  <p:embed/>
                </p:oleObj>
              </mc:Choice>
              <mc:Fallback>
                <p:oleObj name="Equation" r:id="rId27" imgW="812520" imgH="457200" progId="Equation.DSMT4">
                  <p:embed/>
                  <p:pic>
                    <p:nvPicPr>
                      <p:cNvPr id="0" name=""/>
                      <p:cNvPicPr>
                        <a:picLocks noChangeAspect="1" noChangeArrowheads="1"/>
                      </p:cNvPicPr>
                      <p:nvPr/>
                    </p:nvPicPr>
                    <p:blipFill>
                      <a:blip r:embed="rId28"/>
                      <a:srcRect/>
                      <a:stretch>
                        <a:fillRect/>
                      </a:stretch>
                    </p:blipFill>
                    <p:spPr bwMode="auto">
                      <a:xfrm>
                        <a:off x="7092280" y="4725144"/>
                        <a:ext cx="14636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884434665"/>
              </p:ext>
            </p:extLst>
          </p:nvPr>
        </p:nvGraphicFramePr>
        <p:xfrm>
          <a:off x="4235748" y="4929846"/>
          <a:ext cx="1739900" cy="366713"/>
        </p:xfrm>
        <a:graphic>
          <a:graphicData uri="http://schemas.openxmlformats.org/presentationml/2006/ole">
            <mc:AlternateContent xmlns:mc="http://schemas.openxmlformats.org/markup-compatibility/2006">
              <mc:Choice xmlns:v="urn:schemas-microsoft-com:vml" Requires="v">
                <p:oleObj spid="_x0000_s1790930" name="Equation" r:id="rId29" imgW="965160" imgH="203040" progId="Equation.DSMT4">
                  <p:embed/>
                </p:oleObj>
              </mc:Choice>
              <mc:Fallback>
                <p:oleObj name="Equation" r:id="rId29" imgW="965160" imgH="203040" progId="Equation.DSMT4">
                  <p:embed/>
                  <p:pic>
                    <p:nvPicPr>
                      <p:cNvPr id="0" name=""/>
                      <p:cNvPicPr>
                        <a:picLocks noChangeAspect="1" noChangeArrowheads="1"/>
                      </p:cNvPicPr>
                      <p:nvPr/>
                    </p:nvPicPr>
                    <p:blipFill>
                      <a:blip r:embed="rId30"/>
                      <a:srcRect/>
                      <a:stretch>
                        <a:fillRect/>
                      </a:stretch>
                    </p:blipFill>
                    <p:spPr bwMode="auto">
                      <a:xfrm>
                        <a:off x="4235748" y="4929846"/>
                        <a:ext cx="173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8" name="Right Arrow 27"/>
          <p:cNvSpPr/>
          <p:nvPr/>
        </p:nvSpPr>
        <p:spPr>
          <a:xfrm>
            <a:off x="3265642" y="4869160"/>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Right Arrow 28"/>
          <p:cNvSpPr/>
          <p:nvPr/>
        </p:nvSpPr>
        <p:spPr>
          <a:xfrm>
            <a:off x="6156176" y="4898265"/>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Right Arrow 29"/>
          <p:cNvSpPr/>
          <p:nvPr/>
        </p:nvSpPr>
        <p:spPr>
          <a:xfrm>
            <a:off x="5255568" y="6093296"/>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1" name="Object 30"/>
          <p:cNvGraphicFramePr>
            <a:graphicFrameLocks noChangeAspect="1"/>
          </p:cNvGraphicFramePr>
          <p:nvPr>
            <p:extLst>
              <p:ext uri="{D42A27DB-BD31-4B8C-83A1-F6EECF244321}">
                <p14:modId xmlns:p14="http://schemas.microsoft.com/office/powerpoint/2010/main" val="2245502585"/>
              </p:ext>
            </p:extLst>
          </p:nvPr>
        </p:nvGraphicFramePr>
        <p:xfrm>
          <a:off x="6660232" y="5759875"/>
          <a:ext cx="1349375" cy="366713"/>
        </p:xfrm>
        <a:graphic>
          <a:graphicData uri="http://schemas.openxmlformats.org/presentationml/2006/ole">
            <mc:AlternateContent xmlns:mc="http://schemas.openxmlformats.org/markup-compatibility/2006">
              <mc:Choice xmlns:v="urn:schemas-microsoft-com:vml" Requires="v">
                <p:oleObj spid="_x0000_s1790931" name="Equation" r:id="rId31" imgW="749160" imgH="203040" progId="Equation.DSMT4">
                  <p:embed/>
                </p:oleObj>
              </mc:Choice>
              <mc:Fallback>
                <p:oleObj name="Equation" r:id="rId31" imgW="749160" imgH="203040" progId="Equation.DSMT4">
                  <p:embed/>
                  <p:pic>
                    <p:nvPicPr>
                      <p:cNvPr id="0" name=""/>
                      <p:cNvPicPr>
                        <a:picLocks noChangeAspect="1" noChangeArrowheads="1"/>
                      </p:cNvPicPr>
                      <p:nvPr/>
                    </p:nvPicPr>
                    <p:blipFill>
                      <a:blip r:embed="rId32"/>
                      <a:srcRect/>
                      <a:stretch>
                        <a:fillRect/>
                      </a:stretch>
                    </p:blipFill>
                    <p:spPr bwMode="auto">
                      <a:xfrm>
                        <a:off x="6660232" y="5759875"/>
                        <a:ext cx="1349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233787179"/>
              </p:ext>
            </p:extLst>
          </p:nvPr>
        </p:nvGraphicFramePr>
        <p:xfrm>
          <a:off x="6732240" y="6229106"/>
          <a:ext cx="960438" cy="366713"/>
        </p:xfrm>
        <a:graphic>
          <a:graphicData uri="http://schemas.openxmlformats.org/presentationml/2006/ole">
            <mc:AlternateContent xmlns:mc="http://schemas.openxmlformats.org/markup-compatibility/2006">
              <mc:Choice xmlns:v="urn:schemas-microsoft-com:vml" Requires="v">
                <p:oleObj spid="_x0000_s1790932" name="Equation" r:id="rId33" imgW="533160" imgH="203040" progId="Equation.DSMT4">
                  <p:embed/>
                </p:oleObj>
              </mc:Choice>
              <mc:Fallback>
                <p:oleObj name="Equation" r:id="rId33" imgW="533160" imgH="203040" progId="Equation.DSMT4">
                  <p:embed/>
                  <p:pic>
                    <p:nvPicPr>
                      <p:cNvPr id="0" name=""/>
                      <p:cNvPicPr>
                        <a:picLocks noChangeAspect="1" noChangeArrowheads="1"/>
                      </p:cNvPicPr>
                      <p:nvPr/>
                    </p:nvPicPr>
                    <p:blipFill>
                      <a:blip r:embed="rId34"/>
                      <a:srcRect/>
                      <a:stretch>
                        <a:fillRect/>
                      </a:stretch>
                    </p:blipFill>
                    <p:spPr bwMode="auto">
                      <a:xfrm>
                        <a:off x="6732240" y="6229106"/>
                        <a:ext cx="960438" cy="366713"/>
                      </a:xfrm>
                      <a:prstGeom prst="rect">
                        <a:avLst/>
                      </a:prstGeom>
                      <a:noFill/>
                      <a:ln w="31750">
                        <a:solidFill>
                          <a:srgbClr val="C00000"/>
                        </a:solidFill>
                      </a:ln>
                    </p:spPr>
                  </p:pic>
                </p:oleObj>
              </mc:Fallback>
            </mc:AlternateContent>
          </a:graphicData>
        </a:graphic>
      </p:graphicFrame>
      <p:cxnSp>
        <p:nvCxnSpPr>
          <p:cNvPr id="34" name="Straight Connector 33"/>
          <p:cNvCxnSpPr/>
          <p:nvPr/>
        </p:nvCxnSpPr>
        <p:spPr>
          <a:xfrm>
            <a:off x="179512" y="3068960"/>
            <a:ext cx="8964488" cy="0"/>
          </a:xfrm>
          <a:prstGeom prst="line">
            <a:avLst/>
          </a:prstGeom>
          <a:ln w="31750">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5" name="Object 34"/>
          <p:cNvGraphicFramePr>
            <a:graphicFrameLocks noChangeAspect="1"/>
          </p:cNvGraphicFramePr>
          <p:nvPr>
            <p:extLst>
              <p:ext uri="{D42A27DB-BD31-4B8C-83A1-F6EECF244321}">
                <p14:modId xmlns:p14="http://schemas.microsoft.com/office/powerpoint/2010/main" val="2144700491"/>
              </p:ext>
            </p:extLst>
          </p:nvPr>
        </p:nvGraphicFramePr>
        <p:xfrm>
          <a:off x="7668344" y="808692"/>
          <a:ext cx="914400" cy="319088"/>
        </p:xfrm>
        <a:graphic>
          <a:graphicData uri="http://schemas.openxmlformats.org/presentationml/2006/ole">
            <mc:AlternateContent xmlns:mc="http://schemas.openxmlformats.org/markup-compatibility/2006">
              <mc:Choice xmlns:v="urn:schemas-microsoft-com:vml" Requires="v">
                <p:oleObj spid="_x0000_s1790933" name="Equation" r:id="rId35" imgW="507960" imgH="177480" progId="Equation.DSMT4">
                  <p:embed/>
                </p:oleObj>
              </mc:Choice>
              <mc:Fallback>
                <p:oleObj name="Equation" r:id="rId35" imgW="507960" imgH="177480" progId="Equation.DSMT4">
                  <p:embed/>
                  <p:pic>
                    <p:nvPicPr>
                      <p:cNvPr id="0" name=""/>
                      <p:cNvPicPr>
                        <a:picLocks noChangeAspect="1" noChangeArrowheads="1"/>
                      </p:cNvPicPr>
                      <p:nvPr/>
                    </p:nvPicPr>
                    <p:blipFill>
                      <a:blip r:embed="rId36"/>
                      <a:srcRect/>
                      <a:stretch>
                        <a:fillRect/>
                      </a:stretch>
                    </p:blipFill>
                    <p:spPr bwMode="auto">
                      <a:xfrm>
                        <a:off x="7668344" y="808692"/>
                        <a:ext cx="9144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4114507582"/>
              </p:ext>
            </p:extLst>
          </p:nvPr>
        </p:nvGraphicFramePr>
        <p:xfrm>
          <a:off x="7700963" y="1187450"/>
          <a:ext cx="846137" cy="319088"/>
        </p:xfrm>
        <a:graphic>
          <a:graphicData uri="http://schemas.openxmlformats.org/presentationml/2006/ole">
            <mc:AlternateContent xmlns:mc="http://schemas.openxmlformats.org/markup-compatibility/2006">
              <mc:Choice xmlns:v="urn:schemas-microsoft-com:vml" Requires="v">
                <p:oleObj spid="_x0000_s1790934" name="Equation" r:id="rId37" imgW="469800" imgH="177480" progId="Equation.DSMT4">
                  <p:embed/>
                </p:oleObj>
              </mc:Choice>
              <mc:Fallback>
                <p:oleObj name="Equation" r:id="rId37" imgW="469800" imgH="177480" progId="Equation.DSMT4">
                  <p:embed/>
                  <p:pic>
                    <p:nvPicPr>
                      <p:cNvPr id="0" name=""/>
                      <p:cNvPicPr>
                        <a:picLocks noChangeAspect="1" noChangeArrowheads="1"/>
                      </p:cNvPicPr>
                      <p:nvPr/>
                    </p:nvPicPr>
                    <p:blipFill>
                      <a:blip r:embed="rId38"/>
                      <a:srcRect/>
                      <a:stretch>
                        <a:fillRect/>
                      </a:stretch>
                    </p:blipFill>
                    <p:spPr bwMode="auto">
                      <a:xfrm>
                        <a:off x="7700963" y="1187450"/>
                        <a:ext cx="8461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121260794"/>
              </p:ext>
            </p:extLst>
          </p:nvPr>
        </p:nvGraphicFramePr>
        <p:xfrm>
          <a:off x="7717036" y="1568450"/>
          <a:ext cx="868362" cy="319088"/>
        </p:xfrm>
        <a:graphic>
          <a:graphicData uri="http://schemas.openxmlformats.org/presentationml/2006/ole">
            <mc:AlternateContent xmlns:mc="http://schemas.openxmlformats.org/markup-compatibility/2006">
              <mc:Choice xmlns:v="urn:schemas-microsoft-com:vml" Requires="v">
                <p:oleObj spid="_x0000_s1790935" name="Equation" r:id="rId39" imgW="482400" imgH="177480" progId="Equation.DSMT4">
                  <p:embed/>
                </p:oleObj>
              </mc:Choice>
              <mc:Fallback>
                <p:oleObj name="Equation" r:id="rId39" imgW="482400" imgH="177480" progId="Equation.DSMT4">
                  <p:embed/>
                  <p:pic>
                    <p:nvPicPr>
                      <p:cNvPr id="0" name=""/>
                      <p:cNvPicPr>
                        <a:picLocks noChangeAspect="1" noChangeArrowheads="1"/>
                      </p:cNvPicPr>
                      <p:nvPr/>
                    </p:nvPicPr>
                    <p:blipFill>
                      <a:blip r:embed="rId40"/>
                      <a:srcRect/>
                      <a:stretch>
                        <a:fillRect/>
                      </a:stretch>
                    </p:blipFill>
                    <p:spPr bwMode="auto">
                      <a:xfrm>
                        <a:off x="7717036" y="1568450"/>
                        <a:ext cx="8683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959749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835696" y="78536"/>
            <a:ext cx="5913412" cy="8626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Химический потенциал в случае нескольких компонент</a:t>
            </a:r>
          </a:p>
        </p:txBody>
      </p:sp>
      <p:graphicFrame>
        <p:nvGraphicFramePr>
          <p:cNvPr id="5" name="Object 4"/>
          <p:cNvGraphicFramePr>
            <a:graphicFrameLocks noChangeAspect="1"/>
          </p:cNvGraphicFramePr>
          <p:nvPr>
            <p:extLst>
              <p:ext uri="{D42A27DB-BD31-4B8C-83A1-F6EECF244321}">
                <p14:modId xmlns:p14="http://schemas.microsoft.com/office/powerpoint/2010/main" val="3453709715"/>
              </p:ext>
            </p:extLst>
          </p:nvPr>
        </p:nvGraphicFramePr>
        <p:xfrm>
          <a:off x="395536" y="1667520"/>
          <a:ext cx="3479800" cy="685800"/>
        </p:xfrm>
        <a:graphic>
          <a:graphicData uri="http://schemas.openxmlformats.org/presentationml/2006/ole">
            <mc:AlternateContent xmlns:mc="http://schemas.openxmlformats.org/markup-compatibility/2006">
              <mc:Choice xmlns:v="urn:schemas-microsoft-com:vml" Requires="v">
                <p:oleObj spid="_x0000_s1767411" name="Equation" r:id="rId4" imgW="1739880" imgH="342720" progId="Equation.DSMT4">
                  <p:embed/>
                </p:oleObj>
              </mc:Choice>
              <mc:Fallback>
                <p:oleObj name="Equation" r:id="rId4" imgW="1739880" imgH="342720" progId="Equation.DSMT4">
                  <p:embed/>
                  <p:pic>
                    <p:nvPicPr>
                      <p:cNvPr id="0" name="Object 8"/>
                      <p:cNvPicPr>
                        <a:picLocks noChangeAspect="1" noChangeArrowheads="1"/>
                      </p:cNvPicPr>
                      <p:nvPr/>
                    </p:nvPicPr>
                    <p:blipFill>
                      <a:blip r:embed="rId5"/>
                      <a:srcRect/>
                      <a:stretch>
                        <a:fillRect/>
                      </a:stretch>
                    </p:blipFill>
                    <p:spPr bwMode="auto">
                      <a:xfrm>
                        <a:off x="395536" y="1667520"/>
                        <a:ext cx="3479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53369284"/>
              </p:ext>
            </p:extLst>
          </p:nvPr>
        </p:nvGraphicFramePr>
        <p:xfrm>
          <a:off x="467544" y="2747640"/>
          <a:ext cx="3205162" cy="619125"/>
        </p:xfrm>
        <a:graphic>
          <a:graphicData uri="http://schemas.openxmlformats.org/presentationml/2006/ole">
            <mc:AlternateContent xmlns:mc="http://schemas.openxmlformats.org/markup-compatibility/2006">
              <mc:Choice xmlns:v="urn:schemas-microsoft-com:vml" Requires="v">
                <p:oleObj spid="_x0000_s1767412" name="Equation" r:id="rId6" imgW="1777680" imgH="342720" progId="Equation.DSMT4">
                  <p:embed/>
                </p:oleObj>
              </mc:Choice>
              <mc:Fallback>
                <p:oleObj name="Equation" r:id="rId6" imgW="1777680" imgH="342720" progId="Equation.DSMT4">
                  <p:embed/>
                  <p:pic>
                    <p:nvPicPr>
                      <p:cNvPr id="0" name="Object 24"/>
                      <p:cNvPicPr>
                        <a:picLocks noChangeAspect="1" noChangeArrowheads="1"/>
                      </p:cNvPicPr>
                      <p:nvPr/>
                    </p:nvPicPr>
                    <p:blipFill>
                      <a:blip r:embed="rId7"/>
                      <a:srcRect/>
                      <a:stretch>
                        <a:fillRect/>
                      </a:stretch>
                    </p:blipFill>
                    <p:spPr bwMode="auto">
                      <a:xfrm>
                        <a:off x="467544" y="2747640"/>
                        <a:ext cx="320516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187073686"/>
              </p:ext>
            </p:extLst>
          </p:nvPr>
        </p:nvGraphicFramePr>
        <p:xfrm>
          <a:off x="4894263" y="1451273"/>
          <a:ext cx="2159000" cy="1041400"/>
        </p:xfrm>
        <a:graphic>
          <a:graphicData uri="http://schemas.openxmlformats.org/presentationml/2006/ole">
            <mc:AlternateContent xmlns:mc="http://schemas.openxmlformats.org/markup-compatibility/2006">
              <mc:Choice xmlns:v="urn:schemas-microsoft-com:vml" Requires="v">
                <p:oleObj spid="_x0000_s1767413" name="Equation" r:id="rId8" imgW="1079280" imgH="520560" progId="Equation.DSMT4">
                  <p:embed/>
                </p:oleObj>
              </mc:Choice>
              <mc:Fallback>
                <p:oleObj name="Equation" r:id="rId8" imgW="1079280" imgH="520560" progId="Equation.DSMT4">
                  <p:embed/>
                  <p:pic>
                    <p:nvPicPr>
                      <p:cNvPr id="0" name=""/>
                      <p:cNvPicPr>
                        <a:picLocks noChangeAspect="1" noChangeArrowheads="1"/>
                      </p:cNvPicPr>
                      <p:nvPr/>
                    </p:nvPicPr>
                    <p:blipFill>
                      <a:blip r:embed="rId9"/>
                      <a:srcRect/>
                      <a:stretch>
                        <a:fillRect/>
                      </a:stretch>
                    </p:blipFill>
                    <p:spPr bwMode="auto">
                      <a:xfrm>
                        <a:off x="4894263" y="1451273"/>
                        <a:ext cx="2159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20777923"/>
              </p:ext>
            </p:extLst>
          </p:nvPr>
        </p:nvGraphicFramePr>
        <p:xfrm>
          <a:off x="4932040" y="2459608"/>
          <a:ext cx="2159000" cy="1041400"/>
        </p:xfrm>
        <a:graphic>
          <a:graphicData uri="http://schemas.openxmlformats.org/presentationml/2006/ole">
            <mc:AlternateContent xmlns:mc="http://schemas.openxmlformats.org/markup-compatibility/2006">
              <mc:Choice xmlns:v="urn:schemas-microsoft-com:vml" Requires="v">
                <p:oleObj spid="_x0000_s1767414" name="Equation" r:id="rId10" imgW="1079280" imgH="520560" progId="Equation.DSMT4">
                  <p:embed/>
                </p:oleObj>
              </mc:Choice>
              <mc:Fallback>
                <p:oleObj name="Equation" r:id="rId10" imgW="1079280" imgH="520560" progId="Equation.DSMT4">
                  <p:embed/>
                  <p:pic>
                    <p:nvPicPr>
                      <p:cNvPr id="0" name=""/>
                      <p:cNvPicPr>
                        <a:picLocks noChangeAspect="1" noChangeArrowheads="1"/>
                      </p:cNvPicPr>
                      <p:nvPr/>
                    </p:nvPicPr>
                    <p:blipFill>
                      <a:blip r:embed="rId11"/>
                      <a:srcRect/>
                      <a:stretch>
                        <a:fillRect/>
                      </a:stretch>
                    </p:blipFill>
                    <p:spPr bwMode="auto">
                      <a:xfrm>
                        <a:off x="4932040" y="2459608"/>
                        <a:ext cx="2159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249234983"/>
              </p:ext>
            </p:extLst>
          </p:nvPr>
        </p:nvGraphicFramePr>
        <p:xfrm>
          <a:off x="3563888" y="3501008"/>
          <a:ext cx="1395412" cy="619125"/>
        </p:xfrm>
        <a:graphic>
          <a:graphicData uri="http://schemas.openxmlformats.org/presentationml/2006/ole">
            <mc:AlternateContent xmlns:mc="http://schemas.openxmlformats.org/markup-compatibility/2006">
              <mc:Choice xmlns:v="urn:schemas-microsoft-com:vml" Requires="v">
                <p:oleObj spid="_x0000_s1767415" name="Equation" r:id="rId12" imgW="774360" imgH="342720" progId="Equation.DSMT4">
                  <p:embed/>
                </p:oleObj>
              </mc:Choice>
              <mc:Fallback>
                <p:oleObj name="Equation" r:id="rId12" imgW="774360" imgH="342720" progId="Equation.DSMT4">
                  <p:embed/>
                  <p:pic>
                    <p:nvPicPr>
                      <p:cNvPr id="0" name=""/>
                      <p:cNvPicPr>
                        <a:picLocks noChangeAspect="1" noChangeArrowheads="1"/>
                      </p:cNvPicPr>
                      <p:nvPr/>
                    </p:nvPicPr>
                    <p:blipFill>
                      <a:blip r:embed="rId13"/>
                      <a:srcRect/>
                      <a:stretch>
                        <a:fillRect/>
                      </a:stretch>
                    </p:blipFill>
                    <p:spPr bwMode="auto">
                      <a:xfrm>
                        <a:off x="3563888" y="3501008"/>
                        <a:ext cx="1395412" cy="619125"/>
                      </a:xfrm>
                      <a:prstGeom prst="rect">
                        <a:avLst/>
                      </a:prstGeom>
                      <a:noFill/>
                      <a:ln w="31750">
                        <a:solidFill>
                          <a:srgbClr val="C00000"/>
                        </a:solidFill>
                      </a:ln>
                    </p:spPr>
                  </p:pic>
                </p:oleObj>
              </mc:Fallback>
            </mc:AlternateContent>
          </a:graphicData>
        </a:graphic>
      </p:graphicFrame>
      <p:sp>
        <p:nvSpPr>
          <p:cNvPr id="10" name="Rectangle 9"/>
          <p:cNvSpPr/>
          <p:nvPr/>
        </p:nvSpPr>
        <p:spPr>
          <a:xfrm>
            <a:off x="323528" y="4293096"/>
            <a:ext cx="8424936" cy="338554"/>
          </a:xfrm>
          <a:prstGeom prst="rect">
            <a:avLst/>
          </a:prstGeom>
        </p:spPr>
        <p:txBody>
          <a:bodyPr wrap="square">
            <a:spAutoFit/>
          </a:bodyPr>
          <a:lstStyle/>
          <a:p>
            <a:pPr algn="just"/>
            <a:r>
              <a:rPr lang="ru-RU" sz="1600" dirty="0">
                <a:latin typeface="Arial" pitchFamily="34" charset="0"/>
                <a:cs typeface="Arial" pitchFamily="34" charset="0"/>
              </a:rPr>
              <a:t>Аналогично для других потенциалов (энтальпии и свободной энергии Гельмгольца)</a:t>
            </a:r>
          </a:p>
        </p:txBody>
      </p:sp>
      <p:graphicFrame>
        <p:nvGraphicFramePr>
          <p:cNvPr id="11" name="Object 10"/>
          <p:cNvGraphicFramePr>
            <a:graphicFrameLocks noChangeAspect="1"/>
          </p:cNvGraphicFramePr>
          <p:nvPr>
            <p:extLst>
              <p:ext uri="{D42A27DB-BD31-4B8C-83A1-F6EECF244321}">
                <p14:modId xmlns:p14="http://schemas.microsoft.com/office/powerpoint/2010/main" val="146587910"/>
              </p:ext>
            </p:extLst>
          </p:nvPr>
        </p:nvGraphicFramePr>
        <p:xfrm>
          <a:off x="323528" y="6069533"/>
          <a:ext cx="3297237" cy="619125"/>
        </p:xfrm>
        <a:graphic>
          <a:graphicData uri="http://schemas.openxmlformats.org/presentationml/2006/ole">
            <mc:AlternateContent xmlns:mc="http://schemas.openxmlformats.org/markup-compatibility/2006">
              <mc:Choice xmlns:v="urn:schemas-microsoft-com:vml" Requires="v">
                <p:oleObj spid="_x0000_s1767416" name="Equation" r:id="rId14" imgW="1828800" imgH="342720" progId="Equation.DSMT4">
                  <p:embed/>
                </p:oleObj>
              </mc:Choice>
              <mc:Fallback>
                <p:oleObj name="Equation" r:id="rId14" imgW="1828800" imgH="342720" progId="Equation.DSMT4">
                  <p:embed/>
                  <p:pic>
                    <p:nvPicPr>
                      <p:cNvPr id="0" name=""/>
                      <p:cNvPicPr>
                        <a:picLocks noChangeAspect="1" noChangeArrowheads="1"/>
                      </p:cNvPicPr>
                      <p:nvPr/>
                    </p:nvPicPr>
                    <p:blipFill>
                      <a:blip r:embed="rId15"/>
                      <a:srcRect/>
                      <a:stretch>
                        <a:fillRect/>
                      </a:stretch>
                    </p:blipFill>
                    <p:spPr bwMode="auto">
                      <a:xfrm>
                        <a:off x="323528" y="6069533"/>
                        <a:ext cx="329723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720551401"/>
              </p:ext>
            </p:extLst>
          </p:nvPr>
        </p:nvGraphicFramePr>
        <p:xfrm>
          <a:off x="323528" y="4989413"/>
          <a:ext cx="3046412" cy="619125"/>
        </p:xfrm>
        <a:graphic>
          <a:graphicData uri="http://schemas.openxmlformats.org/presentationml/2006/ole">
            <mc:AlternateContent xmlns:mc="http://schemas.openxmlformats.org/markup-compatibility/2006">
              <mc:Choice xmlns:v="urn:schemas-microsoft-com:vml" Requires="v">
                <p:oleObj spid="_x0000_s1767417" name="Equation" r:id="rId16" imgW="1688760" imgH="342720" progId="Equation.DSMT4">
                  <p:embed/>
                </p:oleObj>
              </mc:Choice>
              <mc:Fallback>
                <p:oleObj name="Equation" r:id="rId16" imgW="1688760" imgH="342720" progId="Equation.DSMT4">
                  <p:embed/>
                  <p:pic>
                    <p:nvPicPr>
                      <p:cNvPr id="0" name=""/>
                      <p:cNvPicPr>
                        <a:picLocks noChangeAspect="1" noChangeArrowheads="1"/>
                      </p:cNvPicPr>
                      <p:nvPr/>
                    </p:nvPicPr>
                    <p:blipFill>
                      <a:blip r:embed="rId17"/>
                      <a:srcRect/>
                      <a:stretch>
                        <a:fillRect/>
                      </a:stretch>
                    </p:blipFill>
                    <p:spPr bwMode="auto">
                      <a:xfrm>
                        <a:off x="323528" y="4989413"/>
                        <a:ext cx="304641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504037554"/>
              </p:ext>
            </p:extLst>
          </p:nvPr>
        </p:nvGraphicFramePr>
        <p:xfrm>
          <a:off x="4814106" y="4668093"/>
          <a:ext cx="2159000" cy="1041400"/>
        </p:xfrm>
        <a:graphic>
          <a:graphicData uri="http://schemas.openxmlformats.org/presentationml/2006/ole">
            <mc:AlternateContent xmlns:mc="http://schemas.openxmlformats.org/markup-compatibility/2006">
              <mc:Choice xmlns:v="urn:schemas-microsoft-com:vml" Requires="v">
                <p:oleObj spid="_x0000_s1767418" name="Equation" r:id="rId18" imgW="1079280" imgH="520560" progId="Equation.DSMT4">
                  <p:embed/>
                </p:oleObj>
              </mc:Choice>
              <mc:Fallback>
                <p:oleObj name="Equation" r:id="rId18" imgW="1079280" imgH="520560" progId="Equation.DSMT4">
                  <p:embed/>
                  <p:pic>
                    <p:nvPicPr>
                      <p:cNvPr id="0" name=""/>
                      <p:cNvPicPr>
                        <a:picLocks noChangeAspect="1" noChangeArrowheads="1"/>
                      </p:cNvPicPr>
                      <p:nvPr/>
                    </p:nvPicPr>
                    <p:blipFill>
                      <a:blip r:embed="rId19"/>
                      <a:srcRect/>
                      <a:stretch>
                        <a:fillRect/>
                      </a:stretch>
                    </p:blipFill>
                    <p:spPr bwMode="auto">
                      <a:xfrm>
                        <a:off x="4814106" y="4668093"/>
                        <a:ext cx="2159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107882474"/>
              </p:ext>
            </p:extLst>
          </p:nvPr>
        </p:nvGraphicFramePr>
        <p:xfrm>
          <a:off x="4842222" y="5771976"/>
          <a:ext cx="2159000" cy="1041400"/>
        </p:xfrm>
        <a:graphic>
          <a:graphicData uri="http://schemas.openxmlformats.org/presentationml/2006/ole">
            <mc:AlternateContent xmlns:mc="http://schemas.openxmlformats.org/markup-compatibility/2006">
              <mc:Choice xmlns:v="urn:schemas-microsoft-com:vml" Requires="v">
                <p:oleObj spid="_x0000_s1767419" name="Equation" r:id="rId20" imgW="1079280" imgH="520560" progId="Equation.DSMT4">
                  <p:embed/>
                </p:oleObj>
              </mc:Choice>
              <mc:Fallback>
                <p:oleObj name="Equation" r:id="rId20" imgW="1079280" imgH="520560" progId="Equation.DSMT4">
                  <p:embed/>
                  <p:pic>
                    <p:nvPicPr>
                      <p:cNvPr id="0" name=""/>
                      <p:cNvPicPr>
                        <a:picLocks noChangeAspect="1" noChangeArrowheads="1"/>
                      </p:cNvPicPr>
                      <p:nvPr/>
                    </p:nvPicPr>
                    <p:blipFill>
                      <a:blip r:embed="rId21"/>
                      <a:srcRect/>
                      <a:stretch>
                        <a:fillRect/>
                      </a:stretch>
                    </p:blipFill>
                    <p:spPr bwMode="auto">
                      <a:xfrm>
                        <a:off x="4842222" y="5771976"/>
                        <a:ext cx="2159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 name="Rectangle 1"/>
          <p:cNvSpPr/>
          <p:nvPr/>
        </p:nvSpPr>
        <p:spPr>
          <a:xfrm>
            <a:off x="251520" y="958565"/>
            <a:ext cx="8784976" cy="584775"/>
          </a:xfrm>
          <a:prstGeom prst="rect">
            <a:avLst/>
          </a:prstGeom>
        </p:spPr>
        <p:txBody>
          <a:bodyPr wrap="square">
            <a:spAutoFit/>
          </a:bodyPr>
          <a:lstStyle/>
          <a:p>
            <a:pPr algn="just"/>
            <a:r>
              <a:rPr lang="ru-RU" sz="1600" dirty="0">
                <a:latin typeface="Arial" pitchFamily="34" charset="0"/>
                <a:cs typeface="Arial" pitchFamily="34" charset="0"/>
              </a:rPr>
              <a:t>Если в системе имеется несколько разных типов частиц, есть столько же разных химических потенциалов. </a:t>
            </a:r>
          </a:p>
        </p:txBody>
      </p:sp>
    </p:spTree>
    <p:extLst>
      <p:ext uri="{BB962C8B-B14F-4D97-AF65-F5344CB8AC3E}">
        <p14:creationId xmlns:p14="http://schemas.microsoft.com/office/powerpoint/2010/main" val="36236176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923928" y="44624"/>
            <a:ext cx="1368152"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Фазы</a:t>
            </a:r>
          </a:p>
        </p:txBody>
      </p:sp>
      <p:sp>
        <p:nvSpPr>
          <p:cNvPr id="6" name="Rectangle 5"/>
          <p:cNvSpPr/>
          <p:nvPr/>
        </p:nvSpPr>
        <p:spPr>
          <a:xfrm>
            <a:off x="179512" y="607322"/>
            <a:ext cx="8856984" cy="6001643"/>
          </a:xfrm>
          <a:prstGeom prst="rect">
            <a:avLst/>
          </a:prstGeom>
        </p:spPr>
        <p:txBody>
          <a:bodyPr wrap="square">
            <a:spAutoFit/>
          </a:bodyPr>
          <a:lstStyle/>
          <a:p>
            <a:pPr algn="just"/>
            <a:r>
              <a:rPr lang="ru-RU" sz="1600" dirty="0">
                <a:latin typeface="Arial" pitchFamily="34" charset="0"/>
                <a:cs typeface="Arial" pitchFamily="34" charset="0"/>
              </a:rPr>
              <a:t>Вещества, образующие термодинамическую систему, могут находиться в различных агрегатных состояниях: газообразном, жидком, твердом. </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Термодинамическая система внутри которой нет поверхностей раздела, отделяющих разные по свойствам части системы, называется гомогенной системой.</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Термодинамическая система, состоящая из различных по своим свойствам частей, разграниченных поверхностями раздела, называется гетерогенной системой. </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Каждая гетерогенная система состоит из отдельных фаз. Фазой называется часть гетерогенной системы, ограниченная поверхностью раздела и характеризующаяся в отсутствии внешнего поля одинаковыми физическими свойствами во всех своих точках.   На границе фаз существует скачкообразное изменение свойств. Граница фаз – это тонкий слой толщиной порядка 10</a:t>
            </a:r>
            <a:r>
              <a:rPr lang="ru-RU" sz="1600" baseline="30000" dirty="0">
                <a:latin typeface="Arial" pitchFamily="34" charset="0"/>
                <a:cs typeface="Arial" pitchFamily="34" charset="0"/>
              </a:rPr>
              <a:t>-9</a:t>
            </a:r>
            <a:r>
              <a:rPr lang="ru-RU" sz="1600" dirty="0">
                <a:latin typeface="Arial" pitchFamily="34" charset="0"/>
                <a:cs typeface="Arial" pitchFamily="34" charset="0"/>
              </a:rPr>
              <a:t> – 10</a:t>
            </a:r>
            <a:r>
              <a:rPr lang="ru-RU" sz="1600" baseline="30000" dirty="0">
                <a:latin typeface="Arial" pitchFamily="34" charset="0"/>
                <a:cs typeface="Arial" pitchFamily="34" charset="0"/>
              </a:rPr>
              <a:t>-10</a:t>
            </a:r>
            <a:r>
              <a:rPr lang="ru-RU" sz="1600" dirty="0">
                <a:latin typeface="Arial" pitchFamily="34" charset="0"/>
                <a:cs typeface="Arial" pitchFamily="34" charset="0"/>
              </a:rPr>
              <a:t> м.</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Для описания состава системы вводятся понятия составной части и компоненты. Составные части – это индивидуальные вещества, которые можно выделить из системы и они будут устойчиво существовать вне неё. Компоненты системы – составные части системы, которых достаточно для описания состава каждой фазы системы в отдельности.</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Число компонентов обычно меньше, чем число составляющих, т.к. концентрации вещества в равновесии могут быть связаны определенными соотношениями.  Если составляющие не вступают в взаимодействие, то число компонент равно числу составляющих.</a:t>
            </a:r>
          </a:p>
        </p:txBody>
      </p:sp>
    </p:spTree>
    <p:extLst>
      <p:ext uri="{BB962C8B-B14F-4D97-AF65-F5344CB8AC3E}">
        <p14:creationId xmlns:p14="http://schemas.microsoft.com/office/powerpoint/2010/main" val="32588300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835696" y="44624"/>
            <a:ext cx="5913412"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Условия фазового равновесия</a:t>
            </a:r>
          </a:p>
        </p:txBody>
      </p:sp>
      <p:sp>
        <p:nvSpPr>
          <p:cNvPr id="5" name="Rectangle 4"/>
          <p:cNvSpPr/>
          <p:nvPr/>
        </p:nvSpPr>
        <p:spPr>
          <a:xfrm>
            <a:off x="2987824" y="730792"/>
            <a:ext cx="6075548" cy="1077218"/>
          </a:xfrm>
          <a:prstGeom prst="rect">
            <a:avLst/>
          </a:prstGeom>
        </p:spPr>
        <p:txBody>
          <a:bodyPr wrap="square">
            <a:spAutoFit/>
          </a:bodyPr>
          <a:lstStyle/>
          <a:p>
            <a:pPr algn="just"/>
            <a:r>
              <a:rPr lang="ru-RU" sz="1600" dirty="0">
                <a:latin typeface="Arial" pitchFamily="34" charset="0"/>
                <a:cs typeface="Arial" pitchFamily="34" charset="0"/>
              </a:rPr>
              <a:t>Фазовый переход происходит при  каких-то конкретных давлениях и температурах на кривой фазового равновесия, поэтому он является изобарно-изотермическим процессом и описывается потенциалом Гиббса</a:t>
            </a:r>
          </a:p>
        </p:txBody>
      </p:sp>
      <p:sp>
        <p:nvSpPr>
          <p:cNvPr id="7" name="Rectangle 6"/>
          <p:cNvSpPr/>
          <p:nvPr/>
        </p:nvSpPr>
        <p:spPr>
          <a:xfrm>
            <a:off x="2997349" y="1882700"/>
            <a:ext cx="5967139" cy="1077218"/>
          </a:xfrm>
          <a:prstGeom prst="rect">
            <a:avLst/>
          </a:prstGeom>
        </p:spPr>
        <p:txBody>
          <a:bodyPr wrap="square">
            <a:spAutoFit/>
          </a:bodyPr>
          <a:lstStyle/>
          <a:p>
            <a:pPr algn="just"/>
            <a:r>
              <a:rPr lang="ru-RU" sz="1600" dirty="0">
                <a:latin typeface="Arial" pitchFamily="34" charset="0"/>
                <a:cs typeface="Arial" pitchFamily="34" charset="0"/>
              </a:rPr>
              <a:t>Имеются две фазы вещества, находящиеся в равновесии.  </a:t>
            </a:r>
            <a:r>
              <a:rPr lang="en-US" sz="1600" i="1" dirty="0">
                <a:latin typeface="Arial" pitchFamily="34" charset="0"/>
                <a:cs typeface="Arial" pitchFamily="34" charset="0"/>
              </a:rPr>
              <a:t>N</a:t>
            </a:r>
            <a:r>
              <a:rPr lang="en-US" sz="1600" baseline="-25000" dirty="0">
                <a:latin typeface="Arial" pitchFamily="34" charset="0"/>
                <a:cs typeface="Arial" pitchFamily="34" charset="0"/>
              </a:rPr>
              <a:t>1</a:t>
            </a:r>
            <a:r>
              <a:rPr lang="en-US" sz="1600" dirty="0">
                <a:latin typeface="Arial" pitchFamily="34" charset="0"/>
                <a:cs typeface="Arial" pitchFamily="34" charset="0"/>
              </a:rPr>
              <a:t> </a:t>
            </a:r>
            <a:r>
              <a:rPr lang="ru-RU" sz="1600" dirty="0">
                <a:latin typeface="Arial" pitchFamily="34" charset="0"/>
                <a:cs typeface="Arial" pitchFamily="34" charset="0"/>
              </a:rPr>
              <a:t>частиц в одной фазе, </a:t>
            </a:r>
            <a:r>
              <a:rPr lang="en-US" sz="1600" i="1" dirty="0">
                <a:latin typeface="Arial" pitchFamily="34" charset="0"/>
                <a:cs typeface="Arial" pitchFamily="34" charset="0"/>
              </a:rPr>
              <a:t>N</a:t>
            </a:r>
            <a:r>
              <a:rPr lang="en-US" sz="1600" baseline="-25000" dirty="0">
                <a:latin typeface="Arial" pitchFamily="34" charset="0"/>
                <a:cs typeface="Arial" pitchFamily="34" charset="0"/>
              </a:rPr>
              <a:t>2</a:t>
            </a:r>
            <a:r>
              <a:rPr lang="en-US" sz="1600" dirty="0">
                <a:latin typeface="Arial" pitchFamily="34" charset="0"/>
                <a:cs typeface="Arial" pitchFamily="34" charset="0"/>
              </a:rPr>
              <a:t> </a:t>
            </a:r>
            <a:r>
              <a:rPr lang="ru-RU" sz="1600" dirty="0">
                <a:latin typeface="Arial" pitchFamily="34" charset="0"/>
                <a:cs typeface="Arial" pitchFamily="34" charset="0"/>
              </a:rPr>
              <a:t>в другой фазе. Рассмотрим виртуальный изобарно-изотермический переход </a:t>
            </a:r>
            <a:r>
              <a:rPr lang="en-US" sz="1600" dirty="0">
                <a:latin typeface="Arial" pitchFamily="34" charset="0"/>
                <a:cs typeface="Arial" pitchFamily="34" charset="0"/>
              </a:rPr>
              <a:t>dN</a:t>
            </a:r>
            <a:r>
              <a:rPr lang="en-US" sz="1600" baseline="-25000" dirty="0">
                <a:latin typeface="Arial" pitchFamily="34" charset="0"/>
                <a:cs typeface="Arial" pitchFamily="34" charset="0"/>
              </a:rPr>
              <a:t>1</a:t>
            </a:r>
            <a:r>
              <a:rPr lang="en-US" sz="1600" dirty="0">
                <a:latin typeface="Arial" pitchFamily="34" charset="0"/>
                <a:cs typeface="Arial" pitchFamily="34" charset="0"/>
              </a:rPr>
              <a:t> </a:t>
            </a:r>
            <a:r>
              <a:rPr lang="ru-RU" sz="1600" dirty="0">
                <a:latin typeface="Arial" pitchFamily="34" charset="0"/>
                <a:cs typeface="Arial" pitchFamily="34" charset="0"/>
              </a:rPr>
              <a:t>частиц из одной фазы в другую</a:t>
            </a:r>
          </a:p>
        </p:txBody>
      </p:sp>
      <p:cxnSp>
        <p:nvCxnSpPr>
          <p:cNvPr id="9" name="Straight Arrow Connector 8"/>
          <p:cNvCxnSpPr/>
          <p:nvPr/>
        </p:nvCxnSpPr>
        <p:spPr>
          <a:xfrm flipV="1">
            <a:off x="395536" y="980728"/>
            <a:ext cx="0" cy="2160240"/>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395536" y="3140968"/>
            <a:ext cx="2376264" cy="9525"/>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extLst>
              <p:ext uri="{D42A27DB-BD31-4B8C-83A1-F6EECF244321}">
                <p14:modId xmlns:p14="http://schemas.microsoft.com/office/powerpoint/2010/main" val="3886842439"/>
              </p:ext>
            </p:extLst>
          </p:nvPr>
        </p:nvGraphicFramePr>
        <p:xfrm>
          <a:off x="48890" y="764704"/>
          <a:ext cx="274638" cy="298450"/>
        </p:xfrm>
        <a:graphic>
          <a:graphicData uri="http://schemas.openxmlformats.org/presentationml/2006/ole">
            <mc:AlternateContent xmlns:mc="http://schemas.openxmlformats.org/markup-compatibility/2006">
              <mc:Choice xmlns:v="urn:schemas-microsoft-com:vml" Requires="v">
                <p:oleObj spid="_x0000_s1791724" name="Equation" r:id="rId3" imgW="152280" imgH="164880" progId="Equation.DSMT4">
                  <p:embed/>
                </p:oleObj>
              </mc:Choice>
              <mc:Fallback>
                <p:oleObj name="Equation" r:id="rId3" imgW="152280" imgH="164880" progId="Equation.DSMT4">
                  <p:embed/>
                  <p:pic>
                    <p:nvPicPr>
                      <p:cNvPr id="0" name="Object 5"/>
                      <p:cNvPicPr>
                        <a:picLocks noChangeAspect="1" noChangeArrowheads="1"/>
                      </p:cNvPicPr>
                      <p:nvPr/>
                    </p:nvPicPr>
                    <p:blipFill>
                      <a:blip r:embed="rId4"/>
                      <a:srcRect/>
                      <a:stretch>
                        <a:fillRect/>
                      </a:stretch>
                    </p:blipFill>
                    <p:spPr bwMode="auto">
                      <a:xfrm>
                        <a:off x="48890" y="764704"/>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851353081"/>
              </p:ext>
            </p:extLst>
          </p:nvPr>
        </p:nvGraphicFramePr>
        <p:xfrm>
          <a:off x="2519388" y="2703661"/>
          <a:ext cx="252412" cy="298450"/>
        </p:xfrm>
        <a:graphic>
          <a:graphicData uri="http://schemas.openxmlformats.org/presentationml/2006/ole">
            <mc:AlternateContent xmlns:mc="http://schemas.openxmlformats.org/markup-compatibility/2006">
              <mc:Choice xmlns:v="urn:schemas-microsoft-com:vml" Requires="v">
                <p:oleObj spid="_x0000_s1791725" name="Equation" r:id="rId5" imgW="139680" imgH="164880" progId="Equation.DSMT4">
                  <p:embed/>
                </p:oleObj>
              </mc:Choice>
              <mc:Fallback>
                <p:oleObj name="Equation" r:id="rId5" imgW="139680" imgH="164880" progId="Equation.DSMT4">
                  <p:embed/>
                  <p:pic>
                    <p:nvPicPr>
                      <p:cNvPr id="0" name=""/>
                      <p:cNvPicPr>
                        <a:picLocks noChangeAspect="1" noChangeArrowheads="1"/>
                      </p:cNvPicPr>
                      <p:nvPr/>
                    </p:nvPicPr>
                    <p:blipFill>
                      <a:blip r:embed="rId6"/>
                      <a:srcRect/>
                      <a:stretch>
                        <a:fillRect/>
                      </a:stretch>
                    </p:blipFill>
                    <p:spPr bwMode="auto">
                      <a:xfrm>
                        <a:off x="2519388" y="2703661"/>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Freeform 16"/>
          <p:cNvSpPr/>
          <p:nvPr/>
        </p:nvSpPr>
        <p:spPr>
          <a:xfrm>
            <a:off x="791580" y="1329284"/>
            <a:ext cx="1584176" cy="1476164"/>
          </a:xfrm>
          <a:custGeom>
            <a:avLst/>
            <a:gdLst>
              <a:gd name="connsiteX0" fmla="*/ 0 w 1162050"/>
              <a:gd name="connsiteY0" fmla="*/ 1104900 h 1104900"/>
              <a:gd name="connsiteX1" fmla="*/ 514350 w 1162050"/>
              <a:gd name="connsiteY1" fmla="*/ 933450 h 1104900"/>
              <a:gd name="connsiteX2" fmla="*/ 914400 w 1162050"/>
              <a:gd name="connsiteY2" fmla="*/ 571500 h 1104900"/>
              <a:gd name="connsiteX3" fmla="*/ 1162050 w 1162050"/>
              <a:gd name="connsiteY3" fmla="*/ 0 h 1104900"/>
            </a:gdLst>
            <a:ahLst/>
            <a:cxnLst>
              <a:cxn ang="0">
                <a:pos x="connsiteX0" y="connsiteY0"/>
              </a:cxn>
              <a:cxn ang="0">
                <a:pos x="connsiteX1" y="connsiteY1"/>
              </a:cxn>
              <a:cxn ang="0">
                <a:pos x="connsiteX2" y="connsiteY2"/>
              </a:cxn>
              <a:cxn ang="0">
                <a:pos x="connsiteX3" y="connsiteY3"/>
              </a:cxn>
            </a:cxnLst>
            <a:rect l="l" t="t" r="r" b="b"/>
            <a:pathLst>
              <a:path w="1162050" h="1104900">
                <a:moveTo>
                  <a:pt x="0" y="1104900"/>
                </a:moveTo>
                <a:cubicBezTo>
                  <a:pt x="180975" y="1063625"/>
                  <a:pt x="361950" y="1022350"/>
                  <a:pt x="514350" y="933450"/>
                </a:cubicBezTo>
                <a:cubicBezTo>
                  <a:pt x="666750" y="844550"/>
                  <a:pt x="806450" y="727075"/>
                  <a:pt x="914400" y="571500"/>
                </a:cubicBezTo>
                <a:cubicBezTo>
                  <a:pt x="1022350" y="415925"/>
                  <a:pt x="1092200" y="207962"/>
                  <a:pt x="1162050" y="0"/>
                </a:cubicBezTo>
              </a:path>
            </a:pathLst>
          </a:custGeom>
          <a:ln w="53975">
            <a:solidFill>
              <a:srgbClr val="4110F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8" name="Rectangle 17"/>
          <p:cNvSpPr/>
          <p:nvPr/>
        </p:nvSpPr>
        <p:spPr>
          <a:xfrm>
            <a:off x="590836" y="980728"/>
            <a:ext cx="1764196" cy="738664"/>
          </a:xfrm>
          <a:prstGeom prst="rect">
            <a:avLst/>
          </a:prstGeom>
        </p:spPr>
        <p:txBody>
          <a:bodyPr wrap="square">
            <a:spAutoFit/>
          </a:bodyPr>
          <a:lstStyle/>
          <a:p>
            <a:r>
              <a:rPr lang="ru-RU" sz="1400" dirty="0">
                <a:latin typeface="Arial" pitchFamily="34" charset="0"/>
                <a:cs typeface="Arial" pitchFamily="34" charset="0"/>
              </a:rPr>
              <a:t>Кривая фазового равновесия на диаграмме </a:t>
            </a:r>
            <a:r>
              <a:rPr lang="en-US" sz="1400" dirty="0">
                <a:latin typeface="Arial" pitchFamily="34" charset="0"/>
                <a:cs typeface="Arial" pitchFamily="34" charset="0"/>
              </a:rPr>
              <a:t>(</a:t>
            </a:r>
            <a:r>
              <a:rPr lang="en-US" sz="1400" i="1" dirty="0" err="1">
                <a:latin typeface="Arial" pitchFamily="34" charset="0"/>
                <a:cs typeface="Arial" pitchFamily="34" charset="0"/>
              </a:rPr>
              <a:t>p</a:t>
            </a:r>
            <a:r>
              <a:rPr lang="en-US" sz="1400" dirty="0" err="1">
                <a:latin typeface="Arial" pitchFamily="34" charset="0"/>
                <a:cs typeface="Arial" pitchFamily="34" charset="0"/>
              </a:rPr>
              <a:t>,</a:t>
            </a:r>
            <a:r>
              <a:rPr lang="en-US" sz="1400" i="1" dirty="0" err="1">
                <a:latin typeface="Arial" pitchFamily="34" charset="0"/>
                <a:cs typeface="Arial" pitchFamily="34" charset="0"/>
              </a:rPr>
              <a:t>T</a:t>
            </a:r>
            <a:r>
              <a:rPr lang="en-US" sz="1400" dirty="0">
                <a:latin typeface="Arial" pitchFamily="34" charset="0"/>
                <a:cs typeface="Arial" pitchFamily="34" charset="0"/>
              </a:rPr>
              <a:t>)</a:t>
            </a:r>
            <a:endParaRPr lang="ru-RU" sz="1400" dirty="0">
              <a:latin typeface="Arial" pitchFamily="34" charset="0"/>
              <a:cs typeface="Arial" pitchFamily="34"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2605935527"/>
              </p:ext>
            </p:extLst>
          </p:nvPr>
        </p:nvGraphicFramePr>
        <p:xfrm>
          <a:off x="365051" y="3501008"/>
          <a:ext cx="3067050" cy="412750"/>
        </p:xfrm>
        <a:graphic>
          <a:graphicData uri="http://schemas.openxmlformats.org/presentationml/2006/ole">
            <mc:AlternateContent xmlns:mc="http://schemas.openxmlformats.org/markup-compatibility/2006">
              <mc:Choice xmlns:v="urn:schemas-microsoft-com:vml" Requires="v">
                <p:oleObj spid="_x0000_s1791726" name="Equation" r:id="rId7" imgW="1701720" imgH="228600" progId="Equation.DSMT4">
                  <p:embed/>
                </p:oleObj>
              </mc:Choice>
              <mc:Fallback>
                <p:oleObj name="Equation" r:id="rId7" imgW="1701720" imgH="228600" progId="Equation.DSMT4">
                  <p:embed/>
                  <p:pic>
                    <p:nvPicPr>
                      <p:cNvPr id="0" name="Object 5"/>
                      <p:cNvPicPr>
                        <a:picLocks noChangeAspect="1" noChangeArrowheads="1"/>
                      </p:cNvPicPr>
                      <p:nvPr/>
                    </p:nvPicPr>
                    <p:blipFill>
                      <a:blip r:embed="rId8"/>
                      <a:srcRect/>
                      <a:stretch>
                        <a:fillRect/>
                      </a:stretch>
                    </p:blipFill>
                    <p:spPr bwMode="auto">
                      <a:xfrm>
                        <a:off x="365051" y="3501008"/>
                        <a:ext cx="30670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15288767"/>
              </p:ext>
            </p:extLst>
          </p:nvPr>
        </p:nvGraphicFramePr>
        <p:xfrm>
          <a:off x="323528" y="3889871"/>
          <a:ext cx="3203575" cy="412750"/>
        </p:xfrm>
        <a:graphic>
          <a:graphicData uri="http://schemas.openxmlformats.org/presentationml/2006/ole">
            <mc:AlternateContent xmlns:mc="http://schemas.openxmlformats.org/markup-compatibility/2006">
              <mc:Choice xmlns:v="urn:schemas-microsoft-com:vml" Requires="v">
                <p:oleObj spid="_x0000_s1791727" name="Equation" r:id="rId9" imgW="1777680" imgH="228600" progId="Equation.DSMT4">
                  <p:embed/>
                </p:oleObj>
              </mc:Choice>
              <mc:Fallback>
                <p:oleObj name="Equation" r:id="rId9" imgW="1777680" imgH="228600" progId="Equation.DSMT4">
                  <p:embed/>
                  <p:pic>
                    <p:nvPicPr>
                      <p:cNvPr id="0" name=""/>
                      <p:cNvPicPr>
                        <a:picLocks noChangeAspect="1" noChangeArrowheads="1"/>
                      </p:cNvPicPr>
                      <p:nvPr/>
                    </p:nvPicPr>
                    <p:blipFill>
                      <a:blip r:embed="rId10"/>
                      <a:srcRect/>
                      <a:stretch>
                        <a:fillRect/>
                      </a:stretch>
                    </p:blipFill>
                    <p:spPr bwMode="auto">
                      <a:xfrm>
                        <a:off x="323528" y="3889871"/>
                        <a:ext cx="32035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520353826"/>
              </p:ext>
            </p:extLst>
          </p:nvPr>
        </p:nvGraphicFramePr>
        <p:xfrm>
          <a:off x="4139952" y="3544441"/>
          <a:ext cx="1120775" cy="320675"/>
        </p:xfrm>
        <a:graphic>
          <a:graphicData uri="http://schemas.openxmlformats.org/presentationml/2006/ole">
            <mc:AlternateContent xmlns:mc="http://schemas.openxmlformats.org/markup-compatibility/2006">
              <mc:Choice xmlns:v="urn:schemas-microsoft-com:vml" Requires="v">
                <p:oleObj spid="_x0000_s1791728" name="Equation" r:id="rId11" imgW="622080" imgH="177480" progId="Equation.DSMT4">
                  <p:embed/>
                </p:oleObj>
              </mc:Choice>
              <mc:Fallback>
                <p:oleObj name="Equation" r:id="rId11" imgW="622080" imgH="177480" progId="Equation.DSMT4">
                  <p:embed/>
                  <p:pic>
                    <p:nvPicPr>
                      <p:cNvPr id="0" name=""/>
                      <p:cNvPicPr>
                        <a:picLocks noChangeAspect="1" noChangeArrowheads="1"/>
                      </p:cNvPicPr>
                      <p:nvPr/>
                    </p:nvPicPr>
                    <p:blipFill>
                      <a:blip r:embed="rId12"/>
                      <a:srcRect/>
                      <a:stretch>
                        <a:fillRect/>
                      </a:stretch>
                    </p:blipFill>
                    <p:spPr bwMode="auto">
                      <a:xfrm>
                        <a:off x="4139952" y="3544441"/>
                        <a:ext cx="11207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853681108"/>
              </p:ext>
            </p:extLst>
          </p:nvPr>
        </p:nvGraphicFramePr>
        <p:xfrm>
          <a:off x="4139952" y="3899396"/>
          <a:ext cx="1120775" cy="320675"/>
        </p:xfrm>
        <a:graphic>
          <a:graphicData uri="http://schemas.openxmlformats.org/presentationml/2006/ole">
            <mc:AlternateContent xmlns:mc="http://schemas.openxmlformats.org/markup-compatibility/2006">
              <mc:Choice xmlns:v="urn:schemas-microsoft-com:vml" Requires="v">
                <p:oleObj spid="_x0000_s1791729" name="Equation" r:id="rId13" imgW="622080" imgH="177480" progId="Equation.DSMT4">
                  <p:embed/>
                </p:oleObj>
              </mc:Choice>
              <mc:Fallback>
                <p:oleObj name="Equation" r:id="rId13" imgW="622080" imgH="177480" progId="Equation.DSMT4">
                  <p:embed/>
                  <p:pic>
                    <p:nvPicPr>
                      <p:cNvPr id="0" name=""/>
                      <p:cNvPicPr>
                        <a:picLocks noChangeAspect="1" noChangeArrowheads="1"/>
                      </p:cNvPicPr>
                      <p:nvPr/>
                    </p:nvPicPr>
                    <p:blipFill>
                      <a:blip r:embed="rId14"/>
                      <a:srcRect/>
                      <a:stretch>
                        <a:fillRect/>
                      </a:stretch>
                    </p:blipFill>
                    <p:spPr bwMode="auto">
                      <a:xfrm>
                        <a:off x="4139952" y="3899396"/>
                        <a:ext cx="11207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ight Arrow 22"/>
          <p:cNvSpPr/>
          <p:nvPr/>
        </p:nvSpPr>
        <p:spPr>
          <a:xfrm>
            <a:off x="5665558" y="3645023"/>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4" name="Object 23"/>
          <p:cNvGraphicFramePr>
            <a:graphicFrameLocks noChangeAspect="1"/>
          </p:cNvGraphicFramePr>
          <p:nvPr>
            <p:extLst>
              <p:ext uri="{D42A27DB-BD31-4B8C-83A1-F6EECF244321}">
                <p14:modId xmlns:p14="http://schemas.microsoft.com/office/powerpoint/2010/main" val="663774061"/>
              </p:ext>
            </p:extLst>
          </p:nvPr>
        </p:nvGraphicFramePr>
        <p:xfrm>
          <a:off x="6804248" y="3476317"/>
          <a:ext cx="1397000" cy="412750"/>
        </p:xfrm>
        <a:graphic>
          <a:graphicData uri="http://schemas.openxmlformats.org/presentationml/2006/ole">
            <mc:AlternateContent xmlns:mc="http://schemas.openxmlformats.org/markup-compatibility/2006">
              <mc:Choice xmlns:v="urn:schemas-microsoft-com:vml" Requires="v">
                <p:oleObj spid="_x0000_s1791730" name="Equation" r:id="rId15" imgW="774360" imgH="228600" progId="Equation.DSMT4">
                  <p:embed/>
                </p:oleObj>
              </mc:Choice>
              <mc:Fallback>
                <p:oleObj name="Equation" r:id="rId15" imgW="774360" imgH="228600" progId="Equation.DSMT4">
                  <p:embed/>
                  <p:pic>
                    <p:nvPicPr>
                      <p:cNvPr id="0" name=""/>
                      <p:cNvPicPr>
                        <a:picLocks noChangeAspect="1" noChangeArrowheads="1"/>
                      </p:cNvPicPr>
                      <p:nvPr/>
                    </p:nvPicPr>
                    <p:blipFill>
                      <a:blip r:embed="rId16"/>
                      <a:srcRect/>
                      <a:stretch>
                        <a:fillRect/>
                      </a:stretch>
                    </p:blipFill>
                    <p:spPr bwMode="auto">
                      <a:xfrm>
                        <a:off x="6804248" y="3476317"/>
                        <a:ext cx="13970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109139710"/>
              </p:ext>
            </p:extLst>
          </p:nvPr>
        </p:nvGraphicFramePr>
        <p:xfrm>
          <a:off x="6804248" y="3811542"/>
          <a:ext cx="1487487" cy="412750"/>
        </p:xfrm>
        <a:graphic>
          <a:graphicData uri="http://schemas.openxmlformats.org/presentationml/2006/ole">
            <mc:AlternateContent xmlns:mc="http://schemas.openxmlformats.org/markup-compatibility/2006">
              <mc:Choice xmlns:v="urn:schemas-microsoft-com:vml" Requires="v">
                <p:oleObj spid="_x0000_s1791731" name="Equation" r:id="rId17" imgW="825480" imgH="228600" progId="Equation.DSMT4">
                  <p:embed/>
                </p:oleObj>
              </mc:Choice>
              <mc:Fallback>
                <p:oleObj name="Equation" r:id="rId17" imgW="825480" imgH="228600" progId="Equation.DSMT4">
                  <p:embed/>
                  <p:pic>
                    <p:nvPicPr>
                      <p:cNvPr id="0" name=""/>
                      <p:cNvPicPr>
                        <a:picLocks noChangeAspect="1" noChangeArrowheads="1"/>
                      </p:cNvPicPr>
                      <p:nvPr/>
                    </p:nvPicPr>
                    <p:blipFill>
                      <a:blip r:embed="rId18"/>
                      <a:srcRect/>
                      <a:stretch>
                        <a:fillRect/>
                      </a:stretch>
                    </p:blipFill>
                    <p:spPr bwMode="auto">
                      <a:xfrm>
                        <a:off x="6804248" y="3811542"/>
                        <a:ext cx="148748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6" name="Rectangle 25"/>
          <p:cNvSpPr/>
          <p:nvPr/>
        </p:nvSpPr>
        <p:spPr>
          <a:xfrm>
            <a:off x="4211960" y="4509120"/>
            <a:ext cx="4392488" cy="584775"/>
          </a:xfrm>
          <a:prstGeom prst="rect">
            <a:avLst/>
          </a:prstGeom>
        </p:spPr>
        <p:txBody>
          <a:bodyPr wrap="square">
            <a:spAutoFit/>
          </a:bodyPr>
          <a:lstStyle/>
          <a:p>
            <a:pPr algn="just"/>
            <a:r>
              <a:rPr lang="ru-RU" sz="1600" dirty="0">
                <a:latin typeface="Arial" pitchFamily="34" charset="0"/>
                <a:cs typeface="Arial" pitchFamily="34" charset="0"/>
              </a:rPr>
              <a:t>Суммарное изменение потенциала Гиббса обеих фаз</a:t>
            </a:r>
          </a:p>
        </p:txBody>
      </p:sp>
      <p:sp>
        <p:nvSpPr>
          <p:cNvPr id="27" name="Rectangle 26"/>
          <p:cNvSpPr/>
          <p:nvPr/>
        </p:nvSpPr>
        <p:spPr>
          <a:xfrm>
            <a:off x="2997349" y="3051820"/>
            <a:ext cx="4604853" cy="338554"/>
          </a:xfrm>
          <a:prstGeom prst="rect">
            <a:avLst/>
          </a:prstGeom>
        </p:spPr>
        <p:txBody>
          <a:bodyPr wrap="square">
            <a:spAutoFit/>
          </a:bodyPr>
          <a:lstStyle/>
          <a:p>
            <a:pPr algn="just"/>
            <a:r>
              <a:rPr lang="ru-RU" sz="1600" dirty="0">
                <a:latin typeface="Arial" pitchFamily="34" charset="0"/>
                <a:cs typeface="Arial" pitchFamily="34" charset="0"/>
              </a:rPr>
              <a:t>Изменение потенциала Гиббса каждой из фаз</a:t>
            </a:r>
          </a:p>
        </p:txBody>
      </p:sp>
      <p:graphicFrame>
        <p:nvGraphicFramePr>
          <p:cNvPr id="28" name="Object 27"/>
          <p:cNvGraphicFramePr>
            <a:graphicFrameLocks noChangeAspect="1"/>
          </p:cNvGraphicFramePr>
          <p:nvPr>
            <p:extLst>
              <p:ext uri="{D42A27DB-BD31-4B8C-83A1-F6EECF244321}">
                <p14:modId xmlns:p14="http://schemas.microsoft.com/office/powerpoint/2010/main" val="2837568463"/>
              </p:ext>
            </p:extLst>
          </p:nvPr>
        </p:nvGraphicFramePr>
        <p:xfrm>
          <a:off x="4283968" y="5048940"/>
          <a:ext cx="3892550" cy="871537"/>
        </p:xfrm>
        <a:graphic>
          <a:graphicData uri="http://schemas.openxmlformats.org/presentationml/2006/ole">
            <mc:AlternateContent xmlns:mc="http://schemas.openxmlformats.org/markup-compatibility/2006">
              <mc:Choice xmlns:v="urn:schemas-microsoft-com:vml" Requires="v">
                <p:oleObj spid="_x0000_s1791732" name="Equation" r:id="rId19" imgW="2158920" imgH="482400" progId="Equation.DSMT4">
                  <p:embed/>
                </p:oleObj>
              </mc:Choice>
              <mc:Fallback>
                <p:oleObj name="Equation" r:id="rId19" imgW="2158920" imgH="482400" progId="Equation.DSMT4">
                  <p:embed/>
                  <p:pic>
                    <p:nvPicPr>
                      <p:cNvPr id="0" name=""/>
                      <p:cNvPicPr>
                        <a:picLocks noChangeAspect="1" noChangeArrowheads="1"/>
                      </p:cNvPicPr>
                      <p:nvPr/>
                    </p:nvPicPr>
                    <p:blipFill>
                      <a:blip r:embed="rId20"/>
                      <a:srcRect/>
                      <a:stretch>
                        <a:fillRect/>
                      </a:stretch>
                    </p:blipFill>
                    <p:spPr bwMode="auto">
                      <a:xfrm>
                        <a:off x="4283968" y="5048940"/>
                        <a:ext cx="389255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353763350"/>
              </p:ext>
            </p:extLst>
          </p:nvPr>
        </p:nvGraphicFramePr>
        <p:xfrm>
          <a:off x="301160" y="5093895"/>
          <a:ext cx="2312988" cy="412750"/>
        </p:xfrm>
        <a:graphic>
          <a:graphicData uri="http://schemas.openxmlformats.org/presentationml/2006/ole">
            <mc:AlternateContent xmlns:mc="http://schemas.openxmlformats.org/markup-compatibility/2006">
              <mc:Choice xmlns:v="urn:schemas-microsoft-com:vml" Requires="v">
                <p:oleObj spid="_x0000_s1791733" name="Equation" r:id="rId21" imgW="1282680" imgH="228600" progId="Equation.DSMT4">
                  <p:embed/>
                </p:oleObj>
              </mc:Choice>
              <mc:Fallback>
                <p:oleObj name="Equation" r:id="rId21" imgW="1282680" imgH="228600" progId="Equation.DSMT4">
                  <p:embed/>
                  <p:pic>
                    <p:nvPicPr>
                      <p:cNvPr id="0" name=""/>
                      <p:cNvPicPr>
                        <a:picLocks noChangeAspect="1" noChangeArrowheads="1"/>
                      </p:cNvPicPr>
                      <p:nvPr/>
                    </p:nvPicPr>
                    <p:blipFill>
                      <a:blip r:embed="rId22"/>
                      <a:srcRect/>
                      <a:stretch>
                        <a:fillRect/>
                      </a:stretch>
                    </p:blipFill>
                    <p:spPr bwMode="auto">
                      <a:xfrm>
                        <a:off x="301160" y="5093895"/>
                        <a:ext cx="23129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503764871"/>
              </p:ext>
            </p:extLst>
          </p:nvPr>
        </p:nvGraphicFramePr>
        <p:xfrm>
          <a:off x="395536" y="5517232"/>
          <a:ext cx="1603375" cy="412750"/>
        </p:xfrm>
        <a:graphic>
          <a:graphicData uri="http://schemas.openxmlformats.org/presentationml/2006/ole">
            <mc:AlternateContent xmlns:mc="http://schemas.openxmlformats.org/markup-compatibility/2006">
              <mc:Choice xmlns:v="urn:schemas-microsoft-com:vml" Requires="v">
                <p:oleObj spid="_x0000_s1791734" name="Equation" r:id="rId23" imgW="888840" imgH="228600" progId="Equation.DSMT4">
                  <p:embed/>
                </p:oleObj>
              </mc:Choice>
              <mc:Fallback>
                <p:oleObj name="Equation" r:id="rId23" imgW="888840" imgH="228600" progId="Equation.DSMT4">
                  <p:embed/>
                  <p:pic>
                    <p:nvPicPr>
                      <p:cNvPr id="0" name=""/>
                      <p:cNvPicPr>
                        <a:picLocks noChangeAspect="1" noChangeArrowheads="1"/>
                      </p:cNvPicPr>
                      <p:nvPr/>
                    </p:nvPicPr>
                    <p:blipFill>
                      <a:blip r:embed="rId24"/>
                      <a:srcRect/>
                      <a:stretch>
                        <a:fillRect/>
                      </a:stretch>
                    </p:blipFill>
                    <p:spPr bwMode="auto">
                      <a:xfrm>
                        <a:off x="395536" y="5517232"/>
                        <a:ext cx="16033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ectangle 30"/>
          <p:cNvSpPr/>
          <p:nvPr/>
        </p:nvSpPr>
        <p:spPr>
          <a:xfrm>
            <a:off x="179512" y="4509120"/>
            <a:ext cx="3312367" cy="584775"/>
          </a:xfrm>
          <a:prstGeom prst="rect">
            <a:avLst/>
          </a:prstGeom>
        </p:spPr>
        <p:txBody>
          <a:bodyPr wrap="square">
            <a:spAutoFit/>
          </a:bodyPr>
          <a:lstStyle/>
          <a:p>
            <a:pPr algn="just"/>
            <a:r>
              <a:rPr lang="ru-RU" sz="1600" dirty="0">
                <a:latin typeface="Arial" pitchFamily="34" charset="0"/>
                <a:cs typeface="Arial" pitchFamily="34" charset="0"/>
              </a:rPr>
              <a:t>Суммарное число частиц в обеих фазах неизменно</a:t>
            </a:r>
          </a:p>
        </p:txBody>
      </p:sp>
      <p:sp>
        <p:nvSpPr>
          <p:cNvPr id="32" name="Rectangle 31"/>
          <p:cNvSpPr/>
          <p:nvPr/>
        </p:nvSpPr>
        <p:spPr>
          <a:xfrm>
            <a:off x="251520" y="6165304"/>
            <a:ext cx="3528392" cy="584775"/>
          </a:xfrm>
          <a:prstGeom prst="rect">
            <a:avLst/>
          </a:prstGeom>
        </p:spPr>
        <p:txBody>
          <a:bodyPr wrap="square">
            <a:spAutoFit/>
          </a:bodyPr>
          <a:lstStyle/>
          <a:p>
            <a:pPr algn="just"/>
            <a:r>
              <a:rPr lang="ru-RU" sz="1600" dirty="0">
                <a:latin typeface="Arial" pitchFamily="34" charset="0"/>
                <a:cs typeface="Arial" pitchFamily="34" charset="0"/>
              </a:rPr>
              <a:t>В равновесии потенциал Гиббса всей системы минимален</a:t>
            </a:r>
          </a:p>
        </p:txBody>
      </p:sp>
      <p:graphicFrame>
        <p:nvGraphicFramePr>
          <p:cNvPr id="33" name="Object 32"/>
          <p:cNvGraphicFramePr>
            <a:graphicFrameLocks noChangeAspect="1"/>
          </p:cNvGraphicFramePr>
          <p:nvPr>
            <p:extLst>
              <p:ext uri="{D42A27DB-BD31-4B8C-83A1-F6EECF244321}">
                <p14:modId xmlns:p14="http://schemas.microsoft.com/office/powerpoint/2010/main" val="2808869245"/>
              </p:ext>
            </p:extLst>
          </p:nvPr>
        </p:nvGraphicFramePr>
        <p:xfrm>
          <a:off x="4268328" y="6165304"/>
          <a:ext cx="2541588" cy="458787"/>
        </p:xfrm>
        <a:graphic>
          <a:graphicData uri="http://schemas.openxmlformats.org/presentationml/2006/ole">
            <mc:AlternateContent xmlns:mc="http://schemas.openxmlformats.org/markup-compatibility/2006">
              <mc:Choice xmlns:v="urn:schemas-microsoft-com:vml" Requires="v">
                <p:oleObj spid="_x0000_s1791735" name="Equation" r:id="rId25" imgW="1409400" imgH="253800" progId="Equation.DSMT4">
                  <p:embed/>
                </p:oleObj>
              </mc:Choice>
              <mc:Fallback>
                <p:oleObj name="Equation" r:id="rId25" imgW="1409400" imgH="253800" progId="Equation.DSMT4">
                  <p:embed/>
                  <p:pic>
                    <p:nvPicPr>
                      <p:cNvPr id="0" name=""/>
                      <p:cNvPicPr>
                        <a:picLocks noChangeAspect="1" noChangeArrowheads="1"/>
                      </p:cNvPicPr>
                      <p:nvPr/>
                    </p:nvPicPr>
                    <p:blipFill>
                      <a:blip r:embed="rId26"/>
                      <a:srcRect/>
                      <a:stretch>
                        <a:fillRect/>
                      </a:stretch>
                    </p:blipFill>
                    <p:spPr bwMode="auto">
                      <a:xfrm>
                        <a:off x="4268328" y="6165304"/>
                        <a:ext cx="25415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4" name="Right Arrow 33"/>
          <p:cNvSpPr/>
          <p:nvPr/>
        </p:nvSpPr>
        <p:spPr>
          <a:xfrm>
            <a:off x="6948264" y="6131137"/>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5" name="Object 34"/>
          <p:cNvGraphicFramePr>
            <a:graphicFrameLocks noChangeAspect="1"/>
          </p:cNvGraphicFramePr>
          <p:nvPr>
            <p:extLst>
              <p:ext uri="{D42A27DB-BD31-4B8C-83A1-F6EECF244321}">
                <p14:modId xmlns:p14="http://schemas.microsoft.com/office/powerpoint/2010/main" val="1996250357"/>
              </p:ext>
            </p:extLst>
          </p:nvPr>
        </p:nvGraphicFramePr>
        <p:xfrm>
          <a:off x="7884368" y="6154216"/>
          <a:ext cx="869950" cy="412750"/>
        </p:xfrm>
        <a:graphic>
          <a:graphicData uri="http://schemas.openxmlformats.org/presentationml/2006/ole">
            <mc:AlternateContent xmlns:mc="http://schemas.openxmlformats.org/markup-compatibility/2006">
              <mc:Choice xmlns:v="urn:schemas-microsoft-com:vml" Requires="v">
                <p:oleObj spid="_x0000_s1791736" name="Equation" r:id="rId27" imgW="482400" imgH="228600" progId="Equation.DSMT4">
                  <p:embed/>
                </p:oleObj>
              </mc:Choice>
              <mc:Fallback>
                <p:oleObj name="Equation" r:id="rId27" imgW="482400" imgH="228600" progId="Equation.DSMT4">
                  <p:embed/>
                  <p:pic>
                    <p:nvPicPr>
                      <p:cNvPr id="0" name=""/>
                      <p:cNvPicPr>
                        <a:picLocks noChangeAspect="1" noChangeArrowheads="1"/>
                      </p:cNvPicPr>
                      <p:nvPr/>
                    </p:nvPicPr>
                    <p:blipFill>
                      <a:blip r:embed="rId28"/>
                      <a:srcRect/>
                      <a:stretch>
                        <a:fillRect/>
                      </a:stretch>
                    </p:blipFill>
                    <p:spPr bwMode="auto">
                      <a:xfrm>
                        <a:off x="7884368" y="6154216"/>
                        <a:ext cx="869950" cy="412750"/>
                      </a:xfrm>
                      <a:prstGeom prst="rect">
                        <a:avLst/>
                      </a:prstGeom>
                      <a:noFill/>
                      <a:ln w="31750">
                        <a:solidFill>
                          <a:srgbClr val="C00000"/>
                        </a:solidFill>
                      </a:ln>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931208084"/>
              </p:ext>
            </p:extLst>
          </p:nvPr>
        </p:nvGraphicFramePr>
        <p:xfrm>
          <a:off x="2179414" y="2272084"/>
          <a:ext cx="160338" cy="298450"/>
        </p:xfrm>
        <a:graphic>
          <a:graphicData uri="http://schemas.openxmlformats.org/presentationml/2006/ole">
            <mc:AlternateContent xmlns:mc="http://schemas.openxmlformats.org/markup-compatibility/2006">
              <mc:Choice xmlns:v="urn:schemas-microsoft-com:vml" Requires="v">
                <p:oleObj spid="_x0000_s1791737" name="Equation" r:id="rId29" imgW="88560" imgH="164880" progId="Equation.DSMT4">
                  <p:embed/>
                </p:oleObj>
              </mc:Choice>
              <mc:Fallback>
                <p:oleObj name="Equation" r:id="rId29" imgW="88560" imgH="164880" progId="Equation.DSMT4">
                  <p:embed/>
                  <p:pic>
                    <p:nvPicPr>
                      <p:cNvPr id="0" name="Object 2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179414" y="2272084"/>
                        <a:ext cx="1603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14475430"/>
              </p:ext>
            </p:extLst>
          </p:nvPr>
        </p:nvGraphicFramePr>
        <p:xfrm>
          <a:off x="1225550" y="1770063"/>
          <a:ext cx="228600" cy="298450"/>
        </p:xfrm>
        <a:graphic>
          <a:graphicData uri="http://schemas.openxmlformats.org/presentationml/2006/ole">
            <mc:AlternateContent xmlns:mc="http://schemas.openxmlformats.org/markup-compatibility/2006">
              <mc:Choice xmlns:v="urn:schemas-microsoft-com:vml" Requires="v">
                <p:oleObj spid="_x0000_s1791738" name="Equation" r:id="rId31" imgW="126720" imgH="164880" progId="Equation.DSMT4">
                  <p:embed/>
                </p:oleObj>
              </mc:Choice>
              <mc:Fallback>
                <p:oleObj name="Equation" r:id="rId31" imgW="126720" imgH="164880" progId="Equation.DSMT4">
                  <p:embed/>
                  <p:pic>
                    <p:nvPicPr>
                      <p:cNvPr id="0" name="Object 23"/>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225550" y="1770063"/>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6" name="Oval 35"/>
          <p:cNvSpPr/>
          <p:nvPr/>
        </p:nvSpPr>
        <p:spPr>
          <a:xfrm>
            <a:off x="1488747" y="2483895"/>
            <a:ext cx="126014" cy="126014"/>
          </a:xfrm>
          <a:prstGeom prst="ellipse">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425671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835696" y="44624"/>
            <a:ext cx="5913412"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Условия фазового равновесия</a:t>
            </a:r>
          </a:p>
        </p:txBody>
      </p:sp>
      <p:sp>
        <p:nvSpPr>
          <p:cNvPr id="5" name="Rectangle 4"/>
          <p:cNvSpPr/>
          <p:nvPr/>
        </p:nvSpPr>
        <p:spPr>
          <a:xfrm>
            <a:off x="2987824" y="730792"/>
            <a:ext cx="6075548" cy="1077218"/>
          </a:xfrm>
          <a:prstGeom prst="rect">
            <a:avLst/>
          </a:prstGeom>
        </p:spPr>
        <p:txBody>
          <a:bodyPr wrap="square">
            <a:spAutoFit/>
          </a:bodyPr>
          <a:lstStyle/>
          <a:p>
            <a:pPr algn="just"/>
            <a:r>
              <a:rPr lang="ru-RU" sz="1600" dirty="0">
                <a:latin typeface="Arial" pitchFamily="34" charset="0"/>
                <a:cs typeface="Arial" pitchFamily="34" charset="0"/>
              </a:rPr>
              <a:t>Фазовый переход происходит при  каких-то конкретных давлениях и температурах на кривой фазового равновесия, поэтому он является изобарно-изотермическим процессом и описывается потенциалом Гиббса</a:t>
            </a:r>
          </a:p>
        </p:txBody>
      </p:sp>
      <p:sp>
        <p:nvSpPr>
          <p:cNvPr id="6" name="Rectangle 5"/>
          <p:cNvSpPr/>
          <p:nvPr/>
        </p:nvSpPr>
        <p:spPr>
          <a:xfrm>
            <a:off x="2997349" y="1882700"/>
            <a:ext cx="5967139" cy="1077218"/>
          </a:xfrm>
          <a:prstGeom prst="rect">
            <a:avLst/>
          </a:prstGeom>
        </p:spPr>
        <p:txBody>
          <a:bodyPr wrap="square">
            <a:spAutoFit/>
          </a:bodyPr>
          <a:lstStyle/>
          <a:p>
            <a:pPr algn="just"/>
            <a:r>
              <a:rPr lang="ru-RU" sz="1600" dirty="0">
                <a:latin typeface="Arial" pitchFamily="34" charset="0"/>
                <a:cs typeface="Arial" pitchFamily="34" charset="0"/>
              </a:rPr>
              <a:t>Имеются две фазы вещества, находящиеся в равновесии.  </a:t>
            </a:r>
            <a:r>
              <a:rPr lang="en-US" sz="1600" i="1" dirty="0">
                <a:latin typeface="Arial" pitchFamily="34" charset="0"/>
                <a:cs typeface="Arial" pitchFamily="34" charset="0"/>
              </a:rPr>
              <a:t>N</a:t>
            </a:r>
            <a:r>
              <a:rPr lang="en-US" sz="1600" baseline="-25000" dirty="0">
                <a:latin typeface="Arial" pitchFamily="34" charset="0"/>
                <a:cs typeface="Arial" pitchFamily="34" charset="0"/>
              </a:rPr>
              <a:t>1</a:t>
            </a:r>
            <a:r>
              <a:rPr lang="en-US" sz="1600" dirty="0">
                <a:latin typeface="Arial" pitchFamily="34" charset="0"/>
                <a:cs typeface="Arial" pitchFamily="34" charset="0"/>
              </a:rPr>
              <a:t> </a:t>
            </a:r>
            <a:r>
              <a:rPr lang="ru-RU" sz="1600" dirty="0">
                <a:latin typeface="Arial" pitchFamily="34" charset="0"/>
                <a:cs typeface="Arial" pitchFamily="34" charset="0"/>
              </a:rPr>
              <a:t>частиц в одной фазе, </a:t>
            </a:r>
            <a:r>
              <a:rPr lang="en-US" sz="1600" i="1" dirty="0">
                <a:latin typeface="Arial" pitchFamily="34" charset="0"/>
                <a:cs typeface="Arial" pitchFamily="34" charset="0"/>
              </a:rPr>
              <a:t>N</a:t>
            </a:r>
            <a:r>
              <a:rPr lang="en-US" sz="1600" baseline="-25000" dirty="0">
                <a:latin typeface="Arial" pitchFamily="34" charset="0"/>
                <a:cs typeface="Arial" pitchFamily="34" charset="0"/>
              </a:rPr>
              <a:t>2</a:t>
            </a:r>
            <a:r>
              <a:rPr lang="en-US" sz="1600" dirty="0">
                <a:latin typeface="Arial" pitchFamily="34" charset="0"/>
                <a:cs typeface="Arial" pitchFamily="34" charset="0"/>
              </a:rPr>
              <a:t> </a:t>
            </a:r>
            <a:r>
              <a:rPr lang="ru-RU" sz="1600" dirty="0">
                <a:latin typeface="Arial" pitchFamily="34" charset="0"/>
                <a:cs typeface="Arial" pitchFamily="34" charset="0"/>
              </a:rPr>
              <a:t>в другой фазе. Рассмотрим виртуальный изобарно-изотермический переход </a:t>
            </a:r>
            <a:r>
              <a:rPr lang="en-US" sz="1600" dirty="0">
                <a:latin typeface="Arial" pitchFamily="34" charset="0"/>
                <a:cs typeface="Arial" pitchFamily="34" charset="0"/>
              </a:rPr>
              <a:t>dN</a:t>
            </a:r>
            <a:r>
              <a:rPr lang="en-US" sz="1600" baseline="-25000" dirty="0">
                <a:latin typeface="Arial" pitchFamily="34" charset="0"/>
                <a:cs typeface="Arial" pitchFamily="34" charset="0"/>
              </a:rPr>
              <a:t>1</a:t>
            </a:r>
            <a:r>
              <a:rPr lang="en-US" sz="1600" dirty="0">
                <a:latin typeface="Arial" pitchFamily="34" charset="0"/>
                <a:cs typeface="Arial" pitchFamily="34" charset="0"/>
              </a:rPr>
              <a:t> </a:t>
            </a:r>
            <a:r>
              <a:rPr lang="ru-RU" sz="1600" dirty="0">
                <a:latin typeface="Arial" pitchFamily="34" charset="0"/>
                <a:cs typeface="Arial" pitchFamily="34" charset="0"/>
              </a:rPr>
              <a:t>частиц из одной фазы в другую</a:t>
            </a:r>
          </a:p>
        </p:txBody>
      </p:sp>
      <p:cxnSp>
        <p:nvCxnSpPr>
          <p:cNvPr id="7" name="Straight Arrow Connector 6"/>
          <p:cNvCxnSpPr/>
          <p:nvPr/>
        </p:nvCxnSpPr>
        <p:spPr>
          <a:xfrm flipV="1">
            <a:off x="395536" y="980728"/>
            <a:ext cx="0" cy="2160240"/>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395536" y="3140968"/>
            <a:ext cx="2376264" cy="9525"/>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1530602819"/>
              </p:ext>
            </p:extLst>
          </p:nvPr>
        </p:nvGraphicFramePr>
        <p:xfrm>
          <a:off x="48890" y="764704"/>
          <a:ext cx="274638" cy="298450"/>
        </p:xfrm>
        <a:graphic>
          <a:graphicData uri="http://schemas.openxmlformats.org/presentationml/2006/ole">
            <mc:AlternateContent xmlns:mc="http://schemas.openxmlformats.org/markup-compatibility/2006">
              <mc:Choice xmlns:v="urn:schemas-microsoft-com:vml" Requires="v">
                <p:oleObj spid="_x0000_s1735621" name="Equation" r:id="rId3" imgW="152280" imgH="164880" progId="Equation.DSMT4">
                  <p:embed/>
                </p:oleObj>
              </mc:Choice>
              <mc:Fallback>
                <p:oleObj name="Equation" r:id="rId3" imgW="152280" imgH="164880" progId="Equation.DSMT4">
                  <p:embed/>
                  <p:pic>
                    <p:nvPicPr>
                      <p:cNvPr id="0" name=""/>
                      <p:cNvPicPr>
                        <a:picLocks noChangeAspect="1" noChangeArrowheads="1"/>
                      </p:cNvPicPr>
                      <p:nvPr/>
                    </p:nvPicPr>
                    <p:blipFill>
                      <a:blip r:embed="rId4"/>
                      <a:srcRect/>
                      <a:stretch>
                        <a:fillRect/>
                      </a:stretch>
                    </p:blipFill>
                    <p:spPr bwMode="auto">
                      <a:xfrm>
                        <a:off x="48890" y="764704"/>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93087624"/>
              </p:ext>
            </p:extLst>
          </p:nvPr>
        </p:nvGraphicFramePr>
        <p:xfrm>
          <a:off x="2519388" y="2703661"/>
          <a:ext cx="252412" cy="298450"/>
        </p:xfrm>
        <a:graphic>
          <a:graphicData uri="http://schemas.openxmlformats.org/presentationml/2006/ole">
            <mc:AlternateContent xmlns:mc="http://schemas.openxmlformats.org/markup-compatibility/2006">
              <mc:Choice xmlns:v="urn:schemas-microsoft-com:vml" Requires="v">
                <p:oleObj spid="_x0000_s1735622" name="Equation" r:id="rId5" imgW="139680" imgH="164880" progId="Equation.DSMT4">
                  <p:embed/>
                </p:oleObj>
              </mc:Choice>
              <mc:Fallback>
                <p:oleObj name="Equation" r:id="rId5" imgW="139680" imgH="164880" progId="Equation.DSMT4">
                  <p:embed/>
                  <p:pic>
                    <p:nvPicPr>
                      <p:cNvPr id="0" name=""/>
                      <p:cNvPicPr>
                        <a:picLocks noChangeAspect="1" noChangeArrowheads="1"/>
                      </p:cNvPicPr>
                      <p:nvPr/>
                    </p:nvPicPr>
                    <p:blipFill>
                      <a:blip r:embed="rId6"/>
                      <a:srcRect/>
                      <a:stretch>
                        <a:fillRect/>
                      </a:stretch>
                    </p:blipFill>
                    <p:spPr bwMode="auto">
                      <a:xfrm>
                        <a:off x="2519388" y="2703661"/>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Freeform 10"/>
          <p:cNvSpPr/>
          <p:nvPr/>
        </p:nvSpPr>
        <p:spPr>
          <a:xfrm>
            <a:off x="791580" y="1329284"/>
            <a:ext cx="1584176" cy="1476164"/>
          </a:xfrm>
          <a:custGeom>
            <a:avLst/>
            <a:gdLst>
              <a:gd name="connsiteX0" fmla="*/ 0 w 1162050"/>
              <a:gd name="connsiteY0" fmla="*/ 1104900 h 1104900"/>
              <a:gd name="connsiteX1" fmla="*/ 514350 w 1162050"/>
              <a:gd name="connsiteY1" fmla="*/ 933450 h 1104900"/>
              <a:gd name="connsiteX2" fmla="*/ 914400 w 1162050"/>
              <a:gd name="connsiteY2" fmla="*/ 571500 h 1104900"/>
              <a:gd name="connsiteX3" fmla="*/ 1162050 w 1162050"/>
              <a:gd name="connsiteY3" fmla="*/ 0 h 1104900"/>
            </a:gdLst>
            <a:ahLst/>
            <a:cxnLst>
              <a:cxn ang="0">
                <a:pos x="connsiteX0" y="connsiteY0"/>
              </a:cxn>
              <a:cxn ang="0">
                <a:pos x="connsiteX1" y="connsiteY1"/>
              </a:cxn>
              <a:cxn ang="0">
                <a:pos x="connsiteX2" y="connsiteY2"/>
              </a:cxn>
              <a:cxn ang="0">
                <a:pos x="connsiteX3" y="connsiteY3"/>
              </a:cxn>
            </a:cxnLst>
            <a:rect l="l" t="t" r="r" b="b"/>
            <a:pathLst>
              <a:path w="1162050" h="1104900">
                <a:moveTo>
                  <a:pt x="0" y="1104900"/>
                </a:moveTo>
                <a:cubicBezTo>
                  <a:pt x="180975" y="1063625"/>
                  <a:pt x="361950" y="1022350"/>
                  <a:pt x="514350" y="933450"/>
                </a:cubicBezTo>
                <a:cubicBezTo>
                  <a:pt x="666750" y="844550"/>
                  <a:pt x="806450" y="727075"/>
                  <a:pt x="914400" y="571500"/>
                </a:cubicBezTo>
                <a:cubicBezTo>
                  <a:pt x="1022350" y="415925"/>
                  <a:pt x="1092200" y="207962"/>
                  <a:pt x="1162050" y="0"/>
                </a:cubicBezTo>
              </a:path>
            </a:pathLst>
          </a:custGeom>
          <a:ln w="53975">
            <a:solidFill>
              <a:srgbClr val="4110F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2" name="Rectangle 11"/>
          <p:cNvSpPr/>
          <p:nvPr/>
        </p:nvSpPr>
        <p:spPr>
          <a:xfrm>
            <a:off x="575556" y="980728"/>
            <a:ext cx="1764196" cy="738664"/>
          </a:xfrm>
          <a:prstGeom prst="rect">
            <a:avLst/>
          </a:prstGeom>
        </p:spPr>
        <p:txBody>
          <a:bodyPr wrap="square">
            <a:spAutoFit/>
          </a:bodyPr>
          <a:lstStyle/>
          <a:p>
            <a:r>
              <a:rPr lang="ru-RU" sz="1400" dirty="0">
                <a:latin typeface="Arial" pitchFamily="34" charset="0"/>
                <a:cs typeface="Arial" pitchFamily="34" charset="0"/>
              </a:rPr>
              <a:t>Кривая фазового равновесия на диаграмме </a:t>
            </a:r>
            <a:r>
              <a:rPr lang="en-US" sz="1400" dirty="0">
                <a:latin typeface="Arial" pitchFamily="34" charset="0"/>
                <a:cs typeface="Arial" pitchFamily="34" charset="0"/>
              </a:rPr>
              <a:t>(</a:t>
            </a:r>
            <a:r>
              <a:rPr lang="en-US" sz="1400" i="1" dirty="0" err="1">
                <a:latin typeface="Arial" pitchFamily="34" charset="0"/>
                <a:cs typeface="Arial" pitchFamily="34" charset="0"/>
              </a:rPr>
              <a:t>p</a:t>
            </a:r>
            <a:r>
              <a:rPr lang="en-US" sz="1400" dirty="0" err="1">
                <a:latin typeface="Arial" pitchFamily="34" charset="0"/>
                <a:cs typeface="Arial" pitchFamily="34" charset="0"/>
              </a:rPr>
              <a:t>,</a:t>
            </a:r>
            <a:r>
              <a:rPr lang="en-US" sz="1400" i="1" dirty="0" err="1">
                <a:latin typeface="Arial" pitchFamily="34" charset="0"/>
                <a:cs typeface="Arial" pitchFamily="34" charset="0"/>
              </a:rPr>
              <a:t>T</a:t>
            </a:r>
            <a:r>
              <a:rPr lang="en-US" sz="1400" dirty="0">
                <a:latin typeface="Arial" pitchFamily="34" charset="0"/>
                <a:cs typeface="Arial" pitchFamily="34" charset="0"/>
              </a:rPr>
              <a:t>)</a:t>
            </a:r>
            <a:endParaRPr lang="ru-RU" sz="1400" dirty="0">
              <a:latin typeface="Arial" pitchFamily="34" charset="0"/>
              <a:cs typeface="Arial" pitchFamily="34" charset="0"/>
            </a:endParaRPr>
          </a:p>
        </p:txBody>
      </p:sp>
      <p:sp>
        <p:nvSpPr>
          <p:cNvPr id="13" name="Rectangle 12"/>
          <p:cNvSpPr/>
          <p:nvPr/>
        </p:nvSpPr>
        <p:spPr>
          <a:xfrm>
            <a:off x="251520" y="4028172"/>
            <a:ext cx="3168352" cy="338554"/>
          </a:xfrm>
          <a:prstGeom prst="rect">
            <a:avLst/>
          </a:prstGeom>
        </p:spPr>
        <p:txBody>
          <a:bodyPr wrap="square">
            <a:spAutoFit/>
          </a:bodyPr>
          <a:lstStyle/>
          <a:p>
            <a:pPr algn="just"/>
            <a:r>
              <a:rPr lang="ru-RU" sz="1600" dirty="0">
                <a:latin typeface="Arial" pitchFamily="34" charset="0"/>
                <a:cs typeface="Arial" pitchFamily="34" charset="0"/>
              </a:rPr>
              <a:t>Три условия равновесия фаз</a:t>
            </a:r>
          </a:p>
        </p:txBody>
      </p:sp>
      <p:graphicFrame>
        <p:nvGraphicFramePr>
          <p:cNvPr id="14" name="Object 13"/>
          <p:cNvGraphicFramePr>
            <a:graphicFrameLocks noChangeAspect="1"/>
          </p:cNvGraphicFramePr>
          <p:nvPr>
            <p:extLst>
              <p:ext uri="{D42A27DB-BD31-4B8C-83A1-F6EECF244321}">
                <p14:modId xmlns:p14="http://schemas.microsoft.com/office/powerpoint/2010/main" val="3389032213"/>
              </p:ext>
            </p:extLst>
          </p:nvPr>
        </p:nvGraphicFramePr>
        <p:xfrm>
          <a:off x="1248619" y="4725144"/>
          <a:ext cx="893762" cy="1238250"/>
        </p:xfrm>
        <a:graphic>
          <a:graphicData uri="http://schemas.openxmlformats.org/presentationml/2006/ole">
            <mc:AlternateContent xmlns:mc="http://schemas.openxmlformats.org/markup-compatibility/2006">
              <mc:Choice xmlns:v="urn:schemas-microsoft-com:vml" Requires="v">
                <p:oleObj spid="_x0000_s1735623" name="Equation" r:id="rId7" imgW="495000" imgH="685800" progId="Equation.DSMT4">
                  <p:embed/>
                </p:oleObj>
              </mc:Choice>
              <mc:Fallback>
                <p:oleObj name="Equation" r:id="rId7" imgW="495000" imgH="685800" progId="Equation.DSMT4">
                  <p:embed/>
                  <p:pic>
                    <p:nvPicPr>
                      <p:cNvPr id="0" name="Object 34"/>
                      <p:cNvPicPr>
                        <a:picLocks noChangeAspect="1" noChangeArrowheads="1"/>
                      </p:cNvPicPr>
                      <p:nvPr/>
                    </p:nvPicPr>
                    <p:blipFill>
                      <a:blip r:embed="rId8"/>
                      <a:srcRect/>
                      <a:stretch>
                        <a:fillRect/>
                      </a:stretch>
                    </p:blipFill>
                    <p:spPr bwMode="auto">
                      <a:xfrm>
                        <a:off x="1248619" y="4725144"/>
                        <a:ext cx="893762" cy="1238250"/>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p:nvPr/>
        </p:nvSpPr>
        <p:spPr>
          <a:xfrm>
            <a:off x="3545768" y="4077072"/>
            <a:ext cx="5399620" cy="2308324"/>
          </a:xfrm>
          <a:prstGeom prst="rect">
            <a:avLst/>
          </a:prstGeom>
        </p:spPr>
        <p:txBody>
          <a:bodyPr wrap="square">
            <a:spAutoFit/>
          </a:bodyPr>
          <a:lstStyle/>
          <a:p>
            <a:pPr algn="just"/>
            <a:r>
              <a:rPr lang="ru-RU" sz="1600" dirty="0">
                <a:latin typeface="Arial" pitchFamily="34" charset="0"/>
                <a:cs typeface="Arial" pitchFamily="34" charset="0"/>
              </a:rPr>
              <a:t>Если химические потенциалы фаз не равны, то самопроизвольно вещество может переходить только из фазы с большим значением химического потенциала в фазу с меньшим значением </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Если химические потенциалы обеих фаз равны, то процессы перехода идут в обоих направлениях и фазы 1 и 2 находятся в термодинамическом равновесии</a:t>
            </a:r>
          </a:p>
        </p:txBody>
      </p:sp>
      <p:graphicFrame>
        <p:nvGraphicFramePr>
          <p:cNvPr id="2" name="Object 1"/>
          <p:cNvGraphicFramePr>
            <a:graphicFrameLocks noChangeAspect="1"/>
          </p:cNvGraphicFramePr>
          <p:nvPr>
            <p:extLst>
              <p:ext uri="{D42A27DB-BD31-4B8C-83A1-F6EECF244321}">
                <p14:modId xmlns:p14="http://schemas.microsoft.com/office/powerpoint/2010/main" val="931208084"/>
              </p:ext>
            </p:extLst>
          </p:nvPr>
        </p:nvGraphicFramePr>
        <p:xfrm>
          <a:off x="2179638" y="2271713"/>
          <a:ext cx="160337" cy="298450"/>
        </p:xfrm>
        <a:graphic>
          <a:graphicData uri="http://schemas.openxmlformats.org/presentationml/2006/ole">
            <mc:AlternateContent xmlns:mc="http://schemas.openxmlformats.org/markup-compatibility/2006">
              <mc:Choice xmlns:v="urn:schemas-microsoft-com:vml" Requires="v">
                <p:oleObj spid="_x0000_s1735624" name="Equation" r:id="rId9" imgW="88707" imgH="164742" progId="Equation.DSMT4">
                  <p:embed/>
                </p:oleObj>
              </mc:Choice>
              <mc:Fallback>
                <p:oleObj name="Equation" r:id="rId9" imgW="88707" imgH="164742"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9638" y="2271713"/>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14475430"/>
              </p:ext>
            </p:extLst>
          </p:nvPr>
        </p:nvGraphicFramePr>
        <p:xfrm>
          <a:off x="1225550" y="1770063"/>
          <a:ext cx="228600" cy="298450"/>
        </p:xfrm>
        <a:graphic>
          <a:graphicData uri="http://schemas.openxmlformats.org/presentationml/2006/ole">
            <mc:AlternateContent xmlns:mc="http://schemas.openxmlformats.org/markup-compatibility/2006">
              <mc:Choice xmlns:v="urn:schemas-microsoft-com:vml" Requires="v">
                <p:oleObj spid="_x0000_s1735625" name="Equation" r:id="rId11" imgW="126780" imgH="164814" progId="Equation.DSMT4">
                  <p:embed/>
                </p:oleObj>
              </mc:Choice>
              <mc:Fallback>
                <p:oleObj name="Equation" r:id="rId11" imgW="126780" imgH="164814"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25550" y="1770063"/>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664839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259632" y="44624"/>
            <a:ext cx="6624736"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Уравнение </a:t>
            </a:r>
            <a:r>
              <a:rPr lang="ru-RU" sz="2800" b="1" kern="0" dirty="0" err="1">
                <a:solidFill>
                  <a:srgbClr val="003399"/>
                </a:solidFill>
                <a:latin typeface="Arial" pitchFamily="34" charset="0"/>
                <a:cs typeface="Arial" pitchFamily="34" charset="0"/>
              </a:rPr>
              <a:t>Клапейрона-Клаузиуса</a:t>
            </a:r>
            <a:endParaRPr lang="ru-RU" sz="2800" b="1" kern="0" dirty="0">
              <a:solidFill>
                <a:srgbClr val="003399"/>
              </a:solidFill>
              <a:latin typeface="Arial" pitchFamily="34" charset="0"/>
              <a:cs typeface="Arial" pitchFamily="34" charset="0"/>
            </a:endParaRPr>
          </a:p>
        </p:txBody>
      </p:sp>
      <p:cxnSp>
        <p:nvCxnSpPr>
          <p:cNvPr id="5" name="Straight Arrow Connector 4"/>
          <p:cNvCxnSpPr/>
          <p:nvPr/>
        </p:nvCxnSpPr>
        <p:spPr>
          <a:xfrm flipV="1">
            <a:off x="395536" y="980728"/>
            <a:ext cx="0" cy="2160240"/>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395536" y="3140968"/>
            <a:ext cx="2376264" cy="9525"/>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3297604936"/>
              </p:ext>
            </p:extLst>
          </p:nvPr>
        </p:nvGraphicFramePr>
        <p:xfrm>
          <a:off x="48890" y="764704"/>
          <a:ext cx="274638" cy="298450"/>
        </p:xfrm>
        <a:graphic>
          <a:graphicData uri="http://schemas.openxmlformats.org/presentationml/2006/ole">
            <mc:AlternateContent xmlns:mc="http://schemas.openxmlformats.org/markup-compatibility/2006">
              <mc:Choice xmlns:v="urn:schemas-microsoft-com:vml" Requires="v">
                <p:oleObj spid="_x0000_s1785801" name="Equation" r:id="rId3" imgW="152280" imgH="164880" progId="Equation.DSMT4">
                  <p:embed/>
                </p:oleObj>
              </mc:Choice>
              <mc:Fallback>
                <p:oleObj name="Equation" r:id="rId3" imgW="152280" imgH="164880" progId="Equation.DSMT4">
                  <p:embed/>
                  <p:pic>
                    <p:nvPicPr>
                      <p:cNvPr id="0" name=""/>
                      <p:cNvPicPr>
                        <a:picLocks noChangeAspect="1" noChangeArrowheads="1"/>
                      </p:cNvPicPr>
                      <p:nvPr/>
                    </p:nvPicPr>
                    <p:blipFill>
                      <a:blip r:embed="rId4"/>
                      <a:srcRect/>
                      <a:stretch>
                        <a:fillRect/>
                      </a:stretch>
                    </p:blipFill>
                    <p:spPr bwMode="auto">
                      <a:xfrm>
                        <a:off x="48890" y="764704"/>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090036613"/>
              </p:ext>
            </p:extLst>
          </p:nvPr>
        </p:nvGraphicFramePr>
        <p:xfrm>
          <a:off x="2519388" y="2703661"/>
          <a:ext cx="252412" cy="298450"/>
        </p:xfrm>
        <a:graphic>
          <a:graphicData uri="http://schemas.openxmlformats.org/presentationml/2006/ole">
            <mc:AlternateContent xmlns:mc="http://schemas.openxmlformats.org/markup-compatibility/2006">
              <mc:Choice xmlns:v="urn:schemas-microsoft-com:vml" Requires="v">
                <p:oleObj spid="_x0000_s1785802" name="Equation" r:id="rId5" imgW="139680" imgH="164880" progId="Equation.DSMT4">
                  <p:embed/>
                </p:oleObj>
              </mc:Choice>
              <mc:Fallback>
                <p:oleObj name="Equation" r:id="rId5" imgW="139680" imgH="164880" progId="Equation.DSMT4">
                  <p:embed/>
                  <p:pic>
                    <p:nvPicPr>
                      <p:cNvPr id="0" name=""/>
                      <p:cNvPicPr>
                        <a:picLocks noChangeAspect="1" noChangeArrowheads="1"/>
                      </p:cNvPicPr>
                      <p:nvPr/>
                    </p:nvPicPr>
                    <p:blipFill>
                      <a:blip r:embed="rId6"/>
                      <a:srcRect/>
                      <a:stretch>
                        <a:fillRect/>
                      </a:stretch>
                    </p:blipFill>
                    <p:spPr bwMode="auto">
                      <a:xfrm>
                        <a:off x="2519388" y="2703661"/>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Freeform 8"/>
          <p:cNvSpPr/>
          <p:nvPr/>
        </p:nvSpPr>
        <p:spPr>
          <a:xfrm>
            <a:off x="791580" y="1329284"/>
            <a:ext cx="1584176" cy="1476164"/>
          </a:xfrm>
          <a:custGeom>
            <a:avLst/>
            <a:gdLst>
              <a:gd name="connsiteX0" fmla="*/ 0 w 1162050"/>
              <a:gd name="connsiteY0" fmla="*/ 1104900 h 1104900"/>
              <a:gd name="connsiteX1" fmla="*/ 514350 w 1162050"/>
              <a:gd name="connsiteY1" fmla="*/ 933450 h 1104900"/>
              <a:gd name="connsiteX2" fmla="*/ 914400 w 1162050"/>
              <a:gd name="connsiteY2" fmla="*/ 571500 h 1104900"/>
              <a:gd name="connsiteX3" fmla="*/ 1162050 w 1162050"/>
              <a:gd name="connsiteY3" fmla="*/ 0 h 1104900"/>
            </a:gdLst>
            <a:ahLst/>
            <a:cxnLst>
              <a:cxn ang="0">
                <a:pos x="connsiteX0" y="connsiteY0"/>
              </a:cxn>
              <a:cxn ang="0">
                <a:pos x="connsiteX1" y="connsiteY1"/>
              </a:cxn>
              <a:cxn ang="0">
                <a:pos x="connsiteX2" y="connsiteY2"/>
              </a:cxn>
              <a:cxn ang="0">
                <a:pos x="connsiteX3" y="connsiteY3"/>
              </a:cxn>
            </a:cxnLst>
            <a:rect l="l" t="t" r="r" b="b"/>
            <a:pathLst>
              <a:path w="1162050" h="1104900">
                <a:moveTo>
                  <a:pt x="0" y="1104900"/>
                </a:moveTo>
                <a:cubicBezTo>
                  <a:pt x="180975" y="1063625"/>
                  <a:pt x="361950" y="1022350"/>
                  <a:pt x="514350" y="933450"/>
                </a:cubicBezTo>
                <a:cubicBezTo>
                  <a:pt x="666750" y="844550"/>
                  <a:pt x="806450" y="727075"/>
                  <a:pt x="914400" y="571500"/>
                </a:cubicBezTo>
                <a:cubicBezTo>
                  <a:pt x="1022350" y="415925"/>
                  <a:pt x="1092200" y="207962"/>
                  <a:pt x="1162050" y="0"/>
                </a:cubicBezTo>
              </a:path>
            </a:pathLst>
          </a:custGeom>
          <a:ln w="53975">
            <a:solidFill>
              <a:srgbClr val="4110F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 name="Rectangle 9"/>
          <p:cNvSpPr/>
          <p:nvPr/>
        </p:nvSpPr>
        <p:spPr>
          <a:xfrm>
            <a:off x="611560" y="959952"/>
            <a:ext cx="1764196" cy="738664"/>
          </a:xfrm>
          <a:prstGeom prst="rect">
            <a:avLst/>
          </a:prstGeom>
        </p:spPr>
        <p:txBody>
          <a:bodyPr wrap="square">
            <a:spAutoFit/>
          </a:bodyPr>
          <a:lstStyle/>
          <a:p>
            <a:r>
              <a:rPr lang="ru-RU" sz="1400" dirty="0">
                <a:latin typeface="Arial" pitchFamily="34" charset="0"/>
                <a:cs typeface="Arial" pitchFamily="34" charset="0"/>
              </a:rPr>
              <a:t>Кривая фазового равновесия на диаграмме </a:t>
            </a:r>
            <a:r>
              <a:rPr lang="en-US" sz="1400" dirty="0">
                <a:latin typeface="Arial" pitchFamily="34" charset="0"/>
                <a:cs typeface="Arial" pitchFamily="34" charset="0"/>
              </a:rPr>
              <a:t>(</a:t>
            </a:r>
            <a:r>
              <a:rPr lang="en-US" sz="1400" i="1" dirty="0" err="1">
                <a:latin typeface="Arial" pitchFamily="34" charset="0"/>
                <a:cs typeface="Arial" pitchFamily="34" charset="0"/>
              </a:rPr>
              <a:t>p</a:t>
            </a:r>
            <a:r>
              <a:rPr lang="en-US" sz="1400" dirty="0" err="1">
                <a:latin typeface="Arial" pitchFamily="34" charset="0"/>
                <a:cs typeface="Arial" pitchFamily="34" charset="0"/>
              </a:rPr>
              <a:t>,</a:t>
            </a:r>
            <a:r>
              <a:rPr lang="en-US" sz="1400" i="1" dirty="0" err="1">
                <a:latin typeface="Arial" pitchFamily="34" charset="0"/>
                <a:cs typeface="Arial" pitchFamily="34" charset="0"/>
              </a:rPr>
              <a:t>T</a:t>
            </a:r>
            <a:r>
              <a:rPr lang="en-US" sz="1400" dirty="0">
                <a:latin typeface="Arial" pitchFamily="34" charset="0"/>
                <a:cs typeface="Arial" pitchFamily="34" charset="0"/>
              </a:rPr>
              <a:t>)</a:t>
            </a:r>
            <a:endParaRPr lang="ru-RU" sz="1400" dirty="0">
              <a:latin typeface="Arial" pitchFamily="34" charset="0"/>
              <a:cs typeface="Arial" pitchFamily="34" charset="0"/>
            </a:endParaRPr>
          </a:p>
        </p:txBody>
      </p:sp>
      <p:sp>
        <p:nvSpPr>
          <p:cNvPr id="11" name="Oval 10"/>
          <p:cNvSpPr/>
          <p:nvPr/>
        </p:nvSpPr>
        <p:spPr>
          <a:xfrm>
            <a:off x="1488747" y="2483895"/>
            <a:ext cx="126014" cy="126014"/>
          </a:xfrm>
          <a:prstGeom prst="ellipse">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1835696" y="2204864"/>
            <a:ext cx="126014" cy="126014"/>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3" name="Object 12"/>
          <p:cNvGraphicFramePr>
            <a:graphicFrameLocks noChangeAspect="1"/>
          </p:cNvGraphicFramePr>
          <p:nvPr>
            <p:extLst>
              <p:ext uri="{D42A27DB-BD31-4B8C-83A1-F6EECF244321}">
                <p14:modId xmlns:p14="http://schemas.microsoft.com/office/powerpoint/2010/main" val="143081697"/>
              </p:ext>
            </p:extLst>
          </p:nvPr>
        </p:nvGraphicFramePr>
        <p:xfrm>
          <a:off x="1561229" y="2681114"/>
          <a:ext cx="412750" cy="322262"/>
        </p:xfrm>
        <a:graphic>
          <a:graphicData uri="http://schemas.openxmlformats.org/presentationml/2006/ole">
            <mc:AlternateContent xmlns:mc="http://schemas.openxmlformats.org/markup-compatibility/2006">
              <mc:Choice xmlns:v="urn:schemas-microsoft-com:vml" Requires="v">
                <p:oleObj spid="_x0000_s1785803" name="Equation" r:id="rId7" imgW="228600" imgH="177480" progId="Equation.DSMT4">
                  <p:embed/>
                </p:oleObj>
              </mc:Choice>
              <mc:Fallback>
                <p:oleObj name="Equation" r:id="rId7" imgW="228600" imgH="177480" progId="Equation.DSMT4">
                  <p:embed/>
                  <p:pic>
                    <p:nvPicPr>
                      <p:cNvPr id="0" name=""/>
                      <p:cNvPicPr>
                        <a:picLocks noChangeAspect="1" noChangeArrowheads="1"/>
                      </p:cNvPicPr>
                      <p:nvPr/>
                    </p:nvPicPr>
                    <p:blipFill>
                      <a:blip r:embed="rId8"/>
                      <a:srcRect/>
                      <a:stretch>
                        <a:fillRect/>
                      </a:stretch>
                    </p:blipFill>
                    <p:spPr bwMode="auto">
                      <a:xfrm>
                        <a:off x="1561229" y="2681114"/>
                        <a:ext cx="4127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5" name="Straight Arrow Connector 14"/>
          <p:cNvCxnSpPr/>
          <p:nvPr/>
        </p:nvCxnSpPr>
        <p:spPr>
          <a:xfrm flipV="1">
            <a:off x="1549125" y="2651770"/>
            <a:ext cx="436959" cy="1"/>
          </a:xfrm>
          <a:prstGeom prst="straightConnector1">
            <a:avLst/>
          </a:prstGeom>
          <a:ln w="1905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1998313" y="2235165"/>
            <a:ext cx="0" cy="374744"/>
          </a:xfrm>
          <a:prstGeom prst="straightConnector1">
            <a:avLst/>
          </a:prstGeom>
          <a:ln w="1905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extLst>
              <p:ext uri="{D42A27DB-BD31-4B8C-83A1-F6EECF244321}">
                <p14:modId xmlns:p14="http://schemas.microsoft.com/office/powerpoint/2010/main" val="3735026445"/>
              </p:ext>
            </p:extLst>
          </p:nvPr>
        </p:nvGraphicFramePr>
        <p:xfrm>
          <a:off x="2051720" y="2252085"/>
          <a:ext cx="366712" cy="368300"/>
        </p:xfrm>
        <a:graphic>
          <a:graphicData uri="http://schemas.openxmlformats.org/presentationml/2006/ole">
            <mc:AlternateContent xmlns:mc="http://schemas.openxmlformats.org/markup-compatibility/2006">
              <mc:Choice xmlns:v="urn:schemas-microsoft-com:vml" Requires="v">
                <p:oleObj spid="_x0000_s1785804" name="Equation" r:id="rId9" imgW="203040" imgH="203040" progId="Equation.DSMT4">
                  <p:embed/>
                </p:oleObj>
              </mc:Choice>
              <mc:Fallback>
                <p:oleObj name="Equation" r:id="rId9" imgW="203040" imgH="203040" progId="Equation.DSMT4">
                  <p:embed/>
                  <p:pic>
                    <p:nvPicPr>
                      <p:cNvPr id="0" name=""/>
                      <p:cNvPicPr>
                        <a:picLocks noChangeAspect="1" noChangeArrowheads="1"/>
                      </p:cNvPicPr>
                      <p:nvPr/>
                    </p:nvPicPr>
                    <p:blipFill>
                      <a:blip r:embed="rId10"/>
                      <a:srcRect/>
                      <a:stretch>
                        <a:fillRect/>
                      </a:stretch>
                    </p:blipFill>
                    <p:spPr bwMode="auto">
                      <a:xfrm>
                        <a:off x="2051720" y="2252085"/>
                        <a:ext cx="366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2987824" y="730792"/>
            <a:ext cx="6075548" cy="830997"/>
          </a:xfrm>
          <a:prstGeom prst="rect">
            <a:avLst/>
          </a:prstGeom>
        </p:spPr>
        <p:txBody>
          <a:bodyPr wrap="square">
            <a:spAutoFit/>
          </a:bodyPr>
          <a:lstStyle/>
          <a:p>
            <a:pPr algn="just"/>
            <a:r>
              <a:rPr lang="ru-RU" sz="1600" dirty="0">
                <a:latin typeface="Arial" pitchFamily="34" charset="0"/>
                <a:cs typeface="Arial" pitchFamily="34" charset="0"/>
              </a:rPr>
              <a:t>В точке фазового равновесия химические потенциалы обеих фаз равны. То же можно сказать про потенциалы Гиббса фаз в пересчете на моль</a:t>
            </a:r>
          </a:p>
        </p:txBody>
      </p:sp>
      <p:graphicFrame>
        <p:nvGraphicFramePr>
          <p:cNvPr id="22" name="Object 21"/>
          <p:cNvGraphicFramePr>
            <a:graphicFrameLocks noChangeAspect="1"/>
          </p:cNvGraphicFramePr>
          <p:nvPr>
            <p:extLst>
              <p:ext uri="{D42A27DB-BD31-4B8C-83A1-F6EECF244321}">
                <p14:modId xmlns:p14="http://schemas.microsoft.com/office/powerpoint/2010/main" val="623607150"/>
              </p:ext>
            </p:extLst>
          </p:nvPr>
        </p:nvGraphicFramePr>
        <p:xfrm>
          <a:off x="4644008" y="1616837"/>
          <a:ext cx="2180556" cy="431460"/>
        </p:xfrm>
        <a:graphic>
          <a:graphicData uri="http://schemas.openxmlformats.org/presentationml/2006/ole">
            <mc:AlternateContent xmlns:mc="http://schemas.openxmlformats.org/markup-compatibility/2006">
              <mc:Choice xmlns:v="urn:schemas-microsoft-com:vml" Requires="v">
                <p:oleObj spid="_x0000_s1785805" name="Equation" r:id="rId11" imgW="1282680" imgH="253800" progId="Equation.DSMT4">
                  <p:embed/>
                </p:oleObj>
              </mc:Choice>
              <mc:Fallback>
                <p:oleObj name="Equation" r:id="rId11" imgW="1282680" imgH="253800" progId="Equation.DSMT4">
                  <p:embed/>
                  <p:pic>
                    <p:nvPicPr>
                      <p:cNvPr id="0" name="Object 23"/>
                      <p:cNvPicPr>
                        <a:picLocks noChangeAspect="1" noChangeArrowheads="1"/>
                      </p:cNvPicPr>
                      <p:nvPr/>
                    </p:nvPicPr>
                    <p:blipFill>
                      <a:blip r:embed="rId12"/>
                      <a:srcRect/>
                      <a:stretch>
                        <a:fillRect/>
                      </a:stretch>
                    </p:blipFill>
                    <p:spPr bwMode="auto">
                      <a:xfrm>
                        <a:off x="4644008" y="1616837"/>
                        <a:ext cx="2180556" cy="43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75928208"/>
              </p:ext>
            </p:extLst>
          </p:nvPr>
        </p:nvGraphicFramePr>
        <p:xfrm>
          <a:off x="2342642" y="1879724"/>
          <a:ext cx="160337" cy="298450"/>
        </p:xfrm>
        <a:graphic>
          <a:graphicData uri="http://schemas.openxmlformats.org/presentationml/2006/ole">
            <mc:AlternateContent xmlns:mc="http://schemas.openxmlformats.org/markup-compatibility/2006">
              <mc:Choice xmlns:v="urn:schemas-microsoft-com:vml" Requires="v">
                <p:oleObj spid="_x0000_s1785806" name="Equation" r:id="rId13" imgW="88560" imgH="164880" progId="Equation.DSMT4">
                  <p:embed/>
                </p:oleObj>
              </mc:Choice>
              <mc:Fallback>
                <p:oleObj name="Equation" r:id="rId13" imgW="88560" imgH="164880" progId="Equation.DSMT4">
                  <p:embed/>
                  <p:pic>
                    <p:nvPicPr>
                      <p:cNvPr id="0" name=""/>
                      <p:cNvPicPr>
                        <a:picLocks noChangeAspect="1" noChangeArrowheads="1"/>
                      </p:cNvPicPr>
                      <p:nvPr/>
                    </p:nvPicPr>
                    <p:blipFill>
                      <a:blip r:embed="rId14"/>
                      <a:srcRect/>
                      <a:stretch>
                        <a:fillRect/>
                      </a:stretch>
                    </p:blipFill>
                    <p:spPr bwMode="auto">
                      <a:xfrm>
                        <a:off x="2342642" y="1879724"/>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914475430"/>
              </p:ext>
            </p:extLst>
          </p:nvPr>
        </p:nvGraphicFramePr>
        <p:xfrm>
          <a:off x="1225550" y="1770063"/>
          <a:ext cx="228600" cy="298450"/>
        </p:xfrm>
        <a:graphic>
          <a:graphicData uri="http://schemas.openxmlformats.org/presentationml/2006/ole">
            <mc:AlternateContent xmlns:mc="http://schemas.openxmlformats.org/markup-compatibility/2006">
              <mc:Choice xmlns:v="urn:schemas-microsoft-com:vml" Requires="v">
                <p:oleObj spid="_x0000_s1785807" name="Equation" r:id="rId15" imgW="126720" imgH="164880" progId="Equation.DSMT4">
                  <p:embed/>
                </p:oleObj>
              </mc:Choice>
              <mc:Fallback>
                <p:oleObj name="Equation" r:id="rId15" imgW="126720" imgH="164880" progId="Equation.DSMT4">
                  <p:embed/>
                  <p:pic>
                    <p:nvPicPr>
                      <p:cNvPr id="0" name=""/>
                      <p:cNvPicPr>
                        <a:picLocks noChangeAspect="1" noChangeArrowheads="1"/>
                      </p:cNvPicPr>
                      <p:nvPr/>
                    </p:nvPicPr>
                    <p:blipFill>
                      <a:blip r:embed="rId16"/>
                      <a:srcRect/>
                      <a:stretch>
                        <a:fillRect/>
                      </a:stretch>
                    </p:blipFill>
                    <p:spPr bwMode="auto">
                      <a:xfrm>
                        <a:off x="1225550" y="1770063"/>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5" name="Rectangle 24"/>
          <p:cNvSpPr/>
          <p:nvPr/>
        </p:nvSpPr>
        <p:spPr>
          <a:xfrm>
            <a:off x="3042481" y="2048690"/>
            <a:ext cx="6075548" cy="830997"/>
          </a:xfrm>
          <a:prstGeom prst="rect">
            <a:avLst/>
          </a:prstGeom>
        </p:spPr>
        <p:txBody>
          <a:bodyPr wrap="square">
            <a:spAutoFit/>
          </a:bodyPr>
          <a:lstStyle/>
          <a:p>
            <a:pPr algn="just"/>
            <a:r>
              <a:rPr lang="ru-RU" sz="1600" dirty="0">
                <a:latin typeface="Arial" pitchFamily="34" charset="0"/>
                <a:cs typeface="Arial" pitchFamily="34" charset="0"/>
              </a:rPr>
              <a:t>При переходе в другую точку равновесия на фазовой диаграмме путем изменения давления и соответствующего изменения температуры равенство должно сохраниться</a:t>
            </a:r>
          </a:p>
        </p:txBody>
      </p:sp>
      <p:graphicFrame>
        <p:nvGraphicFramePr>
          <p:cNvPr id="26" name="Object 25"/>
          <p:cNvGraphicFramePr>
            <a:graphicFrameLocks noChangeAspect="1"/>
          </p:cNvGraphicFramePr>
          <p:nvPr>
            <p:extLst>
              <p:ext uri="{D42A27DB-BD31-4B8C-83A1-F6EECF244321}">
                <p14:modId xmlns:p14="http://schemas.microsoft.com/office/powerpoint/2010/main" val="3087095567"/>
              </p:ext>
            </p:extLst>
          </p:nvPr>
        </p:nvGraphicFramePr>
        <p:xfrm>
          <a:off x="3559175" y="2935288"/>
          <a:ext cx="4254500" cy="430212"/>
        </p:xfrm>
        <a:graphic>
          <a:graphicData uri="http://schemas.openxmlformats.org/presentationml/2006/ole">
            <mc:AlternateContent xmlns:mc="http://schemas.openxmlformats.org/markup-compatibility/2006">
              <mc:Choice xmlns:v="urn:schemas-microsoft-com:vml" Requires="v">
                <p:oleObj spid="_x0000_s1785808" name="Equation" r:id="rId17" imgW="2501640" imgH="253800" progId="Equation.DSMT4">
                  <p:embed/>
                </p:oleObj>
              </mc:Choice>
              <mc:Fallback>
                <p:oleObj name="Equation" r:id="rId17" imgW="2501640" imgH="253800" progId="Equation.DSMT4">
                  <p:embed/>
                  <p:pic>
                    <p:nvPicPr>
                      <p:cNvPr id="0" name=""/>
                      <p:cNvPicPr>
                        <a:picLocks noChangeAspect="1" noChangeArrowheads="1"/>
                      </p:cNvPicPr>
                      <p:nvPr/>
                    </p:nvPicPr>
                    <p:blipFill>
                      <a:blip r:embed="rId18"/>
                      <a:srcRect/>
                      <a:stretch>
                        <a:fillRect/>
                      </a:stretch>
                    </p:blipFill>
                    <p:spPr bwMode="auto">
                      <a:xfrm>
                        <a:off x="3559175" y="2935288"/>
                        <a:ext cx="42545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415021178"/>
              </p:ext>
            </p:extLst>
          </p:nvPr>
        </p:nvGraphicFramePr>
        <p:xfrm>
          <a:off x="606139" y="3769067"/>
          <a:ext cx="7859713" cy="430212"/>
        </p:xfrm>
        <a:graphic>
          <a:graphicData uri="http://schemas.openxmlformats.org/presentationml/2006/ole">
            <mc:AlternateContent xmlns:mc="http://schemas.openxmlformats.org/markup-compatibility/2006">
              <mc:Choice xmlns:v="urn:schemas-microsoft-com:vml" Requires="v">
                <p:oleObj spid="_x0000_s1785809" name="Equation" r:id="rId19" imgW="4622760" imgH="253800" progId="Equation.DSMT4">
                  <p:embed/>
                </p:oleObj>
              </mc:Choice>
              <mc:Fallback>
                <p:oleObj name="Equation" r:id="rId19" imgW="4622760" imgH="253800" progId="Equation.DSMT4">
                  <p:embed/>
                  <p:pic>
                    <p:nvPicPr>
                      <p:cNvPr id="0" name=""/>
                      <p:cNvPicPr>
                        <a:picLocks noChangeAspect="1" noChangeArrowheads="1"/>
                      </p:cNvPicPr>
                      <p:nvPr/>
                    </p:nvPicPr>
                    <p:blipFill>
                      <a:blip r:embed="rId20"/>
                      <a:srcRect/>
                      <a:stretch>
                        <a:fillRect/>
                      </a:stretch>
                    </p:blipFill>
                    <p:spPr bwMode="auto">
                      <a:xfrm>
                        <a:off x="606139" y="3769067"/>
                        <a:ext cx="78597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8" name="Rectangle 27"/>
          <p:cNvSpPr/>
          <p:nvPr/>
        </p:nvSpPr>
        <p:spPr>
          <a:xfrm>
            <a:off x="25971" y="3429000"/>
            <a:ext cx="8856984" cy="338554"/>
          </a:xfrm>
          <a:prstGeom prst="rect">
            <a:avLst/>
          </a:prstGeom>
        </p:spPr>
        <p:txBody>
          <a:bodyPr wrap="square">
            <a:spAutoFit/>
          </a:bodyPr>
          <a:lstStyle/>
          <a:p>
            <a:pPr algn="just"/>
            <a:r>
              <a:rPr lang="ru-RU" sz="1600" dirty="0">
                <a:latin typeface="Arial" pitchFamily="34" charset="0"/>
                <a:cs typeface="Arial" pitchFamily="34" charset="0"/>
              </a:rPr>
              <a:t>Должно соблюдаться равенство дифференциалов потенциалов Гиббса для каждой из фаз</a:t>
            </a:r>
          </a:p>
        </p:txBody>
      </p:sp>
      <p:graphicFrame>
        <p:nvGraphicFramePr>
          <p:cNvPr id="29" name="Object 28"/>
          <p:cNvGraphicFramePr>
            <a:graphicFrameLocks noChangeAspect="1"/>
          </p:cNvGraphicFramePr>
          <p:nvPr>
            <p:extLst>
              <p:ext uri="{D42A27DB-BD31-4B8C-83A1-F6EECF244321}">
                <p14:modId xmlns:p14="http://schemas.microsoft.com/office/powerpoint/2010/main" val="3086095108"/>
              </p:ext>
            </p:extLst>
          </p:nvPr>
        </p:nvGraphicFramePr>
        <p:xfrm>
          <a:off x="359377" y="4581470"/>
          <a:ext cx="1122363" cy="387350"/>
        </p:xfrm>
        <a:graphic>
          <a:graphicData uri="http://schemas.openxmlformats.org/presentationml/2006/ole">
            <mc:AlternateContent xmlns:mc="http://schemas.openxmlformats.org/markup-compatibility/2006">
              <mc:Choice xmlns:v="urn:schemas-microsoft-com:vml" Requires="v">
                <p:oleObj spid="_x0000_s1785810" name="Equation" r:id="rId21" imgW="660240" imgH="228600" progId="Equation.DSMT4">
                  <p:embed/>
                </p:oleObj>
              </mc:Choice>
              <mc:Fallback>
                <p:oleObj name="Equation" r:id="rId21" imgW="660240" imgH="228600" progId="Equation.DSMT4">
                  <p:embed/>
                  <p:pic>
                    <p:nvPicPr>
                      <p:cNvPr id="0" name=""/>
                      <p:cNvPicPr>
                        <a:picLocks noChangeAspect="1" noChangeArrowheads="1"/>
                      </p:cNvPicPr>
                      <p:nvPr/>
                    </p:nvPicPr>
                    <p:blipFill>
                      <a:blip r:embed="rId22"/>
                      <a:srcRect/>
                      <a:stretch>
                        <a:fillRect/>
                      </a:stretch>
                    </p:blipFill>
                    <p:spPr bwMode="auto">
                      <a:xfrm>
                        <a:off x="359377" y="4581470"/>
                        <a:ext cx="11223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831882150"/>
              </p:ext>
            </p:extLst>
          </p:nvPr>
        </p:nvGraphicFramePr>
        <p:xfrm>
          <a:off x="3042481" y="4354700"/>
          <a:ext cx="5353050" cy="796925"/>
        </p:xfrm>
        <a:graphic>
          <a:graphicData uri="http://schemas.openxmlformats.org/presentationml/2006/ole">
            <mc:AlternateContent xmlns:mc="http://schemas.openxmlformats.org/markup-compatibility/2006">
              <mc:Choice xmlns:v="urn:schemas-microsoft-com:vml" Requires="v">
                <p:oleObj spid="_x0000_s1785811" name="Equation" r:id="rId23" imgW="3149280" imgH="469800" progId="Equation.DSMT4">
                  <p:embed/>
                </p:oleObj>
              </mc:Choice>
              <mc:Fallback>
                <p:oleObj name="Equation" r:id="rId23" imgW="3149280" imgH="469800" progId="Equation.DSMT4">
                  <p:embed/>
                  <p:pic>
                    <p:nvPicPr>
                      <p:cNvPr id="0" name=""/>
                      <p:cNvPicPr>
                        <a:picLocks noChangeAspect="1" noChangeArrowheads="1"/>
                      </p:cNvPicPr>
                      <p:nvPr/>
                    </p:nvPicPr>
                    <p:blipFill>
                      <a:blip r:embed="rId24"/>
                      <a:srcRect/>
                      <a:stretch>
                        <a:fillRect/>
                      </a:stretch>
                    </p:blipFill>
                    <p:spPr bwMode="auto">
                      <a:xfrm>
                        <a:off x="3042481" y="4354700"/>
                        <a:ext cx="5353050"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ight Arrow 30"/>
          <p:cNvSpPr/>
          <p:nvPr/>
        </p:nvSpPr>
        <p:spPr>
          <a:xfrm>
            <a:off x="1904780" y="4509120"/>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2" name="Object 31"/>
          <p:cNvGraphicFramePr>
            <a:graphicFrameLocks noChangeAspect="1"/>
          </p:cNvGraphicFramePr>
          <p:nvPr>
            <p:extLst>
              <p:ext uri="{D42A27DB-BD31-4B8C-83A1-F6EECF244321}">
                <p14:modId xmlns:p14="http://schemas.microsoft.com/office/powerpoint/2010/main" val="1676536108"/>
              </p:ext>
            </p:extLst>
          </p:nvPr>
        </p:nvGraphicFramePr>
        <p:xfrm>
          <a:off x="351582" y="6019626"/>
          <a:ext cx="1489075" cy="774700"/>
        </p:xfrm>
        <a:graphic>
          <a:graphicData uri="http://schemas.openxmlformats.org/presentationml/2006/ole">
            <mc:AlternateContent xmlns:mc="http://schemas.openxmlformats.org/markup-compatibility/2006">
              <mc:Choice xmlns:v="urn:schemas-microsoft-com:vml" Requires="v">
                <p:oleObj spid="_x0000_s1785812" name="Equation" r:id="rId25" imgW="876240" imgH="457200" progId="Equation.DSMT4">
                  <p:embed/>
                </p:oleObj>
              </mc:Choice>
              <mc:Fallback>
                <p:oleObj name="Equation" r:id="rId25" imgW="876240" imgH="457200" progId="Equation.DSMT4">
                  <p:embed/>
                  <p:pic>
                    <p:nvPicPr>
                      <p:cNvPr id="0" name=""/>
                      <p:cNvPicPr>
                        <a:picLocks noChangeAspect="1" noChangeArrowheads="1"/>
                      </p:cNvPicPr>
                      <p:nvPr/>
                    </p:nvPicPr>
                    <p:blipFill>
                      <a:blip r:embed="rId26"/>
                      <a:srcRect/>
                      <a:stretch>
                        <a:fillRect/>
                      </a:stretch>
                    </p:blipFill>
                    <p:spPr bwMode="auto">
                      <a:xfrm>
                        <a:off x="351582" y="6019626"/>
                        <a:ext cx="1489075"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755705628"/>
              </p:ext>
            </p:extLst>
          </p:nvPr>
        </p:nvGraphicFramePr>
        <p:xfrm>
          <a:off x="2153741" y="6019626"/>
          <a:ext cx="1554163" cy="774700"/>
        </p:xfrm>
        <a:graphic>
          <a:graphicData uri="http://schemas.openxmlformats.org/presentationml/2006/ole">
            <mc:AlternateContent xmlns:mc="http://schemas.openxmlformats.org/markup-compatibility/2006">
              <mc:Choice xmlns:v="urn:schemas-microsoft-com:vml" Requires="v">
                <p:oleObj spid="_x0000_s1785813" name="Equation" r:id="rId27" imgW="914400" imgH="457200" progId="Equation.DSMT4">
                  <p:embed/>
                </p:oleObj>
              </mc:Choice>
              <mc:Fallback>
                <p:oleObj name="Equation" r:id="rId27" imgW="914400" imgH="457200" progId="Equation.DSMT4">
                  <p:embed/>
                  <p:pic>
                    <p:nvPicPr>
                      <p:cNvPr id="0" name=""/>
                      <p:cNvPicPr>
                        <a:picLocks noChangeAspect="1" noChangeArrowheads="1"/>
                      </p:cNvPicPr>
                      <p:nvPr/>
                    </p:nvPicPr>
                    <p:blipFill>
                      <a:blip r:embed="rId28"/>
                      <a:srcRect/>
                      <a:stretch>
                        <a:fillRect/>
                      </a:stretch>
                    </p:blipFill>
                    <p:spPr bwMode="auto">
                      <a:xfrm>
                        <a:off x="2153741" y="6019626"/>
                        <a:ext cx="1554163"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733298015"/>
              </p:ext>
            </p:extLst>
          </p:nvPr>
        </p:nvGraphicFramePr>
        <p:xfrm>
          <a:off x="5135091" y="5968826"/>
          <a:ext cx="1317625" cy="796925"/>
        </p:xfrm>
        <a:graphic>
          <a:graphicData uri="http://schemas.openxmlformats.org/presentationml/2006/ole">
            <mc:AlternateContent xmlns:mc="http://schemas.openxmlformats.org/markup-compatibility/2006">
              <mc:Choice xmlns:v="urn:schemas-microsoft-com:vml" Requires="v">
                <p:oleObj spid="_x0000_s1785814" name="Equation" r:id="rId29" imgW="774360" imgH="469800" progId="Equation.DSMT4">
                  <p:embed/>
                </p:oleObj>
              </mc:Choice>
              <mc:Fallback>
                <p:oleObj name="Equation" r:id="rId29" imgW="774360" imgH="469800" progId="Equation.DSMT4">
                  <p:embed/>
                  <p:pic>
                    <p:nvPicPr>
                      <p:cNvPr id="0" name=""/>
                      <p:cNvPicPr>
                        <a:picLocks noChangeAspect="1" noChangeArrowheads="1"/>
                      </p:cNvPicPr>
                      <p:nvPr/>
                    </p:nvPicPr>
                    <p:blipFill>
                      <a:blip r:embed="rId30"/>
                      <a:srcRect/>
                      <a:stretch>
                        <a:fillRect/>
                      </a:stretch>
                    </p:blipFill>
                    <p:spPr bwMode="auto">
                      <a:xfrm>
                        <a:off x="5135091" y="5968826"/>
                        <a:ext cx="13176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4061694879"/>
              </p:ext>
            </p:extLst>
          </p:nvPr>
        </p:nvGraphicFramePr>
        <p:xfrm>
          <a:off x="6300192" y="5310733"/>
          <a:ext cx="2770188" cy="366713"/>
        </p:xfrm>
        <a:graphic>
          <a:graphicData uri="http://schemas.openxmlformats.org/presentationml/2006/ole">
            <mc:AlternateContent xmlns:mc="http://schemas.openxmlformats.org/markup-compatibility/2006">
              <mc:Choice xmlns:v="urn:schemas-microsoft-com:vml" Requires="v">
                <p:oleObj spid="_x0000_s1785815" name="Equation" r:id="rId31" imgW="1536480" imgH="203040" progId="Equation.DSMT4">
                  <p:embed/>
                </p:oleObj>
              </mc:Choice>
              <mc:Fallback>
                <p:oleObj name="Equation" r:id="rId31" imgW="1536480" imgH="203040" progId="Equation.DSMT4">
                  <p:embed/>
                  <p:pic>
                    <p:nvPicPr>
                      <p:cNvPr id="0" name="Object 5"/>
                      <p:cNvPicPr>
                        <a:picLocks noChangeAspect="1" noChangeArrowheads="1"/>
                      </p:cNvPicPr>
                      <p:nvPr/>
                    </p:nvPicPr>
                    <p:blipFill>
                      <a:blip r:embed="rId32"/>
                      <a:srcRect/>
                      <a:stretch>
                        <a:fillRect/>
                      </a:stretch>
                    </p:blipFill>
                    <p:spPr bwMode="auto">
                      <a:xfrm>
                        <a:off x="6300192" y="5310733"/>
                        <a:ext cx="2770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6" name="Rectangle 35"/>
          <p:cNvSpPr/>
          <p:nvPr/>
        </p:nvSpPr>
        <p:spPr>
          <a:xfrm>
            <a:off x="11113" y="5301208"/>
            <a:ext cx="6444716" cy="338554"/>
          </a:xfrm>
          <a:prstGeom prst="rect">
            <a:avLst/>
          </a:prstGeom>
        </p:spPr>
        <p:txBody>
          <a:bodyPr wrap="square">
            <a:spAutoFit/>
          </a:bodyPr>
          <a:lstStyle/>
          <a:p>
            <a:pPr algn="just"/>
            <a:r>
              <a:rPr lang="ru-RU" sz="1600" dirty="0">
                <a:latin typeface="Arial" pitchFamily="34" charset="0"/>
                <a:cs typeface="Arial" pitchFamily="34" charset="0"/>
              </a:rPr>
              <a:t>Дифференциал потенциала Гиббса в естественных переменных</a:t>
            </a:r>
          </a:p>
        </p:txBody>
      </p:sp>
      <p:graphicFrame>
        <p:nvGraphicFramePr>
          <p:cNvPr id="37" name="Object 36"/>
          <p:cNvGraphicFramePr>
            <a:graphicFrameLocks noChangeAspect="1"/>
          </p:cNvGraphicFramePr>
          <p:nvPr>
            <p:extLst>
              <p:ext uri="{D42A27DB-BD31-4B8C-83A1-F6EECF244321}">
                <p14:modId xmlns:p14="http://schemas.microsoft.com/office/powerpoint/2010/main" val="724421058"/>
              </p:ext>
            </p:extLst>
          </p:nvPr>
        </p:nvGraphicFramePr>
        <p:xfrm>
          <a:off x="6863283" y="5968826"/>
          <a:ext cx="1381125" cy="796925"/>
        </p:xfrm>
        <a:graphic>
          <a:graphicData uri="http://schemas.openxmlformats.org/presentationml/2006/ole">
            <mc:AlternateContent xmlns:mc="http://schemas.openxmlformats.org/markup-compatibility/2006">
              <mc:Choice xmlns:v="urn:schemas-microsoft-com:vml" Requires="v">
                <p:oleObj spid="_x0000_s1785816" name="Equation" r:id="rId33" imgW="812520" imgH="469800" progId="Equation.DSMT4">
                  <p:embed/>
                </p:oleObj>
              </mc:Choice>
              <mc:Fallback>
                <p:oleObj name="Equation" r:id="rId33" imgW="812520" imgH="469800" progId="Equation.DSMT4">
                  <p:embed/>
                  <p:pic>
                    <p:nvPicPr>
                      <p:cNvPr id="0" name=""/>
                      <p:cNvPicPr>
                        <a:picLocks noChangeAspect="1" noChangeArrowheads="1"/>
                      </p:cNvPicPr>
                      <p:nvPr/>
                    </p:nvPicPr>
                    <p:blipFill>
                      <a:blip r:embed="rId34"/>
                      <a:srcRect/>
                      <a:stretch>
                        <a:fillRect/>
                      </a:stretch>
                    </p:blipFill>
                    <p:spPr bwMode="auto">
                      <a:xfrm>
                        <a:off x="6863283" y="5968826"/>
                        <a:ext cx="13811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749519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259632" y="44624"/>
            <a:ext cx="6624736"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Уравнение </a:t>
            </a:r>
            <a:r>
              <a:rPr lang="ru-RU" sz="2800" b="1" kern="0" dirty="0" err="1">
                <a:solidFill>
                  <a:srgbClr val="003399"/>
                </a:solidFill>
                <a:latin typeface="Arial" pitchFamily="34" charset="0"/>
                <a:cs typeface="Arial" pitchFamily="34" charset="0"/>
              </a:rPr>
              <a:t>Клапейрона-Клаузиуса</a:t>
            </a:r>
            <a:endParaRPr lang="ru-RU" sz="2800" b="1" kern="0" dirty="0">
              <a:solidFill>
                <a:srgbClr val="003399"/>
              </a:solidFill>
              <a:latin typeface="Arial" pitchFamily="34" charset="0"/>
              <a:cs typeface="Arial" pitchFamily="34" charset="0"/>
            </a:endParaRPr>
          </a:p>
        </p:txBody>
      </p:sp>
      <p:cxnSp>
        <p:nvCxnSpPr>
          <p:cNvPr id="5" name="Straight Arrow Connector 4"/>
          <p:cNvCxnSpPr/>
          <p:nvPr/>
        </p:nvCxnSpPr>
        <p:spPr>
          <a:xfrm flipV="1">
            <a:off x="395536" y="980728"/>
            <a:ext cx="0" cy="2160240"/>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395536" y="3140968"/>
            <a:ext cx="2376264" cy="9525"/>
          </a:xfrm>
          <a:prstGeom prst="straightConnector1">
            <a:avLst/>
          </a:prstGeom>
          <a:ln w="47625">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2826253088"/>
              </p:ext>
            </p:extLst>
          </p:nvPr>
        </p:nvGraphicFramePr>
        <p:xfrm>
          <a:off x="48890" y="764704"/>
          <a:ext cx="274638" cy="298450"/>
        </p:xfrm>
        <a:graphic>
          <a:graphicData uri="http://schemas.openxmlformats.org/presentationml/2006/ole">
            <mc:AlternateContent xmlns:mc="http://schemas.openxmlformats.org/markup-compatibility/2006">
              <mc:Choice xmlns:v="urn:schemas-microsoft-com:vml" Requires="v">
                <p:oleObj spid="_x0000_s1800684" name="Equation" r:id="rId3" imgW="152280" imgH="164880" progId="Equation.DSMT4">
                  <p:embed/>
                </p:oleObj>
              </mc:Choice>
              <mc:Fallback>
                <p:oleObj name="Equation" r:id="rId3" imgW="152280" imgH="164880" progId="Equation.DSMT4">
                  <p:embed/>
                  <p:pic>
                    <p:nvPicPr>
                      <p:cNvPr id="0" name=""/>
                      <p:cNvPicPr>
                        <a:picLocks noChangeAspect="1" noChangeArrowheads="1"/>
                      </p:cNvPicPr>
                      <p:nvPr/>
                    </p:nvPicPr>
                    <p:blipFill>
                      <a:blip r:embed="rId4"/>
                      <a:srcRect/>
                      <a:stretch>
                        <a:fillRect/>
                      </a:stretch>
                    </p:blipFill>
                    <p:spPr bwMode="auto">
                      <a:xfrm>
                        <a:off x="48890" y="764704"/>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49922200"/>
              </p:ext>
            </p:extLst>
          </p:nvPr>
        </p:nvGraphicFramePr>
        <p:xfrm>
          <a:off x="2519388" y="2703661"/>
          <a:ext cx="252412" cy="298450"/>
        </p:xfrm>
        <a:graphic>
          <a:graphicData uri="http://schemas.openxmlformats.org/presentationml/2006/ole">
            <mc:AlternateContent xmlns:mc="http://schemas.openxmlformats.org/markup-compatibility/2006">
              <mc:Choice xmlns:v="urn:schemas-microsoft-com:vml" Requires="v">
                <p:oleObj spid="_x0000_s1800685" name="Equation" r:id="rId5" imgW="139680" imgH="164880" progId="Equation.DSMT4">
                  <p:embed/>
                </p:oleObj>
              </mc:Choice>
              <mc:Fallback>
                <p:oleObj name="Equation" r:id="rId5" imgW="139680" imgH="164880" progId="Equation.DSMT4">
                  <p:embed/>
                  <p:pic>
                    <p:nvPicPr>
                      <p:cNvPr id="0" name=""/>
                      <p:cNvPicPr>
                        <a:picLocks noChangeAspect="1" noChangeArrowheads="1"/>
                      </p:cNvPicPr>
                      <p:nvPr/>
                    </p:nvPicPr>
                    <p:blipFill>
                      <a:blip r:embed="rId6"/>
                      <a:srcRect/>
                      <a:stretch>
                        <a:fillRect/>
                      </a:stretch>
                    </p:blipFill>
                    <p:spPr bwMode="auto">
                      <a:xfrm>
                        <a:off x="2519388" y="2703661"/>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Freeform 8"/>
          <p:cNvSpPr/>
          <p:nvPr/>
        </p:nvSpPr>
        <p:spPr>
          <a:xfrm>
            <a:off x="791580" y="1329284"/>
            <a:ext cx="1584176" cy="1476164"/>
          </a:xfrm>
          <a:custGeom>
            <a:avLst/>
            <a:gdLst>
              <a:gd name="connsiteX0" fmla="*/ 0 w 1162050"/>
              <a:gd name="connsiteY0" fmla="*/ 1104900 h 1104900"/>
              <a:gd name="connsiteX1" fmla="*/ 514350 w 1162050"/>
              <a:gd name="connsiteY1" fmla="*/ 933450 h 1104900"/>
              <a:gd name="connsiteX2" fmla="*/ 914400 w 1162050"/>
              <a:gd name="connsiteY2" fmla="*/ 571500 h 1104900"/>
              <a:gd name="connsiteX3" fmla="*/ 1162050 w 1162050"/>
              <a:gd name="connsiteY3" fmla="*/ 0 h 1104900"/>
            </a:gdLst>
            <a:ahLst/>
            <a:cxnLst>
              <a:cxn ang="0">
                <a:pos x="connsiteX0" y="connsiteY0"/>
              </a:cxn>
              <a:cxn ang="0">
                <a:pos x="connsiteX1" y="connsiteY1"/>
              </a:cxn>
              <a:cxn ang="0">
                <a:pos x="connsiteX2" y="connsiteY2"/>
              </a:cxn>
              <a:cxn ang="0">
                <a:pos x="connsiteX3" y="connsiteY3"/>
              </a:cxn>
            </a:cxnLst>
            <a:rect l="l" t="t" r="r" b="b"/>
            <a:pathLst>
              <a:path w="1162050" h="1104900">
                <a:moveTo>
                  <a:pt x="0" y="1104900"/>
                </a:moveTo>
                <a:cubicBezTo>
                  <a:pt x="180975" y="1063625"/>
                  <a:pt x="361950" y="1022350"/>
                  <a:pt x="514350" y="933450"/>
                </a:cubicBezTo>
                <a:cubicBezTo>
                  <a:pt x="666750" y="844550"/>
                  <a:pt x="806450" y="727075"/>
                  <a:pt x="914400" y="571500"/>
                </a:cubicBezTo>
                <a:cubicBezTo>
                  <a:pt x="1022350" y="415925"/>
                  <a:pt x="1092200" y="207962"/>
                  <a:pt x="1162050" y="0"/>
                </a:cubicBezTo>
              </a:path>
            </a:pathLst>
          </a:custGeom>
          <a:ln w="53975">
            <a:solidFill>
              <a:srgbClr val="4110F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 name="Rectangle 9"/>
          <p:cNvSpPr/>
          <p:nvPr/>
        </p:nvSpPr>
        <p:spPr>
          <a:xfrm>
            <a:off x="611560" y="959952"/>
            <a:ext cx="1764196" cy="738664"/>
          </a:xfrm>
          <a:prstGeom prst="rect">
            <a:avLst/>
          </a:prstGeom>
        </p:spPr>
        <p:txBody>
          <a:bodyPr wrap="square">
            <a:spAutoFit/>
          </a:bodyPr>
          <a:lstStyle/>
          <a:p>
            <a:r>
              <a:rPr lang="ru-RU" sz="1400" dirty="0">
                <a:latin typeface="Arial" pitchFamily="34" charset="0"/>
                <a:cs typeface="Arial" pitchFamily="34" charset="0"/>
              </a:rPr>
              <a:t>Кривая фазового равновесия на диаграмме </a:t>
            </a:r>
            <a:r>
              <a:rPr lang="en-US" sz="1400" dirty="0">
                <a:latin typeface="Arial" pitchFamily="34" charset="0"/>
                <a:cs typeface="Arial" pitchFamily="34" charset="0"/>
              </a:rPr>
              <a:t>(</a:t>
            </a:r>
            <a:r>
              <a:rPr lang="en-US" sz="1400" i="1" dirty="0" err="1">
                <a:latin typeface="Arial" pitchFamily="34" charset="0"/>
                <a:cs typeface="Arial" pitchFamily="34" charset="0"/>
              </a:rPr>
              <a:t>p</a:t>
            </a:r>
            <a:r>
              <a:rPr lang="en-US" sz="1400" dirty="0" err="1">
                <a:latin typeface="Arial" pitchFamily="34" charset="0"/>
                <a:cs typeface="Arial" pitchFamily="34" charset="0"/>
              </a:rPr>
              <a:t>,</a:t>
            </a:r>
            <a:r>
              <a:rPr lang="en-US" sz="1400" i="1" dirty="0" err="1">
                <a:latin typeface="Arial" pitchFamily="34" charset="0"/>
                <a:cs typeface="Arial" pitchFamily="34" charset="0"/>
              </a:rPr>
              <a:t>T</a:t>
            </a:r>
            <a:r>
              <a:rPr lang="en-US" sz="1400" dirty="0">
                <a:latin typeface="Arial" pitchFamily="34" charset="0"/>
                <a:cs typeface="Arial" pitchFamily="34" charset="0"/>
              </a:rPr>
              <a:t>)</a:t>
            </a:r>
            <a:endParaRPr lang="ru-RU" sz="1400" dirty="0">
              <a:latin typeface="Arial" pitchFamily="34" charset="0"/>
              <a:cs typeface="Arial" pitchFamily="34" charset="0"/>
            </a:endParaRPr>
          </a:p>
        </p:txBody>
      </p:sp>
      <p:sp>
        <p:nvSpPr>
          <p:cNvPr id="11" name="Oval 10"/>
          <p:cNvSpPr/>
          <p:nvPr/>
        </p:nvSpPr>
        <p:spPr>
          <a:xfrm>
            <a:off x="1488747" y="2483895"/>
            <a:ext cx="126014" cy="126014"/>
          </a:xfrm>
          <a:prstGeom prst="ellipse">
            <a:avLst/>
          </a:prstGeom>
          <a:solidFill>
            <a:srgbClr val="C0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1835696" y="2204864"/>
            <a:ext cx="126014" cy="126014"/>
          </a:xfrm>
          <a:prstGeom prst="ellipse">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3" name="Object 12"/>
          <p:cNvGraphicFramePr>
            <a:graphicFrameLocks noChangeAspect="1"/>
          </p:cNvGraphicFramePr>
          <p:nvPr>
            <p:extLst>
              <p:ext uri="{D42A27DB-BD31-4B8C-83A1-F6EECF244321}">
                <p14:modId xmlns:p14="http://schemas.microsoft.com/office/powerpoint/2010/main" val="2358699451"/>
              </p:ext>
            </p:extLst>
          </p:nvPr>
        </p:nvGraphicFramePr>
        <p:xfrm>
          <a:off x="1561229" y="2681114"/>
          <a:ext cx="412750" cy="322262"/>
        </p:xfrm>
        <a:graphic>
          <a:graphicData uri="http://schemas.openxmlformats.org/presentationml/2006/ole">
            <mc:AlternateContent xmlns:mc="http://schemas.openxmlformats.org/markup-compatibility/2006">
              <mc:Choice xmlns:v="urn:schemas-microsoft-com:vml" Requires="v">
                <p:oleObj spid="_x0000_s1800686" name="Equation" r:id="rId7" imgW="228600" imgH="177480" progId="Equation.DSMT4">
                  <p:embed/>
                </p:oleObj>
              </mc:Choice>
              <mc:Fallback>
                <p:oleObj name="Equation" r:id="rId7" imgW="228600" imgH="177480" progId="Equation.DSMT4">
                  <p:embed/>
                  <p:pic>
                    <p:nvPicPr>
                      <p:cNvPr id="0" name=""/>
                      <p:cNvPicPr>
                        <a:picLocks noChangeAspect="1" noChangeArrowheads="1"/>
                      </p:cNvPicPr>
                      <p:nvPr/>
                    </p:nvPicPr>
                    <p:blipFill>
                      <a:blip r:embed="rId8"/>
                      <a:srcRect/>
                      <a:stretch>
                        <a:fillRect/>
                      </a:stretch>
                    </p:blipFill>
                    <p:spPr bwMode="auto">
                      <a:xfrm>
                        <a:off x="1561229" y="2681114"/>
                        <a:ext cx="4127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4" name="Straight Arrow Connector 13"/>
          <p:cNvCxnSpPr/>
          <p:nvPr/>
        </p:nvCxnSpPr>
        <p:spPr>
          <a:xfrm flipV="1">
            <a:off x="1549125" y="2651770"/>
            <a:ext cx="436959" cy="1"/>
          </a:xfrm>
          <a:prstGeom prst="straightConnector1">
            <a:avLst/>
          </a:prstGeom>
          <a:ln w="1905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98313" y="2235165"/>
            <a:ext cx="0" cy="374744"/>
          </a:xfrm>
          <a:prstGeom prst="straightConnector1">
            <a:avLst/>
          </a:prstGeom>
          <a:ln w="1905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960638864"/>
              </p:ext>
            </p:extLst>
          </p:nvPr>
        </p:nvGraphicFramePr>
        <p:xfrm>
          <a:off x="2051720" y="2252085"/>
          <a:ext cx="366712" cy="368300"/>
        </p:xfrm>
        <a:graphic>
          <a:graphicData uri="http://schemas.openxmlformats.org/presentationml/2006/ole">
            <mc:AlternateContent xmlns:mc="http://schemas.openxmlformats.org/markup-compatibility/2006">
              <mc:Choice xmlns:v="urn:schemas-microsoft-com:vml" Requires="v">
                <p:oleObj spid="_x0000_s1800687" name="Equation" r:id="rId9" imgW="203040" imgH="203040" progId="Equation.DSMT4">
                  <p:embed/>
                </p:oleObj>
              </mc:Choice>
              <mc:Fallback>
                <p:oleObj name="Equation" r:id="rId9" imgW="203040" imgH="203040" progId="Equation.DSMT4">
                  <p:embed/>
                  <p:pic>
                    <p:nvPicPr>
                      <p:cNvPr id="0" name=""/>
                      <p:cNvPicPr>
                        <a:picLocks noChangeAspect="1" noChangeArrowheads="1"/>
                      </p:cNvPicPr>
                      <p:nvPr/>
                    </p:nvPicPr>
                    <p:blipFill>
                      <a:blip r:embed="rId10"/>
                      <a:srcRect/>
                      <a:stretch>
                        <a:fillRect/>
                      </a:stretch>
                    </p:blipFill>
                    <p:spPr bwMode="auto">
                      <a:xfrm>
                        <a:off x="2051720" y="2252085"/>
                        <a:ext cx="366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559780662"/>
              </p:ext>
            </p:extLst>
          </p:nvPr>
        </p:nvGraphicFramePr>
        <p:xfrm>
          <a:off x="2342642" y="1879724"/>
          <a:ext cx="160337" cy="298450"/>
        </p:xfrm>
        <a:graphic>
          <a:graphicData uri="http://schemas.openxmlformats.org/presentationml/2006/ole">
            <mc:AlternateContent xmlns:mc="http://schemas.openxmlformats.org/markup-compatibility/2006">
              <mc:Choice xmlns:v="urn:schemas-microsoft-com:vml" Requires="v">
                <p:oleObj spid="_x0000_s1800688" name="Equation" r:id="rId11" imgW="88560" imgH="164880" progId="Equation.DSMT4">
                  <p:embed/>
                </p:oleObj>
              </mc:Choice>
              <mc:Fallback>
                <p:oleObj name="Equation" r:id="rId11" imgW="88560" imgH="164880" progId="Equation.DSMT4">
                  <p:embed/>
                  <p:pic>
                    <p:nvPicPr>
                      <p:cNvPr id="0" name=""/>
                      <p:cNvPicPr>
                        <a:picLocks noChangeAspect="1" noChangeArrowheads="1"/>
                      </p:cNvPicPr>
                      <p:nvPr/>
                    </p:nvPicPr>
                    <p:blipFill>
                      <a:blip r:embed="rId12"/>
                      <a:srcRect/>
                      <a:stretch>
                        <a:fillRect/>
                      </a:stretch>
                    </p:blipFill>
                    <p:spPr bwMode="auto">
                      <a:xfrm>
                        <a:off x="2342642" y="1879724"/>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679791409"/>
              </p:ext>
            </p:extLst>
          </p:nvPr>
        </p:nvGraphicFramePr>
        <p:xfrm>
          <a:off x="1225550" y="1770063"/>
          <a:ext cx="228600" cy="298450"/>
        </p:xfrm>
        <a:graphic>
          <a:graphicData uri="http://schemas.openxmlformats.org/presentationml/2006/ole">
            <mc:AlternateContent xmlns:mc="http://schemas.openxmlformats.org/markup-compatibility/2006">
              <mc:Choice xmlns:v="urn:schemas-microsoft-com:vml" Requires="v">
                <p:oleObj spid="_x0000_s1800689" name="Equation" r:id="rId13" imgW="126720" imgH="164880" progId="Equation.DSMT4">
                  <p:embed/>
                </p:oleObj>
              </mc:Choice>
              <mc:Fallback>
                <p:oleObj name="Equation" r:id="rId13" imgW="126720" imgH="164880" progId="Equation.DSMT4">
                  <p:embed/>
                  <p:pic>
                    <p:nvPicPr>
                      <p:cNvPr id="0" name=""/>
                      <p:cNvPicPr>
                        <a:picLocks noChangeAspect="1" noChangeArrowheads="1"/>
                      </p:cNvPicPr>
                      <p:nvPr/>
                    </p:nvPicPr>
                    <p:blipFill>
                      <a:blip r:embed="rId14"/>
                      <a:srcRect/>
                      <a:stretch>
                        <a:fillRect/>
                      </a:stretch>
                    </p:blipFill>
                    <p:spPr bwMode="auto">
                      <a:xfrm>
                        <a:off x="1225550" y="1770063"/>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4255155879"/>
              </p:ext>
            </p:extLst>
          </p:nvPr>
        </p:nvGraphicFramePr>
        <p:xfrm>
          <a:off x="5076056" y="938486"/>
          <a:ext cx="1122363" cy="387350"/>
        </p:xfrm>
        <a:graphic>
          <a:graphicData uri="http://schemas.openxmlformats.org/presentationml/2006/ole">
            <mc:AlternateContent xmlns:mc="http://schemas.openxmlformats.org/markup-compatibility/2006">
              <mc:Choice xmlns:v="urn:schemas-microsoft-com:vml" Requires="v">
                <p:oleObj spid="_x0000_s1800690" name="Equation" r:id="rId15" imgW="660240" imgH="228600" progId="Equation.DSMT4">
                  <p:embed/>
                </p:oleObj>
              </mc:Choice>
              <mc:Fallback>
                <p:oleObj name="Equation" r:id="rId15" imgW="660240" imgH="228600" progId="Equation.DSMT4">
                  <p:embed/>
                  <p:pic>
                    <p:nvPicPr>
                      <p:cNvPr id="0" name="Object 2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76056" y="938486"/>
                        <a:ext cx="11223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493549609"/>
              </p:ext>
            </p:extLst>
          </p:nvPr>
        </p:nvGraphicFramePr>
        <p:xfrm>
          <a:off x="4211960" y="1698616"/>
          <a:ext cx="3086100" cy="387350"/>
        </p:xfrm>
        <a:graphic>
          <a:graphicData uri="http://schemas.openxmlformats.org/presentationml/2006/ole">
            <mc:AlternateContent xmlns:mc="http://schemas.openxmlformats.org/markup-compatibility/2006">
              <mc:Choice xmlns:v="urn:schemas-microsoft-com:vml" Requires="v">
                <p:oleObj spid="_x0000_s1800691" name="Equation" r:id="rId17" imgW="1815840" imgH="228600" progId="Equation.DSMT4">
                  <p:embed/>
                </p:oleObj>
              </mc:Choice>
              <mc:Fallback>
                <p:oleObj name="Equation" r:id="rId17" imgW="1815840" imgH="228600" progId="Equation.DSMT4">
                  <p:embed/>
                  <p:pic>
                    <p:nvPicPr>
                      <p:cNvPr id="0" name="Object 29"/>
                      <p:cNvPicPr>
                        <a:picLocks noChangeAspect="1" noChangeArrowheads="1"/>
                      </p:cNvPicPr>
                      <p:nvPr/>
                    </p:nvPicPr>
                    <p:blipFill>
                      <a:blip r:embed="rId18"/>
                      <a:srcRect/>
                      <a:stretch>
                        <a:fillRect/>
                      </a:stretch>
                    </p:blipFill>
                    <p:spPr bwMode="auto">
                      <a:xfrm>
                        <a:off x="4211960" y="1698616"/>
                        <a:ext cx="30861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64190812"/>
              </p:ext>
            </p:extLst>
          </p:nvPr>
        </p:nvGraphicFramePr>
        <p:xfrm>
          <a:off x="3419872" y="2609909"/>
          <a:ext cx="2719388" cy="430212"/>
        </p:xfrm>
        <a:graphic>
          <a:graphicData uri="http://schemas.openxmlformats.org/presentationml/2006/ole">
            <mc:AlternateContent xmlns:mc="http://schemas.openxmlformats.org/markup-compatibility/2006">
              <mc:Choice xmlns:v="urn:schemas-microsoft-com:vml" Requires="v">
                <p:oleObj spid="_x0000_s1800692" name="Equation" r:id="rId19" imgW="1600200" imgH="253800" progId="Equation.DSMT4">
                  <p:embed/>
                </p:oleObj>
              </mc:Choice>
              <mc:Fallback>
                <p:oleObj name="Equation" r:id="rId19" imgW="1600200" imgH="253800" progId="Equation.DSMT4">
                  <p:embed/>
                  <p:pic>
                    <p:nvPicPr>
                      <p:cNvPr id="0" name=""/>
                      <p:cNvPicPr>
                        <a:picLocks noChangeAspect="1" noChangeArrowheads="1"/>
                      </p:cNvPicPr>
                      <p:nvPr/>
                    </p:nvPicPr>
                    <p:blipFill>
                      <a:blip r:embed="rId20"/>
                      <a:srcRect/>
                      <a:stretch>
                        <a:fillRect/>
                      </a:stretch>
                    </p:blipFill>
                    <p:spPr bwMode="auto">
                      <a:xfrm>
                        <a:off x="3419872" y="2609909"/>
                        <a:ext cx="27193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217660900"/>
              </p:ext>
            </p:extLst>
          </p:nvPr>
        </p:nvGraphicFramePr>
        <p:xfrm>
          <a:off x="7128718" y="2651770"/>
          <a:ext cx="1511300" cy="344488"/>
        </p:xfrm>
        <a:graphic>
          <a:graphicData uri="http://schemas.openxmlformats.org/presentationml/2006/ole">
            <mc:AlternateContent xmlns:mc="http://schemas.openxmlformats.org/markup-compatibility/2006">
              <mc:Choice xmlns:v="urn:schemas-microsoft-com:vml" Requires="v">
                <p:oleObj spid="_x0000_s1800693" name="Equation" r:id="rId21" imgW="888840" imgH="203040" progId="Equation.DSMT4">
                  <p:embed/>
                </p:oleObj>
              </mc:Choice>
              <mc:Fallback>
                <p:oleObj name="Equation" r:id="rId21" imgW="888840" imgH="203040" progId="Equation.DSMT4">
                  <p:embed/>
                  <p:pic>
                    <p:nvPicPr>
                      <p:cNvPr id="0" name=""/>
                      <p:cNvPicPr>
                        <a:picLocks noChangeAspect="1" noChangeArrowheads="1"/>
                      </p:cNvPicPr>
                      <p:nvPr/>
                    </p:nvPicPr>
                    <p:blipFill>
                      <a:blip r:embed="rId22"/>
                      <a:srcRect/>
                      <a:stretch>
                        <a:fillRect/>
                      </a:stretch>
                    </p:blipFill>
                    <p:spPr bwMode="auto">
                      <a:xfrm>
                        <a:off x="7128718" y="2651770"/>
                        <a:ext cx="15113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8" name="Rectangle 27"/>
          <p:cNvSpPr/>
          <p:nvPr/>
        </p:nvSpPr>
        <p:spPr>
          <a:xfrm>
            <a:off x="6372200" y="2651771"/>
            <a:ext cx="600447" cy="338554"/>
          </a:xfrm>
          <a:prstGeom prst="rect">
            <a:avLst/>
          </a:prstGeom>
        </p:spPr>
        <p:txBody>
          <a:bodyPr wrap="square">
            <a:spAutoFit/>
          </a:bodyPr>
          <a:lstStyle/>
          <a:p>
            <a:pPr algn="just"/>
            <a:r>
              <a:rPr lang="ru-RU" sz="1600" dirty="0">
                <a:latin typeface="Arial" pitchFamily="34" charset="0"/>
                <a:cs typeface="Arial" pitchFamily="34" charset="0"/>
              </a:rPr>
              <a:t>или</a:t>
            </a:r>
          </a:p>
        </p:txBody>
      </p:sp>
      <p:graphicFrame>
        <p:nvGraphicFramePr>
          <p:cNvPr id="29" name="Object 28"/>
          <p:cNvGraphicFramePr>
            <a:graphicFrameLocks noChangeAspect="1"/>
          </p:cNvGraphicFramePr>
          <p:nvPr>
            <p:extLst>
              <p:ext uri="{D42A27DB-BD31-4B8C-83A1-F6EECF244321}">
                <p14:modId xmlns:p14="http://schemas.microsoft.com/office/powerpoint/2010/main" val="4066075859"/>
              </p:ext>
            </p:extLst>
          </p:nvPr>
        </p:nvGraphicFramePr>
        <p:xfrm>
          <a:off x="319088" y="3443288"/>
          <a:ext cx="993775" cy="668337"/>
        </p:xfrm>
        <a:graphic>
          <a:graphicData uri="http://schemas.openxmlformats.org/presentationml/2006/ole">
            <mc:AlternateContent xmlns:mc="http://schemas.openxmlformats.org/markup-compatibility/2006">
              <mc:Choice xmlns:v="urn:schemas-microsoft-com:vml" Requires="v">
                <p:oleObj spid="_x0000_s1800694" name="Equation" r:id="rId23" imgW="583920" imgH="393480" progId="Equation.DSMT4">
                  <p:embed/>
                </p:oleObj>
              </mc:Choice>
              <mc:Fallback>
                <p:oleObj name="Equation" r:id="rId23" imgW="583920" imgH="393480" progId="Equation.DSMT4">
                  <p:embed/>
                  <p:pic>
                    <p:nvPicPr>
                      <p:cNvPr id="0" name=""/>
                      <p:cNvPicPr>
                        <a:picLocks noChangeAspect="1" noChangeArrowheads="1"/>
                      </p:cNvPicPr>
                      <p:nvPr/>
                    </p:nvPicPr>
                    <p:blipFill>
                      <a:blip r:embed="rId24"/>
                      <a:srcRect/>
                      <a:stretch>
                        <a:fillRect/>
                      </a:stretch>
                    </p:blipFill>
                    <p:spPr bwMode="auto">
                      <a:xfrm>
                        <a:off x="319088" y="3443288"/>
                        <a:ext cx="99377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0" name="Rectangle 29"/>
          <p:cNvSpPr/>
          <p:nvPr/>
        </p:nvSpPr>
        <p:spPr>
          <a:xfrm>
            <a:off x="1386545" y="3429000"/>
            <a:ext cx="7721959" cy="830997"/>
          </a:xfrm>
          <a:prstGeom prst="rect">
            <a:avLst/>
          </a:prstGeom>
        </p:spPr>
        <p:txBody>
          <a:bodyPr wrap="square">
            <a:spAutoFit/>
          </a:bodyPr>
          <a:lstStyle/>
          <a:p>
            <a:pPr algn="just"/>
            <a:r>
              <a:rPr lang="ru-RU" sz="1600" dirty="0">
                <a:latin typeface="Arial" pitchFamily="34" charset="0"/>
                <a:cs typeface="Arial" pitchFamily="34" charset="0"/>
              </a:rPr>
              <a:t>Скачок энтропии при фазовом переходе связан со скрытой теплотой перехода, которая равна разности энтальпии, т.к. процесс происходит при постоянном  давлении</a:t>
            </a:r>
          </a:p>
        </p:txBody>
      </p:sp>
      <p:graphicFrame>
        <p:nvGraphicFramePr>
          <p:cNvPr id="31" name="Object 30"/>
          <p:cNvGraphicFramePr>
            <a:graphicFrameLocks noChangeAspect="1"/>
          </p:cNvGraphicFramePr>
          <p:nvPr>
            <p:extLst>
              <p:ext uri="{D42A27DB-BD31-4B8C-83A1-F6EECF244321}">
                <p14:modId xmlns:p14="http://schemas.microsoft.com/office/powerpoint/2010/main" val="3975183646"/>
              </p:ext>
            </p:extLst>
          </p:nvPr>
        </p:nvGraphicFramePr>
        <p:xfrm>
          <a:off x="698686" y="4812134"/>
          <a:ext cx="431800" cy="301625"/>
        </p:xfrm>
        <a:graphic>
          <a:graphicData uri="http://schemas.openxmlformats.org/presentationml/2006/ole">
            <mc:AlternateContent xmlns:mc="http://schemas.openxmlformats.org/markup-compatibility/2006">
              <mc:Choice xmlns:v="urn:schemas-microsoft-com:vml" Requires="v">
                <p:oleObj spid="_x0000_s1800695" name="Equation" r:id="rId25" imgW="253800" imgH="177480" progId="Equation.DSMT4">
                  <p:embed/>
                </p:oleObj>
              </mc:Choice>
              <mc:Fallback>
                <p:oleObj name="Equation" r:id="rId25" imgW="253800" imgH="177480" progId="Equation.DSMT4">
                  <p:embed/>
                  <p:pic>
                    <p:nvPicPr>
                      <p:cNvPr id="0" name=""/>
                      <p:cNvPicPr>
                        <a:picLocks noChangeAspect="1" noChangeArrowheads="1"/>
                      </p:cNvPicPr>
                      <p:nvPr/>
                    </p:nvPicPr>
                    <p:blipFill>
                      <a:blip r:embed="rId26"/>
                      <a:srcRect/>
                      <a:stretch>
                        <a:fillRect/>
                      </a:stretch>
                    </p:blipFill>
                    <p:spPr bwMode="auto">
                      <a:xfrm>
                        <a:off x="698686" y="4812134"/>
                        <a:ext cx="431800"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2" name="Rectangle 31"/>
          <p:cNvSpPr/>
          <p:nvPr/>
        </p:nvSpPr>
        <p:spPr>
          <a:xfrm>
            <a:off x="1418543" y="4775205"/>
            <a:ext cx="5385705" cy="338554"/>
          </a:xfrm>
          <a:prstGeom prst="rect">
            <a:avLst/>
          </a:prstGeom>
        </p:spPr>
        <p:txBody>
          <a:bodyPr wrap="square">
            <a:spAutoFit/>
          </a:bodyPr>
          <a:lstStyle/>
          <a:p>
            <a:pPr algn="just"/>
            <a:r>
              <a:rPr lang="ru-RU" sz="1600" dirty="0">
                <a:latin typeface="Arial" pitchFamily="34" charset="0"/>
                <a:cs typeface="Arial" pitchFamily="34" charset="0"/>
              </a:rPr>
              <a:t>Скачок молярного объема при фазовом переходе</a:t>
            </a:r>
          </a:p>
        </p:txBody>
      </p:sp>
      <p:graphicFrame>
        <p:nvGraphicFramePr>
          <p:cNvPr id="33" name="Object 32"/>
          <p:cNvGraphicFramePr>
            <a:graphicFrameLocks noChangeAspect="1"/>
          </p:cNvGraphicFramePr>
          <p:nvPr>
            <p:extLst>
              <p:ext uri="{D42A27DB-BD31-4B8C-83A1-F6EECF244321}">
                <p14:modId xmlns:p14="http://schemas.microsoft.com/office/powerpoint/2010/main" val="851358795"/>
              </p:ext>
            </p:extLst>
          </p:nvPr>
        </p:nvGraphicFramePr>
        <p:xfrm>
          <a:off x="251830" y="5689040"/>
          <a:ext cx="1079500" cy="666750"/>
        </p:xfrm>
        <a:graphic>
          <a:graphicData uri="http://schemas.openxmlformats.org/presentationml/2006/ole">
            <mc:AlternateContent xmlns:mc="http://schemas.openxmlformats.org/markup-compatibility/2006">
              <mc:Choice xmlns:v="urn:schemas-microsoft-com:vml" Requires="v">
                <p:oleObj spid="_x0000_s1800696" name="Equation" r:id="rId27" imgW="634680" imgH="393480" progId="Equation.DSMT4">
                  <p:embed/>
                </p:oleObj>
              </mc:Choice>
              <mc:Fallback>
                <p:oleObj name="Equation" r:id="rId27" imgW="634680" imgH="393480" progId="Equation.DSMT4">
                  <p:embed/>
                  <p:pic>
                    <p:nvPicPr>
                      <p:cNvPr id="0" name=""/>
                      <p:cNvPicPr>
                        <a:picLocks noChangeAspect="1" noChangeArrowheads="1"/>
                      </p:cNvPicPr>
                      <p:nvPr/>
                    </p:nvPicPr>
                    <p:blipFill>
                      <a:blip r:embed="rId28"/>
                      <a:srcRect/>
                      <a:stretch>
                        <a:fillRect/>
                      </a:stretch>
                    </p:blipFill>
                    <p:spPr bwMode="auto">
                      <a:xfrm>
                        <a:off x="251830" y="5689040"/>
                        <a:ext cx="10795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965356603"/>
              </p:ext>
            </p:extLst>
          </p:nvPr>
        </p:nvGraphicFramePr>
        <p:xfrm>
          <a:off x="1493658" y="4381158"/>
          <a:ext cx="1727200" cy="344487"/>
        </p:xfrm>
        <a:graphic>
          <a:graphicData uri="http://schemas.openxmlformats.org/presentationml/2006/ole">
            <mc:AlternateContent xmlns:mc="http://schemas.openxmlformats.org/markup-compatibility/2006">
              <mc:Choice xmlns:v="urn:schemas-microsoft-com:vml" Requires="v">
                <p:oleObj spid="_x0000_s1800697" name="Equation" r:id="rId29" imgW="1015920" imgH="203040" progId="Equation.DSMT4">
                  <p:embed/>
                </p:oleObj>
              </mc:Choice>
              <mc:Fallback>
                <p:oleObj name="Equation" r:id="rId29" imgW="1015920" imgH="203040" progId="Equation.DSMT4">
                  <p:embed/>
                  <p:pic>
                    <p:nvPicPr>
                      <p:cNvPr id="0" name=""/>
                      <p:cNvPicPr>
                        <a:picLocks noChangeAspect="1" noChangeArrowheads="1"/>
                      </p:cNvPicPr>
                      <p:nvPr/>
                    </p:nvPicPr>
                    <p:blipFill>
                      <a:blip r:embed="rId30"/>
                      <a:srcRect/>
                      <a:stretch>
                        <a:fillRect/>
                      </a:stretch>
                    </p:blipFill>
                    <p:spPr bwMode="auto">
                      <a:xfrm>
                        <a:off x="1493658" y="4381158"/>
                        <a:ext cx="172720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264956776"/>
              </p:ext>
            </p:extLst>
          </p:nvPr>
        </p:nvGraphicFramePr>
        <p:xfrm>
          <a:off x="3635896" y="4396413"/>
          <a:ext cx="731838" cy="344487"/>
        </p:xfrm>
        <a:graphic>
          <a:graphicData uri="http://schemas.openxmlformats.org/presentationml/2006/ole">
            <mc:AlternateContent xmlns:mc="http://schemas.openxmlformats.org/markup-compatibility/2006">
              <mc:Choice xmlns:v="urn:schemas-microsoft-com:vml" Requires="v">
                <p:oleObj spid="_x0000_s1800698" name="Equation" r:id="rId31" imgW="431640" imgH="203040" progId="Equation.DSMT4">
                  <p:embed/>
                </p:oleObj>
              </mc:Choice>
              <mc:Fallback>
                <p:oleObj name="Equation" r:id="rId31" imgW="431640" imgH="203040" progId="Equation.DSMT4">
                  <p:embed/>
                  <p:pic>
                    <p:nvPicPr>
                      <p:cNvPr id="0" name=""/>
                      <p:cNvPicPr>
                        <a:picLocks noChangeAspect="1" noChangeArrowheads="1"/>
                      </p:cNvPicPr>
                      <p:nvPr/>
                    </p:nvPicPr>
                    <p:blipFill>
                      <a:blip r:embed="rId32"/>
                      <a:srcRect/>
                      <a:stretch>
                        <a:fillRect/>
                      </a:stretch>
                    </p:blipFill>
                    <p:spPr bwMode="auto">
                      <a:xfrm>
                        <a:off x="3635896" y="4396413"/>
                        <a:ext cx="73183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6" name="Right Arrow 35"/>
          <p:cNvSpPr/>
          <p:nvPr/>
        </p:nvSpPr>
        <p:spPr>
          <a:xfrm>
            <a:off x="4571653" y="4309348"/>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7" name="Object 36"/>
          <p:cNvGraphicFramePr>
            <a:graphicFrameLocks noChangeAspect="1"/>
          </p:cNvGraphicFramePr>
          <p:nvPr>
            <p:extLst>
              <p:ext uri="{D42A27DB-BD31-4B8C-83A1-F6EECF244321}">
                <p14:modId xmlns:p14="http://schemas.microsoft.com/office/powerpoint/2010/main" val="1698179558"/>
              </p:ext>
            </p:extLst>
          </p:nvPr>
        </p:nvGraphicFramePr>
        <p:xfrm>
          <a:off x="5809617" y="4359280"/>
          <a:ext cx="1725612" cy="387350"/>
        </p:xfrm>
        <a:graphic>
          <a:graphicData uri="http://schemas.openxmlformats.org/presentationml/2006/ole">
            <mc:AlternateContent xmlns:mc="http://schemas.openxmlformats.org/markup-compatibility/2006">
              <mc:Choice xmlns:v="urn:schemas-microsoft-com:vml" Requires="v">
                <p:oleObj spid="_x0000_s1800699" name="Equation" r:id="rId33" imgW="1015920" imgH="228600" progId="Equation.DSMT4">
                  <p:embed/>
                </p:oleObj>
              </mc:Choice>
              <mc:Fallback>
                <p:oleObj name="Equation" r:id="rId33" imgW="1015920" imgH="228600" progId="Equation.DSMT4">
                  <p:embed/>
                  <p:pic>
                    <p:nvPicPr>
                      <p:cNvPr id="0" name=""/>
                      <p:cNvPicPr>
                        <a:picLocks noChangeAspect="1" noChangeArrowheads="1"/>
                      </p:cNvPicPr>
                      <p:nvPr/>
                    </p:nvPicPr>
                    <p:blipFill>
                      <a:blip r:embed="rId34"/>
                      <a:srcRect/>
                      <a:stretch>
                        <a:fillRect/>
                      </a:stretch>
                    </p:blipFill>
                    <p:spPr bwMode="auto">
                      <a:xfrm>
                        <a:off x="5809617" y="4359280"/>
                        <a:ext cx="17256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8" name="Right Arrow 37"/>
          <p:cNvSpPr/>
          <p:nvPr/>
        </p:nvSpPr>
        <p:spPr>
          <a:xfrm>
            <a:off x="1475656" y="5761048"/>
            <a:ext cx="648072"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9" name="Object 38"/>
          <p:cNvGraphicFramePr>
            <a:graphicFrameLocks noChangeAspect="1"/>
          </p:cNvGraphicFramePr>
          <p:nvPr>
            <p:extLst>
              <p:ext uri="{D42A27DB-BD31-4B8C-83A1-F6EECF244321}">
                <p14:modId xmlns:p14="http://schemas.microsoft.com/office/powerpoint/2010/main" val="1268988406"/>
              </p:ext>
            </p:extLst>
          </p:nvPr>
        </p:nvGraphicFramePr>
        <p:xfrm>
          <a:off x="2351770" y="5628853"/>
          <a:ext cx="1770063" cy="752475"/>
        </p:xfrm>
        <a:graphic>
          <a:graphicData uri="http://schemas.openxmlformats.org/presentationml/2006/ole">
            <mc:AlternateContent xmlns:mc="http://schemas.openxmlformats.org/markup-compatibility/2006">
              <mc:Choice xmlns:v="urn:schemas-microsoft-com:vml" Requires="v">
                <p:oleObj spid="_x0000_s1800700" name="Equation" r:id="rId35" imgW="1041120" imgH="444240" progId="Equation.DSMT4">
                  <p:embed/>
                </p:oleObj>
              </mc:Choice>
              <mc:Fallback>
                <p:oleObj name="Equation" r:id="rId35" imgW="1041120" imgH="444240" progId="Equation.DSMT4">
                  <p:embed/>
                  <p:pic>
                    <p:nvPicPr>
                      <p:cNvPr id="0" name=""/>
                      <p:cNvPicPr>
                        <a:picLocks noChangeAspect="1" noChangeArrowheads="1"/>
                      </p:cNvPicPr>
                      <p:nvPr/>
                    </p:nvPicPr>
                    <p:blipFill>
                      <a:blip r:embed="rId36"/>
                      <a:srcRect/>
                      <a:stretch>
                        <a:fillRect/>
                      </a:stretch>
                    </p:blipFill>
                    <p:spPr bwMode="auto">
                      <a:xfrm>
                        <a:off x="2351770" y="5628853"/>
                        <a:ext cx="1770063" cy="752475"/>
                      </a:xfrm>
                      <a:prstGeom prst="rect">
                        <a:avLst/>
                      </a:prstGeom>
                      <a:noFill/>
                      <a:ln w="31750">
                        <a:solidFill>
                          <a:srgbClr val="C00000"/>
                        </a:solidFill>
                      </a:ln>
                    </p:spPr>
                  </p:pic>
                </p:oleObj>
              </mc:Fallback>
            </mc:AlternateContent>
          </a:graphicData>
        </a:graphic>
      </p:graphicFrame>
      <p:sp>
        <p:nvSpPr>
          <p:cNvPr id="40" name="Rectangle 39"/>
          <p:cNvSpPr/>
          <p:nvPr/>
        </p:nvSpPr>
        <p:spPr>
          <a:xfrm>
            <a:off x="4440175" y="5466482"/>
            <a:ext cx="4464496" cy="1077218"/>
          </a:xfrm>
          <a:prstGeom prst="rect">
            <a:avLst/>
          </a:prstGeom>
        </p:spPr>
        <p:txBody>
          <a:bodyPr wrap="square">
            <a:spAutoFit/>
          </a:bodyPr>
          <a:lstStyle/>
          <a:p>
            <a:pPr algn="just"/>
            <a:r>
              <a:rPr lang="ru-RU" sz="1600" dirty="0">
                <a:latin typeface="Arial" pitchFamily="34" charset="0"/>
                <a:cs typeface="Arial" pitchFamily="34" charset="0"/>
              </a:rPr>
              <a:t>Уравнение применимо для фазовых переходов первого рода, например, газ – жидкость, жидкость – твердое тело, твердое тело – газ</a:t>
            </a:r>
          </a:p>
        </p:txBody>
      </p:sp>
    </p:spTree>
    <p:extLst>
      <p:ext uri="{BB962C8B-B14F-4D97-AF65-F5344CB8AC3E}">
        <p14:creationId xmlns:p14="http://schemas.microsoft.com/office/powerpoint/2010/main" val="39972452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899592" y="44624"/>
            <a:ext cx="7128792"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Формула Томсона. </a:t>
            </a:r>
          </a:p>
          <a:p>
            <a:pPr algn="ctr">
              <a:defRPr/>
            </a:pPr>
            <a:r>
              <a:rPr lang="ru-RU" sz="2800" b="1" kern="0" dirty="0">
                <a:solidFill>
                  <a:srgbClr val="003399"/>
                </a:solidFill>
                <a:latin typeface="Arial" pitchFamily="34" charset="0"/>
                <a:cs typeface="Arial" pitchFamily="34" charset="0"/>
              </a:rPr>
              <a:t>Вывод через химический потенциал</a:t>
            </a:r>
          </a:p>
        </p:txBody>
      </p:sp>
      <p:graphicFrame>
        <p:nvGraphicFramePr>
          <p:cNvPr id="2" name="Object 1"/>
          <p:cNvGraphicFramePr>
            <a:graphicFrameLocks noChangeAspect="1"/>
          </p:cNvGraphicFramePr>
          <p:nvPr>
            <p:extLst>
              <p:ext uri="{D42A27DB-BD31-4B8C-83A1-F6EECF244321}">
                <p14:modId xmlns:p14="http://schemas.microsoft.com/office/powerpoint/2010/main" val="3989302601"/>
              </p:ext>
            </p:extLst>
          </p:nvPr>
        </p:nvGraphicFramePr>
        <p:xfrm>
          <a:off x="6102102" y="980728"/>
          <a:ext cx="2181225" cy="431800"/>
        </p:xfrm>
        <a:graphic>
          <a:graphicData uri="http://schemas.openxmlformats.org/presentationml/2006/ole">
            <mc:AlternateContent xmlns:mc="http://schemas.openxmlformats.org/markup-compatibility/2006">
              <mc:Choice xmlns:v="urn:schemas-microsoft-com:vml" Requires="v">
                <p:oleObj spid="_x0000_s1809410" name="Equation" r:id="rId3" imgW="1282680" imgH="253800" progId="Equation.DSMT4">
                  <p:embed/>
                </p:oleObj>
              </mc:Choice>
              <mc:Fallback>
                <p:oleObj name="Equation" r:id="rId3" imgW="1282680" imgH="253800" progId="Equation.DSMT4">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2102" y="980728"/>
                        <a:ext cx="21812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173415673"/>
              </p:ext>
            </p:extLst>
          </p:nvPr>
        </p:nvGraphicFramePr>
        <p:xfrm>
          <a:off x="6606158" y="1397670"/>
          <a:ext cx="1122363" cy="387350"/>
        </p:xfrm>
        <a:graphic>
          <a:graphicData uri="http://schemas.openxmlformats.org/presentationml/2006/ole">
            <mc:AlternateContent xmlns:mc="http://schemas.openxmlformats.org/markup-compatibility/2006">
              <mc:Choice xmlns:v="urn:schemas-microsoft-com:vml" Requires="v">
                <p:oleObj spid="_x0000_s1809411" name="Equation" r:id="rId5" imgW="660400" imgH="228600" progId="Equation.DSMT4">
                  <p:embed/>
                </p:oleObj>
              </mc:Choice>
              <mc:Fallback>
                <p:oleObj name="Equation" r:id="rId5" imgW="660400" imgH="228600" progId="Equation.DSMT4">
                  <p:embed/>
                  <p:pic>
                    <p:nvPicPr>
                      <p:cNvPr id="0"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06158" y="1397670"/>
                        <a:ext cx="11223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92736500"/>
              </p:ext>
            </p:extLst>
          </p:nvPr>
        </p:nvGraphicFramePr>
        <p:xfrm>
          <a:off x="5662364" y="1742604"/>
          <a:ext cx="3086100" cy="387350"/>
        </p:xfrm>
        <a:graphic>
          <a:graphicData uri="http://schemas.openxmlformats.org/presentationml/2006/ole">
            <mc:AlternateContent xmlns:mc="http://schemas.openxmlformats.org/markup-compatibility/2006">
              <mc:Choice xmlns:v="urn:schemas-microsoft-com:vml" Requires="v">
                <p:oleObj spid="_x0000_s1809412" name="Equation" r:id="rId7" imgW="1815840" imgH="228600" progId="Equation.DSMT4">
                  <p:embed/>
                </p:oleObj>
              </mc:Choice>
              <mc:Fallback>
                <p:oleObj name="Equation" r:id="rId7" imgW="1815840" imgH="228600" progId="Equation.DSMT4">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2364" y="1742604"/>
                        <a:ext cx="30861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 name="Rectangle 5"/>
          <p:cNvSpPr/>
          <p:nvPr/>
        </p:nvSpPr>
        <p:spPr>
          <a:xfrm>
            <a:off x="107505" y="1052736"/>
            <a:ext cx="5112568" cy="784830"/>
          </a:xfrm>
          <a:prstGeom prst="rect">
            <a:avLst/>
          </a:prstGeom>
        </p:spPr>
        <p:txBody>
          <a:bodyPr wrap="square">
            <a:spAutoFit/>
          </a:bodyPr>
          <a:lstStyle/>
          <a:p>
            <a:pPr algn="just"/>
            <a:r>
              <a:rPr lang="ru-RU" sz="1500" dirty="0">
                <a:latin typeface="Arial" pitchFamily="34" charset="0"/>
                <a:cs typeface="Arial" pitchFamily="34" charset="0"/>
              </a:rPr>
              <a:t>Условие равновесия жидкости и её насыщенного пара – равенство химических потенциалов или молярного потенциала Гиббса обеих фаз (2 – жидкость, 1 - пар)</a:t>
            </a:r>
          </a:p>
        </p:txBody>
      </p:sp>
      <p:sp>
        <p:nvSpPr>
          <p:cNvPr id="9" name="Rectangle 8"/>
          <p:cNvSpPr/>
          <p:nvPr/>
        </p:nvSpPr>
        <p:spPr>
          <a:xfrm>
            <a:off x="107505" y="2132856"/>
            <a:ext cx="5256583" cy="1477328"/>
          </a:xfrm>
          <a:prstGeom prst="rect">
            <a:avLst/>
          </a:prstGeom>
        </p:spPr>
        <p:txBody>
          <a:bodyPr wrap="square">
            <a:spAutoFit/>
          </a:bodyPr>
          <a:lstStyle/>
          <a:p>
            <a:pPr algn="just"/>
            <a:r>
              <a:rPr lang="ru-RU" sz="1500" dirty="0">
                <a:latin typeface="Arial" pitchFamily="34" charset="0"/>
                <a:cs typeface="Arial" pitchFamily="34" charset="0"/>
              </a:rPr>
              <a:t>Вследствие изменения давления в жидкости из-за искривления её поверхности точка равновесия смещается, т.к. химический потенциал жидкости растет. Это приведет к соответствующему изменению давления пара. Температуры при этом процессе фиксирована, поэтому  </a:t>
            </a:r>
          </a:p>
        </p:txBody>
      </p:sp>
      <p:graphicFrame>
        <p:nvGraphicFramePr>
          <p:cNvPr id="10" name="Object 9"/>
          <p:cNvGraphicFramePr>
            <a:graphicFrameLocks noChangeAspect="1"/>
          </p:cNvGraphicFramePr>
          <p:nvPr>
            <p:extLst>
              <p:ext uri="{D42A27DB-BD31-4B8C-83A1-F6EECF244321}">
                <p14:modId xmlns:p14="http://schemas.microsoft.com/office/powerpoint/2010/main" val="3935756436"/>
              </p:ext>
            </p:extLst>
          </p:nvPr>
        </p:nvGraphicFramePr>
        <p:xfrm>
          <a:off x="6516216" y="2636912"/>
          <a:ext cx="1403350" cy="387350"/>
        </p:xfrm>
        <a:graphic>
          <a:graphicData uri="http://schemas.openxmlformats.org/presentationml/2006/ole">
            <mc:AlternateContent xmlns:mc="http://schemas.openxmlformats.org/markup-compatibility/2006">
              <mc:Choice xmlns:v="urn:schemas-microsoft-com:vml" Requires="v">
                <p:oleObj spid="_x0000_s1809413" name="Equation" r:id="rId9" imgW="825480" imgH="228600" progId="Equation.DSMT4">
                  <p:embed/>
                </p:oleObj>
              </mc:Choice>
              <mc:Fallback>
                <p:oleObj name="Equation" r:id="rId9" imgW="825480" imgH="228600" progId="Equation.DSMT4">
                  <p:embed/>
                  <p:pic>
                    <p:nvPicPr>
                      <p:cNvPr id="0" name=""/>
                      <p:cNvPicPr>
                        <a:picLocks noChangeAspect="1" noChangeArrowheads="1"/>
                      </p:cNvPicPr>
                      <p:nvPr/>
                    </p:nvPicPr>
                    <p:blipFill>
                      <a:blip r:embed="rId10"/>
                      <a:srcRect/>
                      <a:stretch>
                        <a:fillRect/>
                      </a:stretch>
                    </p:blipFill>
                    <p:spPr bwMode="auto">
                      <a:xfrm>
                        <a:off x="6516216" y="2636912"/>
                        <a:ext cx="14033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107505" y="3717032"/>
            <a:ext cx="3960440" cy="784830"/>
          </a:xfrm>
          <a:prstGeom prst="rect">
            <a:avLst/>
          </a:prstGeom>
        </p:spPr>
        <p:txBody>
          <a:bodyPr wrap="square">
            <a:spAutoFit/>
          </a:bodyPr>
          <a:lstStyle/>
          <a:p>
            <a:pPr algn="just"/>
            <a:r>
              <a:rPr lang="ru-RU" sz="1500" dirty="0">
                <a:latin typeface="Arial" pitchFamily="34" charset="0"/>
                <a:cs typeface="Arial" pitchFamily="34" charset="0"/>
              </a:rPr>
              <a:t>Считая пар идеальным газом и молярный объем жидкости постоянным, можно проинтегрировать уравнение.</a:t>
            </a:r>
          </a:p>
        </p:txBody>
      </p:sp>
      <p:graphicFrame>
        <p:nvGraphicFramePr>
          <p:cNvPr id="12" name="Object 11"/>
          <p:cNvGraphicFramePr>
            <a:graphicFrameLocks noChangeAspect="1"/>
          </p:cNvGraphicFramePr>
          <p:nvPr>
            <p:extLst>
              <p:ext uri="{D42A27DB-BD31-4B8C-83A1-F6EECF244321}">
                <p14:modId xmlns:p14="http://schemas.microsoft.com/office/powerpoint/2010/main" val="2535793520"/>
              </p:ext>
            </p:extLst>
          </p:nvPr>
        </p:nvGraphicFramePr>
        <p:xfrm>
          <a:off x="4211960" y="3762761"/>
          <a:ext cx="1639887" cy="731838"/>
        </p:xfrm>
        <a:graphic>
          <a:graphicData uri="http://schemas.openxmlformats.org/presentationml/2006/ole">
            <mc:AlternateContent xmlns:mc="http://schemas.openxmlformats.org/markup-compatibility/2006">
              <mc:Choice xmlns:v="urn:schemas-microsoft-com:vml" Requires="v">
                <p:oleObj spid="_x0000_s1809414" name="Equation" r:id="rId11" imgW="965160" imgH="431640" progId="Equation.DSMT4">
                  <p:embed/>
                </p:oleObj>
              </mc:Choice>
              <mc:Fallback>
                <p:oleObj name="Equation" r:id="rId11" imgW="965160" imgH="431640" progId="Equation.DSMT4">
                  <p:embed/>
                  <p:pic>
                    <p:nvPicPr>
                      <p:cNvPr id="0" name=""/>
                      <p:cNvPicPr>
                        <a:picLocks noChangeAspect="1" noChangeArrowheads="1"/>
                      </p:cNvPicPr>
                      <p:nvPr/>
                    </p:nvPicPr>
                    <p:blipFill>
                      <a:blip r:embed="rId12"/>
                      <a:srcRect/>
                      <a:stretch>
                        <a:fillRect/>
                      </a:stretch>
                    </p:blipFill>
                    <p:spPr bwMode="auto">
                      <a:xfrm>
                        <a:off x="4211960" y="3762761"/>
                        <a:ext cx="163988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703123400"/>
              </p:ext>
            </p:extLst>
          </p:nvPr>
        </p:nvGraphicFramePr>
        <p:xfrm>
          <a:off x="6904831" y="3727301"/>
          <a:ext cx="2092325" cy="817562"/>
        </p:xfrm>
        <a:graphic>
          <a:graphicData uri="http://schemas.openxmlformats.org/presentationml/2006/ole">
            <mc:AlternateContent xmlns:mc="http://schemas.openxmlformats.org/markup-compatibility/2006">
              <mc:Choice xmlns:v="urn:schemas-microsoft-com:vml" Requires="v">
                <p:oleObj spid="_x0000_s1809415" name="Equation" r:id="rId13" imgW="1231560" imgH="482400" progId="Equation.DSMT4">
                  <p:embed/>
                </p:oleObj>
              </mc:Choice>
              <mc:Fallback>
                <p:oleObj name="Equation" r:id="rId13" imgW="1231560" imgH="482400" progId="Equation.DSMT4">
                  <p:embed/>
                  <p:pic>
                    <p:nvPicPr>
                      <p:cNvPr id="0" name=""/>
                      <p:cNvPicPr>
                        <a:picLocks noChangeAspect="1" noChangeArrowheads="1"/>
                      </p:cNvPicPr>
                      <p:nvPr/>
                    </p:nvPicPr>
                    <p:blipFill>
                      <a:blip r:embed="rId14"/>
                      <a:srcRect/>
                      <a:stretch>
                        <a:fillRect/>
                      </a:stretch>
                    </p:blipFill>
                    <p:spPr bwMode="auto">
                      <a:xfrm>
                        <a:off x="6904831" y="3727301"/>
                        <a:ext cx="2092325"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179513" y="4757876"/>
            <a:ext cx="5544615" cy="553998"/>
          </a:xfrm>
          <a:prstGeom prst="rect">
            <a:avLst/>
          </a:prstGeom>
        </p:spPr>
        <p:txBody>
          <a:bodyPr wrap="square">
            <a:spAutoFit/>
          </a:bodyPr>
          <a:lstStyle/>
          <a:p>
            <a:pPr algn="just"/>
            <a:r>
              <a:rPr lang="ru-RU" sz="1500" dirty="0">
                <a:latin typeface="Arial" pitchFamily="34" charset="0"/>
                <a:cs typeface="Arial" pitchFamily="34" charset="0"/>
              </a:rPr>
              <a:t>Подставим изменение давления в жидкости согласно формуле Лапласа для сферической поверхности радиуса </a:t>
            </a:r>
            <a:r>
              <a:rPr lang="en-US" sz="1500" i="1" dirty="0">
                <a:latin typeface="Arial" pitchFamily="34" charset="0"/>
                <a:cs typeface="Arial" pitchFamily="34" charset="0"/>
              </a:rPr>
              <a:t>r</a:t>
            </a:r>
            <a:endParaRPr lang="ru-RU" sz="1500" i="1" dirty="0">
              <a:latin typeface="Arial" pitchFamily="34" charset="0"/>
              <a:cs typeface="Arial" pitchFamily="34"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2232445657"/>
              </p:ext>
            </p:extLst>
          </p:nvPr>
        </p:nvGraphicFramePr>
        <p:xfrm>
          <a:off x="6074643" y="4626094"/>
          <a:ext cx="2337928" cy="817562"/>
        </p:xfrm>
        <a:graphic>
          <a:graphicData uri="http://schemas.openxmlformats.org/presentationml/2006/ole">
            <mc:AlternateContent xmlns:mc="http://schemas.openxmlformats.org/markup-compatibility/2006">
              <mc:Choice xmlns:v="urn:schemas-microsoft-com:vml" Requires="v">
                <p:oleObj spid="_x0000_s1809416" name="Equation" r:id="rId15" imgW="1346040" imgH="482400" progId="Equation.DSMT4">
                  <p:embed/>
                </p:oleObj>
              </mc:Choice>
              <mc:Fallback>
                <p:oleObj name="Equation" r:id="rId15" imgW="1346040" imgH="482400" progId="Equation.DSMT4">
                  <p:embed/>
                  <p:pic>
                    <p:nvPicPr>
                      <p:cNvPr id="0" name=""/>
                      <p:cNvPicPr>
                        <a:picLocks noChangeAspect="1" noChangeArrowheads="1"/>
                      </p:cNvPicPr>
                      <p:nvPr/>
                    </p:nvPicPr>
                    <p:blipFill>
                      <a:blip r:embed="rId16"/>
                      <a:srcRect/>
                      <a:stretch>
                        <a:fillRect/>
                      </a:stretch>
                    </p:blipFill>
                    <p:spPr bwMode="auto">
                      <a:xfrm>
                        <a:off x="6074643" y="4626094"/>
                        <a:ext cx="2337928" cy="817562"/>
                      </a:xfrm>
                      <a:prstGeom prst="rect">
                        <a:avLst/>
                      </a:prstGeom>
                      <a:noFill/>
                      <a:ln>
                        <a:noFill/>
                      </a:ln>
                    </p:spPr>
                  </p:pic>
                </p:oleObj>
              </mc:Fallback>
            </mc:AlternateContent>
          </a:graphicData>
        </a:graphic>
      </p:graphicFrame>
      <p:sp>
        <p:nvSpPr>
          <p:cNvPr id="16" name="Right Arrow 15"/>
          <p:cNvSpPr/>
          <p:nvPr/>
        </p:nvSpPr>
        <p:spPr>
          <a:xfrm>
            <a:off x="6074643" y="3865403"/>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7" name="Object 16"/>
          <p:cNvGraphicFramePr>
            <a:graphicFrameLocks noChangeAspect="1"/>
          </p:cNvGraphicFramePr>
          <p:nvPr>
            <p:extLst>
              <p:ext uri="{D42A27DB-BD31-4B8C-83A1-F6EECF244321}">
                <p14:modId xmlns:p14="http://schemas.microsoft.com/office/powerpoint/2010/main" val="2952458660"/>
              </p:ext>
            </p:extLst>
          </p:nvPr>
        </p:nvGraphicFramePr>
        <p:xfrm>
          <a:off x="395536" y="5548039"/>
          <a:ext cx="2092325" cy="817563"/>
        </p:xfrm>
        <a:graphic>
          <a:graphicData uri="http://schemas.openxmlformats.org/presentationml/2006/ole">
            <mc:AlternateContent xmlns:mc="http://schemas.openxmlformats.org/markup-compatibility/2006">
              <mc:Choice xmlns:v="urn:schemas-microsoft-com:vml" Requires="v">
                <p:oleObj spid="_x0000_s1809417" name="Equation" r:id="rId17" imgW="1231560" imgH="482400" progId="Equation.DSMT4">
                  <p:embed/>
                </p:oleObj>
              </mc:Choice>
              <mc:Fallback>
                <p:oleObj name="Equation" r:id="rId17" imgW="1231560" imgH="482400" progId="Equation.DSMT4">
                  <p:embed/>
                  <p:pic>
                    <p:nvPicPr>
                      <p:cNvPr id="0" name=""/>
                      <p:cNvPicPr>
                        <a:picLocks noChangeAspect="1" noChangeArrowheads="1"/>
                      </p:cNvPicPr>
                      <p:nvPr/>
                    </p:nvPicPr>
                    <p:blipFill>
                      <a:blip r:embed="rId18"/>
                      <a:srcRect/>
                      <a:stretch>
                        <a:fillRect/>
                      </a:stretch>
                    </p:blipFill>
                    <p:spPr bwMode="auto">
                      <a:xfrm>
                        <a:off x="395536" y="5548039"/>
                        <a:ext cx="2092325" cy="817563"/>
                      </a:xfrm>
                      <a:prstGeom prst="rect">
                        <a:avLst/>
                      </a:prstGeom>
                      <a:noFill/>
                      <a:ln w="31750">
                        <a:solidFill>
                          <a:srgbClr val="C00000"/>
                        </a:solidFill>
                      </a:ln>
                    </p:spPr>
                  </p:pic>
                </p:oleObj>
              </mc:Fallback>
            </mc:AlternateContent>
          </a:graphicData>
        </a:graphic>
      </p:graphicFrame>
      <p:sp>
        <p:nvSpPr>
          <p:cNvPr id="18" name="Rectangle 17"/>
          <p:cNvSpPr/>
          <p:nvPr/>
        </p:nvSpPr>
        <p:spPr>
          <a:xfrm>
            <a:off x="2627784" y="6490211"/>
            <a:ext cx="6463865" cy="323165"/>
          </a:xfrm>
          <a:prstGeom prst="rect">
            <a:avLst/>
          </a:prstGeom>
        </p:spPr>
        <p:txBody>
          <a:bodyPr wrap="square">
            <a:spAutoFit/>
          </a:bodyPr>
          <a:lstStyle/>
          <a:p>
            <a:pPr algn="just"/>
            <a:r>
              <a:rPr lang="ru-RU" sz="1500" dirty="0">
                <a:latin typeface="Arial" pitchFamily="34" charset="0"/>
                <a:cs typeface="Arial" pitchFamily="34" charset="0"/>
              </a:rPr>
              <a:t>Знак + для выпуклой поверхности, знак – для вогнутой поверхности</a:t>
            </a:r>
          </a:p>
        </p:txBody>
      </p:sp>
      <p:graphicFrame>
        <p:nvGraphicFramePr>
          <p:cNvPr id="19" name="Object 18"/>
          <p:cNvGraphicFramePr>
            <a:graphicFrameLocks noChangeAspect="1"/>
          </p:cNvGraphicFramePr>
          <p:nvPr>
            <p:extLst>
              <p:ext uri="{D42A27DB-BD31-4B8C-83A1-F6EECF244321}">
                <p14:modId xmlns:p14="http://schemas.microsoft.com/office/powerpoint/2010/main" val="2138414775"/>
              </p:ext>
            </p:extLst>
          </p:nvPr>
        </p:nvGraphicFramePr>
        <p:xfrm>
          <a:off x="2682467" y="5532427"/>
          <a:ext cx="323850" cy="387350"/>
        </p:xfrm>
        <a:graphic>
          <a:graphicData uri="http://schemas.openxmlformats.org/presentationml/2006/ole">
            <mc:AlternateContent xmlns:mc="http://schemas.openxmlformats.org/markup-compatibility/2006">
              <mc:Choice xmlns:v="urn:schemas-microsoft-com:vml" Requires="v">
                <p:oleObj spid="_x0000_s1809418" name="Equation" r:id="rId19" imgW="190440" imgH="228600" progId="Equation.DSMT4">
                  <p:embed/>
                </p:oleObj>
              </mc:Choice>
              <mc:Fallback>
                <p:oleObj name="Equation" r:id="rId19" imgW="190440" imgH="228600" progId="Equation.DSMT4">
                  <p:embed/>
                  <p:pic>
                    <p:nvPicPr>
                      <p:cNvPr id="0" name=""/>
                      <p:cNvPicPr>
                        <a:picLocks noChangeAspect="1" noChangeArrowheads="1"/>
                      </p:cNvPicPr>
                      <p:nvPr/>
                    </p:nvPicPr>
                    <p:blipFill>
                      <a:blip r:embed="rId20"/>
                      <a:srcRect/>
                      <a:stretch>
                        <a:fillRect/>
                      </a:stretch>
                    </p:blipFill>
                    <p:spPr bwMode="auto">
                      <a:xfrm>
                        <a:off x="2682467" y="5532427"/>
                        <a:ext cx="323850" cy="387350"/>
                      </a:xfrm>
                      <a:prstGeom prst="rect">
                        <a:avLst/>
                      </a:prstGeom>
                      <a:noFill/>
                      <a:ln w="31750">
                        <a:noFill/>
                      </a:ln>
                    </p:spPr>
                  </p:pic>
                </p:oleObj>
              </mc:Fallback>
            </mc:AlternateContent>
          </a:graphicData>
        </a:graphic>
      </p:graphicFrame>
      <p:sp>
        <p:nvSpPr>
          <p:cNvPr id="20" name="Rectangle 19"/>
          <p:cNvSpPr/>
          <p:nvPr/>
        </p:nvSpPr>
        <p:spPr>
          <a:xfrm>
            <a:off x="3029894" y="5548039"/>
            <a:ext cx="2586682" cy="323165"/>
          </a:xfrm>
          <a:prstGeom prst="rect">
            <a:avLst/>
          </a:prstGeom>
        </p:spPr>
        <p:txBody>
          <a:bodyPr wrap="square">
            <a:spAutoFit/>
          </a:bodyPr>
          <a:lstStyle/>
          <a:p>
            <a:pPr algn="just"/>
            <a:r>
              <a:rPr lang="ru-RU" sz="1500" dirty="0">
                <a:latin typeface="Arial" pitchFamily="34" charset="0"/>
                <a:cs typeface="Arial" pitchFamily="34" charset="0"/>
              </a:rPr>
              <a:t>молярный объем жидкости</a:t>
            </a:r>
          </a:p>
        </p:txBody>
      </p:sp>
      <p:graphicFrame>
        <p:nvGraphicFramePr>
          <p:cNvPr id="21" name="Object 20"/>
          <p:cNvGraphicFramePr>
            <a:graphicFrameLocks noChangeAspect="1"/>
          </p:cNvGraphicFramePr>
          <p:nvPr>
            <p:extLst>
              <p:ext uri="{D42A27DB-BD31-4B8C-83A1-F6EECF244321}">
                <p14:modId xmlns:p14="http://schemas.microsoft.com/office/powerpoint/2010/main" val="987568874"/>
              </p:ext>
            </p:extLst>
          </p:nvPr>
        </p:nvGraphicFramePr>
        <p:xfrm>
          <a:off x="2663974" y="5879240"/>
          <a:ext cx="323850" cy="387350"/>
        </p:xfrm>
        <a:graphic>
          <a:graphicData uri="http://schemas.openxmlformats.org/presentationml/2006/ole">
            <mc:AlternateContent xmlns:mc="http://schemas.openxmlformats.org/markup-compatibility/2006">
              <mc:Choice xmlns:v="urn:schemas-microsoft-com:vml" Requires="v">
                <p:oleObj spid="_x0000_s1809419" name="Equation" r:id="rId21" imgW="190440" imgH="228600" progId="Equation.DSMT4">
                  <p:embed/>
                </p:oleObj>
              </mc:Choice>
              <mc:Fallback>
                <p:oleObj name="Equation" r:id="rId21" imgW="190440" imgH="228600" progId="Equation.DSMT4">
                  <p:embed/>
                  <p:pic>
                    <p:nvPicPr>
                      <p:cNvPr id="0" name=""/>
                      <p:cNvPicPr>
                        <a:picLocks noChangeAspect="1" noChangeArrowheads="1"/>
                      </p:cNvPicPr>
                      <p:nvPr/>
                    </p:nvPicPr>
                    <p:blipFill>
                      <a:blip r:embed="rId22"/>
                      <a:srcRect/>
                      <a:stretch>
                        <a:fillRect/>
                      </a:stretch>
                    </p:blipFill>
                    <p:spPr bwMode="auto">
                      <a:xfrm>
                        <a:off x="2663974" y="5879240"/>
                        <a:ext cx="323850" cy="387350"/>
                      </a:xfrm>
                      <a:prstGeom prst="rect">
                        <a:avLst/>
                      </a:prstGeom>
                      <a:noFill/>
                      <a:ln w="31750">
                        <a:noFill/>
                      </a:ln>
                    </p:spPr>
                  </p:pic>
                </p:oleObj>
              </mc:Fallback>
            </mc:AlternateContent>
          </a:graphicData>
        </a:graphic>
      </p:graphicFrame>
      <p:sp>
        <p:nvSpPr>
          <p:cNvPr id="23" name="Rectangle 22"/>
          <p:cNvSpPr/>
          <p:nvPr/>
        </p:nvSpPr>
        <p:spPr>
          <a:xfrm>
            <a:off x="3024287" y="5855523"/>
            <a:ext cx="2843857" cy="553998"/>
          </a:xfrm>
          <a:prstGeom prst="rect">
            <a:avLst/>
          </a:prstGeom>
        </p:spPr>
        <p:txBody>
          <a:bodyPr wrap="square">
            <a:spAutoFit/>
          </a:bodyPr>
          <a:lstStyle/>
          <a:p>
            <a:pPr algn="just"/>
            <a:r>
              <a:rPr lang="ru-RU" sz="1500" dirty="0">
                <a:latin typeface="Arial" pitchFamily="34" charset="0"/>
                <a:cs typeface="Arial" pitchFamily="34" charset="0"/>
              </a:rPr>
              <a:t>давление насыщенного пара над плоской поверхностью</a:t>
            </a:r>
          </a:p>
        </p:txBody>
      </p:sp>
    </p:spTree>
    <p:extLst>
      <p:ext uri="{BB962C8B-B14F-4D97-AF65-F5344CB8AC3E}">
        <p14:creationId xmlns:p14="http://schemas.microsoft.com/office/powerpoint/2010/main" val="36934901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267744" y="32098"/>
            <a:ext cx="4413591"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фаз Гиббса</a:t>
            </a:r>
          </a:p>
        </p:txBody>
      </p:sp>
      <p:sp>
        <p:nvSpPr>
          <p:cNvPr id="5" name="Rectangle 4"/>
          <p:cNvSpPr/>
          <p:nvPr/>
        </p:nvSpPr>
        <p:spPr>
          <a:xfrm>
            <a:off x="1341165" y="730792"/>
            <a:ext cx="2213363" cy="338554"/>
          </a:xfrm>
          <a:prstGeom prst="rect">
            <a:avLst/>
          </a:prstGeom>
        </p:spPr>
        <p:txBody>
          <a:bodyPr wrap="none">
            <a:spAutoFit/>
          </a:bodyPr>
          <a:lstStyle/>
          <a:p>
            <a:r>
              <a:rPr lang="ru-RU" sz="1600" dirty="0">
                <a:latin typeface="Arial" pitchFamily="34" charset="0"/>
                <a:cs typeface="Arial" pitchFamily="34" charset="0"/>
              </a:rPr>
              <a:t>Число фаз в системе</a:t>
            </a:r>
            <a:endParaRPr lang="ru-RU" sz="1600" dirty="0"/>
          </a:p>
        </p:txBody>
      </p:sp>
      <p:graphicFrame>
        <p:nvGraphicFramePr>
          <p:cNvPr id="6" name="Object 5"/>
          <p:cNvGraphicFramePr>
            <a:graphicFrameLocks noChangeAspect="1"/>
          </p:cNvGraphicFramePr>
          <p:nvPr>
            <p:extLst>
              <p:ext uri="{D42A27DB-BD31-4B8C-83A1-F6EECF244321}">
                <p14:modId xmlns:p14="http://schemas.microsoft.com/office/powerpoint/2010/main" val="3296775513"/>
              </p:ext>
            </p:extLst>
          </p:nvPr>
        </p:nvGraphicFramePr>
        <p:xfrm>
          <a:off x="467544" y="778710"/>
          <a:ext cx="296862" cy="274638"/>
        </p:xfrm>
        <a:graphic>
          <a:graphicData uri="http://schemas.openxmlformats.org/presentationml/2006/ole">
            <mc:AlternateContent xmlns:mc="http://schemas.openxmlformats.org/markup-compatibility/2006">
              <mc:Choice xmlns:v="urn:schemas-microsoft-com:vml" Requires="v">
                <p:oleObj spid="_x0000_s1794413" name="Equation" r:id="rId3" imgW="164880" imgH="152280" progId="Equation.DSMT4">
                  <p:embed/>
                </p:oleObj>
              </mc:Choice>
              <mc:Fallback>
                <p:oleObj name="Equation" r:id="rId3" imgW="164880" imgH="152280" progId="Equation.DSMT4">
                  <p:embed/>
                  <p:pic>
                    <p:nvPicPr>
                      <p:cNvPr id="0" name="Object 24"/>
                      <p:cNvPicPr>
                        <a:picLocks noChangeAspect="1" noChangeArrowheads="1"/>
                      </p:cNvPicPr>
                      <p:nvPr/>
                    </p:nvPicPr>
                    <p:blipFill>
                      <a:blip r:embed="rId4"/>
                      <a:srcRect/>
                      <a:stretch>
                        <a:fillRect/>
                      </a:stretch>
                    </p:blipFill>
                    <p:spPr bwMode="auto">
                      <a:xfrm>
                        <a:off x="467544" y="778710"/>
                        <a:ext cx="2968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084884007"/>
              </p:ext>
            </p:extLst>
          </p:nvPr>
        </p:nvGraphicFramePr>
        <p:xfrm>
          <a:off x="467544" y="1101249"/>
          <a:ext cx="296862" cy="298450"/>
        </p:xfrm>
        <a:graphic>
          <a:graphicData uri="http://schemas.openxmlformats.org/presentationml/2006/ole">
            <mc:AlternateContent xmlns:mc="http://schemas.openxmlformats.org/markup-compatibility/2006">
              <mc:Choice xmlns:v="urn:schemas-microsoft-com:vml" Requires="v">
                <p:oleObj spid="_x0000_s1794414" name="Equation" r:id="rId5" imgW="164880" imgH="164880" progId="Equation.DSMT4">
                  <p:embed/>
                </p:oleObj>
              </mc:Choice>
              <mc:Fallback>
                <p:oleObj name="Equation" r:id="rId5" imgW="164880" imgH="164880" progId="Equation.DSMT4">
                  <p:embed/>
                  <p:pic>
                    <p:nvPicPr>
                      <p:cNvPr id="0" name=""/>
                      <p:cNvPicPr>
                        <a:picLocks noChangeAspect="1" noChangeArrowheads="1"/>
                      </p:cNvPicPr>
                      <p:nvPr/>
                    </p:nvPicPr>
                    <p:blipFill>
                      <a:blip r:embed="rId6"/>
                      <a:srcRect/>
                      <a:stretch>
                        <a:fillRect/>
                      </a:stretch>
                    </p:blipFill>
                    <p:spPr bwMode="auto">
                      <a:xfrm>
                        <a:off x="467544" y="1101249"/>
                        <a:ext cx="29686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1360215" y="1099483"/>
            <a:ext cx="2060885" cy="338554"/>
          </a:xfrm>
          <a:prstGeom prst="rect">
            <a:avLst/>
          </a:prstGeom>
        </p:spPr>
        <p:txBody>
          <a:bodyPr wrap="none">
            <a:spAutoFit/>
          </a:bodyPr>
          <a:lstStyle/>
          <a:p>
            <a:r>
              <a:rPr lang="ru-RU" sz="1600" dirty="0">
                <a:latin typeface="Arial" pitchFamily="34" charset="0"/>
                <a:cs typeface="Arial" pitchFamily="34" charset="0"/>
              </a:rPr>
              <a:t>Число компонентов</a:t>
            </a:r>
            <a:endParaRPr lang="ru-RU" sz="1600" dirty="0"/>
          </a:p>
        </p:txBody>
      </p:sp>
      <p:graphicFrame>
        <p:nvGraphicFramePr>
          <p:cNvPr id="9" name="Object 8"/>
          <p:cNvGraphicFramePr>
            <a:graphicFrameLocks noChangeAspect="1"/>
          </p:cNvGraphicFramePr>
          <p:nvPr>
            <p:extLst>
              <p:ext uri="{D42A27DB-BD31-4B8C-83A1-F6EECF244321}">
                <p14:modId xmlns:p14="http://schemas.microsoft.com/office/powerpoint/2010/main" val="2747784647"/>
              </p:ext>
            </p:extLst>
          </p:nvPr>
        </p:nvGraphicFramePr>
        <p:xfrm>
          <a:off x="467544" y="1524149"/>
          <a:ext cx="274638" cy="320675"/>
        </p:xfrm>
        <a:graphic>
          <a:graphicData uri="http://schemas.openxmlformats.org/presentationml/2006/ole">
            <mc:AlternateContent xmlns:mc="http://schemas.openxmlformats.org/markup-compatibility/2006">
              <mc:Choice xmlns:v="urn:schemas-microsoft-com:vml" Requires="v">
                <p:oleObj spid="_x0000_s1794415" name="Equation" r:id="rId7" imgW="152280" imgH="177480" progId="Equation.DSMT4">
                  <p:embed/>
                </p:oleObj>
              </mc:Choice>
              <mc:Fallback>
                <p:oleObj name="Equation" r:id="rId7" imgW="152280" imgH="177480" progId="Equation.DSMT4">
                  <p:embed/>
                  <p:pic>
                    <p:nvPicPr>
                      <p:cNvPr id="0" name=""/>
                      <p:cNvPicPr>
                        <a:picLocks noChangeAspect="1" noChangeArrowheads="1"/>
                      </p:cNvPicPr>
                      <p:nvPr/>
                    </p:nvPicPr>
                    <p:blipFill>
                      <a:blip r:embed="rId8"/>
                      <a:srcRect/>
                      <a:stretch>
                        <a:fillRect/>
                      </a:stretch>
                    </p:blipFill>
                    <p:spPr bwMode="auto">
                      <a:xfrm>
                        <a:off x="467544" y="1524149"/>
                        <a:ext cx="2746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1360215" y="1438037"/>
            <a:ext cx="7604273" cy="830997"/>
          </a:xfrm>
          <a:prstGeom prst="rect">
            <a:avLst/>
          </a:prstGeom>
        </p:spPr>
        <p:txBody>
          <a:bodyPr wrap="square">
            <a:spAutoFit/>
          </a:bodyPr>
          <a:lstStyle/>
          <a:p>
            <a:pPr algn="just"/>
            <a:r>
              <a:rPr lang="ru-RU" sz="1600" dirty="0">
                <a:latin typeface="Arial" pitchFamily="34" charset="0"/>
                <a:cs typeface="Arial" pitchFamily="34" charset="0"/>
              </a:rPr>
              <a:t>Число степеней свободы или вариантность системы – наименьшее число независимых переменных, которое </a:t>
            </a:r>
            <a:r>
              <a:rPr lang="ru-RU" sz="1600">
                <a:latin typeface="Arial" pitchFamily="34" charset="0"/>
                <a:cs typeface="Arial" pitchFamily="34" charset="0"/>
              </a:rPr>
              <a:t>нужно задать</a:t>
            </a:r>
            <a:r>
              <a:rPr lang="ru-RU" sz="1600" dirty="0">
                <a:latin typeface="Arial" pitchFamily="34" charset="0"/>
                <a:cs typeface="Arial" pitchFamily="34" charset="0"/>
              </a:rPr>
              <a:t>, чтобы полностью описать состояние системы	 </a:t>
            </a:r>
            <a:endParaRPr lang="ru-RU" sz="1600" dirty="0"/>
          </a:p>
        </p:txBody>
      </p:sp>
      <p:sp>
        <p:nvSpPr>
          <p:cNvPr id="11" name="Rectangle 10"/>
          <p:cNvSpPr/>
          <p:nvPr/>
        </p:nvSpPr>
        <p:spPr>
          <a:xfrm>
            <a:off x="251520" y="2437437"/>
            <a:ext cx="8712968" cy="584775"/>
          </a:xfrm>
          <a:prstGeom prst="rect">
            <a:avLst/>
          </a:prstGeom>
        </p:spPr>
        <p:txBody>
          <a:bodyPr wrap="square">
            <a:spAutoFit/>
          </a:bodyPr>
          <a:lstStyle/>
          <a:p>
            <a:pPr algn="just"/>
            <a:r>
              <a:rPr lang="ru-RU" sz="1600" dirty="0">
                <a:latin typeface="Arial" pitchFamily="34" charset="0"/>
                <a:cs typeface="Arial" pitchFamily="34" charset="0"/>
              </a:rPr>
              <a:t>Состав каждой фазы можно описать при помощи </a:t>
            </a:r>
            <a:r>
              <a:rPr lang="en-US" sz="1600" dirty="0">
                <a:latin typeface="Arial" pitchFamily="34" charset="0"/>
                <a:cs typeface="Arial" pitchFamily="34" charset="0"/>
              </a:rPr>
              <a:t>K – 1</a:t>
            </a:r>
            <a:r>
              <a:rPr lang="ru-RU" sz="1600" dirty="0">
                <a:latin typeface="Arial" pitchFamily="34" charset="0"/>
                <a:cs typeface="Arial" pitchFamily="34" charset="0"/>
              </a:rPr>
              <a:t> концентраций, т.к. концентрацию одного из компонентов можно получить из концентраций других компонентов. </a:t>
            </a:r>
            <a:endParaRPr lang="ru-RU" sz="1600" dirty="0"/>
          </a:p>
        </p:txBody>
      </p:sp>
      <p:graphicFrame>
        <p:nvGraphicFramePr>
          <p:cNvPr id="12" name="Object 11"/>
          <p:cNvGraphicFramePr>
            <a:graphicFrameLocks noChangeAspect="1"/>
          </p:cNvGraphicFramePr>
          <p:nvPr>
            <p:extLst>
              <p:ext uri="{D42A27DB-BD31-4B8C-83A1-F6EECF244321}">
                <p14:modId xmlns:p14="http://schemas.microsoft.com/office/powerpoint/2010/main" val="3636130899"/>
              </p:ext>
            </p:extLst>
          </p:nvPr>
        </p:nvGraphicFramePr>
        <p:xfrm>
          <a:off x="251520" y="4365104"/>
          <a:ext cx="1465263" cy="457200"/>
        </p:xfrm>
        <a:graphic>
          <a:graphicData uri="http://schemas.openxmlformats.org/presentationml/2006/ole">
            <mc:AlternateContent xmlns:mc="http://schemas.openxmlformats.org/markup-compatibility/2006">
              <mc:Choice xmlns:v="urn:schemas-microsoft-com:vml" Requires="v">
                <p:oleObj spid="_x0000_s1794416" name="Equation" r:id="rId9" imgW="812520" imgH="253800" progId="Equation.DSMT4">
                  <p:embed/>
                </p:oleObj>
              </mc:Choice>
              <mc:Fallback>
                <p:oleObj name="Equation" r:id="rId9" imgW="812520" imgH="253800" progId="Equation.DSMT4">
                  <p:embed/>
                  <p:pic>
                    <p:nvPicPr>
                      <p:cNvPr id="0" name=""/>
                      <p:cNvPicPr>
                        <a:picLocks noChangeAspect="1" noChangeArrowheads="1"/>
                      </p:cNvPicPr>
                      <p:nvPr/>
                    </p:nvPicPr>
                    <p:blipFill>
                      <a:blip r:embed="rId10"/>
                      <a:srcRect/>
                      <a:stretch>
                        <a:fillRect/>
                      </a:stretch>
                    </p:blipFill>
                    <p:spPr bwMode="auto">
                      <a:xfrm>
                        <a:off x="251520" y="4365104"/>
                        <a:ext cx="1465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087258106"/>
              </p:ext>
            </p:extLst>
          </p:nvPr>
        </p:nvGraphicFramePr>
        <p:xfrm>
          <a:off x="410208" y="3218247"/>
          <a:ext cx="3044825" cy="434975"/>
        </p:xfrm>
        <a:graphic>
          <a:graphicData uri="http://schemas.openxmlformats.org/presentationml/2006/ole">
            <mc:AlternateContent xmlns:mc="http://schemas.openxmlformats.org/markup-compatibility/2006">
              <mc:Choice xmlns:v="urn:schemas-microsoft-com:vml" Requires="v">
                <p:oleObj spid="_x0000_s1794417" name="Equation" r:id="rId11" imgW="1688760" imgH="241200" progId="Equation.DSMT4">
                  <p:embed/>
                </p:oleObj>
              </mc:Choice>
              <mc:Fallback>
                <p:oleObj name="Equation" r:id="rId11" imgW="1688760" imgH="241200" progId="Equation.DSMT4">
                  <p:embed/>
                  <p:pic>
                    <p:nvPicPr>
                      <p:cNvPr id="0" name=""/>
                      <p:cNvPicPr>
                        <a:picLocks noChangeAspect="1" noChangeArrowheads="1"/>
                      </p:cNvPicPr>
                      <p:nvPr/>
                    </p:nvPicPr>
                    <p:blipFill>
                      <a:blip r:embed="rId12"/>
                      <a:srcRect/>
                      <a:stretch>
                        <a:fillRect/>
                      </a:stretch>
                    </p:blipFill>
                    <p:spPr bwMode="auto">
                      <a:xfrm>
                        <a:off x="410208" y="3218247"/>
                        <a:ext cx="30448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ight Arrow 13"/>
          <p:cNvSpPr/>
          <p:nvPr/>
        </p:nvSpPr>
        <p:spPr>
          <a:xfrm>
            <a:off x="3995936" y="3178851"/>
            <a:ext cx="720080"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5" name="Object 14"/>
          <p:cNvGraphicFramePr>
            <a:graphicFrameLocks noChangeAspect="1"/>
          </p:cNvGraphicFramePr>
          <p:nvPr>
            <p:extLst>
              <p:ext uri="{D42A27DB-BD31-4B8C-83A1-F6EECF244321}">
                <p14:modId xmlns:p14="http://schemas.microsoft.com/office/powerpoint/2010/main" val="2753494433"/>
              </p:ext>
            </p:extLst>
          </p:nvPr>
        </p:nvGraphicFramePr>
        <p:xfrm>
          <a:off x="5129559" y="3045863"/>
          <a:ext cx="3000375" cy="754063"/>
        </p:xfrm>
        <a:graphic>
          <a:graphicData uri="http://schemas.openxmlformats.org/presentationml/2006/ole">
            <mc:AlternateContent xmlns:mc="http://schemas.openxmlformats.org/markup-compatibility/2006">
              <mc:Choice xmlns:v="urn:schemas-microsoft-com:vml" Requires="v">
                <p:oleObj spid="_x0000_s1794418" name="Equation" r:id="rId13" imgW="1663560" imgH="419040" progId="Equation.DSMT4">
                  <p:embed/>
                </p:oleObj>
              </mc:Choice>
              <mc:Fallback>
                <p:oleObj name="Equation" r:id="rId13" imgW="1663560" imgH="419040" progId="Equation.DSMT4">
                  <p:embed/>
                  <p:pic>
                    <p:nvPicPr>
                      <p:cNvPr id="0" name=""/>
                      <p:cNvPicPr>
                        <a:picLocks noChangeAspect="1" noChangeArrowheads="1"/>
                      </p:cNvPicPr>
                      <p:nvPr/>
                    </p:nvPicPr>
                    <p:blipFill>
                      <a:blip r:embed="rId14"/>
                      <a:srcRect/>
                      <a:stretch>
                        <a:fillRect/>
                      </a:stretch>
                    </p:blipFill>
                    <p:spPr bwMode="auto">
                      <a:xfrm>
                        <a:off x="5129559" y="3045863"/>
                        <a:ext cx="3000375"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179512" y="3933056"/>
            <a:ext cx="8856984" cy="338554"/>
          </a:xfrm>
          <a:prstGeom prst="rect">
            <a:avLst/>
          </a:prstGeom>
        </p:spPr>
        <p:txBody>
          <a:bodyPr wrap="square">
            <a:spAutoFit/>
          </a:bodyPr>
          <a:lstStyle/>
          <a:p>
            <a:pPr algn="just"/>
            <a:r>
              <a:rPr lang="ru-RU" sz="1600" dirty="0">
                <a:latin typeface="Arial" pitchFamily="34" charset="0"/>
                <a:cs typeface="Arial" pitchFamily="34" charset="0"/>
              </a:rPr>
              <a:t>Еще две независимые переменные – давление и температура, поэтому всего переменных</a:t>
            </a:r>
            <a:endParaRPr lang="ru-RU" sz="1600" dirty="0"/>
          </a:p>
        </p:txBody>
      </p:sp>
      <p:sp>
        <p:nvSpPr>
          <p:cNvPr id="17" name="Rectangle 16"/>
          <p:cNvSpPr/>
          <p:nvPr/>
        </p:nvSpPr>
        <p:spPr>
          <a:xfrm>
            <a:off x="186383" y="4941168"/>
            <a:ext cx="8856984" cy="830997"/>
          </a:xfrm>
          <a:prstGeom prst="rect">
            <a:avLst/>
          </a:prstGeom>
        </p:spPr>
        <p:txBody>
          <a:bodyPr wrap="square">
            <a:spAutoFit/>
          </a:bodyPr>
          <a:lstStyle/>
          <a:p>
            <a:pPr algn="just"/>
            <a:r>
              <a:rPr lang="ru-RU" sz="1600" dirty="0">
                <a:latin typeface="Arial" pitchFamily="34" charset="0"/>
                <a:cs typeface="Arial" pitchFamily="34" charset="0"/>
              </a:rPr>
              <a:t>В условиях равновесия системы выполняются 	соотношения, связывающие концентрации компонентов равновесной системы. Для каждой компоненты химический потенциал во всех фазах одинаков</a:t>
            </a:r>
            <a:endParaRPr lang="ru-RU" sz="1600" dirty="0"/>
          </a:p>
        </p:txBody>
      </p:sp>
      <p:graphicFrame>
        <p:nvGraphicFramePr>
          <p:cNvPr id="18" name="Object 17"/>
          <p:cNvGraphicFramePr>
            <a:graphicFrameLocks noChangeAspect="1"/>
          </p:cNvGraphicFramePr>
          <p:nvPr>
            <p:extLst>
              <p:ext uri="{D42A27DB-BD31-4B8C-83A1-F6EECF244321}">
                <p14:modId xmlns:p14="http://schemas.microsoft.com/office/powerpoint/2010/main" val="2583416704"/>
              </p:ext>
            </p:extLst>
          </p:nvPr>
        </p:nvGraphicFramePr>
        <p:xfrm>
          <a:off x="308552" y="5877272"/>
          <a:ext cx="2427287" cy="434975"/>
        </p:xfrm>
        <a:graphic>
          <a:graphicData uri="http://schemas.openxmlformats.org/presentationml/2006/ole">
            <mc:AlternateContent xmlns:mc="http://schemas.openxmlformats.org/markup-compatibility/2006">
              <mc:Choice xmlns:v="urn:schemas-microsoft-com:vml" Requires="v">
                <p:oleObj spid="_x0000_s1794419" name="Equation" r:id="rId15" imgW="1346040" imgH="241200" progId="Equation.DSMT4">
                  <p:embed/>
                </p:oleObj>
              </mc:Choice>
              <mc:Fallback>
                <p:oleObj name="Equation" r:id="rId15" imgW="1346040" imgH="241200" progId="Equation.DSMT4">
                  <p:embed/>
                  <p:pic>
                    <p:nvPicPr>
                      <p:cNvPr id="0" name=""/>
                      <p:cNvPicPr>
                        <a:picLocks noChangeAspect="1" noChangeArrowheads="1"/>
                      </p:cNvPicPr>
                      <p:nvPr/>
                    </p:nvPicPr>
                    <p:blipFill>
                      <a:blip r:embed="rId16"/>
                      <a:srcRect/>
                      <a:stretch>
                        <a:fillRect/>
                      </a:stretch>
                    </p:blipFill>
                    <p:spPr bwMode="auto">
                      <a:xfrm>
                        <a:off x="308552" y="5877272"/>
                        <a:ext cx="24272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ectangle 18"/>
          <p:cNvSpPr/>
          <p:nvPr/>
        </p:nvSpPr>
        <p:spPr>
          <a:xfrm>
            <a:off x="3203848" y="5877272"/>
            <a:ext cx="5760640" cy="338554"/>
          </a:xfrm>
          <a:prstGeom prst="rect">
            <a:avLst/>
          </a:prstGeom>
        </p:spPr>
        <p:txBody>
          <a:bodyPr wrap="square">
            <a:spAutoFit/>
          </a:bodyPr>
          <a:lstStyle/>
          <a:p>
            <a:pPr algn="just"/>
            <a:r>
              <a:rPr lang="ru-RU" sz="1600" dirty="0">
                <a:latin typeface="Arial" pitchFamily="34" charset="0"/>
                <a:cs typeface="Arial" pitchFamily="34" charset="0"/>
              </a:rPr>
              <a:t>Для одной компоненты это дает                  уравнений   </a:t>
            </a:r>
            <a:endParaRPr lang="ru-RU" sz="1600" dirty="0"/>
          </a:p>
        </p:txBody>
      </p:sp>
      <p:graphicFrame>
        <p:nvGraphicFramePr>
          <p:cNvPr id="20" name="Object 19"/>
          <p:cNvGraphicFramePr>
            <a:graphicFrameLocks noChangeAspect="1"/>
          </p:cNvGraphicFramePr>
          <p:nvPr>
            <p:extLst>
              <p:ext uri="{D42A27DB-BD31-4B8C-83A1-F6EECF244321}">
                <p14:modId xmlns:p14="http://schemas.microsoft.com/office/powerpoint/2010/main" val="3691246021"/>
              </p:ext>
            </p:extLst>
          </p:nvPr>
        </p:nvGraphicFramePr>
        <p:xfrm>
          <a:off x="6525741" y="5890388"/>
          <a:ext cx="617537" cy="296863"/>
        </p:xfrm>
        <a:graphic>
          <a:graphicData uri="http://schemas.openxmlformats.org/presentationml/2006/ole">
            <mc:AlternateContent xmlns:mc="http://schemas.openxmlformats.org/markup-compatibility/2006">
              <mc:Choice xmlns:v="urn:schemas-microsoft-com:vml" Requires="v">
                <p:oleObj spid="_x0000_s1794420" name="Equation" r:id="rId17" imgW="342720" imgH="164880" progId="Equation.DSMT4">
                  <p:embed/>
                </p:oleObj>
              </mc:Choice>
              <mc:Fallback>
                <p:oleObj name="Equation" r:id="rId17" imgW="342720" imgH="164880" progId="Equation.DSMT4">
                  <p:embed/>
                  <p:pic>
                    <p:nvPicPr>
                      <p:cNvPr id="0" name=""/>
                      <p:cNvPicPr>
                        <a:picLocks noChangeAspect="1" noChangeArrowheads="1"/>
                      </p:cNvPicPr>
                      <p:nvPr/>
                    </p:nvPicPr>
                    <p:blipFill>
                      <a:blip r:embed="rId18"/>
                      <a:srcRect/>
                      <a:stretch>
                        <a:fillRect/>
                      </a:stretch>
                    </p:blipFill>
                    <p:spPr bwMode="auto">
                      <a:xfrm>
                        <a:off x="6525741" y="5890388"/>
                        <a:ext cx="617537"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3213373" y="6381328"/>
            <a:ext cx="5760640" cy="338554"/>
          </a:xfrm>
          <a:prstGeom prst="rect">
            <a:avLst/>
          </a:prstGeom>
        </p:spPr>
        <p:txBody>
          <a:bodyPr wrap="square">
            <a:spAutoFit/>
          </a:bodyPr>
          <a:lstStyle/>
          <a:p>
            <a:pPr algn="just"/>
            <a:r>
              <a:rPr lang="ru-RU" sz="1600" dirty="0">
                <a:latin typeface="Arial" pitchFamily="34" charset="0"/>
                <a:cs typeface="Arial" pitchFamily="34" charset="0"/>
              </a:rPr>
              <a:t>Для </a:t>
            </a:r>
            <a:r>
              <a:rPr lang="en-US" sz="1600" dirty="0">
                <a:latin typeface="Arial" pitchFamily="34" charset="0"/>
                <a:cs typeface="Arial" pitchFamily="34" charset="0"/>
              </a:rPr>
              <a:t>K</a:t>
            </a:r>
            <a:r>
              <a:rPr lang="ru-RU" sz="1600" dirty="0">
                <a:latin typeface="Arial" pitchFamily="34" charset="0"/>
                <a:cs typeface="Arial" pitchFamily="34" charset="0"/>
              </a:rPr>
              <a:t> компонент это дает                  </a:t>
            </a:r>
            <a:r>
              <a:rPr lang="en-US" sz="1600" dirty="0">
                <a:latin typeface="Arial" pitchFamily="34" charset="0"/>
                <a:cs typeface="Arial" pitchFamily="34" charset="0"/>
              </a:rPr>
              <a:t>      </a:t>
            </a:r>
            <a:r>
              <a:rPr lang="ru-RU" sz="1600" dirty="0">
                <a:latin typeface="Arial" pitchFamily="34" charset="0"/>
                <a:cs typeface="Arial" pitchFamily="34" charset="0"/>
              </a:rPr>
              <a:t>уравнений   </a:t>
            </a:r>
            <a:endParaRPr lang="ru-RU" sz="1600" dirty="0"/>
          </a:p>
        </p:txBody>
      </p:sp>
      <p:graphicFrame>
        <p:nvGraphicFramePr>
          <p:cNvPr id="22" name="Object 21"/>
          <p:cNvGraphicFramePr>
            <a:graphicFrameLocks noChangeAspect="1"/>
          </p:cNvGraphicFramePr>
          <p:nvPr>
            <p:extLst>
              <p:ext uri="{D42A27DB-BD31-4B8C-83A1-F6EECF244321}">
                <p14:modId xmlns:p14="http://schemas.microsoft.com/office/powerpoint/2010/main" val="3435005788"/>
              </p:ext>
            </p:extLst>
          </p:nvPr>
        </p:nvGraphicFramePr>
        <p:xfrm>
          <a:off x="5887194" y="6352753"/>
          <a:ext cx="1096962" cy="455612"/>
        </p:xfrm>
        <a:graphic>
          <a:graphicData uri="http://schemas.openxmlformats.org/presentationml/2006/ole">
            <mc:AlternateContent xmlns:mc="http://schemas.openxmlformats.org/markup-compatibility/2006">
              <mc:Choice xmlns:v="urn:schemas-microsoft-com:vml" Requires="v">
                <p:oleObj spid="_x0000_s1794421" name="Equation" r:id="rId19" imgW="609480" imgH="253800" progId="Equation.DSMT4">
                  <p:embed/>
                </p:oleObj>
              </mc:Choice>
              <mc:Fallback>
                <p:oleObj name="Equation" r:id="rId19" imgW="609480" imgH="253800" progId="Equation.DSMT4">
                  <p:embed/>
                  <p:pic>
                    <p:nvPicPr>
                      <p:cNvPr id="0" name=""/>
                      <p:cNvPicPr>
                        <a:picLocks noChangeAspect="1" noChangeArrowheads="1"/>
                      </p:cNvPicPr>
                      <p:nvPr/>
                    </p:nvPicPr>
                    <p:blipFill>
                      <a:blip r:embed="rId20"/>
                      <a:srcRect/>
                      <a:stretch>
                        <a:fillRect/>
                      </a:stretch>
                    </p:blipFill>
                    <p:spPr bwMode="auto">
                      <a:xfrm>
                        <a:off x="5887194" y="6352753"/>
                        <a:ext cx="109696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861908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627784" y="70566"/>
            <a:ext cx="4104456"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фаз Гиббса</a:t>
            </a:r>
          </a:p>
        </p:txBody>
      </p:sp>
      <p:sp>
        <p:nvSpPr>
          <p:cNvPr id="5" name="Rectangle 4"/>
          <p:cNvSpPr/>
          <p:nvPr/>
        </p:nvSpPr>
        <p:spPr>
          <a:xfrm>
            <a:off x="251520" y="836712"/>
            <a:ext cx="4752528" cy="338554"/>
          </a:xfrm>
          <a:prstGeom prst="rect">
            <a:avLst/>
          </a:prstGeom>
        </p:spPr>
        <p:txBody>
          <a:bodyPr wrap="square">
            <a:spAutoFit/>
          </a:bodyPr>
          <a:lstStyle/>
          <a:p>
            <a:pPr algn="just"/>
            <a:r>
              <a:rPr lang="ru-RU" sz="1600" dirty="0">
                <a:latin typeface="Arial" pitchFamily="34" charset="0"/>
                <a:cs typeface="Arial" pitchFamily="34" charset="0"/>
              </a:rPr>
              <a:t>Число концентраций, давление и температура </a:t>
            </a:r>
            <a:endParaRPr lang="ru-RU" sz="1600" dirty="0"/>
          </a:p>
        </p:txBody>
      </p:sp>
      <p:graphicFrame>
        <p:nvGraphicFramePr>
          <p:cNvPr id="6" name="Object 5"/>
          <p:cNvGraphicFramePr>
            <a:graphicFrameLocks noChangeAspect="1"/>
          </p:cNvGraphicFramePr>
          <p:nvPr>
            <p:extLst>
              <p:ext uri="{D42A27DB-BD31-4B8C-83A1-F6EECF244321}">
                <p14:modId xmlns:p14="http://schemas.microsoft.com/office/powerpoint/2010/main" val="4029299891"/>
              </p:ext>
            </p:extLst>
          </p:nvPr>
        </p:nvGraphicFramePr>
        <p:xfrm>
          <a:off x="5148064" y="777389"/>
          <a:ext cx="1465263" cy="457200"/>
        </p:xfrm>
        <a:graphic>
          <a:graphicData uri="http://schemas.openxmlformats.org/presentationml/2006/ole">
            <mc:AlternateContent xmlns:mc="http://schemas.openxmlformats.org/markup-compatibility/2006">
              <mc:Choice xmlns:v="urn:schemas-microsoft-com:vml" Requires="v">
                <p:oleObj spid="_x0000_s1801410" name="Equation" r:id="rId3" imgW="812520" imgH="253800" progId="Equation.DSMT4">
                  <p:embed/>
                </p:oleObj>
              </mc:Choice>
              <mc:Fallback>
                <p:oleObj name="Equation" r:id="rId3" imgW="812520" imgH="253800" progId="Equation.DSMT4">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777389"/>
                        <a:ext cx="1465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Rectangle 6"/>
          <p:cNvSpPr/>
          <p:nvPr/>
        </p:nvSpPr>
        <p:spPr>
          <a:xfrm>
            <a:off x="285428" y="1327290"/>
            <a:ext cx="4752528" cy="338554"/>
          </a:xfrm>
          <a:prstGeom prst="rect">
            <a:avLst/>
          </a:prstGeom>
        </p:spPr>
        <p:txBody>
          <a:bodyPr wrap="square">
            <a:spAutoFit/>
          </a:bodyPr>
          <a:lstStyle/>
          <a:p>
            <a:pPr algn="just"/>
            <a:r>
              <a:rPr lang="ru-RU" sz="1600" dirty="0">
                <a:latin typeface="Arial" pitchFamily="34" charset="0"/>
                <a:cs typeface="Arial" pitchFamily="34" charset="0"/>
              </a:rPr>
              <a:t>Число уравнений для химических потенциалов</a:t>
            </a:r>
            <a:endParaRPr lang="ru-RU" sz="1600" dirty="0"/>
          </a:p>
        </p:txBody>
      </p:sp>
      <p:graphicFrame>
        <p:nvGraphicFramePr>
          <p:cNvPr id="8" name="Object 7"/>
          <p:cNvGraphicFramePr>
            <a:graphicFrameLocks noChangeAspect="1"/>
          </p:cNvGraphicFramePr>
          <p:nvPr>
            <p:extLst>
              <p:ext uri="{D42A27DB-BD31-4B8C-83A1-F6EECF244321}">
                <p14:modId xmlns:p14="http://schemas.microsoft.com/office/powerpoint/2010/main" val="3001872699"/>
              </p:ext>
            </p:extLst>
          </p:nvPr>
        </p:nvGraphicFramePr>
        <p:xfrm>
          <a:off x="5148064" y="1268760"/>
          <a:ext cx="1096963" cy="455613"/>
        </p:xfrm>
        <a:graphic>
          <a:graphicData uri="http://schemas.openxmlformats.org/presentationml/2006/ole">
            <mc:AlternateContent xmlns:mc="http://schemas.openxmlformats.org/markup-compatibility/2006">
              <mc:Choice xmlns:v="urn:schemas-microsoft-com:vml" Requires="v">
                <p:oleObj spid="_x0000_s1801411" name="Equation" r:id="rId5" imgW="609480" imgH="253800" progId="Equation.DSMT4">
                  <p:embed/>
                </p:oleObj>
              </mc:Choice>
              <mc:Fallback>
                <p:oleObj name="Equation" r:id="rId5" imgW="609480" imgH="253800" progId="Equation.DSMT4">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1268760"/>
                        <a:ext cx="109696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338088" y="1938318"/>
            <a:ext cx="7906320" cy="338554"/>
          </a:xfrm>
          <a:prstGeom prst="rect">
            <a:avLst/>
          </a:prstGeom>
        </p:spPr>
        <p:txBody>
          <a:bodyPr wrap="square">
            <a:spAutoFit/>
          </a:bodyPr>
          <a:lstStyle/>
          <a:p>
            <a:pPr algn="just"/>
            <a:r>
              <a:rPr lang="ru-RU" sz="1600" dirty="0">
                <a:latin typeface="Arial" pitchFamily="34" charset="0"/>
                <a:cs typeface="Arial" pitchFamily="34" charset="0"/>
              </a:rPr>
              <a:t>Вариантность системы</a:t>
            </a:r>
            <a:r>
              <a:rPr lang="en-US" sz="1600" dirty="0">
                <a:latin typeface="Arial" pitchFamily="34" charset="0"/>
                <a:cs typeface="Arial" pitchFamily="34" charset="0"/>
              </a:rPr>
              <a:t> </a:t>
            </a:r>
            <a:r>
              <a:rPr lang="ru-RU" sz="1600" dirty="0">
                <a:latin typeface="Arial" pitchFamily="34" charset="0"/>
                <a:cs typeface="Arial" pitchFamily="34" charset="0"/>
              </a:rPr>
              <a:t>– разность между числом переменных и числом условий</a:t>
            </a:r>
            <a:endParaRPr lang="ru-RU" sz="1600" dirty="0"/>
          </a:p>
        </p:txBody>
      </p:sp>
      <p:graphicFrame>
        <p:nvGraphicFramePr>
          <p:cNvPr id="10" name="Object 9"/>
          <p:cNvGraphicFramePr>
            <a:graphicFrameLocks noChangeAspect="1"/>
          </p:cNvGraphicFramePr>
          <p:nvPr>
            <p:extLst>
              <p:ext uri="{D42A27DB-BD31-4B8C-83A1-F6EECF244321}">
                <p14:modId xmlns:p14="http://schemas.microsoft.com/office/powerpoint/2010/main" val="3946850639"/>
              </p:ext>
            </p:extLst>
          </p:nvPr>
        </p:nvGraphicFramePr>
        <p:xfrm>
          <a:off x="395536" y="2348880"/>
          <a:ext cx="7199313" cy="455613"/>
        </p:xfrm>
        <a:graphic>
          <a:graphicData uri="http://schemas.openxmlformats.org/presentationml/2006/ole">
            <mc:AlternateContent xmlns:mc="http://schemas.openxmlformats.org/markup-compatibility/2006">
              <mc:Choice xmlns:v="urn:schemas-microsoft-com:vml" Requires="v">
                <p:oleObj spid="_x0000_s1801412" name="Equation" r:id="rId7" imgW="4000320" imgH="253800" progId="Equation.DSMT4">
                  <p:embed/>
                </p:oleObj>
              </mc:Choice>
              <mc:Fallback>
                <p:oleObj name="Equation" r:id="rId7" imgW="4000320" imgH="253800" progId="Equation.DSMT4">
                  <p:embed/>
                  <p:pic>
                    <p:nvPicPr>
                      <p:cNvPr id="0" name=""/>
                      <p:cNvPicPr>
                        <a:picLocks noChangeAspect="1" noChangeArrowheads="1"/>
                      </p:cNvPicPr>
                      <p:nvPr/>
                    </p:nvPicPr>
                    <p:blipFill>
                      <a:blip r:embed="rId8"/>
                      <a:srcRect/>
                      <a:stretch>
                        <a:fillRect/>
                      </a:stretch>
                    </p:blipFill>
                    <p:spPr bwMode="auto">
                      <a:xfrm>
                        <a:off x="395536" y="2348880"/>
                        <a:ext cx="7199313"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878784569"/>
              </p:ext>
            </p:extLst>
          </p:nvPr>
        </p:nvGraphicFramePr>
        <p:xfrm>
          <a:off x="467544" y="3126110"/>
          <a:ext cx="1600200" cy="317500"/>
        </p:xfrm>
        <a:graphic>
          <a:graphicData uri="http://schemas.openxmlformats.org/presentationml/2006/ole">
            <mc:AlternateContent xmlns:mc="http://schemas.openxmlformats.org/markup-compatibility/2006">
              <mc:Choice xmlns:v="urn:schemas-microsoft-com:vml" Requires="v">
                <p:oleObj spid="_x0000_s1801413" name="Equation" r:id="rId9" imgW="888840" imgH="177480" progId="Equation.DSMT4">
                  <p:embed/>
                </p:oleObj>
              </mc:Choice>
              <mc:Fallback>
                <p:oleObj name="Equation" r:id="rId9" imgW="888840" imgH="177480" progId="Equation.DSMT4">
                  <p:embed/>
                  <p:pic>
                    <p:nvPicPr>
                      <p:cNvPr id="0" name=""/>
                      <p:cNvPicPr>
                        <a:picLocks noChangeAspect="1" noChangeArrowheads="1"/>
                      </p:cNvPicPr>
                      <p:nvPr/>
                    </p:nvPicPr>
                    <p:blipFill>
                      <a:blip r:embed="rId10"/>
                      <a:srcRect/>
                      <a:stretch>
                        <a:fillRect/>
                      </a:stretch>
                    </p:blipFill>
                    <p:spPr bwMode="auto">
                      <a:xfrm>
                        <a:off x="467544" y="3126110"/>
                        <a:ext cx="1600200" cy="317500"/>
                      </a:xfrm>
                      <a:prstGeom prst="rect">
                        <a:avLst/>
                      </a:prstGeom>
                      <a:noFill/>
                      <a:ln w="31750">
                        <a:solidFill>
                          <a:srgbClr val="C00000"/>
                        </a:solidFill>
                      </a:ln>
                    </p:spPr>
                  </p:pic>
                </p:oleObj>
              </mc:Fallback>
            </mc:AlternateContent>
          </a:graphicData>
        </a:graphic>
      </p:graphicFrame>
      <p:sp>
        <p:nvSpPr>
          <p:cNvPr id="12" name="Rectangle 11"/>
          <p:cNvSpPr/>
          <p:nvPr/>
        </p:nvSpPr>
        <p:spPr>
          <a:xfrm>
            <a:off x="2384177" y="2996952"/>
            <a:ext cx="5288508" cy="584775"/>
          </a:xfrm>
          <a:prstGeom prst="rect">
            <a:avLst/>
          </a:prstGeom>
        </p:spPr>
        <p:txBody>
          <a:bodyPr wrap="square">
            <a:spAutoFit/>
          </a:bodyPr>
          <a:lstStyle/>
          <a:p>
            <a:pPr algn="just"/>
            <a:r>
              <a:rPr lang="ru-RU" sz="1600" dirty="0">
                <a:latin typeface="Arial" pitchFamily="34" charset="0"/>
                <a:cs typeface="Arial" pitchFamily="34" charset="0"/>
              </a:rPr>
              <a:t>Правило фаз Гиббса – число степеней свободы, которое не может быть отрицательным.</a:t>
            </a:r>
            <a:endParaRPr lang="ru-RU" sz="1600" dirty="0"/>
          </a:p>
        </p:txBody>
      </p:sp>
      <p:graphicFrame>
        <p:nvGraphicFramePr>
          <p:cNvPr id="13" name="Object 12"/>
          <p:cNvGraphicFramePr>
            <a:graphicFrameLocks noChangeAspect="1"/>
          </p:cNvGraphicFramePr>
          <p:nvPr>
            <p:extLst>
              <p:ext uri="{D42A27DB-BD31-4B8C-83A1-F6EECF244321}">
                <p14:modId xmlns:p14="http://schemas.microsoft.com/office/powerpoint/2010/main" val="3563294994"/>
              </p:ext>
            </p:extLst>
          </p:nvPr>
        </p:nvGraphicFramePr>
        <p:xfrm>
          <a:off x="717377" y="3764576"/>
          <a:ext cx="1165225" cy="295275"/>
        </p:xfrm>
        <a:graphic>
          <a:graphicData uri="http://schemas.openxmlformats.org/presentationml/2006/ole">
            <mc:AlternateContent xmlns:mc="http://schemas.openxmlformats.org/markup-compatibility/2006">
              <mc:Choice xmlns:v="urn:schemas-microsoft-com:vml" Requires="v">
                <p:oleObj spid="_x0000_s1801414" name="Equation" r:id="rId11" imgW="647640" imgH="164880" progId="Equation.DSMT4">
                  <p:embed/>
                </p:oleObj>
              </mc:Choice>
              <mc:Fallback>
                <p:oleObj name="Equation" r:id="rId11" imgW="647640" imgH="164880" progId="Equation.DSMT4">
                  <p:embed/>
                  <p:pic>
                    <p:nvPicPr>
                      <p:cNvPr id="0" name=""/>
                      <p:cNvPicPr>
                        <a:picLocks noChangeAspect="1" noChangeArrowheads="1"/>
                      </p:cNvPicPr>
                      <p:nvPr/>
                    </p:nvPicPr>
                    <p:blipFill>
                      <a:blip r:embed="rId12"/>
                      <a:srcRect/>
                      <a:stretch>
                        <a:fillRect/>
                      </a:stretch>
                    </p:blipFill>
                    <p:spPr bwMode="auto">
                      <a:xfrm>
                        <a:off x="717377" y="3764576"/>
                        <a:ext cx="1165225" cy="295275"/>
                      </a:xfrm>
                      <a:prstGeom prst="rect">
                        <a:avLst/>
                      </a:prstGeom>
                      <a:noFill/>
                      <a:ln w="31750">
                        <a:solidFill>
                          <a:srgbClr val="C00000"/>
                        </a:solidFill>
                      </a:ln>
                    </p:spPr>
                  </p:pic>
                </p:oleObj>
              </mc:Fallback>
            </mc:AlternateContent>
          </a:graphicData>
        </a:graphic>
      </p:graphicFrame>
      <p:sp>
        <p:nvSpPr>
          <p:cNvPr id="14" name="Rectangle 13"/>
          <p:cNvSpPr/>
          <p:nvPr/>
        </p:nvSpPr>
        <p:spPr>
          <a:xfrm>
            <a:off x="2393702" y="3619827"/>
            <a:ext cx="6642794" cy="584775"/>
          </a:xfrm>
          <a:prstGeom prst="rect">
            <a:avLst/>
          </a:prstGeom>
        </p:spPr>
        <p:txBody>
          <a:bodyPr wrap="square">
            <a:spAutoFit/>
          </a:bodyPr>
          <a:lstStyle/>
          <a:p>
            <a:pPr algn="just"/>
            <a:r>
              <a:rPr lang="ru-RU" sz="1600" dirty="0">
                <a:latin typeface="Arial" pitchFamily="34" charset="0"/>
                <a:cs typeface="Arial" pitchFamily="34" charset="0"/>
              </a:rPr>
              <a:t>Число фаз, которые могут находиться между собой в равновесии, не может превышать число компонент больше, чем на две</a:t>
            </a:r>
            <a:endParaRPr lang="ru-RU" sz="1600" dirty="0"/>
          </a:p>
        </p:txBody>
      </p:sp>
      <p:sp>
        <p:nvSpPr>
          <p:cNvPr id="15" name="Rectangle 14"/>
          <p:cNvSpPr/>
          <p:nvPr/>
        </p:nvSpPr>
        <p:spPr>
          <a:xfrm>
            <a:off x="253033" y="4365104"/>
            <a:ext cx="4426979" cy="338554"/>
          </a:xfrm>
          <a:prstGeom prst="rect">
            <a:avLst/>
          </a:prstGeom>
        </p:spPr>
        <p:txBody>
          <a:bodyPr wrap="square">
            <a:spAutoFit/>
          </a:bodyPr>
          <a:lstStyle/>
          <a:p>
            <a:pPr algn="just"/>
            <a:r>
              <a:rPr lang="ru-RU" sz="1600" b="1" dirty="0">
                <a:latin typeface="Arial" pitchFamily="34" charset="0"/>
                <a:cs typeface="Arial" pitchFamily="34" charset="0"/>
              </a:rPr>
              <a:t>Для однокомпонентной системы </a:t>
            </a:r>
            <a:r>
              <a:rPr lang="en-US" sz="1600" b="1" i="1" dirty="0">
                <a:latin typeface="Arial" pitchFamily="34" charset="0"/>
                <a:cs typeface="Arial" pitchFamily="34" charset="0"/>
              </a:rPr>
              <a:t>K</a:t>
            </a:r>
            <a:r>
              <a:rPr lang="en-US" sz="1600" b="1" dirty="0">
                <a:latin typeface="Arial" pitchFamily="34" charset="0"/>
                <a:cs typeface="Arial" pitchFamily="34" charset="0"/>
              </a:rPr>
              <a:t> = 1</a:t>
            </a:r>
            <a:endParaRPr lang="ru-RU" sz="1600" b="1" dirty="0"/>
          </a:p>
        </p:txBody>
      </p:sp>
      <p:graphicFrame>
        <p:nvGraphicFramePr>
          <p:cNvPr id="16" name="Object 15"/>
          <p:cNvGraphicFramePr>
            <a:graphicFrameLocks noChangeAspect="1"/>
          </p:cNvGraphicFramePr>
          <p:nvPr>
            <p:extLst>
              <p:ext uri="{D42A27DB-BD31-4B8C-83A1-F6EECF244321}">
                <p14:modId xmlns:p14="http://schemas.microsoft.com/office/powerpoint/2010/main" val="4144654445"/>
              </p:ext>
            </p:extLst>
          </p:nvPr>
        </p:nvGraphicFramePr>
        <p:xfrm>
          <a:off x="5454935" y="4374836"/>
          <a:ext cx="1119187" cy="319088"/>
        </p:xfrm>
        <a:graphic>
          <a:graphicData uri="http://schemas.openxmlformats.org/presentationml/2006/ole">
            <mc:AlternateContent xmlns:mc="http://schemas.openxmlformats.org/markup-compatibility/2006">
              <mc:Choice xmlns:v="urn:schemas-microsoft-com:vml" Requires="v">
                <p:oleObj spid="_x0000_s1801415" name="Equation" r:id="rId13" imgW="622080" imgH="177480" progId="Equation.DSMT4">
                  <p:embed/>
                </p:oleObj>
              </mc:Choice>
              <mc:Fallback>
                <p:oleObj name="Equation" r:id="rId13" imgW="622080" imgH="177480" progId="Equation.DSMT4">
                  <p:embed/>
                  <p:pic>
                    <p:nvPicPr>
                      <p:cNvPr id="0" name=""/>
                      <p:cNvPicPr>
                        <a:picLocks noChangeAspect="1" noChangeArrowheads="1"/>
                      </p:cNvPicPr>
                      <p:nvPr/>
                    </p:nvPicPr>
                    <p:blipFill>
                      <a:blip r:embed="rId14"/>
                      <a:srcRect/>
                      <a:stretch>
                        <a:fillRect/>
                      </a:stretch>
                    </p:blipFill>
                    <p:spPr bwMode="auto">
                      <a:xfrm>
                        <a:off x="5454935" y="4374836"/>
                        <a:ext cx="1119187" cy="319088"/>
                      </a:xfrm>
                      <a:prstGeom prst="rect">
                        <a:avLst/>
                      </a:prstGeom>
                      <a:noFill/>
                      <a:ln w="28575">
                        <a:solidFill>
                          <a:srgbClr val="C00000"/>
                        </a:solidFill>
                      </a:ln>
                    </p:spPr>
                  </p:pic>
                </p:oleObj>
              </mc:Fallback>
            </mc:AlternateContent>
          </a:graphicData>
        </a:graphic>
      </p:graphicFrame>
      <p:sp>
        <p:nvSpPr>
          <p:cNvPr id="17" name="Rectangle 16"/>
          <p:cNvSpPr/>
          <p:nvPr/>
        </p:nvSpPr>
        <p:spPr>
          <a:xfrm>
            <a:off x="1907704" y="4806677"/>
            <a:ext cx="7344816" cy="584775"/>
          </a:xfrm>
          <a:prstGeom prst="rect">
            <a:avLst/>
          </a:prstGeom>
        </p:spPr>
        <p:txBody>
          <a:bodyPr wrap="square">
            <a:spAutoFit/>
          </a:bodyPr>
          <a:lstStyle/>
          <a:p>
            <a:pPr algn="just"/>
            <a:r>
              <a:rPr lang="ru-RU" sz="1600" dirty="0">
                <a:latin typeface="Arial" pitchFamily="34" charset="0"/>
                <a:cs typeface="Arial" pitchFamily="34" charset="0"/>
              </a:rPr>
              <a:t>Состояние одной фазы описывается двумя независимыми переменными. Третий параметр всегда определяется из уравнения состояния</a:t>
            </a:r>
          </a:p>
        </p:txBody>
      </p:sp>
      <p:graphicFrame>
        <p:nvGraphicFramePr>
          <p:cNvPr id="18" name="Object 17"/>
          <p:cNvGraphicFramePr>
            <a:graphicFrameLocks noChangeAspect="1"/>
          </p:cNvGraphicFramePr>
          <p:nvPr>
            <p:extLst>
              <p:ext uri="{D42A27DB-BD31-4B8C-83A1-F6EECF244321}">
                <p14:modId xmlns:p14="http://schemas.microsoft.com/office/powerpoint/2010/main" val="2772392390"/>
              </p:ext>
            </p:extLst>
          </p:nvPr>
        </p:nvGraphicFramePr>
        <p:xfrm>
          <a:off x="184646" y="4941168"/>
          <a:ext cx="1620837" cy="319088"/>
        </p:xfrm>
        <a:graphic>
          <a:graphicData uri="http://schemas.openxmlformats.org/presentationml/2006/ole">
            <mc:AlternateContent xmlns:mc="http://schemas.openxmlformats.org/markup-compatibility/2006">
              <mc:Choice xmlns:v="urn:schemas-microsoft-com:vml" Requires="v">
                <p:oleObj spid="_x0000_s1801416" name="Equation" r:id="rId15" imgW="901440" imgH="177480" progId="Equation.DSMT4">
                  <p:embed/>
                </p:oleObj>
              </mc:Choice>
              <mc:Fallback>
                <p:oleObj name="Equation" r:id="rId15" imgW="901440" imgH="177480" progId="Equation.DSMT4">
                  <p:embed/>
                  <p:pic>
                    <p:nvPicPr>
                      <p:cNvPr id="0" name=""/>
                      <p:cNvPicPr>
                        <a:picLocks noChangeAspect="1" noChangeArrowheads="1"/>
                      </p:cNvPicPr>
                      <p:nvPr/>
                    </p:nvPicPr>
                    <p:blipFill>
                      <a:blip r:embed="rId16"/>
                      <a:srcRect/>
                      <a:stretch>
                        <a:fillRect/>
                      </a:stretch>
                    </p:blipFill>
                    <p:spPr bwMode="auto">
                      <a:xfrm>
                        <a:off x="184646" y="4941168"/>
                        <a:ext cx="16208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36501934"/>
              </p:ext>
            </p:extLst>
          </p:nvPr>
        </p:nvGraphicFramePr>
        <p:xfrm>
          <a:off x="177751" y="5589240"/>
          <a:ext cx="1620837" cy="319088"/>
        </p:xfrm>
        <a:graphic>
          <a:graphicData uri="http://schemas.openxmlformats.org/presentationml/2006/ole">
            <mc:AlternateContent xmlns:mc="http://schemas.openxmlformats.org/markup-compatibility/2006">
              <mc:Choice xmlns:v="urn:schemas-microsoft-com:vml" Requires="v">
                <p:oleObj spid="_x0000_s1801417" name="Equation" r:id="rId17" imgW="901440" imgH="177480" progId="Equation.DSMT4">
                  <p:embed/>
                </p:oleObj>
              </mc:Choice>
              <mc:Fallback>
                <p:oleObj name="Equation" r:id="rId17" imgW="901440" imgH="177480" progId="Equation.DSMT4">
                  <p:embed/>
                  <p:pic>
                    <p:nvPicPr>
                      <p:cNvPr id="0" name=""/>
                      <p:cNvPicPr>
                        <a:picLocks noChangeAspect="1" noChangeArrowheads="1"/>
                      </p:cNvPicPr>
                      <p:nvPr/>
                    </p:nvPicPr>
                    <p:blipFill>
                      <a:blip r:embed="rId18"/>
                      <a:srcRect/>
                      <a:stretch>
                        <a:fillRect/>
                      </a:stretch>
                    </p:blipFill>
                    <p:spPr bwMode="auto">
                      <a:xfrm>
                        <a:off x="177751" y="5589240"/>
                        <a:ext cx="16208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752020456"/>
              </p:ext>
            </p:extLst>
          </p:nvPr>
        </p:nvGraphicFramePr>
        <p:xfrm>
          <a:off x="192633" y="6205984"/>
          <a:ext cx="1643063" cy="319088"/>
        </p:xfrm>
        <a:graphic>
          <a:graphicData uri="http://schemas.openxmlformats.org/presentationml/2006/ole">
            <mc:AlternateContent xmlns:mc="http://schemas.openxmlformats.org/markup-compatibility/2006">
              <mc:Choice xmlns:v="urn:schemas-microsoft-com:vml" Requires="v">
                <p:oleObj spid="_x0000_s1801418" name="Equation" r:id="rId19" imgW="914400" imgH="177480" progId="Equation.DSMT4">
                  <p:embed/>
                </p:oleObj>
              </mc:Choice>
              <mc:Fallback>
                <p:oleObj name="Equation" r:id="rId19" imgW="914400" imgH="177480" progId="Equation.DSMT4">
                  <p:embed/>
                  <p:pic>
                    <p:nvPicPr>
                      <p:cNvPr id="0" name=""/>
                      <p:cNvPicPr>
                        <a:picLocks noChangeAspect="1" noChangeArrowheads="1"/>
                      </p:cNvPicPr>
                      <p:nvPr/>
                    </p:nvPicPr>
                    <p:blipFill>
                      <a:blip r:embed="rId20"/>
                      <a:srcRect/>
                      <a:stretch>
                        <a:fillRect/>
                      </a:stretch>
                    </p:blipFill>
                    <p:spPr bwMode="auto">
                      <a:xfrm>
                        <a:off x="192633" y="6205984"/>
                        <a:ext cx="1643063"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1932087" y="5573325"/>
            <a:ext cx="6192688" cy="338554"/>
          </a:xfrm>
          <a:prstGeom prst="rect">
            <a:avLst/>
          </a:prstGeom>
        </p:spPr>
        <p:txBody>
          <a:bodyPr wrap="square">
            <a:spAutoFit/>
          </a:bodyPr>
          <a:lstStyle/>
          <a:p>
            <a:pPr algn="just"/>
            <a:r>
              <a:rPr lang="ru-RU" sz="1600" dirty="0">
                <a:latin typeface="Arial" pitchFamily="34" charset="0"/>
                <a:cs typeface="Arial" pitchFamily="34" charset="0"/>
              </a:rPr>
              <a:t>Равновесие двух фаз описывается кривой на диаграмме </a:t>
            </a:r>
            <a:r>
              <a:rPr lang="en-US" sz="1600" dirty="0">
                <a:latin typeface="Arial" pitchFamily="34" charset="0"/>
                <a:cs typeface="Arial" pitchFamily="34" charset="0"/>
              </a:rPr>
              <a:t>(</a:t>
            </a:r>
            <a:r>
              <a:rPr lang="en-US" sz="1600" i="1" dirty="0" err="1">
                <a:latin typeface="Arial" pitchFamily="34" charset="0"/>
                <a:cs typeface="Arial" pitchFamily="34" charset="0"/>
              </a:rPr>
              <a:t>p</a:t>
            </a:r>
            <a:r>
              <a:rPr lang="en-US" sz="1600" dirty="0" err="1">
                <a:latin typeface="Arial" pitchFamily="34" charset="0"/>
                <a:cs typeface="Arial" pitchFamily="34" charset="0"/>
              </a:rPr>
              <a:t>,</a:t>
            </a:r>
            <a:r>
              <a:rPr lang="en-US" sz="1600" i="1" dirty="0" err="1">
                <a:latin typeface="Arial" pitchFamily="34" charset="0"/>
                <a:cs typeface="Arial" pitchFamily="34" charset="0"/>
              </a:rPr>
              <a:t>T</a:t>
            </a:r>
            <a:r>
              <a:rPr lang="en-US" sz="1600" dirty="0">
                <a:latin typeface="Arial" pitchFamily="34" charset="0"/>
                <a:cs typeface="Arial" pitchFamily="34" charset="0"/>
              </a:rPr>
              <a:t>)</a:t>
            </a:r>
            <a:endParaRPr lang="ru-RU" sz="1600" dirty="0">
              <a:latin typeface="Arial" pitchFamily="34" charset="0"/>
              <a:cs typeface="Arial" pitchFamily="34" charset="0"/>
            </a:endParaRPr>
          </a:p>
        </p:txBody>
      </p:sp>
      <p:sp>
        <p:nvSpPr>
          <p:cNvPr id="22" name="Rectangle 21"/>
          <p:cNvSpPr/>
          <p:nvPr/>
        </p:nvSpPr>
        <p:spPr>
          <a:xfrm>
            <a:off x="1930177" y="6030813"/>
            <a:ext cx="7077744" cy="584775"/>
          </a:xfrm>
          <a:prstGeom prst="rect">
            <a:avLst/>
          </a:prstGeom>
        </p:spPr>
        <p:txBody>
          <a:bodyPr wrap="square">
            <a:spAutoFit/>
          </a:bodyPr>
          <a:lstStyle/>
          <a:p>
            <a:pPr algn="just"/>
            <a:r>
              <a:rPr lang="ru-RU" sz="1600" dirty="0">
                <a:latin typeface="Arial" pitchFamily="34" charset="0"/>
                <a:cs typeface="Arial" pitchFamily="34" charset="0"/>
              </a:rPr>
              <a:t>Тройная точка. В однокомпонентной системе число фаз, одновременно находящихся в равновесии не может быть больше трех</a:t>
            </a:r>
          </a:p>
        </p:txBody>
      </p:sp>
      <p:sp>
        <p:nvSpPr>
          <p:cNvPr id="23" name="Right Arrow 22"/>
          <p:cNvSpPr/>
          <p:nvPr/>
        </p:nvSpPr>
        <p:spPr>
          <a:xfrm>
            <a:off x="4499992" y="4337298"/>
            <a:ext cx="684076" cy="394165"/>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10894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44781" y="0"/>
            <a:ext cx="8568952"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Проявления поверхностного натяжения</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4283968" y="620688"/>
            <a:ext cx="4629765" cy="1077218"/>
          </a:xfrm>
          <a:prstGeom prst="rect">
            <a:avLst/>
          </a:prstGeom>
        </p:spPr>
        <p:txBody>
          <a:bodyPr wrap="square">
            <a:spAutoFit/>
          </a:bodyPr>
          <a:lstStyle/>
          <a:p>
            <a:pPr algn="just"/>
            <a:r>
              <a:rPr lang="ru-RU" sz="1600" dirty="0">
                <a:latin typeface="Arial" pitchFamily="34" charset="0"/>
                <a:cs typeface="Arial" pitchFamily="34" charset="0"/>
              </a:rPr>
              <a:t>Стремление к минимизации избыточной поверхностной энергии приводит к тому, что в условии невесомости жидкость принимает форму шара (минимальная поверхность)</a:t>
            </a:r>
          </a:p>
        </p:txBody>
      </p:sp>
      <p:pic>
        <p:nvPicPr>
          <p:cNvPr id="1207298" name="Picture 2" descr="C:\Users\PierreYV\Downloads\WaterDrop_cosmos.jpg"/>
          <p:cNvPicPr>
            <a:picLocks noChangeAspect="1" noChangeArrowheads="1"/>
          </p:cNvPicPr>
          <p:nvPr/>
        </p:nvPicPr>
        <p:blipFill rotWithShape="1">
          <a:blip r:embed="rId4">
            <a:extLst>
              <a:ext uri="{28A0092B-C50C-407E-A947-70E740481C1C}">
                <a14:useLocalDpi xmlns:a14="http://schemas.microsoft.com/office/drawing/2010/main" val="0"/>
              </a:ext>
            </a:extLst>
          </a:blip>
          <a:srcRect l="7600" r="-379"/>
          <a:stretch/>
        </p:blipFill>
        <p:spPr bwMode="auto">
          <a:xfrm>
            <a:off x="179512" y="782483"/>
            <a:ext cx="3960000" cy="2548905"/>
          </a:xfrm>
          <a:prstGeom prst="rect">
            <a:avLst/>
          </a:prstGeom>
          <a:noFill/>
          <a:extLst>
            <a:ext uri="{909E8E84-426E-40DD-AFC4-6F175D3DCCD1}">
              <a14:hiddenFill xmlns:a14="http://schemas.microsoft.com/office/drawing/2010/main">
                <a:solidFill>
                  <a:srgbClr val="FFFFFF"/>
                </a:solidFill>
              </a14:hiddenFill>
            </a:ext>
          </a:extLst>
        </p:spPr>
      </p:pic>
      <p:pic>
        <p:nvPicPr>
          <p:cNvPr id="1207299" name="Picture 3" descr="C:\Users\PierreYV\Downloads\WaterDrop_FreeF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5976" y="1870702"/>
            <a:ext cx="1965559" cy="146761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995936" y="3496940"/>
            <a:ext cx="5115738" cy="2308324"/>
          </a:xfrm>
          <a:prstGeom prst="rect">
            <a:avLst/>
          </a:prstGeom>
        </p:spPr>
        <p:txBody>
          <a:bodyPr wrap="square">
            <a:spAutoFit/>
          </a:bodyPr>
          <a:lstStyle/>
          <a:p>
            <a:pPr algn="just"/>
            <a:r>
              <a:rPr lang="ru-RU" sz="1600" dirty="0">
                <a:latin typeface="Arial" pitchFamily="34" charset="0"/>
                <a:cs typeface="Arial" pitchFamily="34" charset="0"/>
              </a:rPr>
              <a:t>В условиях земного тяготения лишь небольшие капли принимают форму шара. Например, наличие сил поверхностного натяжения проявляется в сферической форме мелких капелек росы или каплях воды на раскаленной плите. Во всех этих случаях взаимодействие между молекулами жидкости больше, чем между молекулами жидкости и молекулами тела, на поверхности которого жидкость находится</a:t>
            </a:r>
          </a:p>
        </p:txBody>
      </p:sp>
      <p:graphicFrame>
        <p:nvGraphicFramePr>
          <p:cNvPr id="7" name="Object 6"/>
          <p:cNvGraphicFramePr>
            <a:graphicFrameLocks noChangeAspect="1"/>
          </p:cNvGraphicFramePr>
          <p:nvPr>
            <p:extLst>
              <p:ext uri="{D42A27DB-BD31-4B8C-83A1-F6EECF244321}">
                <p14:modId xmlns:p14="http://schemas.microsoft.com/office/powerpoint/2010/main" val="236915592"/>
              </p:ext>
            </p:extLst>
          </p:nvPr>
        </p:nvGraphicFramePr>
        <p:xfrm>
          <a:off x="2051720" y="4005997"/>
          <a:ext cx="1041400" cy="508000"/>
        </p:xfrm>
        <a:graphic>
          <a:graphicData uri="http://schemas.openxmlformats.org/presentationml/2006/ole">
            <mc:AlternateContent xmlns:mc="http://schemas.openxmlformats.org/markup-compatibility/2006">
              <mc:Choice xmlns:v="urn:schemas-microsoft-com:vml" Requires="v">
                <p:oleObj spid="_x0000_s1702679" name="Equation" r:id="rId6" imgW="520560" imgH="253800" progId="Equation.DSMT4">
                  <p:embed/>
                </p:oleObj>
              </mc:Choice>
              <mc:Fallback>
                <p:oleObj name="Equation" r:id="rId6" imgW="520560" imgH="253800" progId="Equation.DSMT4">
                  <p:embed/>
                  <p:pic>
                    <p:nvPicPr>
                      <p:cNvPr id="0" name="Object 31"/>
                      <p:cNvPicPr>
                        <a:picLocks noChangeAspect="1" noChangeArrowheads="1"/>
                      </p:cNvPicPr>
                      <p:nvPr/>
                    </p:nvPicPr>
                    <p:blipFill>
                      <a:blip r:embed="rId7"/>
                      <a:srcRect/>
                      <a:stretch>
                        <a:fillRect/>
                      </a:stretch>
                    </p:blipFill>
                    <p:spPr bwMode="auto">
                      <a:xfrm>
                        <a:off x="2051720" y="4005997"/>
                        <a:ext cx="1041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820580230"/>
              </p:ext>
            </p:extLst>
          </p:nvPr>
        </p:nvGraphicFramePr>
        <p:xfrm>
          <a:off x="2051720" y="5322664"/>
          <a:ext cx="1016000" cy="482600"/>
        </p:xfrm>
        <a:graphic>
          <a:graphicData uri="http://schemas.openxmlformats.org/presentationml/2006/ole">
            <mc:AlternateContent xmlns:mc="http://schemas.openxmlformats.org/markup-compatibility/2006">
              <mc:Choice xmlns:v="urn:schemas-microsoft-com:vml" Requires="v">
                <p:oleObj spid="_x0000_s1702680" name="Equation" r:id="rId8" imgW="507960" imgH="241200" progId="Equation.DSMT4">
                  <p:embed/>
                </p:oleObj>
              </mc:Choice>
              <mc:Fallback>
                <p:oleObj name="Equation" r:id="rId8" imgW="507960" imgH="241200" progId="Equation.DSMT4">
                  <p:embed/>
                  <p:pic>
                    <p:nvPicPr>
                      <p:cNvPr id="0" name=""/>
                      <p:cNvPicPr>
                        <a:picLocks noChangeAspect="1" noChangeArrowheads="1"/>
                      </p:cNvPicPr>
                      <p:nvPr/>
                    </p:nvPicPr>
                    <p:blipFill>
                      <a:blip r:embed="rId9"/>
                      <a:srcRect/>
                      <a:stretch>
                        <a:fillRect/>
                      </a:stretch>
                    </p:blipFill>
                    <p:spPr bwMode="auto">
                      <a:xfrm>
                        <a:off x="2051720" y="5322664"/>
                        <a:ext cx="10160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pic>
        <p:nvPicPr>
          <p:cNvPr id="1207301" name="Picture 5" descr="C:\Users\PierreYV\Downloads\WaterDrop_Leaf.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24600" y="1724040"/>
            <a:ext cx="2167879" cy="176093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5495" y="3429000"/>
            <a:ext cx="3733435" cy="830997"/>
          </a:xfrm>
          <a:prstGeom prst="rect">
            <a:avLst/>
          </a:prstGeom>
        </p:spPr>
        <p:txBody>
          <a:bodyPr wrap="square">
            <a:spAutoFit/>
          </a:bodyPr>
          <a:lstStyle/>
          <a:p>
            <a:pPr algn="just"/>
            <a:r>
              <a:rPr lang="ru-RU" sz="1600" dirty="0">
                <a:latin typeface="Arial" pitchFamily="34" charset="0"/>
                <a:cs typeface="Arial" pitchFamily="34" charset="0"/>
              </a:rPr>
              <a:t>Сила тяжести пропорциональна массе, и, соответственно, кубу размера капли</a:t>
            </a:r>
          </a:p>
        </p:txBody>
      </p:sp>
      <p:sp>
        <p:nvSpPr>
          <p:cNvPr id="14" name="Rectangle 13"/>
          <p:cNvSpPr/>
          <p:nvPr/>
        </p:nvSpPr>
        <p:spPr>
          <a:xfrm>
            <a:off x="35496" y="4509120"/>
            <a:ext cx="3816424" cy="1077218"/>
          </a:xfrm>
          <a:prstGeom prst="rect">
            <a:avLst/>
          </a:prstGeom>
        </p:spPr>
        <p:txBody>
          <a:bodyPr wrap="square">
            <a:spAutoFit/>
          </a:bodyPr>
          <a:lstStyle/>
          <a:p>
            <a:pPr algn="just"/>
            <a:r>
              <a:rPr lang="ru-RU" sz="1600" dirty="0">
                <a:latin typeface="Arial" pitchFamily="34" charset="0"/>
                <a:cs typeface="Arial" pitchFamily="34" charset="0"/>
              </a:rPr>
              <a:t>Свободная поверхностная энергия пропорциональна поверхности и, соответственно   квадрату размера капли</a:t>
            </a:r>
          </a:p>
        </p:txBody>
      </p:sp>
      <p:sp>
        <p:nvSpPr>
          <p:cNvPr id="15" name="Rectangle 14"/>
          <p:cNvSpPr/>
          <p:nvPr/>
        </p:nvSpPr>
        <p:spPr>
          <a:xfrm>
            <a:off x="4067944" y="6093296"/>
            <a:ext cx="4896984" cy="584775"/>
          </a:xfrm>
          <a:prstGeom prst="rect">
            <a:avLst/>
          </a:prstGeom>
          <a:ln w="31750">
            <a:solidFill>
              <a:srgbClr val="C00000"/>
            </a:solidFill>
          </a:ln>
        </p:spPr>
        <p:txBody>
          <a:bodyPr wrap="square">
            <a:spAutoFit/>
          </a:bodyPr>
          <a:lstStyle/>
          <a:p>
            <a:r>
              <a:rPr lang="ru-RU" sz="1600" dirty="0">
                <a:latin typeface="Arial" pitchFamily="34" charset="0"/>
                <a:cs typeface="Arial" pitchFamily="34" charset="0"/>
              </a:rPr>
              <a:t>При малых размерах капли силы поверхностного натяжения преобладают  над силой тяжести</a:t>
            </a:r>
          </a:p>
        </p:txBody>
      </p:sp>
      <p:graphicFrame>
        <p:nvGraphicFramePr>
          <p:cNvPr id="16" name="Object 15"/>
          <p:cNvGraphicFramePr>
            <a:graphicFrameLocks noChangeAspect="1"/>
          </p:cNvGraphicFramePr>
          <p:nvPr>
            <p:extLst>
              <p:ext uri="{D42A27DB-BD31-4B8C-83A1-F6EECF244321}">
                <p14:modId xmlns:p14="http://schemas.microsoft.com/office/powerpoint/2010/main" val="3893216430"/>
              </p:ext>
            </p:extLst>
          </p:nvPr>
        </p:nvGraphicFramePr>
        <p:xfrm>
          <a:off x="125413" y="5780088"/>
          <a:ext cx="1727200" cy="939800"/>
        </p:xfrm>
        <a:graphic>
          <a:graphicData uri="http://schemas.openxmlformats.org/presentationml/2006/ole">
            <mc:AlternateContent xmlns:mc="http://schemas.openxmlformats.org/markup-compatibility/2006">
              <mc:Choice xmlns:v="urn:schemas-microsoft-com:vml" Requires="v">
                <p:oleObj spid="_x0000_s1702681" name="Equation" r:id="rId11" imgW="863280" imgH="469800" progId="Equation.DSMT4">
                  <p:embed/>
                </p:oleObj>
              </mc:Choice>
              <mc:Fallback>
                <p:oleObj name="Equation" r:id="rId11" imgW="863280" imgH="469800" progId="Equation.DSMT4">
                  <p:embed/>
                  <p:pic>
                    <p:nvPicPr>
                      <p:cNvPr id="0" name=""/>
                      <p:cNvPicPr>
                        <a:picLocks noChangeAspect="1" noChangeArrowheads="1"/>
                      </p:cNvPicPr>
                      <p:nvPr/>
                    </p:nvPicPr>
                    <p:blipFill>
                      <a:blip r:embed="rId12"/>
                      <a:srcRect/>
                      <a:stretch>
                        <a:fillRect/>
                      </a:stretch>
                    </p:blipFill>
                    <p:spPr bwMode="auto">
                      <a:xfrm>
                        <a:off x="125413" y="5780088"/>
                        <a:ext cx="17272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017152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776339" y="-56204"/>
            <a:ext cx="4917647"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Полиморфизм</a:t>
            </a:r>
            <a:endParaRPr lang="ru-RU" sz="2800" b="1" kern="0" dirty="0">
              <a:solidFill>
                <a:srgbClr val="003399"/>
              </a:solidFill>
              <a:latin typeface="Arial" pitchFamily="34" charset="0"/>
              <a:cs typeface="Arial" pitchFamily="34" charset="0"/>
            </a:endParaRPr>
          </a:p>
        </p:txBody>
      </p:sp>
      <p:sp>
        <p:nvSpPr>
          <p:cNvPr id="5" name="Rectangle 4"/>
          <p:cNvSpPr/>
          <p:nvPr/>
        </p:nvSpPr>
        <p:spPr>
          <a:xfrm>
            <a:off x="118054" y="3861048"/>
            <a:ext cx="8918441" cy="3093154"/>
          </a:xfrm>
          <a:prstGeom prst="rect">
            <a:avLst/>
          </a:prstGeom>
        </p:spPr>
        <p:txBody>
          <a:bodyPr wrap="square">
            <a:spAutoFit/>
          </a:bodyPr>
          <a:lstStyle/>
          <a:p>
            <a:pPr algn="just"/>
            <a:r>
              <a:rPr lang="ru-RU" sz="1500" dirty="0" smtClean="0">
                <a:latin typeface="Arial" pitchFamily="34" charset="0"/>
                <a:cs typeface="Arial" pitchFamily="34" charset="0"/>
              </a:rPr>
              <a:t>Твердые вещества могут находиться в различных кристаллических модификациях, отличающихся между собой 	структурой кристаллической решетки.  Переход твердого тела из одной кристаллической модификации в другую является полиморфным превращением.</a:t>
            </a:r>
          </a:p>
          <a:p>
            <a:pPr algn="just"/>
            <a:endParaRPr lang="ru-RU" sz="1500" dirty="0">
              <a:latin typeface="Arial" pitchFamily="34" charset="0"/>
              <a:cs typeface="Arial" pitchFamily="34" charset="0"/>
            </a:endParaRPr>
          </a:p>
          <a:p>
            <a:pPr algn="just"/>
            <a:r>
              <a:rPr lang="ru-RU" sz="1500" dirty="0" smtClean="0">
                <a:latin typeface="Arial" pitchFamily="34" charset="0"/>
                <a:cs typeface="Arial" pitchFamily="34" charset="0"/>
              </a:rPr>
              <a:t>Модификации разделяются между собой линиями на фазовой диаграмме (</a:t>
            </a:r>
            <a:r>
              <a:rPr lang="en-US" sz="1500" dirty="0" err="1" smtClean="0">
                <a:latin typeface="Arial" pitchFamily="34" charset="0"/>
                <a:cs typeface="Arial" pitchFamily="34" charset="0"/>
              </a:rPr>
              <a:t>p,T</a:t>
            </a:r>
            <a:r>
              <a:rPr lang="ru-RU" sz="1500" dirty="0" smtClean="0">
                <a:latin typeface="Arial" pitchFamily="34" charset="0"/>
                <a:cs typeface="Arial" pitchFamily="34" charset="0"/>
              </a:rPr>
              <a:t>)</a:t>
            </a:r>
            <a:r>
              <a:rPr lang="en-US" sz="1500" dirty="0" smtClean="0">
                <a:latin typeface="Arial" pitchFamily="34" charset="0"/>
                <a:cs typeface="Arial" pitchFamily="34" charset="0"/>
              </a:rPr>
              <a:t>.</a:t>
            </a:r>
            <a:r>
              <a:rPr lang="ru-RU" sz="1500" dirty="0" smtClean="0">
                <a:latin typeface="Arial" pitchFamily="34" charset="0"/>
                <a:cs typeface="Arial" pitchFamily="34" charset="0"/>
              </a:rPr>
              <a:t> При этом часто одна из модификаций может долго существовать </a:t>
            </a:r>
            <a:r>
              <a:rPr lang="en-US" sz="1500" dirty="0" smtClean="0">
                <a:latin typeface="Arial" pitchFamily="34" charset="0"/>
                <a:cs typeface="Arial" pitchFamily="34" charset="0"/>
              </a:rPr>
              <a:t> </a:t>
            </a:r>
            <a:r>
              <a:rPr lang="ru-RU" sz="1500" dirty="0" smtClean="0">
                <a:latin typeface="Arial" pitchFamily="34" charset="0"/>
                <a:cs typeface="Arial" pitchFamily="34" charset="0"/>
              </a:rPr>
              <a:t>как метастабильное состояние при данных условиях (например, как алмаз при низких давлениях).</a:t>
            </a:r>
          </a:p>
          <a:p>
            <a:pPr algn="just"/>
            <a:endParaRPr lang="ru-RU" sz="1500" dirty="0">
              <a:latin typeface="Arial" pitchFamily="34" charset="0"/>
              <a:cs typeface="Arial" pitchFamily="34" charset="0"/>
            </a:endParaRPr>
          </a:p>
          <a:p>
            <a:pPr algn="just"/>
            <a:r>
              <a:rPr lang="ru-RU" sz="1500" dirty="0" smtClean="0">
                <a:latin typeface="Arial" pitchFamily="34" charset="0"/>
                <a:cs typeface="Arial" pitchFamily="34" charset="0"/>
              </a:rPr>
              <a:t>Три модификации могут находится в равновесии лишь при одном значении (</a:t>
            </a:r>
            <a:r>
              <a:rPr lang="en-US" sz="1500" dirty="0" smtClean="0">
                <a:latin typeface="Arial" pitchFamily="34" charset="0"/>
                <a:cs typeface="Arial" pitchFamily="34" charset="0"/>
              </a:rPr>
              <a:t>p, T</a:t>
            </a:r>
            <a:r>
              <a:rPr lang="ru-RU" sz="1500" dirty="0" smtClean="0">
                <a:latin typeface="Arial" pitchFamily="34" charset="0"/>
                <a:cs typeface="Arial" pitchFamily="34" charset="0"/>
              </a:rPr>
              <a:t>)</a:t>
            </a:r>
            <a:r>
              <a:rPr lang="en-US" sz="1500" dirty="0" smtClean="0">
                <a:latin typeface="Arial" pitchFamily="34" charset="0"/>
                <a:cs typeface="Arial" pitchFamily="34" charset="0"/>
              </a:rPr>
              <a:t>, </a:t>
            </a:r>
            <a:r>
              <a:rPr lang="ru-RU" sz="1500" dirty="0" smtClean="0">
                <a:latin typeface="Arial" pitchFamily="34" charset="0"/>
                <a:cs typeface="Arial" pitchFamily="34" charset="0"/>
              </a:rPr>
              <a:t>т.е. в соответствующей тройной точке. У конкретного вещества может быть несколько тройных точек. </a:t>
            </a:r>
          </a:p>
          <a:p>
            <a:pPr algn="just"/>
            <a:endParaRPr lang="ru-RU" sz="1500" dirty="0">
              <a:latin typeface="Arial" pitchFamily="34" charset="0"/>
              <a:cs typeface="Arial" pitchFamily="34" charset="0"/>
            </a:endParaRPr>
          </a:p>
          <a:p>
            <a:pPr algn="just"/>
            <a:r>
              <a:rPr lang="ru-RU" sz="1500" dirty="0" smtClean="0">
                <a:latin typeface="Arial" pitchFamily="34" charset="0"/>
                <a:cs typeface="Arial" pitchFamily="34" charset="0"/>
              </a:rPr>
              <a:t>Полиморфное превращение сопровождается выделением или поглощением скрытой теплоты перехода, которая связана с перестройкой кристаллической решетки. </a:t>
            </a:r>
            <a:endParaRPr lang="ru-RU" sz="1500" dirty="0"/>
          </a:p>
        </p:txBody>
      </p:sp>
      <p:pic>
        <p:nvPicPr>
          <p:cNvPr id="6" name="Picture 4" descr="C:\Users\PierreYV\Downloads\Carbon_basic_phase_diagra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68" y="848634"/>
            <a:ext cx="4005267" cy="303393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99880" y="524293"/>
            <a:ext cx="3240360" cy="338554"/>
          </a:xfrm>
          <a:prstGeom prst="rect">
            <a:avLst/>
          </a:prstGeom>
        </p:spPr>
        <p:txBody>
          <a:bodyPr wrap="square">
            <a:spAutoFit/>
          </a:bodyPr>
          <a:lstStyle/>
          <a:p>
            <a:pPr algn="just"/>
            <a:r>
              <a:rPr lang="ru-RU" sz="1600" dirty="0">
                <a:latin typeface="Arial" pitchFamily="34" charset="0"/>
                <a:cs typeface="Arial" pitchFamily="34" charset="0"/>
              </a:rPr>
              <a:t>Фазовая диаграмма углерода</a:t>
            </a:r>
            <a:endParaRPr lang="ru-RU" sz="1600" dirty="0"/>
          </a:p>
        </p:txBody>
      </p:sp>
      <p:pic>
        <p:nvPicPr>
          <p:cNvPr id="8" name="Picture 3" descr="C:\Users\PierreYV\Downloads\Sulfure_basic_phase_diagram.png"/>
          <p:cNvPicPr>
            <a:picLocks noChangeAspect="1" noChangeArrowheads="1"/>
          </p:cNvPicPr>
          <p:nvPr/>
        </p:nvPicPr>
        <p:blipFill rotWithShape="1">
          <a:blip r:embed="rId3">
            <a:extLst>
              <a:ext uri="{28A0092B-C50C-407E-A947-70E740481C1C}">
                <a14:useLocalDpi xmlns:a14="http://schemas.microsoft.com/office/drawing/2010/main" val="0"/>
              </a:ext>
            </a:extLst>
          </a:blip>
          <a:srcRect t="686" b="12587"/>
          <a:stretch/>
        </p:blipFill>
        <p:spPr bwMode="auto">
          <a:xfrm>
            <a:off x="4007034" y="1340768"/>
            <a:ext cx="4544925" cy="23719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675707" y="540195"/>
            <a:ext cx="3528392" cy="584775"/>
          </a:xfrm>
          <a:prstGeom prst="rect">
            <a:avLst/>
          </a:prstGeom>
        </p:spPr>
        <p:txBody>
          <a:bodyPr wrap="square">
            <a:spAutoFit/>
          </a:bodyPr>
          <a:lstStyle/>
          <a:p>
            <a:pPr algn="just"/>
            <a:r>
              <a:rPr lang="ru-RU" sz="1600" dirty="0">
                <a:latin typeface="Arial" pitchFamily="34" charset="0"/>
                <a:cs typeface="Arial" pitchFamily="34" charset="0"/>
              </a:rPr>
              <a:t>Фазовая диаграмма </a:t>
            </a:r>
            <a:r>
              <a:rPr lang="ru-RU" sz="1600" dirty="0" smtClean="0">
                <a:latin typeface="Arial" pitchFamily="34" charset="0"/>
                <a:cs typeface="Arial" pitchFamily="34" charset="0"/>
              </a:rPr>
              <a:t>серы: моноклинная и ромбическая сера</a:t>
            </a:r>
            <a:endParaRPr lang="ru-RU" sz="1600" dirty="0"/>
          </a:p>
        </p:txBody>
      </p:sp>
    </p:spTree>
    <p:extLst>
      <p:ext uri="{BB962C8B-B14F-4D97-AF65-F5344CB8AC3E}">
        <p14:creationId xmlns:p14="http://schemas.microsoft.com/office/powerpoint/2010/main" val="21644157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8828"/>
            <a:ext cx="6048672" cy="686168"/>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фаз Гиббса. Примеры</a:t>
            </a:r>
          </a:p>
        </p:txBody>
      </p:sp>
      <p:pic>
        <p:nvPicPr>
          <p:cNvPr id="1472514" name="Picture 2" descr="C:\Users\PierreYV\Downloads\Water_phase_diagram.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6" y="887234"/>
            <a:ext cx="4472917" cy="302237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926014" y="618647"/>
            <a:ext cx="2691879" cy="338554"/>
          </a:xfrm>
          <a:prstGeom prst="rect">
            <a:avLst/>
          </a:prstGeom>
        </p:spPr>
        <p:txBody>
          <a:bodyPr wrap="square">
            <a:spAutoFit/>
          </a:bodyPr>
          <a:lstStyle/>
          <a:p>
            <a:pPr algn="just"/>
            <a:r>
              <a:rPr lang="ru-RU" sz="1600" dirty="0">
                <a:latin typeface="Arial" pitchFamily="34" charset="0"/>
                <a:cs typeface="Arial" pitchFamily="34" charset="0"/>
              </a:rPr>
              <a:t>Фазовая диаграмма воды</a:t>
            </a:r>
            <a:endParaRPr lang="ru-RU" sz="1600" dirty="0"/>
          </a:p>
        </p:txBody>
      </p:sp>
      <p:sp>
        <p:nvSpPr>
          <p:cNvPr id="11" name="Rectangle 10"/>
          <p:cNvSpPr/>
          <p:nvPr/>
        </p:nvSpPr>
        <p:spPr>
          <a:xfrm>
            <a:off x="3779912" y="4005064"/>
            <a:ext cx="5256584" cy="1077218"/>
          </a:xfrm>
          <a:prstGeom prst="rect">
            <a:avLst/>
          </a:prstGeom>
        </p:spPr>
        <p:txBody>
          <a:bodyPr wrap="square">
            <a:spAutoFit/>
          </a:bodyPr>
          <a:lstStyle/>
          <a:p>
            <a:pPr algn="just"/>
            <a:r>
              <a:rPr lang="ru-RU" sz="1600" dirty="0">
                <a:latin typeface="Arial" pitchFamily="34" charset="0"/>
                <a:cs typeface="Arial" pitchFamily="34" charset="0"/>
              </a:rPr>
              <a:t>На всех фазовых диаграммах в одной точке  сходятся только три кривых фазового равновесия. Таких тройных точек может быть </a:t>
            </a:r>
            <a:r>
              <a:rPr lang="ru-RU" sz="1600" dirty="0" smtClean="0">
                <a:latin typeface="Arial" pitchFamily="34" charset="0"/>
                <a:cs typeface="Arial" pitchFamily="34" charset="0"/>
              </a:rPr>
              <a:t>много, например, за счет явления полиморфизма</a:t>
            </a:r>
            <a:endParaRPr lang="ru-RU" sz="1600" dirty="0"/>
          </a:p>
        </p:txBody>
      </p:sp>
      <p:sp>
        <p:nvSpPr>
          <p:cNvPr id="12" name="Rectangle 11"/>
          <p:cNvSpPr/>
          <p:nvPr/>
        </p:nvSpPr>
        <p:spPr>
          <a:xfrm>
            <a:off x="3785188" y="5229200"/>
            <a:ext cx="5184576" cy="1323439"/>
          </a:xfrm>
          <a:prstGeom prst="rect">
            <a:avLst/>
          </a:prstGeom>
        </p:spPr>
        <p:txBody>
          <a:bodyPr wrap="square">
            <a:spAutoFit/>
          </a:bodyPr>
          <a:lstStyle/>
          <a:p>
            <a:pPr algn="just"/>
            <a:r>
              <a:rPr lang="ru-RU" sz="1600" dirty="0" smtClean="0">
                <a:latin typeface="Arial" pitchFamily="34" charset="0"/>
                <a:cs typeface="Arial" pitchFamily="34" charset="0"/>
              </a:rPr>
              <a:t>Жидкое состояние отличается от кристаллического по структуре и ни при каких обстоятельствах кристаллическая структура не может стать бесструктурной по определению – кривая перехода жидкость-твердое тело не может иметь конца.</a:t>
            </a:r>
            <a:endParaRPr lang="ru-RU" sz="1600" dirty="0"/>
          </a:p>
        </p:txBody>
      </p:sp>
      <p:pic>
        <p:nvPicPr>
          <p:cNvPr id="1806338" name="Picture 2" descr="D:\documentsECLbureau\CondMatter\Molecule\LecturePPT\fig_im\PhaseDiagrams\1280px-Phase-diag_ru.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3544" y="787925"/>
            <a:ext cx="3989451" cy="3073124"/>
          </a:xfrm>
          <a:prstGeom prst="rect">
            <a:avLst/>
          </a:prstGeom>
          <a:noFill/>
          <a:extLst>
            <a:ext uri="{909E8E84-426E-40DD-AFC4-6F175D3DCCD1}">
              <a14:hiddenFill xmlns:a14="http://schemas.microsoft.com/office/drawing/2010/main">
                <a:solidFill>
                  <a:srgbClr val="FFFFFF"/>
                </a:solidFill>
              </a14:hiddenFill>
            </a:ext>
          </a:extLst>
        </p:spPr>
      </p:pic>
      <p:pic>
        <p:nvPicPr>
          <p:cNvPr id="1806339" name="Picture 3" descr="D:\documentsECLbureau\CondMatter\Molecule\LecturePPT\fig_im\Phase\Phase_Bismuth_C.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608" y="4289231"/>
            <a:ext cx="3090240" cy="256899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67544" y="3999599"/>
            <a:ext cx="3096344" cy="338554"/>
          </a:xfrm>
          <a:prstGeom prst="rect">
            <a:avLst/>
          </a:prstGeom>
        </p:spPr>
        <p:txBody>
          <a:bodyPr wrap="square">
            <a:spAutoFit/>
          </a:bodyPr>
          <a:lstStyle/>
          <a:p>
            <a:pPr algn="just"/>
            <a:r>
              <a:rPr lang="ru-RU" sz="1600" dirty="0">
                <a:latin typeface="Arial" pitchFamily="34" charset="0"/>
                <a:cs typeface="Arial" pitchFamily="34" charset="0"/>
              </a:rPr>
              <a:t>Фазовая диаграмма </a:t>
            </a:r>
            <a:r>
              <a:rPr lang="ru-RU" sz="1600" dirty="0" smtClean="0">
                <a:latin typeface="Arial" pitchFamily="34" charset="0"/>
                <a:cs typeface="Arial" pitchFamily="34" charset="0"/>
              </a:rPr>
              <a:t>висмута</a:t>
            </a:r>
            <a:endParaRPr lang="ru-RU" sz="1600" dirty="0"/>
          </a:p>
        </p:txBody>
      </p:sp>
    </p:spTree>
    <p:extLst>
      <p:ext uri="{BB962C8B-B14F-4D97-AF65-F5344CB8AC3E}">
        <p14:creationId xmlns:p14="http://schemas.microsoft.com/office/powerpoint/2010/main" val="7200831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5074" name="Picture 2" descr="D:\documentsECLbureau\CondMatter\Molecule\LecturePPT\fig_im\Phase\Phase3D_A.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980728"/>
            <a:ext cx="3384376" cy="3249001"/>
          </a:xfrm>
          <a:prstGeom prst="rect">
            <a:avLst/>
          </a:prstGeom>
          <a:noFill/>
          <a:extLst>
            <a:ext uri="{909E8E84-426E-40DD-AFC4-6F175D3DCCD1}">
              <a14:hiddenFill xmlns:a14="http://schemas.microsoft.com/office/drawing/2010/main">
                <a:solidFill>
                  <a:srgbClr val="FFFFFF"/>
                </a:solidFill>
              </a14:hiddenFill>
            </a:ext>
          </a:extLst>
        </p:spPr>
      </p:pic>
      <p:pic>
        <p:nvPicPr>
          <p:cNvPr id="1795075" name="Picture 3" descr="D:\documentsECLbureau\CondMatter\Molecule\LecturePPT\fig_im\Phase\Phase3D_B.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167" y="1253646"/>
            <a:ext cx="3532759" cy="282342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4"/>
          <p:cNvSpPr txBox="1">
            <a:spLocks noRot="1" noChangeArrowheads="1"/>
          </p:cNvSpPr>
          <p:nvPr/>
        </p:nvSpPr>
        <p:spPr bwMode="auto">
          <a:xfrm>
            <a:off x="1403648" y="8828"/>
            <a:ext cx="6480720"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Поверхности в координатах </a:t>
            </a:r>
            <a:r>
              <a:rPr lang="en-US" sz="2800" b="1" kern="0" dirty="0" err="1" smtClean="0">
                <a:solidFill>
                  <a:srgbClr val="003399"/>
                </a:solidFill>
                <a:latin typeface="Arial" pitchFamily="34" charset="0"/>
                <a:cs typeface="Arial" pitchFamily="34" charset="0"/>
              </a:rPr>
              <a:t>p,V,T</a:t>
            </a:r>
            <a:endParaRPr lang="ru-RU" sz="2800" b="1" kern="0" dirty="0">
              <a:solidFill>
                <a:srgbClr val="003399"/>
              </a:solidFill>
              <a:latin typeface="Arial" pitchFamily="34" charset="0"/>
              <a:cs typeface="Arial"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32585181"/>
              </p:ext>
            </p:extLst>
          </p:nvPr>
        </p:nvGraphicFramePr>
        <p:xfrm>
          <a:off x="179512" y="4417075"/>
          <a:ext cx="1670050" cy="455613"/>
        </p:xfrm>
        <a:graphic>
          <a:graphicData uri="http://schemas.openxmlformats.org/presentationml/2006/ole">
            <mc:AlternateContent xmlns:mc="http://schemas.openxmlformats.org/markup-compatibility/2006">
              <mc:Choice xmlns:v="urn:schemas-microsoft-com:vml" Requires="v">
                <p:oleObj spid="_x0000_s1795185" name="Equation" r:id="rId5" imgW="927000" imgH="253800" progId="Equation.DSMT4">
                  <p:embed/>
                </p:oleObj>
              </mc:Choice>
              <mc:Fallback>
                <p:oleObj name="Equation" r:id="rId5" imgW="927000" imgH="253800" progId="Equation.DSMT4">
                  <p:embed/>
                  <p:pic>
                    <p:nvPicPr>
                      <p:cNvPr id="0" name="Object 7"/>
                      <p:cNvPicPr>
                        <a:picLocks noChangeAspect="1" noChangeArrowheads="1"/>
                      </p:cNvPicPr>
                      <p:nvPr/>
                    </p:nvPicPr>
                    <p:blipFill>
                      <a:blip r:embed="rId6"/>
                      <a:srcRect/>
                      <a:stretch>
                        <a:fillRect/>
                      </a:stretch>
                    </p:blipFill>
                    <p:spPr bwMode="auto">
                      <a:xfrm>
                        <a:off x="179512" y="4417075"/>
                        <a:ext cx="1670050" cy="455613"/>
                      </a:xfrm>
                      <a:prstGeom prst="rect">
                        <a:avLst/>
                      </a:prstGeom>
                      <a:noFill/>
                      <a:ln>
                        <a:noFill/>
                      </a:ln>
                    </p:spPr>
                  </p:pic>
                </p:oleObj>
              </mc:Fallback>
            </mc:AlternateContent>
          </a:graphicData>
        </a:graphic>
      </p:graphicFrame>
      <p:sp>
        <p:nvSpPr>
          <p:cNvPr id="8" name="Rectangle 7"/>
          <p:cNvSpPr/>
          <p:nvPr/>
        </p:nvSpPr>
        <p:spPr>
          <a:xfrm>
            <a:off x="1990352" y="4379620"/>
            <a:ext cx="7060926" cy="1569660"/>
          </a:xfrm>
          <a:prstGeom prst="rect">
            <a:avLst/>
          </a:prstGeom>
        </p:spPr>
        <p:txBody>
          <a:bodyPr wrap="square">
            <a:spAutoFit/>
          </a:bodyPr>
          <a:lstStyle/>
          <a:p>
            <a:pPr algn="just"/>
            <a:r>
              <a:rPr lang="ru-RU" sz="1600" dirty="0" smtClean="0">
                <a:latin typeface="Arial" pitchFamily="34" charset="0"/>
                <a:cs typeface="Arial" pitchFamily="34" charset="0"/>
              </a:rPr>
              <a:t>Термическое уравнение состояния вещества определяет некоторую поверхность в пространстве </a:t>
            </a:r>
            <a:r>
              <a:rPr lang="en-US" sz="1600" dirty="0" smtClean="0">
                <a:latin typeface="Arial" pitchFamily="34" charset="0"/>
                <a:cs typeface="Arial" pitchFamily="34" charset="0"/>
              </a:rPr>
              <a:t>p, V, T</a:t>
            </a:r>
            <a:r>
              <a:rPr lang="ru-RU" sz="1600" dirty="0" smtClean="0">
                <a:latin typeface="Arial" pitchFamily="34" charset="0"/>
                <a:cs typeface="Arial" pitchFamily="34" charset="0"/>
              </a:rPr>
              <a:t>. Форма поверхности зависит от свойств конкретного вещества и фазы в которой оно находится. Поверхности для разных фаз стыкуются между собой вдоль кривых фазового равновесия. </a:t>
            </a:r>
            <a:r>
              <a:rPr lang="en-US" sz="1600" dirty="0" err="1" smtClean="0">
                <a:latin typeface="Arial" pitchFamily="34" charset="0"/>
                <a:cs typeface="Arial" pitchFamily="34" charset="0"/>
              </a:rPr>
              <a:t>pVT</a:t>
            </a:r>
            <a:r>
              <a:rPr lang="en-US" sz="1600" dirty="0" smtClean="0">
                <a:latin typeface="Arial" pitchFamily="34" charset="0"/>
                <a:cs typeface="Arial" pitchFamily="34" charset="0"/>
              </a:rPr>
              <a:t>-</a:t>
            </a:r>
            <a:r>
              <a:rPr lang="ru-RU" sz="1600" dirty="0" smtClean="0">
                <a:latin typeface="Arial" pitchFamily="34" charset="0"/>
                <a:cs typeface="Arial" pitchFamily="34" charset="0"/>
              </a:rPr>
              <a:t>поверхности содержат в себе наиболее полную информацию о состоянии вещества и возможных переходах</a:t>
            </a:r>
            <a:endParaRPr lang="ru-RU" sz="1600" dirty="0"/>
          </a:p>
        </p:txBody>
      </p:sp>
      <p:sp>
        <p:nvSpPr>
          <p:cNvPr id="9" name="Rectangle 8"/>
          <p:cNvSpPr/>
          <p:nvPr/>
        </p:nvSpPr>
        <p:spPr>
          <a:xfrm>
            <a:off x="251520" y="647847"/>
            <a:ext cx="3744416" cy="338554"/>
          </a:xfrm>
          <a:prstGeom prst="rect">
            <a:avLst/>
          </a:prstGeom>
        </p:spPr>
        <p:txBody>
          <a:bodyPr wrap="square">
            <a:spAutoFit/>
          </a:bodyPr>
          <a:lstStyle/>
          <a:p>
            <a:pPr algn="just"/>
            <a:r>
              <a:rPr lang="ru-RU" sz="1600" dirty="0" smtClean="0">
                <a:latin typeface="Arial" pitchFamily="34" charset="0"/>
                <a:cs typeface="Arial" pitchFamily="34" charset="0"/>
              </a:rPr>
              <a:t>Поверхность для обычных веществ</a:t>
            </a:r>
            <a:endParaRPr lang="ru-RU" sz="1600" dirty="0"/>
          </a:p>
        </p:txBody>
      </p:sp>
      <p:sp>
        <p:nvSpPr>
          <p:cNvPr id="10" name="Rectangle 9"/>
          <p:cNvSpPr/>
          <p:nvPr/>
        </p:nvSpPr>
        <p:spPr>
          <a:xfrm>
            <a:off x="4586782" y="647847"/>
            <a:ext cx="4464496" cy="338554"/>
          </a:xfrm>
          <a:prstGeom prst="rect">
            <a:avLst/>
          </a:prstGeom>
        </p:spPr>
        <p:txBody>
          <a:bodyPr wrap="square">
            <a:spAutoFit/>
          </a:bodyPr>
          <a:lstStyle/>
          <a:p>
            <a:pPr algn="just"/>
            <a:r>
              <a:rPr lang="ru-RU" sz="1600" dirty="0" smtClean="0">
                <a:latin typeface="Arial" pitchFamily="34" charset="0"/>
                <a:cs typeface="Arial" pitchFamily="34" charset="0"/>
              </a:rPr>
              <a:t>Поверхность для аномальных веществ</a:t>
            </a:r>
            <a:endParaRPr lang="ru-RU" sz="1600" dirty="0"/>
          </a:p>
        </p:txBody>
      </p:sp>
      <p:sp>
        <p:nvSpPr>
          <p:cNvPr id="11" name="Rectangle 10"/>
          <p:cNvSpPr/>
          <p:nvPr/>
        </p:nvSpPr>
        <p:spPr>
          <a:xfrm>
            <a:off x="2003364" y="6093296"/>
            <a:ext cx="6961124" cy="584775"/>
          </a:xfrm>
          <a:prstGeom prst="rect">
            <a:avLst/>
          </a:prstGeom>
        </p:spPr>
        <p:txBody>
          <a:bodyPr wrap="square">
            <a:spAutoFit/>
          </a:bodyPr>
          <a:lstStyle/>
          <a:p>
            <a:pPr algn="just"/>
            <a:r>
              <a:rPr lang="ru-RU" sz="1600" dirty="0" smtClean="0">
                <a:latin typeface="Arial" pitchFamily="34" charset="0"/>
                <a:cs typeface="Arial" pitchFamily="34" charset="0"/>
              </a:rPr>
              <a:t>Двумерные фазовые диаграммы получаются проектированием линий раздела между фазами на </a:t>
            </a:r>
            <a:r>
              <a:rPr lang="ru-RU" sz="1600" dirty="0" err="1" smtClean="0">
                <a:latin typeface="Arial" pitchFamily="34" charset="0"/>
                <a:cs typeface="Arial" pitchFamily="34" charset="0"/>
              </a:rPr>
              <a:t>соотвествующие</a:t>
            </a:r>
            <a:r>
              <a:rPr lang="ru-RU" sz="1600" dirty="0" smtClean="0">
                <a:latin typeface="Arial" pitchFamily="34" charset="0"/>
                <a:cs typeface="Arial" pitchFamily="34" charset="0"/>
              </a:rPr>
              <a:t> координатные плоскости</a:t>
            </a:r>
            <a:endParaRPr lang="ru-RU" sz="1600" dirty="0"/>
          </a:p>
        </p:txBody>
      </p:sp>
      <p:graphicFrame>
        <p:nvGraphicFramePr>
          <p:cNvPr id="12" name="Object 11"/>
          <p:cNvGraphicFramePr>
            <a:graphicFrameLocks noChangeAspect="1"/>
          </p:cNvGraphicFramePr>
          <p:nvPr>
            <p:extLst>
              <p:ext uri="{D42A27DB-BD31-4B8C-83A1-F6EECF244321}">
                <p14:modId xmlns:p14="http://schemas.microsoft.com/office/powerpoint/2010/main" val="3044302196"/>
              </p:ext>
            </p:extLst>
          </p:nvPr>
        </p:nvGraphicFramePr>
        <p:xfrm>
          <a:off x="467544" y="6145681"/>
          <a:ext cx="1143000" cy="455612"/>
        </p:xfrm>
        <a:graphic>
          <a:graphicData uri="http://schemas.openxmlformats.org/presentationml/2006/ole">
            <mc:AlternateContent xmlns:mc="http://schemas.openxmlformats.org/markup-compatibility/2006">
              <mc:Choice xmlns:v="urn:schemas-microsoft-com:vml" Requires="v">
                <p:oleObj spid="_x0000_s1795186" name="Equation" r:id="rId7" imgW="634680" imgH="253800" progId="Equation.DSMT4">
                  <p:embed/>
                </p:oleObj>
              </mc:Choice>
              <mc:Fallback>
                <p:oleObj name="Equation" r:id="rId7" imgW="634680" imgH="253800" progId="Equation.DSMT4">
                  <p:embed/>
                  <p:pic>
                    <p:nvPicPr>
                      <p:cNvPr id="0" name=""/>
                      <p:cNvPicPr>
                        <a:picLocks noChangeAspect="1" noChangeArrowheads="1"/>
                      </p:cNvPicPr>
                      <p:nvPr/>
                    </p:nvPicPr>
                    <p:blipFill>
                      <a:blip r:embed="rId8"/>
                      <a:srcRect/>
                      <a:stretch>
                        <a:fillRect/>
                      </a:stretch>
                    </p:blipFill>
                    <p:spPr bwMode="auto">
                      <a:xfrm>
                        <a:off x="467544" y="6145681"/>
                        <a:ext cx="1143000" cy="455612"/>
                      </a:xfrm>
                      <a:prstGeom prst="rect">
                        <a:avLst/>
                      </a:prstGeom>
                      <a:noFill/>
                      <a:ln>
                        <a:noFill/>
                      </a:ln>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071898402"/>
              </p:ext>
            </p:extLst>
          </p:nvPr>
        </p:nvGraphicFramePr>
        <p:xfrm>
          <a:off x="251520" y="5275476"/>
          <a:ext cx="1417637" cy="455612"/>
        </p:xfrm>
        <a:graphic>
          <a:graphicData uri="http://schemas.openxmlformats.org/presentationml/2006/ole">
            <mc:AlternateContent xmlns:mc="http://schemas.openxmlformats.org/markup-compatibility/2006">
              <mc:Choice xmlns:v="urn:schemas-microsoft-com:vml" Requires="v">
                <p:oleObj spid="_x0000_s1795187" name="Equation" r:id="rId9" imgW="787320" imgH="253800" progId="Equation.DSMT4">
                  <p:embed/>
                </p:oleObj>
              </mc:Choice>
              <mc:Fallback>
                <p:oleObj name="Equation" r:id="rId9" imgW="787320" imgH="253800" progId="Equation.DSMT4">
                  <p:embed/>
                  <p:pic>
                    <p:nvPicPr>
                      <p:cNvPr id="0" name=""/>
                      <p:cNvPicPr>
                        <a:picLocks noChangeAspect="1" noChangeArrowheads="1"/>
                      </p:cNvPicPr>
                      <p:nvPr/>
                    </p:nvPicPr>
                    <p:blipFill>
                      <a:blip r:embed="rId10"/>
                      <a:srcRect/>
                      <a:stretch>
                        <a:fillRect/>
                      </a:stretch>
                    </p:blipFill>
                    <p:spPr bwMode="auto">
                      <a:xfrm>
                        <a:off x="251520" y="5275476"/>
                        <a:ext cx="1417637" cy="455612"/>
                      </a:xfrm>
                      <a:prstGeom prst="rect">
                        <a:avLst/>
                      </a:prstGeom>
                      <a:noFill/>
                      <a:ln>
                        <a:noFill/>
                      </a:ln>
                    </p:spPr>
                  </p:pic>
                </p:oleObj>
              </mc:Fallback>
            </mc:AlternateContent>
          </a:graphicData>
        </a:graphic>
      </p:graphicFrame>
      <p:sp>
        <p:nvSpPr>
          <p:cNvPr id="14" name="Right Arrow 13"/>
          <p:cNvSpPr/>
          <p:nvPr/>
        </p:nvSpPr>
        <p:spPr>
          <a:xfrm rot="5400000">
            <a:off x="703867" y="4967079"/>
            <a:ext cx="342039" cy="2501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3401426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681046687"/>
              </p:ext>
            </p:extLst>
          </p:nvPr>
        </p:nvGraphicFramePr>
        <p:xfrm>
          <a:off x="611560" y="980728"/>
          <a:ext cx="2768600" cy="366712"/>
        </p:xfrm>
        <a:graphic>
          <a:graphicData uri="http://schemas.openxmlformats.org/presentationml/2006/ole">
            <mc:AlternateContent xmlns:mc="http://schemas.openxmlformats.org/markup-compatibility/2006">
              <mc:Choice xmlns:v="urn:schemas-microsoft-com:vml" Requires="v">
                <p:oleObj spid="_x0000_s1798589" name="Equation" r:id="rId3" imgW="1536480" imgH="203040" progId="Equation.DSMT4">
                  <p:embed/>
                </p:oleObj>
              </mc:Choice>
              <mc:Fallback>
                <p:oleObj name="Equation" r:id="rId3" imgW="1536480" imgH="203040" progId="Equation.DSMT4">
                  <p:embed/>
                  <p:pic>
                    <p:nvPicPr>
                      <p:cNvPr id="0" name="Object 18"/>
                      <p:cNvPicPr>
                        <a:picLocks noChangeAspect="1" noChangeArrowheads="1"/>
                      </p:cNvPicPr>
                      <p:nvPr/>
                    </p:nvPicPr>
                    <p:blipFill>
                      <a:blip r:embed="rId4"/>
                      <a:srcRect/>
                      <a:stretch>
                        <a:fillRect/>
                      </a:stretch>
                    </p:blipFill>
                    <p:spPr bwMode="auto">
                      <a:xfrm>
                        <a:off x="611560" y="980728"/>
                        <a:ext cx="276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147367313"/>
              </p:ext>
            </p:extLst>
          </p:nvPr>
        </p:nvGraphicFramePr>
        <p:xfrm>
          <a:off x="790073" y="2488059"/>
          <a:ext cx="1403350" cy="774700"/>
        </p:xfrm>
        <a:graphic>
          <a:graphicData uri="http://schemas.openxmlformats.org/presentationml/2006/ole">
            <mc:AlternateContent xmlns:mc="http://schemas.openxmlformats.org/markup-compatibility/2006">
              <mc:Choice xmlns:v="urn:schemas-microsoft-com:vml" Requires="v">
                <p:oleObj spid="_x0000_s1798590" name="Equation" r:id="rId5" imgW="825480" imgH="457200" progId="Equation.DSMT4">
                  <p:embed/>
                </p:oleObj>
              </mc:Choice>
              <mc:Fallback>
                <p:oleObj name="Equation" r:id="rId5" imgW="825480" imgH="457200" progId="Equation.DSMT4">
                  <p:embed/>
                  <p:pic>
                    <p:nvPicPr>
                      <p:cNvPr id="0" name="Object 31"/>
                      <p:cNvPicPr>
                        <a:picLocks noChangeAspect="1" noChangeArrowheads="1"/>
                      </p:cNvPicPr>
                      <p:nvPr/>
                    </p:nvPicPr>
                    <p:blipFill>
                      <a:blip r:embed="rId6"/>
                      <a:srcRect/>
                      <a:stretch>
                        <a:fillRect/>
                      </a:stretch>
                    </p:blipFill>
                    <p:spPr bwMode="auto">
                      <a:xfrm>
                        <a:off x="790073" y="2488059"/>
                        <a:ext cx="140335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416562389"/>
              </p:ext>
            </p:extLst>
          </p:nvPr>
        </p:nvGraphicFramePr>
        <p:xfrm>
          <a:off x="2855408" y="2451847"/>
          <a:ext cx="1254125" cy="796925"/>
        </p:xfrm>
        <a:graphic>
          <a:graphicData uri="http://schemas.openxmlformats.org/presentationml/2006/ole">
            <mc:AlternateContent xmlns:mc="http://schemas.openxmlformats.org/markup-compatibility/2006">
              <mc:Choice xmlns:v="urn:schemas-microsoft-com:vml" Requires="v">
                <p:oleObj spid="_x0000_s1798591" name="Equation" r:id="rId7" imgW="736560" imgH="469800" progId="Equation.DSMT4">
                  <p:embed/>
                </p:oleObj>
              </mc:Choice>
              <mc:Fallback>
                <p:oleObj name="Equation" r:id="rId7" imgW="736560" imgH="469800" progId="Equation.DSMT4">
                  <p:embed/>
                  <p:pic>
                    <p:nvPicPr>
                      <p:cNvPr id="0" name="Object 33"/>
                      <p:cNvPicPr>
                        <a:picLocks noChangeAspect="1" noChangeArrowheads="1"/>
                      </p:cNvPicPr>
                      <p:nvPr/>
                    </p:nvPicPr>
                    <p:blipFill>
                      <a:blip r:embed="rId8"/>
                      <a:srcRect/>
                      <a:stretch>
                        <a:fillRect/>
                      </a:stretch>
                    </p:blipFill>
                    <p:spPr bwMode="auto">
                      <a:xfrm>
                        <a:off x="2855408" y="2451847"/>
                        <a:ext cx="1254125"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950350464"/>
              </p:ext>
            </p:extLst>
          </p:nvPr>
        </p:nvGraphicFramePr>
        <p:xfrm>
          <a:off x="4716832" y="4020214"/>
          <a:ext cx="3914775" cy="862012"/>
        </p:xfrm>
        <a:graphic>
          <a:graphicData uri="http://schemas.openxmlformats.org/presentationml/2006/ole">
            <mc:AlternateContent xmlns:mc="http://schemas.openxmlformats.org/markup-compatibility/2006">
              <mc:Choice xmlns:v="urn:schemas-microsoft-com:vml" Requires="v">
                <p:oleObj spid="_x0000_s1798592" name="Equation" r:id="rId9" imgW="2298600" imgH="507960" progId="Equation.DSMT4">
                  <p:embed/>
                </p:oleObj>
              </mc:Choice>
              <mc:Fallback>
                <p:oleObj name="Equation" r:id="rId9" imgW="2298600" imgH="507960" progId="Equation.DSMT4">
                  <p:embed/>
                  <p:pic>
                    <p:nvPicPr>
                      <p:cNvPr id="0" name=""/>
                      <p:cNvPicPr>
                        <a:picLocks noChangeAspect="1" noChangeArrowheads="1"/>
                      </p:cNvPicPr>
                      <p:nvPr/>
                    </p:nvPicPr>
                    <p:blipFill>
                      <a:blip r:embed="rId10"/>
                      <a:srcRect/>
                      <a:stretch>
                        <a:fillRect/>
                      </a:stretch>
                    </p:blipFill>
                    <p:spPr bwMode="auto">
                      <a:xfrm>
                        <a:off x="4716832" y="4020214"/>
                        <a:ext cx="3914775"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26"/>
          <p:cNvSpPr/>
          <p:nvPr/>
        </p:nvSpPr>
        <p:spPr>
          <a:xfrm>
            <a:off x="189464" y="3573016"/>
            <a:ext cx="8136904" cy="584775"/>
          </a:xfrm>
          <a:prstGeom prst="rect">
            <a:avLst/>
          </a:prstGeom>
        </p:spPr>
        <p:txBody>
          <a:bodyPr wrap="square">
            <a:spAutoFit/>
          </a:bodyPr>
          <a:lstStyle/>
          <a:p>
            <a:r>
              <a:rPr lang="ru-RU" sz="1600" dirty="0" smtClean="0">
                <a:latin typeface="Arial" pitchFamily="34" charset="0"/>
                <a:cs typeface="Arial" pitchFamily="34" charset="0"/>
              </a:rPr>
              <a:t>Скачкообразное </a:t>
            </a:r>
            <a:r>
              <a:rPr lang="ru-RU" sz="1600" dirty="0">
                <a:latin typeface="Arial" pitchFamily="34" charset="0"/>
                <a:cs typeface="Arial" pitchFamily="34" charset="0"/>
              </a:rPr>
              <a:t>изменение </a:t>
            </a:r>
            <a:r>
              <a:rPr lang="ru-RU" sz="1600" dirty="0" smtClean="0">
                <a:latin typeface="Arial" pitchFamily="34" charset="0"/>
                <a:cs typeface="Arial" pitchFamily="34" charset="0"/>
              </a:rPr>
              <a:t>первых частных </a:t>
            </a:r>
            <a:r>
              <a:rPr lang="ru-RU" sz="1600" dirty="0">
                <a:latin typeface="Arial" pitchFamily="34" charset="0"/>
                <a:cs typeface="Arial" pitchFamily="34" charset="0"/>
              </a:rPr>
              <a:t>производные потенциала </a:t>
            </a:r>
            <a:r>
              <a:rPr lang="ru-RU" sz="1600" dirty="0" smtClean="0">
                <a:latin typeface="Arial" pitchFamily="34" charset="0"/>
                <a:cs typeface="Arial" pitchFamily="34" charset="0"/>
              </a:rPr>
              <a:t>Гиббса при фазовом переходе 1 рода</a:t>
            </a:r>
            <a:endParaRPr lang="ru-RU" sz="1600" dirty="0">
              <a:latin typeface="Arial" pitchFamily="34" charset="0"/>
              <a:cs typeface="Arial" pitchFamily="34" charset="0"/>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477151056"/>
              </p:ext>
            </p:extLst>
          </p:nvPr>
        </p:nvGraphicFramePr>
        <p:xfrm>
          <a:off x="4714494" y="4859157"/>
          <a:ext cx="3741737" cy="862012"/>
        </p:xfrm>
        <a:graphic>
          <a:graphicData uri="http://schemas.openxmlformats.org/presentationml/2006/ole">
            <mc:AlternateContent xmlns:mc="http://schemas.openxmlformats.org/markup-compatibility/2006">
              <mc:Choice xmlns:v="urn:schemas-microsoft-com:vml" Requires="v">
                <p:oleObj spid="_x0000_s1798593" name="Equation" r:id="rId11" imgW="2197080" imgH="507960" progId="Equation.DSMT4">
                  <p:embed/>
                </p:oleObj>
              </mc:Choice>
              <mc:Fallback>
                <p:oleObj name="Equation" r:id="rId11" imgW="2197080" imgH="507960" progId="Equation.DSMT4">
                  <p:embed/>
                  <p:pic>
                    <p:nvPicPr>
                      <p:cNvPr id="0" name=""/>
                      <p:cNvPicPr>
                        <a:picLocks noChangeAspect="1" noChangeArrowheads="1"/>
                      </p:cNvPicPr>
                      <p:nvPr/>
                    </p:nvPicPr>
                    <p:blipFill>
                      <a:blip r:embed="rId12"/>
                      <a:srcRect/>
                      <a:stretch>
                        <a:fillRect/>
                      </a:stretch>
                    </p:blipFill>
                    <p:spPr bwMode="auto">
                      <a:xfrm>
                        <a:off x="4714494" y="4859157"/>
                        <a:ext cx="374173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1 рода</a:t>
            </a:r>
            <a:endParaRPr lang="ru-RU" sz="2800" b="1" kern="0" dirty="0">
              <a:solidFill>
                <a:srgbClr val="003399"/>
              </a:solidFill>
              <a:latin typeface="Arial" pitchFamily="34" charset="0"/>
              <a:cs typeface="Arial" pitchFamily="34"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1011415938"/>
              </p:ext>
            </p:extLst>
          </p:nvPr>
        </p:nvGraphicFramePr>
        <p:xfrm>
          <a:off x="683568" y="1412776"/>
          <a:ext cx="962025" cy="366712"/>
        </p:xfrm>
        <a:graphic>
          <a:graphicData uri="http://schemas.openxmlformats.org/presentationml/2006/ole">
            <mc:AlternateContent xmlns:mc="http://schemas.openxmlformats.org/markup-compatibility/2006">
              <mc:Choice xmlns:v="urn:schemas-microsoft-com:vml" Requires="v">
                <p:oleObj spid="_x0000_s1798594" name="Equation" r:id="rId13" imgW="533160" imgH="203040" progId="Equation.DSMT4">
                  <p:embed/>
                </p:oleObj>
              </mc:Choice>
              <mc:Fallback>
                <p:oleObj name="Equation" r:id="rId13" imgW="533160" imgH="203040" progId="Equation.DSMT4">
                  <p:embed/>
                  <p:pic>
                    <p:nvPicPr>
                      <p:cNvPr id="0" name=""/>
                      <p:cNvPicPr>
                        <a:picLocks noChangeAspect="1" noChangeArrowheads="1"/>
                      </p:cNvPicPr>
                      <p:nvPr/>
                    </p:nvPicPr>
                    <p:blipFill>
                      <a:blip r:embed="rId14"/>
                      <a:srcRect/>
                      <a:stretch>
                        <a:fillRect/>
                      </a:stretch>
                    </p:blipFill>
                    <p:spPr bwMode="auto">
                      <a:xfrm>
                        <a:off x="683568" y="1412776"/>
                        <a:ext cx="962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ectangle 30"/>
          <p:cNvSpPr/>
          <p:nvPr/>
        </p:nvSpPr>
        <p:spPr>
          <a:xfrm>
            <a:off x="189464" y="2060848"/>
            <a:ext cx="4132613" cy="338554"/>
          </a:xfrm>
          <a:prstGeom prst="rect">
            <a:avLst/>
          </a:prstGeom>
        </p:spPr>
        <p:txBody>
          <a:bodyPr wrap="square">
            <a:spAutoFit/>
          </a:bodyPr>
          <a:lstStyle/>
          <a:p>
            <a:r>
              <a:rPr lang="ru-RU" sz="1600" dirty="0" smtClean="0">
                <a:latin typeface="Arial" pitchFamily="34" charset="0"/>
                <a:cs typeface="Arial" pitchFamily="34" charset="0"/>
              </a:rPr>
              <a:t>Первые производные </a:t>
            </a:r>
            <a:r>
              <a:rPr lang="ru-RU" sz="1600" dirty="0">
                <a:latin typeface="Arial" pitchFamily="34" charset="0"/>
                <a:cs typeface="Arial" pitchFamily="34" charset="0"/>
              </a:rPr>
              <a:t>потенциала Гиббса</a:t>
            </a:r>
          </a:p>
        </p:txBody>
      </p:sp>
      <p:sp>
        <p:nvSpPr>
          <p:cNvPr id="32" name="Rectangle 31"/>
          <p:cNvSpPr/>
          <p:nvPr/>
        </p:nvSpPr>
        <p:spPr>
          <a:xfrm>
            <a:off x="189464" y="4297451"/>
            <a:ext cx="4169677" cy="584775"/>
          </a:xfrm>
          <a:prstGeom prst="rect">
            <a:avLst/>
          </a:prstGeom>
        </p:spPr>
        <p:txBody>
          <a:bodyPr wrap="square">
            <a:spAutoFit/>
          </a:bodyPr>
          <a:lstStyle/>
          <a:p>
            <a:r>
              <a:rPr lang="ru-RU" sz="1600" dirty="0" smtClean="0">
                <a:latin typeface="Arial" pitchFamily="34" charset="0"/>
                <a:cs typeface="Arial" pitchFamily="34" charset="0"/>
              </a:rPr>
              <a:t>Скачок энтропии (увеличение энтропии в высокотемпературной фазе)</a:t>
            </a:r>
            <a:endParaRPr lang="ru-RU" sz="1600" dirty="0">
              <a:latin typeface="Arial" pitchFamily="34" charset="0"/>
              <a:cs typeface="Arial" pitchFamily="34" charset="0"/>
            </a:endParaRPr>
          </a:p>
        </p:txBody>
      </p:sp>
      <p:sp>
        <p:nvSpPr>
          <p:cNvPr id="33" name="Rectangle 32"/>
          <p:cNvSpPr/>
          <p:nvPr/>
        </p:nvSpPr>
        <p:spPr>
          <a:xfrm>
            <a:off x="188565" y="5013176"/>
            <a:ext cx="3591347" cy="584775"/>
          </a:xfrm>
          <a:prstGeom prst="rect">
            <a:avLst/>
          </a:prstGeom>
        </p:spPr>
        <p:txBody>
          <a:bodyPr wrap="square">
            <a:spAutoFit/>
          </a:bodyPr>
          <a:lstStyle/>
          <a:p>
            <a:r>
              <a:rPr lang="ru-RU" sz="1600" dirty="0" smtClean="0">
                <a:latin typeface="Arial" pitchFamily="34" charset="0"/>
                <a:cs typeface="Arial" pitchFamily="34" charset="0"/>
              </a:rPr>
              <a:t>Скачок объема (изменение плотности вещества)</a:t>
            </a:r>
            <a:endParaRPr lang="ru-RU" sz="1600" dirty="0">
              <a:latin typeface="Arial" pitchFamily="34" charset="0"/>
              <a:cs typeface="Arial" pitchFamily="34" charset="0"/>
            </a:endParaRPr>
          </a:p>
        </p:txBody>
      </p:sp>
      <p:cxnSp>
        <p:nvCxnSpPr>
          <p:cNvPr id="38" name="Straight Arrow Connector 37"/>
          <p:cNvCxnSpPr/>
          <p:nvPr/>
        </p:nvCxnSpPr>
        <p:spPr>
          <a:xfrm flipV="1">
            <a:off x="5441469" y="1345186"/>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5441469" y="3068214"/>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40" name="Object 39"/>
          <p:cNvGraphicFramePr>
            <a:graphicFrameLocks noChangeAspect="1"/>
          </p:cNvGraphicFramePr>
          <p:nvPr>
            <p:extLst>
              <p:ext uri="{D42A27DB-BD31-4B8C-83A1-F6EECF244321}">
                <p14:modId xmlns:p14="http://schemas.microsoft.com/office/powerpoint/2010/main" val="3576056921"/>
              </p:ext>
            </p:extLst>
          </p:nvPr>
        </p:nvGraphicFramePr>
        <p:xfrm>
          <a:off x="5004048" y="1345186"/>
          <a:ext cx="274638" cy="298450"/>
        </p:xfrm>
        <a:graphic>
          <a:graphicData uri="http://schemas.openxmlformats.org/presentationml/2006/ole">
            <mc:AlternateContent xmlns:mc="http://schemas.openxmlformats.org/markup-compatibility/2006">
              <mc:Choice xmlns:v="urn:schemas-microsoft-com:vml" Requires="v">
                <p:oleObj spid="_x0000_s1798595" name="Equation" r:id="rId15" imgW="152280" imgH="164880" progId="Equation.DSMT4">
                  <p:embed/>
                </p:oleObj>
              </mc:Choice>
              <mc:Fallback>
                <p:oleObj name="Equation" r:id="rId15" imgW="152280" imgH="164880" progId="Equation.DSMT4">
                  <p:embed/>
                  <p:pic>
                    <p:nvPicPr>
                      <p:cNvPr id="0" name=""/>
                      <p:cNvPicPr>
                        <a:picLocks noChangeAspect="1" noChangeArrowheads="1"/>
                      </p:cNvPicPr>
                      <p:nvPr/>
                    </p:nvPicPr>
                    <p:blipFill>
                      <a:blip r:embed="rId16"/>
                      <a:srcRect/>
                      <a:stretch>
                        <a:fillRect/>
                      </a:stretch>
                    </p:blipFill>
                    <p:spPr bwMode="auto">
                      <a:xfrm>
                        <a:off x="5004048" y="1345186"/>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4262970956"/>
              </p:ext>
            </p:extLst>
          </p:nvPr>
        </p:nvGraphicFramePr>
        <p:xfrm>
          <a:off x="7403495" y="3210049"/>
          <a:ext cx="252412" cy="298450"/>
        </p:xfrm>
        <a:graphic>
          <a:graphicData uri="http://schemas.openxmlformats.org/presentationml/2006/ole">
            <mc:AlternateContent xmlns:mc="http://schemas.openxmlformats.org/markup-compatibility/2006">
              <mc:Choice xmlns:v="urn:schemas-microsoft-com:vml" Requires="v">
                <p:oleObj spid="_x0000_s1798596" name="Equation" r:id="rId17" imgW="139680" imgH="164880" progId="Equation.DSMT4">
                  <p:embed/>
                </p:oleObj>
              </mc:Choice>
              <mc:Fallback>
                <p:oleObj name="Equation" r:id="rId17" imgW="139680" imgH="164880" progId="Equation.DSMT4">
                  <p:embed/>
                  <p:pic>
                    <p:nvPicPr>
                      <p:cNvPr id="0" name=""/>
                      <p:cNvPicPr>
                        <a:picLocks noChangeAspect="1" noChangeArrowheads="1"/>
                      </p:cNvPicPr>
                      <p:nvPr/>
                    </p:nvPicPr>
                    <p:blipFill>
                      <a:blip r:embed="rId18"/>
                      <a:srcRect/>
                      <a:stretch>
                        <a:fillRect/>
                      </a:stretch>
                    </p:blipFill>
                    <p:spPr bwMode="auto">
                      <a:xfrm>
                        <a:off x="7403495" y="3210049"/>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45" name="Straight Connector 44"/>
          <p:cNvCxnSpPr/>
          <p:nvPr/>
        </p:nvCxnSpPr>
        <p:spPr>
          <a:xfrm>
            <a:off x="5834185" y="1697881"/>
            <a:ext cx="684076" cy="360040"/>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6528514" y="2080146"/>
            <a:ext cx="569139" cy="69859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48" name="Object 47"/>
          <p:cNvGraphicFramePr>
            <a:graphicFrameLocks noChangeAspect="1"/>
          </p:cNvGraphicFramePr>
          <p:nvPr>
            <p:extLst>
              <p:ext uri="{D42A27DB-BD31-4B8C-83A1-F6EECF244321}">
                <p14:modId xmlns:p14="http://schemas.microsoft.com/office/powerpoint/2010/main" val="3008494136"/>
              </p:ext>
            </p:extLst>
          </p:nvPr>
        </p:nvGraphicFramePr>
        <p:xfrm>
          <a:off x="6379289" y="3138041"/>
          <a:ext cx="298450" cy="434975"/>
        </p:xfrm>
        <a:graphic>
          <a:graphicData uri="http://schemas.openxmlformats.org/presentationml/2006/ole">
            <mc:AlternateContent xmlns:mc="http://schemas.openxmlformats.org/markup-compatibility/2006">
              <mc:Choice xmlns:v="urn:schemas-microsoft-com:vml" Requires="v">
                <p:oleObj spid="_x0000_s1798597" name="Equation" r:id="rId19" imgW="164880" imgH="241200" progId="Equation.DSMT4">
                  <p:embed/>
                </p:oleObj>
              </mc:Choice>
              <mc:Fallback>
                <p:oleObj name="Equation" r:id="rId19" imgW="164880" imgH="241200" progId="Equation.DSMT4">
                  <p:embed/>
                  <p:pic>
                    <p:nvPicPr>
                      <p:cNvPr id="0" name=""/>
                      <p:cNvPicPr>
                        <a:picLocks noChangeAspect="1" noChangeArrowheads="1"/>
                      </p:cNvPicPr>
                      <p:nvPr/>
                    </p:nvPicPr>
                    <p:blipFill>
                      <a:blip r:embed="rId20"/>
                      <a:srcRect/>
                      <a:stretch>
                        <a:fillRect/>
                      </a:stretch>
                    </p:blipFill>
                    <p:spPr bwMode="auto">
                      <a:xfrm>
                        <a:off x="6379289" y="3138041"/>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9" name="Oval 48"/>
          <p:cNvSpPr/>
          <p:nvPr/>
        </p:nvSpPr>
        <p:spPr>
          <a:xfrm>
            <a:off x="6455254" y="2017139"/>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1" name="Straight Connector 50"/>
          <p:cNvCxnSpPr>
            <a:endCxn id="49" idx="4"/>
          </p:cNvCxnSpPr>
          <p:nvPr/>
        </p:nvCxnSpPr>
        <p:spPr>
          <a:xfrm flipH="1" flipV="1">
            <a:off x="6518261" y="2143153"/>
            <a:ext cx="10253" cy="915535"/>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52" name="Object 51"/>
          <p:cNvGraphicFramePr>
            <a:graphicFrameLocks noChangeAspect="1"/>
          </p:cNvGraphicFramePr>
          <p:nvPr>
            <p:extLst>
              <p:ext uri="{D42A27DB-BD31-4B8C-83A1-F6EECF244321}">
                <p14:modId xmlns:p14="http://schemas.microsoft.com/office/powerpoint/2010/main" val="813349768"/>
              </p:ext>
            </p:extLst>
          </p:nvPr>
        </p:nvGraphicFramePr>
        <p:xfrm>
          <a:off x="6124309" y="1481857"/>
          <a:ext cx="160337" cy="298450"/>
        </p:xfrm>
        <a:graphic>
          <a:graphicData uri="http://schemas.openxmlformats.org/presentationml/2006/ole">
            <mc:AlternateContent xmlns:mc="http://schemas.openxmlformats.org/markup-compatibility/2006">
              <mc:Choice xmlns:v="urn:schemas-microsoft-com:vml" Requires="v">
                <p:oleObj spid="_x0000_s1798598" name="Equation" r:id="rId21" imgW="88560" imgH="164880" progId="Equation.DSMT4">
                  <p:embed/>
                </p:oleObj>
              </mc:Choice>
              <mc:Fallback>
                <p:oleObj name="Equation" r:id="rId21" imgW="88560" imgH="164880" progId="Equation.DSMT4">
                  <p:embed/>
                  <p:pic>
                    <p:nvPicPr>
                      <p:cNvPr id="0" name="Object 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124309" y="1481857"/>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114479947"/>
              </p:ext>
            </p:extLst>
          </p:nvPr>
        </p:nvGraphicFramePr>
        <p:xfrm>
          <a:off x="6869053" y="2084224"/>
          <a:ext cx="228600" cy="298450"/>
        </p:xfrm>
        <a:graphic>
          <a:graphicData uri="http://schemas.openxmlformats.org/presentationml/2006/ole">
            <mc:AlternateContent xmlns:mc="http://schemas.openxmlformats.org/markup-compatibility/2006">
              <mc:Choice xmlns:v="urn:schemas-microsoft-com:vml" Requires="v">
                <p:oleObj spid="_x0000_s1798599" name="Equation" r:id="rId23" imgW="126720" imgH="164880" progId="Equation.DSMT4">
                  <p:embed/>
                </p:oleObj>
              </mc:Choice>
              <mc:Fallback>
                <p:oleObj name="Equation" r:id="rId23" imgW="126720" imgH="164880" progId="Equation.DSMT4">
                  <p:embed/>
                  <p:pic>
                    <p:nvPicPr>
                      <p:cNvPr id="0" name="Object 1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869053" y="2084224"/>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4" name="Rectangle 53"/>
          <p:cNvSpPr/>
          <p:nvPr/>
        </p:nvSpPr>
        <p:spPr>
          <a:xfrm>
            <a:off x="4708100" y="707845"/>
            <a:ext cx="4112372" cy="584775"/>
          </a:xfrm>
          <a:prstGeom prst="rect">
            <a:avLst/>
          </a:prstGeom>
        </p:spPr>
        <p:txBody>
          <a:bodyPr wrap="square">
            <a:spAutoFit/>
          </a:bodyPr>
          <a:lstStyle/>
          <a:p>
            <a:r>
              <a:rPr lang="ru-RU" sz="1600" dirty="0" smtClean="0">
                <a:latin typeface="Arial" pitchFamily="34" charset="0"/>
                <a:cs typeface="Arial" pitchFamily="34" charset="0"/>
              </a:rPr>
              <a:t>Химический потенциал при фазовом переходе меняется непрерывно</a:t>
            </a:r>
            <a:endParaRPr lang="ru-RU" sz="1400" dirty="0">
              <a:latin typeface="Arial" pitchFamily="34" charset="0"/>
              <a:cs typeface="Arial" pitchFamily="34" charset="0"/>
            </a:endParaRPr>
          </a:p>
        </p:txBody>
      </p:sp>
      <p:graphicFrame>
        <p:nvGraphicFramePr>
          <p:cNvPr id="55" name="Object 54"/>
          <p:cNvGraphicFramePr>
            <a:graphicFrameLocks noChangeAspect="1"/>
          </p:cNvGraphicFramePr>
          <p:nvPr>
            <p:extLst>
              <p:ext uri="{D42A27DB-BD31-4B8C-83A1-F6EECF244321}">
                <p14:modId xmlns:p14="http://schemas.microsoft.com/office/powerpoint/2010/main" val="3552887045"/>
              </p:ext>
            </p:extLst>
          </p:nvPr>
        </p:nvGraphicFramePr>
        <p:xfrm>
          <a:off x="7308304" y="1465151"/>
          <a:ext cx="869950" cy="412750"/>
        </p:xfrm>
        <a:graphic>
          <a:graphicData uri="http://schemas.openxmlformats.org/presentationml/2006/ole">
            <mc:AlternateContent xmlns:mc="http://schemas.openxmlformats.org/markup-compatibility/2006">
              <mc:Choice xmlns:v="urn:schemas-microsoft-com:vml" Requires="v">
                <p:oleObj spid="_x0000_s1798600" name="Equation" r:id="rId25" imgW="482400" imgH="228600" progId="Equation.DSMT4">
                  <p:embed/>
                </p:oleObj>
              </mc:Choice>
              <mc:Fallback>
                <p:oleObj name="Equation" r:id="rId25" imgW="482400" imgH="228600" progId="Equation.DSMT4">
                  <p:embed/>
                  <p:pic>
                    <p:nvPicPr>
                      <p:cNvPr id="0" name=""/>
                      <p:cNvPicPr>
                        <a:picLocks noChangeAspect="1" noChangeArrowheads="1"/>
                      </p:cNvPicPr>
                      <p:nvPr/>
                    </p:nvPicPr>
                    <p:blipFill>
                      <a:blip r:embed="rId26"/>
                      <a:srcRect/>
                      <a:stretch>
                        <a:fillRect/>
                      </a:stretch>
                    </p:blipFill>
                    <p:spPr bwMode="auto">
                      <a:xfrm>
                        <a:off x="7308304" y="1465151"/>
                        <a:ext cx="8699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57" name="Straight Arrow Connector 56"/>
          <p:cNvCxnSpPr/>
          <p:nvPr/>
        </p:nvCxnSpPr>
        <p:spPr>
          <a:xfrm flipH="1">
            <a:off x="6585363" y="1628800"/>
            <a:ext cx="578925" cy="389889"/>
          </a:xfrm>
          <a:prstGeom prst="straightConnector1">
            <a:avLst/>
          </a:prstGeom>
          <a:ln w="31750">
            <a:solidFill>
              <a:schemeClr val="tx1">
                <a:lumMod val="75000"/>
                <a:lumOff val="25000"/>
              </a:schemeClr>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59" name="Object 58"/>
          <p:cNvGraphicFramePr>
            <a:graphicFrameLocks noChangeAspect="1"/>
          </p:cNvGraphicFramePr>
          <p:nvPr>
            <p:extLst>
              <p:ext uri="{D42A27DB-BD31-4B8C-83A1-F6EECF244321}">
                <p14:modId xmlns:p14="http://schemas.microsoft.com/office/powerpoint/2010/main" val="3293570327"/>
              </p:ext>
            </p:extLst>
          </p:nvPr>
        </p:nvGraphicFramePr>
        <p:xfrm>
          <a:off x="4756629" y="6103842"/>
          <a:ext cx="3397250" cy="430213"/>
        </p:xfrm>
        <a:graphic>
          <a:graphicData uri="http://schemas.openxmlformats.org/presentationml/2006/ole">
            <mc:AlternateContent xmlns:mc="http://schemas.openxmlformats.org/markup-compatibility/2006">
              <mc:Choice xmlns:v="urn:schemas-microsoft-com:vml" Requires="v">
                <p:oleObj spid="_x0000_s1798601" name="Equation" r:id="rId27" imgW="1993680" imgH="253800" progId="Equation.DSMT4">
                  <p:embed/>
                </p:oleObj>
              </mc:Choice>
              <mc:Fallback>
                <p:oleObj name="Equation" r:id="rId27" imgW="1993680" imgH="253800" progId="Equation.DSMT4">
                  <p:embed/>
                  <p:pic>
                    <p:nvPicPr>
                      <p:cNvPr id="0" name=""/>
                      <p:cNvPicPr>
                        <a:picLocks noChangeAspect="1" noChangeArrowheads="1"/>
                      </p:cNvPicPr>
                      <p:nvPr/>
                    </p:nvPicPr>
                    <p:blipFill>
                      <a:blip r:embed="rId28"/>
                      <a:srcRect/>
                      <a:stretch>
                        <a:fillRect/>
                      </a:stretch>
                    </p:blipFill>
                    <p:spPr bwMode="auto">
                      <a:xfrm>
                        <a:off x="4756629" y="6103842"/>
                        <a:ext cx="33972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0" name="Rectangle 59"/>
          <p:cNvSpPr/>
          <p:nvPr/>
        </p:nvSpPr>
        <p:spPr>
          <a:xfrm>
            <a:off x="189464" y="5949280"/>
            <a:ext cx="3591347" cy="584775"/>
          </a:xfrm>
          <a:prstGeom prst="rect">
            <a:avLst/>
          </a:prstGeom>
        </p:spPr>
        <p:txBody>
          <a:bodyPr wrap="square">
            <a:spAutoFit/>
          </a:bodyPr>
          <a:lstStyle/>
          <a:p>
            <a:r>
              <a:rPr lang="ru-RU" sz="1600" dirty="0" smtClean="0">
                <a:latin typeface="Arial" pitchFamily="34" charset="0"/>
                <a:cs typeface="Arial" pitchFamily="34" charset="0"/>
              </a:rPr>
              <a:t>Скачок энтальпии за счет наличия скрытой теплоты перехода</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15539179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p:cNvGraphicFramePr>
            <a:graphicFrameLocks noChangeAspect="1"/>
          </p:cNvGraphicFramePr>
          <p:nvPr>
            <p:extLst>
              <p:ext uri="{D42A27DB-BD31-4B8C-83A1-F6EECF244321}">
                <p14:modId xmlns:p14="http://schemas.microsoft.com/office/powerpoint/2010/main" val="1260253130"/>
              </p:ext>
            </p:extLst>
          </p:nvPr>
        </p:nvGraphicFramePr>
        <p:xfrm>
          <a:off x="6868155" y="5054685"/>
          <a:ext cx="1797050" cy="344487"/>
        </p:xfrm>
        <a:graphic>
          <a:graphicData uri="http://schemas.openxmlformats.org/presentationml/2006/ole">
            <mc:AlternateContent xmlns:mc="http://schemas.openxmlformats.org/markup-compatibility/2006">
              <mc:Choice xmlns:v="urn:schemas-microsoft-com:vml" Requires="v">
                <p:oleObj spid="_x0000_s1766290" name="Equation" r:id="rId3" imgW="1054080" imgH="203040" progId="Equation.DSMT4">
                  <p:embed/>
                </p:oleObj>
              </mc:Choice>
              <mc:Fallback>
                <p:oleObj name="Equation" r:id="rId3" imgW="1054080" imgH="203040" progId="Equation.DSMT4">
                  <p:embed/>
                  <p:pic>
                    <p:nvPicPr>
                      <p:cNvPr id="0" name=""/>
                      <p:cNvPicPr>
                        <a:picLocks noChangeAspect="1" noChangeArrowheads="1"/>
                      </p:cNvPicPr>
                      <p:nvPr/>
                    </p:nvPicPr>
                    <p:blipFill>
                      <a:blip r:embed="rId4"/>
                      <a:srcRect/>
                      <a:stretch>
                        <a:fillRect/>
                      </a:stretch>
                    </p:blipFill>
                    <p:spPr bwMode="auto">
                      <a:xfrm>
                        <a:off x="6868155" y="5054685"/>
                        <a:ext cx="1797050"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ectangle 18"/>
          <p:cNvSpPr/>
          <p:nvPr/>
        </p:nvSpPr>
        <p:spPr>
          <a:xfrm>
            <a:off x="314595" y="764414"/>
            <a:ext cx="6057605" cy="338554"/>
          </a:xfrm>
          <a:prstGeom prst="rect">
            <a:avLst/>
          </a:prstGeom>
        </p:spPr>
        <p:txBody>
          <a:bodyPr wrap="square">
            <a:spAutoFit/>
          </a:bodyPr>
          <a:lstStyle/>
          <a:p>
            <a:r>
              <a:rPr lang="ru-RU" sz="1600" dirty="0" smtClean="0">
                <a:latin typeface="Arial" pitchFamily="34" charset="0"/>
                <a:cs typeface="Arial" pitchFamily="34" charset="0"/>
              </a:rPr>
              <a:t>Вторые частные </a:t>
            </a:r>
            <a:r>
              <a:rPr lang="ru-RU" sz="1600" dirty="0">
                <a:latin typeface="Arial" pitchFamily="34" charset="0"/>
                <a:cs typeface="Arial" pitchFamily="34" charset="0"/>
              </a:rPr>
              <a:t>производные </a:t>
            </a:r>
            <a:r>
              <a:rPr lang="ru-RU" sz="1600" dirty="0" smtClean="0">
                <a:latin typeface="Arial" pitchFamily="34" charset="0"/>
                <a:cs typeface="Arial" pitchFamily="34" charset="0"/>
              </a:rPr>
              <a:t>потенциала Гиббса</a:t>
            </a:r>
            <a:endParaRPr lang="ru-RU" sz="1600" dirty="0">
              <a:latin typeface="Arial" pitchFamily="34" charset="0"/>
              <a:cs typeface="Arial" pitchFamily="34" charset="0"/>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2263498706"/>
              </p:ext>
            </p:extLst>
          </p:nvPr>
        </p:nvGraphicFramePr>
        <p:xfrm>
          <a:off x="347812" y="1268760"/>
          <a:ext cx="2849562" cy="860425"/>
        </p:xfrm>
        <a:graphic>
          <a:graphicData uri="http://schemas.openxmlformats.org/presentationml/2006/ole">
            <mc:AlternateContent xmlns:mc="http://schemas.openxmlformats.org/markup-compatibility/2006">
              <mc:Choice xmlns:v="urn:schemas-microsoft-com:vml" Requires="v">
                <p:oleObj spid="_x0000_s1766291" name="Equation" r:id="rId5" imgW="1676160" imgH="507960" progId="Equation.DSMT4">
                  <p:embed/>
                </p:oleObj>
              </mc:Choice>
              <mc:Fallback>
                <p:oleObj name="Equation" r:id="rId5" imgW="1676160" imgH="507960" progId="Equation.DSMT4">
                  <p:embed/>
                  <p:pic>
                    <p:nvPicPr>
                      <p:cNvPr id="0" name=""/>
                      <p:cNvPicPr>
                        <a:picLocks noChangeAspect="1" noChangeArrowheads="1"/>
                      </p:cNvPicPr>
                      <p:nvPr/>
                    </p:nvPicPr>
                    <p:blipFill>
                      <a:blip r:embed="rId6"/>
                      <a:srcRect/>
                      <a:stretch>
                        <a:fillRect/>
                      </a:stretch>
                    </p:blipFill>
                    <p:spPr bwMode="auto">
                      <a:xfrm>
                        <a:off x="347812" y="1268760"/>
                        <a:ext cx="2849562"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156331916"/>
              </p:ext>
            </p:extLst>
          </p:nvPr>
        </p:nvGraphicFramePr>
        <p:xfrm>
          <a:off x="314595" y="2232542"/>
          <a:ext cx="2784475" cy="815975"/>
        </p:xfrm>
        <a:graphic>
          <a:graphicData uri="http://schemas.openxmlformats.org/presentationml/2006/ole">
            <mc:AlternateContent xmlns:mc="http://schemas.openxmlformats.org/markup-compatibility/2006">
              <mc:Choice xmlns:v="urn:schemas-microsoft-com:vml" Requires="v">
                <p:oleObj spid="_x0000_s1766292" name="Equation" r:id="rId7" imgW="1638000" imgH="482400" progId="Equation.DSMT4">
                  <p:embed/>
                </p:oleObj>
              </mc:Choice>
              <mc:Fallback>
                <p:oleObj name="Equation" r:id="rId7" imgW="1638000" imgH="482400" progId="Equation.DSMT4">
                  <p:embed/>
                  <p:pic>
                    <p:nvPicPr>
                      <p:cNvPr id="0" name=""/>
                      <p:cNvPicPr>
                        <a:picLocks noChangeAspect="1" noChangeArrowheads="1"/>
                      </p:cNvPicPr>
                      <p:nvPr/>
                    </p:nvPicPr>
                    <p:blipFill>
                      <a:blip r:embed="rId8"/>
                      <a:srcRect/>
                      <a:stretch>
                        <a:fillRect/>
                      </a:stretch>
                    </p:blipFill>
                    <p:spPr bwMode="auto">
                      <a:xfrm>
                        <a:off x="314595" y="2232542"/>
                        <a:ext cx="278447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1 рода</a:t>
            </a:r>
            <a:endParaRPr lang="ru-RU" sz="2800" b="1" kern="0" dirty="0">
              <a:solidFill>
                <a:srgbClr val="003399"/>
              </a:solidFill>
              <a:latin typeface="Arial" pitchFamily="34" charset="0"/>
              <a:cs typeface="Arial" pitchFamily="34" charset="0"/>
            </a:endParaRPr>
          </a:p>
        </p:txBody>
      </p:sp>
      <p:graphicFrame>
        <p:nvGraphicFramePr>
          <p:cNvPr id="23" name="Object 22"/>
          <p:cNvGraphicFramePr>
            <a:graphicFrameLocks noChangeAspect="1"/>
          </p:cNvGraphicFramePr>
          <p:nvPr>
            <p:extLst>
              <p:ext uri="{D42A27DB-BD31-4B8C-83A1-F6EECF244321}">
                <p14:modId xmlns:p14="http://schemas.microsoft.com/office/powerpoint/2010/main" val="2747242473"/>
              </p:ext>
            </p:extLst>
          </p:nvPr>
        </p:nvGraphicFramePr>
        <p:xfrm>
          <a:off x="442885" y="3166217"/>
          <a:ext cx="2373312" cy="795337"/>
        </p:xfrm>
        <a:graphic>
          <a:graphicData uri="http://schemas.openxmlformats.org/presentationml/2006/ole">
            <mc:AlternateContent xmlns:mc="http://schemas.openxmlformats.org/markup-compatibility/2006">
              <mc:Choice xmlns:v="urn:schemas-microsoft-com:vml" Requires="v">
                <p:oleObj spid="_x0000_s1766293" name="Equation" r:id="rId9" imgW="1396800" imgH="469800" progId="Equation.DSMT4">
                  <p:embed/>
                </p:oleObj>
              </mc:Choice>
              <mc:Fallback>
                <p:oleObj name="Equation" r:id="rId9" imgW="1396800" imgH="469800" progId="Equation.DSMT4">
                  <p:embed/>
                  <p:pic>
                    <p:nvPicPr>
                      <p:cNvPr id="0" name=""/>
                      <p:cNvPicPr>
                        <a:picLocks noChangeAspect="1" noChangeArrowheads="1"/>
                      </p:cNvPicPr>
                      <p:nvPr/>
                    </p:nvPicPr>
                    <p:blipFill>
                      <a:blip r:embed="rId10"/>
                      <a:srcRect/>
                      <a:stretch>
                        <a:fillRect/>
                      </a:stretch>
                    </p:blipFill>
                    <p:spPr bwMode="auto">
                      <a:xfrm>
                        <a:off x="442885" y="3166217"/>
                        <a:ext cx="2373312"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4" name="Rectangle 23"/>
          <p:cNvSpPr/>
          <p:nvPr/>
        </p:nvSpPr>
        <p:spPr>
          <a:xfrm>
            <a:off x="314595" y="4336429"/>
            <a:ext cx="5832648" cy="584775"/>
          </a:xfrm>
          <a:prstGeom prst="rect">
            <a:avLst/>
          </a:prstGeom>
        </p:spPr>
        <p:txBody>
          <a:bodyPr wrap="square">
            <a:spAutoFit/>
          </a:bodyPr>
          <a:lstStyle/>
          <a:p>
            <a:r>
              <a:rPr lang="ru-RU" sz="1600" dirty="0" smtClean="0">
                <a:latin typeface="Arial" pitchFamily="34" charset="0"/>
                <a:cs typeface="Arial" pitchFamily="34" charset="0"/>
              </a:rPr>
              <a:t>Изменения энтальпии, энтропии и объема при фазовом переходе являются конечными (скачки)</a:t>
            </a:r>
            <a:endParaRPr lang="ru-RU" sz="1600" dirty="0">
              <a:latin typeface="Arial" pitchFamily="34" charset="0"/>
              <a:cs typeface="Arial" pitchFamily="34" charset="0"/>
            </a:endParaRPr>
          </a:p>
        </p:txBody>
      </p:sp>
      <p:sp>
        <p:nvSpPr>
          <p:cNvPr id="25" name="Rectangle 24"/>
          <p:cNvSpPr/>
          <p:nvPr/>
        </p:nvSpPr>
        <p:spPr>
          <a:xfrm>
            <a:off x="3921488" y="1476909"/>
            <a:ext cx="1730632" cy="369332"/>
          </a:xfrm>
          <a:prstGeom prst="rect">
            <a:avLst/>
          </a:prstGeom>
        </p:spPr>
        <p:txBody>
          <a:bodyPr wrap="square">
            <a:spAutoFit/>
          </a:bodyPr>
          <a:lstStyle/>
          <a:p>
            <a:r>
              <a:rPr lang="ru-RU" dirty="0" smtClean="0">
                <a:latin typeface="Arial" pitchFamily="34" charset="0"/>
                <a:cs typeface="Arial" pitchFamily="34" charset="0"/>
              </a:rPr>
              <a:t>Теплоемкость</a:t>
            </a:r>
            <a:endParaRPr lang="ru-RU" dirty="0">
              <a:latin typeface="Arial" pitchFamily="34" charset="0"/>
              <a:cs typeface="Arial" pitchFamily="34" charset="0"/>
            </a:endParaRPr>
          </a:p>
        </p:txBody>
      </p:sp>
      <p:graphicFrame>
        <p:nvGraphicFramePr>
          <p:cNvPr id="26" name="Object 25"/>
          <p:cNvGraphicFramePr>
            <a:graphicFrameLocks noChangeAspect="1"/>
          </p:cNvGraphicFramePr>
          <p:nvPr>
            <p:extLst>
              <p:ext uri="{D42A27DB-BD31-4B8C-83A1-F6EECF244321}">
                <p14:modId xmlns:p14="http://schemas.microsoft.com/office/powerpoint/2010/main" val="1696869527"/>
              </p:ext>
            </p:extLst>
          </p:nvPr>
        </p:nvGraphicFramePr>
        <p:xfrm>
          <a:off x="5984750" y="1274225"/>
          <a:ext cx="2979738" cy="774700"/>
        </p:xfrm>
        <a:graphic>
          <a:graphicData uri="http://schemas.openxmlformats.org/presentationml/2006/ole">
            <mc:AlternateContent xmlns:mc="http://schemas.openxmlformats.org/markup-compatibility/2006">
              <mc:Choice xmlns:v="urn:schemas-microsoft-com:vml" Requires="v">
                <p:oleObj spid="_x0000_s1766294" name="Equation" r:id="rId11" imgW="1752480" imgH="457200" progId="Equation.DSMT4">
                  <p:embed/>
                </p:oleObj>
              </mc:Choice>
              <mc:Fallback>
                <p:oleObj name="Equation" r:id="rId11" imgW="1752480" imgH="457200" progId="Equation.DSMT4">
                  <p:embed/>
                  <p:pic>
                    <p:nvPicPr>
                      <p:cNvPr id="0" name=""/>
                      <p:cNvPicPr>
                        <a:picLocks noChangeAspect="1" noChangeArrowheads="1"/>
                      </p:cNvPicPr>
                      <p:nvPr/>
                    </p:nvPicPr>
                    <p:blipFill>
                      <a:blip r:embed="rId12"/>
                      <a:srcRect/>
                      <a:stretch>
                        <a:fillRect/>
                      </a:stretch>
                    </p:blipFill>
                    <p:spPr bwMode="auto">
                      <a:xfrm>
                        <a:off x="5984750" y="1274225"/>
                        <a:ext cx="29797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26"/>
          <p:cNvSpPr/>
          <p:nvPr/>
        </p:nvSpPr>
        <p:spPr>
          <a:xfrm>
            <a:off x="3923928" y="2132856"/>
            <a:ext cx="1916313" cy="830997"/>
          </a:xfrm>
          <a:prstGeom prst="rect">
            <a:avLst/>
          </a:prstGeom>
        </p:spPr>
        <p:txBody>
          <a:bodyPr wrap="square">
            <a:spAutoFit/>
          </a:bodyPr>
          <a:lstStyle/>
          <a:p>
            <a:r>
              <a:rPr lang="ru-RU" sz="1600" dirty="0" smtClean="0">
                <a:latin typeface="Arial" pitchFamily="34" charset="0"/>
                <a:cs typeface="Arial" pitchFamily="34" charset="0"/>
              </a:rPr>
              <a:t>Изотермический коэффициент сжимаемости</a:t>
            </a:r>
            <a:endParaRPr lang="ru-RU" sz="1600" dirty="0">
              <a:latin typeface="Arial" pitchFamily="34" charset="0"/>
              <a:cs typeface="Arial" pitchFamily="34" charset="0"/>
            </a:endParaRPr>
          </a:p>
        </p:txBody>
      </p:sp>
      <p:graphicFrame>
        <p:nvGraphicFramePr>
          <p:cNvPr id="28" name="Object 27"/>
          <p:cNvGraphicFramePr>
            <a:graphicFrameLocks noChangeAspect="1"/>
          </p:cNvGraphicFramePr>
          <p:nvPr>
            <p:extLst>
              <p:ext uri="{D42A27DB-BD31-4B8C-83A1-F6EECF244321}">
                <p14:modId xmlns:p14="http://schemas.microsoft.com/office/powerpoint/2010/main" val="2617574067"/>
              </p:ext>
            </p:extLst>
          </p:nvPr>
        </p:nvGraphicFramePr>
        <p:xfrm>
          <a:off x="6395789" y="2151479"/>
          <a:ext cx="2352675" cy="793750"/>
        </p:xfrm>
        <a:graphic>
          <a:graphicData uri="http://schemas.openxmlformats.org/presentationml/2006/ole">
            <mc:AlternateContent xmlns:mc="http://schemas.openxmlformats.org/markup-compatibility/2006">
              <mc:Choice xmlns:v="urn:schemas-microsoft-com:vml" Requires="v">
                <p:oleObj spid="_x0000_s1766295" name="Equation" r:id="rId13" imgW="1384200" imgH="469800" progId="Equation.DSMT4">
                  <p:embed/>
                </p:oleObj>
              </mc:Choice>
              <mc:Fallback>
                <p:oleObj name="Equation" r:id="rId13" imgW="1384200" imgH="469800" progId="Equation.DSMT4">
                  <p:embed/>
                  <p:pic>
                    <p:nvPicPr>
                      <p:cNvPr id="0" name=""/>
                      <p:cNvPicPr>
                        <a:picLocks noChangeAspect="1" noChangeArrowheads="1"/>
                      </p:cNvPicPr>
                      <p:nvPr/>
                    </p:nvPicPr>
                    <p:blipFill>
                      <a:blip r:embed="rId14"/>
                      <a:srcRect/>
                      <a:stretch>
                        <a:fillRect/>
                      </a:stretch>
                    </p:blipFill>
                    <p:spPr bwMode="auto">
                      <a:xfrm>
                        <a:off x="6395789" y="2151479"/>
                        <a:ext cx="2352675"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28"/>
          <p:cNvSpPr/>
          <p:nvPr/>
        </p:nvSpPr>
        <p:spPr>
          <a:xfrm>
            <a:off x="3924226" y="3284984"/>
            <a:ext cx="2736006" cy="584775"/>
          </a:xfrm>
          <a:prstGeom prst="rect">
            <a:avLst/>
          </a:prstGeom>
        </p:spPr>
        <p:txBody>
          <a:bodyPr wrap="square">
            <a:spAutoFit/>
          </a:bodyPr>
          <a:lstStyle/>
          <a:p>
            <a:r>
              <a:rPr lang="ru-RU" sz="1600" dirty="0" smtClean="0">
                <a:latin typeface="Arial" pitchFamily="34" charset="0"/>
                <a:cs typeface="Arial" pitchFamily="34" charset="0"/>
              </a:rPr>
              <a:t>Изобарный коэффициент теплового расш</a:t>
            </a:r>
            <a:r>
              <a:rPr lang="ru-RU" sz="1600" dirty="0">
                <a:latin typeface="Arial" pitchFamily="34" charset="0"/>
                <a:cs typeface="Arial" pitchFamily="34" charset="0"/>
              </a:rPr>
              <a:t>и</a:t>
            </a:r>
            <a:r>
              <a:rPr lang="ru-RU" sz="1600" dirty="0" smtClean="0">
                <a:latin typeface="Arial" pitchFamily="34" charset="0"/>
                <a:cs typeface="Arial" pitchFamily="34" charset="0"/>
              </a:rPr>
              <a:t>рения</a:t>
            </a:r>
            <a:endParaRPr lang="ru-RU" sz="1600" dirty="0">
              <a:latin typeface="Arial" pitchFamily="34" charset="0"/>
              <a:cs typeface="Arial" pitchFamily="34"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2131076941"/>
              </p:ext>
            </p:extLst>
          </p:nvPr>
        </p:nvGraphicFramePr>
        <p:xfrm>
          <a:off x="6732240" y="3190814"/>
          <a:ext cx="2179638" cy="773113"/>
        </p:xfrm>
        <a:graphic>
          <a:graphicData uri="http://schemas.openxmlformats.org/presentationml/2006/ole">
            <mc:AlternateContent xmlns:mc="http://schemas.openxmlformats.org/markup-compatibility/2006">
              <mc:Choice xmlns:v="urn:schemas-microsoft-com:vml" Requires="v">
                <p:oleObj spid="_x0000_s1766296" name="Equation" r:id="rId15" imgW="1282680" imgH="457200" progId="Equation.DSMT4">
                  <p:embed/>
                </p:oleObj>
              </mc:Choice>
              <mc:Fallback>
                <p:oleObj name="Equation" r:id="rId15" imgW="1282680" imgH="457200" progId="Equation.DSMT4">
                  <p:embed/>
                  <p:pic>
                    <p:nvPicPr>
                      <p:cNvPr id="0" name=""/>
                      <p:cNvPicPr>
                        <a:picLocks noChangeAspect="1" noChangeArrowheads="1"/>
                      </p:cNvPicPr>
                      <p:nvPr/>
                    </p:nvPicPr>
                    <p:blipFill>
                      <a:blip r:embed="rId16"/>
                      <a:srcRect/>
                      <a:stretch>
                        <a:fillRect/>
                      </a:stretch>
                    </p:blipFill>
                    <p:spPr bwMode="auto">
                      <a:xfrm>
                        <a:off x="6732240" y="3190814"/>
                        <a:ext cx="2179638"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ectangle 30"/>
          <p:cNvSpPr/>
          <p:nvPr/>
        </p:nvSpPr>
        <p:spPr>
          <a:xfrm>
            <a:off x="314595" y="5037891"/>
            <a:ext cx="6336704" cy="338554"/>
          </a:xfrm>
          <a:prstGeom prst="rect">
            <a:avLst/>
          </a:prstGeom>
        </p:spPr>
        <p:txBody>
          <a:bodyPr wrap="square">
            <a:spAutoFit/>
          </a:bodyPr>
          <a:lstStyle/>
          <a:p>
            <a:r>
              <a:rPr lang="ru-RU" sz="1600" dirty="0" smtClean="0">
                <a:latin typeface="Arial" pitchFamily="34" charset="0"/>
                <a:cs typeface="Arial" pitchFamily="34" charset="0"/>
              </a:rPr>
              <a:t>При этом изменения давления и температуры бесконечно малы</a:t>
            </a:r>
            <a:endParaRPr lang="ru-RU" sz="1600" dirty="0">
              <a:latin typeface="Arial" pitchFamily="34" charset="0"/>
              <a:cs typeface="Arial" pitchFamily="34" charset="0"/>
            </a:endParaRPr>
          </a:p>
        </p:txBody>
      </p:sp>
      <p:graphicFrame>
        <p:nvGraphicFramePr>
          <p:cNvPr id="32" name="Object 31"/>
          <p:cNvGraphicFramePr>
            <a:graphicFrameLocks noChangeAspect="1"/>
          </p:cNvGraphicFramePr>
          <p:nvPr>
            <p:extLst>
              <p:ext uri="{D42A27DB-BD31-4B8C-83A1-F6EECF244321}">
                <p14:modId xmlns:p14="http://schemas.microsoft.com/office/powerpoint/2010/main" val="2223959241"/>
              </p:ext>
            </p:extLst>
          </p:nvPr>
        </p:nvGraphicFramePr>
        <p:xfrm>
          <a:off x="6228184" y="4456572"/>
          <a:ext cx="2620962" cy="344488"/>
        </p:xfrm>
        <a:graphic>
          <a:graphicData uri="http://schemas.openxmlformats.org/presentationml/2006/ole">
            <mc:AlternateContent xmlns:mc="http://schemas.openxmlformats.org/markup-compatibility/2006">
              <mc:Choice xmlns:v="urn:schemas-microsoft-com:vml" Requires="v">
                <p:oleObj spid="_x0000_s1766297" name="Equation" r:id="rId17" imgW="1536480" imgH="203040" progId="Equation.DSMT4">
                  <p:embed/>
                </p:oleObj>
              </mc:Choice>
              <mc:Fallback>
                <p:oleObj name="Equation" r:id="rId17" imgW="1536480" imgH="203040" progId="Equation.DSMT4">
                  <p:embed/>
                  <p:pic>
                    <p:nvPicPr>
                      <p:cNvPr id="0" name=""/>
                      <p:cNvPicPr>
                        <a:picLocks noChangeAspect="1" noChangeArrowheads="1"/>
                      </p:cNvPicPr>
                      <p:nvPr/>
                    </p:nvPicPr>
                    <p:blipFill>
                      <a:blip r:embed="rId18"/>
                      <a:srcRect/>
                      <a:stretch>
                        <a:fillRect/>
                      </a:stretch>
                    </p:blipFill>
                    <p:spPr bwMode="auto">
                      <a:xfrm>
                        <a:off x="6228184" y="4456572"/>
                        <a:ext cx="2620962"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403553" y="5733255"/>
            <a:ext cx="8017950" cy="830997"/>
          </a:xfrm>
          <a:prstGeom prst="rect">
            <a:avLst/>
          </a:prstGeom>
          <a:ln w="25400">
            <a:solidFill>
              <a:srgbClr val="C00000"/>
            </a:solidFill>
          </a:ln>
        </p:spPr>
        <p:txBody>
          <a:bodyPr wrap="square">
            <a:spAutoFit/>
          </a:bodyPr>
          <a:lstStyle/>
          <a:p>
            <a:pPr algn="just"/>
            <a:r>
              <a:rPr lang="ru-RU" sz="1600" dirty="0" smtClean="0">
                <a:latin typeface="Arial" pitchFamily="34" charset="0"/>
                <a:cs typeface="Arial" pitchFamily="34" charset="0"/>
              </a:rPr>
              <a:t>Вторые </a:t>
            </a:r>
            <a:r>
              <a:rPr lang="ru-RU" sz="1600" dirty="0">
                <a:latin typeface="Arial" pitchFamily="34" charset="0"/>
                <a:cs typeface="Arial" pitchFamily="34" charset="0"/>
              </a:rPr>
              <a:t>производные потенциала </a:t>
            </a:r>
            <a:r>
              <a:rPr lang="ru-RU" sz="1600" dirty="0" smtClean="0">
                <a:latin typeface="Arial" pitchFamily="34" charset="0"/>
                <a:cs typeface="Arial" pitchFamily="34" charset="0"/>
              </a:rPr>
              <a:t>Гиббса</a:t>
            </a:r>
            <a:r>
              <a:rPr lang="ru-RU" sz="1600" dirty="0">
                <a:latin typeface="Arial" pitchFamily="34" charset="0"/>
                <a:cs typeface="Arial" pitchFamily="34" charset="0"/>
              </a:rPr>
              <a:t>, а следовательно, и изобарная теплоемкость, изотермический коэффициент сжимаемости, изобарический коэффициент теплового расширения, обращаются в бесконечность</a:t>
            </a:r>
          </a:p>
        </p:txBody>
      </p:sp>
    </p:spTree>
    <p:extLst>
      <p:ext uri="{BB962C8B-B14F-4D97-AF65-F5344CB8AC3E}">
        <p14:creationId xmlns:p14="http://schemas.microsoft.com/office/powerpoint/2010/main" val="10677640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3"/>
          <p:cNvCxnSpPr/>
          <p:nvPr/>
        </p:nvCxnSpPr>
        <p:spPr>
          <a:xfrm flipV="1">
            <a:off x="7543274" y="3794249"/>
            <a:ext cx="0" cy="1296144"/>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flipV="1">
            <a:off x="7543274" y="5090393"/>
            <a:ext cx="1440160" cy="9526"/>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6" name="Object 5"/>
          <p:cNvGraphicFramePr>
            <a:graphicFrameLocks noChangeAspect="1"/>
          </p:cNvGraphicFramePr>
          <p:nvPr>
            <p:extLst>
              <p:ext uri="{D42A27DB-BD31-4B8C-83A1-F6EECF244321}">
                <p14:modId xmlns:p14="http://schemas.microsoft.com/office/powerpoint/2010/main" val="3988705251"/>
              </p:ext>
            </p:extLst>
          </p:nvPr>
        </p:nvGraphicFramePr>
        <p:xfrm>
          <a:off x="7164288" y="3645024"/>
          <a:ext cx="274638" cy="298450"/>
        </p:xfrm>
        <a:graphic>
          <a:graphicData uri="http://schemas.openxmlformats.org/presentationml/2006/ole">
            <mc:AlternateContent xmlns:mc="http://schemas.openxmlformats.org/markup-compatibility/2006">
              <mc:Choice xmlns:v="urn:schemas-microsoft-com:vml" Requires="v">
                <p:oleObj spid="_x0000_s1772447" name="Equation" r:id="rId4" imgW="152280" imgH="164880" progId="Equation.DSMT4">
                  <p:embed/>
                </p:oleObj>
              </mc:Choice>
              <mc:Fallback>
                <p:oleObj name="Equation" r:id="rId4" imgW="152280" imgH="164880" progId="Equation.DSMT4">
                  <p:embed/>
                  <p:pic>
                    <p:nvPicPr>
                      <p:cNvPr id="0" name=""/>
                      <p:cNvPicPr>
                        <a:picLocks noChangeAspect="1" noChangeArrowheads="1"/>
                      </p:cNvPicPr>
                      <p:nvPr/>
                    </p:nvPicPr>
                    <p:blipFill>
                      <a:blip r:embed="rId5"/>
                      <a:srcRect/>
                      <a:stretch>
                        <a:fillRect/>
                      </a:stretch>
                    </p:blipFill>
                    <p:spPr bwMode="auto">
                      <a:xfrm>
                        <a:off x="7164288" y="3645024"/>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979634841"/>
              </p:ext>
            </p:extLst>
          </p:nvPr>
        </p:nvGraphicFramePr>
        <p:xfrm>
          <a:off x="8857228" y="4714726"/>
          <a:ext cx="252412" cy="298450"/>
        </p:xfrm>
        <a:graphic>
          <a:graphicData uri="http://schemas.openxmlformats.org/presentationml/2006/ole">
            <mc:AlternateContent xmlns:mc="http://schemas.openxmlformats.org/markup-compatibility/2006">
              <mc:Choice xmlns:v="urn:schemas-microsoft-com:vml" Requires="v">
                <p:oleObj spid="_x0000_s1772448" name="Equation" r:id="rId6" imgW="139680" imgH="164880" progId="Equation.DSMT4">
                  <p:embed/>
                </p:oleObj>
              </mc:Choice>
              <mc:Fallback>
                <p:oleObj name="Equation" r:id="rId6" imgW="139680" imgH="164880" progId="Equation.DSMT4">
                  <p:embed/>
                  <p:pic>
                    <p:nvPicPr>
                      <p:cNvPr id="0" name=""/>
                      <p:cNvPicPr>
                        <a:picLocks noChangeAspect="1" noChangeArrowheads="1"/>
                      </p:cNvPicPr>
                      <p:nvPr/>
                    </p:nvPicPr>
                    <p:blipFill>
                      <a:blip r:embed="rId7"/>
                      <a:srcRect/>
                      <a:stretch>
                        <a:fillRect/>
                      </a:stretch>
                    </p:blipFill>
                    <p:spPr bwMode="auto">
                      <a:xfrm>
                        <a:off x="8857228" y="4714726"/>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7596336" y="3366539"/>
            <a:ext cx="1512168" cy="646331"/>
          </a:xfrm>
          <a:prstGeom prst="rect">
            <a:avLst/>
          </a:prstGeom>
        </p:spPr>
        <p:txBody>
          <a:bodyPr wrap="square">
            <a:spAutoFit/>
          </a:bodyPr>
          <a:lstStyle/>
          <a:p>
            <a:r>
              <a:rPr lang="ru-RU" sz="1200" dirty="0">
                <a:latin typeface="Arial" pitchFamily="34" charset="0"/>
                <a:cs typeface="Arial" pitchFamily="34" charset="0"/>
              </a:rPr>
              <a:t>Кривая фазового равновесия на диаграмме </a:t>
            </a:r>
            <a:r>
              <a:rPr lang="en-US" sz="1200" dirty="0">
                <a:latin typeface="Arial" pitchFamily="34" charset="0"/>
                <a:cs typeface="Arial" pitchFamily="34" charset="0"/>
              </a:rPr>
              <a:t>(</a:t>
            </a:r>
            <a:r>
              <a:rPr lang="en-US" sz="1200" i="1" dirty="0" err="1">
                <a:latin typeface="Arial" pitchFamily="34" charset="0"/>
                <a:cs typeface="Arial" pitchFamily="34" charset="0"/>
              </a:rPr>
              <a:t>p</a:t>
            </a:r>
            <a:r>
              <a:rPr lang="en-US" sz="1200" dirty="0" err="1">
                <a:latin typeface="Arial" pitchFamily="34" charset="0"/>
                <a:cs typeface="Arial" pitchFamily="34" charset="0"/>
              </a:rPr>
              <a:t>,</a:t>
            </a:r>
            <a:r>
              <a:rPr lang="en-US" sz="1200" i="1" dirty="0" err="1">
                <a:latin typeface="Arial" pitchFamily="34" charset="0"/>
                <a:cs typeface="Arial" pitchFamily="34" charset="0"/>
              </a:rPr>
              <a:t>T</a:t>
            </a:r>
            <a:r>
              <a:rPr lang="en-US" sz="1200" dirty="0">
                <a:latin typeface="Arial" pitchFamily="34" charset="0"/>
                <a:cs typeface="Arial" pitchFamily="34" charset="0"/>
              </a:rPr>
              <a:t>)</a:t>
            </a:r>
            <a:endParaRPr lang="ru-RU" sz="1200" dirty="0">
              <a:latin typeface="Arial" pitchFamily="34" charset="0"/>
              <a:cs typeface="Arial" pitchFamily="34" charset="0"/>
            </a:endParaRPr>
          </a:p>
        </p:txBody>
      </p:sp>
      <p:sp>
        <p:nvSpPr>
          <p:cNvPr id="18"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1 рода</a:t>
            </a:r>
            <a:endParaRPr lang="ru-RU" sz="2800" b="1" kern="0" dirty="0">
              <a:solidFill>
                <a:srgbClr val="003399"/>
              </a:solidFill>
              <a:latin typeface="Arial" pitchFamily="34" charset="0"/>
              <a:cs typeface="Arial" pitchFamily="34" charset="0"/>
            </a:endParaRPr>
          </a:p>
        </p:txBody>
      </p:sp>
      <p:sp>
        <p:nvSpPr>
          <p:cNvPr id="19" name="Rectangle 18"/>
          <p:cNvSpPr/>
          <p:nvPr/>
        </p:nvSpPr>
        <p:spPr>
          <a:xfrm>
            <a:off x="107504" y="764704"/>
            <a:ext cx="7200800" cy="1323439"/>
          </a:xfrm>
          <a:prstGeom prst="rect">
            <a:avLst/>
          </a:prstGeom>
        </p:spPr>
        <p:txBody>
          <a:bodyPr wrap="square">
            <a:spAutoFit/>
          </a:bodyPr>
          <a:lstStyle/>
          <a:p>
            <a:pPr algn="just"/>
            <a:r>
              <a:rPr lang="ru-RU" sz="1600" dirty="0" smtClean="0">
                <a:latin typeface="Arial" pitchFamily="34" charset="0"/>
                <a:cs typeface="Arial" pitchFamily="34" charset="0"/>
              </a:rPr>
              <a:t>1. При </a:t>
            </a:r>
            <a:r>
              <a:rPr lang="ru-RU" sz="1600" dirty="0">
                <a:latin typeface="Arial" pitchFamily="34" charset="0"/>
                <a:cs typeface="Arial" pitchFamily="34" charset="0"/>
              </a:rPr>
              <a:t>переходе поглощается (или выделяется) некоторое количество </a:t>
            </a:r>
            <a:r>
              <a:rPr lang="ru-RU" sz="1600" dirty="0" smtClean="0">
                <a:latin typeface="Arial" pitchFamily="34" charset="0"/>
                <a:cs typeface="Arial" pitchFamily="34" charset="0"/>
              </a:rPr>
              <a:t>теплоты</a:t>
            </a:r>
            <a:r>
              <a:rPr lang="ru-RU" sz="1600" dirty="0">
                <a:latin typeface="Arial" pitchFamily="34" charset="0"/>
                <a:cs typeface="Arial" pitchFamily="34" charset="0"/>
              </a:rPr>
              <a:t>, называемое скрытой теплотой </a:t>
            </a:r>
            <a:r>
              <a:rPr lang="ru-RU" sz="1600" i="1" dirty="0" smtClean="0">
                <a:latin typeface="Arial" pitchFamily="34" charset="0"/>
                <a:cs typeface="Arial" pitchFamily="34" charset="0"/>
              </a:rPr>
              <a:t>L</a:t>
            </a:r>
            <a:r>
              <a:rPr lang="ru-RU" sz="1600" dirty="0" smtClean="0">
                <a:latin typeface="Arial" pitchFamily="34" charset="0"/>
                <a:cs typeface="Arial" pitchFamily="34" charset="0"/>
              </a:rPr>
              <a:t>, </a:t>
            </a:r>
            <a:r>
              <a:rPr lang="ru-RU" sz="1600" dirty="0">
                <a:latin typeface="Arial" pitchFamily="34" charset="0"/>
                <a:cs typeface="Arial" pitchFamily="34" charset="0"/>
              </a:rPr>
              <a:t>связанное со </a:t>
            </a:r>
            <a:r>
              <a:rPr lang="ru-RU" sz="1600" dirty="0" smtClean="0">
                <a:latin typeface="Arial" pitchFamily="34" charset="0"/>
                <a:cs typeface="Arial" pitchFamily="34" charset="0"/>
              </a:rPr>
              <a:t>скачком энтропии. Добавление </a:t>
            </a:r>
            <a:r>
              <a:rPr lang="ru-RU" sz="1600" dirty="0">
                <a:latin typeface="Arial" pitchFamily="34" charset="0"/>
                <a:cs typeface="Arial" pitchFamily="34" charset="0"/>
              </a:rPr>
              <a:t>теплоты </a:t>
            </a:r>
            <a:r>
              <a:rPr lang="ru-RU" sz="1600" dirty="0" smtClean="0">
                <a:latin typeface="Arial" pitchFamily="34" charset="0"/>
                <a:cs typeface="Arial" pitchFamily="34" charset="0"/>
              </a:rPr>
              <a:t>системе в точке фазового </a:t>
            </a:r>
            <a:r>
              <a:rPr lang="ru-RU" sz="1600" dirty="0">
                <a:latin typeface="Arial" pitchFamily="34" charset="0"/>
                <a:cs typeface="Arial" pitchFamily="34" charset="0"/>
              </a:rPr>
              <a:t>перехода расходуется на перестройку системы, а не на </a:t>
            </a:r>
            <a:r>
              <a:rPr lang="ru-RU" sz="1600" dirty="0" smtClean="0">
                <a:latin typeface="Arial" pitchFamily="34" charset="0"/>
                <a:cs typeface="Arial" pitchFamily="34" charset="0"/>
              </a:rPr>
              <a:t>повышение ее </a:t>
            </a:r>
            <a:r>
              <a:rPr lang="ru-RU" sz="1600" dirty="0">
                <a:latin typeface="Arial" pitchFamily="34" charset="0"/>
                <a:cs typeface="Arial" pitchFamily="34" charset="0"/>
              </a:rPr>
              <a:t>температуры</a:t>
            </a:r>
          </a:p>
        </p:txBody>
      </p:sp>
      <p:graphicFrame>
        <p:nvGraphicFramePr>
          <p:cNvPr id="21" name="Object 20"/>
          <p:cNvGraphicFramePr>
            <a:graphicFrameLocks noChangeAspect="1"/>
          </p:cNvGraphicFramePr>
          <p:nvPr>
            <p:extLst>
              <p:ext uri="{D42A27DB-BD31-4B8C-83A1-F6EECF244321}">
                <p14:modId xmlns:p14="http://schemas.microsoft.com/office/powerpoint/2010/main" val="3473095472"/>
              </p:ext>
            </p:extLst>
          </p:nvPr>
        </p:nvGraphicFramePr>
        <p:xfrm>
          <a:off x="7380312" y="1124744"/>
          <a:ext cx="1665288" cy="407988"/>
        </p:xfrm>
        <a:graphic>
          <a:graphicData uri="http://schemas.openxmlformats.org/presentationml/2006/ole">
            <mc:AlternateContent xmlns:mc="http://schemas.openxmlformats.org/markup-compatibility/2006">
              <mc:Choice xmlns:v="urn:schemas-microsoft-com:vml" Requires="v">
                <p:oleObj spid="_x0000_s1772449" name="Equation" r:id="rId8" imgW="977760" imgH="241200" progId="Equation.DSMT4">
                  <p:embed/>
                </p:oleObj>
              </mc:Choice>
              <mc:Fallback>
                <p:oleObj name="Equation" r:id="rId8" imgW="977760" imgH="241200" progId="Equation.DSMT4">
                  <p:embed/>
                  <p:pic>
                    <p:nvPicPr>
                      <p:cNvPr id="0" name="Object 58"/>
                      <p:cNvPicPr>
                        <a:picLocks noChangeAspect="1" noChangeArrowheads="1"/>
                      </p:cNvPicPr>
                      <p:nvPr/>
                    </p:nvPicPr>
                    <p:blipFill>
                      <a:blip r:embed="rId9"/>
                      <a:srcRect/>
                      <a:stretch>
                        <a:fillRect/>
                      </a:stretch>
                    </p:blipFill>
                    <p:spPr bwMode="auto">
                      <a:xfrm>
                        <a:off x="7380312" y="1124744"/>
                        <a:ext cx="16652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ectangle 22"/>
          <p:cNvSpPr/>
          <p:nvPr/>
        </p:nvSpPr>
        <p:spPr>
          <a:xfrm>
            <a:off x="116557" y="2287509"/>
            <a:ext cx="7200800" cy="830997"/>
          </a:xfrm>
          <a:prstGeom prst="rect">
            <a:avLst/>
          </a:prstGeom>
        </p:spPr>
        <p:txBody>
          <a:bodyPr wrap="square">
            <a:spAutoFit/>
          </a:bodyPr>
          <a:lstStyle/>
          <a:p>
            <a:pPr algn="just"/>
            <a:r>
              <a:rPr lang="ru-RU" sz="1600" dirty="0">
                <a:latin typeface="Arial" pitchFamily="34" charset="0"/>
                <a:cs typeface="Arial" pitchFamily="34" charset="0"/>
              </a:rPr>
              <a:t>2. При переходе происходит скачок V молярного (и удельного) </a:t>
            </a:r>
            <a:r>
              <a:rPr lang="ru-RU" sz="1600" dirty="0" smtClean="0">
                <a:latin typeface="Arial" pitchFamily="34" charset="0"/>
                <a:cs typeface="Arial" pitchFamily="34" charset="0"/>
              </a:rPr>
              <a:t>объема вещества </a:t>
            </a:r>
            <a:r>
              <a:rPr lang="ru-RU" sz="1600" dirty="0">
                <a:latin typeface="Arial" pitchFamily="34" charset="0"/>
                <a:cs typeface="Arial" pitchFamily="34" charset="0"/>
              </a:rPr>
              <a:t>и, следовательно, плотности</a:t>
            </a:r>
            <a:r>
              <a:rPr lang="ru-RU" sz="1600" dirty="0" smtClean="0">
                <a:latin typeface="Arial" pitchFamily="34" charset="0"/>
                <a:cs typeface="Arial" pitchFamily="34" charset="0"/>
              </a:rPr>
              <a:t>.</a:t>
            </a:r>
            <a:r>
              <a:rPr lang="en-US" sz="1600" dirty="0" smtClean="0">
                <a:latin typeface="Arial" pitchFamily="34" charset="0"/>
                <a:cs typeface="Arial" pitchFamily="34" charset="0"/>
              </a:rPr>
              <a:t> </a:t>
            </a:r>
            <a:r>
              <a:rPr lang="ru-RU" sz="1600" dirty="0" smtClean="0">
                <a:latin typeface="Arial" pitchFamily="34" charset="0"/>
                <a:cs typeface="Arial" pitchFamily="34" charset="0"/>
              </a:rPr>
              <a:t>Обе фазы одновременно существуют в объеме и пространственно разграничены</a:t>
            </a:r>
            <a:endParaRPr lang="ru-RU" sz="1600" dirty="0">
              <a:latin typeface="Arial" pitchFamily="34" charset="0"/>
              <a:cs typeface="Arial" pitchFamily="34" charset="0"/>
            </a:endParaRPr>
          </a:p>
        </p:txBody>
      </p:sp>
      <p:sp>
        <p:nvSpPr>
          <p:cNvPr id="24" name="Rectangle 23"/>
          <p:cNvSpPr/>
          <p:nvPr/>
        </p:nvSpPr>
        <p:spPr>
          <a:xfrm>
            <a:off x="125610" y="3216367"/>
            <a:ext cx="7200800" cy="338554"/>
          </a:xfrm>
          <a:prstGeom prst="rect">
            <a:avLst/>
          </a:prstGeom>
        </p:spPr>
        <p:txBody>
          <a:bodyPr wrap="square">
            <a:spAutoFit/>
          </a:bodyPr>
          <a:lstStyle/>
          <a:p>
            <a:r>
              <a:rPr lang="ru-RU" sz="1600" dirty="0">
                <a:latin typeface="Arial" pitchFamily="34" charset="0"/>
                <a:cs typeface="Arial" pitchFamily="34" charset="0"/>
              </a:rPr>
              <a:t>3</a:t>
            </a:r>
            <a:r>
              <a:rPr lang="ru-RU" sz="1600" dirty="0" smtClean="0">
                <a:latin typeface="Arial" pitchFamily="34" charset="0"/>
                <a:cs typeface="Arial" pitchFamily="34" charset="0"/>
              </a:rPr>
              <a:t>. </a:t>
            </a:r>
            <a:r>
              <a:rPr lang="ru-RU" sz="1600" dirty="0">
                <a:latin typeface="Arial" pitchFamily="34" charset="0"/>
                <a:cs typeface="Arial" pitchFamily="34" charset="0"/>
              </a:rPr>
              <a:t>В точке перехода изобарная теплоемкость стремится к бесконечности</a:t>
            </a:r>
            <a:r>
              <a:rPr lang="ru-RU" sz="1600" dirty="0"/>
              <a:t>:</a:t>
            </a:r>
            <a:endParaRPr lang="ru-RU" sz="1600" dirty="0">
              <a:latin typeface="Arial" pitchFamily="34" charset="0"/>
              <a:cs typeface="Arial" pitchFamily="34"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637868050"/>
              </p:ext>
            </p:extLst>
          </p:nvPr>
        </p:nvGraphicFramePr>
        <p:xfrm>
          <a:off x="1147763" y="3662412"/>
          <a:ext cx="3348037" cy="774700"/>
        </p:xfrm>
        <a:graphic>
          <a:graphicData uri="http://schemas.openxmlformats.org/presentationml/2006/ole">
            <mc:AlternateContent xmlns:mc="http://schemas.openxmlformats.org/markup-compatibility/2006">
              <mc:Choice xmlns:v="urn:schemas-microsoft-com:vml" Requires="v">
                <p:oleObj spid="_x0000_s1772450" name="Equation" r:id="rId10" imgW="1968480" imgH="457200" progId="Equation.DSMT4">
                  <p:embed/>
                </p:oleObj>
              </mc:Choice>
              <mc:Fallback>
                <p:oleObj name="Equation" r:id="rId10" imgW="1968480" imgH="457200" progId="Equation.DSMT4">
                  <p:embed/>
                  <p:pic>
                    <p:nvPicPr>
                      <p:cNvPr id="0" name="Object 25"/>
                      <p:cNvPicPr>
                        <a:picLocks noChangeAspect="1" noChangeArrowheads="1"/>
                      </p:cNvPicPr>
                      <p:nvPr/>
                    </p:nvPicPr>
                    <p:blipFill>
                      <a:blip r:embed="rId11"/>
                      <a:srcRect/>
                      <a:stretch>
                        <a:fillRect/>
                      </a:stretch>
                    </p:blipFill>
                    <p:spPr bwMode="auto">
                      <a:xfrm>
                        <a:off x="1147763" y="3662412"/>
                        <a:ext cx="33480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232918906"/>
              </p:ext>
            </p:extLst>
          </p:nvPr>
        </p:nvGraphicFramePr>
        <p:xfrm>
          <a:off x="7718648" y="2213977"/>
          <a:ext cx="820737" cy="731838"/>
        </p:xfrm>
        <a:graphic>
          <a:graphicData uri="http://schemas.openxmlformats.org/presentationml/2006/ole">
            <mc:AlternateContent xmlns:mc="http://schemas.openxmlformats.org/markup-compatibility/2006">
              <mc:Choice xmlns:v="urn:schemas-microsoft-com:vml" Requires="v">
                <p:oleObj spid="_x0000_s1772451" name="Equation" r:id="rId12" imgW="482400" imgH="431640" progId="Equation.DSMT4">
                  <p:embed/>
                </p:oleObj>
              </mc:Choice>
              <mc:Fallback>
                <p:oleObj name="Equation" r:id="rId12" imgW="482400" imgH="431640" progId="Equation.DSMT4">
                  <p:embed/>
                  <p:pic>
                    <p:nvPicPr>
                      <p:cNvPr id="0" name=""/>
                      <p:cNvPicPr>
                        <a:picLocks noChangeAspect="1" noChangeArrowheads="1"/>
                      </p:cNvPicPr>
                      <p:nvPr/>
                    </p:nvPicPr>
                    <p:blipFill>
                      <a:blip r:embed="rId13"/>
                      <a:srcRect/>
                      <a:stretch>
                        <a:fillRect/>
                      </a:stretch>
                    </p:blipFill>
                    <p:spPr bwMode="auto">
                      <a:xfrm>
                        <a:off x="7718648" y="2213977"/>
                        <a:ext cx="820737"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26"/>
          <p:cNvSpPr/>
          <p:nvPr/>
        </p:nvSpPr>
        <p:spPr>
          <a:xfrm>
            <a:off x="137783" y="4656527"/>
            <a:ext cx="7200800" cy="584775"/>
          </a:xfrm>
          <a:prstGeom prst="rect">
            <a:avLst/>
          </a:prstGeom>
        </p:spPr>
        <p:txBody>
          <a:bodyPr wrap="square">
            <a:spAutoFit/>
          </a:bodyPr>
          <a:lstStyle/>
          <a:p>
            <a:r>
              <a:rPr lang="ru-RU" sz="1600" dirty="0">
                <a:latin typeface="Arial" pitchFamily="34" charset="0"/>
                <a:cs typeface="Arial" pitchFamily="34" charset="0"/>
              </a:rPr>
              <a:t>4. Возможно существование метастабильных состояний, таких как пере</a:t>
            </a:r>
          </a:p>
          <a:p>
            <a:r>
              <a:rPr lang="ru-RU" sz="1600" dirty="0">
                <a:latin typeface="Arial" pitchFamily="34" charset="0"/>
                <a:cs typeface="Arial" pitchFamily="34" charset="0"/>
              </a:rPr>
              <a:t>охлажденный пар, перегретая жидкость, </a:t>
            </a:r>
            <a:r>
              <a:rPr lang="ru-RU" sz="1600" dirty="0" smtClean="0">
                <a:latin typeface="Arial" pitchFamily="34" charset="0"/>
                <a:cs typeface="Arial" pitchFamily="34" charset="0"/>
              </a:rPr>
              <a:t>переохлажденная </a:t>
            </a:r>
            <a:r>
              <a:rPr lang="ru-RU" sz="1600" dirty="0">
                <a:latin typeface="Arial" pitchFamily="34" charset="0"/>
                <a:cs typeface="Arial" pitchFamily="34" charset="0"/>
              </a:rPr>
              <a:t>жидкость</a:t>
            </a:r>
          </a:p>
        </p:txBody>
      </p:sp>
      <p:sp>
        <p:nvSpPr>
          <p:cNvPr id="28" name="Rectangle 27"/>
          <p:cNvSpPr/>
          <p:nvPr/>
        </p:nvSpPr>
        <p:spPr>
          <a:xfrm>
            <a:off x="251520" y="5520134"/>
            <a:ext cx="6624736" cy="1077218"/>
          </a:xfrm>
          <a:prstGeom prst="rect">
            <a:avLst/>
          </a:prstGeom>
        </p:spPr>
        <p:txBody>
          <a:bodyPr wrap="square">
            <a:spAutoFit/>
          </a:bodyPr>
          <a:lstStyle/>
          <a:p>
            <a:pPr algn="just"/>
            <a:r>
              <a:rPr lang="ru-RU" sz="1600" dirty="0">
                <a:latin typeface="Arial" pitchFamily="34" charset="0"/>
                <a:cs typeface="Arial" pitchFamily="34" charset="0"/>
              </a:rPr>
              <a:t>Температура </a:t>
            </a:r>
            <a:r>
              <a:rPr lang="ru-RU" sz="1600" i="1" dirty="0">
                <a:latin typeface="Arial" pitchFamily="34" charset="0"/>
                <a:cs typeface="Arial" pitchFamily="34" charset="0"/>
              </a:rPr>
              <a:t>Т</a:t>
            </a:r>
            <a:r>
              <a:rPr lang="ru-RU" sz="1600" dirty="0">
                <a:latin typeface="Arial" pitchFamily="34" charset="0"/>
                <a:cs typeface="Arial" pitchFamily="34" charset="0"/>
              </a:rPr>
              <a:t> и давление </a:t>
            </a:r>
            <a:r>
              <a:rPr lang="ru-RU" sz="1600" i="1" dirty="0">
                <a:latin typeface="Arial" pitchFamily="34" charset="0"/>
                <a:cs typeface="Arial" pitchFamily="34" charset="0"/>
              </a:rPr>
              <a:t>р</a:t>
            </a:r>
            <a:r>
              <a:rPr lang="ru-RU" sz="1600" dirty="0">
                <a:latin typeface="Arial" pitchFamily="34" charset="0"/>
                <a:cs typeface="Arial" pitchFamily="34" charset="0"/>
              </a:rPr>
              <a:t> фазового перехода связаны между собой и на </a:t>
            </a:r>
            <a:r>
              <a:rPr lang="en-US" sz="1600" dirty="0">
                <a:latin typeface="Arial" pitchFamily="34" charset="0"/>
                <a:cs typeface="Arial" pitchFamily="34" charset="0"/>
              </a:rPr>
              <a:t>(p,</a:t>
            </a:r>
            <a:r>
              <a:rPr lang="ru-RU" sz="1600" dirty="0">
                <a:latin typeface="Arial" pitchFamily="34" charset="0"/>
                <a:cs typeface="Arial" pitchFamily="34" charset="0"/>
              </a:rPr>
              <a:t>Т</a:t>
            </a:r>
            <a:r>
              <a:rPr lang="en-US" sz="1600" dirty="0">
                <a:latin typeface="Arial" pitchFamily="34" charset="0"/>
                <a:cs typeface="Arial" pitchFamily="34" charset="0"/>
              </a:rPr>
              <a:t>) </a:t>
            </a:r>
            <a:r>
              <a:rPr lang="ru-RU" sz="1600" dirty="0">
                <a:latin typeface="Arial" pitchFamily="34" charset="0"/>
                <a:cs typeface="Arial" pitchFamily="34" charset="0"/>
              </a:rPr>
              <a:t>диаграмме точки фазового равновесия (фазового перехода) образуют</a:t>
            </a:r>
            <a:r>
              <a:rPr lang="en-US" sz="1600" dirty="0">
                <a:latin typeface="Arial" pitchFamily="34" charset="0"/>
                <a:cs typeface="Arial" pitchFamily="34" charset="0"/>
              </a:rPr>
              <a:t> </a:t>
            </a:r>
            <a:r>
              <a:rPr lang="ru-RU" sz="1600" dirty="0">
                <a:latin typeface="Arial" pitchFamily="34" charset="0"/>
                <a:cs typeface="Arial" pitchFamily="34" charset="0"/>
              </a:rPr>
              <a:t>кривую фазового равновесия</a:t>
            </a:r>
            <a:r>
              <a:rPr lang="en-US" sz="1600" dirty="0">
                <a:latin typeface="Arial" pitchFamily="34" charset="0"/>
                <a:cs typeface="Arial" pitchFamily="34" charset="0"/>
              </a:rPr>
              <a:t>,</a:t>
            </a:r>
            <a:r>
              <a:rPr lang="ru-RU" sz="1600" dirty="0">
                <a:latin typeface="Arial" pitchFamily="34" charset="0"/>
                <a:cs typeface="Arial" pitchFamily="34" charset="0"/>
              </a:rPr>
              <a:t> которая описывается </a:t>
            </a:r>
            <a:r>
              <a:rPr lang="ru-RU" sz="1600" dirty="0" smtClean="0">
                <a:latin typeface="Arial" pitchFamily="34" charset="0"/>
                <a:cs typeface="Arial" pitchFamily="34" charset="0"/>
              </a:rPr>
              <a:t>уравнением</a:t>
            </a:r>
            <a:r>
              <a:rPr lang="en-US" sz="1600" dirty="0" smtClean="0">
                <a:latin typeface="Arial" pitchFamily="34" charset="0"/>
                <a:cs typeface="Arial" pitchFamily="34" charset="0"/>
              </a:rPr>
              <a:t> </a:t>
            </a:r>
            <a:r>
              <a:rPr lang="ru-RU" sz="1600" dirty="0" err="1" smtClean="0">
                <a:latin typeface="Arial" pitchFamily="34" charset="0"/>
                <a:cs typeface="Arial" pitchFamily="34" charset="0"/>
              </a:rPr>
              <a:t>Клапейрона</a:t>
            </a:r>
            <a:r>
              <a:rPr lang="ru-RU" sz="1600" dirty="0" smtClean="0">
                <a:latin typeface="Arial" pitchFamily="34" charset="0"/>
                <a:cs typeface="Arial" pitchFamily="34" charset="0"/>
              </a:rPr>
              <a:t> </a:t>
            </a:r>
            <a:r>
              <a:rPr lang="ru-RU" sz="1600" dirty="0">
                <a:latin typeface="Arial" pitchFamily="34" charset="0"/>
                <a:cs typeface="Arial" pitchFamily="34" charset="0"/>
              </a:rPr>
              <a:t>— </a:t>
            </a:r>
            <a:r>
              <a:rPr lang="ru-RU" sz="1600" dirty="0" err="1">
                <a:latin typeface="Arial" pitchFamily="34" charset="0"/>
                <a:cs typeface="Arial" pitchFamily="34" charset="0"/>
              </a:rPr>
              <a:t>Клаузиуса</a:t>
            </a:r>
            <a:endParaRPr lang="ru-RU" sz="1600" dirty="0">
              <a:latin typeface="Arial" pitchFamily="34" charset="0"/>
              <a:cs typeface="Arial" pitchFamily="34" charset="0"/>
            </a:endParaRPr>
          </a:p>
        </p:txBody>
      </p:sp>
      <p:sp>
        <p:nvSpPr>
          <p:cNvPr id="29" name="Freeform 28"/>
          <p:cNvSpPr/>
          <p:nvPr/>
        </p:nvSpPr>
        <p:spPr>
          <a:xfrm>
            <a:off x="7689851" y="4136062"/>
            <a:ext cx="955530" cy="738082"/>
          </a:xfrm>
          <a:custGeom>
            <a:avLst/>
            <a:gdLst>
              <a:gd name="connsiteX0" fmla="*/ 0 w 1162050"/>
              <a:gd name="connsiteY0" fmla="*/ 1104900 h 1104900"/>
              <a:gd name="connsiteX1" fmla="*/ 514350 w 1162050"/>
              <a:gd name="connsiteY1" fmla="*/ 933450 h 1104900"/>
              <a:gd name="connsiteX2" fmla="*/ 914400 w 1162050"/>
              <a:gd name="connsiteY2" fmla="*/ 571500 h 1104900"/>
              <a:gd name="connsiteX3" fmla="*/ 1162050 w 1162050"/>
              <a:gd name="connsiteY3" fmla="*/ 0 h 1104900"/>
            </a:gdLst>
            <a:ahLst/>
            <a:cxnLst>
              <a:cxn ang="0">
                <a:pos x="connsiteX0" y="connsiteY0"/>
              </a:cxn>
              <a:cxn ang="0">
                <a:pos x="connsiteX1" y="connsiteY1"/>
              </a:cxn>
              <a:cxn ang="0">
                <a:pos x="connsiteX2" y="connsiteY2"/>
              </a:cxn>
              <a:cxn ang="0">
                <a:pos x="connsiteX3" y="connsiteY3"/>
              </a:cxn>
            </a:cxnLst>
            <a:rect l="l" t="t" r="r" b="b"/>
            <a:pathLst>
              <a:path w="1162050" h="1104900">
                <a:moveTo>
                  <a:pt x="0" y="1104900"/>
                </a:moveTo>
                <a:cubicBezTo>
                  <a:pt x="180975" y="1063625"/>
                  <a:pt x="361950" y="1022350"/>
                  <a:pt x="514350" y="933450"/>
                </a:cubicBezTo>
                <a:cubicBezTo>
                  <a:pt x="666750" y="844550"/>
                  <a:pt x="806450" y="727075"/>
                  <a:pt x="914400" y="571500"/>
                </a:cubicBezTo>
                <a:cubicBezTo>
                  <a:pt x="1022350" y="415925"/>
                  <a:pt x="1092200" y="207962"/>
                  <a:pt x="1162050" y="0"/>
                </a:cubicBezTo>
              </a:path>
            </a:pathLst>
          </a:custGeom>
          <a:ln w="53975">
            <a:solidFill>
              <a:srgbClr val="4110F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aphicFrame>
        <p:nvGraphicFramePr>
          <p:cNvPr id="30" name="Object 29"/>
          <p:cNvGraphicFramePr>
            <a:graphicFrameLocks noChangeAspect="1"/>
          </p:cNvGraphicFramePr>
          <p:nvPr>
            <p:extLst>
              <p:ext uri="{D42A27DB-BD31-4B8C-83A1-F6EECF244321}">
                <p14:modId xmlns:p14="http://schemas.microsoft.com/office/powerpoint/2010/main" val="2955679211"/>
              </p:ext>
            </p:extLst>
          </p:nvPr>
        </p:nvGraphicFramePr>
        <p:xfrm>
          <a:off x="7236296" y="5844877"/>
          <a:ext cx="1770062" cy="752475"/>
        </p:xfrm>
        <a:graphic>
          <a:graphicData uri="http://schemas.openxmlformats.org/presentationml/2006/ole">
            <mc:AlternateContent xmlns:mc="http://schemas.openxmlformats.org/markup-compatibility/2006">
              <mc:Choice xmlns:v="urn:schemas-microsoft-com:vml" Requires="v">
                <p:oleObj spid="_x0000_s1772452" name="Equation" r:id="rId14" imgW="1041120" imgH="444240" progId="Equation.DSMT4">
                  <p:embed/>
                </p:oleObj>
              </mc:Choice>
              <mc:Fallback>
                <p:oleObj name="Equation" r:id="rId14" imgW="1041120" imgH="444240" progId="Equation.DSMT4">
                  <p:embed/>
                  <p:pic>
                    <p:nvPicPr>
                      <p:cNvPr id="0" name="Object 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36296" y="5844877"/>
                        <a:ext cx="1770062" cy="752475"/>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143314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1 рода</a:t>
            </a:r>
            <a:endParaRPr lang="ru-RU" sz="2800" b="1" kern="0" dirty="0">
              <a:solidFill>
                <a:srgbClr val="003399"/>
              </a:solidFill>
              <a:latin typeface="Arial" pitchFamily="34" charset="0"/>
              <a:cs typeface="Arial" pitchFamily="34" charset="0"/>
            </a:endParaRPr>
          </a:p>
        </p:txBody>
      </p:sp>
      <p:cxnSp>
        <p:nvCxnSpPr>
          <p:cNvPr id="5" name="Straight Arrow Connector 4"/>
          <p:cNvCxnSpPr/>
          <p:nvPr/>
        </p:nvCxnSpPr>
        <p:spPr>
          <a:xfrm flipV="1">
            <a:off x="901171" y="1345186"/>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901171" y="3068214"/>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2884405642"/>
              </p:ext>
            </p:extLst>
          </p:nvPr>
        </p:nvGraphicFramePr>
        <p:xfrm>
          <a:off x="441325" y="1345162"/>
          <a:ext cx="320675" cy="298450"/>
        </p:xfrm>
        <a:graphic>
          <a:graphicData uri="http://schemas.openxmlformats.org/presentationml/2006/ole">
            <mc:AlternateContent xmlns:mc="http://schemas.openxmlformats.org/markup-compatibility/2006">
              <mc:Choice xmlns:v="urn:schemas-microsoft-com:vml" Requires="v">
                <p:oleObj spid="_x0000_s1799836" name="Equation" r:id="rId3" imgW="177480" imgH="164880" progId="Equation.DSMT4">
                  <p:embed/>
                </p:oleObj>
              </mc:Choice>
              <mc:Fallback>
                <p:oleObj name="Equation" r:id="rId3" imgW="177480" imgH="164880" progId="Equation.DSMT4">
                  <p:embed/>
                  <p:pic>
                    <p:nvPicPr>
                      <p:cNvPr id="0" name=""/>
                      <p:cNvPicPr>
                        <a:picLocks noChangeAspect="1" noChangeArrowheads="1"/>
                      </p:cNvPicPr>
                      <p:nvPr/>
                    </p:nvPicPr>
                    <p:blipFill>
                      <a:blip r:embed="rId4"/>
                      <a:srcRect/>
                      <a:stretch>
                        <a:fillRect/>
                      </a:stretch>
                    </p:blipFill>
                    <p:spPr bwMode="auto">
                      <a:xfrm>
                        <a:off x="441325" y="1345162"/>
                        <a:ext cx="3206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85963001"/>
              </p:ext>
            </p:extLst>
          </p:nvPr>
        </p:nvGraphicFramePr>
        <p:xfrm>
          <a:off x="2863197" y="3210049"/>
          <a:ext cx="252412" cy="298450"/>
        </p:xfrm>
        <a:graphic>
          <a:graphicData uri="http://schemas.openxmlformats.org/presentationml/2006/ole">
            <mc:AlternateContent xmlns:mc="http://schemas.openxmlformats.org/markup-compatibility/2006">
              <mc:Choice xmlns:v="urn:schemas-microsoft-com:vml" Requires="v">
                <p:oleObj spid="_x0000_s1799837" name="Equation" r:id="rId5" imgW="139680" imgH="164880" progId="Equation.DSMT4">
                  <p:embed/>
                </p:oleObj>
              </mc:Choice>
              <mc:Fallback>
                <p:oleObj name="Equation" r:id="rId5" imgW="139680" imgH="164880" progId="Equation.DSMT4">
                  <p:embed/>
                  <p:pic>
                    <p:nvPicPr>
                      <p:cNvPr id="0" name=""/>
                      <p:cNvPicPr>
                        <a:picLocks noChangeAspect="1" noChangeArrowheads="1"/>
                      </p:cNvPicPr>
                      <p:nvPr/>
                    </p:nvPicPr>
                    <p:blipFill>
                      <a:blip r:embed="rId6"/>
                      <a:srcRect/>
                      <a:stretch>
                        <a:fillRect/>
                      </a:stretch>
                    </p:blipFill>
                    <p:spPr bwMode="auto">
                      <a:xfrm>
                        <a:off x="2863197" y="3210049"/>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9" name="Straight Connector 8"/>
          <p:cNvCxnSpPr/>
          <p:nvPr/>
        </p:nvCxnSpPr>
        <p:spPr>
          <a:xfrm flipV="1">
            <a:off x="1319310" y="2609463"/>
            <a:ext cx="684076" cy="169277"/>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1988216" y="1774258"/>
            <a:ext cx="635774" cy="305888"/>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extLst>
              <p:ext uri="{D42A27DB-BD31-4B8C-83A1-F6EECF244321}">
                <p14:modId xmlns:p14="http://schemas.microsoft.com/office/powerpoint/2010/main" val="867932196"/>
              </p:ext>
            </p:extLst>
          </p:nvPr>
        </p:nvGraphicFramePr>
        <p:xfrm>
          <a:off x="1838991" y="3138041"/>
          <a:ext cx="298450" cy="434975"/>
        </p:xfrm>
        <a:graphic>
          <a:graphicData uri="http://schemas.openxmlformats.org/presentationml/2006/ole">
            <mc:AlternateContent xmlns:mc="http://schemas.openxmlformats.org/markup-compatibility/2006">
              <mc:Choice xmlns:v="urn:schemas-microsoft-com:vml" Requires="v">
                <p:oleObj spid="_x0000_s1799838" name="Equation" r:id="rId7" imgW="164880" imgH="241200" progId="Equation.DSMT4">
                  <p:embed/>
                </p:oleObj>
              </mc:Choice>
              <mc:Fallback>
                <p:oleObj name="Equation" r:id="rId7" imgW="164880" imgH="241200" progId="Equation.DSMT4">
                  <p:embed/>
                  <p:pic>
                    <p:nvPicPr>
                      <p:cNvPr id="0" name=""/>
                      <p:cNvPicPr>
                        <a:picLocks noChangeAspect="1" noChangeArrowheads="1"/>
                      </p:cNvPicPr>
                      <p:nvPr/>
                    </p:nvPicPr>
                    <p:blipFill>
                      <a:blip r:embed="rId8"/>
                      <a:srcRect/>
                      <a:stretch>
                        <a:fillRect/>
                      </a:stretch>
                    </p:blipFill>
                    <p:spPr bwMode="auto">
                      <a:xfrm>
                        <a:off x="1838991" y="3138041"/>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3" name="Straight Connector 12"/>
          <p:cNvCxnSpPr/>
          <p:nvPr/>
        </p:nvCxnSpPr>
        <p:spPr>
          <a:xfrm flipH="1" flipV="1">
            <a:off x="1977963" y="2609463"/>
            <a:ext cx="10254" cy="449226"/>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4" name="Object 13"/>
          <p:cNvGraphicFramePr>
            <a:graphicFrameLocks noChangeAspect="1"/>
          </p:cNvGraphicFramePr>
          <p:nvPr>
            <p:extLst>
              <p:ext uri="{D42A27DB-BD31-4B8C-83A1-F6EECF244321}">
                <p14:modId xmlns:p14="http://schemas.microsoft.com/office/powerpoint/2010/main" val="1386746271"/>
              </p:ext>
            </p:extLst>
          </p:nvPr>
        </p:nvGraphicFramePr>
        <p:xfrm>
          <a:off x="1319310" y="2360712"/>
          <a:ext cx="160337" cy="298450"/>
        </p:xfrm>
        <a:graphic>
          <a:graphicData uri="http://schemas.openxmlformats.org/presentationml/2006/ole">
            <mc:AlternateContent xmlns:mc="http://schemas.openxmlformats.org/markup-compatibility/2006">
              <mc:Choice xmlns:v="urn:schemas-microsoft-com:vml" Requires="v">
                <p:oleObj spid="_x0000_s1799839" name="Equation" r:id="rId9" imgW="88560" imgH="164880" progId="Equation.DSMT4">
                  <p:embed/>
                </p:oleObj>
              </mc:Choice>
              <mc:Fallback>
                <p:oleObj name="Equation" r:id="rId9" imgW="88560" imgH="1648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9310" y="2360712"/>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181447762"/>
              </p:ext>
            </p:extLst>
          </p:nvPr>
        </p:nvGraphicFramePr>
        <p:xfrm>
          <a:off x="2306103" y="1475808"/>
          <a:ext cx="228600" cy="298450"/>
        </p:xfrm>
        <a:graphic>
          <a:graphicData uri="http://schemas.openxmlformats.org/presentationml/2006/ole">
            <mc:AlternateContent xmlns:mc="http://schemas.openxmlformats.org/markup-compatibility/2006">
              <mc:Choice xmlns:v="urn:schemas-microsoft-com:vml" Requires="v">
                <p:oleObj spid="_x0000_s1799840" name="Equation" r:id="rId11" imgW="126720" imgH="164880" progId="Equation.DSMT4">
                  <p:embed/>
                </p:oleObj>
              </mc:Choice>
              <mc:Fallback>
                <p:oleObj name="Equation" r:id="rId11" imgW="126720" imgH="1648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06103" y="1475808"/>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2" name="Straight Connector 21"/>
          <p:cNvCxnSpPr/>
          <p:nvPr/>
        </p:nvCxnSpPr>
        <p:spPr>
          <a:xfrm flipH="1" flipV="1">
            <a:off x="1988349" y="2106941"/>
            <a:ext cx="0" cy="466310"/>
          </a:xfrm>
          <a:prstGeom prst="line">
            <a:avLst/>
          </a:prstGeom>
          <a:ln w="317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914956" y="2017139"/>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Oval 20"/>
          <p:cNvSpPr/>
          <p:nvPr/>
        </p:nvSpPr>
        <p:spPr>
          <a:xfrm>
            <a:off x="1925209" y="2546456"/>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23"/>
          <p:cNvSpPr/>
          <p:nvPr/>
        </p:nvSpPr>
        <p:spPr>
          <a:xfrm>
            <a:off x="885979" y="844344"/>
            <a:ext cx="2057953" cy="338554"/>
          </a:xfrm>
          <a:prstGeom prst="rect">
            <a:avLst/>
          </a:prstGeom>
        </p:spPr>
        <p:txBody>
          <a:bodyPr wrap="square">
            <a:spAutoFit/>
          </a:bodyPr>
          <a:lstStyle/>
          <a:p>
            <a:r>
              <a:rPr lang="ru-RU" sz="1600" dirty="0" smtClean="0">
                <a:latin typeface="Arial" pitchFamily="34" charset="0"/>
                <a:cs typeface="Arial" pitchFamily="34" charset="0"/>
              </a:rPr>
              <a:t>Скачок энтальпии</a:t>
            </a:r>
            <a:endParaRPr lang="ru-RU" sz="1600" dirty="0">
              <a:latin typeface="Arial" pitchFamily="34" charset="0"/>
              <a:cs typeface="Arial" pitchFamily="34" charset="0"/>
            </a:endParaRPr>
          </a:p>
        </p:txBody>
      </p:sp>
      <p:cxnSp>
        <p:nvCxnSpPr>
          <p:cNvPr id="25" name="Straight Arrow Connector 24"/>
          <p:cNvCxnSpPr/>
          <p:nvPr/>
        </p:nvCxnSpPr>
        <p:spPr>
          <a:xfrm flipV="1">
            <a:off x="4788024" y="1354712"/>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788024" y="3077740"/>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27" name="Object 26"/>
          <p:cNvGraphicFramePr>
            <a:graphicFrameLocks noChangeAspect="1"/>
          </p:cNvGraphicFramePr>
          <p:nvPr>
            <p:extLst>
              <p:ext uri="{D42A27DB-BD31-4B8C-83A1-F6EECF244321}">
                <p14:modId xmlns:p14="http://schemas.microsoft.com/office/powerpoint/2010/main" val="4207750913"/>
              </p:ext>
            </p:extLst>
          </p:nvPr>
        </p:nvGraphicFramePr>
        <p:xfrm>
          <a:off x="4360863" y="1343025"/>
          <a:ext cx="252412" cy="320675"/>
        </p:xfrm>
        <a:graphic>
          <a:graphicData uri="http://schemas.openxmlformats.org/presentationml/2006/ole">
            <mc:AlternateContent xmlns:mc="http://schemas.openxmlformats.org/markup-compatibility/2006">
              <mc:Choice xmlns:v="urn:schemas-microsoft-com:vml" Requires="v">
                <p:oleObj spid="_x0000_s1799841" name="Equation" r:id="rId13" imgW="139680" imgH="177480" progId="Equation.DSMT4">
                  <p:embed/>
                </p:oleObj>
              </mc:Choice>
              <mc:Fallback>
                <p:oleObj name="Equation" r:id="rId13" imgW="139680" imgH="177480" progId="Equation.DSMT4">
                  <p:embed/>
                  <p:pic>
                    <p:nvPicPr>
                      <p:cNvPr id="0" name=""/>
                      <p:cNvPicPr>
                        <a:picLocks noChangeAspect="1" noChangeArrowheads="1"/>
                      </p:cNvPicPr>
                      <p:nvPr/>
                    </p:nvPicPr>
                    <p:blipFill>
                      <a:blip r:embed="rId14"/>
                      <a:srcRect/>
                      <a:stretch>
                        <a:fillRect/>
                      </a:stretch>
                    </p:blipFill>
                    <p:spPr bwMode="auto">
                      <a:xfrm>
                        <a:off x="4360863" y="1343025"/>
                        <a:ext cx="252412"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9086699"/>
              </p:ext>
            </p:extLst>
          </p:nvPr>
        </p:nvGraphicFramePr>
        <p:xfrm>
          <a:off x="6750050" y="3219575"/>
          <a:ext cx="252412" cy="298450"/>
        </p:xfrm>
        <a:graphic>
          <a:graphicData uri="http://schemas.openxmlformats.org/presentationml/2006/ole">
            <mc:AlternateContent xmlns:mc="http://schemas.openxmlformats.org/markup-compatibility/2006">
              <mc:Choice xmlns:v="urn:schemas-microsoft-com:vml" Requires="v">
                <p:oleObj spid="_x0000_s1799842" name="Equation" r:id="rId15" imgW="139680" imgH="164880" progId="Equation.DSMT4">
                  <p:embed/>
                </p:oleObj>
              </mc:Choice>
              <mc:Fallback>
                <p:oleObj name="Equation" r:id="rId15" imgW="139680" imgH="164880" progId="Equation.DSMT4">
                  <p:embed/>
                  <p:pic>
                    <p:nvPicPr>
                      <p:cNvPr id="0" name=""/>
                      <p:cNvPicPr>
                        <a:picLocks noChangeAspect="1" noChangeArrowheads="1"/>
                      </p:cNvPicPr>
                      <p:nvPr/>
                    </p:nvPicPr>
                    <p:blipFill>
                      <a:blip r:embed="rId6"/>
                      <a:srcRect/>
                      <a:stretch>
                        <a:fillRect/>
                      </a:stretch>
                    </p:blipFill>
                    <p:spPr bwMode="auto">
                      <a:xfrm>
                        <a:off x="6750050" y="3219575"/>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9" name="Straight Connector 28"/>
          <p:cNvCxnSpPr/>
          <p:nvPr/>
        </p:nvCxnSpPr>
        <p:spPr>
          <a:xfrm flipV="1">
            <a:off x="5206163" y="2618990"/>
            <a:ext cx="684076" cy="305954"/>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5875069" y="1783784"/>
            <a:ext cx="713155" cy="305888"/>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31" name="Object 30"/>
          <p:cNvGraphicFramePr>
            <a:graphicFrameLocks noChangeAspect="1"/>
          </p:cNvGraphicFramePr>
          <p:nvPr>
            <p:extLst>
              <p:ext uri="{D42A27DB-BD31-4B8C-83A1-F6EECF244321}">
                <p14:modId xmlns:p14="http://schemas.microsoft.com/office/powerpoint/2010/main" val="777742855"/>
              </p:ext>
            </p:extLst>
          </p:nvPr>
        </p:nvGraphicFramePr>
        <p:xfrm>
          <a:off x="5725844" y="3147567"/>
          <a:ext cx="298450" cy="434975"/>
        </p:xfrm>
        <a:graphic>
          <a:graphicData uri="http://schemas.openxmlformats.org/presentationml/2006/ole">
            <mc:AlternateContent xmlns:mc="http://schemas.openxmlformats.org/markup-compatibility/2006">
              <mc:Choice xmlns:v="urn:schemas-microsoft-com:vml" Requires="v">
                <p:oleObj spid="_x0000_s1799843" name="Equation" r:id="rId16" imgW="164880" imgH="241200" progId="Equation.DSMT4">
                  <p:embed/>
                </p:oleObj>
              </mc:Choice>
              <mc:Fallback>
                <p:oleObj name="Equation" r:id="rId16" imgW="164880" imgH="241200" progId="Equation.DSMT4">
                  <p:embed/>
                  <p:pic>
                    <p:nvPicPr>
                      <p:cNvPr id="0" name=""/>
                      <p:cNvPicPr>
                        <a:picLocks noChangeAspect="1" noChangeArrowheads="1"/>
                      </p:cNvPicPr>
                      <p:nvPr/>
                    </p:nvPicPr>
                    <p:blipFill>
                      <a:blip r:embed="rId8"/>
                      <a:srcRect/>
                      <a:stretch>
                        <a:fillRect/>
                      </a:stretch>
                    </p:blipFill>
                    <p:spPr bwMode="auto">
                      <a:xfrm>
                        <a:off x="5725844" y="3147567"/>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32" name="Straight Connector 31"/>
          <p:cNvCxnSpPr/>
          <p:nvPr/>
        </p:nvCxnSpPr>
        <p:spPr>
          <a:xfrm flipH="1" flipV="1">
            <a:off x="5864816" y="2618989"/>
            <a:ext cx="10254" cy="449226"/>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3" name="Object 32"/>
          <p:cNvGraphicFramePr>
            <a:graphicFrameLocks noChangeAspect="1"/>
          </p:cNvGraphicFramePr>
          <p:nvPr>
            <p:extLst>
              <p:ext uri="{D42A27DB-BD31-4B8C-83A1-F6EECF244321}">
                <p14:modId xmlns:p14="http://schemas.microsoft.com/office/powerpoint/2010/main" val="167195972"/>
              </p:ext>
            </p:extLst>
          </p:nvPr>
        </p:nvGraphicFramePr>
        <p:xfrm>
          <a:off x="5206163" y="2370238"/>
          <a:ext cx="160337" cy="298450"/>
        </p:xfrm>
        <a:graphic>
          <a:graphicData uri="http://schemas.openxmlformats.org/presentationml/2006/ole">
            <mc:AlternateContent xmlns:mc="http://schemas.openxmlformats.org/markup-compatibility/2006">
              <mc:Choice xmlns:v="urn:schemas-microsoft-com:vml" Requires="v">
                <p:oleObj spid="_x0000_s1799844" name="Equation" r:id="rId17" imgW="88560" imgH="164880" progId="Equation.DSMT4">
                  <p:embed/>
                </p:oleObj>
              </mc:Choice>
              <mc:Fallback>
                <p:oleObj name="Equation" r:id="rId17" imgW="88560" imgH="1648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06163" y="2370238"/>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8930050"/>
              </p:ext>
            </p:extLst>
          </p:nvPr>
        </p:nvGraphicFramePr>
        <p:xfrm>
          <a:off x="6192956" y="1485334"/>
          <a:ext cx="228600" cy="298450"/>
        </p:xfrm>
        <a:graphic>
          <a:graphicData uri="http://schemas.openxmlformats.org/presentationml/2006/ole">
            <mc:AlternateContent xmlns:mc="http://schemas.openxmlformats.org/markup-compatibility/2006">
              <mc:Choice xmlns:v="urn:schemas-microsoft-com:vml" Requires="v">
                <p:oleObj spid="_x0000_s1799845" name="Equation" r:id="rId18" imgW="126720" imgH="164880" progId="Equation.DSMT4">
                  <p:embed/>
                </p:oleObj>
              </mc:Choice>
              <mc:Fallback>
                <p:oleObj name="Equation" r:id="rId18" imgW="126720" imgH="1648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92956" y="1485334"/>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35" name="Straight Connector 34"/>
          <p:cNvCxnSpPr/>
          <p:nvPr/>
        </p:nvCxnSpPr>
        <p:spPr>
          <a:xfrm flipH="1" flipV="1">
            <a:off x="5875202" y="2116467"/>
            <a:ext cx="0" cy="466310"/>
          </a:xfrm>
          <a:prstGeom prst="line">
            <a:avLst/>
          </a:prstGeom>
          <a:ln w="317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5801809" y="2026665"/>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Oval 36"/>
          <p:cNvSpPr/>
          <p:nvPr/>
        </p:nvSpPr>
        <p:spPr>
          <a:xfrm>
            <a:off x="5812062" y="2555982"/>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Rectangle 37"/>
          <p:cNvSpPr/>
          <p:nvPr/>
        </p:nvSpPr>
        <p:spPr>
          <a:xfrm>
            <a:off x="4772832" y="844344"/>
            <a:ext cx="2057953" cy="338554"/>
          </a:xfrm>
          <a:prstGeom prst="rect">
            <a:avLst/>
          </a:prstGeom>
        </p:spPr>
        <p:txBody>
          <a:bodyPr wrap="square">
            <a:spAutoFit/>
          </a:bodyPr>
          <a:lstStyle/>
          <a:p>
            <a:r>
              <a:rPr lang="ru-RU" sz="1600" dirty="0" smtClean="0">
                <a:latin typeface="Arial" pitchFamily="34" charset="0"/>
                <a:cs typeface="Arial" pitchFamily="34" charset="0"/>
              </a:rPr>
              <a:t>Скачок энтропии</a:t>
            </a:r>
            <a:endParaRPr lang="ru-RU" sz="1600" dirty="0">
              <a:latin typeface="Arial" pitchFamily="34" charset="0"/>
              <a:cs typeface="Arial" pitchFamily="34" charset="0"/>
            </a:endParaRPr>
          </a:p>
        </p:txBody>
      </p:sp>
      <p:cxnSp>
        <p:nvCxnSpPr>
          <p:cNvPr id="41" name="Straight Arrow Connector 40"/>
          <p:cNvCxnSpPr/>
          <p:nvPr/>
        </p:nvCxnSpPr>
        <p:spPr>
          <a:xfrm flipV="1">
            <a:off x="1007107" y="4297514"/>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007107" y="6020542"/>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43" name="Object 42"/>
          <p:cNvGraphicFramePr>
            <a:graphicFrameLocks noChangeAspect="1"/>
          </p:cNvGraphicFramePr>
          <p:nvPr>
            <p:extLst>
              <p:ext uri="{D42A27DB-BD31-4B8C-83A1-F6EECF244321}">
                <p14:modId xmlns:p14="http://schemas.microsoft.com/office/powerpoint/2010/main" val="803416026"/>
              </p:ext>
            </p:extLst>
          </p:nvPr>
        </p:nvGraphicFramePr>
        <p:xfrm>
          <a:off x="568325" y="4285058"/>
          <a:ext cx="276225" cy="320675"/>
        </p:xfrm>
        <a:graphic>
          <a:graphicData uri="http://schemas.openxmlformats.org/presentationml/2006/ole">
            <mc:AlternateContent xmlns:mc="http://schemas.openxmlformats.org/markup-compatibility/2006">
              <mc:Choice xmlns:v="urn:schemas-microsoft-com:vml" Requires="v">
                <p:oleObj spid="_x0000_s1799846" name="Equation" r:id="rId19" imgW="152280" imgH="177480" progId="Equation.DSMT4">
                  <p:embed/>
                </p:oleObj>
              </mc:Choice>
              <mc:Fallback>
                <p:oleObj name="Equation" r:id="rId19" imgW="152280" imgH="177480" progId="Equation.DSMT4">
                  <p:embed/>
                  <p:pic>
                    <p:nvPicPr>
                      <p:cNvPr id="0" name=""/>
                      <p:cNvPicPr>
                        <a:picLocks noChangeAspect="1" noChangeArrowheads="1"/>
                      </p:cNvPicPr>
                      <p:nvPr/>
                    </p:nvPicPr>
                    <p:blipFill>
                      <a:blip r:embed="rId20"/>
                      <a:srcRect/>
                      <a:stretch>
                        <a:fillRect/>
                      </a:stretch>
                    </p:blipFill>
                    <p:spPr bwMode="auto">
                      <a:xfrm>
                        <a:off x="568325" y="4285058"/>
                        <a:ext cx="27622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3923068721"/>
              </p:ext>
            </p:extLst>
          </p:nvPr>
        </p:nvGraphicFramePr>
        <p:xfrm>
          <a:off x="2969133" y="6162377"/>
          <a:ext cx="252412" cy="298450"/>
        </p:xfrm>
        <a:graphic>
          <a:graphicData uri="http://schemas.openxmlformats.org/presentationml/2006/ole">
            <mc:AlternateContent xmlns:mc="http://schemas.openxmlformats.org/markup-compatibility/2006">
              <mc:Choice xmlns:v="urn:schemas-microsoft-com:vml" Requires="v">
                <p:oleObj spid="_x0000_s1799847" name="Equation" r:id="rId21" imgW="139680" imgH="164880" progId="Equation.DSMT4">
                  <p:embed/>
                </p:oleObj>
              </mc:Choice>
              <mc:Fallback>
                <p:oleObj name="Equation" r:id="rId21" imgW="139680" imgH="164880" progId="Equation.DSMT4">
                  <p:embed/>
                  <p:pic>
                    <p:nvPicPr>
                      <p:cNvPr id="0" name=""/>
                      <p:cNvPicPr>
                        <a:picLocks noChangeAspect="1" noChangeArrowheads="1"/>
                      </p:cNvPicPr>
                      <p:nvPr/>
                    </p:nvPicPr>
                    <p:blipFill>
                      <a:blip r:embed="rId6"/>
                      <a:srcRect/>
                      <a:stretch>
                        <a:fillRect/>
                      </a:stretch>
                    </p:blipFill>
                    <p:spPr bwMode="auto">
                      <a:xfrm>
                        <a:off x="2969133" y="6162377"/>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45" name="Straight Connector 44"/>
          <p:cNvCxnSpPr/>
          <p:nvPr/>
        </p:nvCxnSpPr>
        <p:spPr>
          <a:xfrm flipV="1">
            <a:off x="1425246" y="5561792"/>
            <a:ext cx="684076" cy="152977"/>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2094152" y="4879530"/>
            <a:ext cx="677648" cy="15294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47" name="Object 46"/>
          <p:cNvGraphicFramePr>
            <a:graphicFrameLocks noChangeAspect="1"/>
          </p:cNvGraphicFramePr>
          <p:nvPr>
            <p:extLst>
              <p:ext uri="{D42A27DB-BD31-4B8C-83A1-F6EECF244321}">
                <p14:modId xmlns:p14="http://schemas.microsoft.com/office/powerpoint/2010/main" val="756437799"/>
              </p:ext>
            </p:extLst>
          </p:nvPr>
        </p:nvGraphicFramePr>
        <p:xfrm>
          <a:off x="1944927" y="6090369"/>
          <a:ext cx="298450" cy="434975"/>
        </p:xfrm>
        <a:graphic>
          <a:graphicData uri="http://schemas.openxmlformats.org/presentationml/2006/ole">
            <mc:AlternateContent xmlns:mc="http://schemas.openxmlformats.org/markup-compatibility/2006">
              <mc:Choice xmlns:v="urn:schemas-microsoft-com:vml" Requires="v">
                <p:oleObj spid="_x0000_s1799848" name="Equation" r:id="rId22" imgW="164880" imgH="241200" progId="Equation.DSMT4">
                  <p:embed/>
                </p:oleObj>
              </mc:Choice>
              <mc:Fallback>
                <p:oleObj name="Equation" r:id="rId22" imgW="164880" imgH="241200" progId="Equation.DSMT4">
                  <p:embed/>
                  <p:pic>
                    <p:nvPicPr>
                      <p:cNvPr id="0" name=""/>
                      <p:cNvPicPr>
                        <a:picLocks noChangeAspect="1" noChangeArrowheads="1"/>
                      </p:cNvPicPr>
                      <p:nvPr/>
                    </p:nvPicPr>
                    <p:blipFill>
                      <a:blip r:embed="rId8"/>
                      <a:srcRect/>
                      <a:stretch>
                        <a:fillRect/>
                      </a:stretch>
                    </p:blipFill>
                    <p:spPr bwMode="auto">
                      <a:xfrm>
                        <a:off x="1944927" y="6090369"/>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48" name="Straight Connector 47"/>
          <p:cNvCxnSpPr/>
          <p:nvPr/>
        </p:nvCxnSpPr>
        <p:spPr>
          <a:xfrm flipH="1" flipV="1">
            <a:off x="2083899" y="5561791"/>
            <a:ext cx="10254" cy="449226"/>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49" name="Object 48"/>
          <p:cNvGraphicFramePr>
            <a:graphicFrameLocks noChangeAspect="1"/>
          </p:cNvGraphicFramePr>
          <p:nvPr>
            <p:extLst>
              <p:ext uri="{D42A27DB-BD31-4B8C-83A1-F6EECF244321}">
                <p14:modId xmlns:p14="http://schemas.microsoft.com/office/powerpoint/2010/main" val="810075084"/>
              </p:ext>
            </p:extLst>
          </p:nvPr>
        </p:nvGraphicFramePr>
        <p:xfrm>
          <a:off x="1425246" y="5313040"/>
          <a:ext cx="160337" cy="298450"/>
        </p:xfrm>
        <a:graphic>
          <a:graphicData uri="http://schemas.openxmlformats.org/presentationml/2006/ole">
            <mc:AlternateContent xmlns:mc="http://schemas.openxmlformats.org/markup-compatibility/2006">
              <mc:Choice xmlns:v="urn:schemas-microsoft-com:vml" Requires="v">
                <p:oleObj spid="_x0000_s1799849" name="Equation" r:id="rId23" imgW="88560" imgH="164880" progId="Equation.DSMT4">
                  <p:embed/>
                </p:oleObj>
              </mc:Choice>
              <mc:Fallback>
                <p:oleObj name="Equation" r:id="rId23" imgW="88560" imgH="1648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5246" y="5313040"/>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370261294"/>
              </p:ext>
            </p:extLst>
          </p:nvPr>
        </p:nvGraphicFramePr>
        <p:xfrm>
          <a:off x="2412039" y="4428136"/>
          <a:ext cx="228600" cy="298450"/>
        </p:xfrm>
        <a:graphic>
          <a:graphicData uri="http://schemas.openxmlformats.org/presentationml/2006/ole">
            <mc:AlternateContent xmlns:mc="http://schemas.openxmlformats.org/markup-compatibility/2006">
              <mc:Choice xmlns:v="urn:schemas-microsoft-com:vml" Requires="v">
                <p:oleObj spid="_x0000_s1799850" name="Equation" r:id="rId24" imgW="126720" imgH="164880" progId="Equation.DSMT4">
                  <p:embed/>
                </p:oleObj>
              </mc:Choice>
              <mc:Fallback>
                <p:oleObj name="Equation" r:id="rId24" imgW="126720" imgH="1648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039" y="4428136"/>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51" name="Straight Connector 50"/>
          <p:cNvCxnSpPr/>
          <p:nvPr/>
        </p:nvCxnSpPr>
        <p:spPr>
          <a:xfrm flipH="1" flipV="1">
            <a:off x="2094285" y="5059269"/>
            <a:ext cx="0" cy="466310"/>
          </a:xfrm>
          <a:prstGeom prst="line">
            <a:avLst/>
          </a:prstGeom>
          <a:ln w="317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2020892" y="4969467"/>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Oval 52"/>
          <p:cNvSpPr/>
          <p:nvPr/>
        </p:nvSpPr>
        <p:spPr>
          <a:xfrm>
            <a:off x="2031145" y="5498784"/>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Rectangle 55"/>
          <p:cNvSpPr/>
          <p:nvPr/>
        </p:nvSpPr>
        <p:spPr>
          <a:xfrm>
            <a:off x="715827" y="3789683"/>
            <a:ext cx="3093535" cy="338554"/>
          </a:xfrm>
          <a:prstGeom prst="rect">
            <a:avLst/>
          </a:prstGeom>
        </p:spPr>
        <p:txBody>
          <a:bodyPr wrap="square">
            <a:spAutoFit/>
          </a:bodyPr>
          <a:lstStyle/>
          <a:p>
            <a:r>
              <a:rPr lang="ru-RU" sz="1600" dirty="0" smtClean="0">
                <a:latin typeface="Arial" pitchFamily="34" charset="0"/>
                <a:cs typeface="Arial" pitchFamily="34" charset="0"/>
              </a:rPr>
              <a:t>Скачок молярного объема</a:t>
            </a:r>
            <a:endParaRPr lang="ru-RU" sz="1600" dirty="0">
              <a:latin typeface="Arial" pitchFamily="34" charset="0"/>
              <a:cs typeface="Arial" pitchFamily="34" charset="0"/>
            </a:endParaRPr>
          </a:p>
        </p:txBody>
      </p:sp>
      <p:sp>
        <p:nvSpPr>
          <p:cNvPr id="57" name="Rectangle 56"/>
          <p:cNvSpPr/>
          <p:nvPr/>
        </p:nvSpPr>
        <p:spPr>
          <a:xfrm>
            <a:off x="4684878" y="3824241"/>
            <a:ext cx="3093535" cy="338554"/>
          </a:xfrm>
          <a:prstGeom prst="rect">
            <a:avLst/>
          </a:prstGeom>
        </p:spPr>
        <p:txBody>
          <a:bodyPr wrap="square">
            <a:spAutoFit/>
          </a:bodyPr>
          <a:lstStyle/>
          <a:p>
            <a:r>
              <a:rPr lang="ru-RU" sz="1600" dirty="0" smtClean="0">
                <a:latin typeface="Arial" pitchFamily="34" charset="0"/>
                <a:cs typeface="Arial" pitchFamily="34" charset="0"/>
              </a:rPr>
              <a:t>Бесконечная теплоемкость</a:t>
            </a:r>
            <a:endParaRPr lang="ru-RU" sz="1600" dirty="0">
              <a:latin typeface="Arial" pitchFamily="34" charset="0"/>
              <a:cs typeface="Arial" pitchFamily="34" charset="0"/>
            </a:endParaRPr>
          </a:p>
        </p:txBody>
      </p:sp>
      <p:cxnSp>
        <p:nvCxnSpPr>
          <p:cNvPr id="58" name="Straight Arrow Connector 57"/>
          <p:cNvCxnSpPr/>
          <p:nvPr/>
        </p:nvCxnSpPr>
        <p:spPr>
          <a:xfrm flipV="1">
            <a:off x="4893960" y="4299248"/>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4893960" y="6022276"/>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60" name="Object 59"/>
          <p:cNvGraphicFramePr>
            <a:graphicFrameLocks noChangeAspect="1"/>
          </p:cNvGraphicFramePr>
          <p:nvPr>
            <p:extLst>
              <p:ext uri="{D42A27DB-BD31-4B8C-83A1-F6EECF244321}">
                <p14:modId xmlns:p14="http://schemas.microsoft.com/office/powerpoint/2010/main" val="1259842920"/>
              </p:ext>
            </p:extLst>
          </p:nvPr>
        </p:nvGraphicFramePr>
        <p:xfrm>
          <a:off x="4408488" y="4230321"/>
          <a:ext cx="368300" cy="434975"/>
        </p:xfrm>
        <a:graphic>
          <a:graphicData uri="http://schemas.openxmlformats.org/presentationml/2006/ole">
            <mc:AlternateContent xmlns:mc="http://schemas.openxmlformats.org/markup-compatibility/2006">
              <mc:Choice xmlns:v="urn:schemas-microsoft-com:vml" Requires="v">
                <p:oleObj spid="_x0000_s1799851" name="Equation" r:id="rId25" imgW="203040" imgH="241200" progId="Equation.DSMT4">
                  <p:embed/>
                </p:oleObj>
              </mc:Choice>
              <mc:Fallback>
                <p:oleObj name="Equation" r:id="rId25" imgW="203040" imgH="241200" progId="Equation.DSMT4">
                  <p:embed/>
                  <p:pic>
                    <p:nvPicPr>
                      <p:cNvPr id="0" name=""/>
                      <p:cNvPicPr>
                        <a:picLocks noChangeAspect="1" noChangeArrowheads="1"/>
                      </p:cNvPicPr>
                      <p:nvPr/>
                    </p:nvPicPr>
                    <p:blipFill>
                      <a:blip r:embed="rId26"/>
                      <a:srcRect/>
                      <a:stretch>
                        <a:fillRect/>
                      </a:stretch>
                    </p:blipFill>
                    <p:spPr bwMode="auto">
                      <a:xfrm>
                        <a:off x="4408488" y="4230321"/>
                        <a:ext cx="3683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28769390"/>
              </p:ext>
            </p:extLst>
          </p:nvPr>
        </p:nvGraphicFramePr>
        <p:xfrm>
          <a:off x="6855986" y="6164111"/>
          <a:ext cx="252412" cy="298450"/>
        </p:xfrm>
        <a:graphic>
          <a:graphicData uri="http://schemas.openxmlformats.org/presentationml/2006/ole">
            <mc:AlternateContent xmlns:mc="http://schemas.openxmlformats.org/markup-compatibility/2006">
              <mc:Choice xmlns:v="urn:schemas-microsoft-com:vml" Requires="v">
                <p:oleObj spid="_x0000_s1799852" name="Equation" r:id="rId27" imgW="139680" imgH="164880" progId="Equation.DSMT4">
                  <p:embed/>
                </p:oleObj>
              </mc:Choice>
              <mc:Fallback>
                <p:oleObj name="Equation" r:id="rId27" imgW="139680" imgH="164880" progId="Equation.DSMT4">
                  <p:embed/>
                  <p:pic>
                    <p:nvPicPr>
                      <p:cNvPr id="0" name=""/>
                      <p:cNvPicPr>
                        <a:picLocks noChangeAspect="1" noChangeArrowheads="1"/>
                      </p:cNvPicPr>
                      <p:nvPr/>
                    </p:nvPicPr>
                    <p:blipFill>
                      <a:blip r:embed="rId6"/>
                      <a:srcRect/>
                      <a:stretch>
                        <a:fillRect/>
                      </a:stretch>
                    </p:blipFill>
                    <p:spPr bwMode="auto">
                      <a:xfrm>
                        <a:off x="6855986" y="6164111"/>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62" name="Straight Connector 61"/>
          <p:cNvCxnSpPr/>
          <p:nvPr/>
        </p:nvCxnSpPr>
        <p:spPr>
          <a:xfrm flipV="1">
            <a:off x="5312099" y="5563526"/>
            <a:ext cx="684076" cy="152977"/>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6120380" y="5450841"/>
            <a:ext cx="677648" cy="15294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64" name="Object 63"/>
          <p:cNvGraphicFramePr>
            <a:graphicFrameLocks noChangeAspect="1"/>
          </p:cNvGraphicFramePr>
          <p:nvPr>
            <p:extLst>
              <p:ext uri="{D42A27DB-BD31-4B8C-83A1-F6EECF244321}">
                <p14:modId xmlns:p14="http://schemas.microsoft.com/office/powerpoint/2010/main" val="4094879338"/>
              </p:ext>
            </p:extLst>
          </p:nvPr>
        </p:nvGraphicFramePr>
        <p:xfrm>
          <a:off x="5894787" y="6090369"/>
          <a:ext cx="298450" cy="434975"/>
        </p:xfrm>
        <a:graphic>
          <a:graphicData uri="http://schemas.openxmlformats.org/presentationml/2006/ole">
            <mc:AlternateContent xmlns:mc="http://schemas.openxmlformats.org/markup-compatibility/2006">
              <mc:Choice xmlns:v="urn:schemas-microsoft-com:vml" Requires="v">
                <p:oleObj spid="_x0000_s1799853" name="Equation" r:id="rId28" imgW="164880" imgH="241200" progId="Equation.DSMT4">
                  <p:embed/>
                </p:oleObj>
              </mc:Choice>
              <mc:Fallback>
                <p:oleObj name="Equation" r:id="rId28" imgW="164880" imgH="241200" progId="Equation.DSMT4">
                  <p:embed/>
                  <p:pic>
                    <p:nvPicPr>
                      <p:cNvPr id="0" name=""/>
                      <p:cNvPicPr>
                        <a:picLocks noChangeAspect="1" noChangeArrowheads="1"/>
                      </p:cNvPicPr>
                      <p:nvPr/>
                    </p:nvPicPr>
                    <p:blipFill>
                      <a:blip r:embed="rId8"/>
                      <a:srcRect/>
                      <a:stretch>
                        <a:fillRect/>
                      </a:stretch>
                    </p:blipFill>
                    <p:spPr bwMode="auto">
                      <a:xfrm>
                        <a:off x="5894787" y="6090369"/>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65" name="Straight Connector 64"/>
          <p:cNvCxnSpPr/>
          <p:nvPr/>
        </p:nvCxnSpPr>
        <p:spPr>
          <a:xfrm flipH="1" flipV="1">
            <a:off x="6044012" y="4162795"/>
            <a:ext cx="10254" cy="1845777"/>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66" name="Object 65"/>
          <p:cNvGraphicFramePr>
            <a:graphicFrameLocks noChangeAspect="1"/>
          </p:cNvGraphicFramePr>
          <p:nvPr>
            <p:extLst>
              <p:ext uri="{D42A27DB-BD31-4B8C-83A1-F6EECF244321}">
                <p14:modId xmlns:p14="http://schemas.microsoft.com/office/powerpoint/2010/main" val="1031324754"/>
              </p:ext>
            </p:extLst>
          </p:nvPr>
        </p:nvGraphicFramePr>
        <p:xfrm>
          <a:off x="5312099" y="5314774"/>
          <a:ext cx="160337" cy="298450"/>
        </p:xfrm>
        <a:graphic>
          <a:graphicData uri="http://schemas.openxmlformats.org/presentationml/2006/ole">
            <mc:AlternateContent xmlns:mc="http://schemas.openxmlformats.org/markup-compatibility/2006">
              <mc:Choice xmlns:v="urn:schemas-microsoft-com:vml" Requires="v">
                <p:oleObj spid="_x0000_s1799854" name="Equation" r:id="rId29" imgW="88560" imgH="164880" progId="Equation.DSMT4">
                  <p:embed/>
                </p:oleObj>
              </mc:Choice>
              <mc:Fallback>
                <p:oleObj name="Equation" r:id="rId29" imgW="88560" imgH="16488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12099" y="5314774"/>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7" name="Object 66"/>
          <p:cNvGraphicFramePr>
            <a:graphicFrameLocks noChangeAspect="1"/>
          </p:cNvGraphicFramePr>
          <p:nvPr>
            <p:extLst>
              <p:ext uri="{D42A27DB-BD31-4B8C-83A1-F6EECF244321}">
                <p14:modId xmlns:p14="http://schemas.microsoft.com/office/powerpoint/2010/main" val="63135985"/>
              </p:ext>
            </p:extLst>
          </p:nvPr>
        </p:nvGraphicFramePr>
        <p:xfrm>
          <a:off x="6298892" y="4429870"/>
          <a:ext cx="228600" cy="298450"/>
        </p:xfrm>
        <a:graphic>
          <a:graphicData uri="http://schemas.openxmlformats.org/presentationml/2006/ole">
            <mc:AlternateContent xmlns:mc="http://schemas.openxmlformats.org/markup-compatibility/2006">
              <mc:Choice xmlns:v="urn:schemas-microsoft-com:vml" Requires="v">
                <p:oleObj spid="_x0000_s1799855" name="Equation" r:id="rId30" imgW="126720" imgH="164880" progId="Equation.DSMT4">
                  <p:embed/>
                </p:oleObj>
              </mc:Choice>
              <mc:Fallback>
                <p:oleObj name="Equation" r:id="rId30" imgW="126720" imgH="16488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98892" y="4429870"/>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68" name="Straight Connector 67"/>
          <p:cNvCxnSpPr/>
          <p:nvPr/>
        </p:nvCxnSpPr>
        <p:spPr>
          <a:xfrm flipH="1" flipV="1">
            <a:off x="5975879" y="4399662"/>
            <a:ext cx="5259" cy="1127651"/>
          </a:xfrm>
          <a:prstGeom prst="line">
            <a:avLst/>
          </a:prstGeom>
          <a:ln w="317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70" name="Oval 69"/>
          <p:cNvSpPr/>
          <p:nvPr/>
        </p:nvSpPr>
        <p:spPr>
          <a:xfrm>
            <a:off x="5917998" y="5500518"/>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2" name="Straight Connector 71"/>
          <p:cNvCxnSpPr>
            <a:stCxn id="69" idx="0"/>
          </p:cNvCxnSpPr>
          <p:nvPr/>
        </p:nvCxnSpPr>
        <p:spPr>
          <a:xfrm flipH="1" flipV="1">
            <a:off x="6120380" y="4299248"/>
            <a:ext cx="28825" cy="1232065"/>
          </a:xfrm>
          <a:prstGeom prst="line">
            <a:avLst/>
          </a:prstGeom>
          <a:ln w="317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6086198" y="5531313"/>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576256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27"/>
          <p:cNvSpPr/>
          <p:nvPr/>
        </p:nvSpPr>
        <p:spPr>
          <a:xfrm>
            <a:off x="6556570" y="1331915"/>
            <a:ext cx="1557196" cy="1240325"/>
          </a:xfrm>
          <a:custGeom>
            <a:avLst/>
            <a:gdLst>
              <a:gd name="connsiteX0" fmla="*/ 0 w 1557196"/>
              <a:gd name="connsiteY0" fmla="*/ 0 h 1240325"/>
              <a:gd name="connsiteX1" fmla="*/ 497941 w 1557196"/>
              <a:gd name="connsiteY1" fmla="*/ 470780 h 1240325"/>
              <a:gd name="connsiteX2" fmla="*/ 1032095 w 1557196"/>
              <a:gd name="connsiteY2" fmla="*/ 669956 h 1240325"/>
              <a:gd name="connsiteX3" fmla="*/ 1557196 w 1557196"/>
              <a:gd name="connsiteY3" fmla="*/ 1240325 h 1240325"/>
            </a:gdLst>
            <a:ahLst/>
            <a:cxnLst>
              <a:cxn ang="0">
                <a:pos x="connsiteX0" y="connsiteY0"/>
              </a:cxn>
              <a:cxn ang="0">
                <a:pos x="connsiteX1" y="connsiteY1"/>
              </a:cxn>
              <a:cxn ang="0">
                <a:pos x="connsiteX2" y="connsiteY2"/>
              </a:cxn>
              <a:cxn ang="0">
                <a:pos x="connsiteX3" y="connsiteY3"/>
              </a:cxn>
            </a:cxnLst>
            <a:rect l="l" t="t" r="r" b="b"/>
            <a:pathLst>
              <a:path w="1557196" h="1240325">
                <a:moveTo>
                  <a:pt x="0" y="0"/>
                </a:moveTo>
                <a:cubicBezTo>
                  <a:pt x="162962" y="179560"/>
                  <a:pt x="325925" y="359121"/>
                  <a:pt x="497941" y="470780"/>
                </a:cubicBezTo>
                <a:cubicBezTo>
                  <a:pt x="669957" y="582439"/>
                  <a:pt x="855553" y="541699"/>
                  <a:pt x="1032095" y="669956"/>
                </a:cubicBezTo>
                <a:cubicBezTo>
                  <a:pt x="1208638" y="798214"/>
                  <a:pt x="1382917" y="1019269"/>
                  <a:pt x="1557196" y="1240325"/>
                </a:cubicBezTo>
              </a:path>
            </a:pathLst>
          </a:custGeom>
          <a:ln w="34925">
            <a:solidFill>
              <a:srgbClr val="BC36B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4"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2 рода</a:t>
            </a:r>
            <a:endParaRPr lang="ru-RU" sz="2800" b="1" kern="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129232851"/>
              </p:ext>
            </p:extLst>
          </p:nvPr>
        </p:nvGraphicFramePr>
        <p:xfrm>
          <a:off x="3419872" y="3573016"/>
          <a:ext cx="5492750" cy="862012"/>
        </p:xfrm>
        <a:graphic>
          <a:graphicData uri="http://schemas.openxmlformats.org/presentationml/2006/ole">
            <mc:AlternateContent xmlns:mc="http://schemas.openxmlformats.org/markup-compatibility/2006">
              <mc:Choice xmlns:v="urn:schemas-microsoft-com:vml" Requires="v">
                <p:oleObj spid="_x0000_s1777327" name="Equation" r:id="rId3" imgW="3225600" imgH="507960" progId="Equation.DSMT4">
                  <p:embed/>
                </p:oleObj>
              </mc:Choice>
              <mc:Fallback>
                <p:oleObj name="Equation" r:id="rId3" imgW="3225600" imgH="507960" progId="Equation.DSMT4">
                  <p:embed/>
                  <p:pic>
                    <p:nvPicPr>
                      <p:cNvPr id="0" name="Object 25"/>
                      <p:cNvPicPr>
                        <a:picLocks noChangeAspect="1" noChangeArrowheads="1"/>
                      </p:cNvPicPr>
                      <p:nvPr/>
                    </p:nvPicPr>
                    <p:blipFill>
                      <a:blip r:embed="rId4"/>
                      <a:srcRect/>
                      <a:stretch>
                        <a:fillRect/>
                      </a:stretch>
                    </p:blipFill>
                    <p:spPr bwMode="auto">
                      <a:xfrm>
                        <a:off x="3419872" y="3573016"/>
                        <a:ext cx="549275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444245181"/>
              </p:ext>
            </p:extLst>
          </p:nvPr>
        </p:nvGraphicFramePr>
        <p:xfrm>
          <a:off x="3347864" y="4550812"/>
          <a:ext cx="5319713" cy="862012"/>
        </p:xfrm>
        <a:graphic>
          <a:graphicData uri="http://schemas.openxmlformats.org/presentationml/2006/ole">
            <mc:AlternateContent xmlns:mc="http://schemas.openxmlformats.org/markup-compatibility/2006">
              <mc:Choice xmlns:v="urn:schemas-microsoft-com:vml" Requires="v">
                <p:oleObj spid="_x0000_s1777328" name="Equation" r:id="rId5" imgW="3124080" imgH="507960" progId="Equation.DSMT4">
                  <p:embed/>
                </p:oleObj>
              </mc:Choice>
              <mc:Fallback>
                <p:oleObj name="Equation" r:id="rId5" imgW="3124080" imgH="507960" progId="Equation.DSMT4">
                  <p:embed/>
                  <p:pic>
                    <p:nvPicPr>
                      <p:cNvPr id="0" name="Object 27"/>
                      <p:cNvPicPr>
                        <a:picLocks noChangeAspect="1" noChangeArrowheads="1"/>
                      </p:cNvPicPr>
                      <p:nvPr/>
                    </p:nvPicPr>
                    <p:blipFill>
                      <a:blip r:embed="rId6"/>
                      <a:srcRect/>
                      <a:stretch>
                        <a:fillRect/>
                      </a:stretch>
                    </p:blipFill>
                    <p:spPr bwMode="auto">
                      <a:xfrm>
                        <a:off x="3347864" y="4550812"/>
                        <a:ext cx="5319713"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Rectangle 6"/>
          <p:cNvSpPr/>
          <p:nvPr/>
        </p:nvSpPr>
        <p:spPr>
          <a:xfrm>
            <a:off x="323528" y="764704"/>
            <a:ext cx="4464496" cy="923330"/>
          </a:xfrm>
          <a:prstGeom prst="rect">
            <a:avLst/>
          </a:prstGeom>
        </p:spPr>
        <p:txBody>
          <a:bodyPr wrap="square">
            <a:spAutoFit/>
          </a:bodyPr>
          <a:lstStyle/>
          <a:p>
            <a:r>
              <a:rPr lang="ru-RU" dirty="0"/>
              <a:t>При </a:t>
            </a:r>
            <a:r>
              <a:rPr lang="ru-RU" dirty="0" smtClean="0"/>
              <a:t>фазовых переходах 2 </a:t>
            </a:r>
            <a:r>
              <a:rPr lang="ru-RU" dirty="0"/>
              <a:t>рода, как и при переходах </a:t>
            </a:r>
            <a:r>
              <a:rPr lang="ru-RU" dirty="0" smtClean="0"/>
              <a:t>1 рода, химический </a:t>
            </a:r>
            <a:r>
              <a:rPr lang="ru-RU" dirty="0"/>
              <a:t>потенциал  изменяется непрерывно</a:t>
            </a:r>
          </a:p>
        </p:txBody>
      </p:sp>
      <p:sp>
        <p:nvSpPr>
          <p:cNvPr id="9" name="Rectangle 8"/>
          <p:cNvSpPr/>
          <p:nvPr/>
        </p:nvSpPr>
        <p:spPr>
          <a:xfrm>
            <a:off x="358663" y="2111342"/>
            <a:ext cx="4752528" cy="1077218"/>
          </a:xfrm>
          <a:prstGeom prst="rect">
            <a:avLst/>
          </a:prstGeom>
        </p:spPr>
        <p:txBody>
          <a:bodyPr wrap="square">
            <a:spAutoFit/>
          </a:bodyPr>
          <a:lstStyle/>
          <a:p>
            <a:pPr algn="just"/>
            <a:r>
              <a:rPr lang="ru-RU" sz="1600" dirty="0" smtClean="0">
                <a:latin typeface="Arial" pitchFamily="34" charset="0"/>
                <a:cs typeface="Arial" pitchFamily="34" charset="0"/>
              </a:rPr>
              <a:t>Первые </a:t>
            </a:r>
            <a:r>
              <a:rPr lang="ru-RU" sz="1600" dirty="0">
                <a:latin typeface="Arial" pitchFamily="34" charset="0"/>
                <a:cs typeface="Arial" pitchFamily="34" charset="0"/>
              </a:rPr>
              <a:t>частные производные потенциала Гиббса </a:t>
            </a:r>
            <a:r>
              <a:rPr lang="ru-RU" sz="1600" dirty="0" smtClean="0">
                <a:latin typeface="Arial" pitchFamily="34" charset="0"/>
                <a:cs typeface="Arial" pitchFamily="34" charset="0"/>
              </a:rPr>
              <a:t>при фазовых переходах 2 рода изменяются непрерывно (нет излома на графике для химического потенциала)</a:t>
            </a:r>
            <a:endParaRPr lang="ru-RU" sz="1600" dirty="0">
              <a:latin typeface="Arial" pitchFamily="34" charset="0"/>
              <a:cs typeface="Arial" pitchFamily="34"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613379194"/>
              </p:ext>
            </p:extLst>
          </p:nvPr>
        </p:nvGraphicFramePr>
        <p:xfrm>
          <a:off x="3347864" y="5985331"/>
          <a:ext cx="3352800" cy="430212"/>
        </p:xfrm>
        <a:graphic>
          <a:graphicData uri="http://schemas.openxmlformats.org/presentationml/2006/ole">
            <mc:AlternateContent xmlns:mc="http://schemas.openxmlformats.org/markup-compatibility/2006">
              <mc:Choice xmlns:v="urn:schemas-microsoft-com:vml" Requires="v">
                <p:oleObj spid="_x0000_s1777329" name="Equation" r:id="rId7" imgW="1968480" imgH="253800" progId="Equation.DSMT4">
                  <p:embed/>
                </p:oleObj>
              </mc:Choice>
              <mc:Fallback>
                <p:oleObj name="Equation" r:id="rId7" imgW="1968480" imgH="253800" progId="Equation.DSMT4">
                  <p:embed/>
                  <p:pic>
                    <p:nvPicPr>
                      <p:cNvPr id="0" name="Object 58"/>
                      <p:cNvPicPr>
                        <a:picLocks noChangeAspect="1" noChangeArrowheads="1"/>
                      </p:cNvPicPr>
                      <p:nvPr/>
                    </p:nvPicPr>
                    <p:blipFill>
                      <a:blip r:embed="rId8"/>
                      <a:srcRect/>
                      <a:stretch>
                        <a:fillRect/>
                      </a:stretch>
                    </p:blipFill>
                    <p:spPr bwMode="auto">
                      <a:xfrm>
                        <a:off x="3347864" y="5985331"/>
                        <a:ext cx="33528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179512" y="3789040"/>
            <a:ext cx="2591038" cy="369332"/>
          </a:xfrm>
          <a:prstGeom prst="rect">
            <a:avLst/>
          </a:prstGeom>
        </p:spPr>
        <p:txBody>
          <a:bodyPr wrap="square">
            <a:spAutoFit/>
          </a:bodyPr>
          <a:lstStyle/>
          <a:p>
            <a:r>
              <a:rPr lang="ru-RU" dirty="0" smtClean="0"/>
              <a:t>Нет скачка энтропии</a:t>
            </a:r>
            <a:endParaRPr lang="ru-RU" dirty="0"/>
          </a:p>
        </p:txBody>
      </p:sp>
      <p:sp>
        <p:nvSpPr>
          <p:cNvPr id="12" name="Rectangle 11"/>
          <p:cNvSpPr/>
          <p:nvPr/>
        </p:nvSpPr>
        <p:spPr>
          <a:xfrm>
            <a:off x="149355" y="4797152"/>
            <a:ext cx="2591038" cy="369332"/>
          </a:xfrm>
          <a:prstGeom prst="rect">
            <a:avLst/>
          </a:prstGeom>
        </p:spPr>
        <p:txBody>
          <a:bodyPr wrap="square">
            <a:spAutoFit/>
          </a:bodyPr>
          <a:lstStyle/>
          <a:p>
            <a:r>
              <a:rPr lang="ru-RU" dirty="0" smtClean="0"/>
              <a:t>Нет скачка плотности</a:t>
            </a:r>
            <a:endParaRPr lang="ru-RU" dirty="0"/>
          </a:p>
        </p:txBody>
      </p:sp>
      <p:sp>
        <p:nvSpPr>
          <p:cNvPr id="13" name="Rectangle 12"/>
          <p:cNvSpPr/>
          <p:nvPr/>
        </p:nvSpPr>
        <p:spPr>
          <a:xfrm>
            <a:off x="149355" y="5877272"/>
            <a:ext cx="2591038" cy="646331"/>
          </a:xfrm>
          <a:prstGeom prst="rect">
            <a:avLst/>
          </a:prstGeom>
        </p:spPr>
        <p:txBody>
          <a:bodyPr wrap="square">
            <a:spAutoFit/>
          </a:bodyPr>
          <a:lstStyle/>
          <a:p>
            <a:r>
              <a:rPr lang="ru-RU" dirty="0" smtClean="0"/>
              <a:t>Нет скрытой теплоты фазового перехода</a:t>
            </a:r>
            <a:endParaRPr lang="ru-RU" dirty="0"/>
          </a:p>
        </p:txBody>
      </p:sp>
      <p:cxnSp>
        <p:nvCxnSpPr>
          <p:cNvPr id="14" name="Straight Arrow Connector 13"/>
          <p:cNvCxnSpPr/>
          <p:nvPr/>
        </p:nvCxnSpPr>
        <p:spPr>
          <a:xfrm flipV="1">
            <a:off x="6258376" y="985146"/>
            <a:ext cx="0" cy="1713502"/>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6258376" y="2708174"/>
            <a:ext cx="2088232" cy="0"/>
          </a:xfrm>
          <a:prstGeom prst="straightConnector1">
            <a:avLst/>
          </a:prstGeom>
          <a:ln w="4762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4164312268"/>
              </p:ext>
            </p:extLst>
          </p:nvPr>
        </p:nvGraphicFramePr>
        <p:xfrm>
          <a:off x="5820955" y="985146"/>
          <a:ext cx="274638" cy="298450"/>
        </p:xfrm>
        <a:graphic>
          <a:graphicData uri="http://schemas.openxmlformats.org/presentationml/2006/ole">
            <mc:AlternateContent xmlns:mc="http://schemas.openxmlformats.org/markup-compatibility/2006">
              <mc:Choice xmlns:v="urn:schemas-microsoft-com:vml" Requires="v">
                <p:oleObj spid="_x0000_s1777330" name="Equation" r:id="rId9" imgW="152280" imgH="164880" progId="Equation.DSMT4">
                  <p:embed/>
                </p:oleObj>
              </mc:Choice>
              <mc:Fallback>
                <p:oleObj name="Equation" r:id="rId9" imgW="152280" imgH="164880" progId="Equation.DSMT4">
                  <p:embed/>
                  <p:pic>
                    <p:nvPicPr>
                      <p:cNvPr id="0" name=""/>
                      <p:cNvPicPr>
                        <a:picLocks noChangeAspect="1" noChangeArrowheads="1"/>
                      </p:cNvPicPr>
                      <p:nvPr/>
                    </p:nvPicPr>
                    <p:blipFill>
                      <a:blip r:embed="rId10"/>
                      <a:srcRect/>
                      <a:stretch>
                        <a:fillRect/>
                      </a:stretch>
                    </p:blipFill>
                    <p:spPr bwMode="auto">
                      <a:xfrm>
                        <a:off x="5820955" y="985146"/>
                        <a:ext cx="274638"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656751552"/>
              </p:ext>
            </p:extLst>
          </p:nvPr>
        </p:nvGraphicFramePr>
        <p:xfrm>
          <a:off x="8220402" y="2850009"/>
          <a:ext cx="252412" cy="298450"/>
        </p:xfrm>
        <a:graphic>
          <a:graphicData uri="http://schemas.openxmlformats.org/presentationml/2006/ole">
            <mc:AlternateContent xmlns:mc="http://schemas.openxmlformats.org/markup-compatibility/2006">
              <mc:Choice xmlns:v="urn:schemas-microsoft-com:vml" Requires="v">
                <p:oleObj spid="_x0000_s1777331" name="Equation" r:id="rId11" imgW="139680" imgH="164880" progId="Equation.DSMT4">
                  <p:embed/>
                </p:oleObj>
              </mc:Choice>
              <mc:Fallback>
                <p:oleObj name="Equation" r:id="rId11" imgW="139680" imgH="164880" progId="Equation.DSMT4">
                  <p:embed/>
                  <p:pic>
                    <p:nvPicPr>
                      <p:cNvPr id="0" name=""/>
                      <p:cNvPicPr>
                        <a:picLocks noChangeAspect="1" noChangeArrowheads="1"/>
                      </p:cNvPicPr>
                      <p:nvPr/>
                    </p:nvPicPr>
                    <p:blipFill>
                      <a:blip r:embed="rId12"/>
                      <a:srcRect/>
                      <a:stretch>
                        <a:fillRect/>
                      </a:stretch>
                    </p:blipFill>
                    <p:spPr bwMode="auto">
                      <a:xfrm>
                        <a:off x="8220402" y="2850009"/>
                        <a:ext cx="252412"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351114090"/>
              </p:ext>
            </p:extLst>
          </p:nvPr>
        </p:nvGraphicFramePr>
        <p:xfrm>
          <a:off x="7196196" y="2778001"/>
          <a:ext cx="298450" cy="434975"/>
        </p:xfrm>
        <a:graphic>
          <a:graphicData uri="http://schemas.openxmlformats.org/presentationml/2006/ole">
            <mc:AlternateContent xmlns:mc="http://schemas.openxmlformats.org/markup-compatibility/2006">
              <mc:Choice xmlns:v="urn:schemas-microsoft-com:vml" Requires="v">
                <p:oleObj spid="_x0000_s1777332" name="Equation" r:id="rId13" imgW="164880" imgH="241200" progId="Equation.DSMT4">
                  <p:embed/>
                </p:oleObj>
              </mc:Choice>
              <mc:Fallback>
                <p:oleObj name="Equation" r:id="rId13" imgW="164880" imgH="241200" progId="Equation.DSMT4">
                  <p:embed/>
                  <p:pic>
                    <p:nvPicPr>
                      <p:cNvPr id="0" name=""/>
                      <p:cNvPicPr>
                        <a:picLocks noChangeAspect="1" noChangeArrowheads="1"/>
                      </p:cNvPicPr>
                      <p:nvPr/>
                    </p:nvPicPr>
                    <p:blipFill>
                      <a:blip r:embed="rId14"/>
                      <a:srcRect/>
                      <a:stretch>
                        <a:fillRect/>
                      </a:stretch>
                    </p:blipFill>
                    <p:spPr bwMode="auto">
                      <a:xfrm>
                        <a:off x="7196196" y="2778001"/>
                        <a:ext cx="298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Oval 20"/>
          <p:cNvSpPr/>
          <p:nvPr/>
        </p:nvSpPr>
        <p:spPr>
          <a:xfrm>
            <a:off x="7272161" y="1826064"/>
            <a:ext cx="126014" cy="126014"/>
          </a:xfrm>
          <a:prstGeom prst="ellipse">
            <a:avLst/>
          </a:prstGeom>
          <a:solidFill>
            <a:schemeClr val="accent3">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2" name="Straight Connector 21"/>
          <p:cNvCxnSpPr>
            <a:endCxn id="21" idx="4"/>
          </p:cNvCxnSpPr>
          <p:nvPr/>
        </p:nvCxnSpPr>
        <p:spPr>
          <a:xfrm flipH="1" flipV="1">
            <a:off x="7335168" y="1952078"/>
            <a:ext cx="10253" cy="746570"/>
          </a:xfrm>
          <a:prstGeom prst="line">
            <a:avLst/>
          </a:prstGeom>
          <a:ln w="285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3" name="Object 22"/>
          <p:cNvGraphicFramePr>
            <a:graphicFrameLocks noChangeAspect="1"/>
          </p:cNvGraphicFramePr>
          <p:nvPr>
            <p:extLst>
              <p:ext uri="{D42A27DB-BD31-4B8C-83A1-F6EECF244321}">
                <p14:modId xmlns:p14="http://schemas.microsoft.com/office/powerpoint/2010/main" val="620123572"/>
              </p:ext>
            </p:extLst>
          </p:nvPr>
        </p:nvGraphicFramePr>
        <p:xfrm>
          <a:off x="6941216" y="1121817"/>
          <a:ext cx="160337" cy="298450"/>
        </p:xfrm>
        <a:graphic>
          <a:graphicData uri="http://schemas.openxmlformats.org/presentationml/2006/ole">
            <mc:AlternateContent xmlns:mc="http://schemas.openxmlformats.org/markup-compatibility/2006">
              <mc:Choice xmlns:v="urn:schemas-microsoft-com:vml" Requires="v">
                <p:oleObj spid="_x0000_s1777333" name="Equation" r:id="rId15" imgW="88560" imgH="164880" progId="Equation.DSMT4">
                  <p:embed/>
                </p:oleObj>
              </mc:Choice>
              <mc:Fallback>
                <p:oleObj name="Equation" r:id="rId15" imgW="88560" imgH="16488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41216" y="1121817"/>
                        <a:ext cx="1603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987233023"/>
              </p:ext>
            </p:extLst>
          </p:nvPr>
        </p:nvGraphicFramePr>
        <p:xfrm>
          <a:off x="7685960" y="1724184"/>
          <a:ext cx="228600" cy="298450"/>
        </p:xfrm>
        <a:graphic>
          <a:graphicData uri="http://schemas.openxmlformats.org/presentationml/2006/ole">
            <mc:AlternateContent xmlns:mc="http://schemas.openxmlformats.org/markup-compatibility/2006">
              <mc:Choice xmlns:v="urn:schemas-microsoft-com:vml" Requires="v">
                <p:oleObj spid="_x0000_s1777334" name="Equation" r:id="rId17" imgW="126720" imgH="164880" progId="Equation.DSMT4">
                  <p:embed/>
                </p:oleObj>
              </mc:Choice>
              <mc:Fallback>
                <p:oleObj name="Equation" r:id="rId17" imgW="126720" imgH="16488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85960" y="1724184"/>
                        <a:ext cx="228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740593572"/>
              </p:ext>
            </p:extLst>
          </p:nvPr>
        </p:nvGraphicFramePr>
        <p:xfrm>
          <a:off x="8076865" y="1125540"/>
          <a:ext cx="869950" cy="412750"/>
        </p:xfrm>
        <a:graphic>
          <a:graphicData uri="http://schemas.openxmlformats.org/presentationml/2006/ole">
            <mc:AlternateContent xmlns:mc="http://schemas.openxmlformats.org/markup-compatibility/2006">
              <mc:Choice xmlns:v="urn:schemas-microsoft-com:vml" Requires="v">
                <p:oleObj spid="_x0000_s1777335" name="Equation" r:id="rId19" imgW="482400" imgH="228600" progId="Equation.DSMT4">
                  <p:embed/>
                </p:oleObj>
              </mc:Choice>
              <mc:Fallback>
                <p:oleObj name="Equation" r:id="rId19" imgW="482400" imgH="228600" progId="Equation.DSMT4">
                  <p:embed/>
                  <p:pic>
                    <p:nvPicPr>
                      <p:cNvPr id="0" name=""/>
                      <p:cNvPicPr>
                        <a:picLocks noChangeAspect="1" noChangeArrowheads="1"/>
                      </p:cNvPicPr>
                      <p:nvPr/>
                    </p:nvPicPr>
                    <p:blipFill>
                      <a:blip r:embed="rId20"/>
                      <a:srcRect/>
                      <a:stretch>
                        <a:fillRect/>
                      </a:stretch>
                    </p:blipFill>
                    <p:spPr bwMode="auto">
                      <a:xfrm>
                        <a:off x="8076865" y="1125540"/>
                        <a:ext cx="8699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6" name="Straight Arrow Connector 25"/>
          <p:cNvCxnSpPr/>
          <p:nvPr/>
        </p:nvCxnSpPr>
        <p:spPr>
          <a:xfrm flipH="1">
            <a:off x="7398175" y="1384153"/>
            <a:ext cx="578925" cy="389889"/>
          </a:xfrm>
          <a:prstGeom prst="straightConnector1">
            <a:avLst/>
          </a:prstGeom>
          <a:ln w="31750">
            <a:solidFill>
              <a:schemeClr val="tx1">
                <a:lumMod val="75000"/>
                <a:lumOff val="2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5057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594941884"/>
              </p:ext>
            </p:extLst>
          </p:nvPr>
        </p:nvGraphicFramePr>
        <p:xfrm>
          <a:off x="3090863" y="1995488"/>
          <a:ext cx="5721350" cy="860425"/>
        </p:xfrm>
        <a:graphic>
          <a:graphicData uri="http://schemas.openxmlformats.org/presentationml/2006/ole">
            <mc:AlternateContent xmlns:mc="http://schemas.openxmlformats.org/markup-compatibility/2006">
              <mc:Choice xmlns:v="urn:schemas-microsoft-com:vml" Requires="v">
                <p:oleObj spid="_x0000_s1780940" name="Equation" r:id="rId3" imgW="3365280" imgH="507960" progId="Equation.DSMT4">
                  <p:embed/>
                </p:oleObj>
              </mc:Choice>
              <mc:Fallback>
                <p:oleObj name="Equation" r:id="rId3" imgW="3365280" imgH="507960" progId="Equation.DSMT4">
                  <p:embed/>
                  <p:pic>
                    <p:nvPicPr>
                      <p:cNvPr id="0" name="Object 19"/>
                      <p:cNvPicPr>
                        <a:picLocks noChangeAspect="1" noChangeArrowheads="1"/>
                      </p:cNvPicPr>
                      <p:nvPr/>
                    </p:nvPicPr>
                    <p:blipFill>
                      <a:blip r:embed="rId4"/>
                      <a:srcRect/>
                      <a:stretch>
                        <a:fillRect/>
                      </a:stretch>
                    </p:blipFill>
                    <p:spPr bwMode="auto">
                      <a:xfrm>
                        <a:off x="3090863" y="1995488"/>
                        <a:ext cx="572135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2 рода</a:t>
            </a:r>
            <a:endParaRPr lang="ru-RU" sz="2800" b="1" kern="0" dirty="0">
              <a:solidFill>
                <a:srgbClr val="003399"/>
              </a:solidFill>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215557861"/>
              </p:ext>
            </p:extLst>
          </p:nvPr>
        </p:nvGraphicFramePr>
        <p:xfrm>
          <a:off x="3024311" y="2998838"/>
          <a:ext cx="5634037" cy="815975"/>
        </p:xfrm>
        <a:graphic>
          <a:graphicData uri="http://schemas.openxmlformats.org/presentationml/2006/ole">
            <mc:AlternateContent xmlns:mc="http://schemas.openxmlformats.org/markup-compatibility/2006">
              <mc:Choice xmlns:v="urn:schemas-microsoft-com:vml" Requires="v">
                <p:oleObj spid="_x0000_s1780941" name="Equation" r:id="rId5" imgW="3314520" imgH="482400" progId="Equation.DSMT4">
                  <p:embed/>
                </p:oleObj>
              </mc:Choice>
              <mc:Fallback>
                <p:oleObj name="Equation" r:id="rId5" imgW="3314520" imgH="482400" progId="Equation.DSMT4">
                  <p:embed/>
                  <p:pic>
                    <p:nvPicPr>
                      <p:cNvPr id="0" name=""/>
                      <p:cNvPicPr>
                        <a:picLocks noChangeAspect="1" noChangeArrowheads="1"/>
                      </p:cNvPicPr>
                      <p:nvPr/>
                    </p:nvPicPr>
                    <p:blipFill>
                      <a:blip r:embed="rId6"/>
                      <a:srcRect/>
                      <a:stretch>
                        <a:fillRect/>
                      </a:stretch>
                    </p:blipFill>
                    <p:spPr bwMode="auto">
                      <a:xfrm>
                        <a:off x="3024311" y="2998838"/>
                        <a:ext cx="5634037"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745161016"/>
              </p:ext>
            </p:extLst>
          </p:nvPr>
        </p:nvGraphicFramePr>
        <p:xfrm>
          <a:off x="3059832" y="4266850"/>
          <a:ext cx="4878388" cy="815975"/>
        </p:xfrm>
        <a:graphic>
          <a:graphicData uri="http://schemas.openxmlformats.org/presentationml/2006/ole">
            <mc:AlternateContent xmlns:mc="http://schemas.openxmlformats.org/markup-compatibility/2006">
              <mc:Choice xmlns:v="urn:schemas-microsoft-com:vml" Requires="v">
                <p:oleObj spid="_x0000_s1780942" name="Equation" r:id="rId7" imgW="2869920" imgH="482400" progId="Equation.DSMT4">
                  <p:embed/>
                </p:oleObj>
              </mc:Choice>
              <mc:Fallback>
                <p:oleObj name="Equation" r:id="rId7" imgW="2869920" imgH="482400" progId="Equation.DSMT4">
                  <p:embed/>
                  <p:pic>
                    <p:nvPicPr>
                      <p:cNvPr id="0" name=""/>
                      <p:cNvPicPr>
                        <a:picLocks noChangeAspect="1" noChangeArrowheads="1"/>
                      </p:cNvPicPr>
                      <p:nvPr/>
                    </p:nvPicPr>
                    <p:blipFill>
                      <a:blip r:embed="rId8"/>
                      <a:srcRect/>
                      <a:stretch>
                        <a:fillRect/>
                      </a:stretch>
                    </p:blipFill>
                    <p:spPr bwMode="auto">
                      <a:xfrm>
                        <a:off x="3059832" y="4266850"/>
                        <a:ext cx="4878388"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240129" y="824338"/>
            <a:ext cx="6048672" cy="584775"/>
          </a:xfrm>
          <a:prstGeom prst="rect">
            <a:avLst/>
          </a:prstGeom>
        </p:spPr>
        <p:txBody>
          <a:bodyPr wrap="square">
            <a:spAutoFit/>
          </a:bodyPr>
          <a:lstStyle/>
          <a:p>
            <a:r>
              <a:rPr lang="ru-RU" sz="1600" dirty="0">
                <a:latin typeface="Arial" pitchFamily="34" charset="0"/>
                <a:cs typeface="Arial" pitchFamily="34" charset="0"/>
              </a:rPr>
              <a:t>Скачкообразное изменение </a:t>
            </a:r>
            <a:r>
              <a:rPr lang="ru-RU" sz="1600" dirty="0" smtClean="0">
                <a:latin typeface="Arial" pitchFamily="34" charset="0"/>
                <a:cs typeface="Arial" pitchFamily="34" charset="0"/>
              </a:rPr>
              <a:t>испытывают вторые производные потенциала Гиббса по температуре и давлению</a:t>
            </a:r>
            <a:endParaRPr lang="ru-RU" sz="1600" dirty="0">
              <a:latin typeface="Arial" pitchFamily="34" charset="0"/>
              <a:cs typeface="Arial" pitchFamily="34" charset="0"/>
            </a:endParaRPr>
          </a:p>
        </p:txBody>
      </p:sp>
      <p:sp>
        <p:nvSpPr>
          <p:cNvPr id="9" name="Rectangle 8"/>
          <p:cNvSpPr/>
          <p:nvPr/>
        </p:nvSpPr>
        <p:spPr>
          <a:xfrm>
            <a:off x="179512" y="2132856"/>
            <a:ext cx="2088232" cy="584775"/>
          </a:xfrm>
          <a:prstGeom prst="rect">
            <a:avLst/>
          </a:prstGeom>
        </p:spPr>
        <p:txBody>
          <a:bodyPr wrap="square">
            <a:spAutoFit/>
          </a:bodyPr>
          <a:lstStyle/>
          <a:p>
            <a:r>
              <a:rPr lang="ru-RU" sz="1600" dirty="0" smtClean="0">
                <a:latin typeface="Arial" pitchFamily="34" charset="0"/>
                <a:cs typeface="Arial" pitchFamily="34" charset="0"/>
              </a:rPr>
              <a:t>Скачок изобарной теплоемкости</a:t>
            </a:r>
            <a:endParaRPr lang="ru-RU" sz="1600" dirty="0">
              <a:latin typeface="Arial" pitchFamily="34" charset="0"/>
              <a:cs typeface="Arial" pitchFamily="34" charset="0"/>
            </a:endParaRPr>
          </a:p>
        </p:txBody>
      </p:sp>
      <p:sp>
        <p:nvSpPr>
          <p:cNvPr id="10" name="Rectangle 9"/>
          <p:cNvSpPr/>
          <p:nvPr/>
        </p:nvSpPr>
        <p:spPr>
          <a:xfrm>
            <a:off x="195101" y="4221088"/>
            <a:ext cx="2736006" cy="830997"/>
          </a:xfrm>
          <a:prstGeom prst="rect">
            <a:avLst/>
          </a:prstGeom>
        </p:spPr>
        <p:txBody>
          <a:bodyPr wrap="square">
            <a:spAutoFit/>
          </a:bodyPr>
          <a:lstStyle/>
          <a:p>
            <a:r>
              <a:rPr lang="ru-RU" sz="1600" dirty="0" smtClean="0">
                <a:latin typeface="Arial" pitchFamily="34" charset="0"/>
                <a:cs typeface="Arial" pitchFamily="34" charset="0"/>
              </a:rPr>
              <a:t>Скачок изобарного коэффициента теплового расш</a:t>
            </a:r>
            <a:r>
              <a:rPr lang="ru-RU" sz="1600" dirty="0">
                <a:latin typeface="Arial" pitchFamily="34" charset="0"/>
                <a:cs typeface="Arial" pitchFamily="34" charset="0"/>
              </a:rPr>
              <a:t>и</a:t>
            </a:r>
            <a:r>
              <a:rPr lang="ru-RU" sz="1600" dirty="0" smtClean="0">
                <a:latin typeface="Arial" pitchFamily="34" charset="0"/>
                <a:cs typeface="Arial" pitchFamily="34" charset="0"/>
              </a:rPr>
              <a:t>рения</a:t>
            </a:r>
            <a:endParaRPr lang="ru-RU" sz="1600" dirty="0">
              <a:latin typeface="Arial" pitchFamily="34" charset="0"/>
              <a:cs typeface="Arial" pitchFamily="34" charset="0"/>
            </a:endParaRPr>
          </a:p>
        </p:txBody>
      </p:sp>
      <p:sp>
        <p:nvSpPr>
          <p:cNvPr id="11" name="Rectangle 10"/>
          <p:cNvSpPr/>
          <p:nvPr/>
        </p:nvSpPr>
        <p:spPr>
          <a:xfrm>
            <a:off x="195101" y="2963853"/>
            <a:ext cx="2576699" cy="830997"/>
          </a:xfrm>
          <a:prstGeom prst="rect">
            <a:avLst/>
          </a:prstGeom>
        </p:spPr>
        <p:txBody>
          <a:bodyPr wrap="square">
            <a:spAutoFit/>
          </a:bodyPr>
          <a:lstStyle/>
          <a:p>
            <a:r>
              <a:rPr lang="ru-RU" sz="1600" dirty="0" smtClean="0">
                <a:latin typeface="Arial" pitchFamily="34" charset="0"/>
                <a:cs typeface="Arial" pitchFamily="34" charset="0"/>
              </a:rPr>
              <a:t>Скачок изотермического коэффициента сжимаемости</a:t>
            </a:r>
            <a:endParaRPr lang="ru-RU" sz="1600" dirty="0">
              <a:latin typeface="Arial" pitchFamily="34" charset="0"/>
              <a:cs typeface="Arial" pitchFamily="34" charset="0"/>
            </a:endParaRPr>
          </a:p>
        </p:txBody>
      </p:sp>
      <p:sp>
        <p:nvSpPr>
          <p:cNvPr id="13" name="Rectangle 12"/>
          <p:cNvSpPr/>
          <p:nvPr/>
        </p:nvSpPr>
        <p:spPr>
          <a:xfrm>
            <a:off x="210509" y="5673134"/>
            <a:ext cx="8064896" cy="830997"/>
          </a:xfrm>
          <a:prstGeom prst="rect">
            <a:avLst/>
          </a:prstGeom>
        </p:spPr>
        <p:txBody>
          <a:bodyPr wrap="square">
            <a:spAutoFit/>
          </a:bodyPr>
          <a:lstStyle/>
          <a:p>
            <a:r>
              <a:rPr lang="ru-RU" sz="1600" dirty="0">
                <a:latin typeface="Arial" pitchFamily="34" charset="0"/>
                <a:cs typeface="Arial" pitchFamily="34" charset="0"/>
              </a:rPr>
              <a:t>В действительности, теплоемкость не изменяется резким скачком, а начинает возрастать за долго до температуры перехода, когда в разных частях старой фазы начинают образовываться области новой фазы.</a:t>
            </a:r>
          </a:p>
        </p:txBody>
      </p:sp>
    </p:spTree>
    <p:extLst>
      <p:ext uri="{BB962C8B-B14F-4D97-AF65-F5344CB8AC3E}">
        <p14:creationId xmlns:p14="http://schemas.microsoft.com/office/powerpoint/2010/main" val="6017829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 descr="C:\Users\PierreYV\Downloads\1200px-Lambda_transition.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46876" y="1124744"/>
            <a:ext cx="3825036" cy="28082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2 рода</a:t>
            </a:r>
            <a:endParaRPr lang="ru-RU" sz="2800" b="1" kern="0" dirty="0">
              <a:solidFill>
                <a:srgbClr val="003399"/>
              </a:solidFill>
              <a:latin typeface="Arial" pitchFamily="34" charset="0"/>
              <a:cs typeface="Arial" pitchFamily="34" charset="0"/>
            </a:endParaRPr>
          </a:p>
        </p:txBody>
      </p:sp>
      <p:sp>
        <p:nvSpPr>
          <p:cNvPr id="7" name="Rectangle 6"/>
          <p:cNvSpPr/>
          <p:nvPr/>
        </p:nvSpPr>
        <p:spPr>
          <a:xfrm>
            <a:off x="251520" y="712686"/>
            <a:ext cx="4896544" cy="1569660"/>
          </a:xfrm>
          <a:prstGeom prst="rect">
            <a:avLst/>
          </a:prstGeom>
        </p:spPr>
        <p:txBody>
          <a:bodyPr wrap="square">
            <a:spAutoFit/>
          </a:bodyPr>
          <a:lstStyle/>
          <a:p>
            <a:pPr algn="just"/>
            <a:r>
              <a:rPr lang="ru-RU" sz="1600" dirty="0" smtClean="0">
                <a:latin typeface="Arial" pitchFamily="34" charset="0"/>
                <a:cs typeface="Arial" pitchFamily="34" charset="0"/>
              </a:rPr>
              <a:t>Фазовый </a:t>
            </a:r>
            <a:r>
              <a:rPr lang="ru-RU" sz="1600" dirty="0">
                <a:latin typeface="Arial" pitchFamily="34" charset="0"/>
                <a:cs typeface="Arial" pitchFamily="34" charset="0"/>
              </a:rPr>
              <a:t>переход </a:t>
            </a:r>
            <a:r>
              <a:rPr lang="ru-RU" sz="1600" dirty="0" smtClean="0">
                <a:latin typeface="Arial" pitchFamily="34" charset="0"/>
                <a:cs typeface="Arial" pitchFamily="34" charset="0"/>
              </a:rPr>
              <a:t>2 </a:t>
            </a:r>
            <a:r>
              <a:rPr lang="ru-RU" sz="1600" dirty="0">
                <a:latin typeface="Arial" pitchFamily="34" charset="0"/>
                <a:cs typeface="Arial" pitchFamily="34" charset="0"/>
              </a:rPr>
              <a:t>рода </a:t>
            </a:r>
            <a:r>
              <a:rPr lang="ru-RU" sz="1600" dirty="0" smtClean="0">
                <a:latin typeface="Arial" pitchFamily="34" charset="0"/>
                <a:cs typeface="Arial" pitchFamily="34" charset="0"/>
              </a:rPr>
              <a:t>происходит сразу во всем объеме и связан с изменением группы симметрии. При этом </a:t>
            </a:r>
            <a:r>
              <a:rPr lang="ru-RU" sz="1600" dirty="0">
                <a:latin typeface="Arial" pitchFamily="34" charset="0"/>
                <a:cs typeface="Arial" pitchFamily="34" charset="0"/>
              </a:rPr>
              <a:t>состояние системы изменяется непрерывно, а симметрия — </a:t>
            </a:r>
            <a:r>
              <a:rPr lang="ru-RU" sz="1600" dirty="0" smtClean="0">
                <a:latin typeface="Arial" pitchFamily="34" charset="0"/>
                <a:cs typeface="Arial" pitchFamily="34" charset="0"/>
              </a:rPr>
              <a:t>скачком. Метастабильных состояний</a:t>
            </a:r>
            <a:r>
              <a:rPr lang="ru-RU" sz="1600" dirty="0">
                <a:latin typeface="Arial" pitchFamily="34" charset="0"/>
                <a:cs typeface="Arial" pitchFamily="34" charset="0"/>
              </a:rPr>
              <a:t>, как при фазовых переходах первого рода, не существует</a:t>
            </a:r>
          </a:p>
        </p:txBody>
      </p:sp>
      <p:sp>
        <p:nvSpPr>
          <p:cNvPr id="8" name="Rectangle 7"/>
          <p:cNvSpPr/>
          <p:nvPr/>
        </p:nvSpPr>
        <p:spPr>
          <a:xfrm>
            <a:off x="251520" y="2915463"/>
            <a:ext cx="4572000" cy="861774"/>
          </a:xfrm>
          <a:prstGeom prst="rect">
            <a:avLst/>
          </a:prstGeom>
        </p:spPr>
        <p:txBody>
          <a:bodyPr>
            <a:spAutoFit/>
          </a:bodyPr>
          <a:lstStyle/>
          <a:p>
            <a:pPr algn="just"/>
            <a:r>
              <a:rPr lang="ru-RU" sz="1600" dirty="0" smtClean="0">
                <a:latin typeface="Arial" pitchFamily="34" charset="0"/>
                <a:cs typeface="Arial" pitchFamily="34" charset="0"/>
              </a:rPr>
              <a:t>1. Аномальный </a:t>
            </a:r>
            <a:r>
              <a:rPr lang="ru-RU" sz="1600" dirty="0">
                <a:latin typeface="Arial" pitchFamily="34" charset="0"/>
                <a:cs typeface="Arial" pitchFamily="34" charset="0"/>
              </a:rPr>
              <a:t>рост флуктуаций и замедление процессов установления</a:t>
            </a:r>
          </a:p>
          <a:p>
            <a:pPr algn="just"/>
            <a:r>
              <a:rPr lang="ru-RU" sz="1600" dirty="0">
                <a:latin typeface="Arial" pitchFamily="34" charset="0"/>
                <a:cs typeface="Arial" pitchFamily="34" charset="0"/>
              </a:rPr>
              <a:t>равновесия вблизи точек перехода</a:t>
            </a:r>
            <a:r>
              <a:rPr lang="ru-RU" dirty="0"/>
              <a:t>,</a:t>
            </a:r>
          </a:p>
        </p:txBody>
      </p:sp>
      <p:sp>
        <p:nvSpPr>
          <p:cNvPr id="9" name="Rectangle 8"/>
          <p:cNvSpPr/>
          <p:nvPr/>
        </p:nvSpPr>
        <p:spPr>
          <a:xfrm>
            <a:off x="323528" y="2420888"/>
            <a:ext cx="4572000" cy="369332"/>
          </a:xfrm>
          <a:prstGeom prst="rect">
            <a:avLst/>
          </a:prstGeom>
        </p:spPr>
        <p:txBody>
          <a:bodyPr>
            <a:spAutoFit/>
          </a:bodyPr>
          <a:lstStyle/>
          <a:p>
            <a:r>
              <a:rPr lang="ru-RU" b="1" dirty="0" smtClean="0">
                <a:latin typeface="Arial" pitchFamily="34" charset="0"/>
                <a:cs typeface="Arial" pitchFamily="34" charset="0"/>
              </a:rPr>
              <a:t>Характерные особенности</a:t>
            </a:r>
            <a:endParaRPr lang="ru-RU" b="1" dirty="0">
              <a:latin typeface="Arial" pitchFamily="34" charset="0"/>
              <a:cs typeface="Arial" pitchFamily="34" charset="0"/>
            </a:endParaRPr>
          </a:p>
        </p:txBody>
      </p:sp>
      <p:sp>
        <p:nvSpPr>
          <p:cNvPr id="10" name="Rectangle 9"/>
          <p:cNvSpPr/>
          <p:nvPr/>
        </p:nvSpPr>
        <p:spPr>
          <a:xfrm>
            <a:off x="255716" y="4352854"/>
            <a:ext cx="8132708" cy="1815882"/>
          </a:xfrm>
          <a:prstGeom prst="rect">
            <a:avLst/>
          </a:prstGeom>
        </p:spPr>
        <p:txBody>
          <a:bodyPr wrap="square">
            <a:spAutoFit/>
          </a:bodyPr>
          <a:lstStyle/>
          <a:p>
            <a:pPr algn="just"/>
            <a:r>
              <a:rPr lang="ru-RU" sz="1600" dirty="0" smtClean="0">
                <a:latin typeface="Arial" pitchFamily="34" charset="0"/>
                <a:cs typeface="Arial" pitchFamily="34" charset="0"/>
              </a:rPr>
              <a:t>3. </a:t>
            </a:r>
            <a:r>
              <a:rPr lang="ru-RU" sz="1600" dirty="0">
                <a:latin typeface="Arial" pitchFamily="34" charset="0"/>
                <a:cs typeface="Arial" pitchFamily="34" charset="0"/>
              </a:rPr>
              <a:t>Скачкообразное изменение теплоемкости в точке перехода; </a:t>
            </a:r>
            <a:r>
              <a:rPr lang="ru-RU" sz="1600" dirty="0" smtClean="0">
                <a:latin typeface="Arial" pitchFamily="34" charset="0"/>
                <a:cs typeface="Arial" pitchFamily="34" charset="0"/>
              </a:rPr>
              <a:t>кривая теплоемкости                вблизи </a:t>
            </a:r>
            <a:r>
              <a:rPr lang="ru-RU" sz="1600" dirty="0">
                <a:latin typeface="Arial" pitchFamily="34" charset="0"/>
                <a:cs typeface="Arial" pitchFamily="34" charset="0"/>
              </a:rPr>
              <a:t>перехода имеет точку заострения, называемую </a:t>
            </a:r>
            <a:r>
              <a:rPr lang="el-GR" sz="1600" dirty="0">
                <a:latin typeface="Arial" pitchFamily="34" charset="0"/>
                <a:cs typeface="Arial" pitchFamily="34" charset="0"/>
              </a:rPr>
              <a:t>Λ</a:t>
            </a:r>
            <a:r>
              <a:rPr lang="ru-RU" sz="1600" dirty="0" smtClean="0">
                <a:latin typeface="Arial" pitchFamily="34" charset="0"/>
                <a:cs typeface="Arial" pitchFamily="34" charset="0"/>
              </a:rPr>
              <a:t>-точкой. Теплоемкость </a:t>
            </a:r>
            <a:r>
              <a:rPr lang="ru-RU" sz="1600" dirty="0">
                <a:latin typeface="Arial" pitchFamily="34" charset="0"/>
                <a:cs typeface="Arial" pitchFamily="34" charset="0"/>
              </a:rPr>
              <a:t>стремится к бесконечности приблизительно по логарифмическому </a:t>
            </a:r>
            <a:r>
              <a:rPr lang="ru-RU" sz="1600" dirty="0" smtClean="0">
                <a:latin typeface="Arial" pitchFamily="34" charset="0"/>
                <a:cs typeface="Arial" pitchFamily="34" charset="0"/>
              </a:rPr>
              <a:t>закону</a:t>
            </a:r>
            <a:r>
              <a:rPr lang="en-US" sz="1600" dirty="0" smtClean="0">
                <a:latin typeface="Arial" pitchFamily="34" charset="0"/>
                <a:cs typeface="Arial" pitchFamily="34" charset="0"/>
              </a:rPr>
              <a:t>:</a:t>
            </a:r>
            <a:endParaRPr lang="ru-RU" sz="1600" dirty="0">
              <a:latin typeface="Arial" pitchFamily="34" charset="0"/>
              <a:cs typeface="Arial" pitchFamily="34" charset="0"/>
            </a:endParaRPr>
          </a:p>
          <a:p>
            <a:pPr algn="just"/>
            <a:r>
              <a:rPr lang="ru-RU" sz="1600" dirty="0">
                <a:latin typeface="Arial" pitchFamily="34" charset="0"/>
                <a:cs typeface="Arial" pitchFamily="34" charset="0"/>
              </a:rPr>
              <a:t>При увеличении температуры на подходе к   </a:t>
            </a:r>
            <a:r>
              <a:rPr lang="ru-RU" sz="1600" dirty="0" smtClean="0">
                <a:latin typeface="Arial" pitchFamily="34" charset="0"/>
                <a:cs typeface="Arial" pitchFamily="34" charset="0"/>
              </a:rPr>
              <a:t>     теплоемкость </a:t>
            </a:r>
            <a:r>
              <a:rPr lang="ru-RU" sz="1600" dirty="0">
                <a:latin typeface="Arial" pitchFamily="34" charset="0"/>
                <a:cs typeface="Arial" pitchFamily="34" charset="0"/>
              </a:rPr>
              <a:t>быстро </a:t>
            </a:r>
            <a:r>
              <a:rPr lang="ru-RU" sz="1600" dirty="0" smtClean="0">
                <a:latin typeface="Arial" pitchFamily="34" charset="0"/>
                <a:cs typeface="Arial" pitchFamily="34" charset="0"/>
              </a:rPr>
              <a:t>возрастает, что </a:t>
            </a:r>
            <a:r>
              <a:rPr lang="ru-RU" sz="1600" dirty="0">
                <a:latin typeface="Arial" pitchFamily="34" charset="0"/>
                <a:cs typeface="Arial" pitchFamily="34" charset="0"/>
              </a:rPr>
              <a:t>означает, что система начинает процесс </a:t>
            </a:r>
            <a:r>
              <a:rPr lang="ru-RU" sz="1600" dirty="0" smtClean="0">
                <a:latin typeface="Arial" pitchFamily="34" charset="0"/>
                <a:cs typeface="Arial" pitchFamily="34" charset="0"/>
              </a:rPr>
              <a:t>реорганизации </a:t>
            </a:r>
            <a:r>
              <a:rPr lang="ru-RU" sz="1600" dirty="0">
                <a:latin typeface="Arial" pitchFamily="34" charset="0"/>
                <a:cs typeface="Arial" pitchFamily="34" charset="0"/>
              </a:rPr>
              <a:t>задолго до достижения точки </a:t>
            </a:r>
            <a:r>
              <a:rPr lang="ru-RU" sz="1600" dirty="0" smtClean="0">
                <a:latin typeface="Arial" pitchFamily="34" charset="0"/>
                <a:cs typeface="Arial" pitchFamily="34" charset="0"/>
              </a:rPr>
              <a:t>перехода</a:t>
            </a:r>
            <a:endParaRPr lang="ru-RU" sz="1600" dirty="0">
              <a:latin typeface="Arial" pitchFamily="34" charset="0"/>
              <a:cs typeface="Arial"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695466680"/>
              </p:ext>
            </p:extLst>
          </p:nvPr>
        </p:nvGraphicFramePr>
        <p:xfrm>
          <a:off x="2961356" y="5083349"/>
          <a:ext cx="1422288" cy="391104"/>
        </p:xfrm>
        <a:graphic>
          <a:graphicData uri="http://schemas.openxmlformats.org/presentationml/2006/ole">
            <mc:AlternateContent xmlns:mc="http://schemas.openxmlformats.org/markup-compatibility/2006">
              <mc:Choice xmlns:v="urn:schemas-microsoft-com:vml" Requires="v">
                <p:oleObj spid="_x0000_s1788056" name="Equation" r:id="rId5" imgW="1015920" imgH="279360" progId="Equation.DSMT4">
                  <p:embed/>
                </p:oleObj>
              </mc:Choice>
              <mc:Fallback>
                <p:oleObj name="Equation" r:id="rId5" imgW="1015920" imgH="279360" progId="Equation.DSMT4">
                  <p:embed/>
                  <p:pic>
                    <p:nvPicPr>
                      <p:cNvPr id="0" name="Object 6"/>
                      <p:cNvPicPr>
                        <a:picLocks noChangeAspect="1" noChangeArrowheads="1"/>
                      </p:cNvPicPr>
                      <p:nvPr/>
                    </p:nvPicPr>
                    <p:blipFill>
                      <a:blip r:embed="rId6"/>
                      <a:srcRect/>
                      <a:stretch>
                        <a:fillRect/>
                      </a:stretch>
                    </p:blipFill>
                    <p:spPr bwMode="auto">
                      <a:xfrm>
                        <a:off x="2961356" y="5083349"/>
                        <a:ext cx="1422288" cy="391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Rectangle 11"/>
          <p:cNvSpPr/>
          <p:nvPr/>
        </p:nvSpPr>
        <p:spPr>
          <a:xfrm>
            <a:off x="5577279" y="786190"/>
            <a:ext cx="3288336" cy="338554"/>
          </a:xfrm>
          <a:prstGeom prst="rect">
            <a:avLst/>
          </a:prstGeom>
        </p:spPr>
        <p:txBody>
          <a:bodyPr wrap="none">
            <a:spAutoFit/>
          </a:bodyPr>
          <a:lstStyle/>
          <a:p>
            <a:r>
              <a:rPr lang="ru-RU" sz="1600" dirty="0">
                <a:latin typeface="Arial" pitchFamily="34" charset="0"/>
                <a:cs typeface="Arial" pitchFamily="34" charset="0"/>
              </a:rPr>
              <a:t>Лямбда-переход в жидком гелии</a:t>
            </a:r>
          </a:p>
        </p:txBody>
      </p:sp>
      <p:graphicFrame>
        <p:nvGraphicFramePr>
          <p:cNvPr id="13" name="Object 12"/>
          <p:cNvGraphicFramePr>
            <a:graphicFrameLocks noChangeAspect="1"/>
          </p:cNvGraphicFramePr>
          <p:nvPr>
            <p:extLst>
              <p:ext uri="{D42A27DB-BD31-4B8C-83A1-F6EECF244321}">
                <p14:modId xmlns:p14="http://schemas.microsoft.com/office/powerpoint/2010/main" val="2824460769"/>
              </p:ext>
            </p:extLst>
          </p:nvPr>
        </p:nvGraphicFramePr>
        <p:xfrm>
          <a:off x="4662114" y="5337420"/>
          <a:ext cx="230832" cy="337680"/>
        </p:xfrm>
        <a:graphic>
          <a:graphicData uri="http://schemas.openxmlformats.org/presentationml/2006/ole">
            <mc:AlternateContent xmlns:mc="http://schemas.openxmlformats.org/markup-compatibility/2006">
              <mc:Choice xmlns:v="urn:schemas-microsoft-com:vml" Requires="v">
                <p:oleObj spid="_x0000_s1788057" name="Equation" r:id="rId7" imgW="164880" imgH="241200" progId="Equation.DSMT4">
                  <p:embed/>
                </p:oleObj>
              </mc:Choice>
              <mc:Fallback>
                <p:oleObj name="Equation" r:id="rId7" imgW="164880" imgH="241200" progId="Equation.DSMT4">
                  <p:embed/>
                  <p:pic>
                    <p:nvPicPr>
                      <p:cNvPr id="0" name=""/>
                      <p:cNvPicPr>
                        <a:picLocks noChangeAspect="1" noChangeArrowheads="1"/>
                      </p:cNvPicPr>
                      <p:nvPr/>
                    </p:nvPicPr>
                    <p:blipFill>
                      <a:blip r:embed="rId8"/>
                      <a:srcRect/>
                      <a:stretch>
                        <a:fillRect/>
                      </a:stretch>
                    </p:blipFill>
                    <p:spPr bwMode="auto">
                      <a:xfrm>
                        <a:off x="4662114" y="5337420"/>
                        <a:ext cx="230832" cy="3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251520" y="6165304"/>
            <a:ext cx="8289551" cy="584775"/>
          </a:xfrm>
          <a:prstGeom prst="rect">
            <a:avLst/>
          </a:prstGeom>
        </p:spPr>
        <p:txBody>
          <a:bodyPr wrap="square">
            <a:spAutoFit/>
          </a:bodyPr>
          <a:lstStyle/>
          <a:p>
            <a:pPr algn="just"/>
            <a:r>
              <a:rPr lang="ru-RU" sz="1600" dirty="0">
                <a:latin typeface="Arial" pitchFamily="34" charset="0"/>
                <a:cs typeface="Arial" pitchFamily="34" charset="0"/>
              </a:rPr>
              <a:t>В интервале температур вблизи точки, где теплоемкость резко возрастает, поглощаемая веществом теплота значительно больше, чем если </a:t>
            </a:r>
            <a:r>
              <a:rPr lang="ru-RU" sz="1600" dirty="0" smtClean="0">
                <a:latin typeface="Arial" pitchFamily="34" charset="0"/>
                <a:cs typeface="Arial" pitchFamily="34" charset="0"/>
              </a:rPr>
              <a:t>бы пика </a:t>
            </a:r>
            <a:r>
              <a:rPr lang="ru-RU" sz="1600" dirty="0">
                <a:latin typeface="Arial" pitchFamily="34" charset="0"/>
                <a:cs typeface="Arial" pitchFamily="34" charset="0"/>
              </a:rPr>
              <a:t>не было</a:t>
            </a:r>
          </a:p>
        </p:txBody>
      </p:sp>
      <p:graphicFrame>
        <p:nvGraphicFramePr>
          <p:cNvPr id="15" name="Object 14"/>
          <p:cNvGraphicFramePr>
            <a:graphicFrameLocks noChangeAspect="1"/>
          </p:cNvGraphicFramePr>
          <p:nvPr>
            <p:extLst>
              <p:ext uri="{D42A27DB-BD31-4B8C-83A1-F6EECF244321}">
                <p14:modId xmlns:p14="http://schemas.microsoft.com/office/powerpoint/2010/main" val="1214368474"/>
              </p:ext>
            </p:extLst>
          </p:nvPr>
        </p:nvGraphicFramePr>
        <p:xfrm>
          <a:off x="1822910" y="4581128"/>
          <a:ext cx="621936" cy="355320"/>
        </p:xfrm>
        <a:graphic>
          <a:graphicData uri="http://schemas.openxmlformats.org/presentationml/2006/ole">
            <mc:AlternateContent xmlns:mc="http://schemas.openxmlformats.org/markup-compatibility/2006">
              <mc:Choice xmlns:v="urn:schemas-microsoft-com:vml" Requires="v">
                <p:oleObj spid="_x0000_s1788058" name="Equation" r:id="rId9" imgW="444240" imgH="253800" progId="Equation.DSMT4">
                  <p:embed/>
                </p:oleObj>
              </mc:Choice>
              <mc:Fallback>
                <p:oleObj name="Equation" r:id="rId9" imgW="444240" imgH="253800" progId="Equation.DSMT4">
                  <p:embed/>
                  <p:pic>
                    <p:nvPicPr>
                      <p:cNvPr id="0" name=""/>
                      <p:cNvPicPr>
                        <a:picLocks noChangeAspect="1" noChangeArrowheads="1"/>
                      </p:cNvPicPr>
                      <p:nvPr/>
                    </p:nvPicPr>
                    <p:blipFill>
                      <a:blip r:embed="rId10"/>
                      <a:srcRect/>
                      <a:stretch>
                        <a:fillRect/>
                      </a:stretch>
                    </p:blipFill>
                    <p:spPr bwMode="auto">
                      <a:xfrm>
                        <a:off x="1822910" y="4581128"/>
                        <a:ext cx="621936" cy="35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273164" y="3777237"/>
            <a:ext cx="5304115" cy="615553"/>
          </a:xfrm>
          <a:prstGeom prst="rect">
            <a:avLst/>
          </a:prstGeom>
        </p:spPr>
        <p:txBody>
          <a:bodyPr wrap="square">
            <a:spAutoFit/>
          </a:bodyPr>
          <a:lstStyle/>
          <a:p>
            <a:pPr algn="just"/>
            <a:r>
              <a:rPr lang="en-US" sz="1600" dirty="0" smtClean="0">
                <a:latin typeface="Arial" pitchFamily="34" charset="0"/>
                <a:cs typeface="Arial" pitchFamily="34" charset="0"/>
              </a:rPr>
              <a:t>2</a:t>
            </a:r>
            <a:r>
              <a:rPr lang="ru-RU" sz="1600" dirty="0" smtClean="0">
                <a:latin typeface="Arial" pitchFamily="34" charset="0"/>
                <a:cs typeface="Arial" pitchFamily="34" charset="0"/>
              </a:rPr>
              <a:t>. Не существует пространственного разделения фаз и их нахождения в равновесии друг с другом</a:t>
            </a:r>
            <a:r>
              <a:rPr lang="ru-RU" dirty="0" smtClean="0"/>
              <a:t>,</a:t>
            </a:r>
            <a:endParaRPr lang="ru-RU" dirty="0"/>
          </a:p>
        </p:txBody>
      </p:sp>
    </p:spTree>
    <p:extLst>
      <p:ext uri="{BB962C8B-B14F-4D97-AF65-F5344CB8AC3E}">
        <p14:creationId xmlns:p14="http://schemas.microsoft.com/office/powerpoint/2010/main" val="894727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236" y="764704"/>
            <a:ext cx="5576883" cy="369332"/>
          </a:xfrm>
          <a:prstGeom prst="rect">
            <a:avLst/>
          </a:prstGeom>
        </p:spPr>
        <p:txBody>
          <a:bodyPr wrap="square">
            <a:spAutoFit/>
          </a:bodyPr>
          <a:lstStyle/>
          <a:p>
            <a:r>
              <a:rPr lang="en-US" dirty="0"/>
              <a:t>https://www.youtube.com/watch?v=wEmVOq639nI</a:t>
            </a:r>
            <a:endParaRPr lang="ru-RU" dirty="0"/>
          </a:p>
        </p:txBody>
      </p:sp>
      <p:sp>
        <p:nvSpPr>
          <p:cNvPr id="5" name="Rectangle 4"/>
          <p:cNvSpPr txBox="1">
            <a:spLocks noRot="1" noChangeArrowheads="1"/>
          </p:cNvSpPr>
          <p:nvPr/>
        </p:nvSpPr>
        <p:spPr bwMode="auto">
          <a:xfrm>
            <a:off x="305077" y="44624"/>
            <a:ext cx="8587403"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Опыт Жозефа </a:t>
            </a:r>
            <a:r>
              <a:rPr lang="ru-RU" sz="2800" b="1" kern="0" dirty="0" smtClean="0">
                <a:solidFill>
                  <a:srgbClr val="003399"/>
                </a:solidFill>
                <a:latin typeface="Arial" pitchFamily="34" charset="0"/>
                <a:cs typeface="Arial" pitchFamily="34" charset="0"/>
              </a:rPr>
              <a:t>Плато – капля в «невесомости» </a:t>
            </a:r>
            <a:endParaRPr lang="ru-RU" sz="2800" b="1" kern="0" baseline="-25000" dirty="0">
              <a:solidFill>
                <a:srgbClr val="003399"/>
              </a:solidFill>
              <a:latin typeface="Arial" pitchFamily="34" charset="0"/>
              <a:cs typeface="Arial" pitchFamily="34" charset="0"/>
            </a:endParaRPr>
          </a:p>
        </p:txBody>
      </p:sp>
      <p:sp>
        <p:nvSpPr>
          <p:cNvPr id="7" name="Rectangle 6"/>
          <p:cNvSpPr/>
          <p:nvPr/>
        </p:nvSpPr>
        <p:spPr>
          <a:xfrm>
            <a:off x="89129" y="4941168"/>
            <a:ext cx="8875360" cy="1569660"/>
          </a:xfrm>
          <a:prstGeom prst="rect">
            <a:avLst/>
          </a:prstGeom>
        </p:spPr>
        <p:txBody>
          <a:bodyPr wrap="square">
            <a:spAutoFit/>
          </a:bodyPr>
          <a:lstStyle/>
          <a:p>
            <a:pPr algn="just"/>
            <a:r>
              <a:rPr lang="ru-RU" sz="1600" dirty="0">
                <a:latin typeface="Arial" pitchFamily="34" charset="0"/>
                <a:cs typeface="Arial" pitchFamily="34" charset="0"/>
              </a:rPr>
              <a:t>Имеются две несмешивающиеся жидкости. Например, раствор спирта в воде и масло. Капля одной жидкости висит в объеме другой при условии равенства плотностей жидкостей. Действие силы тяжести устраняется за счет силы Архимеда, т.е. создаются условия невесомости. При этом условии силами, определяющими поведение капли становятся силы поверхностного натяжения. За счет них капля приобретает сферическую </a:t>
            </a:r>
            <a:r>
              <a:rPr lang="ru-RU" sz="1600" dirty="0" smtClean="0">
                <a:latin typeface="Arial" pitchFamily="34" charset="0"/>
                <a:cs typeface="Arial" pitchFamily="34" charset="0"/>
              </a:rPr>
              <a:t>форму, т.к. при фиксированном объеме наименьшей поверхностью обладает шар.</a:t>
            </a:r>
            <a:endParaRPr lang="ru-RU" sz="1600" dirty="0">
              <a:latin typeface="Arial" pitchFamily="34" charset="0"/>
              <a:cs typeface="Arial" pitchFamily="34" charset="0"/>
            </a:endParaRPr>
          </a:p>
        </p:txBody>
      </p:sp>
      <p:pic>
        <p:nvPicPr>
          <p:cNvPr id="1218562" name="Picture 2" descr="C:\Users\PierreYV\Downloads\81704acee616dd33879414fa05313ffd-800x.jpg"/>
          <p:cNvPicPr>
            <a:picLocks noChangeAspect="1" noChangeArrowheads="1"/>
          </p:cNvPicPr>
          <p:nvPr/>
        </p:nvPicPr>
        <p:blipFill rotWithShape="1">
          <a:blip r:embed="rId3">
            <a:extLst>
              <a:ext uri="{28A0092B-C50C-407E-A947-70E740481C1C}">
                <a14:useLocalDpi xmlns:a14="http://schemas.microsoft.com/office/drawing/2010/main" val="0"/>
              </a:ext>
            </a:extLst>
          </a:blip>
          <a:srcRect t="20594" b="6336"/>
          <a:stretch/>
        </p:blipFill>
        <p:spPr bwMode="auto">
          <a:xfrm>
            <a:off x="89129" y="1268760"/>
            <a:ext cx="6174667" cy="3383912"/>
          </a:xfrm>
          <a:prstGeom prst="rect">
            <a:avLst/>
          </a:prstGeom>
          <a:noFill/>
          <a:extLst>
            <a:ext uri="{909E8E84-426E-40DD-AFC4-6F175D3DCCD1}">
              <a14:hiddenFill xmlns:a14="http://schemas.microsoft.com/office/drawing/2010/main">
                <a:solidFill>
                  <a:srgbClr val="FFFFFF"/>
                </a:solidFill>
              </a14:hiddenFill>
            </a:ext>
          </a:extLst>
        </p:spPr>
      </p:pic>
      <p:pic>
        <p:nvPicPr>
          <p:cNvPr id="1218563" name="Picture 3" descr="C:\Users\PierreYV\Downloads\unnam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1556792"/>
            <a:ext cx="2304256" cy="2511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1905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873" y="1052736"/>
            <a:ext cx="7830616" cy="2308324"/>
          </a:xfrm>
          <a:prstGeom prst="rect">
            <a:avLst/>
          </a:prstGeom>
        </p:spPr>
        <p:txBody>
          <a:bodyPr wrap="square">
            <a:spAutoFit/>
          </a:bodyPr>
          <a:lstStyle/>
          <a:p>
            <a:r>
              <a:rPr lang="ru-RU" sz="1600" dirty="0">
                <a:latin typeface="Arial" pitchFamily="34" charset="0"/>
                <a:cs typeface="Arial" pitchFamily="34" charset="0"/>
              </a:rPr>
              <a:t>Примеры фазовых </a:t>
            </a:r>
            <a:r>
              <a:rPr lang="ru-RU" sz="1600" dirty="0" smtClean="0">
                <a:latin typeface="Arial" pitchFamily="34" charset="0"/>
                <a:cs typeface="Arial" pitchFamily="34" charset="0"/>
              </a:rPr>
              <a:t>переходов 2 рода</a:t>
            </a:r>
            <a:r>
              <a:rPr lang="ru-RU" sz="1600" dirty="0">
                <a:latin typeface="Arial" pitchFamily="34" charset="0"/>
                <a:cs typeface="Arial" pitchFamily="34" charset="0"/>
              </a:rPr>
              <a:t>: </a:t>
            </a:r>
            <a:endParaRPr lang="ru-RU" sz="1600" dirty="0" smtClean="0">
              <a:latin typeface="Arial" pitchFamily="34" charset="0"/>
              <a:cs typeface="Arial" pitchFamily="34" charset="0"/>
            </a:endParaRPr>
          </a:p>
          <a:p>
            <a:endParaRPr lang="ru-RU" sz="1600" dirty="0" smtClean="0">
              <a:latin typeface="Arial" pitchFamily="34" charset="0"/>
              <a:cs typeface="Arial" pitchFamily="34" charset="0"/>
            </a:endParaRPr>
          </a:p>
          <a:p>
            <a:r>
              <a:rPr lang="ru-RU" sz="1600" dirty="0" smtClean="0">
                <a:latin typeface="Arial" pitchFamily="34" charset="0"/>
                <a:cs typeface="Arial" pitchFamily="34" charset="0"/>
              </a:rPr>
              <a:t>1) Переход </a:t>
            </a:r>
            <a:r>
              <a:rPr lang="en-US" sz="1600" dirty="0" smtClean="0">
                <a:latin typeface="Arial" pitchFamily="34" charset="0"/>
                <a:cs typeface="Arial" pitchFamily="34" charset="0"/>
              </a:rPr>
              <a:t>He-I </a:t>
            </a:r>
            <a:r>
              <a:rPr lang="ru-RU" sz="1600" dirty="0" smtClean="0">
                <a:latin typeface="Arial" pitchFamily="34" charset="0"/>
                <a:cs typeface="Arial" pitchFamily="34" charset="0"/>
              </a:rPr>
              <a:t>в </a:t>
            </a:r>
            <a:r>
              <a:rPr lang="en-US" sz="1600" dirty="0" smtClean="0">
                <a:latin typeface="Arial" pitchFamily="34" charset="0"/>
                <a:cs typeface="Arial" pitchFamily="34" charset="0"/>
              </a:rPr>
              <a:t>He-II</a:t>
            </a:r>
            <a:r>
              <a:rPr lang="ru-RU" sz="1600" dirty="0" smtClean="0">
                <a:latin typeface="Arial" pitchFamily="34" charset="0"/>
                <a:cs typeface="Arial" pitchFamily="34" charset="0"/>
              </a:rPr>
              <a:t> </a:t>
            </a:r>
            <a:endParaRPr lang="ru-RU" sz="1600" dirty="0">
              <a:latin typeface="Arial" pitchFamily="34" charset="0"/>
              <a:cs typeface="Arial" pitchFamily="34" charset="0"/>
            </a:endParaRPr>
          </a:p>
          <a:p>
            <a:r>
              <a:rPr lang="ru-RU" sz="1600" dirty="0">
                <a:latin typeface="Arial" pitchFamily="34" charset="0"/>
                <a:cs typeface="Arial" pitchFamily="34" charset="0"/>
              </a:rPr>
              <a:t>2</a:t>
            </a:r>
            <a:r>
              <a:rPr lang="ru-RU" sz="1600" dirty="0" smtClean="0">
                <a:latin typeface="Arial" pitchFamily="34" charset="0"/>
                <a:cs typeface="Arial" pitchFamily="34" charset="0"/>
              </a:rPr>
              <a:t>) Переход </a:t>
            </a:r>
            <a:r>
              <a:rPr lang="ru-RU" sz="1600" dirty="0">
                <a:latin typeface="Arial" pitchFamily="34" charset="0"/>
                <a:cs typeface="Arial" pitchFamily="34" charset="0"/>
              </a:rPr>
              <a:t>из </a:t>
            </a:r>
            <a:r>
              <a:rPr lang="ru-RU" sz="1600" dirty="0" err="1">
                <a:latin typeface="Arial" pitchFamily="34" charset="0"/>
                <a:cs typeface="Arial" pitchFamily="34" charset="0"/>
              </a:rPr>
              <a:t>ферромагнитного</a:t>
            </a:r>
            <a:r>
              <a:rPr lang="ru-RU" sz="1600" dirty="0">
                <a:latin typeface="Arial" pitchFamily="34" charset="0"/>
                <a:cs typeface="Arial" pitchFamily="34" charset="0"/>
              </a:rPr>
              <a:t> (</a:t>
            </a:r>
            <a:r>
              <a:rPr lang="ru-RU" sz="1600" dirty="0" smtClean="0">
                <a:latin typeface="Arial" pitchFamily="34" charset="0"/>
                <a:cs typeface="Arial" pitchFamily="34" charset="0"/>
              </a:rPr>
              <a:t>упорядоченного</a:t>
            </a:r>
            <a:r>
              <a:rPr lang="ru-RU" sz="1600" dirty="0">
                <a:latin typeface="Arial" pitchFamily="34" charset="0"/>
                <a:cs typeface="Arial" pitchFamily="34" charset="0"/>
              </a:rPr>
              <a:t>) состояния в парамагнитное; сегнетоэлектрический </a:t>
            </a:r>
            <a:r>
              <a:rPr lang="ru-RU" sz="1600" dirty="0" smtClean="0">
                <a:latin typeface="Arial" pitchFamily="34" charset="0"/>
                <a:cs typeface="Arial" pitchFamily="34" charset="0"/>
              </a:rPr>
              <a:t>переход</a:t>
            </a:r>
          </a:p>
          <a:p>
            <a:r>
              <a:rPr lang="ru-RU" sz="1600" dirty="0" smtClean="0">
                <a:latin typeface="Arial" pitchFamily="34" charset="0"/>
                <a:cs typeface="Arial" pitchFamily="34" charset="0"/>
              </a:rPr>
              <a:t>3) </a:t>
            </a:r>
            <a:r>
              <a:rPr lang="ru-RU" sz="1600" dirty="0">
                <a:latin typeface="Arial" pitchFamily="34" charset="0"/>
                <a:cs typeface="Arial" pitchFamily="34" charset="0"/>
              </a:rPr>
              <a:t>П</a:t>
            </a:r>
            <a:r>
              <a:rPr lang="ru-RU" sz="1600" dirty="0" smtClean="0">
                <a:latin typeface="Arial" pitchFamily="34" charset="0"/>
                <a:cs typeface="Arial" pitchFamily="34" charset="0"/>
              </a:rPr>
              <a:t>ереход из нормального </a:t>
            </a:r>
            <a:r>
              <a:rPr lang="ru-RU" sz="1600" dirty="0">
                <a:latin typeface="Arial" pitchFamily="34" charset="0"/>
                <a:cs typeface="Arial" pitchFamily="34" charset="0"/>
              </a:rPr>
              <a:t>состояния металлов в сверхпроводящее (в отсутствие </a:t>
            </a:r>
            <a:r>
              <a:rPr lang="ru-RU" sz="1600" dirty="0" smtClean="0">
                <a:latin typeface="Arial" pitchFamily="34" charset="0"/>
                <a:cs typeface="Arial" pitchFamily="34" charset="0"/>
              </a:rPr>
              <a:t>магнитного </a:t>
            </a:r>
            <a:r>
              <a:rPr lang="ru-RU" sz="1600" dirty="0">
                <a:latin typeface="Arial" pitchFamily="34" charset="0"/>
                <a:cs typeface="Arial" pitchFamily="34" charset="0"/>
              </a:rPr>
              <a:t>поля); </a:t>
            </a:r>
            <a:endParaRPr lang="ru-RU" sz="1600" dirty="0" smtClean="0">
              <a:latin typeface="Arial" pitchFamily="34" charset="0"/>
              <a:cs typeface="Arial" pitchFamily="34" charset="0"/>
            </a:endParaRPr>
          </a:p>
          <a:p>
            <a:r>
              <a:rPr lang="ru-RU" sz="1600" dirty="0" smtClean="0">
                <a:latin typeface="Arial" pitchFamily="34" charset="0"/>
                <a:cs typeface="Arial" pitchFamily="34" charset="0"/>
              </a:rPr>
              <a:t>4) </a:t>
            </a:r>
            <a:r>
              <a:rPr lang="ru-RU" sz="1600" dirty="0">
                <a:latin typeface="Arial" pitchFamily="34" charset="0"/>
                <a:cs typeface="Arial" pitchFamily="34" charset="0"/>
              </a:rPr>
              <a:t>П</a:t>
            </a:r>
            <a:r>
              <a:rPr lang="ru-RU" sz="1600" dirty="0" smtClean="0">
                <a:latin typeface="Arial" pitchFamily="34" charset="0"/>
                <a:cs typeface="Arial" pitchFamily="34" charset="0"/>
              </a:rPr>
              <a:t>роцессы </a:t>
            </a:r>
            <a:r>
              <a:rPr lang="ru-RU" sz="1600" dirty="0">
                <a:latin typeface="Arial" pitchFamily="34" charset="0"/>
                <a:cs typeface="Arial" pitchFamily="34" charset="0"/>
              </a:rPr>
              <a:t>образования (и распада) интерметаллических </a:t>
            </a:r>
            <a:r>
              <a:rPr lang="ru-RU" sz="1600" dirty="0" smtClean="0">
                <a:latin typeface="Arial" pitchFamily="34" charset="0"/>
                <a:cs typeface="Arial" pitchFamily="34" charset="0"/>
              </a:rPr>
              <a:t>соединений </a:t>
            </a:r>
            <a:r>
              <a:rPr lang="ru-RU" sz="1600" dirty="0">
                <a:latin typeface="Arial" pitchFamily="34" charset="0"/>
                <a:cs typeface="Arial" pitchFamily="34" charset="0"/>
              </a:rPr>
              <a:t>в твердых растворах и др</a:t>
            </a:r>
            <a:r>
              <a:rPr lang="ru-RU" sz="1600" dirty="0" smtClean="0">
                <a:latin typeface="Arial" pitchFamily="34" charset="0"/>
                <a:cs typeface="Arial" pitchFamily="34" charset="0"/>
              </a:rPr>
              <a:t>.</a:t>
            </a:r>
            <a:endParaRPr lang="ru-RU" sz="1600" dirty="0">
              <a:latin typeface="Arial" pitchFamily="34" charset="0"/>
              <a:cs typeface="Arial" pitchFamily="34" charset="0"/>
            </a:endParaRPr>
          </a:p>
        </p:txBody>
      </p:sp>
      <p:sp>
        <p:nvSpPr>
          <p:cNvPr id="5" name="Rectangle 4"/>
          <p:cNvSpPr txBox="1">
            <a:spLocks noRot="1" noChangeArrowheads="1"/>
          </p:cNvSpPr>
          <p:nvPr/>
        </p:nvSpPr>
        <p:spPr bwMode="auto">
          <a:xfrm>
            <a:off x="442885" y="26518"/>
            <a:ext cx="8188722" cy="686168"/>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Характеристики фазовых переходов 2 рода</a:t>
            </a:r>
            <a:endParaRPr lang="ru-RU" sz="2800" b="1" kern="0" dirty="0">
              <a:solidFill>
                <a:srgbClr val="003399"/>
              </a:solidFill>
              <a:latin typeface="Arial" pitchFamily="34" charset="0"/>
              <a:cs typeface="Arial" pitchFamily="34" charset="0"/>
            </a:endParaRPr>
          </a:p>
        </p:txBody>
      </p:sp>
      <p:sp>
        <p:nvSpPr>
          <p:cNvPr id="6" name="Rectangle 5"/>
          <p:cNvSpPr/>
          <p:nvPr/>
        </p:nvSpPr>
        <p:spPr>
          <a:xfrm>
            <a:off x="473101" y="4581203"/>
            <a:ext cx="8290591" cy="1569660"/>
          </a:xfrm>
          <a:prstGeom prst="rect">
            <a:avLst/>
          </a:prstGeom>
        </p:spPr>
        <p:txBody>
          <a:bodyPr wrap="square">
            <a:spAutoFit/>
          </a:bodyPr>
          <a:lstStyle/>
          <a:p>
            <a:pPr algn="just"/>
            <a:r>
              <a:rPr lang="ru-RU" sz="1600" dirty="0" smtClean="0">
                <a:latin typeface="Arial" pitchFamily="34" charset="0"/>
                <a:cs typeface="Arial" pitchFamily="34" charset="0"/>
              </a:rPr>
              <a:t>В </a:t>
            </a:r>
            <a:r>
              <a:rPr lang="ru-RU" sz="1600" dirty="0">
                <a:latin typeface="Arial" pitchFamily="34" charset="0"/>
                <a:cs typeface="Arial" pitchFamily="34" charset="0"/>
              </a:rPr>
              <a:t>конденсированных средах при некоторых фазовых </a:t>
            </a:r>
            <a:r>
              <a:rPr lang="ru-RU" sz="1600" dirty="0" smtClean="0">
                <a:latin typeface="Arial" pitchFamily="34" charset="0"/>
                <a:cs typeface="Arial" pitchFamily="34" charset="0"/>
              </a:rPr>
              <a:t>переходах </a:t>
            </a:r>
            <a:r>
              <a:rPr lang="ru-RU" sz="1600" dirty="0">
                <a:latin typeface="Arial" pitchFamily="34" charset="0"/>
                <a:cs typeface="Arial" pitchFamily="34" charset="0"/>
              </a:rPr>
              <a:t>первого рода, происходящих в природе, наблюдаются признаки </a:t>
            </a:r>
            <a:r>
              <a:rPr lang="ru-RU" sz="1600" dirty="0" smtClean="0">
                <a:latin typeface="Arial" pitchFamily="34" charset="0"/>
                <a:cs typeface="Arial" pitchFamily="34" charset="0"/>
              </a:rPr>
              <a:t>фазовых переходов </a:t>
            </a:r>
            <a:r>
              <a:rPr lang="ru-RU" sz="1600" dirty="0">
                <a:latin typeface="Arial" pitchFamily="34" charset="0"/>
                <a:cs typeface="Arial" pitchFamily="34" charset="0"/>
              </a:rPr>
              <a:t>второго рода. В этих случаях говорят о фазовых переходах </a:t>
            </a:r>
            <a:r>
              <a:rPr lang="ru-RU" sz="1600" dirty="0" smtClean="0">
                <a:latin typeface="Arial" pitchFamily="34" charset="0"/>
                <a:cs typeface="Arial" pitchFamily="34" charset="0"/>
              </a:rPr>
              <a:t>первого </a:t>
            </a:r>
            <a:r>
              <a:rPr lang="ru-RU" sz="1600" dirty="0">
                <a:latin typeface="Arial" pitchFamily="34" charset="0"/>
                <a:cs typeface="Arial" pitchFamily="34" charset="0"/>
              </a:rPr>
              <a:t>рода, близких к фазовым переходам второго рода. Так, во многих </a:t>
            </a:r>
            <a:r>
              <a:rPr lang="ru-RU" sz="1600" dirty="0" smtClean="0">
                <a:latin typeface="Arial" pitchFamily="34" charset="0"/>
                <a:cs typeface="Arial" pitchFamily="34" charset="0"/>
              </a:rPr>
              <a:t>случаях нарушается </a:t>
            </a:r>
            <a:r>
              <a:rPr lang="ru-RU" sz="1600" dirty="0">
                <a:latin typeface="Arial" pitchFamily="34" charset="0"/>
                <a:cs typeface="Arial" pitchFamily="34" charset="0"/>
              </a:rPr>
              <a:t>правило фаз Гиббса, справедливое для фазовых переходов </a:t>
            </a:r>
            <a:r>
              <a:rPr lang="ru-RU" sz="1600" dirty="0" smtClean="0">
                <a:latin typeface="Arial" pitchFamily="34" charset="0"/>
                <a:cs typeface="Arial" pitchFamily="34" charset="0"/>
              </a:rPr>
              <a:t>первого </a:t>
            </a:r>
            <a:r>
              <a:rPr lang="ru-RU" sz="1600" dirty="0">
                <a:latin typeface="Arial" pitchFamily="34" charset="0"/>
                <a:cs typeface="Arial" pitchFamily="34" charset="0"/>
              </a:rPr>
              <a:t>рода, а также трудно обнаружить температурный гистерезис (</a:t>
            </a:r>
            <a:r>
              <a:rPr lang="ru-RU" sz="1600" dirty="0" smtClean="0">
                <a:latin typeface="Arial" pitchFamily="34" charset="0"/>
                <a:cs typeface="Arial" pitchFamily="34" charset="0"/>
              </a:rPr>
              <a:t>метастабильные </a:t>
            </a:r>
            <a:r>
              <a:rPr lang="ru-RU" sz="1600" dirty="0">
                <a:latin typeface="Arial" pitchFamily="34" charset="0"/>
                <a:cs typeface="Arial" pitchFamily="34" charset="0"/>
              </a:rPr>
              <a:t>состояния) или скрытую теплоту.</a:t>
            </a:r>
          </a:p>
        </p:txBody>
      </p:sp>
    </p:spTree>
    <p:extLst>
      <p:ext uri="{BB962C8B-B14F-4D97-AF65-F5344CB8AC3E}">
        <p14:creationId xmlns:p14="http://schemas.microsoft.com/office/powerpoint/2010/main" val="3278931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381695"/>
            <a:ext cx="5040560" cy="2191321"/>
          </a:xfrm>
          <a:prstGeom prst="rect">
            <a:avLst/>
          </a:prstGeom>
        </p:spPr>
      </p:pic>
      <p:sp>
        <p:nvSpPr>
          <p:cNvPr id="4" name="Rectangle 4"/>
          <p:cNvSpPr txBox="1">
            <a:spLocks noRot="1" noChangeArrowheads="1"/>
          </p:cNvSpPr>
          <p:nvPr/>
        </p:nvSpPr>
        <p:spPr bwMode="auto">
          <a:xfrm>
            <a:off x="323528" y="116632"/>
            <a:ext cx="8568952"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Условия равновесия на границе жидкостей</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99329" y="786190"/>
            <a:ext cx="4842911" cy="338554"/>
          </a:xfrm>
          <a:prstGeom prst="rect">
            <a:avLst/>
          </a:prstGeom>
        </p:spPr>
        <p:txBody>
          <a:bodyPr wrap="square">
            <a:spAutoFit/>
          </a:bodyPr>
          <a:lstStyle/>
          <a:p>
            <a:pPr algn="just"/>
            <a:r>
              <a:rPr lang="ru-RU" sz="1600" dirty="0">
                <a:latin typeface="Arial" pitchFamily="34" charset="0"/>
                <a:cs typeface="Arial" pitchFamily="34" charset="0"/>
              </a:rPr>
              <a:t>Капля легкой жидкости на поверхности тяжелой</a:t>
            </a:r>
          </a:p>
        </p:txBody>
      </p:sp>
      <p:graphicFrame>
        <p:nvGraphicFramePr>
          <p:cNvPr id="13" name="Object 12"/>
          <p:cNvGraphicFramePr>
            <a:graphicFrameLocks noChangeAspect="1"/>
          </p:cNvGraphicFramePr>
          <p:nvPr>
            <p:extLst>
              <p:ext uri="{D42A27DB-BD31-4B8C-83A1-F6EECF244321}">
                <p14:modId xmlns:p14="http://schemas.microsoft.com/office/powerpoint/2010/main" val="123237040"/>
              </p:ext>
            </p:extLst>
          </p:nvPr>
        </p:nvGraphicFramePr>
        <p:xfrm>
          <a:off x="3059832" y="1700808"/>
          <a:ext cx="304800" cy="457200"/>
        </p:xfrm>
        <a:graphic>
          <a:graphicData uri="http://schemas.openxmlformats.org/presentationml/2006/ole">
            <mc:AlternateContent xmlns:mc="http://schemas.openxmlformats.org/markup-compatibility/2006">
              <mc:Choice xmlns:v="urn:schemas-microsoft-com:vml" Requires="v">
                <p:oleObj spid="_x0000_s1783705" name="Equation" r:id="rId4" imgW="152280" imgH="228600" progId="Equation.DSMT4">
                  <p:embed/>
                </p:oleObj>
              </mc:Choice>
              <mc:Fallback>
                <p:oleObj name="Equation" r:id="rId4" imgW="152280" imgH="228600" progId="Equation.DSMT4">
                  <p:embed/>
                  <p:pic>
                    <p:nvPicPr>
                      <p:cNvPr id="0" name="Object 6"/>
                      <p:cNvPicPr>
                        <a:picLocks noChangeAspect="1" noChangeArrowheads="1"/>
                      </p:cNvPicPr>
                      <p:nvPr/>
                    </p:nvPicPr>
                    <p:blipFill>
                      <a:blip r:embed="rId5"/>
                      <a:srcRect/>
                      <a:stretch>
                        <a:fillRect/>
                      </a:stretch>
                    </p:blipFill>
                    <p:spPr bwMode="auto">
                      <a:xfrm>
                        <a:off x="3059832" y="1700808"/>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308359706"/>
              </p:ext>
            </p:extLst>
          </p:nvPr>
        </p:nvGraphicFramePr>
        <p:xfrm>
          <a:off x="2907190" y="2251720"/>
          <a:ext cx="330200" cy="457200"/>
        </p:xfrm>
        <a:graphic>
          <a:graphicData uri="http://schemas.openxmlformats.org/presentationml/2006/ole">
            <mc:AlternateContent xmlns:mc="http://schemas.openxmlformats.org/markup-compatibility/2006">
              <mc:Choice xmlns:v="urn:schemas-microsoft-com:vml" Requires="v">
                <p:oleObj spid="_x0000_s1783706" name="Equation" r:id="rId6" imgW="164880" imgH="228600" progId="Equation.DSMT4">
                  <p:embed/>
                </p:oleObj>
              </mc:Choice>
              <mc:Fallback>
                <p:oleObj name="Equation" r:id="rId6" imgW="164880" imgH="228600" progId="Equation.DSMT4">
                  <p:embed/>
                  <p:pic>
                    <p:nvPicPr>
                      <p:cNvPr id="0" name=""/>
                      <p:cNvPicPr>
                        <a:picLocks noChangeAspect="1" noChangeArrowheads="1"/>
                      </p:cNvPicPr>
                      <p:nvPr/>
                    </p:nvPicPr>
                    <p:blipFill>
                      <a:blip r:embed="rId7"/>
                      <a:srcRect/>
                      <a:stretch>
                        <a:fillRect/>
                      </a:stretch>
                    </p:blipFill>
                    <p:spPr bwMode="auto">
                      <a:xfrm>
                        <a:off x="2907190" y="2251720"/>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956109649"/>
              </p:ext>
            </p:extLst>
          </p:nvPr>
        </p:nvGraphicFramePr>
        <p:xfrm>
          <a:off x="3602484" y="2219325"/>
          <a:ext cx="254000" cy="330200"/>
        </p:xfrm>
        <a:graphic>
          <a:graphicData uri="http://schemas.openxmlformats.org/presentationml/2006/ole">
            <mc:AlternateContent xmlns:mc="http://schemas.openxmlformats.org/markup-compatibility/2006">
              <mc:Choice xmlns:v="urn:schemas-microsoft-com:vml" Requires="v">
                <p:oleObj spid="_x0000_s1783707" name="Equation" r:id="rId8" imgW="126720" imgH="164880" progId="Equation.DSMT4">
                  <p:embed/>
                </p:oleObj>
              </mc:Choice>
              <mc:Fallback>
                <p:oleObj name="Equation" r:id="rId8" imgW="126720" imgH="164880" progId="Equation.DSMT4">
                  <p:embed/>
                  <p:pic>
                    <p:nvPicPr>
                      <p:cNvPr id="0" name=""/>
                      <p:cNvPicPr>
                        <a:picLocks noChangeAspect="1" noChangeArrowheads="1"/>
                      </p:cNvPicPr>
                      <p:nvPr/>
                    </p:nvPicPr>
                    <p:blipFill>
                      <a:blip r:embed="rId9"/>
                      <a:srcRect/>
                      <a:stretch>
                        <a:fillRect/>
                      </a:stretch>
                    </p:blipFill>
                    <p:spPr bwMode="auto">
                      <a:xfrm>
                        <a:off x="3602484" y="2219325"/>
                        <a:ext cx="254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959230901"/>
              </p:ext>
            </p:extLst>
          </p:nvPr>
        </p:nvGraphicFramePr>
        <p:xfrm>
          <a:off x="1802259" y="1412875"/>
          <a:ext cx="177800" cy="330200"/>
        </p:xfrm>
        <a:graphic>
          <a:graphicData uri="http://schemas.openxmlformats.org/presentationml/2006/ole">
            <mc:AlternateContent xmlns:mc="http://schemas.openxmlformats.org/markup-compatibility/2006">
              <mc:Choice xmlns:v="urn:schemas-microsoft-com:vml" Requires="v">
                <p:oleObj spid="_x0000_s1783708" name="Equation" r:id="rId10" imgW="88560" imgH="164880" progId="Equation.DSMT4">
                  <p:embed/>
                </p:oleObj>
              </mc:Choice>
              <mc:Fallback>
                <p:oleObj name="Equation" r:id="rId10" imgW="88560" imgH="164880" progId="Equation.DSMT4">
                  <p:embed/>
                  <p:pic>
                    <p:nvPicPr>
                      <p:cNvPr id="0" name=""/>
                      <p:cNvPicPr>
                        <a:picLocks noChangeAspect="1" noChangeArrowheads="1"/>
                      </p:cNvPicPr>
                      <p:nvPr/>
                    </p:nvPicPr>
                    <p:blipFill>
                      <a:blip r:embed="rId11"/>
                      <a:srcRect/>
                      <a:stretch>
                        <a:fillRect/>
                      </a:stretch>
                    </p:blipFill>
                    <p:spPr bwMode="auto">
                      <a:xfrm>
                        <a:off x="1802259" y="1412875"/>
                        <a:ext cx="177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860630343"/>
              </p:ext>
            </p:extLst>
          </p:nvPr>
        </p:nvGraphicFramePr>
        <p:xfrm>
          <a:off x="2099122" y="2695575"/>
          <a:ext cx="228600" cy="355600"/>
        </p:xfrm>
        <a:graphic>
          <a:graphicData uri="http://schemas.openxmlformats.org/presentationml/2006/ole">
            <mc:AlternateContent xmlns:mc="http://schemas.openxmlformats.org/markup-compatibility/2006">
              <mc:Choice xmlns:v="urn:schemas-microsoft-com:vml" Requires="v">
                <p:oleObj spid="_x0000_s1783709" name="Equation" r:id="rId12" imgW="114120" imgH="177480" progId="Equation.DSMT4">
                  <p:embed/>
                </p:oleObj>
              </mc:Choice>
              <mc:Fallback>
                <p:oleObj name="Equation" r:id="rId12" imgW="114120" imgH="177480" progId="Equation.DSMT4">
                  <p:embed/>
                  <p:pic>
                    <p:nvPicPr>
                      <p:cNvPr id="0" name=""/>
                      <p:cNvPicPr>
                        <a:picLocks noChangeAspect="1" noChangeArrowheads="1"/>
                      </p:cNvPicPr>
                      <p:nvPr/>
                    </p:nvPicPr>
                    <p:blipFill>
                      <a:blip r:embed="rId13"/>
                      <a:srcRect/>
                      <a:stretch>
                        <a:fillRect/>
                      </a:stretch>
                    </p:blipFill>
                    <p:spPr bwMode="auto">
                      <a:xfrm>
                        <a:off x="2099122" y="2695575"/>
                        <a:ext cx="228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971520811"/>
              </p:ext>
            </p:extLst>
          </p:nvPr>
        </p:nvGraphicFramePr>
        <p:xfrm>
          <a:off x="3491880" y="1143401"/>
          <a:ext cx="711200" cy="457200"/>
        </p:xfrm>
        <a:graphic>
          <a:graphicData uri="http://schemas.openxmlformats.org/presentationml/2006/ole">
            <mc:AlternateContent xmlns:mc="http://schemas.openxmlformats.org/markup-compatibility/2006">
              <mc:Choice xmlns:v="urn:schemas-microsoft-com:vml" Requires="v">
                <p:oleObj spid="_x0000_s1783710" name="Equation" r:id="rId14" imgW="355320" imgH="228600" progId="Equation.DSMT4">
                  <p:embed/>
                </p:oleObj>
              </mc:Choice>
              <mc:Fallback>
                <p:oleObj name="Equation" r:id="rId14" imgW="355320" imgH="228600" progId="Equation.DSMT4">
                  <p:embed/>
                  <p:pic>
                    <p:nvPicPr>
                      <p:cNvPr id="0" name=""/>
                      <p:cNvPicPr>
                        <a:picLocks noChangeAspect="1" noChangeArrowheads="1"/>
                      </p:cNvPicPr>
                      <p:nvPr/>
                    </p:nvPicPr>
                    <p:blipFill>
                      <a:blip r:embed="rId15"/>
                      <a:srcRect/>
                      <a:stretch>
                        <a:fillRect/>
                      </a:stretch>
                    </p:blipFill>
                    <p:spPr bwMode="auto">
                      <a:xfrm>
                        <a:off x="3491880" y="1143401"/>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433869493"/>
              </p:ext>
            </p:extLst>
          </p:nvPr>
        </p:nvGraphicFramePr>
        <p:xfrm>
          <a:off x="3119884" y="2871788"/>
          <a:ext cx="736600" cy="457200"/>
        </p:xfrm>
        <a:graphic>
          <a:graphicData uri="http://schemas.openxmlformats.org/presentationml/2006/ole">
            <mc:AlternateContent xmlns:mc="http://schemas.openxmlformats.org/markup-compatibility/2006">
              <mc:Choice xmlns:v="urn:schemas-microsoft-com:vml" Requires="v">
                <p:oleObj spid="_x0000_s1783711" name="Equation" r:id="rId16" imgW="368280" imgH="228600" progId="Equation.DSMT4">
                  <p:embed/>
                </p:oleObj>
              </mc:Choice>
              <mc:Fallback>
                <p:oleObj name="Equation" r:id="rId16" imgW="368280" imgH="228600" progId="Equation.DSMT4">
                  <p:embed/>
                  <p:pic>
                    <p:nvPicPr>
                      <p:cNvPr id="0" name=""/>
                      <p:cNvPicPr>
                        <a:picLocks noChangeAspect="1" noChangeArrowheads="1"/>
                      </p:cNvPicPr>
                      <p:nvPr/>
                    </p:nvPicPr>
                    <p:blipFill>
                      <a:blip r:embed="rId17"/>
                      <a:srcRect/>
                      <a:stretch>
                        <a:fillRect/>
                      </a:stretch>
                    </p:blipFill>
                    <p:spPr bwMode="auto">
                      <a:xfrm>
                        <a:off x="3119884" y="2871788"/>
                        <a:ext cx="73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302571059"/>
              </p:ext>
            </p:extLst>
          </p:nvPr>
        </p:nvGraphicFramePr>
        <p:xfrm>
          <a:off x="624334" y="1557338"/>
          <a:ext cx="711200" cy="457200"/>
        </p:xfrm>
        <a:graphic>
          <a:graphicData uri="http://schemas.openxmlformats.org/presentationml/2006/ole">
            <mc:AlternateContent xmlns:mc="http://schemas.openxmlformats.org/markup-compatibility/2006">
              <mc:Choice xmlns:v="urn:schemas-microsoft-com:vml" Requires="v">
                <p:oleObj spid="_x0000_s1783712" name="Equation" r:id="rId18" imgW="355320" imgH="228600" progId="Equation.DSMT4">
                  <p:embed/>
                </p:oleObj>
              </mc:Choice>
              <mc:Fallback>
                <p:oleObj name="Equation" r:id="rId18" imgW="355320" imgH="228600" progId="Equation.DSMT4">
                  <p:embed/>
                  <p:pic>
                    <p:nvPicPr>
                      <p:cNvPr id="0" name=""/>
                      <p:cNvPicPr>
                        <a:picLocks noChangeAspect="1" noChangeArrowheads="1"/>
                      </p:cNvPicPr>
                      <p:nvPr/>
                    </p:nvPicPr>
                    <p:blipFill>
                      <a:blip r:embed="rId19"/>
                      <a:srcRect/>
                      <a:stretch>
                        <a:fillRect/>
                      </a:stretch>
                    </p:blipFill>
                    <p:spPr bwMode="auto">
                      <a:xfrm>
                        <a:off x="624334" y="1557338"/>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5220072" y="843086"/>
            <a:ext cx="3816424" cy="830997"/>
          </a:xfrm>
          <a:prstGeom prst="rect">
            <a:avLst/>
          </a:prstGeom>
        </p:spPr>
        <p:txBody>
          <a:bodyPr wrap="square">
            <a:spAutoFit/>
          </a:bodyPr>
          <a:lstStyle/>
          <a:p>
            <a:pPr algn="just"/>
            <a:r>
              <a:rPr lang="ru-RU" sz="1600" dirty="0">
                <a:latin typeface="Arial" pitchFamily="34" charset="0"/>
                <a:cs typeface="Arial" pitchFamily="34" charset="0"/>
              </a:rPr>
              <a:t>Элемент длины границы соприкосновения трех поверхностей направлен перпендикулярно рисунку</a:t>
            </a:r>
          </a:p>
        </p:txBody>
      </p:sp>
      <p:graphicFrame>
        <p:nvGraphicFramePr>
          <p:cNvPr id="23" name="Object 22"/>
          <p:cNvGraphicFramePr>
            <a:graphicFrameLocks noChangeAspect="1"/>
          </p:cNvGraphicFramePr>
          <p:nvPr>
            <p:extLst>
              <p:ext uri="{D42A27DB-BD31-4B8C-83A1-F6EECF244321}">
                <p14:modId xmlns:p14="http://schemas.microsoft.com/office/powerpoint/2010/main" val="336906425"/>
              </p:ext>
            </p:extLst>
          </p:nvPr>
        </p:nvGraphicFramePr>
        <p:xfrm>
          <a:off x="7659718" y="835777"/>
          <a:ext cx="319464" cy="319464"/>
        </p:xfrm>
        <a:graphic>
          <a:graphicData uri="http://schemas.openxmlformats.org/presentationml/2006/ole">
            <mc:AlternateContent xmlns:mc="http://schemas.openxmlformats.org/markup-compatibility/2006">
              <mc:Choice xmlns:v="urn:schemas-microsoft-com:vml" Requires="v">
                <p:oleObj spid="_x0000_s1783713" name="Equation" r:id="rId20" imgW="177480" imgH="177480" progId="Equation.DSMT4">
                  <p:embed/>
                </p:oleObj>
              </mc:Choice>
              <mc:Fallback>
                <p:oleObj name="Equation" r:id="rId20" imgW="177480" imgH="177480" progId="Equation.DSMT4">
                  <p:embed/>
                  <p:pic>
                    <p:nvPicPr>
                      <p:cNvPr id="0" name=""/>
                      <p:cNvPicPr>
                        <a:picLocks noChangeAspect="1" noChangeArrowheads="1"/>
                      </p:cNvPicPr>
                      <p:nvPr/>
                    </p:nvPicPr>
                    <p:blipFill>
                      <a:blip r:embed="rId21"/>
                      <a:srcRect/>
                      <a:stretch>
                        <a:fillRect/>
                      </a:stretch>
                    </p:blipFill>
                    <p:spPr bwMode="auto">
                      <a:xfrm>
                        <a:off x="7659718" y="835777"/>
                        <a:ext cx="319464" cy="31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4" name="Rectangle 23"/>
          <p:cNvSpPr/>
          <p:nvPr/>
        </p:nvSpPr>
        <p:spPr>
          <a:xfrm>
            <a:off x="5206455" y="1772816"/>
            <a:ext cx="3816424" cy="1077218"/>
          </a:xfrm>
          <a:prstGeom prst="rect">
            <a:avLst/>
          </a:prstGeom>
        </p:spPr>
        <p:txBody>
          <a:bodyPr wrap="square">
            <a:spAutoFit/>
          </a:bodyPr>
          <a:lstStyle/>
          <a:p>
            <a:pPr algn="just"/>
            <a:r>
              <a:rPr lang="ru-RU" sz="1600" dirty="0">
                <a:latin typeface="Arial" pitchFamily="34" charset="0"/>
                <a:cs typeface="Arial" pitchFamily="34" charset="0"/>
              </a:rPr>
              <a:t>Вдоль каждой из поверхностей перпендикулярно элементу границы действует своя сила поверхностного натяжения</a:t>
            </a:r>
          </a:p>
        </p:txBody>
      </p:sp>
      <p:graphicFrame>
        <p:nvGraphicFramePr>
          <p:cNvPr id="25" name="Object 24"/>
          <p:cNvGraphicFramePr>
            <a:graphicFrameLocks noChangeAspect="1"/>
          </p:cNvGraphicFramePr>
          <p:nvPr>
            <p:extLst>
              <p:ext uri="{D42A27DB-BD31-4B8C-83A1-F6EECF244321}">
                <p14:modId xmlns:p14="http://schemas.microsoft.com/office/powerpoint/2010/main" val="1707760256"/>
              </p:ext>
            </p:extLst>
          </p:nvPr>
        </p:nvGraphicFramePr>
        <p:xfrm>
          <a:off x="5580112" y="2996952"/>
          <a:ext cx="2413000" cy="457200"/>
        </p:xfrm>
        <a:graphic>
          <a:graphicData uri="http://schemas.openxmlformats.org/presentationml/2006/ole">
            <mc:AlternateContent xmlns:mc="http://schemas.openxmlformats.org/markup-compatibility/2006">
              <mc:Choice xmlns:v="urn:schemas-microsoft-com:vml" Requires="v">
                <p:oleObj spid="_x0000_s1783714" name="Equation" r:id="rId22" imgW="1206360" imgH="228600" progId="Equation.DSMT4">
                  <p:embed/>
                </p:oleObj>
              </mc:Choice>
              <mc:Fallback>
                <p:oleObj name="Equation" r:id="rId22" imgW="1206360" imgH="228600" progId="Equation.DSMT4">
                  <p:embed/>
                  <p:pic>
                    <p:nvPicPr>
                      <p:cNvPr id="0" name=""/>
                      <p:cNvPicPr>
                        <a:picLocks noChangeAspect="1" noChangeArrowheads="1"/>
                      </p:cNvPicPr>
                      <p:nvPr/>
                    </p:nvPicPr>
                    <p:blipFill>
                      <a:blip r:embed="rId23"/>
                      <a:srcRect/>
                      <a:stretch>
                        <a:fillRect/>
                      </a:stretch>
                    </p:blipFill>
                    <p:spPr bwMode="auto">
                      <a:xfrm>
                        <a:off x="5580112" y="2996952"/>
                        <a:ext cx="241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6" name="Rectangle 25"/>
          <p:cNvSpPr/>
          <p:nvPr/>
        </p:nvSpPr>
        <p:spPr>
          <a:xfrm>
            <a:off x="151914" y="3697915"/>
            <a:ext cx="6364302" cy="584775"/>
          </a:xfrm>
          <a:prstGeom prst="rect">
            <a:avLst/>
          </a:prstGeom>
        </p:spPr>
        <p:txBody>
          <a:bodyPr wrap="square">
            <a:spAutoFit/>
          </a:bodyPr>
          <a:lstStyle/>
          <a:p>
            <a:pPr algn="just"/>
            <a:r>
              <a:rPr lang="ru-RU" sz="1600" dirty="0">
                <a:latin typeface="Arial" pitchFamily="34" charset="0"/>
                <a:cs typeface="Arial" pitchFamily="34" charset="0"/>
              </a:rPr>
              <a:t>Условие равновесия – обращение в нуль равнодействующей всех сил, действующих на элемент</a:t>
            </a:r>
            <a:r>
              <a:rPr lang="en-US" sz="1600" dirty="0">
                <a:latin typeface="Arial" pitchFamily="34" charset="0"/>
                <a:cs typeface="Arial" pitchFamily="34" charset="0"/>
              </a:rPr>
              <a:t> </a:t>
            </a:r>
            <a:r>
              <a:rPr lang="ru-RU" sz="1600" dirty="0">
                <a:latin typeface="Arial" pitchFamily="34" charset="0"/>
                <a:cs typeface="Arial" pitchFamily="34" charset="0"/>
              </a:rPr>
              <a:t>границы</a:t>
            </a:r>
          </a:p>
        </p:txBody>
      </p:sp>
      <p:graphicFrame>
        <p:nvGraphicFramePr>
          <p:cNvPr id="27" name="Object 26"/>
          <p:cNvGraphicFramePr>
            <a:graphicFrameLocks noChangeAspect="1"/>
          </p:cNvGraphicFramePr>
          <p:nvPr>
            <p:extLst>
              <p:ext uri="{D42A27DB-BD31-4B8C-83A1-F6EECF244321}">
                <p14:modId xmlns:p14="http://schemas.microsoft.com/office/powerpoint/2010/main" val="900423826"/>
              </p:ext>
            </p:extLst>
          </p:nvPr>
        </p:nvGraphicFramePr>
        <p:xfrm>
          <a:off x="4504669" y="3973632"/>
          <a:ext cx="319464" cy="319464"/>
        </p:xfrm>
        <a:graphic>
          <a:graphicData uri="http://schemas.openxmlformats.org/presentationml/2006/ole">
            <mc:AlternateContent xmlns:mc="http://schemas.openxmlformats.org/markup-compatibility/2006">
              <mc:Choice xmlns:v="urn:schemas-microsoft-com:vml" Requires="v">
                <p:oleObj spid="_x0000_s1783715" name="Equation" r:id="rId24" imgW="177480" imgH="177480" progId="Equation.DSMT4">
                  <p:embed/>
                </p:oleObj>
              </mc:Choice>
              <mc:Fallback>
                <p:oleObj name="Equation" r:id="rId24" imgW="177480" imgH="177480" progId="Equation.DSMT4">
                  <p:embed/>
                  <p:pic>
                    <p:nvPicPr>
                      <p:cNvPr id="0" name=""/>
                      <p:cNvPicPr>
                        <a:picLocks noChangeAspect="1" noChangeArrowheads="1"/>
                      </p:cNvPicPr>
                      <p:nvPr/>
                    </p:nvPicPr>
                    <p:blipFill>
                      <a:blip r:embed="rId25"/>
                      <a:srcRect/>
                      <a:stretch>
                        <a:fillRect/>
                      </a:stretch>
                    </p:blipFill>
                    <p:spPr bwMode="auto">
                      <a:xfrm>
                        <a:off x="4504669" y="3973632"/>
                        <a:ext cx="319464" cy="31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427716356"/>
              </p:ext>
            </p:extLst>
          </p:nvPr>
        </p:nvGraphicFramePr>
        <p:xfrm>
          <a:off x="2194215" y="4416124"/>
          <a:ext cx="3403600" cy="457200"/>
        </p:xfrm>
        <a:graphic>
          <a:graphicData uri="http://schemas.openxmlformats.org/presentationml/2006/ole">
            <mc:AlternateContent xmlns:mc="http://schemas.openxmlformats.org/markup-compatibility/2006">
              <mc:Choice xmlns:v="urn:schemas-microsoft-com:vml" Requires="v">
                <p:oleObj spid="_x0000_s1783716" name="Equation" r:id="rId26" imgW="1701720" imgH="228600" progId="Equation.DSMT4">
                  <p:embed/>
                </p:oleObj>
              </mc:Choice>
              <mc:Fallback>
                <p:oleObj name="Equation" r:id="rId26" imgW="1701720" imgH="228600" progId="Equation.DSMT4">
                  <p:embed/>
                  <p:pic>
                    <p:nvPicPr>
                      <p:cNvPr id="0" name=""/>
                      <p:cNvPicPr>
                        <a:picLocks noChangeAspect="1" noChangeArrowheads="1"/>
                      </p:cNvPicPr>
                      <p:nvPr/>
                    </p:nvPicPr>
                    <p:blipFill>
                      <a:blip r:embed="rId27"/>
                      <a:srcRect/>
                      <a:stretch>
                        <a:fillRect/>
                      </a:stretch>
                    </p:blipFill>
                    <p:spPr bwMode="auto">
                      <a:xfrm>
                        <a:off x="2194215" y="4416124"/>
                        <a:ext cx="340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495877715"/>
              </p:ext>
            </p:extLst>
          </p:nvPr>
        </p:nvGraphicFramePr>
        <p:xfrm>
          <a:off x="2411760" y="4878452"/>
          <a:ext cx="2667000" cy="457200"/>
        </p:xfrm>
        <a:graphic>
          <a:graphicData uri="http://schemas.openxmlformats.org/presentationml/2006/ole">
            <mc:AlternateContent xmlns:mc="http://schemas.openxmlformats.org/markup-compatibility/2006">
              <mc:Choice xmlns:v="urn:schemas-microsoft-com:vml" Requires="v">
                <p:oleObj spid="_x0000_s1783717" name="Equation" r:id="rId28" imgW="1333440" imgH="228600" progId="Equation.DSMT4">
                  <p:embed/>
                </p:oleObj>
              </mc:Choice>
              <mc:Fallback>
                <p:oleObj name="Equation" r:id="rId28" imgW="1333440" imgH="228600" progId="Equation.DSMT4">
                  <p:embed/>
                  <p:pic>
                    <p:nvPicPr>
                      <p:cNvPr id="0" name=""/>
                      <p:cNvPicPr>
                        <a:picLocks noChangeAspect="1" noChangeArrowheads="1"/>
                      </p:cNvPicPr>
                      <p:nvPr/>
                    </p:nvPicPr>
                    <p:blipFill>
                      <a:blip r:embed="rId29"/>
                      <a:srcRect/>
                      <a:stretch>
                        <a:fillRect/>
                      </a:stretch>
                    </p:blipFill>
                    <p:spPr bwMode="auto">
                      <a:xfrm>
                        <a:off x="2411760" y="4878452"/>
                        <a:ext cx="266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0" name="Rectangle 29"/>
          <p:cNvSpPr/>
          <p:nvPr/>
        </p:nvSpPr>
        <p:spPr>
          <a:xfrm>
            <a:off x="331151" y="4509120"/>
            <a:ext cx="1440160" cy="815608"/>
          </a:xfrm>
          <a:prstGeom prst="rect">
            <a:avLst/>
          </a:prstGeom>
        </p:spPr>
        <p:txBody>
          <a:bodyPr wrap="square">
            <a:spAutoFit/>
          </a:bodyPr>
          <a:lstStyle/>
          <a:p>
            <a:pPr algn="just">
              <a:spcAft>
                <a:spcPts val="1800"/>
              </a:spcAft>
            </a:pPr>
            <a:r>
              <a:rPr lang="ru-RU" sz="1600" dirty="0">
                <a:latin typeface="Arial" pitchFamily="34" charset="0"/>
                <a:cs typeface="Arial" pitchFamily="34" charset="0"/>
              </a:rPr>
              <a:t>Горизонталь</a:t>
            </a:r>
          </a:p>
          <a:p>
            <a:pPr algn="just">
              <a:spcAft>
                <a:spcPts val="1800"/>
              </a:spcAft>
            </a:pPr>
            <a:r>
              <a:rPr lang="ru-RU" sz="1600" dirty="0">
                <a:latin typeface="Arial" pitchFamily="34" charset="0"/>
                <a:cs typeface="Arial" pitchFamily="34" charset="0"/>
              </a:rPr>
              <a:t>Вертикаль</a:t>
            </a:r>
          </a:p>
        </p:txBody>
      </p:sp>
      <p:graphicFrame>
        <p:nvGraphicFramePr>
          <p:cNvPr id="31" name="Object 30"/>
          <p:cNvGraphicFramePr>
            <a:graphicFrameLocks noChangeAspect="1"/>
          </p:cNvGraphicFramePr>
          <p:nvPr>
            <p:extLst>
              <p:ext uri="{D42A27DB-BD31-4B8C-83A1-F6EECF244321}">
                <p14:modId xmlns:p14="http://schemas.microsoft.com/office/powerpoint/2010/main" val="2392962698"/>
              </p:ext>
            </p:extLst>
          </p:nvPr>
        </p:nvGraphicFramePr>
        <p:xfrm>
          <a:off x="4499992" y="5529917"/>
          <a:ext cx="1930400" cy="457200"/>
        </p:xfrm>
        <a:graphic>
          <a:graphicData uri="http://schemas.openxmlformats.org/presentationml/2006/ole">
            <mc:AlternateContent xmlns:mc="http://schemas.openxmlformats.org/markup-compatibility/2006">
              <mc:Choice xmlns:v="urn:schemas-microsoft-com:vml" Requires="v">
                <p:oleObj spid="_x0000_s1783718" name="Equation" r:id="rId30" imgW="965160" imgH="228600" progId="Equation.DSMT4">
                  <p:embed/>
                </p:oleObj>
              </mc:Choice>
              <mc:Fallback>
                <p:oleObj name="Equation" r:id="rId30" imgW="965160" imgH="228600" progId="Equation.DSMT4">
                  <p:embed/>
                  <p:pic>
                    <p:nvPicPr>
                      <p:cNvPr id="0" name=""/>
                      <p:cNvPicPr>
                        <a:picLocks noChangeAspect="1" noChangeArrowheads="1"/>
                      </p:cNvPicPr>
                      <p:nvPr/>
                    </p:nvPicPr>
                    <p:blipFill>
                      <a:blip r:embed="rId31"/>
                      <a:srcRect/>
                      <a:stretch>
                        <a:fillRect/>
                      </a:stretch>
                    </p:blipFill>
                    <p:spPr bwMode="auto">
                      <a:xfrm>
                        <a:off x="4499992" y="5529917"/>
                        <a:ext cx="193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33827502"/>
              </p:ext>
            </p:extLst>
          </p:nvPr>
        </p:nvGraphicFramePr>
        <p:xfrm>
          <a:off x="7740352" y="4926779"/>
          <a:ext cx="914400" cy="457200"/>
        </p:xfrm>
        <a:graphic>
          <a:graphicData uri="http://schemas.openxmlformats.org/presentationml/2006/ole">
            <mc:AlternateContent xmlns:mc="http://schemas.openxmlformats.org/markup-compatibility/2006">
              <mc:Choice xmlns:v="urn:schemas-microsoft-com:vml" Requires="v">
                <p:oleObj spid="_x0000_s1783719" name="Equation" r:id="rId32" imgW="457200" imgH="228600" progId="Equation.DSMT4">
                  <p:embed/>
                </p:oleObj>
              </mc:Choice>
              <mc:Fallback>
                <p:oleObj name="Equation" r:id="rId32" imgW="457200" imgH="228600" progId="Equation.DSMT4">
                  <p:embed/>
                  <p:pic>
                    <p:nvPicPr>
                      <p:cNvPr id="0" name=""/>
                      <p:cNvPicPr>
                        <a:picLocks noChangeAspect="1" noChangeArrowheads="1"/>
                      </p:cNvPicPr>
                      <p:nvPr/>
                    </p:nvPicPr>
                    <p:blipFill>
                      <a:blip r:embed="rId33"/>
                      <a:srcRect/>
                      <a:stretch>
                        <a:fillRect/>
                      </a:stretch>
                    </p:blipFill>
                    <p:spPr bwMode="auto">
                      <a:xfrm>
                        <a:off x="7740352" y="4926779"/>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6084168" y="4509120"/>
            <a:ext cx="2376264" cy="815608"/>
          </a:xfrm>
          <a:prstGeom prst="rect">
            <a:avLst/>
          </a:prstGeom>
        </p:spPr>
        <p:txBody>
          <a:bodyPr wrap="square">
            <a:spAutoFit/>
          </a:bodyPr>
          <a:lstStyle/>
          <a:p>
            <a:pPr algn="just">
              <a:spcAft>
                <a:spcPts val="1800"/>
              </a:spcAft>
            </a:pPr>
            <a:r>
              <a:rPr lang="ru-RU" sz="1600" dirty="0">
                <a:latin typeface="Arial" pitchFamily="34" charset="0"/>
                <a:cs typeface="Arial" pitchFamily="34" charset="0"/>
              </a:rPr>
              <a:t>Решение системы</a:t>
            </a:r>
          </a:p>
          <a:p>
            <a:pPr algn="just">
              <a:spcAft>
                <a:spcPts val="1800"/>
              </a:spcAft>
            </a:pPr>
            <a:r>
              <a:rPr lang="ru-RU" sz="1600" dirty="0">
                <a:latin typeface="Arial" pitchFamily="34" charset="0"/>
                <a:cs typeface="Arial" pitchFamily="34" charset="0"/>
              </a:rPr>
              <a:t>Краевые углы</a:t>
            </a:r>
          </a:p>
        </p:txBody>
      </p:sp>
      <p:sp>
        <p:nvSpPr>
          <p:cNvPr id="34" name="Rectangle 33"/>
          <p:cNvSpPr/>
          <p:nvPr/>
        </p:nvSpPr>
        <p:spPr>
          <a:xfrm>
            <a:off x="335690" y="5589240"/>
            <a:ext cx="5748478" cy="1077218"/>
          </a:xfrm>
          <a:prstGeom prst="rect">
            <a:avLst/>
          </a:prstGeom>
        </p:spPr>
        <p:txBody>
          <a:bodyPr wrap="square">
            <a:spAutoFit/>
          </a:bodyPr>
          <a:lstStyle/>
          <a:p>
            <a:pPr algn="just"/>
            <a:r>
              <a:rPr lang="ru-RU" sz="1600" dirty="0">
                <a:latin typeface="Arial" pitchFamily="34" charset="0"/>
                <a:cs typeface="Arial" pitchFamily="34" charset="0"/>
              </a:rPr>
              <a:t>Равновесие возможно только в случае</a:t>
            </a: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В противном случае капля 2 растечется по поверхности жидкости 1 виде тонкого молекулярного слоя</a:t>
            </a:r>
          </a:p>
        </p:txBody>
      </p:sp>
    </p:spTree>
    <p:extLst>
      <p:ext uri="{BB962C8B-B14F-4D97-AF65-F5344CB8AC3E}">
        <p14:creationId xmlns:p14="http://schemas.microsoft.com/office/powerpoint/2010/main" val="2550727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032" y="1666368"/>
            <a:ext cx="4367158" cy="1681099"/>
          </a:xfrm>
          <a:prstGeom prst="rect">
            <a:avLst/>
          </a:prstGeom>
        </p:spPr>
      </p:pic>
      <p:sp>
        <p:nvSpPr>
          <p:cNvPr id="4" name="Rectangle 4"/>
          <p:cNvSpPr txBox="1">
            <a:spLocks noRot="1" noChangeArrowheads="1"/>
          </p:cNvSpPr>
          <p:nvPr/>
        </p:nvSpPr>
        <p:spPr bwMode="auto">
          <a:xfrm>
            <a:off x="467544" y="0"/>
            <a:ext cx="8352928" cy="1008112"/>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Условия равновесия на границе </a:t>
            </a:r>
          </a:p>
          <a:p>
            <a:pPr algn="ctr">
              <a:defRPr/>
            </a:pPr>
            <a:r>
              <a:rPr lang="ru-RU" sz="2800" b="1" kern="0" dirty="0">
                <a:solidFill>
                  <a:srgbClr val="003399"/>
                </a:solidFill>
                <a:latin typeface="Arial" pitchFamily="34" charset="0"/>
                <a:cs typeface="Arial" pitchFamily="34" charset="0"/>
              </a:rPr>
              <a:t>жидкость - твердое тело. Уравнение Юнга</a:t>
            </a:r>
            <a:endParaRPr lang="ru-RU" sz="2800" b="1" kern="0" baseline="-25000" dirty="0">
              <a:solidFill>
                <a:srgbClr val="003399"/>
              </a:solidFill>
              <a:latin typeface="Arial" pitchFamily="34" charset="0"/>
              <a:cs typeface="Arial"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1551892"/>
            <a:ext cx="4336809" cy="1800200"/>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4251800260"/>
              </p:ext>
            </p:extLst>
          </p:nvPr>
        </p:nvGraphicFramePr>
        <p:xfrm>
          <a:off x="984250" y="3466803"/>
          <a:ext cx="2565400" cy="457200"/>
        </p:xfrm>
        <a:graphic>
          <a:graphicData uri="http://schemas.openxmlformats.org/presentationml/2006/ole">
            <mc:AlternateContent xmlns:mc="http://schemas.openxmlformats.org/markup-compatibility/2006">
              <mc:Choice xmlns:v="urn:schemas-microsoft-com:vml" Requires="v">
                <p:oleObj spid="_x0000_s1789892" name="Equation" r:id="rId5" imgW="1282680" imgH="228600" progId="Equation.DSMT4">
                  <p:embed/>
                </p:oleObj>
              </mc:Choice>
              <mc:Fallback>
                <p:oleObj name="Equation" r:id="rId5" imgW="1282680" imgH="228600" progId="Equation.DSMT4">
                  <p:embed/>
                  <p:pic>
                    <p:nvPicPr>
                      <p:cNvPr id="0" name="Object 27"/>
                      <p:cNvPicPr>
                        <a:picLocks noChangeAspect="1" noChangeArrowheads="1"/>
                      </p:cNvPicPr>
                      <p:nvPr/>
                    </p:nvPicPr>
                    <p:blipFill>
                      <a:blip r:embed="rId6"/>
                      <a:srcRect/>
                      <a:stretch>
                        <a:fillRect/>
                      </a:stretch>
                    </p:blipFill>
                    <p:spPr bwMode="auto">
                      <a:xfrm>
                        <a:off x="984250" y="3466803"/>
                        <a:ext cx="2565400" cy="457200"/>
                      </a:xfrm>
                      <a:prstGeom prst="rect">
                        <a:avLst/>
                      </a:prstGeom>
                      <a:noFill/>
                      <a:ln w="28575">
                        <a:solidFill>
                          <a:srgbClr val="C00000"/>
                        </a:solidFill>
                      </a:ln>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559928602"/>
              </p:ext>
            </p:extLst>
          </p:nvPr>
        </p:nvGraphicFramePr>
        <p:xfrm>
          <a:off x="539552" y="1911932"/>
          <a:ext cx="711200" cy="457200"/>
        </p:xfrm>
        <a:graphic>
          <a:graphicData uri="http://schemas.openxmlformats.org/presentationml/2006/ole">
            <mc:AlternateContent xmlns:mc="http://schemas.openxmlformats.org/markup-compatibility/2006">
              <mc:Choice xmlns:v="urn:schemas-microsoft-com:vml" Requires="v">
                <p:oleObj spid="_x0000_s1789893" name="Equation" r:id="rId7" imgW="355320" imgH="228600" progId="Equation.DSMT4">
                  <p:embed/>
                </p:oleObj>
              </mc:Choice>
              <mc:Fallback>
                <p:oleObj name="Equation" r:id="rId7" imgW="355320" imgH="228600" progId="Equation.DSMT4">
                  <p:embed/>
                  <p:pic>
                    <p:nvPicPr>
                      <p:cNvPr id="0"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552" y="1911932"/>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595334938"/>
              </p:ext>
            </p:extLst>
          </p:nvPr>
        </p:nvGraphicFramePr>
        <p:xfrm>
          <a:off x="3347864" y="1538676"/>
          <a:ext cx="711200" cy="457200"/>
        </p:xfrm>
        <a:graphic>
          <a:graphicData uri="http://schemas.openxmlformats.org/presentationml/2006/ole">
            <mc:AlternateContent xmlns:mc="http://schemas.openxmlformats.org/markup-compatibility/2006">
              <mc:Choice xmlns:v="urn:schemas-microsoft-com:vml" Requires="v">
                <p:oleObj spid="_x0000_s1789894" name="Equation" r:id="rId9" imgW="355320" imgH="228600" progId="Equation.DSMT4">
                  <p:embed/>
                </p:oleObj>
              </mc:Choice>
              <mc:Fallback>
                <p:oleObj name="Equation" r:id="rId9" imgW="355320" imgH="228600" progId="Equation.DSMT4">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7864" y="1538676"/>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631357501"/>
              </p:ext>
            </p:extLst>
          </p:nvPr>
        </p:nvGraphicFramePr>
        <p:xfrm>
          <a:off x="2369344" y="2541371"/>
          <a:ext cx="736600" cy="457200"/>
        </p:xfrm>
        <a:graphic>
          <a:graphicData uri="http://schemas.openxmlformats.org/presentationml/2006/ole">
            <mc:AlternateContent xmlns:mc="http://schemas.openxmlformats.org/markup-compatibility/2006">
              <mc:Choice xmlns:v="urn:schemas-microsoft-com:vml" Requires="v">
                <p:oleObj spid="_x0000_s1789895" name="Equation" r:id="rId11" imgW="368280" imgH="228600" progId="Equation.DSMT4">
                  <p:embed/>
                </p:oleObj>
              </mc:Choice>
              <mc:Fallback>
                <p:oleObj name="Equation" r:id="rId11" imgW="368280" imgH="228600" progId="Equation.DSMT4">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69344" y="2541371"/>
                        <a:ext cx="73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340454233"/>
              </p:ext>
            </p:extLst>
          </p:nvPr>
        </p:nvGraphicFramePr>
        <p:xfrm>
          <a:off x="2915816" y="2096392"/>
          <a:ext cx="254000" cy="355600"/>
        </p:xfrm>
        <a:graphic>
          <a:graphicData uri="http://schemas.openxmlformats.org/presentationml/2006/ole">
            <mc:AlternateContent xmlns:mc="http://schemas.openxmlformats.org/markup-compatibility/2006">
              <mc:Choice xmlns:v="urn:schemas-microsoft-com:vml" Requires="v">
                <p:oleObj spid="_x0000_s1789896" name="Equation" r:id="rId13" imgW="126720" imgH="177480" progId="Equation.DSMT4">
                  <p:embed/>
                </p:oleObj>
              </mc:Choice>
              <mc:Fallback>
                <p:oleObj name="Equation" r:id="rId13" imgW="126720" imgH="177480" progId="Equation.DSMT4">
                  <p:embed/>
                  <p:pic>
                    <p:nvPicPr>
                      <p:cNvPr id="0" name="Object 12"/>
                      <p:cNvPicPr>
                        <a:picLocks noChangeAspect="1" noChangeArrowheads="1"/>
                      </p:cNvPicPr>
                      <p:nvPr/>
                    </p:nvPicPr>
                    <p:blipFill>
                      <a:blip r:embed="rId14"/>
                      <a:srcRect/>
                      <a:stretch>
                        <a:fillRect/>
                      </a:stretch>
                    </p:blipFill>
                    <p:spPr bwMode="auto">
                      <a:xfrm>
                        <a:off x="2915816" y="2096392"/>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263435468"/>
              </p:ext>
            </p:extLst>
          </p:nvPr>
        </p:nvGraphicFramePr>
        <p:xfrm>
          <a:off x="5745163" y="3438053"/>
          <a:ext cx="2565400" cy="457200"/>
        </p:xfrm>
        <a:graphic>
          <a:graphicData uri="http://schemas.openxmlformats.org/presentationml/2006/ole">
            <mc:AlternateContent xmlns:mc="http://schemas.openxmlformats.org/markup-compatibility/2006">
              <mc:Choice xmlns:v="urn:schemas-microsoft-com:vml" Requires="v">
                <p:oleObj spid="_x0000_s1789897" name="Equation" r:id="rId15" imgW="1282680" imgH="228600" progId="Equation.DSMT4">
                  <p:embed/>
                </p:oleObj>
              </mc:Choice>
              <mc:Fallback>
                <p:oleObj name="Equation" r:id="rId15" imgW="1282680" imgH="228600" progId="Equation.DSMT4">
                  <p:embed/>
                  <p:pic>
                    <p:nvPicPr>
                      <p:cNvPr id="0" name=""/>
                      <p:cNvPicPr>
                        <a:picLocks noChangeAspect="1" noChangeArrowheads="1"/>
                      </p:cNvPicPr>
                      <p:nvPr/>
                    </p:nvPicPr>
                    <p:blipFill>
                      <a:blip r:embed="rId16"/>
                      <a:srcRect/>
                      <a:stretch>
                        <a:fillRect/>
                      </a:stretch>
                    </p:blipFill>
                    <p:spPr bwMode="auto">
                      <a:xfrm>
                        <a:off x="5745163" y="3438053"/>
                        <a:ext cx="2565400" cy="457200"/>
                      </a:xfrm>
                      <a:prstGeom prst="rect">
                        <a:avLst/>
                      </a:prstGeom>
                      <a:noFill/>
                      <a:ln w="28575">
                        <a:solidFill>
                          <a:srgbClr val="C00000"/>
                        </a:solidFill>
                      </a:ln>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28435028"/>
              </p:ext>
            </p:extLst>
          </p:nvPr>
        </p:nvGraphicFramePr>
        <p:xfrm>
          <a:off x="1979712" y="1505893"/>
          <a:ext cx="177800" cy="330200"/>
        </p:xfrm>
        <a:graphic>
          <a:graphicData uri="http://schemas.openxmlformats.org/presentationml/2006/ole">
            <mc:AlternateContent xmlns:mc="http://schemas.openxmlformats.org/markup-compatibility/2006">
              <mc:Choice xmlns:v="urn:schemas-microsoft-com:vml" Requires="v">
                <p:oleObj spid="_x0000_s1789898" name="Equation" r:id="rId17" imgW="88560" imgH="164880" progId="Equation.DSMT4">
                  <p:embed/>
                </p:oleObj>
              </mc:Choice>
              <mc:Fallback>
                <p:oleObj name="Equation" r:id="rId17" imgW="88560" imgH="164880" progId="Equation.DSMT4">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79712" y="1505893"/>
                        <a:ext cx="177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358558283"/>
              </p:ext>
            </p:extLst>
          </p:nvPr>
        </p:nvGraphicFramePr>
        <p:xfrm>
          <a:off x="3491880" y="2121792"/>
          <a:ext cx="254000" cy="330200"/>
        </p:xfrm>
        <a:graphic>
          <a:graphicData uri="http://schemas.openxmlformats.org/presentationml/2006/ole">
            <mc:AlternateContent xmlns:mc="http://schemas.openxmlformats.org/markup-compatibility/2006">
              <mc:Choice xmlns:v="urn:schemas-microsoft-com:vml" Requires="v">
                <p:oleObj spid="_x0000_s1789899" name="Equation" r:id="rId19" imgW="126720" imgH="164880" progId="Equation.DSMT4">
                  <p:embed/>
                </p:oleObj>
              </mc:Choice>
              <mc:Fallback>
                <p:oleObj name="Equation" r:id="rId19" imgW="126720" imgH="164880" progId="Equation.DSMT4">
                  <p:embed/>
                  <p:pic>
                    <p:nvPicPr>
                      <p:cNvPr id="0" name="Object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91880" y="2121792"/>
                        <a:ext cx="254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332793571"/>
              </p:ext>
            </p:extLst>
          </p:nvPr>
        </p:nvGraphicFramePr>
        <p:xfrm>
          <a:off x="1225716" y="2632012"/>
          <a:ext cx="228600" cy="355600"/>
        </p:xfrm>
        <a:graphic>
          <a:graphicData uri="http://schemas.openxmlformats.org/presentationml/2006/ole">
            <mc:AlternateContent xmlns:mc="http://schemas.openxmlformats.org/markup-compatibility/2006">
              <mc:Choice xmlns:v="urn:schemas-microsoft-com:vml" Requires="v">
                <p:oleObj spid="_x0000_s1789900" name="Equation" r:id="rId21" imgW="114120" imgH="177480" progId="Equation.DSMT4">
                  <p:embed/>
                </p:oleObj>
              </mc:Choice>
              <mc:Fallback>
                <p:oleObj name="Equation" r:id="rId21" imgW="114120" imgH="177480" progId="Equation.DSMT4">
                  <p:embed/>
                  <p:pic>
                    <p:nvPicPr>
                      <p:cNvPr id="0" name=""/>
                      <p:cNvPicPr>
                        <a:picLocks noChangeAspect="1" noChangeArrowheads="1"/>
                      </p:cNvPicPr>
                      <p:nvPr/>
                    </p:nvPicPr>
                    <p:blipFill>
                      <a:blip r:embed="rId22"/>
                      <a:srcRect/>
                      <a:stretch>
                        <a:fillRect/>
                      </a:stretch>
                    </p:blipFill>
                    <p:spPr bwMode="auto">
                      <a:xfrm>
                        <a:off x="1225716" y="2632012"/>
                        <a:ext cx="228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474153055"/>
              </p:ext>
            </p:extLst>
          </p:nvPr>
        </p:nvGraphicFramePr>
        <p:xfrm>
          <a:off x="4860032" y="1505893"/>
          <a:ext cx="177800" cy="330200"/>
        </p:xfrm>
        <a:graphic>
          <a:graphicData uri="http://schemas.openxmlformats.org/presentationml/2006/ole">
            <mc:AlternateContent xmlns:mc="http://schemas.openxmlformats.org/markup-compatibility/2006">
              <mc:Choice xmlns:v="urn:schemas-microsoft-com:vml" Requires="v">
                <p:oleObj spid="_x0000_s1789901" name="Equation" r:id="rId23" imgW="88560" imgH="164880" progId="Equation.DSMT4">
                  <p:embed/>
                </p:oleObj>
              </mc:Choice>
              <mc:Fallback>
                <p:oleObj name="Equation" r:id="rId23" imgW="88560" imgH="164880"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60032" y="1505893"/>
                        <a:ext cx="177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4155199229"/>
              </p:ext>
            </p:extLst>
          </p:nvPr>
        </p:nvGraphicFramePr>
        <p:xfrm>
          <a:off x="7092280" y="1911932"/>
          <a:ext cx="254000" cy="330200"/>
        </p:xfrm>
        <a:graphic>
          <a:graphicData uri="http://schemas.openxmlformats.org/presentationml/2006/ole">
            <mc:AlternateContent xmlns:mc="http://schemas.openxmlformats.org/markup-compatibility/2006">
              <mc:Choice xmlns:v="urn:schemas-microsoft-com:vml" Requires="v">
                <p:oleObj spid="_x0000_s1789902" name="Equation" r:id="rId24" imgW="126720" imgH="164880" progId="Equation.DSMT4">
                  <p:embed/>
                </p:oleObj>
              </mc:Choice>
              <mc:Fallback>
                <p:oleObj name="Equation" r:id="rId24" imgW="126720" imgH="16488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092280" y="1911932"/>
                        <a:ext cx="254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307402470"/>
              </p:ext>
            </p:extLst>
          </p:nvPr>
        </p:nvGraphicFramePr>
        <p:xfrm>
          <a:off x="5076056" y="2632012"/>
          <a:ext cx="228600" cy="355600"/>
        </p:xfrm>
        <a:graphic>
          <a:graphicData uri="http://schemas.openxmlformats.org/presentationml/2006/ole">
            <mc:AlternateContent xmlns:mc="http://schemas.openxmlformats.org/markup-compatibility/2006">
              <mc:Choice xmlns:v="urn:schemas-microsoft-com:vml" Requires="v">
                <p:oleObj spid="_x0000_s1789903" name="Equation" r:id="rId25" imgW="114120" imgH="177480" progId="Equation.DSMT4">
                  <p:embed/>
                </p:oleObj>
              </mc:Choice>
              <mc:Fallback>
                <p:oleObj name="Equation" r:id="rId25" imgW="114120" imgH="177480" progId="Equation.DSMT4">
                  <p:embed/>
                  <p:pic>
                    <p:nvPicPr>
                      <p:cNvPr id="0" name=""/>
                      <p:cNvPicPr>
                        <a:picLocks noChangeAspect="1" noChangeArrowheads="1"/>
                      </p:cNvPicPr>
                      <p:nvPr/>
                    </p:nvPicPr>
                    <p:blipFill>
                      <a:blip r:embed="rId26"/>
                      <a:srcRect/>
                      <a:stretch>
                        <a:fillRect/>
                      </a:stretch>
                    </p:blipFill>
                    <p:spPr bwMode="auto">
                      <a:xfrm>
                        <a:off x="5076056" y="2632012"/>
                        <a:ext cx="228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578862086"/>
              </p:ext>
            </p:extLst>
          </p:nvPr>
        </p:nvGraphicFramePr>
        <p:xfrm>
          <a:off x="5652120" y="1551892"/>
          <a:ext cx="711200" cy="457200"/>
        </p:xfrm>
        <a:graphic>
          <a:graphicData uri="http://schemas.openxmlformats.org/presentationml/2006/ole">
            <mc:AlternateContent xmlns:mc="http://schemas.openxmlformats.org/markup-compatibility/2006">
              <mc:Choice xmlns:v="urn:schemas-microsoft-com:vml" Requires="v">
                <p:oleObj spid="_x0000_s1789904" name="Equation" r:id="rId27" imgW="355320" imgH="228600" progId="Equation.DSMT4">
                  <p:embed/>
                </p:oleObj>
              </mc:Choice>
              <mc:Fallback>
                <p:oleObj name="Equation" r:id="rId27" imgW="35532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52120" y="1551892"/>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050621604"/>
              </p:ext>
            </p:extLst>
          </p:nvPr>
        </p:nvGraphicFramePr>
        <p:xfrm>
          <a:off x="5292080" y="1983940"/>
          <a:ext cx="254000" cy="355600"/>
        </p:xfrm>
        <a:graphic>
          <a:graphicData uri="http://schemas.openxmlformats.org/presentationml/2006/ole">
            <mc:AlternateContent xmlns:mc="http://schemas.openxmlformats.org/markup-compatibility/2006">
              <mc:Choice xmlns:v="urn:schemas-microsoft-com:vml" Requires="v">
                <p:oleObj spid="_x0000_s1789905" name="Equation" r:id="rId28" imgW="126720" imgH="177480" progId="Equation.DSMT4">
                  <p:embed/>
                </p:oleObj>
              </mc:Choice>
              <mc:Fallback>
                <p:oleObj name="Equation" r:id="rId28" imgW="126720" imgH="177480" progId="Equation.DSMT4">
                  <p:embed/>
                  <p:pic>
                    <p:nvPicPr>
                      <p:cNvPr id="0" name=""/>
                      <p:cNvPicPr>
                        <a:picLocks noChangeAspect="1" noChangeArrowheads="1"/>
                      </p:cNvPicPr>
                      <p:nvPr/>
                    </p:nvPicPr>
                    <p:blipFill>
                      <a:blip r:embed="rId14"/>
                      <a:srcRect/>
                      <a:stretch>
                        <a:fillRect/>
                      </a:stretch>
                    </p:blipFill>
                    <p:spPr bwMode="auto">
                      <a:xfrm>
                        <a:off x="5292080" y="1983940"/>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552834343"/>
              </p:ext>
            </p:extLst>
          </p:nvPr>
        </p:nvGraphicFramePr>
        <p:xfrm>
          <a:off x="5796136" y="2533923"/>
          <a:ext cx="711200" cy="457200"/>
        </p:xfrm>
        <a:graphic>
          <a:graphicData uri="http://schemas.openxmlformats.org/presentationml/2006/ole">
            <mc:AlternateContent xmlns:mc="http://schemas.openxmlformats.org/markup-compatibility/2006">
              <mc:Choice xmlns:v="urn:schemas-microsoft-com:vml" Requires="v">
                <p:oleObj spid="_x0000_s1789906" name="Equation" r:id="rId29" imgW="355320" imgH="228600" progId="Equation.DSMT4">
                  <p:embed/>
                </p:oleObj>
              </mc:Choice>
              <mc:Fallback>
                <p:oleObj name="Equation" r:id="rId29" imgW="35532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6136" y="2533923"/>
                        <a:ext cx="711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265955619"/>
              </p:ext>
            </p:extLst>
          </p:nvPr>
        </p:nvGraphicFramePr>
        <p:xfrm>
          <a:off x="7812360" y="2511542"/>
          <a:ext cx="736600" cy="457200"/>
        </p:xfrm>
        <a:graphic>
          <a:graphicData uri="http://schemas.openxmlformats.org/presentationml/2006/ole">
            <mc:AlternateContent xmlns:mc="http://schemas.openxmlformats.org/markup-compatibility/2006">
              <mc:Choice xmlns:v="urn:schemas-microsoft-com:vml" Requires="v">
                <p:oleObj spid="_x0000_s1789907" name="Equation" r:id="rId30" imgW="368280" imgH="228600" progId="Equation.DSMT4">
                  <p:embed/>
                </p:oleObj>
              </mc:Choice>
              <mc:Fallback>
                <p:oleObj name="Equation" r:id="rId30" imgW="368280" imgH="2286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12360" y="2511542"/>
                        <a:ext cx="736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ectangle 22"/>
          <p:cNvSpPr/>
          <p:nvPr/>
        </p:nvSpPr>
        <p:spPr>
          <a:xfrm>
            <a:off x="107504" y="3933056"/>
            <a:ext cx="4408817" cy="1246495"/>
          </a:xfrm>
          <a:prstGeom prst="rect">
            <a:avLst/>
          </a:prstGeom>
        </p:spPr>
        <p:txBody>
          <a:bodyPr wrap="square">
            <a:spAutoFit/>
          </a:bodyPr>
          <a:lstStyle/>
          <a:p>
            <a:pPr algn="just"/>
            <a:r>
              <a:rPr lang="ru-RU" sz="1500" dirty="0">
                <a:latin typeface="Arial" pitchFamily="34" charset="0"/>
                <a:cs typeface="Arial" pitchFamily="34" charset="0"/>
              </a:rPr>
              <a:t>Жидкости, у которых молекулы между собой притягиваются слабее, чем молекулы жидкости и молекулы соприкасающегося с ней твердого тела, называются смачивающими данное твердое тело.</a:t>
            </a:r>
          </a:p>
        </p:txBody>
      </p:sp>
      <p:sp>
        <p:nvSpPr>
          <p:cNvPr id="24" name="Rectangle 23"/>
          <p:cNvSpPr/>
          <p:nvPr/>
        </p:nvSpPr>
        <p:spPr>
          <a:xfrm>
            <a:off x="1115616" y="1033990"/>
            <a:ext cx="2664295" cy="338554"/>
          </a:xfrm>
          <a:prstGeom prst="rect">
            <a:avLst/>
          </a:prstGeom>
        </p:spPr>
        <p:txBody>
          <a:bodyPr wrap="square">
            <a:spAutoFit/>
          </a:bodyPr>
          <a:lstStyle/>
          <a:p>
            <a:pPr algn="just"/>
            <a:r>
              <a:rPr lang="ru-RU" sz="1600" dirty="0" smtClean="0">
                <a:latin typeface="Arial" pitchFamily="34" charset="0"/>
                <a:cs typeface="Arial" pitchFamily="34" charset="0"/>
              </a:rPr>
              <a:t>Смачивание, острый угол</a:t>
            </a:r>
            <a:endParaRPr lang="ru-RU" sz="1600" dirty="0">
              <a:latin typeface="Arial" pitchFamily="34" charset="0"/>
              <a:cs typeface="Arial" pitchFamily="34" charset="0"/>
            </a:endParaRPr>
          </a:p>
        </p:txBody>
      </p:sp>
      <p:sp>
        <p:nvSpPr>
          <p:cNvPr id="25" name="Rectangle 24"/>
          <p:cNvSpPr/>
          <p:nvPr/>
        </p:nvSpPr>
        <p:spPr>
          <a:xfrm>
            <a:off x="5004048" y="1019904"/>
            <a:ext cx="2995952" cy="338554"/>
          </a:xfrm>
          <a:prstGeom prst="rect">
            <a:avLst/>
          </a:prstGeom>
        </p:spPr>
        <p:txBody>
          <a:bodyPr wrap="square">
            <a:spAutoFit/>
          </a:bodyPr>
          <a:lstStyle/>
          <a:p>
            <a:pPr algn="just"/>
            <a:r>
              <a:rPr lang="ru-RU" sz="1600" dirty="0" err="1" smtClean="0">
                <a:latin typeface="Arial" pitchFamily="34" charset="0"/>
                <a:cs typeface="Arial" pitchFamily="34" charset="0"/>
              </a:rPr>
              <a:t>Несмачивание</a:t>
            </a:r>
            <a:r>
              <a:rPr lang="ru-RU" sz="1600" dirty="0" smtClean="0">
                <a:latin typeface="Arial" pitchFamily="34" charset="0"/>
                <a:cs typeface="Arial" pitchFamily="34" charset="0"/>
              </a:rPr>
              <a:t>, тупой угол</a:t>
            </a:r>
            <a:endParaRPr lang="ru-RU" sz="1600" dirty="0">
              <a:latin typeface="Arial" pitchFamily="34" charset="0"/>
              <a:cs typeface="Arial" pitchFamily="34" charset="0"/>
            </a:endParaRPr>
          </a:p>
        </p:txBody>
      </p:sp>
      <p:sp>
        <p:nvSpPr>
          <p:cNvPr id="26" name="Rectangle 25"/>
          <p:cNvSpPr/>
          <p:nvPr/>
        </p:nvSpPr>
        <p:spPr>
          <a:xfrm>
            <a:off x="4608512" y="3933056"/>
            <a:ext cx="4402654" cy="1246495"/>
          </a:xfrm>
          <a:prstGeom prst="rect">
            <a:avLst/>
          </a:prstGeom>
        </p:spPr>
        <p:txBody>
          <a:bodyPr wrap="square">
            <a:spAutoFit/>
          </a:bodyPr>
          <a:lstStyle/>
          <a:p>
            <a:pPr algn="just"/>
            <a:r>
              <a:rPr lang="ru-RU" sz="1500" dirty="0">
                <a:latin typeface="Arial" pitchFamily="34" charset="0"/>
                <a:cs typeface="Arial" pitchFamily="34" charset="0"/>
              </a:rPr>
              <a:t>Жидкости, у которых молекулы между собой притягиваются сильнее, чем молекулы жидкости и молекулы соприкасающегося с ней твердого тела, называются не смачивающими данное твердое тело</a:t>
            </a:r>
          </a:p>
        </p:txBody>
      </p:sp>
      <p:sp>
        <p:nvSpPr>
          <p:cNvPr id="27" name="Rectangle 26"/>
          <p:cNvSpPr/>
          <p:nvPr/>
        </p:nvSpPr>
        <p:spPr>
          <a:xfrm>
            <a:off x="179512" y="5369531"/>
            <a:ext cx="8831654" cy="784830"/>
          </a:xfrm>
          <a:prstGeom prst="rect">
            <a:avLst/>
          </a:prstGeom>
        </p:spPr>
        <p:txBody>
          <a:bodyPr wrap="square">
            <a:spAutoFit/>
          </a:bodyPr>
          <a:lstStyle/>
          <a:p>
            <a:pPr algn="just"/>
            <a:r>
              <a:rPr lang="ru-RU" sz="1500" dirty="0">
                <a:latin typeface="Arial" pitchFamily="34" charset="0"/>
                <a:cs typeface="Arial" pitchFamily="34" charset="0"/>
              </a:rPr>
              <a:t>Линия пересечения всех трех поверхностей раздела, называется линией смачивания. Одна и та же жидкость по отношению к разным веществам является смачивающей или </a:t>
            </a:r>
            <a:r>
              <a:rPr lang="ru-RU" sz="1500" dirty="0" err="1">
                <a:latin typeface="Arial" pitchFamily="34" charset="0"/>
                <a:cs typeface="Arial" pitchFamily="34" charset="0"/>
              </a:rPr>
              <a:t>несмачивающей</a:t>
            </a:r>
            <a:r>
              <a:rPr lang="ru-RU" sz="1500" dirty="0">
                <a:latin typeface="Arial" pitchFamily="34" charset="0"/>
                <a:cs typeface="Arial" pitchFamily="34" charset="0"/>
              </a:rPr>
              <a:t>. Так, ртуть не смачивает стекло, но </a:t>
            </a:r>
            <a:r>
              <a:rPr lang="ru-RU" sz="1500" dirty="0" smtClean="0">
                <a:latin typeface="Arial" pitchFamily="34" charset="0"/>
                <a:cs typeface="Arial" pitchFamily="34" charset="0"/>
              </a:rPr>
              <a:t>смачивает такие металлы как цинк и </a:t>
            </a:r>
            <a:r>
              <a:rPr lang="ru-RU" sz="1500" dirty="0">
                <a:latin typeface="Arial" pitchFamily="34" charset="0"/>
                <a:cs typeface="Arial" pitchFamily="34" charset="0"/>
              </a:rPr>
              <a:t>медь. </a:t>
            </a:r>
          </a:p>
        </p:txBody>
      </p:sp>
      <p:graphicFrame>
        <p:nvGraphicFramePr>
          <p:cNvPr id="28" name="Object 27"/>
          <p:cNvGraphicFramePr>
            <a:graphicFrameLocks noChangeAspect="1"/>
          </p:cNvGraphicFramePr>
          <p:nvPr>
            <p:extLst>
              <p:ext uri="{D42A27DB-BD31-4B8C-83A1-F6EECF244321}">
                <p14:modId xmlns:p14="http://schemas.microsoft.com/office/powerpoint/2010/main" val="2205840827"/>
              </p:ext>
            </p:extLst>
          </p:nvPr>
        </p:nvGraphicFramePr>
        <p:xfrm>
          <a:off x="154899" y="6165304"/>
          <a:ext cx="1905000" cy="457200"/>
        </p:xfrm>
        <a:graphic>
          <a:graphicData uri="http://schemas.openxmlformats.org/presentationml/2006/ole">
            <mc:AlternateContent xmlns:mc="http://schemas.openxmlformats.org/markup-compatibility/2006">
              <mc:Choice xmlns:v="urn:schemas-microsoft-com:vml" Requires="v">
                <p:oleObj spid="_x0000_s1789908" name="Equation" r:id="rId31" imgW="952200" imgH="228600" progId="Equation.DSMT4">
                  <p:embed/>
                </p:oleObj>
              </mc:Choice>
              <mc:Fallback>
                <p:oleObj name="Equation" r:id="rId31" imgW="952200" imgH="228600" progId="Equation.DSMT4">
                  <p:embed/>
                  <p:pic>
                    <p:nvPicPr>
                      <p:cNvPr id="0" name=""/>
                      <p:cNvPicPr>
                        <a:picLocks noChangeAspect="1" noChangeArrowheads="1"/>
                      </p:cNvPicPr>
                      <p:nvPr/>
                    </p:nvPicPr>
                    <p:blipFill>
                      <a:blip r:embed="rId32"/>
                      <a:srcRect/>
                      <a:stretch>
                        <a:fillRect/>
                      </a:stretch>
                    </p:blipFill>
                    <p:spPr bwMode="auto">
                      <a:xfrm>
                        <a:off x="154899" y="6165304"/>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28"/>
          <p:cNvSpPr/>
          <p:nvPr/>
        </p:nvSpPr>
        <p:spPr>
          <a:xfrm>
            <a:off x="2267744" y="6237312"/>
            <a:ext cx="6825522" cy="553998"/>
          </a:xfrm>
          <a:prstGeom prst="rect">
            <a:avLst/>
          </a:prstGeom>
        </p:spPr>
        <p:txBody>
          <a:bodyPr wrap="square">
            <a:spAutoFit/>
          </a:bodyPr>
          <a:lstStyle/>
          <a:p>
            <a:pPr algn="just"/>
            <a:r>
              <a:rPr lang="ru-RU" sz="1500" dirty="0">
                <a:latin typeface="Arial" pitchFamily="34" charset="0"/>
                <a:cs typeface="Arial" pitchFamily="34" charset="0"/>
              </a:rPr>
              <a:t>Полное смачивание, жидкость растекается по поверхности твердого </a:t>
            </a:r>
            <a:r>
              <a:rPr lang="ru-RU" sz="1500" dirty="0" smtClean="0">
                <a:latin typeface="Arial" pitchFamily="34" charset="0"/>
                <a:cs typeface="Arial" pitchFamily="34" charset="0"/>
              </a:rPr>
              <a:t>тела</a:t>
            </a:r>
          </a:p>
          <a:p>
            <a:pPr algn="just"/>
            <a:r>
              <a:rPr lang="ru-RU" sz="1500" dirty="0">
                <a:latin typeface="Arial" pitchFamily="34" charset="0"/>
                <a:cs typeface="Arial" pitchFamily="34" charset="0"/>
              </a:rPr>
              <a:t>в</a:t>
            </a:r>
            <a:r>
              <a:rPr lang="ru-RU" sz="1500" dirty="0" smtClean="0">
                <a:latin typeface="Arial" pitchFamily="34" charset="0"/>
                <a:cs typeface="Arial" pitchFamily="34" charset="0"/>
              </a:rPr>
              <a:t> виде тонкого молекулярного слоя </a:t>
            </a:r>
            <a:endParaRPr lang="ru-RU" sz="1500" dirty="0">
              <a:latin typeface="Arial" pitchFamily="34" charset="0"/>
              <a:cs typeface="Arial" pitchFamily="34"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2192201386"/>
              </p:ext>
            </p:extLst>
          </p:nvPr>
        </p:nvGraphicFramePr>
        <p:xfrm>
          <a:off x="187946" y="1034934"/>
          <a:ext cx="730944" cy="708264"/>
        </p:xfrm>
        <a:graphic>
          <a:graphicData uri="http://schemas.openxmlformats.org/presentationml/2006/ole">
            <mc:AlternateContent xmlns:mc="http://schemas.openxmlformats.org/markup-compatibility/2006">
              <mc:Choice xmlns:v="urn:schemas-microsoft-com:vml" Requires="v">
                <p:oleObj spid="_x0000_s1789909" name="Equation" r:id="rId33" imgW="406080" imgH="393480" progId="Equation.DSMT4">
                  <p:embed/>
                </p:oleObj>
              </mc:Choice>
              <mc:Fallback>
                <p:oleObj name="Equation" r:id="rId33" imgW="406080" imgH="393480" progId="Equation.DSMT4">
                  <p:embed/>
                  <p:pic>
                    <p:nvPicPr>
                      <p:cNvPr id="0" name=""/>
                      <p:cNvPicPr>
                        <a:picLocks noChangeAspect="1" noChangeArrowheads="1"/>
                      </p:cNvPicPr>
                      <p:nvPr/>
                    </p:nvPicPr>
                    <p:blipFill>
                      <a:blip r:embed="rId34"/>
                      <a:srcRect/>
                      <a:stretch>
                        <a:fillRect/>
                      </a:stretch>
                    </p:blipFill>
                    <p:spPr bwMode="auto">
                      <a:xfrm>
                        <a:off x="187946" y="1034934"/>
                        <a:ext cx="730944" cy="70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055651680"/>
              </p:ext>
            </p:extLst>
          </p:nvPr>
        </p:nvGraphicFramePr>
        <p:xfrm>
          <a:off x="8291582" y="1008112"/>
          <a:ext cx="730944" cy="708264"/>
        </p:xfrm>
        <a:graphic>
          <a:graphicData uri="http://schemas.openxmlformats.org/presentationml/2006/ole">
            <mc:AlternateContent xmlns:mc="http://schemas.openxmlformats.org/markup-compatibility/2006">
              <mc:Choice xmlns:v="urn:schemas-microsoft-com:vml" Requires="v">
                <p:oleObj spid="_x0000_s1789910" name="Equation" r:id="rId35" imgW="406080" imgH="393480" progId="Equation.DSMT4">
                  <p:embed/>
                </p:oleObj>
              </mc:Choice>
              <mc:Fallback>
                <p:oleObj name="Equation" r:id="rId35" imgW="406080" imgH="393480" progId="Equation.DSMT4">
                  <p:embed/>
                  <p:pic>
                    <p:nvPicPr>
                      <p:cNvPr id="0" name=""/>
                      <p:cNvPicPr>
                        <a:picLocks noChangeAspect="1" noChangeArrowheads="1"/>
                      </p:cNvPicPr>
                      <p:nvPr/>
                    </p:nvPicPr>
                    <p:blipFill>
                      <a:blip r:embed="rId36"/>
                      <a:srcRect/>
                      <a:stretch>
                        <a:fillRect/>
                      </a:stretch>
                    </p:blipFill>
                    <p:spPr bwMode="auto">
                      <a:xfrm>
                        <a:off x="8291582" y="1008112"/>
                        <a:ext cx="730944" cy="70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70270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4162" name="Picture 2" descr="C:\Users\PierreYV\Downloads\mercury-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764190"/>
            <a:ext cx="4341556" cy="289134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1475656" y="116632"/>
            <a:ext cx="655272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Смачивание и </a:t>
            </a:r>
            <a:r>
              <a:rPr lang="ru-RU" sz="2800" b="1" kern="0" dirty="0" err="1">
                <a:solidFill>
                  <a:srgbClr val="003399"/>
                </a:solidFill>
                <a:latin typeface="Arial" pitchFamily="34" charset="0"/>
                <a:cs typeface="Arial" pitchFamily="34" charset="0"/>
              </a:rPr>
              <a:t>несмачивание</a:t>
            </a:r>
            <a:endParaRPr lang="ru-RU" sz="2800" b="1" kern="0" baseline="-25000" dirty="0">
              <a:solidFill>
                <a:srgbClr val="003399"/>
              </a:solidFill>
              <a:latin typeface="Arial" pitchFamily="34" charset="0"/>
              <a:cs typeface="Arial" pitchFamily="34" charset="0"/>
            </a:endParaRPr>
          </a:p>
        </p:txBody>
      </p:sp>
      <p:sp>
        <p:nvSpPr>
          <p:cNvPr id="6" name="Rectangle 5"/>
          <p:cNvSpPr/>
          <p:nvPr/>
        </p:nvSpPr>
        <p:spPr>
          <a:xfrm>
            <a:off x="395536" y="1063769"/>
            <a:ext cx="4125532" cy="553998"/>
          </a:xfrm>
          <a:prstGeom prst="rect">
            <a:avLst/>
          </a:prstGeom>
        </p:spPr>
        <p:txBody>
          <a:bodyPr wrap="square">
            <a:spAutoFit/>
          </a:bodyPr>
          <a:lstStyle/>
          <a:p>
            <a:pPr algn="just"/>
            <a:r>
              <a:rPr lang="ru-RU" sz="1500" dirty="0">
                <a:latin typeface="Arial" pitchFamily="34" charset="0"/>
                <a:cs typeface="Arial" pitchFamily="34" charset="0"/>
              </a:rPr>
              <a:t>Ртуть не смачивает поверхность. </a:t>
            </a:r>
          </a:p>
          <a:p>
            <a:pPr algn="just"/>
            <a:r>
              <a:rPr lang="ru-RU" sz="1500" dirty="0">
                <a:latin typeface="Arial" pitchFamily="34" charset="0"/>
                <a:cs typeface="Arial" pitchFamily="34" charset="0"/>
              </a:rPr>
              <a:t>В результате жидкость собирается в капли</a:t>
            </a:r>
          </a:p>
        </p:txBody>
      </p:sp>
      <p:pic>
        <p:nvPicPr>
          <p:cNvPr id="1244163" name="Picture 3" descr="C:\Users\PierreYV\Downloads\pajk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0482" y="2075656"/>
            <a:ext cx="4250454" cy="255027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752020" y="1063769"/>
            <a:ext cx="4250454" cy="784830"/>
          </a:xfrm>
          <a:prstGeom prst="rect">
            <a:avLst/>
          </a:prstGeom>
        </p:spPr>
        <p:txBody>
          <a:bodyPr wrap="square">
            <a:spAutoFit/>
          </a:bodyPr>
          <a:lstStyle/>
          <a:p>
            <a:pPr algn="just"/>
            <a:r>
              <a:rPr lang="ru-RU" sz="1500" dirty="0">
                <a:latin typeface="Arial" pitchFamily="34" charset="0"/>
                <a:cs typeface="Arial" pitchFamily="34" charset="0"/>
              </a:rPr>
              <a:t>Расплавленный припой за счет смачивания растекается по поверхности металла и заполняет щели</a:t>
            </a:r>
          </a:p>
        </p:txBody>
      </p:sp>
    </p:spTree>
    <p:extLst>
      <p:ext uri="{BB962C8B-B14F-4D97-AF65-F5344CB8AC3E}">
        <p14:creationId xmlns:p14="http://schemas.microsoft.com/office/powerpoint/2010/main" val="2549304079"/>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44553</TotalTime>
  <Words>6282</Words>
  <Application>Microsoft Office PowerPoint</Application>
  <PresentationFormat>On-screen Show (4:3)</PresentationFormat>
  <Paragraphs>476</Paragraphs>
  <Slides>60</Slides>
  <Notes>10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2" baseType="lpstr">
      <vt:lpstr>Thème Office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yuldashev</dc:creator>
  <cp:lastModifiedBy>PierreYV</cp:lastModifiedBy>
  <cp:revision>3423</cp:revision>
  <dcterms:created xsi:type="dcterms:W3CDTF">2012-04-18T08:51:00Z</dcterms:created>
  <dcterms:modified xsi:type="dcterms:W3CDTF">2023-06-05T16:38:56Z</dcterms:modified>
</cp:coreProperties>
</file>