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449" r:id="rId2"/>
    <p:sldId id="452" r:id="rId3"/>
    <p:sldId id="509" r:id="rId4"/>
    <p:sldId id="447" r:id="rId5"/>
    <p:sldId id="451" r:id="rId6"/>
    <p:sldId id="453" r:id="rId7"/>
    <p:sldId id="448" r:id="rId8"/>
    <p:sldId id="450" r:id="rId9"/>
    <p:sldId id="454" r:id="rId10"/>
    <p:sldId id="455" r:id="rId11"/>
    <p:sldId id="456" r:id="rId12"/>
    <p:sldId id="457" r:id="rId13"/>
    <p:sldId id="459" r:id="rId14"/>
    <p:sldId id="458" r:id="rId15"/>
    <p:sldId id="460" r:id="rId16"/>
    <p:sldId id="461" r:id="rId17"/>
    <p:sldId id="462" r:id="rId18"/>
    <p:sldId id="463" r:id="rId19"/>
    <p:sldId id="464" r:id="rId20"/>
    <p:sldId id="465" r:id="rId21"/>
    <p:sldId id="466" r:id="rId22"/>
    <p:sldId id="467" r:id="rId23"/>
    <p:sldId id="468" r:id="rId24"/>
    <p:sldId id="469" r:id="rId25"/>
    <p:sldId id="470" r:id="rId26"/>
    <p:sldId id="471" r:id="rId27"/>
    <p:sldId id="472" r:id="rId28"/>
    <p:sldId id="473" r:id="rId29"/>
    <p:sldId id="474" r:id="rId30"/>
    <p:sldId id="510" r:id="rId31"/>
    <p:sldId id="511" r:id="rId32"/>
    <p:sldId id="512" r:id="rId33"/>
    <p:sldId id="513" r:id="rId34"/>
    <p:sldId id="514" r:id="rId35"/>
    <p:sldId id="515" r:id="rId36"/>
    <p:sldId id="497" r:id="rId37"/>
    <p:sldId id="498" r:id="rId38"/>
    <p:sldId id="499" r:id="rId39"/>
    <p:sldId id="500" r:id="rId40"/>
    <p:sldId id="501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0F6"/>
    <a:srgbClr val="497F13"/>
    <a:srgbClr val="F3B84F"/>
    <a:srgbClr val="FCDD84"/>
    <a:srgbClr val="990000"/>
    <a:srgbClr val="F51919"/>
    <a:srgbClr val="072AC1"/>
    <a:srgbClr val="024A0B"/>
    <a:srgbClr val="772929"/>
    <a:srgbClr val="0D0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5906" autoAdjust="0"/>
  </p:normalViewPr>
  <p:slideViewPr>
    <p:cSldViewPr>
      <p:cViewPr varScale="1">
        <p:scale>
          <a:sx n="108" d="100"/>
          <a:sy n="108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78.wmf"/><Relationship Id="rId7" Type="http://schemas.openxmlformats.org/officeDocument/2006/relationships/image" Target="../media/image82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6" Type="http://schemas.openxmlformats.org/officeDocument/2006/relationships/image" Target="../media/image81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image" Target="../media/image91.wmf"/><Relationship Id="rId7" Type="http://schemas.openxmlformats.org/officeDocument/2006/relationships/image" Target="../media/image95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6" Type="http://schemas.openxmlformats.org/officeDocument/2006/relationships/image" Target="../media/image94.wmf"/><Relationship Id="rId5" Type="http://schemas.openxmlformats.org/officeDocument/2006/relationships/image" Target="../media/image93.wmf"/><Relationship Id="rId10" Type="http://schemas.openxmlformats.org/officeDocument/2006/relationships/image" Target="../media/image98.wmf"/><Relationship Id="rId4" Type="http://schemas.openxmlformats.org/officeDocument/2006/relationships/image" Target="../media/image92.wmf"/><Relationship Id="rId9" Type="http://schemas.openxmlformats.org/officeDocument/2006/relationships/image" Target="../media/image9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101.wmf"/><Relationship Id="rId2" Type="http://schemas.openxmlformats.org/officeDocument/2006/relationships/image" Target="../media/image91.wmf"/><Relationship Id="rId1" Type="http://schemas.openxmlformats.org/officeDocument/2006/relationships/image" Target="../media/image27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13" Type="http://schemas.openxmlformats.org/officeDocument/2006/relationships/image" Target="../media/image111.wmf"/><Relationship Id="rId3" Type="http://schemas.openxmlformats.org/officeDocument/2006/relationships/image" Target="../media/image102.wmf"/><Relationship Id="rId7" Type="http://schemas.openxmlformats.org/officeDocument/2006/relationships/image" Target="../media/image105.wmf"/><Relationship Id="rId12" Type="http://schemas.openxmlformats.org/officeDocument/2006/relationships/image" Target="../media/image110.wmf"/><Relationship Id="rId2" Type="http://schemas.openxmlformats.org/officeDocument/2006/relationships/image" Target="../media/image30.wmf"/><Relationship Id="rId16" Type="http://schemas.openxmlformats.org/officeDocument/2006/relationships/image" Target="../media/image114.wmf"/><Relationship Id="rId1" Type="http://schemas.openxmlformats.org/officeDocument/2006/relationships/image" Target="../media/image29.wmf"/><Relationship Id="rId6" Type="http://schemas.openxmlformats.org/officeDocument/2006/relationships/image" Target="../media/image104.wmf"/><Relationship Id="rId11" Type="http://schemas.openxmlformats.org/officeDocument/2006/relationships/image" Target="../media/image109.wmf"/><Relationship Id="rId5" Type="http://schemas.openxmlformats.org/officeDocument/2006/relationships/image" Target="../media/image103.wmf"/><Relationship Id="rId15" Type="http://schemas.openxmlformats.org/officeDocument/2006/relationships/image" Target="../media/image113.wmf"/><Relationship Id="rId10" Type="http://schemas.openxmlformats.org/officeDocument/2006/relationships/image" Target="../media/image108.wmf"/><Relationship Id="rId4" Type="http://schemas.openxmlformats.org/officeDocument/2006/relationships/image" Target="../media/image101.wmf"/><Relationship Id="rId9" Type="http://schemas.openxmlformats.org/officeDocument/2006/relationships/image" Target="../media/image107.wmf"/><Relationship Id="rId14" Type="http://schemas.openxmlformats.org/officeDocument/2006/relationships/image" Target="../media/image11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Relationship Id="rId6" Type="http://schemas.openxmlformats.org/officeDocument/2006/relationships/image" Target="../media/image120.wmf"/><Relationship Id="rId5" Type="http://schemas.openxmlformats.org/officeDocument/2006/relationships/image" Target="../media/image119.wmf"/><Relationship Id="rId4" Type="http://schemas.openxmlformats.org/officeDocument/2006/relationships/image" Target="../media/image11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6" Type="http://schemas.openxmlformats.org/officeDocument/2006/relationships/image" Target="../media/image125.wmf"/><Relationship Id="rId5" Type="http://schemas.openxmlformats.org/officeDocument/2006/relationships/image" Target="../media/image124.wmf"/><Relationship Id="rId4" Type="http://schemas.openxmlformats.org/officeDocument/2006/relationships/image" Target="../media/image11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29.wmf"/><Relationship Id="rId1" Type="http://schemas.openxmlformats.org/officeDocument/2006/relationships/image" Target="../media/image127.wmf"/><Relationship Id="rId4" Type="http://schemas.openxmlformats.org/officeDocument/2006/relationships/image" Target="../media/image13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Relationship Id="rId9" Type="http://schemas.openxmlformats.org/officeDocument/2006/relationships/image" Target="../media/image14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wmf"/><Relationship Id="rId2" Type="http://schemas.openxmlformats.org/officeDocument/2006/relationships/image" Target="../media/image143.wmf"/><Relationship Id="rId1" Type="http://schemas.openxmlformats.org/officeDocument/2006/relationships/image" Target="../media/image142.wmf"/><Relationship Id="rId5" Type="http://schemas.openxmlformats.org/officeDocument/2006/relationships/image" Target="../media/image146.wmf"/><Relationship Id="rId4" Type="http://schemas.openxmlformats.org/officeDocument/2006/relationships/image" Target="../media/image14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Relationship Id="rId5" Type="http://schemas.openxmlformats.org/officeDocument/2006/relationships/image" Target="../media/image150.wmf"/><Relationship Id="rId4" Type="http://schemas.openxmlformats.org/officeDocument/2006/relationships/image" Target="../media/image149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7" Type="http://schemas.openxmlformats.org/officeDocument/2006/relationships/image" Target="../media/image156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6" Type="http://schemas.openxmlformats.org/officeDocument/2006/relationships/image" Target="../media/image155.wmf"/><Relationship Id="rId5" Type="http://schemas.openxmlformats.org/officeDocument/2006/relationships/image" Target="../media/image154.wmf"/><Relationship Id="rId4" Type="http://schemas.openxmlformats.org/officeDocument/2006/relationships/image" Target="../media/image15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7" Type="http://schemas.openxmlformats.org/officeDocument/2006/relationships/image" Target="../media/image163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12" Type="http://schemas.openxmlformats.org/officeDocument/2006/relationships/image" Target="../media/image175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11" Type="http://schemas.openxmlformats.org/officeDocument/2006/relationships/image" Target="../media/image174.wmf"/><Relationship Id="rId5" Type="http://schemas.openxmlformats.org/officeDocument/2006/relationships/image" Target="../media/image168.wmf"/><Relationship Id="rId10" Type="http://schemas.openxmlformats.org/officeDocument/2006/relationships/image" Target="../media/image173.wmf"/><Relationship Id="rId4" Type="http://schemas.openxmlformats.org/officeDocument/2006/relationships/image" Target="../media/image167.wmf"/><Relationship Id="rId9" Type="http://schemas.openxmlformats.org/officeDocument/2006/relationships/image" Target="../media/image172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wmf"/><Relationship Id="rId3" Type="http://schemas.openxmlformats.org/officeDocument/2006/relationships/image" Target="../media/image178.wmf"/><Relationship Id="rId7" Type="http://schemas.openxmlformats.org/officeDocument/2006/relationships/image" Target="../media/image170.wmf"/><Relationship Id="rId12" Type="http://schemas.openxmlformats.org/officeDocument/2006/relationships/image" Target="../media/image185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Relationship Id="rId6" Type="http://schemas.openxmlformats.org/officeDocument/2006/relationships/image" Target="../media/image181.wmf"/><Relationship Id="rId11" Type="http://schemas.openxmlformats.org/officeDocument/2006/relationships/image" Target="../media/image184.wmf"/><Relationship Id="rId5" Type="http://schemas.openxmlformats.org/officeDocument/2006/relationships/image" Target="../media/image180.wmf"/><Relationship Id="rId10" Type="http://schemas.openxmlformats.org/officeDocument/2006/relationships/image" Target="../media/image172.wmf"/><Relationship Id="rId4" Type="http://schemas.openxmlformats.org/officeDocument/2006/relationships/image" Target="../media/image179.wmf"/><Relationship Id="rId9" Type="http://schemas.openxmlformats.org/officeDocument/2006/relationships/image" Target="../media/image183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wmf"/><Relationship Id="rId3" Type="http://schemas.openxmlformats.org/officeDocument/2006/relationships/image" Target="../media/image187.wmf"/><Relationship Id="rId7" Type="http://schemas.openxmlformats.org/officeDocument/2006/relationships/image" Target="../media/image191.wmf"/><Relationship Id="rId2" Type="http://schemas.openxmlformats.org/officeDocument/2006/relationships/image" Target="../media/image186.wmf"/><Relationship Id="rId1" Type="http://schemas.openxmlformats.org/officeDocument/2006/relationships/image" Target="../media/image176.wmf"/><Relationship Id="rId6" Type="http://schemas.openxmlformats.org/officeDocument/2006/relationships/image" Target="../media/image190.wmf"/><Relationship Id="rId11" Type="http://schemas.openxmlformats.org/officeDocument/2006/relationships/image" Target="../media/image194.wmf"/><Relationship Id="rId5" Type="http://schemas.openxmlformats.org/officeDocument/2006/relationships/image" Target="../media/image189.wmf"/><Relationship Id="rId10" Type="http://schemas.openxmlformats.org/officeDocument/2006/relationships/image" Target="../media/image172.wmf"/><Relationship Id="rId4" Type="http://schemas.openxmlformats.org/officeDocument/2006/relationships/image" Target="../media/image188.wmf"/><Relationship Id="rId9" Type="http://schemas.openxmlformats.org/officeDocument/2006/relationships/image" Target="../media/image193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197.wmf"/><Relationship Id="rId7" Type="http://schemas.openxmlformats.org/officeDocument/2006/relationships/image" Target="../media/image201.wmf"/><Relationship Id="rId2" Type="http://schemas.openxmlformats.org/officeDocument/2006/relationships/image" Target="../media/image196.wmf"/><Relationship Id="rId1" Type="http://schemas.openxmlformats.org/officeDocument/2006/relationships/image" Target="../media/image195.wmf"/><Relationship Id="rId6" Type="http://schemas.openxmlformats.org/officeDocument/2006/relationships/image" Target="../media/image200.wmf"/><Relationship Id="rId11" Type="http://schemas.openxmlformats.org/officeDocument/2006/relationships/image" Target="../media/image204.wmf"/><Relationship Id="rId5" Type="http://schemas.openxmlformats.org/officeDocument/2006/relationships/image" Target="../media/image199.wmf"/><Relationship Id="rId10" Type="http://schemas.openxmlformats.org/officeDocument/2006/relationships/image" Target="../media/image203.wmf"/><Relationship Id="rId4" Type="http://schemas.openxmlformats.org/officeDocument/2006/relationships/image" Target="../media/image198.wmf"/><Relationship Id="rId9" Type="http://schemas.openxmlformats.org/officeDocument/2006/relationships/image" Target="../media/image202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wmf"/><Relationship Id="rId3" Type="http://schemas.openxmlformats.org/officeDocument/2006/relationships/image" Target="../media/image206.wmf"/><Relationship Id="rId7" Type="http://schemas.openxmlformats.org/officeDocument/2006/relationships/image" Target="../media/image209.wmf"/><Relationship Id="rId2" Type="http://schemas.openxmlformats.org/officeDocument/2006/relationships/image" Target="../media/image205.wmf"/><Relationship Id="rId1" Type="http://schemas.openxmlformats.org/officeDocument/2006/relationships/image" Target="../media/image203.wmf"/><Relationship Id="rId6" Type="http://schemas.openxmlformats.org/officeDocument/2006/relationships/image" Target="../media/image208.wmf"/><Relationship Id="rId5" Type="http://schemas.openxmlformats.org/officeDocument/2006/relationships/image" Target="../media/image207.wmf"/><Relationship Id="rId4" Type="http://schemas.openxmlformats.org/officeDocument/2006/relationships/image" Target="../media/image20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wmf"/><Relationship Id="rId7" Type="http://schemas.openxmlformats.org/officeDocument/2006/relationships/image" Target="../media/image215.wmf"/><Relationship Id="rId2" Type="http://schemas.openxmlformats.org/officeDocument/2006/relationships/image" Target="../media/image210.wmf"/><Relationship Id="rId1" Type="http://schemas.openxmlformats.org/officeDocument/2006/relationships/image" Target="../media/image74.wmf"/><Relationship Id="rId6" Type="http://schemas.openxmlformats.org/officeDocument/2006/relationships/image" Target="../media/image214.wmf"/><Relationship Id="rId5" Type="http://schemas.openxmlformats.org/officeDocument/2006/relationships/image" Target="../media/image213.wmf"/><Relationship Id="rId4" Type="http://schemas.openxmlformats.org/officeDocument/2006/relationships/image" Target="../media/image212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wmf"/><Relationship Id="rId3" Type="http://schemas.openxmlformats.org/officeDocument/2006/relationships/image" Target="../media/image218.wmf"/><Relationship Id="rId7" Type="http://schemas.openxmlformats.org/officeDocument/2006/relationships/image" Target="../media/image222.wmf"/><Relationship Id="rId2" Type="http://schemas.openxmlformats.org/officeDocument/2006/relationships/image" Target="../media/image217.wmf"/><Relationship Id="rId1" Type="http://schemas.openxmlformats.org/officeDocument/2006/relationships/image" Target="../media/image216.wmf"/><Relationship Id="rId6" Type="http://schemas.openxmlformats.org/officeDocument/2006/relationships/image" Target="../media/image221.wmf"/><Relationship Id="rId5" Type="http://schemas.openxmlformats.org/officeDocument/2006/relationships/image" Target="../media/image220.wmf"/><Relationship Id="rId10" Type="http://schemas.openxmlformats.org/officeDocument/2006/relationships/image" Target="../media/image225.wmf"/><Relationship Id="rId4" Type="http://schemas.openxmlformats.org/officeDocument/2006/relationships/image" Target="../media/image219.wmf"/><Relationship Id="rId9" Type="http://schemas.openxmlformats.org/officeDocument/2006/relationships/image" Target="../media/image224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wmf"/><Relationship Id="rId2" Type="http://schemas.openxmlformats.org/officeDocument/2006/relationships/image" Target="../media/image227.wmf"/><Relationship Id="rId1" Type="http://schemas.openxmlformats.org/officeDocument/2006/relationships/image" Target="../media/image226.wmf"/><Relationship Id="rId6" Type="http://schemas.openxmlformats.org/officeDocument/2006/relationships/image" Target="../media/image231.wmf"/><Relationship Id="rId5" Type="http://schemas.openxmlformats.org/officeDocument/2006/relationships/image" Target="../media/image230.wmf"/><Relationship Id="rId4" Type="http://schemas.openxmlformats.org/officeDocument/2006/relationships/image" Target="../media/image229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wmf"/><Relationship Id="rId2" Type="http://schemas.openxmlformats.org/officeDocument/2006/relationships/image" Target="../media/image231.wmf"/><Relationship Id="rId1" Type="http://schemas.openxmlformats.org/officeDocument/2006/relationships/image" Target="../media/image232.wmf"/><Relationship Id="rId6" Type="http://schemas.openxmlformats.org/officeDocument/2006/relationships/image" Target="../media/image236.wmf"/><Relationship Id="rId5" Type="http://schemas.openxmlformats.org/officeDocument/2006/relationships/image" Target="../media/image235.wmf"/><Relationship Id="rId4" Type="http://schemas.openxmlformats.org/officeDocument/2006/relationships/image" Target="../media/image234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wmf"/><Relationship Id="rId2" Type="http://schemas.openxmlformats.org/officeDocument/2006/relationships/image" Target="../media/image238.wmf"/><Relationship Id="rId1" Type="http://schemas.openxmlformats.org/officeDocument/2006/relationships/image" Target="../media/image237.wmf"/><Relationship Id="rId5" Type="http://schemas.openxmlformats.org/officeDocument/2006/relationships/image" Target="../media/image241.wmf"/><Relationship Id="rId4" Type="http://schemas.openxmlformats.org/officeDocument/2006/relationships/image" Target="../media/image240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wmf"/><Relationship Id="rId3" Type="http://schemas.openxmlformats.org/officeDocument/2006/relationships/image" Target="../media/image245.wmf"/><Relationship Id="rId7" Type="http://schemas.openxmlformats.org/officeDocument/2006/relationships/image" Target="../media/image249.wmf"/><Relationship Id="rId2" Type="http://schemas.openxmlformats.org/officeDocument/2006/relationships/image" Target="../media/image244.wmf"/><Relationship Id="rId1" Type="http://schemas.openxmlformats.org/officeDocument/2006/relationships/image" Target="../media/image243.wmf"/><Relationship Id="rId6" Type="http://schemas.openxmlformats.org/officeDocument/2006/relationships/image" Target="../media/image248.wmf"/><Relationship Id="rId5" Type="http://schemas.openxmlformats.org/officeDocument/2006/relationships/image" Target="../media/image247.wmf"/><Relationship Id="rId10" Type="http://schemas.openxmlformats.org/officeDocument/2006/relationships/image" Target="../media/image252.wmf"/><Relationship Id="rId4" Type="http://schemas.openxmlformats.org/officeDocument/2006/relationships/image" Target="../media/image246.wmf"/><Relationship Id="rId9" Type="http://schemas.openxmlformats.org/officeDocument/2006/relationships/image" Target="../media/image251.wmf"/></Relationships>
</file>

<file path=ppt/drawings/_rels/vmlDrawing3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1.wmf"/><Relationship Id="rId13" Type="http://schemas.openxmlformats.org/officeDocument/2006/relationships/image" Target="../media/image266.wmf"/><Relationship Id="rId3" Type="http://schemas.openxmlformats.org/officeDocument/2006/relationships/image" Target="../media/image256.wmf"/><Relationship Id="rId7" Type="http://schemas.openxmlformats.org/officeDocument/2006/relationships/image" Target="../media/image260.wmf"/><Relationship Id="rId12" Type="http://schemas.openxmlformats.org/officeDocument/2006/relationships/image" Target="../media/image265.wmf"/><Relationship Id="rId2" Type="http://schemas.openxmlformats.org/officeDocument/2006/relationships/image" Target="../media/image255.wmf"/><Relationship Id="rId1" Type="http://schemas.openxmlformats.org/officeDocument/2006/relationships/image" Target="../media/image254.wmf"/><Relationship Id="rId6" Type="http://schemas.openxmlformats.org/officeDocument/2006/relationships/image" Target="../media/image259.wmf"/><Relationship Id="rId11" Type="http://schemas.openxmlformats.org/officeDocument/2006/relationships/image" Target="../media/image264.wmf"/><Relationship Id="rId5" Type="http://schemas.openxmlformats.org/officeDocument/2006/relationships/image" Target="../media/image258.wmf"/><Relationship Id="rId10" Type="http://schemas.openxmlformats.org/officeDocument/2006/relationships/image" Target="../media/image263.wmf"/><Relationship Id="rId4" Type="http://schemas.openxmlformats.org/officeDocument/2006/relationships/image" Target="../media/image257.wmf"/><Relationship Id="rId9" Type="http://schemas.openxmlformats.org/officeDocument/2006/relationships/image" Target="../media/image262.wmf"/><Relationship Id="rId14" Type="http://schemas.openxmlformats.org/officeDocument/2006/relationships/image" Target="../media/image267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5.wmf"/><Relationship Id="rId13" Type="http://schemas.openxmlformats.org/officeDocument/2006/relationships/image" Target="../media/image280.wmf"/><Relationship Id="rId3" Type="http://schemas.openxmlformats.org/officeDocument/2006/relationships/image" Target="../media/image270.wmf"/><Relationship Id="rId7" Type="http://schemas.openxmlformats.org/officeDocument/2006/relationships/image" Target="../media/image274.wmf"/><Relationship Id="rId12" Type="http://schemas.openxmlformats.org/officeDocument/2006/relationships/image" Target="../media/image279.wmf"/><Relationship Id="rId2" Type="http://schemas.openxmlformats.org/officeDocument/2006/relationships/image" Target="../media/image269.wmf"/><Relationship Id="rId16" Type="http://schemas.openxmlformats.org/officeDocument/2006/relationships/image" Target="../media/image283.wmf"/><Relationship Id="rId1" Type="http://schemas.openxmlformats.org/officeDocument/2006/relationships/image" Target="../media/image268.wmf"/><Relationship Id="rId6" Type="http://schemas.openxmlformats.org/officeDocument/2006/relationships/image" Target="../media/image273.wmf"/><Relationship Id="rId11" Type="http://schemas.openxmlformats.org/officeDocument/2006/relationships/image" Target="../media/image278.wmf"/><Relationship Id="rId5" Type="http://schemas.openxmlformats.org/officeDocument/2006/relationships/image" Target="../media/image272.wmf"/><Relationship Id="rId15" Type="http://schemas.openxmlformats.org/officeDocument/2006/relationships/image" Target="../media/image282.wmf"/><Relationship Id="rId10" Type="http://schemas.openxmlformats.org/officeDocument/2006/relationships/image" Target="../media/image277.wmf"/><Relationship Id="rId4" Type="http://schemas.openxmlformats.org/officeDocument/2006/relationships/image" Target="../media/image271.wmf"/><Relationship Id="rId9" Type="http://schemas.openxmlformats.org/officeDocument/2006/relationships/image" Target="../media/image276.wmf"/><Relationship Id="rId14" Type="http://schemas.openxmlformats.org/officeDocument/2006/relationships/image" Target="../media/image281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wmf"/><Relationship Id="rId3" Type="http://schemas.openxmlformats.org/officeDocument/2006/relationships/image" Target="../media/image286.wmf"/><Relationship Id="rId7" Type="http://schemas.openxmlformats.org/officeDocument/2006/relationships/image" Target="../media/image290.wmf"/><Relationship Id="rId12" Type="http://schemas.openxmlformats.org/officeDocument/2006/relationships/image" Target="../media/image295.wmf"/><Relationship Id="rId2" Type="http://schemas.openxmlformats.org/officeDocument/2006/relationships/image" Target="../media/image285.wmf"/><Relationship Id="rId1" Type="http://schemas.openxmlformats.org/officeDocument/2006/relationships/image" Target="../media/image284.wmf"/><Relationship Id="rId6" Type="http://schemas.openxmlformats.org/officeDocument/2006/relationships/image" Target="../media/image289.wmf"/><Relationship Id="rId11" Type="http://schemas.openxmlformats.org/officeDocument/2006/relationships/image" Target="../media/image294.wmf"/><Relationship Id="rId5" Type="http://schemas.openxmlformats.org/officeDocument/2006/relationships/image" Target="../media/image288.wmf"/><Relationship Id="rId10" Type="http://schemas.openxmlformats.org/officeDocument/2006/relationships/image" Target="../media/image293.wmf"/><Relationship Id="rId4" Type="http://schemas.openxmlformats.org/officeDocument/2006/relationships/image" Target="../media/image287.wmf"/><Relationship Id="rId9" Type="http://schemas.openxmlformats.org/officeDocument/2006/relationships/image" Target="../media/image29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28.wmf"/><Relationship Id="rId7" Type="http://schemas.openxmlformats.org/officeDocument/2006/relationships/image" Target="../media/image40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Relationship Id="rId9" Type="http://schemas.openxmlformats.org/officeDocument/2006/relationships/image" Target="../media/image6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53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D160-98F1-4CED-AD98-32CA91619159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oleObject" Target="../embeddings/oleObject76.bin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5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72.bin"/><Relationship Id="rId15" Type="http://schemas.openxmlformats.org/officeDocument/2006/relationships/oleObject" Target="../embeddings/oleObject77.bin"/><Relationship Id="rId10" Type="http://schemas.openxmlformats.org/officeDocument/2006/relationships/image" Target="../media/image72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74.bin"/><Relationship Id="rId14" Type="http://schemas.openxmlformats.org/officeDocument/2006/relationships/image" Target="../media/image7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13" Type="http://schemas.openxmlformats.org/officeDocument/2006/relationships/oleObject" Target="../embeddings/oleObject83.bin"/><Relationship Id="rId18" Type="http://schemas.openxmlformats.org/officeDocument/2006/relationships/image" Target="../media/image83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80.wmf"/><Relationship Id="rId17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2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7.wmf"/><Relationship Id="rId11" Type="http://schemas.openxmlformats.org/officeDocument/2006/relationships/oleObject" Target="../embeddings/oleObject82.bin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10" Type="http://schemas.openxmlformats.org/officeDocument/2006/relationships/image" Target="../media/image79.wmf"/><Relationship Id="rId4" Type="http://schemas.openxmlformats.org/officeDocument/2006/relationships/image" Target="../media/image76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8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8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5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87.wmf"/><Relationship Id="rId4" Type="http://schemas.openxmlformats.org/officeDocument/2006/relationships/image" Target="../media/image84.wmf"/><Relationship Id="rId9" Type="http://schemas.openxmlformats.org/officeDocument/2006/relationships/oleObject" Target="../embeddings/oleObject8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96.bin"/><Relationship Id="rId18" Type="http://schemas.openxmlformats.org/officeDocument/2006/relationships/image" Target="../media/image96.wmf"/><Relationship Id="rId3" Type="http://schemas.openxmlformats.org/officeDocument/2006/relationships/oleObject" Target="../embeddings/oleObject91.bin"/><Relationship Id="rId21" Type="http://schemas.openxmlformats.org/officeDocument/2006/relationships/oleObject" Target="../embeddings/oleObject100.bin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93.wmf"/><Relationship Id="rId1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5.wmf"/><Relationship Id="rId20" Type="http://schemas.openxmlformats.org/officeDocument/2006/relationships/image" Target="../media/image97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92.bin"/><Relationship Id="rId15" Type="http://schemas.openxmlformats.org/officeDocument/2006/relationships/oleObject" Target="../embeddings/oleObject97.bin"/><Relationship Id="rId23" Type="http://schemas.openxmlformats.org/officeDocument/2006/relationships/oleObject" Target="../embeddings/oleObject101.bin"/><Relationship Id="rId10" Type="http://schemas.openxmlformats.org/officeDocument/2006/relationships/image" Target="../media/image92.wmf"/><Relationship Id="rId19" Type="http://schemas.openxmlformats.org/officeDocument/2006/relationships/oleObject" Target="../embeddings/oleObject99.bin"/><Relationship Id="rId4" Type="http://schemas.openxmlformats.org/officeDocument/2006/relationships/image" Target="../media/image89.wmf"/><Relationship Id="rId9" Type="http://schemas.openxmlformats.org/officeDocument/2006/relationships/oleObject" Target="../embeddings/oleObject94.bin"/><Relationship Id="rId14" Type="http://schemas.openxmlformats.org/officeDocument/2006/relationships/image" Target="../media/image94.wmf"/><Relationship Id="rId22" Type="http://schemas.openxmlformats.org/officeDocument/2006/relationships/image" Target="../media/image9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107.bin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4.bin"/><Relationship Id="rId12" Type="http://schemas.openxmlformats.org/officeDocument/2006/relationships/image" Target="../media/image9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1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91.wmf"/><Relationship Id="rId11" Type="http://schemas.openxmlformats.org/officeDocument/2006/relationships/oleObject" Target="../embeddings/oleObject106.bin"/><Relationship Id="rId5" Type="http://schemas.openxmlformats.org/officeDocument/2006/relationships/oleObject" Target="../embeddings/oleObject103.bin"/><Relationship Id="rId15" Type="http://schemas.openxmlformats.org/officeDocument/2006/relationships/oleObject" Target="../embeddings/oleObject108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05.bin"/><Relationship Id="rId14" Type="http://schemas.openxmlformats.org/officeDocument/2006/relationships/image" Target="../media/image10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13" Type="http://schemas.openxmlformats.org/officeDocument/2006/relationships/oleObject" Target="../embeddings/oleObject114.bin"/><Relationship Id="rId18" Type="http://schemas.openxmlformats.org/officeDocument/2006/relationships/image" Target="../media/image106.wmf"/><Relationship Id="rId26" Type="http://schemas.openxmlformats.org/officeDocument/2006/relationships/image" Target="../media/image110.wmf"/><Relationship Id="rId3" Type="http://schemas.openxmlformats.org/officeDocument/2006/relationships/oleObject" Target="../embeddings/oleObject109.bin"/><Relationship Id="rId21" Type="http://schemas.openxmlformats.org/officeDocument/2006/relationships/oleObject" Target="../embeddings/oleObject118.bin"/><Relationship Id="rId34" Type="http://schemas.openxmlformats.org/officeDocument/2006/relationships/image" Target="../media/image114.wmf"/><Relationship Id="rId7" Type="http://schemas.openxmlformats.org/officeDocument/2006/relationships/oleObject" Target="../embeddings/oleObject111.bin"/><Relationship Id="rId12" Type="http://schemas.openxmlformats.org/officeDocument/2006/relationships/image" Target="../media/image103.wmf"/><Relationship Id="rId17" Type="http://schemas.openxmlformats.org/officeDocument/2006/relationships/oleObject" Target="../embeddings/oleObject116.bin"/><Relationship Id="rId25" Type="http://schemas.openxmlformats.org/officeDocument/2006/relationships/oleObject" Target="../embeddings/oleObject120.bin"/><Relationship Id="rId33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5.wmf"/><Relationship Id="rId20" Type="http://schemas.openxmlformats.org/officeDocument/2006/relationships/image" Target="../media/image107.wmf"/><Relationship Id="rId29" Type="http://schemas.openxmlformats.org/officeDocument/2006/relationships/oleObject" Target="../embeddings/oleObject122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113.bin"/><Relationship Id="rId24" Type="http://schemas.openxmlformats.org/officeDocument/2006/relationships/image" Target="../media/image109.wmf"/><Relationship Id="rId32" Type="http://schemas.openxmlformats.org/officeDocument/2006/relationships/image" Target="../media/image113.wmf"/><Relationship Id="rId5" Type="http://schemas.openxmlformats.org/officeDocument/2006/relationships/oleObject" Target="../embeddings/oleObject110.bin"/><Relationship Id="rId15" Type="http://schemas.openxmlformats.org/officeDocument/2006/relationships/oleObject" Target="../embeddings/oleObject115.bin"/><Relationship Id="rId23" Type="http://schemas.openxmlformats.org/officeDocument/2006/relationships/oleObject" Target="../embeddings/oleObject119.bin"/><Relationship Id="rId28" Type="http://schemas.openxmlformats.org/officeDocument/2006/relationships/image" Target="../media/image111.wmf"/><Relationship Id="rId10" Type="http://schemas.openxmlformats.org/officeDocument/2006/relationships/image" Target="../media/image101.wmf"/><Relationship Id="rId19" Type="http://schemas.openxmlformats.org/officeDocument/2006/relationships/oleObject" Target="../embeddings/oleObject117.bin"/><Relationship Id="rId31" Type="http://schemas.openxmlformats.org/officeDocument/2006/relationships/oleObject" Target="../embeddings/oleObject123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112.bin"/><Relationship Id="rId14" Type="http://schemas.openxmlformats.org/officeDocument/2006/relationships/image" Target="../media/image104.wmf"/><Relationship Id="rId22" Type="http://schemas.openxmlformats.org/officeDocument/2006/relationships/image" Target="../media/image108.wmf"/><Relationship Id="rId27" Type="http://schemas.openxmlformats.org/officeDocument/2006/relationships/oleObject" Target="../embeddings/oleObject121.bin"/><Relationship Id="rId30" Type="http://schemas.openxmlformats.org/officeDocument/2006/relationships/image" Target="../media/image11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13" Type="http://schemas.openxmlformats.org/officeDocument/2006/relationships/oleObject" Target="../embeddings/oleObject130.bin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7.bin"/><Relationship Id="rId12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16.wmf"/><Relationship Id="rId11" Type="http://schemas.openxmlformats.org/officeDocument/2006/relationships/oleObject" Target="../embeddings/oleObject129.bin"/><Relationship Id="rId5" Type="http://schemas.openxmlformats.org/officeDocument/2006/relationships/oleObject" Target="../embeddings/oleObject126.bin"/><Relationship Id="rId10" Type="http://schemas.openxmlformats.org/officeDocument/2006/relationships/image" Target="../media/image118.wmf"/><Relationship Id="rId4" Type="http://schemas.openxmlformats.org/officeDocument/2006/relationships/image" Target="../media/image115.wmf"/><Relationship Id="rId9" Type="http://schemas.openxmlformats.org/officeDocument/2006/relationships/oleObject" Target="../embeddings/oleObject128.bin"/><Relationship Id="rId14" Type="http://schemas.openxmlformats.org/officeDocument/2006/relationships/image" Target="../media/image120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13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3.bin"/><Relationship Id="rId12" Type="http://schemas.openxmlformats.org/officeDocument/2006/relationships/image" Target="../media/image1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22.wmf"/><Relationship Id="rId11" Type="http://schemas.openxmlformats.org/officeDocument/2006/relationships/oleObject" Target="../embeddings/oleObject135.bin"/><Relationship Id="rId5" Type="http://schemas.openxmlformats.org/officeDocument/2006/relationships/oleObject" Target="../embeddings/oleObject132.bin"/><Relationship Id="rId10" Type="http://schemas.openxmlformats.org/officeDocument/2006/relationships/image" Target="../media/image110.wmf"/><Relationship Id="rId4" Type="http://schemas.openxmlformats.org/officeDocument/2006/relationships/image" Target="../media/image121.wmf"/><Relationship Id="rId9" Type="http://schemas.openxmlformats.org/officeDocument/2006/relationships/oleObject" Target="../embeddings/oleObject134.bin"/><Relationship Id="rId14" Type="http://schemas.openxmlformats.org/officeDocument/2006/relationships/image" Target="../media/image12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oleObject" Target="../embeddings/oleObject137.bin"/><Relationship Id="rId7" Type="http://schemas.openxmlformats.org/officeDocument/2006/relationships/oleObject" Target="../embeddings/oleObject1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138.bin"/><Relationship Id="rId4" Type="http://schemas.openxmlformats.org/officeDocument/2006/relationships/image" Target="../media/image12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30.wmf"/><Relationship Id="rId5" Type="http://schemas.openxmlformats.org/officeDocument/2006/relationships/oleObject" Target="../embeddings/oleObject141.bin"/><Relationship Id="rId4" Type="http://schemas.openxmlformats.org/officeDocument/2006/relationships/image" Target="../media/image12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oleObject" Target="../embeddings/oleObject142.bin"/><Relationship Id="rId7" Type="http://schemas.openxmlformats.org/officeDocument/2006/relationships/oleObject" Target="../embeddings/oleObject1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9.wmf"/><Relationship Id="rId5" Type="http://schemas.openxmlformats.org/officeDocument/2006/relationships/oleObject" Target="../embeddings/oleObject143.bin"/><Relationship Id="rId10" Type="http://schemas.openxmlformats.org/officeDocument/2006/relationships/image" Target="../media/image132.wmf"/><Relationship Id="rId4" Type="http://schemas.openxmlformats.org/officeDocument/2006/relationships/image" Target="../media/image127.wmf"/><Relationship Id="rId9" Type="http://schemas.openxmlformats.org/officeDocument/2006/relationships/oleObject" Target="../embeddings/oleObject14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13" Type="http://schemas.openxmlformats.org/officeDocument/2006/relationships/oleObject" Target="../embeddings/oleObject151.bin"/><Relationship Id="rId18" Type="http://schemas.openxmlformats.org/officeDocument/2006/relationships/image" Target="../media/image140.wmf"/><Relationship Id="rId3" Type="http://schemas.openxmlformats.org/officeDocument/2006/relationships/oleObject" Target="../embeddings/oleObject146.bin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37.wmf"/><Relationship Id="rId17" Type="http://schemas.openxmlformats.org/officeDocument/2006/relationships/oleObject" Target="../embeddings/oleObject1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9.wmf"/><Relationship Id="rId20" Type="http://schemas.openxmlformats.org/officeDocument/2006/relationships/image" Target="../media/image141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4.wmf"/><Relationship Id="rId11" Type="http://schemas.openxmlformats.org/officeDocument/2006/relationships/oleObject" Target="../embeddings/oleObject150.bin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10" Type="http://schemas.openxmlformats.org/officeDocument/2006/relationships/image" Target="../media/image136.wmf"/><Relationship Id="rId19" Type="http://schemas.openxmlformats.org/officeDocument/2006/relationships/oleObject" Target="../embeddings/oleObject154.bin"/><Relationship Id="rId4" Type="http://schemas.openxmlformats.org/officeDocument/2006/relationships/image" Target="../media/image133.wmf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3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oleObject" Target="../embeddings/oleObject155.bin"/><Relationship Id="rId7" Type="http://schemas.openxmlformats.org/officeDocument/2006/relationships/oleObject" Target="../embeddings/oleObject157.bin"/><Relationship Id="rId12" Type="http://schemas.openxmlformats.org/officeDocument/2006/relationships/image" Target="../media/image1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43.wmf"/><Relationship Id="rId11" Type="http://schemas.openxmlformats.org/officeDocument/2006/relationships/oleObject" Target="../embeddings/oleObject159.bin"/><Relationship Id="rId5" Type="http://schemas.openxmlformats.org/officeDocument/2006/relationships/oleObject" Target="../embeddings/oleObject156.bin"/><Relationship Id="rId10" Type="http://schemas.openxmlformats.org/officeDocument/2006/relationships/image" Target="../media/image145.wmf"/><Relationship Id="rId4" Type="http://schemas.openxmlformats.org/officeDocument/2006/relationships/image" Target="../media/image142.wmf"/><Relationship Id="rId9" Type="http://schemas.openxmlformats.org/officeDocument/2006/relationships/oleObject" Target="../embeddings/oleObject15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wmf"/><Relationship Id="rId3" Type="http://schemas.openxmlformats.org/officeDocument/2006/relationships/oleObject" Target="../embeddings/oleObject160.bin"/><Relationship Id="rId7" Type="http://schemas.openxmlformats.org/officeDocument/2006/relationships/oleObject" Target="../embeddings/oleObject162.bin"/><Relationship Id="rId12" Type="http://schemas.openxmlformats.org/officeDocument/2006/relationships/image" Target="../media/image1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47.wmf"/><Relationship Id="rId11" Type="http://schemas.openxmlformats.org/officeDocument/2006/relationships/oleObject" Target="../embeddings/oleObject164.bin"/><Relationship Id="rId5" Type="http://schemas.openxmlformats.org/officeDocument/2006/relationships/oleObject" Target="../embeddings/oleObject161.bin"/><Relationship Id="rId10" Type="http://schemas.openxmlformats.org/officeDocument/2006/relationships/image" Target="../media/image149.wmf"/><Relationship Id="rId4" Type="http://schemas.openxmlformats.org/officeDocument/2006/relationships/image" Target="../media/image146.wmf"/><Relationship Id="rId9" Type="http://schemas.openxmlformats.org/officeDocument/2006/relationships/oleObject" Target="../embeddings/oleObject16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13" Type="http://schemas.openxmlformats.org/officeDocument/2006/relationships/oleObject" Target="../embeddings/oleObject170.bin"/><Relationship Id="rId3" Type="http://schemas.openxmlformats.org/officeDocument/2006/relationships/oleObject" Target="../embeddings/oleObject165.bin"/><Relationship Id="rId7" Type="http://schemas.openxmlformats.org/officeDocument/2006/relationships/oleObject" Target="../embeddings/oleObject167.bin"/><Relationship Id="rId12" Type="http://schemas.openxmlformats.org/officeDocument/2006/relationships/image" Target="../media/image15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6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52.wmf"/><Relationship Id="rId11" Type="http://schemas.openxmlformats.org/officeDocument/2006/relationships/oleObject" Target="../embeddings/oleObject169.bin"/><Relationship Id="rId5" Type="http://schemas.openxmlformats.org/officeDocument/2006/relationships/oleObject" Target="../embeddings/oleObject166.bin"/><Relationship Id="rId15" Type="http://schemas.openxmlformats.org/officeDocument/2006/relationships/oleObject" Target="../embeddings/oleObject171.bin"/><Relationship Id="rId10" Type="http://schemas.openxmlformats.org/officeDocument/2006/relationships/image" Target="../media/image150.wmf"/><Relationship Id="rId4" Type="http://schemas.openxmlformats.org/officeDocument/2006/relationships/image" Target="../media/image151.wmf"/><Relationship Id="rId9" Type="http://schemas.openxmlformats.org/officeDocument/2006/relationships/oleObject" Target="../embeddings/oleObject168.bin"/><Relationship Id="rId14" Type="http://schemas.openxmlformats.org/officeDocument/2006/relationships/image" Target="../media/image155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13" Type="http://schemas.openxmlformats.org/officeDocument/2006/relationships/oleObject" Target="../embeddings/oleObject177.bin"/><Relationship Id="rId3" Type="http://schemas.openxmlformats.org/officeDocument/2006/relationships/oleObject" Target="../embeddings/oleObject172.bin"/><Relationship Id="rId7" Type="http://schemas.openxmlformats.org/officeDocument/2006/relationships/oleObject" Target="../embeddings/oleObject174.bin"/><Relationship Id="rId12" Type="http://schemas.openxmlformats.org/officeDocument/2006/relationships/image" Target="../media/image16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3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58.wmf"/><Relationship Id="rId11" Type="http://schemas.openxmlformats.org/officeDocument/2006/relationships/oleObject" Target="../embeddings/oleObject176.bin"/><Relationship Id="rId5" Type="http://schemas.openxmlformats.org/officeDocument/2006/relationships/oleObject" Target="../embeddings/oleObject173.bin"/><Relationship Id="rId15" Type="http://schemas.openxmlformats.org/officeDocument/2006/relationships/oleObject" Target="../embeddings/oleObject178.bin"/><Relationship Id="rId10" Type="http://schemas.openxmlformats.org/officeDocument/2006/relationships/image" Target="../media/image160.wmf"/><Relationship Id="rId4" Type="http://schemas.openxmlformats.org/officeDocument/2006/relationships/image" Target="../media/image157.wmf"/><Relationship Id="rId9" Type="http://schemas.openxmlformats.org/officeDocument/2006/relationships/oleObject" Target="../embeddings/oleObject175.bin"/><Relationship Id="rId14" Type="http://schemas.openxmlformats.org/officeDocument/2006/relationships/image" Target="../media/image162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184.bin"/><Relationship Id="rId18" Type="http://schemas.openxmlformats.org/officeDocument/2006/relationships/image" Target="../media/image171.wmf"/><Relationship Id="rId26" Type="http://schemas.openxmlformats.org/officeDocument/2006/relationships/image" Target="../media/image175.wmf"/><Relationship Id="rId3" Type="http://schemas.openxmlformats.org/officeDocument/2006/relationships/oleObject" Target="../embeddings/oleObject179.bin"/><Relationship Id="rId21" Type="http://schemas.openxmlformats.org/officeDocument/2006/relationships/oleObject" Target="../embeddings/oleObject188.bin"/><Relationship Id="rId7" Type="http://schemas.openxmlformats.org/officeDocument/2006/relationships/oleObject" Target="../embeddings/oleObject181.bin"/><Relationship Id="rId12" Type="http://schemas.openxmlformats.org/officeDocument/2006/relationships/image" Target="../media/image168.wmf"/><Relationship Id="rId17" Type="http://schemas.openxmlformats.org/officeDocument/2006/relationships/oleObject" Target="../embeddings/oleObject186.bin"/><Relationship Id="rId25" Type="http://schemas.openxmlformats.org/officeDocument/2006/relationships/oleObject" Target="../embeddings/oleObject19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72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65.wmf"/><Relationship Id="rId11" Type="http://schemas.openxmlformats.org/officeDocument/2006/relationships/oleObject" Target="../embeddings/oleObject183.bin"/><Relationship Id="rId24" Type="http://schemas.openxmlformats.org/officeDocument/2006/relationships/image" Target="../media/image174.wmf"/><Relationship Id="rId5" Type="http://schemas.openxmlformats.org/officeDocument/2006/relationships/oleObject" Target="../embeddings/oleObject180.bin"/><Relationship Id="rId15" Type="http://schemas.openxmlformats.org/officeDocument/2006/relationships/oleObject" Target="../embeddings/oleObject185.bin"/><Relationship Id="rId23" Type="http://schemas.openxmlformats.org/officeDocument/2006/relationships/oleObject" Target="../embeddings/oleObject189.bin"/><Relationship Id="rId10" Type="http://schemas.openxmlformats.org/officeDocument/2006/relationships/image" Target="../media/image167.wmf"/><Relationship Id="rId19" Type="http://schemas.openxmlformats.org/officeDocument/2006/relationships/oleObject" Target="../embeddings/oleObject187.bin"/><Relationship Id="rId4" Type="http://schemas.openxmlformats.org/officeDocument/2006/relationships/image" Target="../media/image164.wmf"/><Relationship Id="rId9" Type="http://schemas.openxmlformats.org/officeDocument/2006/relationships/oleObject" Target="../embeddings/oleObject182.bin"/><Relationship Id="rId14" Type="http://schemas.openxmlformats.org/officeDocument/2006/relationships/image" Target="../media/image169.wmf"/><Relationship Id="rId22" Type="http://schemas.openxmlformats.org/officeDocument/2006/relationships/image" Target="../media/image17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13" Type="http://schemas.openxmlformats.org/officeDocument/2006/relationships/oleObject" Target="../embeddings/oleObject196.bin"/><Relationship Id="rId18" Type="http://schemas.openxmlformats.org/officeDocument/2006/relationships/image" Target="../media/image182.wmf"/><Relationship Id="rId26" Type="http://schemas.openxmlformats.org/officeDocument/2006/relationships/image" Target="../media/image185.wmf"/><Relationship Id="rId3" Type="http://schemas.openxmlformats.org/officeDocument/2006/relationships/oleObject" Target="../embeddings/oleObject191.bin"/><Relationship Id="rId21" Type="http://schemas.openxmlformats.org/officeDocument/2006/relationships/oleObject" Target="../embeddings/oleObject200.bin"/><Relationship Id="rId7" Type="http://schemas.openxmlformats.org/officeDocument/2006/relationships/oleObject" Target="../embeddings/oleObject193.bin"/><Relationship Id="rId12" Type="http://schemas.openxmlformats.org/officeDocument/2006/relationships/image" Target="../media/image180.wmf"/><Relationship Id="rId17" Type="http://schemas.openxmlformats.org/officeDocument/2006/relationships/oleObject" Target="../embeddings/oleObject198.bin"/><Relationship Id="rId25" Type="http://schemas.openxmlformats.org/officeDocument/2006/relationships/oleObject" Target="../embeddings/oleObject20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83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77.wmf"/><Relationship Id="rId11" Type="http://schemas.openxmlformats.org/officeDocument/2006/relationships/oleObject" Target="../embeddings/oleObject195.bin"/><Relationship Id="rId24" Type="http://schemas.openxmlformats.org/officeDocument/2006/relationships/image" Target="../media/image184.wmf"/><Relationship Id="rId5" Type="http://schemas.openxmlformats.org/officeDocument/2006/relationships/oleObject" Target="../embeddings/oleObject192.bin"/><Relationship Id="rId15" Type="http://schemas.openxmlformats.org/officeDocument/2006/relationships/oleObject" Target="../embeddings/oleObject197.bin"/><Relationship Id="rId23" Type="http://schemas.openxmlformats.org/officeDocument/2006/relationships/oleObject" Target="../embeddings/oleObject201.bin"/><Relationship Id="rId10" Type="http://schemas.openxmlformats.org/officeDocument/2006/relationships/image" Target="../media/image179.wmf"/><Relationship Id="rId19" Type="http://schemas.openxmlformats.org/officeDocument/2006/relationships/oleObject" Target="../embeddings/oleObject199.bin"/><Relationship Id="rId4" Type="http://schemas.openxmlformats.org/officeDocument/2006/relationships/image" Target="../media/image176.wmf"/><Relationship Id="rId9" Type="http://schemas.openxmlformats.org/officeDocument/2006/relationships/oleObject" Target="../embeddings/oleObject194.bin"/><Relationship Id="rId14" Type="http://schemas.openxmlformats.org/officeDocument/2006/relationships/image" Target="../media/image181.wmf"/><Relationship Id="rId22" Type="http://schemas.openxmlformats.org/officeDocument/2006/relationships/image" Target="../media/image172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wmf"/><Relationship Id="rId13" Type="http://schemas.openxmlformats.org/officeDocument/2006/relationships/oleObject" Target="../embeddings/oleObject208.bin"/><Relationship Id="rId18" Type="http://schemas.openxmlformats.org/officeDocument/2006/relationships/image" Target="../media/image192.wmf"/><Relationship Id="rId3" Type="http://schemas.openxmlformats.org/officeDocument/2006/relationships/oleObject" Target="../embeddings/oleObject203.bin"/><Relationship Id="rId21" Type="http://schemas.openxmlformats.org/officeDocument/2006/relationships/oleObject" Target="../embeddings/oleObject212.bin"/><Relationship Id="rId7" Type="http://schemas.openxmlformats.org/officeDocument/2006/relationships/oleObject" Target="../embeddings/oleObject205.bin"/><Relationship Id="rId12" Type="http://schemas.openxmlformats.org/officeDocument/2006/relationships/image" Target="../media/image189.wmf"/><Relationship Id="rId17" Type="http://schemas.openxmlformats.org/officeDocument/2006/relationships/oleObject" Target="../embeddings/oleObject2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1.wmf"/><Relationship Id="rId20" Type="http://schemas.openxmlformats.org/officeDocument/2006/relationships/image" Target="../media/image193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86.wmf"/><Relationship Id="rId11" Type="http://schemas.openxmlformats.org/officeDocument/2006/relationships/oleObject" Target="../embeddings/oleObject207.bin"/><Relationship Id="rId24" Type="http://schemas.openxmlformats.org/officeDocument/2006/relationships/image" Target="../media/image194.wmf"/><Relationship Id="rId5" Type="http://schemas.openxmlformats.org/officeDocument/2006/relationships/oleObject" Target="../embeddings/oleObject204.bin"/><Relationship Id="rId15" Type="http://schemas.openxmlformats.org/officeDocument/2006/relationships/oleObject" Target="../embeddings/oleObject209.bin"/><Relationship Id="rId23" Type="http://schemas.openxmlformats.org/officeDocument/2006/relationships/oleObject" Target="../embeddings/oleObject213.bin"/><Relationship Id="rId10" Type="http://schemas.openxmlformats.org/officeDocument/2006/relationships/image" Target="../media/image188.wmf"/><Relationship Id="rId19" Type="http://schemas.openxmlformats.org/officeDocument/2006/relationships/oleObject" Target="../embeddings/oleObject211.bin"/><Relationship Id="rId4" Type="http://schemas.openxmlformats.org/officeDocument/2006/relationships/image" Target="../media/image176.wmf"/><Relationship Id="rId9" Type="http://schemas.openxmlformats.org/officeDocument/2006/relationships/oleObject" Target="../embeddings/oleObject206.bin"/><Relationship Id="rId14" Type="http://schemas.openxmlformats.org/officeDocument/2006/relationships/image" Target="../media/image190.wmf"/><Relationship Id="rId22" Type="http://schemas.openxmlformats.org/officeDocument/2006/relationships/image" Target="../media/image17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wmf"/><Relationship Id="rId13" Type="http://schemas.openxmlformats.org/officeDocument/2006/relationships/oleObject" Target="../embeddings/oleObject219.bin"/><Relationship Id="rId18" Type="http://schemas.openxmlformats.org/officeDocument/2006/relationships/image" Target="../media/image74.wmf"/><Relationship Id="rId3" Type="http://schemas.openxmlformats.org/officeDocument/2006/relationships/oleObject" Target="../embeddings/oleObject214.bin"/><Relationship Id="rId21" Type="http://schemas.openxmlformats.org/officeDocument/2006/relationships/oleObject" Target="../embeddings/oleObject223.bin"/><Relationship Id="rId7" Type="http://schemas.openxmlformats.org/officeDocument/2006/relationships/oleObject" Target="../embeddings/oleObject216.bin"/><Relationship Id="rId12" Type="http://schemas.openxmlformats.org/officeDocument/2006/relationships/image" Target="../media/image199.wmf"/><Relationship Id="rId17" Type="http://schemas.openxmlformats.org/officeDocument/2006/relationships/oleObject" Target="../embeddings/oleObject22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1.wmf"/><Relationship Id="rId20" Type="http://schemas.openxmlformats.org/officeDocument/2006/relationships/image" Target="../media/image202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96.wmf"/><Relationship Id="rId11" Type="http://schemas.openxmlformats.org/officeDocument/2006/relationships/oleObject" Target="../embeddings/oleObject218.bin"/><Relationship Id="rId24" Type="http://schemas.openxmlformats.org/officeDocument/2006/relationships/image" Target="../media/image204.wmf"/><Relationship Id="rId5" Type="http://schemas.openxmlformats.org/officeDocument/2006/relationships/oleObject" Target="../embeddings/oleObject215.bin"/><Relationship Id="rId15" Type="http://schemas.openxmlformats.org/officeDocument/2006/relationships/oleObject" Target="../embeddings/oleObject220.bin"/><Relationship Id="rId23" Type="http://schemas.openxmlformats.org/officeDocument/2006/relationships/oleObject" Target="../embeddings/oleObject224.bin"/><Relationship Id="rId10" Type="http://schemas.openxmlformats.org/officeDocument/2006/relationships/image" Target="../media/image198.wmf"/><Relationship Id="rId19" Type="http://schemas.openxmlformats.org/officeDocument/2006/relationships/oleObject" Target="../embeddings/oleObject222.bin"/><Relationship Id="rId4" Type="http://schemas.openxmlformats.org/officeDocument/2006/relationships/image" Target="../media/image195.wmf"/><Relationship Id="rId9" Type="http://schemas.openxmlformats.org/officeDocument/2006/relationships/oleObject" Target="../embeddings/oleObject217.bin"/><Relationship Id="rId14" Type="http://schemas.openxmlformats.org/officeDocument/2006/relationships/image" Target="../media/image200.wmf"/><Relationship Id="rId22" Type="http://schemas.openxmlformats.org/officeDocument/2006/relationships/image" Target="../media/image203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6.wmf"/><Relationship Id="rId13" Type="http://schemas.openxmlformats.org/officeDocument/2006/relationships/oleObject" Target="../embeddings/oleObject230.bin"/><Relationship Id="rId18" Type="http://schemas.openxmlformats.org/officeDocument/2006/relationships/image" Target="../media/image210.wmf"/><Relationship Id="rId3" Type="http://schemas.openxmlformats.org/officeDocument/2006/relationships/oleObject" Target="../embeddings/oleObject225.bin"/><Relationship Id="rId7" Type="http://schemas.openxmlformats.org/officeDocument/2006/relationships/oleObject" Target="../embeddings/oleObject227.bin"/><Relationship Id="rId12" Type="http://schemas.openxmlformats.org/officeDocument/2006/relationships/image" Target="../media/image207.wmf"/><Relationship Id="rId17" Type="http://schemas.openxmlformats.org/officeDocument/2006/relationships/oleObject" Target="../embeddings/oleObject23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9.wmf"/><Relationship Id="rId1" Type="http://schemas.openxmlformats.org/officeDocument/2006/relationships/vmlDrawing" Target="../drawings/vmlDrawing29.vml"/><Relationship Id="rId6" Type="http://schemas.openxmlformats.org/officeDocument/2006/relationships/image" Target="../media/image205.wmf"/><Relationship Id="rId11" Type="http://schemas.openxmlformats.org/officeDocument/2006/relationships/oleObject" Target="../embeddings/oleObject229.bin"/><Relationship Id="rId5" Type="http://schemas.openxmlformats.org/officeDocument/2006/relationships/oleObject" Target="../embeddings/oleObject226.bin"/><Relationship Id="rId15" Type="http://schemas.openxmlformats.org/officeDocument/2006/relationships/oleObject" Target="../embeddings/oleObject231.bin"/><Relationship Id="rId10" Type="http://schemas.openxmlformats.org/officeDocument/2006/relationships/image" Target="../media/image201.wmf"/><Relationship Id="rId4" Type="http://schemas.openxmlformats.org/officeDocument/2006/relationships/image" Target="../media/image203.wmf"/><Relationship Id="rId9" Type="http://schemas.openxmlformats.org/officeDocument/2006/relationships/oleObject" Target="../embeddings/oleObject228.bin"/><Relationship Id="rId14" Type="http://schemas.openxmlformats.org/officeDocument/2006/relationships/image" Target="../media/image208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wmf"/><Relationship Id="rId13" Type="http://schemas.openxmlformats.org/officeDocument/2006/relationships/oleObject" Target="../embeddings/oleObject238.bin"/><Relationship Id="rId3" Type="http://schemas.openxmlformats.org/officeDocument/2006/relationships/oleObject" Target="../embeddings/oleObject233.bin"/><Relationship Id="rId7" Type="http://schemas.openxmlformats.org/officeDocument/2006/relationships/oleObject" Target="../embeddings/oleObject235.bin"/><Relationship Id="rId12" Type="http://schemas.openxmlformats.org/officeDocument/2006/relationships/image" Target="../media/image21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5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10.wmf"/><Relationship Id="rId11" Type="http://schemas.openxmlformats.org/officeDocument/2006/relationships/oleObject" Target="../embeddings/oleObject237.bin"/><Relationship Id="rId5" Type="http://schemas.openxmlformats.org/officeDocument/2006/relationships/oleObject" Target="../embeddings/oleObject234.bin"/><Relationship Id="rId15" Type="http://schemas.openxmlformats.org/officeDocument/2006/relationships/oleObject" Target="../embeddings/oleObject239.bin"/><Relationship Id="rId10" Type="http://schemas.openxmlformats.org/officeDocument/2006/relationships/image" Target="../media/image212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236.bin"/><Relationship Id="rId14" Type="http://schemas.openxmlformats.org/officeDocument/2006/relationships/image" Target="../media/image214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8.wmf"/><Relationship Id="rId13" Type="http://schemas.openxmlformats.org/officeDocument/2006/relationships/oleObject" Target="../embeddings/oleObject245.bin"/><Relationship Id="rId18" Type="http://schemas.openxmlformats.org/officeDocument/2006/relationships/image" Target="../media/image223.wmf"/><Relationship Id="rId3" Type="http://schemas.openxmlformats.org/officeDocument/2006/relationships/oleObject" Target="../embeddings/oleObject240.bin"/><Relationship Id="rId21" Type="http://schemas.openxmlformats.org/officeDocument/2006/relationships/oleObject" Target="../embeddings/oleObject249.bin"/><Relationship Id="rId7" Type="http://schemas.openxmlformats.org/officeDocument/2006/relationships/oleObject" Target="../embeddings/oleObject242.bin"/><Relationship Id="rId12" Type="http://schemas.openxmlformats.org/officeDocument/2006/relationships/image" Target="../media/image220.wmf"/><Relationship Id="rId17" Type="http://schemas.openxmlformats.org/officeDocument/2006/relationships/oleObject" Target="../embeddings/oleObject24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2.wmf"/><Relationship Id="rId20" Type="http://schemas.openxmlformats.org/officeDocument/2006/relationships/image" Target="../media/image224.wmf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17.wmf"/><Relationship Id="rId11" Type="http://schemas.openxmlformats.org/officeDocument/2006/relationships/oleObject" Target="../embeddings/oleObject244.bin"/><Relationship Id="rId5" Type="http://schemas.openxmlformats.org/officeDocument/2006/relationships/oleObject" Target="../embeddings/oleObject241.bin"/><Relationship Id="rId15" Type="http://schemas.openxmlformats.org/officeDocument/2006/relationships/oleObject" Target="../embeddings/oleObject246.bin"/><Relationship Id="rId10" Type="http://schemas.openxmlformats.org/officeDocument/2006/relationships/image" Target="../media/image219.wmf"/><Relationship Id="rId19" Type="http://schemas.openxmlformats.org/officeDocument/2006/relationships/oleObject" Target="../embeddings/oleObject248.bin"/><Relationship Id="rId4" Type="http://schemas.openxmlformats.org/officeDocument/2006/relationships/image" Target="../media/image216.wmf"/><Relationship Id="rId9" Type="http://schemas.openxmlformats.org/officeDocument/2006/relationships/oleObject" Target="../embeddings/oleObject243.bin"/><Relationship Id="rId14" Type="http://schemas.openxmlformats.org/officeDocument/2006/relationships/image" Target="../media/image221.wmf"/><Relationship Id="rId22" Type="http://schemas.openxmlformats.org/officeDocument/2006/relationships/image" Target="../media/image22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8.wmf"/><Relationship Id="rId13" Type="http://schemas.openxmlformats.org/officeDocument/2006/relationships/oleObject" Target="../embeddings/oleObject255.bin"/><Relationship Id="rId3" Type="http://schemas.openxmlformats.org/officeDocument/2006/relationships/oleObject" Target="../embeddings/oleObject250.bin"/><Relationship Id="rId7" Type="http://schemas.openxmlformats.org/officeDocument/2006/relationships/oleObject" Target="../embeddings/oleObject252.bin"/><Relationship Id="rId12" Type="http://schemas.openxmlformats.org/officeDocument/2006/relationships/image" Target="../media/image2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27.wmf"/><Relationship Id="rId11" Type="http://schemas.openxmlformats.org/officeDocument/2006/relationships/oleObject" Target="../embeddings/oleObject254.bin"/><Relationship Id="rId5" Type="http://schemas.openxmlformats.org/officeDocument/2006/relationships/oleObject" Target="../embeddings/oleObject251.bin"/><Relationship Id="rId10" Type="http://schemas.openxmlformats.org/officeDocument/2006/relationships/image" Target="../media/image229.wmf"/><Relationship Id="rId4" Type="http://schemas.openxmlformats.org/officeDocument/2006/relationships/image" Target="../media/image226.wmf"/><Relationship Id="rId9" Type="http://schemas.openxmlformats.org/officeDocument/2006/relationships/oleObject" Target="../embeddings/oleObject253.bin"/><Relationship Id="rId14" Type="http://schemas.openxmlformats.org/officeDocument/2006/relationships/image" Target="../media/image231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3.wmf"/><Relationship Id="rId13" Type="http://schemas.openxmlformats.org/officeDocument/2006/relationships/oleObject" Target="../embeddings/oleObject261.bin"/><Relationship Id="rId3" Type="http://schemas.openxmlformats.org/officeDocument/2006/relationships/oleObject" Target="../embeddings/oleObject256.bin"/><Relationship Id="rId7" Type="http://schemas.openxmlformats.org/officeDocument/2006/relationships/oleObject" Target="../embeddings/oleObject258.bin"/><Relationship Id="rId12" Type="http://schemas.openxmlformats.org/officeDocument/2006/relationships/image" Target="../media/image2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31.wmf"/><Relationship Id="rId11" Type="http://schemas.openxmlformats.org/officeDocument/2006/relationships/oleObject" Target="../embeddings/oleObject260.bin"/><Relationship Id="rId5" Type="http://schemas.openxmlformats.org/officeDocument/2006/relationships/oleObject" Target="../embeddings/oleObject257.bin"/><Relationship Id="rId10" Type="http://schemas.openxmlformats.org/officeDocument/2006/relationships/image" Target="../media/image234.wmf"/><Relationship Id="rId4" Type="http://schemas.openxmlformats.org/officeDocument/2006/relationships/image" Target="../media/image232.wmf"/><Relationship Id="rId9" Type="http://schemas.openxmlformats.org/officeDocument/2006/relationships/oleObject" Target="../embeddings/oleObject259.bin"/><Relationship Id="rId14" Type="http://schemas.openxmlformats.org/officeDocument/2006/relationships/image" Target="../media/image236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4.bin"/><Relationship Id="rId13" Type="http://schemas.openxmlformats.org/officeDocument/2006/relationships/image" Target="../media/image241.wmf"/><Relationship Id="rId3" Type="http://schemas.openxmlformats.org/officeDocument/2006/relationships/image" Target="../media/image242.jpg"/><Relationship Id="rId7" Type="http://schemas.openxmlformats.org/officeDocument/2006/relationships/image" Target="../media/image238.wmf"/><Relationship Id="rId12" Type="http://schemas.openxmlformats.org/officeDocument/2006/relationships/oleObject" Target="../embeddings/oleObject2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263.bin"/><Relationship Id="rId11" Type="http://schemas.openxmlformats.org/officeDocument/2006/relationships/image" Target="../media/image240.wmf"/><Relationship Id="rId5" Type="http://schemas.openxmlformats.org/officeDocument/2006/relationships/image" Target="../media/image237.wmf"/><Relationship Id="rId10" Type="http://schemas.openxmlformats.org/officeDocument/2006/relationships/oleObject" Target="../embeddings/oleObject265.bin"/><Relationship Id="rId4" Type="http://schemas.openxmlformats.org/officeDocument/2006/relationships/oleObject" Target="../embeddings/oleObject262.bin"/><Relationship Id="rId9" Type="http://schemas.openxmlformats.org/officeDocument/2006/relationships/image" Target="../media/image239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0.bin"/><Relationship Id="rId13" Type="http://schemas.openxmlformats.org/officeDocument/2006/relationships/image" Target="../media/image247.wmf"/><Relationship Id="rId18" Type="http://schemas.openxmlformats.org/officeDocument/2006/relationships/oleObject" Target="../embeddings/oleObject275.bin"/><Relationship Id="rId3" Type="http://schemas.openxmlformats.org/officeDocument/2006/relationships/oleObject" Target="../embeddings/oleObject267.bin"/><Relationship Id="rId21" Type="http://schemas.openxmlformats.org/officeDocument/2006/relationships/image" Target="../media/image251.wmf"/><Relationship Id="rId7" Type="http://schemas.openxmlformats.org/officeDocument/2006/relationships/oleObject" Target="../embeddings/oleObject269.bin"/><Relationship Id="rId12" Type="http://schemas.openxmlformats.org/officeDocument/2006/relationships/oleObject" Target="../embeddings/oleObject272.bin"/><Relationship Id="rId17" Type="http://schemas.openxmlformats.org/officeDocument/2006/relationships/image" Target="../media/image24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74.bin"/><Relationship Id="rId20" Type="http://schemas.openxmlformats.org/officeDocument/2006/relationships/oleObject" Target="../embeddings/oleObject276.bin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44.wmf"/><Relationship Id="rId11" Type="http://schemas.openxmlformats.org/officeDocument/2006/relationships/image" Target="../media/image246.wmf"/><Relationship Id="rId24" Type="http://schemas.openxmlformats.org/officeDocument/2006/relationships/image" Target="../media/image252.wmf"/><Relationship Id="rId5" Type="http://schemas.openxmlformats.org/officeDocument/2006/relationships/oleObject" Target="../embeddings/oleObject268.bin"/><Relationship Id="rId15" Type="http://schemas.openxmlformats.org/officeDocument/2006/relationships/image" Target="../media/image248.wmf"/><Relationship Id="rId23" Type="http://schemas.openxmlformats.org/officeDocument/2006/relationships/oleObject" Target="../embeddings/oleObject277.bin"/><Relationship Id="rId10" Type="http://schemas.openxmlformats.org/officeDocument/2006/relationships/oleObject" Target="../embeddings/oleObject271.bin"/><Relationship Id="rId19" Type="http://schemas.openxmlformats.org/officeDocument/2006/relationships/image" Target="../media/image250.wmf"/><Relationship Id="rId4" Type="http://schemas.openxmlformats.org/officeDocument/2006/relationships/image" Target="../media/image243.wmf"/><Relationship Id="rId9" Type="http://schemas.openxmlformats.org/officeDocument/2006/relationships/image" Target="../media/image245.wmf"/><Relationship Id="rId14" Type="http://schemas.openxmlformats.org/officeDocument/2006/relationships/oleObject" Target="../embeddings/oleObject273.bin"/><Relationship Id="rId22" Type="http://schemas.openxmlformats.org/officeDocument/2006/relationships/image" Target="../media/image253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6.wmf"/><Relationship Id="rId13" Type="http://schemas.openxmlformats.org/officeDocument/2006/relationships/oleObject" Target="../embeddings/oleObject283.bin"/><Relationship Id="rId18" Type="http://schemas.openxmlformats.org/officeDocument/2006/relationships/image" Target="../media/image261.wmf"/><Relationship Id="rId26" Type="http://schemas.openxmlformats.org/officeDocument/2006/relationships/image" Target="../media/image265.wmf"/><Relationship Id="rId3" Type="http://schemas.openxmlformats.org/officeDocument/2006/relationships/oleObject" Target="../embeddings/oleObject278.bin"/><Relationship Id="rId21" Type="http://schemas.openxmlformats.org/officeDocument/2006/relationships/oleObject" Target="../embeddings/oleObject287.bin"/><Relationship Id="rId7" Type="http://schemas.openxmlformats.org/officeDocument/2006/relationships/oleObject" Target="../embeddings/oleObject280.bin"/><Relationship Id="rId12" Type="http://schemas.openxmlformats.org/officeDocument/2006/relationships/image" Target="../media/image258.wmf"/><Relationship Id="rId17" Type="http://schemas.openxmlformats.org/officeDocument/2006/relationships/oleObject" Target="../embeddings/oleObject285.bin"/><Relationship Id="rId25" Type="http://schemas.openxmlformats.org/officeDocument/2006/relationships/oleObject" Target="../embeddings/oleObject28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0.wmf"/><Relationship Id="rId20" Type="http://schemas.openxmlformats.org/officeDocument/2006/relationships/image" Target="../media/image262.wmf"/><Relationship Id="rId29" Type="http://schemas.openxmlformats.org/officeDocument/2006/relationships/image" Target="../media/image266.wmf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55.wmf"/><Relationship Id="rId11" Type="http://schemas.openxmlformats.org/officeDocument/2006/relationships/oleObject" Target="../embeddings/oleObject282.bin"/><Relationship Id="rId24" Type="http://schemas.openxmlformats.org/officeDocument/2006/relationships/image" Target="../media/image264.wmf"/><Relationship Id="rId5" Type="http://schemas.openxmlformats.org/officeDocument/2006/relationships/oleObject" Target="../embeddings/oleObject279.bin"/><Relationship Id="rId15" Type="http://schemas.openxmlformats.org/officeDocument/2006/relationships/oleObject" Target="../embeddings/oleObject284.bin"/><Relationship Id="rId23" Type="http://schemas.openxmlformats.org/officeDocument/2006/relationships/oleObject" Target="../embeddings/oleObject288.bin"/><Relationship Id="rId28" Type="http://schemas.openxmlformats.org/officeDocument/2006/relationships/oleObject" Target="../embeddings/oleObject291.bin"/><Relationship Id="rId10" Type="http://schemas.openxmlformats.org/officeDocument/2006/relationships/image" Target="../media/image257.wmf"/><Relationship Id="rId19" Type="http://schemas.openxmlformats.org/officeDocument/2006/relationships/oleObject" Target="../embeddings/oleObject286.bin"/><Relationship Id="rId31" Type="http://schemas.openxmlformats.org/officeDocument/2006/relationships/image" Target="../media/image267.wmf"/><Relationship Id="rId4" Type="http://schemas.openxmlformats.org/officeDocument/2006/relationships/image" Target="../media/image254.wmf"/><Relationship Id="rId9" Type="http://schemas.openxmlformats.org/officeDocument/2006/relationships/oleObject" Target="../embeddings/oleObject281.bin"/><Relationship Id="rId14" Type="http://schemas.openxmlformats.org/officeDocument/2006/relationships/image" Target="../media/image259.wmf"/><Relationship Id="rId22" Type="http://schemas.openxmlformats.org/officeDocument/2006/relationships/image" Target="../media/image263.wmf"/><Relationship Id="rId27" Type="http://schemas.openxmlformats.org/officeDocument/2006/relationships/oleObject" Target="../embeddings/oleObject290.bin"/><Relationship Id="rId30" Type="http://schemas.openxmlformats.org/officeDocument/2006/relationships/oleObject" Target="../embeddings/oleObject292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wmf"/><Relationship Id="rId13" Type="http://schemas.openxmlformats.org/officeDocument/2006/relationships/oleObject" Target="../embeddings/oleObject298.bin"/><Relationship Id="rId18" Type="http://schemas.openxmlformats.org/officeDocument/2006/relationships/image" Target="../media/image275.wmf"/><Relationship Id="rId26" Type="http://schemas.openxmlformats.org/officeDocument/2006/relationships/image" Target="../media/image279.wmf"/><Relationship Id="rId3" Type="http://schemas.openxmlformats.org/officeDocument/2006/relationships/oleObject" Target="../embeddings/oleObject293.bin"/><Relationship Id="rId21" Type="http://schemas.openxmlformats.org/officeDocument/2006/relationships/oleObject" Target="../embeddings/oleObject302.bin"/><Relationship Id="rId34" Type="http://schemas.openxmlformats.org/officeDocument/2006/relationships/image" Target="../media/image283.wmf"/><Relationship Id="rId7" Type="http://schemas.openxmlformats.org/officeDocument/2006/relationships/oleObject" Target="../embeddings/oleObject295.bin"/><Relationship Id="rId12" Type="http://schemas.openxmlformats.org/officeDocument/2006/relationships/image" Target="../media/image272.wmf"/><Relationship Id="rId17" Type="http://schemas.openxmlformats.org/officeDocument/2006/relationships/oleObject" Target="../embeddings/oleObject300.bin"/><Relationship Id="rId25" Type="http://schemas.openxmlformats.org/officeDocument/2006/relationships/oleObject" Target="../embeddings/oleObject304.bin"/><Relationship Id="rId33" Type="http://schemas.openxmlformats.org/officeDocument/2006/relationships/oleObject" Target="../embeddings/oleObject30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4.wmf"/><Relationship Id="rId20" Type="http://schemas.openxmlformats.org/officeDocument/2006/relationships/image" Target="../media/image276.wmf"/><Relationship Id="rId29" Type="http://schemas.openxmlformats.org/officeDocument/2006/relationships/oleObject" Target="../embeddings/oleObject306.bin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69.wmf"/><Relationship Id="rId11" Type="http://schemas.openxmlformats.org/officeDocument/2006/relationships/oleObject" Target="../embeddings/oleObject297.bin"/><Relationship Id="rId24" Type="http://schemas.openxmlformats.org/officeDocument/2006/relationships/image" Target="../media/image278.wmf"/><Relationship Id="rId32" Type="http://schemas.openxmlformats.org/officeDocument/2006/relationships/image" Target="../media/image282.wmf"/><Relationship Id="rId5" Type="http://schemas.openxmlformats.org/officeDocument/2006/relationships/oleObject" Target="../embeddings/oleObject294.bin"/><Relationship Id="rId15" Type="http://schemas.openxmlformats.org/officeDocument/2006/relationships/oleObject" Target="../embeddings/oleObject299.bin"/><Relationship Id="rId23" Type="http://schemas.openxmlformats.org/officeDocument/2006/relationships/oleObject" Target="../embeddings/oleObject303.bin"/><Relationship Id="rId28" Type="http://schemas.openxmlformats.org/officeDocument/2006/relationships/image" Target="../media/image280.wmf"/><Relationship Id="rId10" Type="http://schemas.openxmlformats.org/officeDocument/2006/relationships/image" Target="../media/image271.wmf"/><Relationship Id="rId19" Type="http://schemas.openxmlformats.org/officeDocument/2006/relationships/oleObject" Target="../embeddings/oleObject301.bin"/><Relationship Id="rId31" Type="http://schemas.openxmlformats.org/officeDocument/2006/relationships/oleObject" Target="../embeddings/oleObject307.bin"/><Relationship Id="rId4" Type="http://schemas.openxmlformats.org/officeDocument/2006/relationships/image" Target="../media/image268.wmf"/><Relationship Id="rId9" Type="http://schemas.openxmlformats.org/officeDocument/2006/relationships/oleObject" Target="../embeddings/oleObject296.bin"/><Relationship Id="rId14" Type="http://schemas.openxmlformats.org/officeDocument/2006/relationships/image" Target="../media/image273.wmf"/><Relationship Id="rId22" Type="http://schemas.openxmlformats.org/officeDocument/2006/relationships/image" Target="../media/image277.wmf"/><Relationship Id="rId27" Type="http://schemas.openxmlformats.org/officeDocument/2006/relationships/oleObject" Target="../embeddings/oleObject305.bin"/><Relationship Id="rId30" Type="http://schemas.openxmlformats.org/officeDocument/2006/relationships/image" Target="../media/image28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5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1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3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6.wmf"/><Relationship Id="rId13" Type="http://schemas.openxmlformats.org/officeDocument/2006/relationships/oleObject" Target="../embeddings/oleObject314.bin"/><Relationship Id="rId18" Type="http://schemas.openxmlformats.org/officeDocument/2006/relationships/image" Target="../media/image291.wmf"/><Relationship Id="rId26" Type="http://schemas.openxmlformats.org/officeDocument/2006/relationships/image" Target="../media/image295.wmf"/><Relationship Id="rId3" Type="http://schemas.openxmlformats.org/officeDocument/2006/relationships/oleObject" Target="../embeddings/oleObject309.bin"/><Relationship Id="rId21" Type="http://schemas.openxmlformats.org/officeDocument/2006/relationships/oleObject" Target="../embeddings/oleObject318.bin"/><Relationship Id="rId7" Type="http://schemas.openxmlformats.org/officeDocument/2006/relationships/oleObject" Target="../embeddings/oleObject311.bin"/><Relationship Id="rId12" Type="http://schemas.openxmlformats.org/officeDocument/2006/relationships/image" Target="../media/image288.wmf"/><Relationship Id="rId17" Type="http://schemas.openxmlformats.org/officeDocument/2006/relationships/oleObject" Target="../embeddings/oleObject316.bin"/><Relationship Id="rId25" Type="http://schemas.openxmlformats.org/officeDocument/2006/relationships/oleObject" Target="../embeddings/oleObject3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0.wmf"/><Relationship Id="rId20" Type="http://schemas.openxmlformats.org/officeDocument/2006/relationships/image" Target="../media/image292.wmf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85.wmf"/><Relationship Id="rId11" Type="http://schemas.openxmlformats.org/officeDocument/2006/relationships/oleObject" Target="../embeddings/oleObject313.bin"/><Relationship Id="rId24" Type="http://schemas.openxmlformats.org/officeDocument/2006/relationships/image" Target="../media/image294.wmf"/><Relationship Id="rId5" Type="http://schemas.openxmlformats.org/officeDocument/2006/relationships/oleObject" Target="../embeddings/oleObject310.bin"/><Relationship Id="rId15" Type="http://schemas.openxmlformats.org/officeDocument/2006/relationships/oleObject" Target="../embeddings/oleObject315.bin"/><Relationship Id="rId23" Type="http://schemas.openxmlformats.org/officeDocument/2006/relationships/oleObject" Target="../embeddings/oleObject319.bin"/><Relationship Id="rId10" Type="http://schemas.openxmlformats.org/officeDocument/2006/relationships/image" Target="../media/image287.wmf"/><Relationship Id="rId19" Type="http://schemas.openxmlformats.org/officeDocument/2006/relationships/oleObject" Target="../embeddings/oleObject317.bin"/><Relationship Id="rId4" Type="http://schemas.openxmlformats.org/officeDocument/2006/relationships/image" Target="../media/image284.wmf"/><Relationship Id="rId9" Type="http://schemas.openxmlformats.org/officeDocument/2006/relationships/oleObject" Target="../embeddings/oleObject312.bin"/><Relationship Id="rId14" Type="http://schemas.openxmlformats.org/officeDocument/2006/relationships/image" Target="../media/image289.wmf"/><Relationship Id="rId22" Type="http://schemas.openxmlformats.org/officeDocument/2006/relationships/image" Target="../media/image29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1.bin"/><Relationship Id="rId18" Type="http://schemas.openxmlformats.org/officeDocument/2006/relationships/oleObject" Target="../embeddings/oleObject34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1.wmf"/><Relationship Id="rId1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3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image" Target="../media/image32.wmf"/><Relationship Id="rId10" Type="http://schemas.openxmlformats.org/officeDocument/2006/relationships/image" Target="../media/image30.wmf"/><Relationship Id="rId19" Type="http://schemas.openxmlformats.org/officeDocument/2006/relationships/image" Target="../media/image34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41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wmf"/><Relationship Id="rId20" Type="http://schemas.openxmlformats.org/officeDocument/2006/relationships/image" Target="../media/image42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1.bin"/><Relationship Id="rId10" Type="http://schemas.openxmlformats.org/officeDocument/2006/relationships/image" Target="../media/image37.wmf"/><Relationship Id="rId19" Type="http://schemas.openxmlformats.org/officeDocument/2006/relationships/oleObject" Target="../embeddings/oleObject43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3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49.bin"/><Relationship Id="rId18" Type="http://schemas.openxmlformats.org/officeDocument/2006/relationships/image" Target="../media/image50.wmf"/><Relationship Id="rId3" Type="http://schemas.openxmlformats.org/officeDocument/2006/relationships/oleObject" Target="../embeddings/oleObject44.bin"/><Relationship Id="rId21" Type="http://schemas.openxmlformats.org/officeDocument/2006/relationships/oleObject" Target="../embeddings/oleObject53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wmf"/><Relationship Id="rId20" Type="http://schemas.openxmlformats.org/officeDocument/2006/relationships/image" Target="../media/image51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10" Type="http://schemas.openxmlformats.org/officeDocument/2006/relationships/image" Target="../media/image46.wmf"/><Relationship Id="rId19" Type="http://schemas.openxmlformats.org/officeDocument/2006/relationships/oleObject" Target="../embeddings/oleObject52.bin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48.wmf"/><Relationship Id="rId22" Type="http://schemas.openxmlformats.org/officeDocument/2006/relationships/image" Target="../media/image5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59.bin"/><Relationship Id="rId18" Type="http://schemas.openxmlformats.org/officeDocument/2006/relationships/image" Target="../media/image60.wmf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57.wmf"/><Relationship Id="rId1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9.wmf"/><Relationship Id="rId20" Type="http://schemas.openxmlformats.org/officeDocument/2006/relationships/image" Target="../media/image61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0.bin"/><Relationship Id="rId10" Type="http://schemas.openxmlformats.org/officeDocument/2006/relationships/image" Target="../media/image56.wmf"/><Relationship Id="rId19" Type="http://schemas.openxmlformats.org/officeDocument/2006/relationships/oleObject" Target="../embeddings/oleObject62.bin"/><Relationship Id="rId4" Type="http://schemas.openxmlformats.org/officeDocument/2006/relationships/image" Target="../media/image53.wmf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5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69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6.wmf"/><Relationship Id="rId1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8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6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128127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Термодинамические функции</a:t>
            </a:r>
          </a:p>
        </p:txBody>
      </p:sp>
      <p:sp>
        <p:nvSpPr>
          <p:cNvPr id="3" name="Прямоугольник 37"/>
          <p:cNvSpPr/>
          <p:nvPr/>
        </p:nvSpPr>
        <p:spPr>
          <a:xfrm>
            <a:off x="395536" y="836712"/>
            <a:ext cx="8461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Функции состояния называются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термодинамическими функциями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или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термодинамическими потенциалами 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353009" y="1703946"/>
            <a:ext cx="846144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600"/>
              </a:spcAft>
              <a:buAutoNum type="arabicPeriod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Существует бесчисленное множество термодинамических функций, т.к. любая функция от функции состояния также является функцией состояния </a:t>
            </a:r>
          </a:p>
          <a:p>
            <a:pPr marL="457200" indent="-457200" algn="just">
              <a:spcAft>
                <a:spcPts val="600"/>
              </a:spcAft>
              <a:buAutoNum type="arabicPeriod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Функции состояния делятся на классы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аддитивности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37"/>
          <p:cNvSpPr/>
          <p:nvPr/>
        </p:nvSpPr>
        <p:spPr>
          <a:xfrm>
            <a:off x="467544" y="3140968"/>
            <a:ext cx="32182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Интенсивные величины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4197516" y="3140968"/>
            <a:ext cx="5040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Экстенсивные (аддитивные) величины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1032535" y="3641886"/>
            <a:ext cx="2088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Температура</a:t>
            </a:r>
          </a:p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Давление</a:t>
            </a:r>
          </a:p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Концентрация</a:t>
            </a:r>
          </a:p>
        </p:txBody>
      </p:sp>
      <p:sp>
        <p:nvSpPr>
          <p:cNvPr id="11" name="Прямоугольник 37"/>
          <p:cNvSpPr/>
          <p:nvPr/>
        </p:nvSpPr>
        <p:spPr>
          <a:xfrm>
            <a:off x="5124465" y="3691898"/>
            <a:ext cx="2592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Объем</a:t>
            </a:r>
          </a:p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Внутренняя энергия</a:t>
            </a:r>
          </a:p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Энтропия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594258"/>
              </p:ext>
            </p:extLst>
          </p:nvPr>
        </p:nvGraphicFramePr>
        <p:xfrm>
          <a:off x="536257" y="3641886"/>
          <a:ext cx="320675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57" name="Equation" r:id="rId3" imgW="139680" imgH="164880" progId="Equation.DSMT4">
                  <p:embed/>
                </p:oleObj>
              </mc:Choice>
              <mc:Fallback>
                <p:oleObj name="Equation" r:id="rId3" imgW="139680" imgH="164880" progId="Equation.DSMT4">
                  <p:embed/>
                  <p:pic>
                    <p:nvPicPr>
                      <p:cNvPr id="0" name="Picture 13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257" y="3641886"/>
                        <a:ext cx="320675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434497"/>
              </p:ext>
            </p:extLst>
          </p:nvPr>
        </p:nvGraphicFramePr>
        <p:xfrm>
          <a:off x="518810" y="4148558"/>
          <a:ext cx="34925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58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Picture 1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810" y="4148558"/>
                        <a:ext cx="349250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529083"/>
              </p:ext>
            </p:extLst>
          </p:nvPr>
        </p:nvGraphicFramePr>
        <p:xfrm>
          <a:off x="534950" y="4638193"/>
          <a:ext cx="290512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59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Picture 1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50" y="4638193"/>
                        <a:ext cx="290512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142861"/>
              </p:ext>
            </p:extLst>
          </p:nvPr>
        </p:nvGraphicFramePr>
        <p:xfrm>
          <a:off x="4620409" y="3691898"/>
          <a:ext cx="350837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60" name="Equation" r:id="rId9" imgW="152280" imgH="177480" progId="Equation.DSMT4">
                  <p:embed/>
                </p:oleObj>
              </mc:Choice>
              <mc:Fallback>
                <p:oleObj name="Equation" r:id="rId9" imgW="152280" imgH="177480" progId="Equation.DSMT4">
                  <p:embed/>
                  <p:pic>
                    <p:nvPicPr>
                      <p:cNvPr id="0" name="Picture 13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0409" y="3691898"/>
                        <a:ext cx="350837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41797"/>
              </p:ext>
            </p:extLst>
          </p:nvPr>
        </p:nvGraphicFramePr>
        <p:xfrm>
          <a:off x="4607412" y="4135748"/>
          <a:ext cx="379413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61" name="Equation" r:id="rId11" imgW="164880" imgH="177480" progId="Equation.DSMT4">
                  <p:embed/>
                </p:oleObj>
              </mc:Choice>
              <mc:Fallback>
                <p:oleObj name="Equation" r:id="rId11" imgW="164880" imgH="177480" progId="Equation.DSMT4">
                  <p:embed/>
                  <p:pic>
                    <p:nvPicPr>
                      <p:cNvPr id="0" name="Picture 1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7412" y="4135748"/>
                        <a:ext cx="379413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157233"/>
              </p:ext>
            </p:extLst>
          </p:nvPr>
        </p:nvGraphicFramePr>
        <p:xfrm>
          <a:off x="4572000" y="4624039"/>
          <a:ext cx="32067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62" name="Equation" r:id="rId13" imgW="139680" imgH="177480" progId="Equation.DSMT4">
                  <p:embed/>
                </p:oleObj>
              </mc:Choice>
              <mc:Fallback>
                <p:oleObj name="Equation" r:id="rId13" imgW="139680" imgH="177480" progId="Equation.DSMT4">
                  <p:embed/>
                  <p:pic>
                    <p:nvPicPr>
                      <p:cNvPr id="0" name="Picture 1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624039"/>
                        <a:ext cx="320675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179512" y="5085184"/>
            <a:ext cx="8856984" cy="163121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Метод термодинамических потенциалов или функций помогает преобразовывать термодинамические соотношения и тем самым выражать такие «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труднонаблюдаемые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» величины, как количество теплоты, энтропию, внутреннюю энергию через измеряемые величины — температуру, давление и объём и их производные.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xmlns="" id="{BA78CDCB-671C-4CF2-AD32-8CEB1E2513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778199"/>
              </p:ext>
            </p:extLst>
          </p:nvPr>
        </p:nvGraphicFramePr>
        <p:xfrm>
          <a:off x="2851711" y="4070242"/>
          <a:ext cx="8445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63" name="Equation" r:id="rId15" imgW="368280" imgH="203040" progId="Equation.DSMT4">
                  <p:embed/>
                </p:oleObj>
              </mc:Choice>
              <mc:Fallback>
                <p:oleObj name="Equation" r:id="rId15" imgW="368280" imgH="203040" progId="Equation.DSMT4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1711" y="4070242"/>
                        <a:ext cx="8445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xmlns="" id="{5903150A-E934-4F34-9D0D-56864F843B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348544"/>
              </p:ext>
            </p:extLst>
          </p:nvPr>
        </p:nvGraphicFramePr>
        <p:xfrm>
          <a:off x="8018463" y="4070350"/>
          <a:ext cx="8159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664" name="Equation" r:id="rId17" imgW="355320" imgH="203040" progId="Equation.DSMT4">
                  <p:embed/>
                </p:oleObj>
              </mc:Choice>
              <mc:Fallback>
                <p:oleObj name="Equation" r:id="rId17" imgW="355320" imgH="20304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xmlns="" id="{BA78CDCB-671C-4CF2-AD32-8CEB1E2513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8463" y="4070350"/>
                        <a:ext cx="81597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4458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116632"/>
            <a:ext cx="74168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Свободная энергия Гельмгольца в естественных переменных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110915" y="1124744"/>
            <a:ext cx="8850162" cy="10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000" i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называется свободной энергией в том смысле, что это та часть внутренней  энергии, которая допускает преобразование в работу. Оставшаяся часть внутренней энергии может быть названа связанной.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59057"/>
              </p:ext>
            </p:extLst>
          </p:nvPr>
        </p:nvGraphicFramePr>
        <p:xfrm>
          <a:off x="222856" y="2420888"/>
          <a:ext cx="24590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0" name="Equation" r:id="rId3" imgW="1066680" imgH="203040" progId="Equation.DSMT4">
                  <p:embed/>
                </p:oleObj>
              </mc:Choice>
              <mc:Fallback>
                <p:oleObj name="Equation" r:id="rId3" imgW="1066680" imgH="203040" progId="Equation.DSMT4">
                  <p:embed/>
                  <p:pic>
                    <p:nvPicPr>
                      <p:cNvPr id="0" name="Picture 12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856" y="2420888"/>
                        <a:ext cx="24590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2771800" y="2318263"/>
            <a:ext cx="63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Подстановка дифференциала внутренней энергии из термодинамического тождества (основа)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939828"/>
              </p:ext>
            </p:extLst>
          </p:nvPr>
        </p:nvGraphicFramePr>
        <p:xfrm>
          <a:off x="134938" y="3103637"/>
          <a:ext cx="893127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1" name="Equation" r:id="rId5" imgW="3873240" imgH="203040" progId="Equation.DSMT4">
                  <p:embed/>
                </p:oleObj>
              </mc:Choice>
              <mc:Fallback>
                <p:oleObj name="Equation" r:id="rId5" imgW="3873240" imgH="203040" progId="Equation.DSMT4">
                  <p:embed/>
                  <p:pic>
                    <p:nvPicPr>
                      <p:cNvPr id="0" name="Picture 1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3103637"/>
                        <a:ext cx="893127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719572" y="2815605"/>
            <a:ext cx="468052" cy="288032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756466"/>
              </p:ext>
            </p:extLst>
          </p:nvPr>
        </p:nvGraphicFramePr>
        <p:xfrm>
          <a:off x="4848225" y="5710461"/>
          <a:ext cx="1706563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2" name="Equation" r:id="rId7" imgW="812520" imgH="444240" progId="Equation.DSMT4">
                  <p:embed/>
                </p:oleObj>
              </mc:Choice>
              <mc:Fallback>
                <p:oleObj name="Equation" r:id="rId7" imgW="812520" imgH="444240" progId="Equation.DSMT4">
                  <p:embed/>
                  <p:pic>
                    <p:nvPicPr>
                      <p:cNvPr id="0" name="Picture 12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8225" y="5710461"/>
                        <a:ext cx="1706563" cy="93186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867582"/>
              </p:ext>
            </p:extLst>
          </p:nvPr>
        </p:nvGraphicFramePr>
        <p:xfrm>
          <a:off x="6983413" y="5696173"/>
          <a:ext cx="173355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3" name="Equation" r:id="rId9" imgW="825480" imgH="444240" progId="Equation.DSMT4">
                  <p:embed/>
                </p:oleObj>
              </mc:Choice>
              <mc:Fallback>
                <p:oleObj name="Equation" r:id="rId9" imgW="825480" imgH="444240" progId="Equation.DSMT4">
                  <p:embed/>
                  <p:pic>
                    <p:nvPicPr>
                      <p:cNvPr id="0" name="Picture 12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413" y="5696173"/>
                        <a:ext cx="1733550" cy="93345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491658"/>
              </p:ext>
            </p:extLst>
          </p:nvPr>
        </p:nvGraphicFramePr>
        <p:xfrm>
          <a:off x="336550" y="5661248"/>
          <a:ext cx="37846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4" name="Equation" r:id="rId11" imgW="1803240" imgH="444240" progId="Equation.DSMT4">
                  <p:embed/>
                </p:oleObj>
              </mc:Choice>
              <mc:Fallback>
                <p:oleObj name="Equation" r:id="rId11" imgW="1803240" imgH="444240" progId="Equation.DSMT4">
                  <p:embed/>
                  <p:pic>
                    <p:nvPicPr>
                      <p:cNvPr id="0" name="Picture 12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5661248"/>
                        <a:ext cx="37846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ight Arrow 20"/>
          <p:cNvSpPr/>
          <p:nvPr/>
        </p:nvSpPr>
        <p:spPr>
          <a:xfrm>
            <a:off x="4247166" y="5913699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234436"/>
              </p:ext>
            </p:extLst>
          </p:nvPr>
        </p:nvGraphicFramePr>
        <p:xfrm>
          <a:off x="4433888" y="4258419"/>
          <a:ext cx="26654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5" name="Equation" r:id="rId13" imgW="1155600" imgH="203040" progId="Equation.DSMT4">
                  <p:embed/>
                </p:oleObj>
              </mc:Choice>
              <mc:Fallback>
                <p:oleObj name="Equation" r:id="rId13" imgW="1155600" imgH="203040" progId="Equation.DSMT4">
                  <p:embed/>
                  <p:pic>
                    <p:nvPicPr>
                      <p:cNvPr id="0" name="Picture 1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3888" y="4258419"/>
                        <a:ext cx="26654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585763"/>
              </p:ext>
            </p:extLst>
          </p:nvPr>
        </p:nvGraphicFramePr>
        <p:xfrm>
          <a:off x="1725613" y="4258419"/>
          <a:ext cx="18161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86" name="Equation" r:id="rId15" imgW="787320" imgH="203040" progId="Equation.DSMT4">
                  <p:embed/>
                </p:oleObj>
              </mc:Choice>
              <mc:Fallback>
                <p:oleObj name="Equation" r:id="rId15" imgW="787320" imgH="203040" progId="Equation.DSMT4">
                  <p:embed/>
                  <p:pic>
                    <p:nvPicPr>
                      <p:cNvPr id="0" name="Picture 1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613" y="4258419"/>
                        <a:ext cx="18161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/>
          <p:cNvSpPr/>
          <p:nvPr/>
        </p:nvSpPr>
        <p:spPr>
          <a:xfrm>
            <a:off x="503515" y="3717032"/>
            <a:ext cx="84599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Естественные независимые переменные: температура и объем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1407" y="4894865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Это выражение математически можно рассматривать как полный дифференциал функции двух независимых переменных.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11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539552" y="-99392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Свободная энергия Гиббса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303981"/>
              </p:ext>
            </p:extLst>
          </p:nvPr>
        </p:nvGraphicFramePr>
        <p:xfrm>
          <a:off x="5508104" y="760189"/>
          <a:ext cx="2489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1" name="Equation" r:id="rId3" imgW="1079280" imgH="203040" progId="Equation.DSMT4">
                  <p:embed/>
                </p:oleObj>
              </mc:Choice>
              <mc:Fallback>
                <p:oleObj name="Equation" r:id="rId3" imgW="1079280" imgH="203040" progId="Equation.DSMT4">
                  <p:embed/>
                  <p:pic>
                    <p:nvPicPr>
                      <p:cNvPr id="0" name="Picture 13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760189"/>
                        <a:ext cx="2489200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138385" y="620688"/>
            <a:ext cx="529771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Определение свободной энергии Гиббса:</a:t>
            </a:r>
          </a:p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(изобарно-изотермический потенциал)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274547" y="2236802"/>
            <a:ext cx="2225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0725659"/>
              </p:ext>
            </p:extLst>
          </p:nvPr>
        </p:nvGraphicFramePr>
        <p:xfrm>
          <a:off x="274547" y="2708920"/>
          <a:ext cx="83740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2" name="Equation" r:id="rId5" imgW="3632040" imgH="253800" progId="Equation.DSMT4">
                  <p:embed/>
                </p:oleObj>
              </mc:Choice>
              <mc:Fallback>
                <p:oleObj name="Equation" r:id="rId5" imgW="3632040" imgH="253800" progId="Equation.DSMT4">
                  <p:embed/>
                  <p:pic>
                    <p:nvPicPr>
                      <p:cNvPr id="0" name="Picture 13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547" y="2708920"/>
                        <a:ext cx="8374063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6061"/>
              </p:ext>
            </p:extLst>
          </p:nvPr>
        </p:nvGraphicFramePr>
        <p:xfrm>
          <a:off x="1835696" y="1594123"/>
          <a:ext cx="17859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3" name="Equation" r:id="rId7" imgW="774360" imgH="203040" progId="Equation.DSMT4">
                  <p:embed/>
                </p:oleObj>
              </mc:Choice>
              <mc:Fallback>
                <p:oleObj name="Equation" r:id="rId7" imgW="774360" imgH="203040" progId="Equation.DSMT4">
                  <p:embed/>
                  <p:pic>
                    <p:nvPicPr>
                      <p:cNvPr id="0" name="Picture 13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594123"/>
                        <a:ext cx="1785937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37609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971600" y="1594123"/>
            <a:ext cx="7535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sp>
        <p:nvSpPr>
          <p:cNvPr id="11" name="Прямоугольник 37"/>
          <p:cNvSpPr/>
          <p:nvPr/>
        </p:nvSpPr>
        <p:spPr>
          <a:xfrm>
            <a:off x="3779912" y="1603768"/>
            <a:ext cx="7668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462260"/>
              </p:ext>
            </p:extLst>
          </p:nvPr>
        </p:nvGraphicFramePr>
        <p:xfrm>
          <a:off x="4645000" y="1632322"/>
          <a:ext cx="172720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4" name="Equation" r:id="rId9" imgW="749160" imgH="177480" progId="Equation.DSMT4">
                  <p:embed/>
                </p:oleObj>
              </mc:Choice>
              <mc:Fallback>
                <p:oleObj name="Equation" r:id="rId9" imgW="749160" imgH="177480" progId="Equation.DSMT4">
                  <p:embed/>
                  <p:pic>
                    <p:nvPicPr>
                      <p:cNvPr id="0" name="Picture 13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000" y="1632322"/>
                        <a:ext cx="1727200" cy="40798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37609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043831"/>
              </p:ext>
            </p:extLst>
          </p:nvPr>
        </p:nvGraphicFramePr>
        <p:xfrm>
          <a:off x="305714" y="3501008"/>
          <a:ext cx="330676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5" name="Equation" r:id="rId11" imgW="1434960" imgH="203040" progId="Equation.DSMT4">
                  <p:embed/>
                </p:oleObj>
              </mc:Choice>
              <mc:Fallback>
                <p:oleObj name="Equation" r:id="rId11" imgW="1434960" imgH="203040" progId="Equation.DSMT4">
                  <p:embed/>
                  <p:pic>
                    <p:nvPicPr>
                      <p:cNvPr id="0" name="Picture 13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714" y="3501008"/>
                        <a:ext cx="330676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V="1">
            <a:off x="703420" y="3140968"/>
            <a:ext cx="412196" cy="368424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37"/>
          <p:cNvSpPr/>
          <p:nvPr/>
        </p:nvSpPr>
        <p:spPr>
          <a:xfrm>
            <a:off x="3707904" y="3356992"/>
            <a:ext cx="5235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Подстановка дифференциала внутренней энергии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 учетом полезной работы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301055"/>
              </p:ext>
            </p:extLst>
          </p:nvPr>
        </p:nvGraphicFramePr>
        <p:xfrm>
          <a:off x="20457" y="4221088"/>
          <a:ext cx="9037224" cy="436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6" name="Equation" r:id="rId13" imgW="4203360" imgH="203040" progId="Equation.DSMT4">
                  <p:embed/>
                </p:oleObj>
              </mc:Choice>
              <mc:Fallback>
                <p:oleObj name="Equation" r:id="rId13" imgW="4203360" imgH="203040" progId="Equation.DSMT4">
                  <p:embed/>
                  <p:pic>
                    <p:nvPicPr>
                      <p:cNvPr id="0" name="Picture 13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7" y="4221088"/>
                        <a:ext cx="9037224" cy="436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/>
          <p:cNvSpPr/>
          <p:nvPr/>
        </p:nvSpPr>
        <p:spPr>
          <a:xfrm>
            <a:off x="107504" y="4941168"/>
            <a:ext cx="901082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квазистатическом изобарно-изотермическом процессе              </a:t>
            </a:r>
          </a:p>
          <a:p>
            <a:pPr algn="just">
              <a:lnSpc>
                <a:spcPct val="13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убыль свободной энергии равна полезной работе, совершенной системой над внешними телами: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729056"/>
              </p:ext>
            </p:extLst>
          </p:nvPr>
        </p:nvGraphicFramePr>
        <p:xfrm>
          <a:off x="7404450" y="4775126"/>
          <a:ext cx="1244160" cy="710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7" name="Equation" r:id="rId15" imgW="622080" imgH="355320" progId="Equation.DSMT4">
                  <p:embed/>
                </p:oleObj>
              </mc:Choice>
              <mc:Fallback>
                <p:oleObj name="Equation" r:id="rId15" imgW="622080" imgH="355320" progId="Equation.DSMT4">
                  <p:embed/>
                  <p:pic>
                    <p:nvPicPr>
                      <p:cNvPr id="0" name="Picture 13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450" y="4775126"/>
                        <a:ext cx="1244160" cy="7106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492623"/>
              </p:ext>
            </p:extLst>
          </p:nvPr>
        </p:nvGraphicFramePr>
        <p:xfrm>
          <a:off x="3287622" y="6062049"/>
          <a:ext cx="2347912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98" name="Equation" r:id="rId17" imgW="1091880" imgH="279360" progId="Equation.DSMT4">
                  <p:embed/>
                </p:oleObj>
              </mc:Choice>
              <mc:Fallback>
                <p:oleObj name="Equation" r:id="rId17" imgW="1091880" imgH="279360" progId="Equation.DSMT4">
                  <p:embed/>
                  <p:pic>
                    <p:nvPicPr>
                      <p:cNvPr id="0" name="Picture 13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622" y="6062049"/>
                        <a:ext cx="2347912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9080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567213"/>
              </p:ext>
            </p:extLst>
          </p:nvPr>
        </p:nvGraphicFramePr>
        <p:xfrm>
          <a:off x="2111375" y="4137024"/>
          <a:ext cx="1898604" cy="1051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518" name="Equation" r:id="rId3" imgW="825480" imgH="457200" progId="Equation.DSMT4">
                  <p:embed/>
                </p:oleObj>
              </mc:Choice>
              <mc:Fallback>
                <p:oleObj name="Equation" r:id="rId3" imgW="825480" imgH="457200" progId="Equation.DSMT4">
                  <p:embed/>
                  <p:pic>
                    <p:nvPicPr>
                      <p:cNvPr id="0" name="Picture 8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75" y="4137024"/>
                        <a:ext cx="1898604" cy="105156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363978"/>
              </p:ext>
            </p:extLst>
          </p:nvPr>
        </p:nvGraphicFramePr>
        <p:xfrm>
          <a:off x="5105400" y="4121150"/>
          <a:ext cx="169386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519" name="Equation" r:id="rId5" imgW="736560" imgH="469800" progId="Equation.DSMT4">
                  <p:embed/>
                </p:oleObj>
              </mc:Choice>
              <mc:Fallback>
                <p:oleObj name="Equation" r:id="rId5" imgW="736560" imgH="469800" progId="Equation.DSMT4">
                  <p:embed/>
                  <p:pic>
                    <p:nvPicPr>
                      <p:cNvPr id="0" name="Picture 8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21150"/>
                        <a:ext cx="1693863" cy="10795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840041"/>
              </p:ext>
            </p:extLst>
          </p:nvPr>
        </p:nvGraphicFramePr>
        <p:xfrm>
          <a:off x="1888122" y="2852936"/>
          <a:ext cx="4935708" cy="1080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520" name="Equation" r:id="rId7" imgW="2145960" imgH="469800" progId="Equation.DSMT4">
                  <p:embed/>
                </p:oleObj>
              </mc:Choice>
              <mc:Fallback>
                <p:oleObj name="Equation" r:id="rId7" imgW="2145960" imgH="469800" progId="Equation.DSMT4">
                  <p:embed/>
                  <p:pic>
                    <p:nvPicPr>
                      <p:cNvPr id="0" name="Picture 8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8122" y="2852936"/>
                        <a:ext cx="4935708" cy="1080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ight Arrow 6"/>
          <p:cNvSpPr/>
          <p:nvPr/>
        </p:nvSpPr>
        <p:spPr>
          <a:xfrm>
            <a:off x="7449791" y="3140968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544979"/>
              </p:ext>
            </p:extLst>
          </p:nvPr>
        </p:nvGraphicFramePr>
        <p:xfrm>
          <a:off x="3881438" y="1484313"/>
          <a:ext cx="33972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521" name="Equation" r:id="rId9" imgW="1473120" imgH="203040" progId="Equation.DSMT4">
                  <p:embed/>
                </p:oleObj>
              </mc:Choice>
              <mc:Fallback>
                <p:oleObj name="Equation" r:id="rId9" imgW="1473120" imgH="203040" progId="Equation.DSMT4">
                  <p:embed/>
                  <p:pic>
                    <p:nvPicPr>
                      <p:cNvPr id="0" name="Picture 8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1438" y="1484313"/>
                        <a:ext cx="33972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342514"/>
              </p:ext>
            </p:extLst>
          </p:nvPr>
        </p:nvGraphicFramePr>
        <p:xfrm>
          <a:off x="1552575" y="1484313"/>
          <a:ext cx="17875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522" name="Equation" r:id="rId11" imgW="774360" imgH="203040" progId="Equation.DSMT4">
                  <p:embed/>
                </p:oleObj>
              </mc:Choice>
              <mc:Fallback>
                <p:oleObj name="Equation" r:id="rId11" imgW="774360" imgH="203040" progId="Equation.DSMT4">
                  <p:embed/>
                  <p:pic>
                    <p:nvPicPr>
                      <p:cNvPr id="0" name="Picture 8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484313"/>
                        <a:ext cx="17875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107505" y="1014803"/>
            <a:ext cx="8758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Естественные независимые переменные: температура и давление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034" y="2006086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Это выражение математически можно рассматривать как полный дифференциал функции двух независимых переменных. </a:t>
            </a:r>
            <a:endParaRPr lang="ru-RU" dirty="0"/>
          </a:p>
        </p:txBody>
      </p:sp>
      <p:sp>
        <p:nvSpPr>
          <p:cNvPr id="12" name="Rectangle 4"/>
          <p:cNvSpPr txBox="1">
            <a:spLocks noRot="1" noChangeArrowheads="1"/>
          </p:cNvSpPr>
          <p:nvPr/>
        </p:nvSpPr>
        <p:spPr bwMode="auto">
          <a:xfrm>
            <a:off x="539552" y="128127"/>
            <a:ext cx="7632848" cy="88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Свободная энергия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 естественных переменных</a:t>
            </a:r>
          </a:p>
        </p:txBody>
      </p:sp>
    </p:spTree>
    <p:extLst>
      <p:ext uri="{BB962C8B-B14F-4D97-AF65-F5344CB8AC3E}">
        <p14:creationId xmlns:p14="http://schemas.microsoft.com/office/powerpoint/2010/main" val="565093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16576"/>
            <a:ext cx="7776864" cy="114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Термодинамические функции: промежуточный итог</a:t>
            </a:r>
          </a:p>
        </p:txBody>
      </p:sp>
      <p:sp>
        <p:nvSpPr>
          <p:cNvPr id="5" name="Rectangle 4"/>
          <p:cNvSpPr/>
          <p:nvPr/>
        </p:nvSpPr>
        <p:spPr>
          <a:xfrm>
            <a:off x="338849" y="1065364"/>
            <a:ext cx="84038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Каждая из термодинамических функций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может быть представлена как функция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двух любых независимых переменных  </a:t>
            </a:r>
            <a:endParaRPr lang="ru-RU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795914"/>
              </p:ext>
            </p:extLst>
          </p:nvPr>
        </p:nvGraphicFramePr>
        <p:xfrm>
          <a:off x="6084168" y="1152281"/>
          <a:ext cx="15811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56" name="Equation" r:id="rId3" imgW="685800" imgH="203040" progId="Equation.DSMT4">
                  <p:embed/>
                </p:oleObj>
              </mc:Choice>
              <mc:Fallback>
                <p:oleObj name="Equation" r:id="rId3" imgW="685800" imgH="203040" progId="Equation.DSMT4">
                  <p:embed/>
                  <p:pic>
                    <p:nvPicPr>
                      <p:cNvPr id="0" name="Picture 16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152281"/>
                        <a:ext cx="15811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561222"/>
              </p:ext>
            </p:extLst>
          </p:nvPr>
        </p:nvGraphicFramePr>
        <p:xfrm>
          <a:off x="7548973" y="5787239"/>
          <a:ext cx="11937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57" name="Equation" r:id="rId5" imgW="596880" imgH="203040" progId="Equation.DSMT4">
                  <p:embed/>
                </p:oleObj>
              </mc:Choice>
              <mc:Fallback>
                <p:oleObj name="Equation" r:id="rId5" imgW="596880" imgH="203040" progId="Equation.DSMT4">
                  <p:embed/>
                  <p:pic>
                    <p:nvPicPr>
                      <p:cNvPr id="0" name="Picture 16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8973" y="5787239"/>
                        <a:ext cx="119376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512446"/>
              </p:ext>
            </p:extLst>
          </p:nvPr>
        </p:nvGraphicFramePr>
        <p:xfrm>
          <a:off x="1086984" y="2382533"/>
          <a:ext cx="18161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58" name="Equation" r:id="rId7" imgW="787320" imgH="203040" progId="Equation.DSMT4">
                  <p:embed/>
                </p:oleObj>
              </mc:Choice>
              <mc:Fallback>
                <p:oleObj name="Equation" r:id="rId7" imgW="787320" imgH="203040" progId="Equation.DSMT4">
                  <p:embed/>
                  <p:pic>
                    <p:nvPicPr>
                      <p:cNvPr id="0" name="Picture 16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6984" y="2382533"/>
                        <a:ext cx="18161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543173"/>
              </p:ext>
            </p:extLst>
          </p:nvPr>
        </p:nvGraphicFramePr>
        <p:xfrm>
          <a:off x="744510" y="3030605"/>
          <a:ext cx="24606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59" name="Equation" r:id="rId9" imgW="1066680" imgH="203040" progId="Equation.DSMT4">
                  <p:embed/>
                </p:oleObj>
              </mc:Choice>
              <mc:Fallback>
                <p:oleObj name="Equation" r:id="rId9" imgW="1066680" imgH="203040" progId="Equation.DSMT4">
                  <p:embed/>
                  <p:pic>
                    <p:nvPicPr>
                      <p:cNvPr id="0" name="Picture 16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510" y="3030605"/>
                        <a:ext cx="24606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926565"/>
              </p:ext>
            </p:extLst>
          </p:nvPr>
        </p:nvGraphicFramePr>
        <p:xfrm>
          <a:off x="5797376" y="2382781"/>
          <a:ext cx="19050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0" name="Equation" r:id="rId11" imgW="825480" imgH="203040" progId="Equation.DSMT4">
                  <p:embed/>
                </p:oleObj>
              </mc:Choice>
              <mc:Fallback>
                <p:oleObj name="Equation" r:id="rId11" imgW="825480" imgH="203040" progId="Equation.DSMT4">
                  <p:embed/>
                  <p:pic>
                    <p:nvPicPr>
                      <p:cNvPr id="0" name="Picture 16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7376" y="2382781"/>
                        <a:ext cx="19050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882855"/>
              </p:ext>
            </p:extLst>
          </p:nvPr>
        </p:nvGraphicFramePr>
        <p:xfrm>
          <a:off x="5479801" y="2958597"/>
          <a:ext cx="23431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1" name="Equation" r:id="rId13" imgW="1015920" imgH="203040" progId="Equation.DSMT4">
                  <p:embed/>
                </p:oleObj>
              </mc:Choice>
              <mc:Fallback>
                <p:oleObj name="Equation" r:id="rId13" imgW="1015920" imgH="203040" progId="Equation.DSMT4">
                  <p:embed/>
                  <p:pic>
                    <p:nvPicPr>
                      <p:cNvPr id="0" name="Picture 16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9801" y="2958597"/>
                        <a:ext cx="23431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335887"/>
              </p:ext>
            </p:extLst>
          </p:nvPr>
        </p:nvGraphicFramePr>
        <p:xfrm>
          <a:off x="610444" y="4508096"/>
          <a:ext cx="26654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2" name="Equation" r:id="rId15" imgW="1155600" imgH="203040" progId="Equation.DSMT4">
                  <p:embed/>
                </p:oleObj>
              </mc:Choice>
              <mc:Fallback>
                <p:oleObj name="Equation" r:id="rId15" imgW="1155600" imgH="203040" progId="Equation.DSMT4">
                  <p:embed/>
                  <p:pic>
                    <p:nvPicPr>
                      <p:cNvPr id="0" name="Picture 16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444" y="4508096"/>
                        <a:ext cx="26654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641934"/>
              </p:ext>
            </p:extLst>
          </p:nvPr>
        </p:nvGraphicFramePr>
        <p:xfrm>
          <a:off x="1051124" y="3923757"/>
          <a:ext cx="18161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3" name="Equation" r:id="rId17" imgW="787320" imgH="203040" progId="Equation.DSMT4">
                  <p:embed/>
                </p:oleObj>
              </mc:Choice>
              <mc:Fallback>
                <p:oleObj name="Equation" r:id="rId17" imgW="787320" imgH="203040" progId="Equation.DSMT4">
                  <p:embed/>
                  <p:pic>
                    <p:nvPicPr>
                      <p:cNvPr id="0" name="Picture 16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124" y="3923757"/>
                        <a:ext cx="18161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296820"/>
              </p:ext>
            </p:extLst>
          </p:nvPr>
        </p:nvGraphicFramePr>
        <p:xfrm>
          <a:off x="5710063" y="3852022"/>
          <a:ext cx="17875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4" name="Equation" r:id="rId19" imgW="774360" imgH="203040" progId="Equation.DSMT4">
                  <p:embed/>
                </p:oleObj>
              </mc:Choice>
              <mc:Fallback>
                <p:oleObj name="Equation" r:id="rId19" imgW="774360" imgH="203040" progId="Equation.DSMT4">
                  <p:embed/>
                  <p:pic>
                    <p:nvPicPr>
                      <p:cNvPr id="0" name="Picture 16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0063" y="3852022"/>
                        <a:ext cx="17875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931297"/>
              </p:ext>
            </p:extLst>
          </p:nvPr>
        </p:nvGraphicFramePr>
        <p:xfrm>
          <a:off x="5379863" y="4476564"/>
          <a:ext cx="25765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5" name="Equation" r:id="rId21" imgW="1117440" imgH="203040" progId="Equation.DSMT4">
                  <p:embed/>
                </p:oleObj>
              </mc:Choice>
              <mc:Fallback>
                <p:oleObj name="Equation" r:id="rId21" imgW="1117440" imgH="203040" progId="Equation.DSMT4">
                  <p:embed/>
                  <p:pic>
                    <p:nvPicPr>
                      <p:cNvPr id="0" name="Picture 16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9863" y="4476564"/>
                        <a:ext cx="25765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251520" y="5457418"/>
            <a:ext cx="87739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Задание любой из этих четырёх зависимостей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позволяет получить всю информацию о свойствах системы. Из четырех переменных                      только две являются независимыми, т.к. между ними есть две связи: термическое уравнение состояния и термодинамическое тождество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3865C3A-389E-4BE5-92E9-E0BEE5F4B9FC}"/>
              </a:ext>
            </a:extLst>
          </p:cNvPr>
          <p:cNvSpPr/>
          <p:nvPr/>
        </p:nvSpPr>
        <p:spPr>
          <a:xfrm>
            <a:off x="467544" y="2182062"/>
            <a:ext cx="3096344" cy="1465782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12A1576-8724-4C8E-A98B-9EFA859A9347}"/>
              </a:ext>
            </a:extLst>
          </p:cNvPr>
          <p:cNvSpPr/>
          <p:nvPr/>
        </p:nvSpPr>
        <p:spPr>
          <a:xfrm>
            <a:off x="5119947" y="2162214"/>
            <a:ext cx="3096344" cy="1465782"/>
          </a:xfrm>
          <a:prstGeom prst="rect">
            <a:avLst/>
          </a:prstGeom>
          <a:noFill/>
          <a:ln w="349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40C9A42-D2C6-493B-B4DE-2F137CE1DC6F}"/>
              </a:ext>
            </a:extLst>
          </p:cNvPr>
          <p:cNvSpPr/>
          <p:nvPr/>
        </p:nvSpPr>
        <p:spPr>
          <a:xfrm>
            <a:off x="5119947" y="3737087"/>
            <a:ext cx="3096344" cy="1465782"/>
          </a:xfrm>
          <a:prstGeom prst="rect">
            <a:avLst/>
          </a:prstGeom>
          <a:noFill/>
          <a:ln w="349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2D2560E4-C682-4318-AFBF-C58D736C1B6F}"/>
              </a:ext>
            </a:extLst>
          </p:cNvPr>
          <p:cNvSpPr/>
          <p:nvPr/>
        </p:nvSpPr>
        <p:spPr>
          <a:xfrm>
            <a:off x="467544" y="3763418"/>
            <a:ext cx="3096344" cy="1465782"/>
          </a:xfrm>
          <a:prstGeom prst="rect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xmlns="" id="{80C879B3-D4F7-481B-B960-193F927DFC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899656"/>
              </p:ext>
            </p:extLst>
          </p:nvPr>
        </p:nvGraphicFramePr>
        <p:xfrm>
          <a:off x="6186562" y="1577161"/>
          <a:ext cx="137636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66" name="Equation" r:id="rId23" imgW="596880" imgH="203040" progId="Equation.DSMT4">
                  <p:embed/>
                </p:oleObj>
              </mc:Choice>
              <mc:Fallback>
                <p:oleObj name="Equation" r:id="rId23" imgW="596880" imgH="2030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6562" y="1577161"/>
                        <a:ext cx="137636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2004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619672" y="94052"/>
            <a:ext cx="6048672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Соотношения Максвелла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646925"/>
              </p:ext>
            </p:extLst>
          </p:nvPr>
        </p:nvGraphicFramePr>
        <p:xfrm>
          <a:off x="4139952" y="1162075"/>
          <a:ext cx="245903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08" name="Equation" r:id="rId3" imgW="1066337" imgH="203112" progId="Equation.DSMT4">
                  <p:embed/>
                </p:oleObj>
              </mc:Choice>
              <mc:Fallback>
                <p:oleObj name="Equation" r:id="rId3" imgW="1066337" imgH="203112" progId="Equation.DSMT4">
                  <p:embed/>
                  <p:pic>
                    <p:nvPicPr>
                      <p:cNvPr id="0" name="Picture 1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162075"/>
                        <a:ext cx="245903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787619"/>
              </p:ext>
            </p:extLst>
          </p:nvPr>
        </p:nvGraphicFramePr>
        <p:xfrm>
          <a:off x="683568" y="1162075"/>
          <a:ext cx="18161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09" name="Equation" r:id="rId5" imgW="787058" imgH="203112" progId="Equation.DSMT4">
                  <p:embed/>
                </p:oleObj>
              </mc:Choice>
              <mc:Fallback>
                <p:oleObj name="Equation" r:id="rId5" imgW="787058" imgH="203112" progId="Equation.DSMT4">
                  <p:embed/>
                  <p:pic>
                    <p:nvPicPr>
                      <p:cNvPr id="0" name="Picture 1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162075"/>
                        <a:ext cx="18161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910166"/>
              </p:ext>
            </p:extLst>
          </p:nvPr>
        </p:nvGraphicFramePr>
        <p:xfrm>
          <a:off x="3059831" y="1772815"/>
          <a:ext cx="1723068" cy="1021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10" name="Equation" r:id="rId7" imgW="748975" imgH="444307" progId="Equation.DSMT4">
                  <p:embed/>
                </p:oleObj>
              </mc:Choice>
              <mc:Fallback>
                <p:oleObj name="Equation" r:id="rId7" imgW="748975" imgH="444307" progId="Equation.DSMT4">
                  <p:embed/>
                  <p:pic>
                    <p:nvPicPr>
                      <p:cNvPr id="0" name="Picture 1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1" y="1772815"/>
                        <a:ext cx="1723068" cy="102175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58011"/>
              </p:ext>
            </p:extLst>
          </p:nvPr>
        </p:nvGraphicFramePr>
        <p:xfrm>
          <a:off x="5724128" y="1772816"/>
          <a:ext cx="1927584" cy="1021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11" name="Equation" r:id="rId9" imgW="837836" imgH="444307" progId="Equation.DSMT4">
                  <p:embed/>
                </p:oleObj>
              </mc:Choice>
              <mc:Fallback>
                <p:oleObj name="Equation" r:id="rId9" imgW="837836" imgH="444307" progId="Equation.DSMT4">
                  <p:embed/>
                  <p:pic>
                    <p:nvPicPr>
                      <p:cNvPr id="0" name="Picture 1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772816"/>
                        <a:ext cx="1927584" cy="102175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79512" y="1844824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Первые частные производные</a:t>
            </a:r>
            <a:endParaRPr lang="ru-RU" sz="2000" dirty="0"/>
          </a:p>
        </p:txBody>
      </p:sp>
      <p:sp>
        <p:nvSpPr>
          <p:cNvPr id="8" name="Rectangle 7"/>
          <p:cNvSpPr/>
          <p:nvPr/>
        </p:nvSpPr>
        <p:spPr>
          <a:xfrm>
            <a:off x="179512" y="2924944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Если смешанные частные производные существуют и непрерывны, то они не зависят от порядка дифференцирования, то есть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962677"/>
              </p:ext>
            </p:extLst>
          </p:nvPr>
        </p:nvGraphicFramePr>
        <p:xfrm>
          <a:off x="827584" y="3789040"/>
          <a:ext cx="2161080" cy="963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12" name="Equation" r:id="rId11" imgW="939600" imgH="419040" progId="Equation.DSMT4">
                  <p:embed/>
                </p:oleObj>
              </mc:Choice>
              <mc:Fallback>
                <p:oleObj name="Equation" r:id="rId11" imgW="939600" imgH="419040" progId="Equation.DSMT4">
                  <p:embed/>
                  <p:pic>
                    <p:nvPicPr>
                      <p:cNvPr id="0" name="Picture 1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789040"/>
                        <a:ext cx="2161080" cy="963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3275856" y="4901098"/>
            <a:ext cx="1296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поэтому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686732"/>
              </p:ext>
            </p:extLst>
          </p:nvPr>
        </p:nvGraphicFramePr>
        <p:xfrm>
          <a:off x="4372546" y="3804806"/>
          <a:ext cx="3503613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13" name="Equation" r:id="rId13" imgW="1523880" imgH="444240" progId="Equation.DSMT4">
                  <p:embed/>
                </p:oleObj>
              </mc:Choice>
              <mc:Fallback>
                <p:oleObj name="Equation" r:id="rId13" imgW="1523880" imgH="444240" progId="Equation.DSMT4">
                  <p:embed/>
                  <p:pic>
                    <p:nvPicPr>
                      <p:cNvPr id="0" name="Picture 1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2546" y="3804806"/>
                        <a:ext cx="3503613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3480197" y="4077072"/>
            <a:ext cx="7209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075133"/>
              </p:ext>
            </p:extLst>
          </p:nvPr>
        </p:nvGraphicFramePr>
        <p:xfrm>
          <a:off x="2635250" y="5445125"/>
          <a:ext cx="262572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14" name="Equation" r:id="rId15" imgW="1143000" imgH="444240" progId="Equation.DSMT4">
                  <p:embed/>
                </p:oleObj>
              </mc:Choice>
              <mc:Fallback>
                <p:oleObj name="Equation" r:id="rId15" imgW="1143000" imgH="444240" progId="Equation.DSMT4">
                  <p:embed/>
                  <p:pic>
                    <p:nvPicPr>
                      <p:cNvPr id="0" name="Picture 1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0" y="5445125"/>
                        <a:ext cx="2625725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6156176" y="5445224"/>
            <a:ext cx="2304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Это и есть одно из соотношений Максвелла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1C4E916-7AFE-48EB-99EA-BA1E0AB6A9FF}"/>
              </a:ext>
            </a:extLst>
          </p:cNvPr>
          <p:cNvSpPr/>
          <p:nvPr/>
        </p:nvSpPr>
        <p:spPr>
          <a:xfrm>
            <a:off x="215516" y="655309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Внутренняя энергия в естественных переменных</a:t>
            </a:r>
          </a:p>
        </p:txBody>
      </p:sp>
    </p:spTree>
    <p:extLst>
      <p:ext uri="{BB962C8B-B14F-4D97-AF65-F5344CB8AC3E}">
        <p14:creationId xmlns:p14="http://schemas.microsoft.com/office/powerpoint/2010/main" val="3747783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619672" y="94052"/>
            <a:ext cx="6048672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Соотношения Максвелла</a:t>
            </a:r>
          </a:p>
        </p:txBody>
      </p:sp>
      <p:sp>
        <p:nvSpPr>
          <p:cNvPr id="5" name="Rectangle 4"/>
          <p:cNvSpPr/>
          <p:nvPr/>
        </p:nvSpPr>
        <p:spPr>
          <a:xfrm>
            <a:off x="179512" y="692696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Рассматривая смешанные частные для других потенциалов, получим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849654"/>
              </p:ext>
            </p:extLst>
          </p:nvPr>
        </p:nvGraphicFramePr>
        <p:xfrm>
          <a:off x="1115616" y="1196752"/>
          <a:ext cx="1722642" cy="1021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85" name="Equation" r:id="rId3" imgW="748975" imgH="444307" progId="Equation.DSMT4">
                  <p:embed/>
                </p:oleObj>
              </mc:Choice>
              <mc:Fallback>
                <p:oleObj name="Equation" r:id="rId3" imgW="748975" imgH="444307" progId="Equation.DSMT4">
                  <p:embed/>
                  <p:pic>
                    <p:nvPicPr>
                      <p:cNvPr id="0" name="Picture 25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196752"/>
                        <a:ext cx="1722642" cy="1021906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832742"/>
              </p:ext>
            </p:extLst>
          </p:nvPr>
        </p:nvGraphicFramePr>
        <p:xfrm>
          <a:off x="3275856" y="1196752"/>
          <a:ext cx="1927023" cy="1021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86" name="Equation" r:id="rId5" imgW="837836" imgH="444307" progId="Equation.DSMT4">
                  <p:embed/>
                </p:oleObj>
              </mc:Choice>
              <mc:Fallback>
                <p:oleObj name="Equation" r:id="rId5" imgW="837836" imgH="444307" progId="Equation.DSMT4">
                  <p:embed/>
                  <p:pic>
                    <p:nvPicPr>
                      <p:cNvPr id="0" name="Picture 25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1196752"/>
                        <a:ext cx="1927023" cy="1021906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846030"/>
              </p:ext>
            </p:extLst>
          </p:nvPr>
        </p:nvGraphicFramePr>
        <p:xfrm>
          <a:off x="230560" y="1484784"/>
          <a:ext cx="38100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87" name="Equation" r:id="rId7" imgW="164880" imgH="177480" progId="Equation.DSMT4">
                  <p:embed/>
                </p:oleObj>
              </mc:Choice>
              <mc:Fallback>
                <p:oleObj name="Equation" r:id="rId7" imgW="164880" imgH="177480" progId="Equation.DSMT4">
                  <p:embed/>
                  <p:pic>
                    <p:nvPicPr>
                      <p:cNvPr id="0" name="Picture 25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560" y="1484784"/>
                        <a:ext cx="381000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839989"/>
              </p:ext>
            </p:extLst>
          </p:nvPr>
        </p:nvGraphicFramePr>
        <p:xfrm>
          <a:off x="6084168" y="1196752"/>
          <a:ext cx="262572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88" name="Equation" r:id="rId9" imgW="1143000" imgH="444500" progId="Equation.DSMT4">
                  <p:embed/>
                </p:oleObj>
              </mc:Choice>
              <mc:Fallback>
                <p:oleObj name="Equation" r:id="rId9" imgW="1143000" imgH="444500" progId="Equation.DSMT4">
                  <p:embed/>
                  <p:pic>
                    <p:nvPicPr>
                      <p:cNvPr id="0" name="Picture 25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196752"/>
                        <a:ext cx="2625725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Arrow 10"/>
          <p:cNvSpPr/>
          <p:nvPr/>
        </p:nvSpPr>
        <p:spPr>
          <a:xfrm>
            <a:off x="5508104" y="1484784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99379"/>
              </p:ext>
            </p:extLst>
          </p:nvPr>
        </p:nvGraphicFramePr>
        <p:xfrm>
          <a:off x="165100" y="2938463"/>
          <a:ext cx="409575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89" name="Equation" r:id="rId11" imgW="177480" imgH="164880" progId="Equation.DSMT4">
                  <p:embed/>
                </p:oleObj>
              </mc:Choice>
              <mc:Fallback>
                <p:oleObj name="Equation" r:id="rId11" imgW="177480" imgH="164880" progId="Equation.DSMT4">
                  <p:embed/>
                  <p:pic>
                    <p:nvPicPr>
                      <p:cNvPr id="0" name="Picture 25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" y="2938463"/>
                        <a:ext cx="409575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535344"/>
              </p:ext>
            </p:extLst>
          </p:nvPr>
        </p:nvGraphicFramePr>
        <p:xfrm>
          <a:off x="1116013" y="2551113"/>
          <a:ext cx="1722437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0" name="Equation" r:id="rId13" imgW="749160" imgH="457200" progId="Equation.DSMT4">
                  <p:embed/>
                </p:oleObj>
              </mc:Choice>
              <mc:Fallback>
                <p:oleObj name="Equation" r:id="rId13" imgW="749160" imgH="457200" progId="Equation.DSMT4">
                  <p:embed/>
                  <p:pic>
                    <p:nvPicPr>
                      <p:cNvPr id="0" name="Picture 25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551113"/>
                        <a:ext cx="1722437" cy="1050925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accent3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7820"/>
              </p:ext>
            </p:extLst>
          </p:nvPr>
        </p:nvGraphicFramePr>
        <p:xfrm>
          <a:off x="3378200" y="2536825"/>
          <a:ext cx="17208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1" name="Equation" r:id="rId15" imgW="749160" imgH="469800" progId="Equation.DSMT4">
                  <p:embed/>
                </p:oleObj>
              </mc:Choice>
              <mc:Fallback>
                <p:oleObj name="Equation" r:id="rId15" imgW="749160" imgH="469800" progId="Equation.DSMT4">
                  <p:embed/>
                  <p:pic>
                    <p:nvPicPr>
                      <p:cNvPr id="0" name="Picture 25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8200" y="2536825"/>
                        <a:ext cx="1720850" cy="10795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accent3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706840"/>
              </p:ext>
            </p:extLst>
          </p:nvPr>
        </p:nvGraphicFramePr>
        <p:xfrm>
          <a:off x="6257925" y="2536825"/>
          <a:ext cx="24225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2" name="Equation" r:id="rId17" imgW="1054080" imgH="469800" progId="Equation.DSMT4">
                  <p:embed/>
                </p:oleObj>
              </mc:Choice>
              <mc:Fallback>
                <p:oleObj name="Equation" r:id="rId17" imgW="1054080" imgH="469800" progId="Equation.DSMT4">
                  <p:embed/>
                  <p:pic>
                    <p:nvPicPr>
                      <p:cNvPr id="0" name="Picture 25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7925" y="2536825"/>
                        <a:ext cx="2422525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ight Arrow 15"/>
          <p:cNvSpPr/>
          <p:nvPr/>
        </p:nvSpPr>
        <p:spPr>
          <a:xfrm>
            <a:off x="5508104" y="2780928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218355"/>
              </p:ext>
            </p:extLst>
          </p:nvPr>
        </p:nvGraphicFramePr>
        <p:xfrm>
          <a:off x="212725" y="4335463"/>
          <a:ext cx="3810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3" name="Equation" r:id="rId19" imgW="164880" imgH="164880" progId="Equation.DSMT4">
                  <p:embed/>
                </p:oleObj>
              </mc:Choice>
              <mc:Fallback>
                <p:oleObj name="Equation" r:id="rId19" imgW="164880" imgH="164880" progId="Equation.DSMT4">
                  <p:embed/>
                  <p:pic>
                    <p:nvPicPr>
                      <p:cNvPr id="0" name="Picture 25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725" y="4335463"/>
                        <a:ext cx="381000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221239"/>
              </p:ext>
            </p:extLst>
          </p:nvPr>
        </p:nvGraphicFramePr>
        <p:xfrm>
          <a:off x="1076325" y="3962400"/>
          <a:ext cx="1868488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4" name="Equation" r:id="rId21" imgW="812520" imgH="444240" progId="Equation.DSMT4">
                  <p:embed/>
                </p:oleObj>
              </mc:Choice>
              <mc:Fallback>
                <p:oleObj name="Equation" r:id="rId21" imgW="812520" imgH="444240" progId="Equation.DSMT4">
                  <p:embed/>
                  <p:pic>
                    <p:nvPicPr>
                      <p:cNvPr id="0" name="Picture 25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325" y="3962400"/>
                        <a:ext cx="1868488" cy="102235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accent6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844852"/>
              </p:ext>
            </p:extLst>
          </p:nvPr>
        </p:nvGraphicFramePr>
        <p:xfrm>
          <a:off x="3324225" y="3962400"/>
          <a:ext cx="1897063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5" name="Equation" r:id="rId23" imgW="825480" imgH="444240" progId="Equation.DSMT4">
                  <p:embed/>
                </p:oleObj>
              </mc:Choice>
              <mc:Fallback>
                <p:oleObj name="Equation" r:id="rId23" imgW="825480" imgH="444240" progId="Equation.DSMT4">
                  <p:embed/>
                  <p:pic>
                    <p:nvPicPr>
                      <p:cNvPr id="0" name="Picture 25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4225" y="3962400"/>
                        <a:ext cx="1897063" cy="1020763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accent6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966360"/>
              </p:ext>
            </p:extLst>
          </p:nvPr>
        </p:nvGraphicFramePr>
        <p:xfrm>
          <a:off x="6291263" y="3962400"/>
          <a:ext cx="2424112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6" name="Equation" r:id="rId25" imgW="1054080" imgH="444240" progId="Equation.DSMT4">
                  <p:embed/>
                </p:oleObj>
              </mc:Choice>
              <mc:Fallback>
                <p:oleObj name="Equation" r:id="rId25" imgW="1054080" imgH="444240" progId="Equation.DSMT4">
                  <p:embed/>
                  <p:pic>
                    <p:nvPicPr>
                      <p:cNvPr id="0" name="Picture 25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1263" y="3962400"/>
                        <a:ext cx="2424112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ight Arrow 20"/>
          <p:cNvSpPr/>
          <p:nvPr/>
        </p:nvSpPr>
        <p:spPr>
          <a:xfrm>
            <a:off x="5541289" y="4177159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446669"/>
              </p:ext>
            </p:extLst>
          </p:nvPr>
        </p:nvGraphicFramePr>
        <p:xfrm>
          <a:off x="215900" y="5697267"/>
          <a:ext cx="3810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7" name="Equation" r:id="rId27" imgW="164880" imgH="177480" progId="Equation.DSMT4">
                  <p:embed/>
                </p:oleObj>
              </mc:Choice>
              <mc:Fallback>
                <p:oleObj name="Equation" r:id="rId27" imgW="164880" imgH="177480" progId="Equation.DSMT4">
                  <p:embed/>
                  <p:pic>
                    <p:nvPicPr>
                      <p:cNvPr id="0" name="Picture 25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" y="5697267"/>
                        <a:ext cx="3810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543176"/>
              </p:ext>
            </p:extLst>
          </p:nvPr>
        </p:nvGraphicFramePr>
        <p:xfrm>
          <a:off x="1065213" y="5324204"/>
          <a:ext cx="18970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8" name="Equation" r:id="rId29" imgW="825480" imgH="457200" progId="Equation.DSMT4">
                  <p:embed/>
                </p:oleObj>
              </mc:Choice>
              <mc:Fallback>
                <p:oleObj name="Equation" r:id="rId29" imgW="825480" imgH="457200" progId="Equation.DSMT4">
                  <p:embed/>
                  <p:pic>
                    <p:nvPicPr>
                      <p:cNvPr id="0" name="Picture 25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5324204"/>
                        <a:ext cx="1897062" cy="1052513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011396"/>
              </p:ext>
            </p:extLst>
          </p:nvPr>
        </p:nvGraphicFramePr>
        <p:xfrm>
          <a:off x="3347864" y="5309917"/>
          <a:ext cx="1693863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299" name="Equation" r:id="rId31" imgW="736560" imgH="469800" progId="Equation.DSMT4">
                  <p:embed/>
                </p:oleObj>
              </mc:Choice>
              <mc:Fallback>
                <p:oleObj name="Equation" r:id="rId31" imgW="736560" imgH="469800" progId="Equation.DSMT4">
                  <p:embed/>
                  <p:pic>
                    <p:nvPicPr>
                      <p:cNvPr id="0" name="Picture 25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309917"/>
                        <a:ext cx="1693863" cy="107791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471383"/>
              </p:ext>
            </p:extLst>
          </p:nvPr>
        </p:nvGraphicFramePr>
        <p:xfrm>
          <a:off x="6192838" y="5309917"/>
          <a:ext cx="262731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300" name="Equation" r:id="rId33" imgW="1143000" imgH="469800" progId="Equation.DSMT4">
                  <p:embed/>
                </p:oleObj>
              </mc:Choice>
              <mc:Fallback>
                <p:oleObj name="Equation" r:id="rId33" imgW="1143000" imgH="469800" progId="Equation.DSMT4">
                  <p:embed/>
                  <p:pic>
                    <p:nvPicPr>
                      <p:cNvPr id="0" name="Picture 25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838" y="5309917"/>
                        <a:ext cx="2627312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ight Arrow 25"/>
          <p:cNvSpPr/>
          <p:nvPr/>
        </p:nvSpPr>
        <p:spPr>
          <a:xfrm>
            <a:off x="5543783" y="5553920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F042F55-1EA4-44B9-86D9-4596488C0651}"/>
              </a:ext>
            </a:extLst>
          </p:cNvPr>
          <p:cNvSpPr/>
          <p:nvPr/>
        </p:nvSpPr>
        <p:spPr>
          <a:xfrm>
            <a:off x="179512" y="6446066"/>
            <a:ext cx="89424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Четыре соотношения Максвелла, по одному для каждого из потенциалов</a:t>
            </a:r>
          </a:p>
        </p:txBody>
      </p:sp>
    </p:spTree>
    <p:extLst>
      <p:ext uri="{BB962C8B-B14F-4D97-AF65-F5344CB8AC3E}">
        <p14:creationId xmlns:p14="http://schemas.microsoft.com/office/powerpoint/2010/main" val="2999689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62520"/>
            <a:ext cx="8604448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как термодинамический потенциал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198256"/>
              </p:ext>
            </p:extLst>
          </p:nvPr>
        </p:nvGraphicFramePr>
        <p:xfrm>
          <a:off x="7522160" y="724228"/>
          <a:ext cx="1653372" cy="42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07" name="Equation" r:id="rId3" imgW="787320" imgH="203040" progId="Equation.DSMT4">
                  <p:embed/>
                </p:oleObj>
              </mc:Choice>
              <mc:Fallback>
                <p:oleObj name="Equation" r:id="rId3" imgW="787320" imgH="203040" progId="Equation.DSMT4">
                  <p:embed/>
                  <p:pic>
                    <p:nvPicPr>
                      <p:cNvPr id="0" name="Picture 9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2160" y="724228"/>
                        <a:ext cx="1653372" cy="42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-52278" y="697681"/>
            <a:ext cx="7851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Если внутренняя энергия есть функция температуры и объема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608080"/>
              </p:ext>
            </p:extLst>
          </p:nvPr>
        </p:nvGraphicFramePr>
        <p:xfrm>
          <a:off x="1043608" y="1145089"/>
          <a:ext cx="7265988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08" name="Equation" r:id="rId5" imgW="3162240" imgH="444240" progId="Equation.DSMT4">
                  <p:embed/>
                </p:oleObj>
              </mc:Choice>
              <mc:Fallback>
                <p:oleObj name="Equation" r:id="rId5" imgW="3162240" imgH="444240" progId="Equation.DSMT4">
                  <p:embed/>
                  <p:pic>
                    <p:nvPicPr>
                      <p:cNvPr id="0" name="Picture 9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45089"/>
                        <a:ext cx="7265988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238092"/>
              </p:ext>
            </p:extLst>
          </p:nvPr>
        </p:nvGraphicFramePr>
        <p:xfrm>
          <a:off x="1183481" y="2924944"/>
          <a:ext cx="674052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09" name="Equation" r:id="rId7" imgW="2933640" imgH="482400" progId="Equation.DSMT4">
                  <p:embed/>
                </p:oleObj>
              </mc:Choice>
              <mc:Fallback>
                <p:oleObj name="Equation" r:id="rId7" imgW="2933640" imgH="482400" progId="Equation.DSMT4">
                  <p:embed/>
                  <p:pic>
                    <p:nvPicPr>
                      <p:cNvPr id="0" name="Picture 9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3481" y="2924944"/>
                        <a:ext cx="6740525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2332911"/>
            <a:ext cx="7851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Из термодинамического тождества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811810"/>
              </p:ext>
            </p:extLst>
          </p:nvPr>
        </p:nvGraphicFramePr>
        <p:xfrm>
          <a:off x="4788024" y="2332911"/>
          <a:ext cx="24796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10" name="Equation" r:id="rId9" imgW="1079280" imgH="203040" progId="Equation.DSMT4">
                  <p:embed/>
                </p:oleObj>
              </mc:Choice>
              <mc:Fallback>
                <p:oleObj name="Equation" r:id="rId9" imgW="1079280" imgH="203040" progId="Equation.DSMT4">
                  <p:embed/>
                  <p:pic>
                    <p:nvPicPr>
                      <p:cNvPr id="0" name="Picture 9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332911"/>
                        <a:ext cx="247967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669464"/>
              </p:ext>
            </p:extLst>
          </p:nvPr>
        </p:nvGraphicFramePr>
        <p:xfrm>
          <a:off x="6444208" y="4226098"/>
          <a:ext cx="15748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11" name="Equation" r:id="rId11" imgW="749160" imgH="203040" progId="Equation.DSMT4">
                  <p:embed/>
                </p:oleObj>
              </mc:Choice>
              <mc:Fallback>
                <p:oleObj name="Equation" r:id="rId11" imgW="749160" imgH="203040" progId="Equation.DSMT4">
                  <p:embed/>
                  <p:pic>
                    <p:nvPicPr>
                      <p:cNvPr id="0" name="Picture 9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4226098"/>
                        <a:ext cx="1574800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1" y="4226098"/>
            <a:ext cx="6660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Если энтропия есть функция температуры и объема 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378798"/>
              </p:ext>
            </p:extLst>
          </p:nvPr>
        </p:nvGraphicFramePr>
        <p:xfrm>
          <a:off x="2511425" y="4797152"/>
          <a:ext cx="4084637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812" name="Equation" r:id="rId13" imgW="1777680" imgH="444240" progId="Equation.DSMT4">
                  <p:embed/>
                </p:oleObj>
              </mc:Choice>
              <mc:Fallback>
                <p:oleObj name="Equation" r:id="rId13" imgW="1777680" imgH="444240" progId="Equation.DSMT4">
                  <p:embed/>
                  <p:pic>
                    <p:nvPicPr>
                      <p:cNvPr id="0" name="Picture 9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1425" y="4797152"/>
                        <a:ext cx="4084637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251520" y="6093296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Приравниваем оба равенства для дифференциала энтропии</a:t>
            </a:r>
          </a:p>
        </p:txBody>
      </p:sp>
    </p:spTree>
    <p:extLst>
      <p:ext uri="{BB962C8B-B14F-4D97-AF65-F5344CB8AC3E}">
        <p14:creationId xmlns:p14="http://schemas.microsoft.com/office/powerpoint/2010/main" val="627157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62520"/>
            <a:ext cx="8604448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как термодинамический потенциал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120884"/>
              </p:ext>
            </p:extLst>
          </p:nvPr>
        </p:nvGraphicFramePr>
        <p:xfrm>
          <a:off x="611560" y="836712"/>
          <a:ext cx="764540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28" name="Equation" r:id="rId3" imgW="3327120" imgH="482400" progId="Equation.DSMT4">
                  <p:embed/>
                </p:oleObj>
              </mc:Choice>
              <mc:Fallback>
                <p:oleObj name="Equation" r:id="rId3" imgW="3327120" imgH="482400" progId="Equation.DSMT4">
                  <p:embed/>
                  <p:pic>
                    <p:nvPicPr>
                      <p:cNvPr id="0" name="Picture 9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836712"/>
                        <a:ext cx="7645400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475656" y="2204864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Ввиду независимости переменных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T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V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123232"/>
              </p:ext>
            </p:extLst>
          </p:nvPr>
        </p:nvGraphicFramePr>
        <p:xfrm>
          <a:off x="1103313" y="2997200"/>
          <a:ext cx="1895475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29" name="Equation" r:id="rId5" imgW="825480" imgH="444240" progId="Equation.DSMT4">
                  <p:embed/>
                </p:oleObj>
              </mc:Choice>
              <mc:Fallback>
                <p:oleObj name="Equation" r:id="rId5" imgW="825480" imgH="444240" progId="Equation.DSMT4">
                  <p:embed/>
                  <p:pic>
                    <p:nvPicPr>
                      <p:cNvPr id="0" name="Picture 9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313" y="2997200"/>
                        <a:ext cx="1895475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907596"/>
              </p:ext>
            </p:extLst>
          </p:nvPr>
        </p:nvGraphicFramePr>
        <p:xfrm>
          <a:off x="4802188" y="2924175"/>
          <a:ext cx="367823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30" name="Equation" r:id="rId7" imgW="1600200" imgH="482400" progId="Equation.DSMT4">
                  <p:embed/>
                </p:oleObj>
              </mc:Choice>
              <mc:Fallback>
                <p:oleObj name="Equation" r:id="rId7" imgW="1600200" imgH="482400" progId="Equation.DSMT4">
                  <p:embed/>
                  <p:pic>
                    <p:nvPicPr>
                      <p:cNvPr id="0" name="Picture 9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2188" y="2924175"/>
                        <a:ext cx="3678237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88170"/>
              </p:ext>
            </p:extLst>
          </p:nvPr>
        </p:nvGraphicFramePr>
        <p:xfrm>
          <a:off x="4316744" y="4221088"/>
          <a:ext cx="2424112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31" name="Equation" r:id="rId9" imgW="1054100" imgH="444500" progId="Equation.DSMT4">
                  <p:embed/>
                </p:oleObj>
              </mc:Choice>
              <mc:Fallback>
                <p:oleObj name="Equation" r:id="rId9" imgW="1054100" imgH="444500" progId="Equation.DSMT4">
                  <p:embed/>
                  <p:pic>
                    <p:nvPicPr>
                      <p:cNvPr id="0" name="Picture 9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6744" y="4221088"/>
                        <a:ext cx="2424112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467544" y="4532208"/>
            <a:ext cx="3672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Из соотношений Максвелла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449790" y="4507013"/>
            <a:ext cx="506585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853941"/>
              </p:ext>
            </p:extLst>
          </p:nvPr>
        </p:nvGraphicFramePr>
        <p:xfrm>
          <a:off x="265113" y="5373688"/>
          <a:ext cx="364648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32" name="Equation" r:id="rId11" imgW="1587240" imgH="482400" progId="Equation.DSMT4">
                  <p:embed/>
                </p:oleObj>
              </mc:Choice>
              <mc:Fallback>
                <p:oleObj name="Equation" r:id="rId11" imgW="1587240" imgH="482400" progId="Equation.DSMT4">
                  <p:embed/>
                  <p:pic>
                    <p:nvPicPr>
                      <p:cNvPr id="0" name="Picture 9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3" y="5373688"/>
                        <a:ext cx="3646487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803430"/>
              </p:ext>
            </p:extLst>
          </p:nvPr>
        </p:nvGraphicFramePr>
        <p:xfrm>
          <a:off x="5233988" y="5367338"/>
          <a:ext cx="3271837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33" name="Equation" r:id="rId13" imgW="1422360" imgH="444240" progId="Equation.DSMT4">
                  <p:embed/>
                </p:oleObj>
              </mc:Choice>
              <mc:Fallback>
                <p:oleObj name="Equation" r:id="rId13" imgW="1422360" imgH="444240" progId="Equation.DSMT4">
                  <p:embed/>
                  <p:pic>
                    <p:nvPicPr>
                      <p:cNvPr id="0" name="Picture 9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3988" y="5367338"/>
                        <a:ext cx="3271837" cy="102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>
          <a:xfrm>
            <a:off x="4376434" y="5661248"/>
            <a:ext cx="555605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74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62520"/>
            <a:ext cx="8604448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как термодинамический потенциал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167876"/>
              </p:ext>
            </p:extLst>
          </p:nvPr>
        </p:nvGraphicFramePr>
        <p:xfrm>
          <a:off x="698500" y="1792288"/>
          <a:ext cx="7648575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793" name="Equation" r:id="rId3" imgW="3327120" imgH="482400" progId="Equation.DSMT4">
                  <p:embed/>
                </p:oleObj>
              </mc:Choice>
              <mc:Fallback>
                <p:oleObj name="Equation" r:id="rId3" imgW="3327120" imgH="482400" progId="Equation.DSMT4">
                  <p:embed/>
                  <p:pic>
                    <p:nvPicPr>
                      <p:cNvPr id="0" name="Picture 4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792288"/>
                        <a:ext cx="7648575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51520" y="692696"/>
            <a:ext cx="8604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Исключение такой «трудно наблюдаемой» величины как производная внутренней энергии по объему.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874227"/>
              </p:ext>
            </p:extLst>
          </p:nvPr>
        </p:nvGraphicFramePr>
        <p:xfrm>
          <a:off x="2635554" y="3717032"/>
          <a:ext cx="3530600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794" name="Equation" r:id="rId5" imgW="1536480" imgH="444240" progId="Equation.DSMT4">
                  <p:embed/>
                </p:oleObj>
              </mc:Choice>
              <mc:Fallback>
                <p:oleObj name="Equation" r:id="rId5" imgW="1536480" imgH="444240" progId="Equation.DSMT4">
                  <p:embed/>
                  <p:pic>
                    <p:nvPicPr>
                      <p:cNvPr id="0" name="Picture 4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554" y="3717032"/>
                        <a:ext cx="3530600" cy="102076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51520" y="3101858"/>
            <a:ext cx="8298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 энтропии выражается через измеряемые величины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520" y="4869160"/>
            <a:ext cx="8298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 внутренней энергии выражается через измеряемые величины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122787"/>
              </p:ext>
            </p:extLst>
          </p:nvPr>
        </p:nvGraphicFramePr>
        <p:xfrm>
          <a:off x="2219325" y="5576888"/>
          <a:ext cx="4670425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795" name="Equation" r:id="rId7" imgW="2031840" imgH="482400" progId="Equation.DSMT4">
                  <p:embed/>
                </p:oleObj>
              </mc:Choice>
              <mc:Fallback>
                <p:oleObj name="Equation" r:id="rId7" imgW="2031840" imgH="482400" progId="Equation.DSMT4">
                  <p:embed/>
                  <p:pic>
                    <p:nvPicPr>
                      <p:cNvPr id="0" name="Picture 4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9325" y="5576888"/>
                        <a:ext cx="4670425" cy="110966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8653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62520"/>
            <a:ext cx="8604448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как термодинамический потенциал</a:t>
            </a:r>
          </a:p>
        </p:txBody>
      </p:sp>
      <p:sp>
        <p:nvSpPr>
          <p:cNvPr id="5" name="Rectangle 4"/>
          <p:cNvSpPr/>
          <p:nvPr/>
        </p:nvSpPr>
        <p:spPr>
          <a:xfrm>
            <a:off x="809328" y="692696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Аналогичные формулы могут быть получены для энтальпии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349617"/>
              </p:ext>
            </p:extLst>
          </p:nvPr>
        </p:nvGraphicFramePr>
        <p:xfrm>
          <a:off x="2871788" y="2044700"/>
          <a:ext cx="34734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673" name="Equation" r:id="rId3" imgW="1511280" imgH="469800" progId="Equation.DSMT4">
                  <p:embed/>
                </p:oleObj>
              </mc:Choice>
              <mc:Fallback>
                <p:oleObj name="Equation" r:id="rId3" imgW="1511280" imgH="469800" progId="Equation.DSMT4">
                  <p:embed/>
                  <p:pic>
                    <p:nvPicPr>
                      <p:cNvPr id="0" name="Picture 3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1788" y="2044700"/>
                        <a:ext cx="3473450" cy="10795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459259" y="1458026"/>
            <a:ext cx="8298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 энтропии выражается через измеряемые величины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9259" y="3225328"/>
            <a:ext cx="8298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 внутренней энергии выражается через измеряемые величины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039777"/>
              </p:ext>
            </p:extLst>
          </p:nvPr>
        </p:nvGraphicFramePr>
        <p:xfrm>
          <a:off x="2455863" y="3905250"/>
          <a:ext cx="4611687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674" name="Equation" r:id="rId5" imgW="2006280" imgH="507960" progId="Equation.DSMT4">
                  <p:embed/>
                </p:oleObj>
              </mc:Choice>
              <mc:Fallback>
                <p:oleObj name="Equation" r:id="rId5" imgW="2006280" imgH="507960" progId="Equation.DSMT4">
                  <p:embed/>
                  <p:pic>
                    <p:nvPicPr>
                      <p:cNvPr id="0" name="Picture 3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863" y="3905250"/>
                        <a:ext cx="4611687" cy="11684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188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666" name="Picture 2" descr="C:\Users\Pierre\Downloads\lecutre\Josiah_Willard_Gibbs_-from_MMS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976" y="846721"/>
            <a:ext cx="2583519" cy="344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Метод термодинамических функций</a:t>
            </a:r>
          </a:p>
        </p:txBody>
      </p:sp>
      <p:sp>
        <p:nvSpPr>
          <p:cNvPr id="6" name="Прямоугольник 37"/>
          <p:cNvSpPr/>
          <p:nvPr/>
        </p:nvSpPr>
        <p:spPr>
          <a:xfrm>
            <a:off x="6002086" y="4337364"/>
            <a:ext cx="27772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err="1">
                <a:latin typeface="Arial" pitchFamily="34" charset="0"/>
                <a:cs typeface="Arial" pitchFamily="34" charset="0"/>
              </a:rPr>
              <a:t>Джозайя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Уиллард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Гиббс </a:t>
            </a:r>
            <a:r>
              <a:rPr lang="vi-VN" sz="1600" dirty="0" smtClean="0"/>
              <a:t>(</a:t>
            </a:r>
            <a:r>
              <a:rPr lang="ru-RU" sz="1600" dirty="0"/>
              <a:t>англ. </a:t>
            </a:r>
            <a:r>
              <a:rPr lang="fr-FR" sz="1600" i="1" dirty="0"/>
              <a:t>Josiah </a:t>
            </a:r>
            <a:r>
              <a:rPr lang="fr-FR" sz="1600" i="1" dirty="0" err="1"/>
              <a:t>Willard</a:t>
            </a:r>
            <a:r>
              <a:rPr lang="fr-FR" sz="1600" i="1" dirty="0"/>
              <a:t> Gibbs</a:t>
            </a:r>
            <a:r>
              <a:rPr lang="en-US" sz="1600" dirty="0" smtClean="0"/>
              <a:t>,</a:t>
            </a:r>
            <a:r>
              <a:rPr lang="ru-RU" sz="1600" i="1" dirty="0" smtClean="0"/>
              <a:t> </a:t>
            </a:r>
            <a:r>
              <a:rPr lang="ru-RU" sz="1600" dirty="0"/>
              <a:t>1839 - 1903</a:t>
            </a:r>
            <a:r>
              <a:rPr lang="ru-RU" sz="1600" dirty="0" smtClean="0"/>
              <a:t>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908720"/>
            <a:ext cx="5472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Медаль Копли Лондонского королевского общества  за то, что стал </a:t>
            </a: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«первым, кто применил второй закон термодинамики для всестороннего рассмотрения соотношения между химической, электрической и тепловой энергией и способностью к совершению работы». 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107504" y="5157192"/>
            <a:ext cx="89289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Характеристическая функция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— функция состояния в естественных независимых переменных, и характеризующаяся тем, что посредством этой функции, её частных производных по естественным переменным и самих естественных переменных могут быть выражены в явном виде все термодинамические свойства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309279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971600" y="62520"/>
            <a:ext cx="7344816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Формула для теплоемкостей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498724"/>
              </p:ext>
            </p:extLst>
          </p:nvPr>
        </p:nvGraphicFramePr>
        <p:xfrm>
          <a:off x="4860032" y="1293470"/>
          <a:ext cx="3530600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14" name="Equation" r:id="rId3" imgW="1536033" imgH="444307" progId="Equation.DSMT4">
                  <p:embed/>
                </p:oleObj>
              </mc:Choice>
              <mc:Fallback>
                <p:oleObj name="Equation" r:id="rId3" imgW="1536033" imgH="444307" progId="Equation.DSMT4">
                  <p:embed/>
                  <p:pic>
                    <p:nvPicPr>
                      <p:cNvPr id="0" name="Picture 6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1293470"/>
                        <a:ext cx="3530600" cy="102076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532061"/>
              </p:ext>
            </p:extLst>
          </p:nvPr>
        </p:nvGraphicFramePr>
        <p:xfrm>
          <a:off x="827584" y="1268760"/>
          <a:ext cx="34734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15" name="Equation" r:id="rId5" imgW="1511300" imgH="469900" progId="Equation.DSMT4">
                  <p:embed/>
                </p:oleObj>
              </mc:Choice>
              <mc:Fallback>
                <p:oleObj name="Equation" r:id="rId5" imgW="1511300" imgH="469900" progId="Equation.DSMT4">
                  <p:embed/>
                  <p:pic>
                    <p:nvPicPr>
                      <p:cNvPr id="0" name="Picture 6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268760"/>
                        <a:ext cx="3473450" cy="10795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429854" y="661164"/>
            <a:ext cx="8298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Приравнивая дифференциалы энтропии в переменных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75659"/>
              </p:ext>
            </p:extLst>
          </p:nvPr>
        </p:nvGraphicFramePr>
        <p:xfrm>
          <a:off x="1600182" y="4725144"/>
          <a:ext cx="5514975" cy="116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16" name="Equation" r:id="rId7" imgW="2400120" imgH="507960" progId="Equation.DSMT4">
                  <p:embed/>
                </p:oleObj>
              </mc:Choice>
              <mc:Fallback>
                <p:oleObj name="Equation" r:id="rId7" imgW="2400120" imgH="507960" progId="Equation.DSMT4">
                  <p:embed/>
                  <p:pic>
                    <p:nvPicPr>
                      <p:cNvPr id="0" name="Picture 6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182" y="4725144"/>
                        <a:ext cx="5514975" cy="1166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1860043" y="4061103"/>
            <a:ext cx="54382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Выражение для разности теплоемкостей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700158"/>
              </p:ext>
            </p:extLst>
          </p:nvPr>
        </p:nvGraphicFramePr>
        <p:xfrm>
          <a:off x="1689938" y="2708920"/>
          <a:ext cx="5778500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217" name="Equation" r:id="rId9" imgW="2514600" imgH="469800" progId="Equation.DSMT4">
                  <p:embed/>
                </p:oleObj>
              </mc:Choice>
              <mc:Fallback>
                <p:oleObj name="Equation" r:id="rId9" imgW="2514600" imgH="469800" progId="Equation.DSMT4">
                  <p:embed/>
                  <p:pic>
                    <p:nvPicPr>
                      <p:cNvPr id="0" name="Picture 6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938" y="2708920"/>
                        <a:ext cx="5778500" cy="107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4870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Rot="1" noChangeArrowheads="1"/>
          </p:cNvSpPr>
          <p:nvPr/>
        </p:nvSpPr>
        <p:spPr bwMode="auto">
          <a:xfrm>
            <a:off x="971600" y="62520"/>
            <a:ext cx="7344816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Формула для теплоемкостей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567643"/>
              </p:ext>
            </p:extLst>
          </p:nvPr>
        </p:nvGraphicFramePr>
        <p:xfrm>
          <a:off x="1763688" y="877651"/>
          <a:ext cx="7264224" cy="11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26" name="Equation" r:id="rId3" imgW="3301920" imgH="507960" progId="Equation.DSMT4">
                  <p:embed/>
                </p:oleObj>
              </mc:Choice>
              <mc:Fallback>
                <p:oleObj name="Equation" r:id="rId3" imgW="3301920" imgH="507960" progId="Equation.DSMT4">
                  <p:embed/>
                  <p:pic>
                    <p:nvPicPr>
                      <p:cNvPr id="0" name="Picture 10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877651"/>
                        <a:ext cx="7264224" cy="11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80272" y="852681"/>
            <a:ext cx="6913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При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848457"/>
              </p:ext>
            </p:extLst>
          </p:nvPr>
        </p:nvGraphicFramePr>
        <p:xfrm>
          <a:off x="105074" y="1257743"/>
          <a:ext cx="14287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27" name="Equation" r:id="rId5" imgW="622080" imgH="177480" progId="Equation.DSMT4">
                  <p:embed/>
                </p:oleObj>
              </mc:Choice>
              <mc:Fallback>
                <p:oleObj name="Equation" r:id="rId5" imgW="622080" imgH="177480" progId="Equation.DSMT4">
                  <p:embed/>
                  <p:pic>
                    <p:nvPicPr>
                      <p:cNvPr id="0" name="Picture 10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074" y="1257743"/>
                        <a:ext cx="14287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875104"/>
              </p:ext>
            </p:extLst>
          </p:nvPr>
        </p:nvGraphicFramePr>
        <p:xfrm>
          <a:off x="130636" y="1669306"/>
          <a:ext cx="99060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28" name="Equation" r:id="rId7" imgW="431640" imgH="203040" progId="Equation.DSMT4">
                  <p:embed/>
                </p:oleObj>
              </mc:Choice>
              <mc:Fallback>
                <p:oleObj name="Equation" r:id="rId7" imgW="431640" imgH="203040" progId="Equation.DSMT4">
                  <p:embed/>
                  <p:pic>
                    <p:nvPicPr>
                      <p:cNvPr id="0" name="Picture 10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36" y="1669306"/>
                        <a:ext cx="990600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38327"/>
              </p:ext>
            </p:extLst>
          </p:nvPr>
        </p:nvGraphicFramePr>
        <p:xfrm>
          <a:off x="1763688" y="2239392"/>
          <a:ext cx="726440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29" name="Equation" r:id="rId9" imgW="3301920" imgH="507960" progId="Equation.DSMT4">
                  <p:embed/>
                </p:oleObj>
              </mc:Choice>
              <mc:Fallback>
                <p:oleObj name="Equation" r:id="rId9" imgW="3301920" imgH="507960" progId="Equation.DSMT4">
                  <p:embed/>
                  <p:pic>
                    <p:nvPicPr>
                      <p:cNvPr id="0" name="Picture 10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239392"/>
                        <a:ext cx="7264400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23528" y="2204864"/>
            <a:ext cx="700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При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376306"/>
              </p:ext>
            </p:extLst>
          </p:nvPr>
        </p:nvGraphicFramePr>
        <p:xfrm>
          <a:off x="169703" y="2564904"/>
          <a:ext cx="145891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30" name="Equation" r:id="rId11" imgW="634680" imgH="177480" progId="Equation.DSMT4">
                  <p:embed/>
                </p:oleObj>
              </mc:Choice>
              <mc:Fallback>
                <p:oleObj name="Equation" r:id="rId11" imgW="634680" imgH="177480" progId="Equation.DSMT4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03" y="2564904"/>
                        <a:ext cx="1458913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186184"/>
              </p:ext>
            </p:extLst>
          </p:nvPr>
        </p:nvGraphicFramePr>
        <p:xfrm>
          <a:off x="134701" y="2996952"/>
          <a:ext cx="107791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31" name="Equation" r:id="rId13" imgW="469800" imgH="177480" progId="Equation.DSMT4">
                  <p:embed/>
                </p:oleObj>
              </mc:Choice>
              <mc:Fallback>
                <p:oleObj name="Equation" r:id="rId13" imgW="469800" imgH="177480" progId="Equation.DSMT4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701" y="2996952"/>
                        <a:ext cx="1077913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80272" y="3886179"/>
            <a:ext cx="87196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Таким образом, в обоих случаях получилось одно и то же выражение, которое связывает две теплоёмкости          и    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335090"/>
              </p:ext>
            </p:extLst>
          </p:nvPr>
        </p:nvGraphicFramePr>
        <p:xfrm>
          <a:off x="2267744" y="5007695"/>
          <a:ext cx="3659187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32" name="Equation" r:id="rId15" imgW="1663560" imgH="457200" progId="Equation.DSMT4">
                  <p:embed/>
                </p:oleObj>
              </mc:Choice>
              <mc:Fallback>
                <p:oleObj name="Equation" r:id="rId15" imgW="1663560" imgH="457200" progId="Equation.DSMT4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5007695"/>
                        <a:ext cx="3659187" cy="10064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xmlns="" id="{AE409BBB-6081-4622-BC4D-8E5D5BF43B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52501"/>
              </p:ext>
            </p:extLst>
          </p:nvPr>
        </p:nvGraphicFramePr>
        <p:xfrm>
          <a:off x="4960080" y="4169014"/>
          <a:ext cx="406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33" name="Equation" r:id="rId17" imgW="203040" imgH="241200" progId="Equation.DSMT4">
                  <p:embed/>
                </p:oleObj>
              </mc:Choice>
              <mc:Fallback>
                <p:oleObj name="Equation" r:id="rId17" imgW="203040" imgH="24120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0080" y="4169014"/>
                        <a:ext cx="40608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7E8B7A5C-C894-436E-A4AE-97ECBAB98D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058629"/>
              </p:ext>
            </p:extLst>
          </p:nvPr>
        </p:nvGraphicFramePr>
        <p:xfrm>
          <a:off x="5724525" y="4181475"/>
          <a:ext cx="4048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34" name="Equation" r:id="rId19" imgW="203040" imgH="228600" progId="Equation.DSMT4">
                  <p:embed/>
                </p:oleObj>
              </mc:Choice>
              <mc:Fallback>
                <p:oleObj name="Equation" r:id="rId19" imgW="20304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xmlns="" id="{AE409BBB-6081-4622-BC4D-8E5D5BF43B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4181475"/>
                        <a:ext cx="4048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6305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Rot="1" noChangeArrowheads="1"/>
          </p:cNvSpPr>
          <p:nvPr/>
        </p:nvSpPr>
        <p:spPr bwMode="auto">
          <a:xfrm>
            <a:off x="971600" y="62520"/>
            <a:ext cx="7344816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Формула для теплоемкостей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621076"/>
              </p:ext>
            </p:extLst>
          </p:nvPr>
        </p:nvGraphicFramePr>
        <p:xfrm>
          <a:off x="2514890" y="727011"/>
          <a:ext cx="3826188" cy="1051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18" name="Equation" r:id="rId3" imgW="1663560" imgH="457200" progId="Equation.DSMT4">
                  <p:embed/>
                </p:oleObj>
              </mc:Choice>
              <mc:Fallback>
                <p:oleObj name="Equation" r:id="rId3" imgW="1663560" imgH="457200" progId="Equation.DSMT4">
                  <p:embed/>
                  <p:pic>
                    <p:nvPicPr>
                      <p:cNvPr id="0" name="Picture 7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890" y="727011"/>
                        <a:ext cx="3826188" cy="1051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113157"/>
              </p:ext>
            </p:extLst>
          </p:nvPr>
        </p:nvGraphicFramePr>
        <p:xfrm>
          <a:off x="112911" y="2381051"/>
          <a:ext cx="3883025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19" name="Equation" r:id="rId5" imgW="1688760" imgH="469800" progId="Equation.DSMT4">
                  <p:embed/>
                </p:oleObj>
              </mc:Choice>
              <mc:Fallback>
                <p:oleObj name="Equation" r:id="rId5" imgW="1688760" imgH="469800" progId="Equation.DSMT4">
                  <p:embed/>
                  <p:pic>
                    <p:nvPicPr>
                      <p:cNvPr id="0" name="Picture 7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911" y="2381051"/>
                        <a:ext cx="3883025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4211960" y="2706365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988677"/>
              </p:ext>
            </p:extLst>
          </p:nvPr>
        </p:nvGraphicFramePr>
        <p:xfrm>
          <a:off x="4860032" y="2380977"/>
          <a:ext cx="40576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20" name="Equation" r:id="rId7" imgW="1765080" imgH="469800" progId="Equation.DSMT4">
                  <p:embed/>
                </p:oleObj>
              </mc:Choice>
              <mc:Fallback>
                <p:oleObj name="Equation" r:id="rId7" imgW="1765080" imgH="469800" progId="Equation.DSMT4">
                  <p:embed/>
                  <p:pic>
                    <p:nvPicPr>
                      <p:cNvPr id="0" name="Picture 7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380977"/>
                        <a:ext cx="405765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470676"/>
              </p:ext>
            </p:extLst>
          </p:nvPr>
        </p:nvGraphicFramePr>
        <p:xfrm>
          <a:off x="3635896" y="3687030"/>
          <a:ext cx="40576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21" name="Equation" r:id="rId9" imgW="1765080" imgH="469800" progId="Equation.DSMT4">
                  <p:embed/>
                </p:oleObj>
              </mc:Choice>
              <mc:Fallback>
                <p:oleObj name="Equation" r:id="rId9" imgW="1765080" imgH="469800" progId="Equation.DSMT4">
                  <p:embed/>
                  <p:pic>
                    <p:nvPicPr>
                      <p:cNvPr id="0" name="Picture 7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687030"/>
                        <a:ext cx="405765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ight Arrow 16"/>
          <p:cNvSpPr/>
          <p:nvPr/>
        </p:nvSpPr>
        <p:spPr>
          <a:xfrm>
            <a:off x="3016191" y="4015538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428012"/>
              </p:ext>
            </p:extLst>
          </p:nvPr>
        </p:nvGraphicFramePr>
        <p:xfrm>
          <a:off x="2222946" y="5085184"/>
          <a:ext cx="44100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22" name="Equation" r:id="rId11" imgW="1917360" imgH="482400" progId="Equation.DSMT4">
                  <p:embed/>
                </p:oleObj>
              </mc:Choice>
              <mc:Fallback>
                <p:oleObj name="Equation" r:id="rId11" imgW="1917360" imgH="482400" progId="Equation.DSMT4">
                  <p:embed/>
                  <p:pic>
                    <p:nvPicPr>
                      <p:cNvPr id="0" name="Picture 7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946" y="5085184"/>
                        <a:ext cx="4410075" cy="11112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-36512" y="1876762"/>
            <a:ext cx="907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Исходя из наличия связи между 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V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T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термическое уравнение состояния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7504" y="3874425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Или переворачивая частные производные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8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Rot="1" noChangeArrowheads="1"/>
          </p:cNvSpPr>
          <p:nvPr/>
        </p:nvSpPr>
        <p:spPr bwMode="auto">
          <a:xfrm>
            <a:off x="971600" y="62520"/>
            <a:ext cx="7344816" cy="5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Формула для теплоемкостей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b="1" kern="0" baseline="-250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8035"/>
              </p:ext>
            </p:extLst>
          </p:nvPr>
        </p:nvGraphicFramePr>
        <p:xfrm>
          <a:off x="2267744" y="692696"/>
          <a:ext cx="44100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85" name="Equation" r:id="rId3" imgW="1916868" imgH="482391" progId="Equation.DSMT4">
                  <p:embed/>
                </p:oleObj>
              </mc:Choice>
              <mc:Fallback>
                <p:oleObj name="Equation" r:id="rId3" imgW="1916868" imgH="482391" progId="Equation.DSMT4">
                  <p:embed/>
                  <p:pic>
                    <p:nvPicPr>
                      <p:cNvPr id="0" name="Picture 7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692696"/>
                        <a:ext cx="4410075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219224"/>
              </p:ext>
            </p:extLst>
          </p:nvPr>
        </p:nvGraphicFramePr>
        <p:xfrm>
          <a:off x="1809750" y="1989138"/>
          <a:ext cx="519906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86" name="Equation" r:id="rId5" imgW="2260440" imgH="482400" progId="Equation.DSMT4">
                  <p:embed/>
                </p:oleObj>
              </mc:Choice>
              <mc:Fallback>
                <p:oleObj name="Equation" r:id="rId5" imgW="2260440" imgH="482400" progId="Equation.DSMT4">
                  <p:embed/>
                  <p:pic>
                    <p:nvPicPr>
                      <p:cNvPr id="0" name="Picture 7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0" y="1989138"/>
                        <a:ext cx="519906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3309629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Изотермический коэффициент сжимаемости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460250"/>
              </p:ext>
            </p:extLst>
          </p:nvPr>
        </p:nvGraphicFramePr>
        <p:xfrm>
          <a:off x="944215" y="4017515"/>
          <a:ext cx="2395538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87" name="Equation" r:id="rId7" imgW="1041120" imgH="469800" progId="Equation.DSMT4">
                  <p:embed/>
                </p:oleObj>
              </mc:Choice>
              <mc:Fallback>
                <p:oleObj name="Equation" r:id="rId7" imgW="1041120" imgH="469800" progId="Equation.DSMT4">
                  <p:embed/>
                  <p:pic>
                    <p:nvPicPr>
                      <p:cNvPr id="0" name="Picture 7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215" y="4017515"/>
                        <a:ext cx="2395538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643438"/>
              </p:ext>
            </p:extLst>
          </p:nvPr>
        </p:nvGraphicFramePr>
        <p:xfrm>
          <a:off x="5600700" y="4032250"/>
          <a:ext cx="216217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88" name="Equation" r:id="rId9" imgW="939600" imgH="457200" progId="Equation.DSMT4">
                  <p:embed/>
                </p:oleObj>
              </mc:Choice>
              <mc:Fallback>
                <p:oleObj name="Equation" r:id="rId9" imgW="939600" imgH="457200" progId="Equation.DSMT4">
                  <p:embed/>
                  <p:pic>
                    <p:nvPicPr>
                      <p:cNvPr id="0" name="Picture 7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0700" y="4032250"/>
                        <a:ext cx="216217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615925" y="3309629"/>
            <a:ext cx="41325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Изобарный коэффициент </a:t>
            </a:r>
          </a:p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теплового расширения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047936"/>
              </p:ext>
            </p:extLst>
          </p:nvPr>
        </p:nvGraphicFramePr>
        <p:xfrm>
          <a:off x="3374500" y="5301208"/>
          <a:ext cx="2482850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89" name="Equation" r:id="rId11" imgW="1079280" imgH="469800" progId="Equation.DSMT4">
                  <p:embed/>
                </p:oleObj>
              </mc:Choice>
              <mc:Fallback>
                <p:oleObj name="Equation" r:id="rId11" imgW="1079280" imgH="469800" progId="Equation.DSMT4">
                  <p:embed/>
                  <p:pic>
                    <p:nvPicPr>
                      <p:cNvPr id="0" name="Picture 7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4500" y="5301208"/>
                        <a:ext cx="2482850" cy="108108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3341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14414" y="44624"/>
            <a:ext cx="8752277" cy="16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Экспериментальные данные, необходимые для полного термодинамического описания чистого вещества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3514604"/>
              </p:ext>
            </p:extLst>
          </p:nvPr>
        </p:nvGraphicFramePr>
        <p:xfrm>
          <a:off x="395536" y="1891666"/>
          <a:ext cx="2132013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2" name="Equation" r:id="rId3" imgW="927000" imgH="253800" progId="Equation.DSMT4">
                  <p:embed/>
                </p:oleObj>
              </mc:Choice>
              <mc:Fallback>
                <p:oleObj name="Equation" r:id="rId3" imgW="927000" imgH="253800" progId="Equation.DSMT4">
                  <p:embed/>
                  <p:pic>
                    <p:nvPicPr>
                      <p:cNvPr id="0" name="Picture 7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891666"/>
                        <a:ext cx="2132013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738507" y="1690227"/>
            <a:ext cx="62281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Термическое уравнение состояния, которое можно установить или экспериментально, проделав достаточное число измерений, или теоретически.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604127"/>
              </p:ext>
            </p:extLst>
          </p:nvPr>
        </p:nvGraphicFramePr>
        <p:xfrm>
          <a:off x="450205" y="3161407"/>
          <a:ext cx="46672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3" name="Equation" r:id="rId5" imgW="203040" imgH="228600" progId="Equation.DSMT4">
                  <p:embed/>
                </p:oleObj>
              </mc:Choice>
              <mc:Fallback>
                <p:oleObj name="Equation" r:id="rId5" imgW="203040" imgH="228600" progId="Equation.DSMT4">
                  <p:embed/>
                  <p:pic>
                    <p:nvPicPr>
                      <p:cNvPr id="0" name="Picture 7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05" y="3161407"/>
                        <a:ext cx="46672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235528"/>
              </p:ext>
            </p:extLst>
          </p:nvPr>
        </p:nvGraphicFramePr>
        <p:xfrm>
          <a:off x="1547664" y="3161407"/>
          <a:ext cx="4667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4" name="Equation" r:id="rId7" imgW="203040" imgH="241200" progId="Equation.DSMT4">
                  <p:embed/>
                </p:oleObj>
              </mc:Choice>
              <mc:Fallback>
                <p:oleObj name="Equation" r:id="rId7" imgW="203040" imgH="241200" progId="Equation.DSMT4">
                  <p:embed/>
                  <p:pic>
                    <p:nvPicPr>
                      <p:cNvPr id="0" name="Picture 7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161407"/>
                        <a:ext cx="46672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736304" y="2852936"/>
            <a:ext cx="62281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Калорическое уравнение состояния - теплоемкость при постоянном давлении или при постоянном объеме, которую также можно определить из эксперимента.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397682"/>
              </p:ext>
            </p:extLst>
          </p:nvPr>
        </p:nvGraphicFramePr>
        <p:xfrm>
          <a:off x="255657" y="4293096"/>
          <a:ext cx="2482850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5" name="Equation" r:id="rId9" imgW="1079500" imgH="469900" progId="Equation.DSMT4">
                  <p:embed/>
                </p:oleObj>
              </mc:Choice>
              <mc:Fallback>
                <p:oleObj name="Equation" r:id="rId9" imgW="1079500" imgH="469900" progId="Equation.DSMT4">
                  <p:embed/>
                  <p:pic>
                    <p:nvPicPr>
                      <p:cNvPr id="0" name="Picture 7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657" y="4293096"/>
                        <a:ext cx="2482850" cy="108108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3131840" y="4293096"/>
            <a:ext cx="58348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Зная одну из теплоемкостей и термическое уравнение состояния можно рассчитать другую теплоемкость, т.к.         и          можно найти из термического уравнения состояния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414" y="5837329"/>
            <a:ext cx="87522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Далее можно рассчитать внутреннюю энергию, энтальпию, энтропию и другие термодинамические потенциалы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668959"/>
              </p:ext>
            </p:extLst>
          </p:nvPr>
        </p:nvGraphicFramePr>
        <p:xfrm>
          <a:off x="5211185" y="6191272"/>
          <a:ext cx="16761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6" name="Equation" r:id="rId11" imgW="838080" imgH="203040" progId="Equation.DSMT4">
                  <p:embed/>
                </p:oleObj>
              </mc:Choice>
              <mc:Fallback>
                <p:oleObj name="Equation" r:id="rId11" imgW="838080" imgH="203040" progId="Equation.DSMT4">
                  <p:embed/>
                  <p:pic>
                    <p:nvPicPr>
                      <p:cNvPr id="0" name="Picture 7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185" y="6191272"/>
                        <a:ext cx="167616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935217" y="3185220"/>
            <a:ext cx="648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xmlns="" id="{62101671-E0A3-4840-9385-A8FD2E70B6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312971"/>
              </p:ext>
            </p:extLst>
          </p:nvPr>
        </p:nvGraphicFramePr>
        <p:xfrm>
          <a:off x="6419033" y="4844008"/>
          <a:ext cx="4060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7" name="Equation" r:id="rId13" imgW="203040" imgH="228600" progId="Equation.DSMT4">
                  <p:embed/>
                </p:oleObj>
              </mc:Choice>
              <mc:Fallback>
                <p:oleObj name="Equation" r:id="rId13" imgW="203040" imgH="22860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033" y="4844008"/>
                        <a:ext cx="40608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D9C22D18-B67A-4AF0-90CB-D0020F2C0D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230281"/>
              </p:ext>
            </p:extLst>
          </p:nvPr>
        </p:nvGraphicFramePr>
        <p:xfrm>
          <a:off x="5516654" y="4855980"/>
          <a:ext cx="406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58" name="Equation" r:id="rId15" imgW="203040" imgH="241200" progId="Equation.DSMT4">
                  <p:embed/>
                </p:oleObj>
              </mc:Choice>
              <mc:Fallback>
                <p:oleObj name="Equation" r:id="rId15" imgW="203040" imgH="24120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6654" y="4855980"/>
                        <a:ext cx="40608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8474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14414" y="44624"/>
            <a:ext cx="875227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Основной критерий термодинамической устойчивости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3915" y="1021463"/>
            <a:ext cx="8732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Состояние равновесия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адиабатически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изолированной системы достигается при максимальной энтропии. Бесконечно близкие состояния, переход в которые мысленно (виртуально) возможен без подвода и отвода теплоты, имеют меньшую энтропию. Переход в такие состояния запрещен вторым началом термодинамики. Поэтому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: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725" y="2780928"/>
            <a:ext cx="8651966" cy="70788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Состояние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адиабатически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изолированной системы устойчиво при максимальной энтропии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2446" y="3717032"/>
            <a:ext cx="7957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Необходимые и достаточные критерии устойчивости для изолированной системы по Гиббсу: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4437112"/>
            <a:ext cx="8732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всех возможных изменениях состояния системы, не влияющих на ее энергию, вариация энтропии исчезает или отрицательна (принцип максимума энтропии) </a:t>
            </a:r>
          </a:p>
          <a:p>
            <a:pPr marL="457200" indent="-457200" algn="just">
              <a:buAutoNum type="arabicPeriod"/>
            </a:pP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всех возможных изменениях состояния системы, не влияющих на ее энтропию, вариация ее энергии исчезает или положительна (принцип минимума энергии)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705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14414" y="44624"/>
            <a:ext cx="709389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Критерий устойчивости для системы с постоянным объемом и энтропией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7823" y="1268760"/>
            <a:ext cx="57606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для бесконечно малого необратимого процесса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012948"/>
              </p:ext>
            </p:extLst>
          </p:nvPr>
        </p:nvGraphicFramePr>
        <p:xfrm>
          <a:off x="467544" y="1377973"/>
          <a:ext cx="14589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597" name="Equation" r:id="rId3" imgW="634680" imgH="203040" progId="Equation.DSMT4">
                  <p:embed/>
                </p:oleObj>
              </mc:Choice>
              <mc:Fallback>
                <p:oleObj name="Equation" r:id="rId3" imgW="634680" imgH="203040" progId="Equation.DSMT4">
                  <p:embed/>
                  <p:pic>
                    <p:nvPicPr>
                      <p:cNvPr id="0" name="Picture 5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377973"/>
                        <a:ext cx="1458912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848869"/>
              </p:ext>
            </p:extLst>
          </p:nvPr>
        </p:nvGraphicFramePr>
        <p:xfrm>
          <a:off x="198725" y="2132856"/>
          <a:ext cx="24511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598" name="Equation" r:id="rId5" imgW="1066680" imgH="203040" progId="Equation.DSMT4">
                  <p:embed/>
                </p:oleObj>
              </mc:Choice>
              <mc:Fallback>
                <p:oleObj name="Equation" r:id="rId5" imgW="1066680" imgH="203040" progId="Equation.DSMT4">
                  <p:embed/>
                  <p:pic>
                    <p:nvPicPr>
                      <p:cNvPr id="0" name="Picture 5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25" y="2132856"/>
                        <a:ext cx="24511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963114" y="2124318"/>
            <a:ext cx="52565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 учетом первого  начала термодинамики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753436"/>
              </p:ext>
            </p:extLst>
          </p:nvPr>
        </p:nvGraphicFramePr>
        <p:xfrm>
          <a:off x="237338" y="3817684"/>
          <a:ext cx="227806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599" name="Equation" r:id="rId7" imgW="990360" imgH="203040" progId="Equation.DSMT4">
                  <p:embed/>
                </p:oleObj>
              </mc:Choice>
              <mc:Fallback>
                <p:oleObj name="Equation" r:id="rId7" imgW="990360" imgH="203040" progId="Equation.DSMT4">
                  <p:embed/>
                  <p:pic>
                    <p:nvPicPr>
                      <p:cNvPr id="0" name="Picture 5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338" y="3817684"/>
                        <a:ext cx="2278063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987822" y="3309952"/>
            <a:ext cx="59473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постоянстве энтропии и объема в системе могут самопроизвольно происходить лишь процессы  с уменьшением внутренней энергии.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Устойчивым является состояние при минимуме внутренней энергии 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691005"/>
              </p:ext>
            </p:extLst>
          </p:nvPr>
        </p:nvGraphicFramePr>
        <p:xfrm>
          <a:off x="821538" y="4746029"/>
          <a:ext cx="1109662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600" name="Equation" r:id="rId9" imgW="482400" imgH="177480" progId="Equation.DSMT4">
                  <p:embed/>
                </p:oleObj>
              </mc:Choice>
              <mc:Fallback>
                <p:oleObj name="Equation" r:id="rId9" imgW="482400" imgH="177480" progId="Equation.DSMT4">
                  <p:embed/>
                  <p:pic>
                    <p:nvPicPr>
                      <p:cNvPr id="0" name="Picture 5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538" y="4746029"/>
                        <a:ext cx="1109662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971600" y="3356992"/>
            <a:ext cx="809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814" y="4287584"/>
            <a:ext cx="5211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xmlns="" id="{8D4AF6CC-CDF9-4EC1-94FA-608F9F058A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7430323"/>
              </p:ext>
            </p:extLst>
          </p:nvPr>
        </p:nvGraphicFramePr>
        <p:xfrm>
          <a:off x="7164288" y="4555976"/>
          <a:ext cx="11426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601" name="Equation" r:id="rId11" imgW="571320" imgH="228600" progId="Equation.DSMT4">
                  <p:embed/>
                </p:oleObj>
              </mc:Choice>
              <mc:Fallback>
                <p:oleObj name="Equation" r:id="rId11" imgW="571320" imgH="228600" progId="Equation.DSMT4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4555976"/>
                        <a:ext cx="114264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8FF25686-B757-44AE-9014-44E9863675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357770"/>
              </p:ext>
            </p:extLst>
          </p:nvPr>
        </p:nvGraphicFramePr>
        <p:xfrm>
          <a:off x="162727" y="2672100"/>
          <a:ext cx="2946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602" name="Equation" r:id="rId13" imgW="1282680" imgH="203040" progId="Equation.DSMT4">
                  <p:embed/>
                </p:oleObj>
              </mc:Choice>
              <mc:Fallback>
                <p:oleObj name="Equation" r:id="rId13" imgW="1282680" imgH="2030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727" y="2672100"/>
                        <a:ext cx="29464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xmlns="" id="{B5F004F6-2FC8-4011-8424-52AB5BAF13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385808"/>
              </p:ext>
            </p:extLst>
          </p:nvPr>
        </p:nvGraphicFramePr>
        <p:xfrm>
          <a:off x="7308304" y="391731"/>
          <a:ext cx="1779587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603" name="Equation" r:id="rId15" imgW="774360" imgH="203040" progId="Equation.DSMT4">
                  <p:embed/>
                </p:oleObj>
              </mc:Choice>
              <mc:Fallback>
                <p:oleObj name="Equation" r:id="rId15" imgW="774360" imgH="2030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391731"/>
                        <a:ext cx="1779587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1187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44624"/>
            <a:ext cx="896669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Критерий устойчивости для системы с постоянным давлением и энтропией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338599"/>
              </p:ext>
            </p:extLst>
          </p:nvPr>
        </p:nvGraphicFramePr>
        <p:xfrm>
          <a:off x="214414" y="1268760"/>
          <a:ext cx="24511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0" name="Equation" r:id="rId3" imgW="1066680" imgH="203040" progId="Equation.DSMT4">
                  <p:embed/>
                </p:oleObj>
              </mc:Choice>
              <mc:Fallback>
                <p:oleObj name="Equation" r:id="rId3" imgW="1066680" imgH="203040" progId="Equation.DSMT4">
                  <p:embed/>
                  <p:pic>
                    <p:nvPicPr>
                      <p:cNvPr id="0" name="Picture 10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14" y="1268760"/>
                        <a:ext cx="24511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948611"/>
              </p:ext>
            </p:extLst>
          </p:nvPr>
        </p:nvGraphicFramePr>
        <p:xfrm>
          <a:off x="289982" y="5415598"/>
          <a:ext cx="21907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1" name="Equation" r:id="rId5" imgW="952200" imgH="203040" progId="Equation.DSMT4">
                  <p:embed/>
                </p:oleObj>
              </mc:Choice>
              <mc:Fallback>
                <p:oleObj name="Equation" r:id="rId5" imgW="952200" imgH="203040" progId="Equation.DSMT4">
                  <p:embed/>
                  <p:pic>
                    <p:nvPicPr>
                      <p:cNvPr id="0" name="Picture 10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982" y="5415598"/>
                        <a:ext cx="219075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093125" y="1177748"/>
            <a:ext cx="55113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+ первое  начало термодинамики для бесконечно малого необратимого процесса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85553" y="4949155"/>
            <a:ext cx="587893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постоянном давлении и постоянной энтропии в системе  могут самопроизвольно происходить лишь процессы с уменьшением энтальпии.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Устойчивым является состояние при минимуме энтальпии</a:t>
            </a:r>
            <a:endParaRPr lang="ru-RU" sz="2000" b="1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25419"/>
              </p:ext>
            </p:extLst>
          </p:nvPr>
        </p:nvGraphicFramePr>
        <p:xfrm>
          <a:off x="766615" y="6258198"/>
          <a:ext cx="1109662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2" name="Equation" r:id="rId7" imgW="482400" imgH="177480" progId="Equation.DSMT4">
                  <p:embed/>
                </p:oleObj>
              </mc:Choice>
              <mc:Fallback>
                <p:oleObj name="Equation" r:id="rId7" imgW="482400" imgH="177480" progId="Equation.DSMT4">
                  <p:embed/>
                  <p:pic>
                    <p:nvPicPr>
                      <p:cNvPr id="0" name="Picture 10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615" y="6258198"/>
                        <a:ext cx="1109662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786396"/>
              </p:ext>
            </p:extLst>
          </p:nvPr>
        </p:nvGraphicFramePr>
        <p:xfrm>
          <a:off x="547668" y="2527052"/>
          <a:ext cx="18415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3" name="Equation" r:id="rId9" imgW="799920" imgH="203040" progId="Equation.DSMT4">
                  <p:embed/>
                </p:oleObj>
              </mc:Choice>
              <mc:Fallback>
                <p:oleObj name="Equation" r:id="rId9" imgW="799920" imgH="203040" progId="Equation.DSMT4">
                  <p:embed/>
                  <p:pic>
                    <p:nvPicPr>
                      <p:cNvPr id="0" name="Picture 10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68" y="2527052"/>
                        <a:ext cx="18415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916676" y="5007893"/>
            <a:ext cx="809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32693" y="2527052"/>
            <a:ext cx="40875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Энтальпия и ее дифференциал</a:t>
            </a:r>
            <a:endParaRPr lang="ru-RU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330258"/>
              </p:ext>
            </p:extLst>
          </p:nvPr>
        </p:nvGraphicFramePr>
        <p:xfrm>
          <a:off x="492451" y="3068960"/>
          <a:ext cx="32448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4" name="Equation" r:id="rId11" imgW="1409400" imgH="203040" progId="Equation.DSMT4">
                  <p:embed/>
                </p:oleObj>
              </mc:Choice>
              <mc:Fallback>
                <p:oleObj name="Equation" r:id="rId11" imgW="1409400" imgH="203040" progId="Equation.DSMT4">
                  <p:embed/>
                  <p:pic>
                    <p:nvPicPr>
                      <p:cNvPr id="0" name="Picture 10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451" y="3068960"/>
                        <a:ext cx="324485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295407"/>
              </p:ext>
            </p:extLst>
          </p:nvPr>
        </p:nvGraphicFramePr>
        <p:xfrm>
          <a:off x="2584921" y="3659744"/>
          <a:ext cx="49688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5" name="Equation" r:id="rId13" imgW="2158920" imgH="203040" progId="Equation.DSMT4">
                  <p:embed/>
                </p:oleObj>
              </mc:Choice>
              <mc:Fallback>
                <p:oleObj name="Equation" r:id="rId13" imgW="2158920" imgH="203040" progId="Equation.DSMT4">
                  <p:embed/>
                  <p:pic>
                    <p:nvPicPr>
                      <p:cNvPr id="0" name="Picture 10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921" y="3659744"/>
                        <a:ext cx="496887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374390"/>
              </p:ext>
            </p:extLst>
          </p:nvPr>
        </p:nvGraphicFramePr>
        <p:xfrm>
          <a:off x="1045220" y="4287122"/>
          <a:ext cx="2946401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6" name="Equation" r:id="rId15" imgW="1282680" imgH="203040" progId="Equation.DSMT4">
                  <p:embed/>
                </p:oleObj>
              </mc:Choice>
              <mc:Fallback>
                <p:oleObj name="Equation" r:id="rId15" imgW="1282680" imgH="203040" progId="Equation.DSMT4">
                  <p:embed/>
                  <p:pic>
                    <p:nvPicPr>
                      <p:cNvPr id="0" name="Picture 10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220" y="4287122"/>
                        <a:ext cx="2946401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026527"/>
              </p:ext>
            </p:extLst>
          </p:nvPr>
        </p:nvGraphicFramePr>
        <p:xfrm>
          <a:off x="5293692" y="4244022"/>
          <a:ext cx="28067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7" name="Equation" r:id="rId17" imgW="1218960" imgH="203040" progId="Equation.DSMT4">
                  <p:embed/>
                </p:oleObj>
              </mc:Choice>
              <mc:Fallback>
                <p:oleObj name="Equation" r:id="rId17" imgW="1218960" imgH="203040" progId="Equation.DSMT4">
                  <p:embed/>
                  <p:pic>
                    <p:nvPicPr>
                      <p:cNvPr id="0" name="Picture 10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3692" y="4244022"/>
                        <a:ext cx="28067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4438728" y="4150870"/>
            <a:ext cx="441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  <a:endParaRPr lang="ru-RU" sz="2000" dirty="0"/>
          </a:p>
        </p:txBody>
      </p:sp>
      <p:sp>
        <p:nvSpPr>
          <p:cNvPr id="23" name="Right Arrow 22"/>
          <p:cNvSpPr/>
          <p:nvPr/>
        </p:nvSpPr>
        <p:spPr>
          <a:xfrm>
            <a:off x="4242470" y="4453081"/>
            <a:ext cx="905594" cy="34407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60890" y="5854666"/>
            <a:ext cx="5211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79730" y="4293318"/>
            <a:ext cx="5666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Т.к.</a:t>
            </a:r>
            <a:endParaRPr lang="ru-RU" sz="2000" dirty="0"/>
          </a:p>
        </p:txBody>
      </p:sp>
      <p:sp>
        <p:nvSpPr>
          <p:cNvPr id="26" name="Rectangle 25"/>
          <p:cNvSpPr/>
          <p:nvPr/>
        </p:nvSpPr>
        <p:spPr>
          <a:xfrm>
            <a:off x="438664" y="3666021"/>
            <a:ext cx="2186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Следовательно</a:t>
            </a:r>
            <a:endParaRPr lang="ru-RU" sz="2000" dirty="0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xmlns="" id="{36D028D6-320A-4B20-88E6-3315F93189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808682"/>
              </p:ext>
            </p:extLst>
          </p:nvPr>
        </p:nvGraphicFramePr>
        <p:xfrm>
          <a:off x="146725" y="1742082"/>
          <a:ext cx="2946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8" name="Equation" r:id="rId19" imgW="1282680" imgH="203040" progId="Equation.DSMT4">
                  <p:embed/>
                </p:oleObj>
              </mc:Choice>
              <mc:Fallback>
                <p:oleObj name="Equation" r:id="rId19" imgW="1282680" imgH="2030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xmlns="" id="{8FF25686-B757-44AE-9014-44E9863675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25" y="1742082"/>
                        <a:ext cx="29464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xmlns="" id="{199B9DC6-58D1-4F64-B2AD-01FD205282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838152"/>
              </p:ext>
            </p:extLst>
          </p:nvPr>
        </p:nvGraphicFramePr>
        <p:xfrm>
          <a:off x="6659563" y="6211888"/>
          <a:ext cx="121761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39" name="Equation" r:id="rId21" imgW="609480" imgH="228600" progId="Equation.DSMT4">
                  <p:embed/>
                </p:oleObj>
              </mc:Choice>
              <mc:Fallback>
                <p:oleObj name="Equation" r:id="rId21" imgW="60948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xmlns="" id="{8D4AF6CC-CDF9-4EC1-94FA-608F9F058A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6211888"/>
                        <a:ext cx="121761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xmlns="" id="{9171E380-0E20-42C6-8CC4-7062F401BB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663686"/>
              </p:ext>
            </p:extLst>
          </p:nvPr>
        </p:nvGraphicFramePr>
        <p:xfrm>
          <a:off x="7257051" y="425783"/>
          <a:ext cx="1779587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40" name="Equation" r:id="rId23" imgW="774360" imgH="203040" progId="Equation.DSMT4">
                  <p:embed/>
                </p:oleObj>
              </mc:Choice>
              <mc:Fallback>
                <p:oleObj name="Equation" r:id="rId23" imgW="774360" imgH="2030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xmlns="" id="{B5F004F6-2FC8-4011-8424-52AB5BAF13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7051" y="425783"/>
                        <a:ext cx="1779587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xmlns="" id="{97B08EEE-D9FC-42E4-96C5-DEB5139507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1349265"/>
              </p:ext>
            </p:extLst>
          </p:nvPr>
        </p:nvGraphicFramePr>
        <p:xfrm>
          <a:off x="5634626" y="3079165"/>
          <a:ext cx="32448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41" name="Equation" r:id="rId25" imgW="1409400" imgH="203040" progId="Equation.DSMT4">
                  <p:embed/>
                </p:oleObj>
              </mc:Choice>
              <mc:Fallback>
                <p:oleObj name="Equation" r:id="rId25" imgW="1409400" imgH="203040" progId="Equation.DSMT4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4626" y="3079165"/>
                        <a:ext cx="324485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ight Arrow 22">
            <a:extLst>
              <a:ext uri="{FF2B5EF4-FFF2-40B4-BE49-F238E27FC236}">
                <a16:creationId xmlns:a16="http://schemas.microsoft.com/office/drawing/2014/main" xmlns="" id="{46B7E1B4-9F87-4C12-9F83-8B11C380B0A5}"/>
              </a:ext>
            </a:extLst>
          </p:cNvPr>
          <p:cNvSpPr/>
          <p:nvPr/>
        </p:nvSpPr>
        <p:spPr>
          <a:xfrm>
            <a:off x="4242470" y="3095131"/>
            <a:ext cx="905594" cy="34407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055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14414" y="44624"/>
            <a:ext cx="875227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Критерий устойчивости для системы с постоянным объемом и температурой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788408"/>
              </p:ext>
            </p:extLst>
          </p:nvPr>
        </p:nvGraphicFramePr>
        <p:xfrm>
          <a:off x="-1610" y="1268760"/>
          <a:ext cx="24511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3" name="Equation" r:id="rId3" imgW="1066680" imgH="203040" progId="Equation.DSMT4">
                  <p:embed/>
                </p:oleObj>
              </mc:Choice>
              <mc:Fallback>
                <p:oleObj name="Equation" r:id="rId3" imgW="1066680" imgH="203040" progId="Equation.DSMT4">
                  <p:embed/>
                  <p:pic>
                    <p:nvPicPr>
                      <p:cNvPr id="0" name="Picture 10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610" y="1268760"/>
                        <a:ext cx="24511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707320"/>
              </p:ext>
            </p:extLst>
          </p:nvPr>
        </p:nvGraphicFramePr>
        <p:xfrm>
          <a:off x="214414" y="5158494"/>
          <a:ext cx="230822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4" name="Equation" r:id="rId5" imgW="1002960" imgH="203040" progId="Equation.DSMT4">
                  <p:embed/>
                </p:oleObj>
              </mc:Choice>
              <mc:Fallback>
                <p:oleObj name="Equation" r:id="rId5" imgW="1002960" imgH="203040" progId="Equation.DSMT4">
                  <p:embed/>
                  <p:pic>
                    <p:nvPicPr>
                      <p:cNvPr id="0" name="Picture 1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14" y="5158494"/>
                        <a:ext cx="230822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170244" y="1191552"/>
            <a:ext cx="59737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+ первое  начало термодинамики для бесконечно малого необратимого процесса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27784" y="4761435"/>
            <a:ext cx="63389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постоянном объеме и постоянной температуре в системе  могут самопроизвольно происходить лишь  процессы с уменьшением свободной энергии Гельмгольца.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Устойчивым является состояние при минимуме свободной энергии Гельмгольца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69232"/>
              </p:ext>
            </p:extLst>
          </p:nvPr>
        </p:nvGraphicFramePr>
        <p:xfrm>
          <a:off x="737943" y="6042173"/>
          <a:ext cx="105092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5" name="Equation" r:id="rId7" imgW="457200" imgH="177480" progId="Equation.DSMT4">
                  <p:embed/>
                </p:oleObj>
              </mc:Choice>
              <mc:Fallback>
                <p:oleObj name="Equation" r:id="rId7" imgW="457200" imgH="177480" progId="Equation.DSMT4">
                  <p:embed/>
                  <p:pic>
                    <p:nvPicPr>
                      <p:cNvPr id="0" name="Picture 1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943" y="6042173"/>
                        <a:ext cx="1050925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720599"/>
              </p:ext>
            </p:extLst>
          </p:nvPr>
        </p:nvGraphicFramePr>
        <p:xfrm>
          <a:off x="47655" y="2284423"/>
          <a:ext cx="1695450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6" name="Equation" r:id="rId9" imgW="736560" imgH="177480" progId="Equation.DSMT4">
                  <p:embed/>
                </p:oleObj>
              </mc:Choice>
              <mc:Fallback>
                <p:oleObj name="Equation" r:id="rId9" imgW="736560" imgH="177480" progId="Equation.DSMT4">
                  <p:embed/>
                  <p:pic>
                    <p:nvPicPr>
                      <p:cNvPr id="0" name="Picture 1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55" y="2284423"/>
                        <a:ext cx="1695450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916674" y="4744692"/>
            <a:ext cx="809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3876" y="2305447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Свободная энергия Гельмгольца и ее дифференциал</a:t>
            </a:r>
            <a:endParaRPr lang="ru-RU" sz="2000" b="1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472737"/>
              </p:ext>
            </p:extLst>
          </p:nvPr>
        </p:nvGraphicFramePr>
        <p:xfrm>
          <a:off x="28575" y="2852936"/>
          <a:ext cx="3127376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7" name="Equation" r:id="rId11" imgW="1358640" imgH="177480" progId="Equation.DSMT4">
                  <p:embed/>
                </p:oleObj>
              </mc:Choice>
              <mc:Fallback>
                <p:oleObj name="Equation" r:id="rId11" imgW="1358640" imgH="177480" progId="Equation.DSMT4">
                  <p:embed/>
                  <p:pic>
                    <p:nvPicPr>
                      <p:cNvPr id="0" name="Picture 1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2852936"/>
                        <a:ext cx="3127376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141548"/>
              </p:ext>
            </p:extLst>
          </p:nvPr>
        </p:nvGraphicFramePr>
        <p:xfrm>
          <a:off x="2278063" y="3428242"/>
          <a:ext cx="50863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8" name="Equation" r:id="rId13" imgW="2209680" imgH="203040" progId="Equation.DSMT4">
                  <p:embed/>
                </p:oleObj>
              </mc:Choice>
              <mc:Fallback>
                <p:oleObj name="Equation" r:id="rId13" imgW="2209680" imgH="203040" progId="Equation.DSMT4">
                  <p:embed/>
                  <p:pic>
                    <p:nvPicPr>
                      <p:cNvPr id="0" name="Picture 1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063" y="3428242"/>
                        <a:ext cx="508635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47655" y="3442038"/>
            <a:ext cx="2186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Следовательно</a:t>
            </a:r>
            <a:endParaRPr lang="ru-RU" sz="20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854682"/>
              </p:ext>
            </p:extLst>
          </p:nvPr>
        </p:nvGraphicFramePr>
        <p:xfrm>
          <a:off x="1045220" y="4029238"/>
          <a:ext cx="2946401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69" name="Equation" r:id="rId15" imgW="1282680" imgH="203040" progId="Equation.DSMT4">
                  <p:embed/>
                </p:oleObj>
              </mc:Choice>
              <mc:Fallback>
                <p:oleObj name="Equation" r:id="rId15" imgW="1282680" imgH="203040" progId="Equation.DSMT4">
                  <p:embed/>
                  <p:pic>
                    <p:nvPicPr>
                      <p:cNvPr id="0" name="Picture 1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220" y="4029238"/>
                        <a:ext cx="2946401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705902"/>
              </p:ext>
            </p:extLst>
          </p:nvPr>
        </p:nvGraphicFramePr>
        <p:xfrm>
          <a:off x="5235575" y="3986783"/>
          <a:ext cx="29241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70" name="Equation" r:id="rId17" imgW="1269720" imgH="203040" progId="Equation.DSMT4">
                  <p:embed/>
                </p:oleObj>
              </mc:Choice>
              <mc:Fallback>
                <p:oleObj name="Equation" r:id="rId17" imgW="1269720" imgH="203040" progId="Equation.DSMT4">
                  <p:embed/>
                  <p:pic>
                    <p:nvPicPr>
                      <p:cNvPr id="0" name="Picture 1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5575" y="3986783"/>
                        <a:ext cx="292417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4369818" y="3875042"/>
            <a:ext cx="441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  <a:endParaRPr lang="ru-RU" sz="2000" dirty="0"/>
          </a:p>
        </p:txBody>
      </p:sp>
      <p:sp>
        <p:nvSpPr>
          <p:cNvPr id="22" name="Right Arrow 21"/>
          <p:cNvSpPr/>
          <p:nvPr/>
        </p:nvSpPr>
        <p:spPr>
          <a:xfrm>
            <a:off x="4139952" y="4165049"/>
            <a:ext cx="936104" cy="34407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479730" y="4054484"/>
            <a:ext cx="5666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Т.к.</a:t>
            </a:r>
            <a:endParaRPr lang="ru-RU" sz="2000" dirty="0"/>
          </a:p>
        </p:txBody>
      </p:sp>
      <p:sp>
        <p:nvSpPr>
          <p:cNvPr id="24" name="Rectangle 23"/>
          <p:cNvSpPr/>
          <p:nvPr/>
        </p:nvSpPr>
        <p:spPr>
          <a:xfrm>
            <a:off x="1026263" y="5642063"/>
            <a:ext cx="5211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xmlns="" id="{EDD75A74-BFC5-4394-956E-8B7261CD8E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814055"/>
              </p:ext>
            </p:extLst>
          </p:nvPr>
        </p:nvGraphicFramePr>
        <p:xfrm>
          <a:off x="7364413" y="413781"/>
          <a:ext cx="1779587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71" name="Equation" r:id="rId19" imgW="774360" imgH="203040" progId="Equation.DSMT4">
                  <p:embed/>
                </p:oleObj>
              </mc:Choice>
              <mc:Fallback>
                <p:oleObj name="Equation" r:id="rId19" imgW="774360" imgH="20304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xmlns="" id="{9171E380-0E20-42C6-8CC4-7062F401BB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4413" y="413781"/>
                        <a:ext cx="1779587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xmlns="" id="{3F031694-D226-4470-96F8-5AA4E7DA9E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515653"/>
              </p:ext>
            </p:extLst>
          </p:nvPr>
        </p:nvGraphicFramePr>
        <p:xfrm>
          <a:off x="0" y="1743814"/>
          <a:ext cx="2946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72" name="Equation" r:id="rId21" imgW="1282680" imgH="203040" progId="Equation.DSMT4">
                  <p:embed/>
                </p:oleObj>
              </mc:Choice>
              <mc:Fallback>
                <p:oleObj name="Equation" r:id="rId21" imgW="1282680" imgH="20304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xmlns="" id="{36D028D6-320A-4B20-88E6-3315F93189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43814"/>
                        <a:ext cx="29464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xmlns="" id="{2CAAAE74-FC7E-4584-9F98-6F38340CE3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36658"/>
              </p:ext>
            </p:extLst>
          </p:nvPr>
        </p:nvGraphicFramePr>
        <p:xfrm>
          <a:off x="5066509" y="6356176"/>
          <a:ext cx="109061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73" name="Equation" r:id="rId23" imgW="545760" imgH="228600" progId="Equation.DSMT4">
                  <p:embed/>
                </p:oleObj>
              </mc:Choice>
              <mc:Fallback>
                <p:oleObj name="Equation" r:id="rId23" imgW="545760" imgH="2286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xmlns="" id="{199B9DC6-58D1-4F64-B2AD-01FD205282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6509" y="6356176"/>
                        <a:ext cx="109061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ight Arrow 21">
            <a:extLst>
              <a:ext uri="{FF2B5EF4-FFF2-40B4-BE49-F238E27FC236}">
                <a16:creationId xmlns:a16="http://schemas.microsoft.com/office/drawing/2014/main" xmlns="" id="{75CE01F5-2F57-45AF-8636-0842C57ECBA7}"/>
              </a:ext>
            </a:extLst>
          </p:cNvPr>
          <p:cNvSpPr/>
          <p:nvPr/>
        </p:nvSpPr>
        <p:spPr>
          <a:xfrm>
            <a:off x="3433714" y="2910295"/>
            <a:ext cx="936104" cy="34407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xmlns="" id="{91C02D55-8919-4087-97CA-FE6D59EEAA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90185"/>
              </p:ext>
            </p:extLst>
          </p:nvPr>
        </p:nvGraphicFramePr>
        <p:xfrm>
          <a:off x="4647581" y="2852936"/>
          <a:ext cx="3157538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74" name="Equation" r:id="rId25" imgW="1371600" imgH="177480" progId="Equation.DSMT4">
                  <p:embed/>
                </p:oleObj>
              </mc:Choice>
              <mc:Fallback>
                <p:oleObj name="Equation" r:id="rId25" imgW="1371600" imgH="17748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7581" y="2852936"/>
                        <a:ext cx="3157538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1540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9774" y="44624"/>
            <a:ext cx="875227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Критерий устойчивости для системы с постоянным давлением и температурой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777638"/>
              </p:ext>
            </p:extLst>
          </p:nvPr>
        </p:nvGraphicFramePr>
        <p:xfrm>
          <a:off x="219028" y="1196752"/>
          <a:ext cx="24511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39" name="Equation" r:id="rId3" imgW="1066680" imgH="203040" progId="Equation.DSMT4">
                  <p:embed/>
                </p:oleObj>
              </mc:Choice>
              <mc:Fallback>
                <p:oleObj name="Equation" r:id="rId3" imgW="1066680" imgH="203040" progId="Equation.DSMT4">
                  <p:embed/>
                  <p:pic>
                    <p:nvPicPr>
                      <p:cNvPr id="0" name="Picture 1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28" y="1196752"/>
                        <a:ext cx="24511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417891" y="1061008"/>
            <a:ext cx="58635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+ первое  начало термодинамики для бесконечно малого необратимого процесса  </a:t>
            </a:r>
            <a:endParaRPr lang="ru-RU" sz="2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172916"/>
              </p:ext>
            </p:extLst>
          </p:nvPr>
        </p:nvGraphicFramePr>
        <p:xfrm>
          <a:off x="226677" y="2095460"/>
          <a:ext cx="2484437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0" name="Equation" r:id="rId5" imgW="1079280" imgH="203040" progId="Equation.DSMT4">
                  <p:embed/>
                </p:oleObj>
              </mc:Choice>
              <mc:Fallback>
                <p:oleObj name="Equation" r:id="rId5" imgW="1079280" imgH="203040" progId="Equation.DSMT4">
                  <p:embed/>
                  <p:pic>
                    <p:nvPicPr>
                      <p:cNvPr id="0" name="Picture 1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77" y="2095460"/>
                        <a:ext cx="2484437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103118" y="2101527"/>
            <a:ext cx="5933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Свободная энергия Гиббса и ее дифференциал</a:t>
            </a:r>
            <a:endParaRPr lang="ru-RU" sz="20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988079"/>
              </p:ext>
            </p:extLst>
          </p:nvPr>
        </p:nvGraphicFramePr>
        <p:xfrm>
          <a:off x="214414" y="2617986"/>
          <a:ext cx="49688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1" name="Equation" r:id="rId7" imgW="2158920" imgH="203040" progId="Equation.DSMT4">
                  <p:embed/>
                </p:oleObj>
              </mc:Choice>
              <mc:Fallback>
                <p:oleObj name="Equation" r:id="rId7" imgW="2158920" imgH="203040" progId="Equation.DSMT4">
                  <p:embed/>
                  <p:pic>
                    <p:nvPicPr>
                      <p:cNvPr id="0" name="Picture 1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14" y="2617986"/>
                        <a:ext cx="496887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ight Arrow 9"/>
          <p:cNvSpPr/>
          <p:nvPr/>
        </p:nvSpPr>
        <p:spPr>
          <a:xfrm>
            <a:off x="4042080" y="4067661"/>
            <a:ext cx="847667" cy="289639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434908"/>
              </p:ext>
            </p:extLst>
          </p:nvPr>
        </p:nvGraphicFramePr>
        <p:xfrm>
          <a:off x="2339752" y="3211393"/>
          <a:ext cx="49688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2" name="Equation" r:id="rId9" imgW="2158920" imgH="203040" progId="Equation.DSMT4">
                  <p:embed/>
                </p:oleObj>
              </mc:Choice>
              <mc:Fallback>
                <p:oleObj name="Equation" r:id="rId9" imgW="2158920" imgH="203040" progId="Equation.DSMT4">
                  <p:embed/>
                  <p:pic>
                    <p:nvPicPr>
                      <p:cNvPr id="0" name="Picture 10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211393"/>
                        <a:ext cx="496887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763047"/>
              </p:ext>
            </p:extLst>
          </p:nvPr>
        </p:nvGraphicFramePr>
        <p:xfrm>
          <a:off x="972242" y="3864979"/>
          <a:ext cx="2946401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3" name="Equation" r:id="rId11" imgW="1282680" imgH="203040" progId="Equation.DSMT4">
                  <p:embed/>
                </p:oleObj>
              </mc:Choice>
              <mc:Fallback>
                <p:oleObj name="Equation" r:id="rId11" imgW="1282680" imgH="203040" progId="Equation.DSMT4">
                  <p:embed/>
                  <p:pic>
                    <p:nvPicPr>
                      <p:cNvPr id="0" name="Picture 10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242" y="3864979"/>
                        <a:ext cx="2946401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043333"/>
              </p:ext>
            </p:extLst>
          </p:nvPr>
        </p:nvGraphicFramePr>
        <p:xfrm>
          <a:off x="4932040" y="3864979"/>
          <a:ext cx="28352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4" name="Equation" r:id="rId13" imgW="1231560" imgH="203040" progId="Equation.DSMT4">
                  <p:embed/>
                </p:oleObj>
              </mc:Choice>
              <mc:Fallback>
                <p:oleObj name="Equation" r:id="rId13" imgW="1231560" imgH="203040" progId="Equation.DSMT4">
                  <p:embed/>
                  <p:pic>
                    <p:nvPicPr>
                      <p:cNvPr id="0" name="Picture 10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864979"/>
                        <a:ext cx="283527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316670" y="3896917"/>
            <a:ext cx="5666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Т.к.</a:t>
            </a:r>
            <a:endParaRPr lang="ru-RU" sz="2000" dirty="0"/>
          </a:p>
        </p:txBody>
      </p:sp>
      <p:sp>
        <p:nvSpPr>
          <p:cNvPr id="15" name="Rectangle 14"/>
          <p:cNvSpPr/>
          <p:nvPr/>
        </p:nvSpPr>
        <p:spPr>
          <a:xfrm>
            <a:off x="4220796" y="3717032"/>
            <a:ext cx="441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  <a:endParaRPr lang="ru-RU" sz="2000" dirty="0"/>
          </a:p>
        </p:txBody>
      </p:sp>
      <p:sp>
        <p:nvSpPr>
          <p:cNvPr id="17" name="Rectangle 16"/>
          <p:cNvSpPr/>
          <p:nvPr/>
        </p:nvSpPr>
        <p:spPr>
          <a:xfrm>
            <a:off x="2919628" y="4624596"/>
            <a:ext cx="58789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постоянном давлении и постоянной температуре в системе  могут самопроизвольно происходить лишь  процессы с уменьшением свободной энергии Гиббса.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Устойчивым является состояние при минимуме свободной энергии Гиббса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268529"/>
              </p:ext>
            </p:extLst>
          </p:nvPr>
        </p:nvGraphicFramePr>
        <p:xfrm>
          <a:off x="320867" y="5124192"/>
          <a:ext cx="222091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5" name="Equation" r:id="rId15" imgW="965160" imgH="203040" progId="Equation.DSMT4">
                  <p:embed/>
                </p:oleObj>
              </mc:Choice>
              <mc:Fallback>
                <p:oleObj name="Equation" r:id="rId15" imgW="965160" imgH="203040" progId="Equation.DSMT4">
                  <p:embed/>
                  <p:pic>
                    <p:nvPicPr>
                      <p:cNvPr id="0" name="Picture 10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67" y="5124192"/>
                        <a:ext cx="2220913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1026554" y="4725144"/>
            <a:ext cx="809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414" y="3240096"/>
            <a:ext cx="2186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Следовательно</a:t>
            </a:r>
            <a:endParaRPr lang="ru-RU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44193"/>
              </p:ext>
            </p:extLst>
          </p:nvPr>
        </p:nvGraphicFramePr>
        <p:xfrm>
          <a:off x="895350" y="6021388"/>
          <a:ext cx="1079500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6" name="Equation" r:id="rId17" imgW="469800" imgH="177480" progId="Equation.DSMT4">
                  <p:embed/>
                </p:oleObj>
              </mc:Choice>
              <mc:Fallback>
                <p:oleObj name="Equation" r:id="rId17" imgW="469800" imgH="177480" progId="Equation.DSMT4">
                  <p:embed/>
                  <p:pic>
                    <p:nvPicPr>
                      <p:cNvPr id="0" name="Picture 10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6021388"/>
                        <a:ext cx="1079500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1170768" y="5600501"/>
            <a:ext cx="5211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</a:t>
            </a:r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xmlns="" id="{16E3231E-D394-4C61-9371-4F811DB346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859478"/>
              </p:ext>
            </p:extLst>
          </p:nvPr>
        </p:nvGraphicFramePr>
        <p:xfrm>
          <a:off x="7397287" y="152585"/>
          <a:ext cx="1779587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7" name="Equation" r:id="rId19" imgW="774360" imgH="203040" progId="Equation.DSMT4">
                  <p:embed/>
                </p:oleObj>
              </mc:Choice>
              <mc:Fallback>
                <p:oleObj name="Equation" r:id="rId19" imgW="774360" imgH="20304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xmlns="" id="{EDD75A74-BFC5-4394-956E-8B7261CD8E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287" y="152585"/>
                        <a:ext cx="1779587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xmlns="" id="{11CBEBEE-D3A1-4738-B9A2-86ADDF7178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047539"/>
              </p:ext>
            </p:extLst>
          </p:nvPr>
        </p:nvGraphicFramePr>
        <p:xfrm>
          <a:off x="226677" y="1613993"/>
          <a:ext cx="2946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8" name="Equation" r:id="rId21" imgW="1282680" imgH="203040" progId="Equation.DSMT4">
                  <p:embed/>
                </p:oleObj>
              </mc:Choice>
              <mc:Fallback>
                <p:oleObj name="Equation" r:id="rId21" imgW="1282680" imgH="20304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xmlns="" id="{3F031694-D226-4470-96F8-5AA4E7DA9E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77" y="1613993"/>
                        <a:ext cx="29464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xmlns="" id="{BE01BEE1-8257-4185-A1CA-17D6FB00CD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148686"/>
              </p:ext>
            </p:extLst>
          </p:nvPr>
        </p:nvGraphicFramePr>
        <p:xfrm>
          <a:off x="7920483" y="6166349"/>
          <a:ext cx="1116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49" name="Equation" r:id="rId23" imgW="558720" imgH="228600" progId="Equation.DSMT4">
                  <p:embed/>
                </p:oleObj>
              </mc:Choice>
              <mc:Fallback>
                <p:oleObj name="Equation" r:id="rId23" imgW="558720" imgH="2286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xmlns="" id="{2CAAAE74-FC7E-4584-9F98-6F38340CE3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0483" y="6166349"/>
                        <a:ext cx="11160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5434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3672E71-8360-4EB3-8BD5-46B78D20B9B4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61764" y="27206"/>
            <a:ext cx="882047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Следствие  термического уравнения состояния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8F22E3DC-766E-4521-82D5-F1A5846D1B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386520"/>
              </p:ext>
            </p:extLst>
          </p:nvPr>
        </p:nvGraphicFramePr>
        <p:xfrm>
          <a:off x="256089" y="764704"/>
          <a:ext cx="213677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37" name="Equation" r:id="rId3" imgW="927000" imgH="253800" progId="Equation.DSMT4">
                  <p:embed/>
                </p:oleObj>
              </mc:Choice>
              <mc:Fallback>
                <p:oleObj name="Equation" r:id="rId3" imgW="927000" imgH="25380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89" y="764704"/>
                        <a:ext cx="2136775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>
            <a:extLst>
              <a:ext uri="{FF2B5EF4-FFF2-40B4-BE49-F238E27FC236}">
                <a16:creationId xmlns:a16="http://schemas.microsoft.com/office/drawing/2014/main" xmlns="" id="{EDB46264-F54F-4454-954D-CA08D9E9E2D1}"/>
              </a:ext>
            </a:extLst>
          </p:cNvPr>
          <p:cNvSpPr/>
          <p:nvPr/>
        </p:nvSpPr>
        <p:spPr>
          <a:xfrm>
            <a:off x="2569275" y="828412"/>
            <a:ext cx="6431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Термическое уравнение состояния в неявном виде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xmlns="" id="{7907BE5D-E74C-4FFA-B326-EDFAF7CBF2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912416"/>
              </p:ext>
            </p:extLst>
          </p:nvPr>
        </p:nvGraphicFramePr>
        <p:xfrm>
          <a:off x="417220" y="1556792"/>
          <a:ext cx="181451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38" name="Equation" r:id="rId5" imgW="787320" imgH="253800" progId="Equation.DSMT4">
                  <p:embed/>
                </p:oleObj>
              </mc:Choice>
              <mc:Fallback>
                <p:oleObj name="Equation" r:id="rId5" imgW="787320" imgH="253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8F22E3DC-766E-4521-82D5-F1A5846D1B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220" y="1556792"/>
                        <a:ext cx="1814512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>
            <a:extLst>
              <a:ext uri="{FF2B5EF4-FFF2-40B4-BE49-F238E27FC236}">
                <a16:creationId xmlns:a16="http://schemas.microsoft.com/office/drawing/2014/main" xmlns="" id="{7BAB59DC-5823-4CDB-AFDC-EF03179FB678}"/>
              </a:ext>
            </a:extLst>
          </p:cNvPr>
          <p:cNvSpPr/>
          <p:nvPr/>
        </p:nvSpPr>
        <p:spPr>
          <a:xfrm>
            <a:off x="2627785" y="1556792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Выразим давление как явную функцию температуры и объема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xmlns="" id="{0B018283-13B3-4F31-BDB5-6D2AFD6AEF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525706"/>
              </p:ext>
            </p:extLst>
          </p:nvPr>
        </p:nvGraphicFramePr>
        <p:xfrm>
          <a:off x="352639" y="2557086"/>
          <a:ext cx="4068763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39" name="Equation" r:id="rId7" imgW="1765080" imgH="444240" progId="Equation.DSMT4">
                  <p:embed/>
                </p:oleObj>
              </mc:Choice>
              <mc:Fallback>
                <p:oleObj name="Equation" r:id="rId7" imgW="1765080" imgH="4442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7907BE5D-E74C-4FFA-B326-EDFAF7CBF2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639" y="2557086"/>
                        <a:ext cx="4068763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>
            <a:extLst>
              <a:ext uri="{FF2B5EF4-FFF2-40B4-BE49-F238E27FC236}">
                <a16:creationId xmlns:a16="http://schemas.microsoft.com/office/drawing/2014/main" xmlns="" id="{3FF63AB1-015E-414E-BFDB-6AA449C16B0D}"/>
              </a:ext>
            </a:extLst>
          </p:cNvPr>
          <p:cNvSpPr/>
          <p:nvPr/>
        </p:nvSpPr>
        <p:spPr>
          <a:xfrm>
            <a:off x="4716757" y="2714318"/>
            <a:ext cx="4352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 давления как функции двух переменных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xmlns="" id="{38963E12-F96F-4D67-813D-3A534CE08E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1658584"/>
              </p:ext>
            </p:extLst>
          </p:nvPr>
        </p:nvGraphicFramePr>
        <p:xfrm>
          <a:off x="2625725" y="3843039"/>
          <a:ext cx="389255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40" name="Equation" r:id="rId9" imgW="1688760" imgH="444240" progId="Equation.DSMT4">
                  <p:embed/>
                </p:oleObj>
              </mc:Choice>
              <mc:Fallback>
                <p:oleObj name="Equation" r:id="rId9" imgW="1688760" imgH="4442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xmlns="" id="{0B018283-13B3-4F31-BDB5-6D2AFD6AEF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5725" y="3843039"/>
                        <a:ext cx="3892550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0955BD93-B21A-4711-9B33-A81496C8C5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744904"/>
              </p:ext>
            </p:extLst>
          </p:nvPr>
        </p:nvGraphicFramePr>
        <p:xfrm>
          <a:off x="256089" y="3871844"/>
          <a:ext cx="1435100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41" name="Equation" r:id="rId11" imgW="622080" imgH="431640" progId="Equation.DSMT4">
                  <p:embed/>
                </p:oleObj>
              </mc:Choice>
              <mc:Fallback>
                <p:oleObj name="Equation" r:id="rId11" imgW="62208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xmlns="" id="{38963E12-F96F-4D67-813D-3A534CE08E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89" y="3871844"/>
                        <a:ext cx="1435100" cy="993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>
            <a:extLst>
              <a:ext uri="{FF2B5EF4-FFF2-40B4-BE49-F238E27FC236}">
                <a16:creationId xmlns:a16="http://schemas.microsoft.com/office/drawing/2014/main" xmlns="" id="{23053CB6-5BC7-4F91-A8C6-00683184B732}"/>
              </a:ext>
            </a:extLst>
          </p:cNvPr>
          <p:cNvSpPr/>
          <p:nvPr/>
        </p:nvSpPr>
        <p:spPr>
          <a:xfrm>
            <a:off x="6662473" y="3836079"/>
            <a:ext cx="22499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Для изобарного процесса. Далее разделим на 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40B47A51-946B-4FFD-8539-071A01A982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836456"/>
              </p:ext>
            </p:extLst>
          </p:nvPr>
        </p:nvGraphicFramePr>
        <p:xfrm>
          <a:off x="256089" y="5273513"/>
          <a:ext cx="4010026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42" name="Equation" r:id="rId13" imgW="1739880" imgH="457200" progId="Equation.DSMT4">
                  <p:embed/>
                </p:oleObj>
              </mc:Choice>
              <mc:Fallback>
                <p:oleObj name="Equation" r:id="rId13" imgW="1739880" imgH="4572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xmlns="" id="{38963E12-F96F-4D67-813D-3A534CE08E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89" y="5273513"/>
                        <a:ext cx="4010026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xmlns="" id="{2E67D970-43F1-4D8A-8228-6FC6E0BFC6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992142"/>
              </p:ext>
            </p:extLst>
          </p:nvPr>
        </p:nvGraphicFramePr>
        <p:xfrm>
          <a:off x="4945918" y="5210780"/>
          <a:ext cx="3894137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43" name="Equation" r:id="rId15" imgW="1688760" imgH="469800" progId="Equation.DSMT4">
                  <p:embed/>
                </p:oleObj>
              </mc:Choice>
              <mc:Fallback>
                <p:oleObj name="Equation" r:id="rId15" imgW="1688760" imgH="4698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xmlns="" id="{40B47A51-946B-4FFD-8539-071A01A982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5918" y="5210780"/>
                        <a:ext cx="3894137" cy="10795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DB1204FF-7429-4CAE-A2E1-07D929AEE7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803851"/>
              </p:ext>
            </p:extLst>
          </p:nvPr>
        </p:nvGraphicFramePr>
        <p:xfrm>
          <a:off x="8348503" y="4425960"/>
          <a:ext cx="52705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844" name="Equation" r:id="rId17" imgW="228600" imgH="177480" progId="Equation.DSMT4">
                  <p:embed/>
                </p:oleObj>
              </mc:Choice>
              <mc:Fallback>
                <p:oleObj name="Equation" r:id="rId17" imgW="228600" imgH="177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xmlns="" id="{38963E12-F96F-4D67-813D-3A534CE08E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8503" y="4425960"/>
                        <a:ext cx="527050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5376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E9436D5-629B-481A-A970-BBFBA19D8C63}"/>
              </a:ext>
            </a:extLst>
          </p:cNvPr>
          <p:cNvSpPr/>
          <p:nvPr/>
        </p:nvSpPr>
        <p:spPr>
          <a:xfrm>
            <a:off x="166533" y="668956"/>
            <a:ext cx="8293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Средняя энергия  системы при заданной температуре                 согласно распределению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Гиббса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где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уровни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энергии  системы</a:t>
            </a:r>
            <a:endParaRPr lang="ru-RU" sz="2000" dirty="0"/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22F176B-EC61-4335-A920-6614F7D795FC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0"/>
            <a:ext cx="875227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 термодинамические потенциалы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44DF3E84-0F99-4038-AF24-2F9E85BE58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280303"/>
              </p:ext>
            </p:extLst>
          </p:nvPr>
        </p:nvGraphicFramePr>
        <p:xfrm>
          <a:off x="287338" y="1425575"/>
          <a:ext cx="8559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997" name="Equation" r:id="rId3" imgW="4279680" imgH="431640" progId="Equation.DSMT4">
                  <p:embed/>
                </p:oleObj>
              </mc:Choice>
              <mc:Fallback>
                <p:oleObj name="Equation" r:id="rId3" imgW="4279680" imgH="43164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1425575"/>
                        <a:ext cx="85598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05D4E092-333B-42C9-AB97-352FB9A58A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471265"/>
              </p:ext>
            </p:extLst>
          </p:nvPr>
        </p:nvGraphicFramePr>
        <p:xfrm>
          <a:off x="3582226" y="2428466"/>
          <a:ext cx="223488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998" name="Equation" r:id="rId5" imgW="1117440" imgH="431640" progId="Equation.DSMT4">
                  <p:embed/>
                </p:oleObj>
              </mc:Choice>
              <mc:Fallback>
                <p:oleObj name="Equation" r:id="rId5" imgW="1117440" imgH="431640" progId="Equation.DSMT4">
                  <p:embed/>
                  <p:pic>
                    <p:nvPicPr>
                      <p:cNvPr id="2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226" y="2428466"/>
                        <a:ext cx="2234880" cy="86328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xmlns="" id="{63E9BCDE-66A2-4F8A-8286-2D67B3AB7B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959935"/>
              </p:ext>
            </p:extLst>
          </p:nvPr>
        </p:nvGraphicFramePr>
        <p:xfrm>
          <a:off x="7812360" y="948187"/>
          <a:ext cx="35496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999" name="Equation" r:id="rId7" imgW="177480" imgH="228600" progId="Equation.DSMT4">
                  <p:embed/>
                </p:oleObj>
              </mc:Choice>
              <mc:Fallback>
                <p:oleObj name="Equation" r:id="rId7" imgW="177480" imgH="228600" progId="Equation.DSMT4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60" y="948187"/>
                        <a:ext cx="35496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3839C781-8CD5-4A8D-85B2-F943C3E08F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788427"/>
              </p:ext>
            </p:extLst>
          </p:nvPr>
        </p:nvGraphicFramePr>
        <p:xfrm>
          <a:off x="1619672" y="2866484"/>
          <a:ext cx="12441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0" name="Equation" r:id="rId9" imgW="622080" imgH="203040" progId="Equation.DSMT4">
                  <p:embed/>
                </p:oleObj>
              </mc:Choice>
              <mc:Fallback>
                <p:oleObj name="Equation" r:id="rId9" imgW="622080" imgH="203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63E9BCDE-66A2-4F8A-8286-2D67B3AB7B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866484"/>
                        <a:ext cx="124416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C3A5BF4-EA4F-4EEA-977D-12E8057DD4DB}"/>
              </a:ext>
            </a:extLst>
          </p:cNvPr>
          <p:cNvSpPr/>
          <p:nvPr/>
        </p:nvSpPr>
        <p:spPr>
          <a:xfrm>
            <a:off x="258526" y="2866484"/>
            <a:ext cx="28013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Параметр</a:t>
            </a:r>
            <a:endParaRPr lang="ru-RU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FD59E0-9365-486C-860B-6958D6E66F2B}"/>
              </a:ext>
            </a:extLst>
          </p:cNvPr>
          <p:cNvSpPr/>
          <p:nvPr/>
        </p:nvSpPr>
        <p:spPr>
          <a:xfrm>
            <a:off x="224178" y="2348880"/>
            <a:ext cx="31755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Статистическая сумма</a:t>
            </a:r>
            <a:endParaRPr lang="ru-RU" sz="2000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2C15E07F-2A13-48BC-B27A-82E20E79CC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397936"/>
              </p:ext>
            </p:extLst>
          </p:nvPr>
        </p:nvGraphicFramePr>
        <p:xfrm>
          <a:off x="6588224" y="2396584"/>
          <a:ext cx="2006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1" name="Equation" r:id="rId11" imgW="1002960" imgH="469800" progId="Equation.DSMT4">
                  <p:embed/>
                </p:oleObj>
              </mc:Choice>
              <mc:Fallback>
                <p:oleObj name="Equation" r:id="rId11" imgW="1002960" imgH="469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44DF3E84-0F99-4038-AF24-2F9E85BE58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2396584"/>
                        <a:ext cx="20066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xmlns="" id="{B2834D94-4B28-41C8-B1FD-9F945D274B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1286843"/>
              </p:ext>
            </p:extLst>
          </p:nvPr>
        </p:nvGraphicFramePr>
        <p:xfrm>
          <a:off x="352908" y="3717032"/>
          <a:ext cx="452120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2" name="Equation" r:id="rId13" imgW="2260440" imgH="419040" progId="Equation.DSMT4">
                  <p:embed/>
                </p:oleObj>
              </mc:Choice>
              <mc:Fallback>
                <p:oleObj name="Equation" r:id="rId13" imgW="2260440" imgH="4190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xmlns="" id="{2C15E07F-2A13-48BC-B27A-82E20E79CC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908" y="3717032"/>
                        <a:ext cx="4521201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184BB5B6-17DB-473D-A285-05C3E24559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841549"/>
              </p:ext>
            </p:extLst>
          </p:nvPr>
        </p:nvGraphicFramePr>
        <p:xfrm>
          <a:off x="6444208" y="3791924"/>
          <a:ext cx="2311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3" name="Equation" r:id="rId15" imgW="1155600" imgH="444240" progId="Equation.DSMT4">
                  <p:embed/>
                </p:oleObj>
              </mc:Choice>
              <mc:Fallback>
                <p:oleObj name="Equation" r:id="rId15" imgW="1155600" imgH="4442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xmlns="" id="{2C15E07F-2A13-48BC-B27A-82E20E79CC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3791924"/>
                        <a:ext cx="23114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xmlns="" id="{D86D2AF7-D5A5-4064-ACBE-B9CEDFE5CC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04625"/>
              </p:ext>
            </p:extLst>
          </p:nvPr>
        </p:nvGraphicFramePr>
        <p:xfrm>
          <a:off x="287338" y="5199062"/>
          <a:ext cx="26654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4" name="Equation" r:id="rId17" imgW="1155600" imgH="203040" progId="Equation.DSMT4">
                  <p:embed/>
                </p:oleObj>
              </mc:Choice>
              <mc:Fallback>
                <p:oleObj name="Equation" r:id="rId17" imgW="1155600" imgH="203040" progId="Equation.DSMT4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5199062"/>
                        <a:ext cx="26654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6F930701-C9F0-489A-8AD7-0E8C212165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740621"/>
              </p:ext>
            </p:extLst>
          </p:nvPr>
        </p:nvGraphicFramePr>
        <p:xfrm>
          <a:off x="329973" y="5781057"/>
          <a:ext cx="169862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5" name="Equation" r:id="rId19" imgW="736560" imgH="177480" progId="Equation.DSMT4">
                  <p:embed/>
                </p:oleObj>
              </mc:Choice>
              <mc:Fallback>
                <p:oleObj name="Equation" r:id="rId19" imgW="736560" imgH="177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xmlns="" id="{D86D2AF7-D5A5-4064-ACBE-B9CEDFE5CC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973" y="5781057"/>
                        <a:ext cx="1698625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ight Arrow 9">
            <a:extLst>
              <a:ext uri="{FF2B5EF4-FFF2-40B4-BE49-F238E27FC236}">
                <a16:creationId xmlns:a16="http://schemas.microsoft.com/office/drawing/2014/main" xmlns="" id="{FCC71EF6-769B-4C99-8A55-0543C392F9A0}"/>
              </a:ext>
            </a:extLst>
          </p:cNvPr>
          <p:cNvSpPr/>
          <p:nvPr/>
        </p:nvSpPr>
        <p:spPr>
          <a:xfrm>
            <a:off x="3452870" y="5379232"/>
            <a:ext cx="847667" cy="46672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299519CD-6E05-4398-BC85-EC6CC95973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546917"/>
              </p:ext>
            </p:extLst>
          </p:nvPr>
        </p:nvGraphicFramePr>
        <p:xfrm>
          <a:off x="4932040" y="4926794"/>
          <a:ext cx="3719513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6" name="Equation" r:id="rId21" imgW="1612800" imgH="393480" progId="Equation.DSMT4">
                  <p:embed/>
                </p:oleObj>
              </mc:Choice>
              <mc:Fallback>
                <p:oleObj name="Equation" r:id="rId21" imgW="161280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xmlns="" id="{D86D2AF7-D5A5-4064-ACBE-B9CEDFE5CC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926794"/>
                        <a:ext cx="3719513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4C419B0B-D62B-4D44-BC68-C7FEF09D35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039681"/>
              </p:ext>
            </p:extLst>
          </p:nvPr>
        </p:nvGraphicFramePr>
        <p:xfrm>
          <a:off x="5856661" y="5805264"/>
          <a:ext cx="1581150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007" name="Equation" r:id="rId23" imgW="685800" imgH="393480" progId="Equation.DSMT4">
                  <p:embed/>
                </p:oleObj>
              </mc:Choice>
              <mc:Fallback>
                <p:oleObj name="Equation" r:id="rId23" imgW="68580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xmlns="" id="{6F930701-C9F0-489A-8AD7-0E8C212165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6661" y="5805264"/>
                        <a:ext cx="1581150" cy="9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ight Arrow 9">
            <a:extLst>
              <a:ext uri="{FF2B5EF4-FFF2-40B4-BE49-F238E27FC236}">
                <a16:creationId xmlns:a16="http://schemas.microsoft.com/office/drawing/2014/main" xmlns="" id="{FCC71EF6-769B-4C99-8A55-0543C392F9A0}"/>
              </a:ext>
            </a:extLst>
          </p:cNvPr>
          <p:cNvSpPr/>
          <p:nvPr/>
        </p:nvSpPr>
        <p:spPr>
          <a:xfrm rot="5400000">
            <a:off x="6759047" y="3322935"/>
            <a:ext cx="522446" cy="46672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56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B0958E5-37DF-4200-B243-33C45CB0A20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0"/>
            <a:ext cx="875227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 термодинамические потенциалы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FA11EDD7-6F88-45E5-9D9B-6C9217A858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736818"/>
              </p:ext>
            </p:extLst>
          </p:nvPr>
        </p:nvGraphicFramePr>
        <p:xfrm>
          <a:off x="467544" y="815966"/>
          <a:ext cx="3386880" cy="826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26" name="Equation" r:id="rId3" imgW="1612800" imgH="393480" progId="Equation.DSMT4">
                  <p:embed/>
                </p:oleObj>
              </mc:Choice>
              <mc:Fallback>
                <p:oleObj name="Equation" r:id="rId3" imgW="1612800" imgH="39348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xmlns="" id="{299519CD-6E05-4398-BC85-EC6CC95973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815966"/>
                        <a:ext cx="3386880" cy="8263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966F876B-F7C4-455D-89DF-C27101FA7A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498397"/>
              </p:ext>
            </p:extLst>
          </p:nvPr>
        </p:nvGraphicFramePr>
        <p:xfrm>
          <a:off x="378768" y="1784122"/>
          <a:ext cx="7227360" cy="9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27" name="Equation" r:id="rId5" imgW="3441600" imgH="444240" progId="Equation.DSMT4">
                  <p:embed/>
                </p:oleObj>
              </mc:Choice>
              <mc:Fallback>
                <p:oleObj name="Equation" r:id="rId5" imgW="3441600" imgH="4442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FA11EDD7-6F88-45E5-9D9B-6C9217A8580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768" y="1784122"/>
                        <a:ext cx="7227360" cy="932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xmlns="" id="{6303EF63-5CDC-43BF-B0B8-24F145EF85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869869"/>
              </p:ext>
            </p:extLst>
          </p:nvPr>
        </p:nvGraphicFramePr>
        <p:xfrm>
          <a:off x="238125" y="3213100"/>
          <a:ext cx="7653744" cy="9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28" name="Equation" r:id="rId7" imgW="3644640" imgH="444240" progId="Equation.DSMT4">
                  <p:embed/>
                </p:oleObj>
              </mc:Choice>
              <mc:Fallback>
                <p:oleObj name="Equation" r:id="rId7" imgW="3644640" imgH="4442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xmlns="" id="{966F876B-F7C4-455D-89DF-C27101FA7A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3213100"/>
                        <a:ext cx="7653744" cy="932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0005779D-5EC8-490D-BA19-0E19C92797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346436"/>
              </p:ext>
            </p:extLst>
          </p:nvPr>
        </p:nvGraphicFramePr>
        <p:xfrm>
          <a:off x="5148064" y="720080"/>
          <a:ext cx="2426760" cy="9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29" name="Equation" r:id="rId9" imgW="1155600" imgH="444240" progId="Equation.DSMT4">
                  <p:embed/>
                </p:oleObj>
              </mc:Choice>
              <mc:Fallback>
                <p:oleObj name="Equation" r:id="rId9" imgW="1155600" imgH="44424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xmlns="" id="{184BB5B6-17DB-473D-A285-05C3E24559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720080"/>
                        <a:ext cx="2426760" cy="932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C46570C-AEF8-497D-AE65-7A3341A63CD3}"/>
              </a:ext>
            </a:extLst>
          </p:cNvPr>
          <p:cNvSpPr/>
          <p:nvPr/>
        </p:nvSpPr>
        <p:spPr>
          <a:xfrm>
            <a:off x="287124" y="2686630"/>
            <a:ext cx="6974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Разделим и умножим на температуру коэффициент при </a:t>
            </a:r>
            <a:endParaRPr lang="ru-RU" sz="2000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xmlns="" id="{E5E6B29F-4759-4845-8955-31637CC0AA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722699"/>
              </p:ext>
            </p:extLst>
          </p:nvPr>
        </p:nvGraphicFramePr>
        <p:xfrm>
          <a:off x="7230864" y="2709678"/>
          <a:ext cx="457200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30" name="Equation" r:id="rId11" imgW="228600" imgH="177480" progId="Equation.DSMT4">
                  <p:embed/>
                </p:oleObj>
              </mc:Choice>
              <mc:Fallback>
                <p:oleObj name="Equation" r:id="rId11" imgW="228600" imgH="177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6303EF63-5CDC-43BF-B0B8-24F145EF85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0864" y="2709678"/>
                        <a:ext cx="457200" cy="35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xmlns="" id="{C95534A2-B1A0-40C0-B0D9-12BDDE5115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040126"/>
              </p:ext>
            </p:extLst>
          </p:nvPr>
        </p:nvGraphicFramePr>
        <p:xfrm>
          <a:off x="279457" y="4215090"/>
          <a:ext cx="6506892" cy="879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31" name="Equation" r:id="rId13" imgW="3098520" imgH="419040" progId="Equation.DSMT4">
                  <p:embed/>
                </p:oleObj>
              </mc:Choice>
              <mc:Fallback>
                <p:oleObj name="Equation" r:id="rId13" imgW="3098520" imgH="419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6303EF63-5CDC-43BF-B0B8-24F145EF85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57" y="4215090"/>
                        <a:ext cx="6506892" cy="879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0DB30230-9EFF-4873-A576-E8C1503124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233581"/>
              </p:ext>
            </p:extLst>
          </p:nvPr>
        </p:nvGraphicFramePr>
        <p:xfrm>
          <a:off x="254544" y="5182034"/>
          <a:ext cx="4293324" cy="879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32" name="Equation" r:id="rId15" imgW="2044440" imgH="419040" progId="Equation.DSMT4">
                  <p:embed/>
                </p:oleObj>
              </mc:Choice>
              <mc:Fallback>
                <p:oleObj name="Equation" r:id="rId15" imgW="2044440" imgH="419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xmlns="" id="{C95534A2-B1A0-40C0-B0D9-12BDDE5115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544" y="5182034"/>
                        <a:ext cx="4293324" cy="879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ight Arrow 9">
            <a:extLst>
              <a:ext uri="{FF2B5EF4-FFF2-40B4-BE49-F238E27FC236}">
                <a16:creationId xmlns:a16="http://schemas.microsoft.com/office/drawing/2014/main" xmlns="" id="{7A4F14C3-4AE0-4B62-B349-40965242FEE0}"/>
              </a:ext>
            </a:extLst>
          </p:cNvPr>
          <p:cNvSpPr/>
          <p:nvPr/>
        </p:nvSpPr>
        <p:spPr>
          <a:xfrm>
            <a:off x="5147023" y="5395544"/>
            <a:ext cx="847667" cy="46672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7E3931F9-C0D2-4064-AFE0-F8457BB150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526959"/>
              </p:ext>
            </p:extLst>
          </p:nvPr>
        </p:nvGraphicFramePr>
        <p:xfrm>
          <a:off x="6392664" y="5423333"/>
          <a:ext cx="1759968" cy="372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833" name="Equation" r:id="rId17" imgW="838080" imgH="177480" progId="Equation.DSMT4">
                  <p:embed/>
                </p:oleObj>
              </mc:Choice>
              <mc:Fallback>
                <p:oleObj name="Equation" r:id="rId17" imgW="838080" imgH="177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xmlns="" id="{0DB30230-9EFF-4873-A576-E8C1503124E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2664" y="5423333"/>
                        <a:ext cx="1759968" cy="37270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F2FFDF7-2B6A-40DC-A37D-DD4CCFC6B2DB}"/>
              </a:ext>
            </a:extLst>
          </p:cNvPr>
          <p:cNvSpPr/>
          <p:nvPr/>
        </p:nvSpPr>
        <p:spPr>
          <a:xfrm>
            <a:off x="210093" y="6236864"/>
            <a:ext cx="8106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Свободная энергия Гельмгольца напрямую выражается через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статсумму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8610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xmlns="" id="{3650FC57-5E3F-48B8-8B64-CA7931AAF3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833336"/>
              </p:ext>
            </p:extLst>
          </p:nvPr>
        </p:nvGraphicFramePr>
        <p:xfrm>
          <a:off x="3239294" y="958850"/>
          <a:ext cx="26654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47" name="Equation" r:id="rId3" imgW="1155600" imgH="203040" progId="Equation.DSMT4">
                  <p:embed/>
                </p:oleObj>
              </mc:Choice>
              <mc:Fallback>
                <p:oleObj name="Equation" r:id="rId3" imgW="1155600" imgH="2030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xmlns="" id="{D86D2AF7-D5A5-4064-ACBE-B9CEDFE5CC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9294" y="958850"/>
                        <a:ext cx="26654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1C71310-A40D-41E4-99BD-7D3176C96D11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44624"/>
            <a:ext cx="875227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 термодинамические потенциалы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11E542B8-E6AB-4A7A-A62E-4CE5304140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385713"/>
              </p:ext>
            </p:extLst>
          </p:nvPr>
        </p:nvGraphicFramePr>
        <p:xfrm>
          <a:off x="611560" y="958850"/>
          <a:ext cx="1927584" cy="408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48" name="Equation" r:id="rId5" imgW="838080" imgH="177480" progId="Equation.DSMT4">
                  <p:embed/>
                </p:oleObj>
              </mc:Choice>
              <mc:Fallback>
                <p:oleObj name="Equation" r:id="rId5" imgW="838080" imgH="1774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xmlns="" id="{7E3931F9-C0D2-4064-AFE0-F8457BB150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958850"/>
                        <a:ext cx="1927584" cy="408204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xmlns="" id="{6E300FD3-AC7B-49A5-827D-1F63A6873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086179"/>
              </p:ext>
            </p:extLst>
          </p:nvPr>
        </p:nvGraphicFramePr>
        <p:xfrm>
          <a:off x="596874" y="3040474"/>
          <a:ext cx="5154612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49" name="Equation" r:id="rId7" imgW="2234880" imgH="444240" progId="Equation.DSMT4">
                  <p:embed/>
                </p:oleObj>
              </mc:Choice>
              <mc:Fallback>
                <p:oleObj name="Equation" r:id="rId7" imgW="2234880" imgH="4442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xmlns="" id="{3650FC57-5E3F-48B8-8B64-CA7931AAF3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874" y="3040474"/>
                        <a:ext cx="5154612" cy="102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16272D50-5AD9-4B91-8A0B-ECA68B6B6F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674423"/>
              </p:ext>
            </p:extLst>
          </p:nvPr>
        </p:nvGraphicFramePr>
        <p:xfrm>
          <a:off x="611560" y="1787851"/>
          <a:ext cx="4011613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50" name="Equation" r:id="rId9" imgW="1739880" imgH="444240" progId="Equation.DSMT4">
                  <p:embed/>
                </p:oleObj>
              </mc:Choice>
              <mc:Fallback>
                <p:oleObj name="Equation" r:id="rId9" imgW="1739880" imgH="4442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6E300FD3-AC7B-49A5-827D-1F63A68733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787851"/>
                        <a:ext cx="4011613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xmlns="" id="{906BB9B4-494C-4D05-80FB-6EA71B2F0F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414528"/>
              </p:ext>
            </p:extLst>
          </p:nvPr>
        </p:nvGraphicFramePr>
        <p:xfrm>
          <a:off x="467544" y="4293096"/>
          <a:ext cx="6145213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51" name="Equation" r:id="rId11" imgW="2666880" imgH="444240" progId="Equation.DSMT4">
                  <p:embed/>
                </p:oleObj>
              </mc:Choice>
              <mc:Fallback>
                <p:oleObj name="Equation" r:id="rId11" imgW="2666880" imgH="4442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xmlns="" id="{6F930701-C9F0-489A-8AD7-0E8C212165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293096"/>
                        <a:ext cx="6145213" cy="101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78FB394-0F01-4323-8555-77AEE0E3E947}"/>
              </a:ext>
            </a:extLst>
          </p:cNvPr>
          <p:cNvSpPr/>
          <p:nvPr/>
        </p:nvSpPr>
        <p:spPr>
          <a:xfrm>
            <a:off x="4932040" y="2032969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Давление</a:t>
            </a:r>
            <a:endParaRPr lang="ru-RU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82D8894-10A1-4E52-8505-26F87675590F}"/>
              </a:ext>
            </a:extLst>
          </p:cNvPr>
          <p:cNvSpPr/>
          <p:nvPr/>
        </p:nvSpPr>
        <p:spPr>
          <a:xfrm>
            <a:off x="6444208" y="3244914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Энтропия</a:t>
            </a:r>
            <a:endParaRPr lang="ru-RU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593E7A1-EF56-4562-97BF-C8DA3F60BB76}"/>
              </a:ext>
            </a:extLst>
          </p:cNvPr>
          <p:cNvSpPr/>
          <p:nvPr/>
        </p:nvSpPr>
        <p:spPr>
          <a:xfrm>
            <a:off x="7164288" y="4402573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Внутренняя энергия</a:t>
            </a:r>
            <a:endParaRPr lang="ru-RU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A4B8CE-40DD-4A3E-8092-FB4A0FC40391}"/>
              </a:ext>
            </a:extLst>
          </p:cNvPr>
          <p:cNvSpPr/>
          <p:nvPr/>
        </p:nvSpPr>
        <p:spPr>
          <a:xfrm>
            <a:off x="179512" y="6006095"/>
            <a:ext cx="8352928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Знание статистической суммы позволяет провести полный анализ термодинамического состояния систем  </a:t>
            </a:r>
            <a:endParaRPr lang="ru-RU" sz="2000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8A15715D-1C4F-4569-BA6A-B9FD50CAB9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25680"/>
              </p:ext>
            </p:extLst>
          </p:nvPr>
        </p:nvGraphicFramePr>
        <p:xfrm>
          <a:off x="467544" y="5365063"/>
          <a:ext cx="184467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52" name="Equation" r:id="rId13" imgW="799920" imgH="203040" progId="Equation.DSMT4">
                  <p:embed/>
                </p:oleObj>
              </mc:Choice>
              <mc:Fallback>
                <p:oleObj name="Equation" r:id="rId13" imgW="79992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xmlns="" id="{906BB9B4-494C-4D05-80FB-6EA71B2F0F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365063"/>
                        <a:ext cx="184467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xmlns="" id="{E60ADDED-C221-4040-BAE5-8482D66253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243804"/>
              </p:ext>
            </p:extLst>
          </p:nvPr>
        </p:nvGraphicFramePr>
        <p:xfrm>
          <a:off x="2806700" y="5365750"/>
          <a:ext cx="178752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753" name="Equation" r:id="rId15" imgW="774360" imgH="203040" progId="Equation.DSMT4">
                  <p:embed/>
                </p:oleObj>
              </mc:Choice>
              <mc:Fallback>
                <p:oleObj name="Equation" r:id="rId15" imgW="774360" imgH="20304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xmlns="" id="{8A15715D-1C4F-4569-BA6A-B9FD50CAB9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700" y="5365750"/>
                        <a:ext cx="1787525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02017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C761768-4E1A-418C-8BB1-0B73DDB78E6C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44624"/>
            <a:ext cx="875227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идеального газа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1D10DD61-D1E9-494B-A56D-1390378E40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078099"/>
              </p:ext>
            </p:extLst>
          </p:nvPr>
        </p:nvGraphicFramePr>
        <p:xfrm>
          <a:off x="270113" y="1910190"/>
          <a:ext cx="7920612" cy="9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45" name="Equation" r:id="rId3" imgW="3771720" imgH="444240" progId="Equation.DSMT4">
                  <p:embed/>
                </p:oleObj>
              </mc:Choice>
              <mc:Fallback>
                <p:oleObj name="Equation" r:id="rId3" imgW="3771720" imgH="4442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xmlns="" id="{16272D50-5AD9-4B91-8A0B-ECA68B6B6F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13" y="1910190"/>
                        <a:ext cx="7920612" cy="932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2E107653-61C9-4CA9-8A21-A5DCF860CE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25429"/>
              </p:ext>
            </p:extLst>
          </p:nvPr>
        </p:nvGraphicFramePr>
        <p:xfrm>
          <a:off x="304163" y="788910"/>
          <a:ext cx="3120012" cy="879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46" name="Equation" r:id="rId5" imgW="1485720" imgH="419040" progId="Equation.DSMT4">
                  <p:embed/>
                </p:oleObj>
              </mc:Choice>
              <mc:Fallback>
                <p:oleObj name="Equation" r:id="rId5" imgW="1485720" imgH="419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D10DD61-D1E9-494B-A56D-1390378E40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63" y="788910"/>
                        <a:ext cx="3120012" cy="879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9CE7EB5-C263-45A0-A531-6EEEEDB8FE3A}"/>
              </a:ext>
            </a:extLst>
          </p:cNvPr>
          <p:cNvSpPr/>
          <p:nvPr/>
        </p:nvSpPr>
        <p:spPr>
          <a:xfrm>
            <a:off x="4211960" y="940658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Энергия идеального газа из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молекул массы  </a:t>
            </a:r>
            <a:endParaRPr lang="ru-RU" sz="2000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3017AA95-C968-4C18-ADAC-DD250B8370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302743"/>
              </p:ext>
            </p:extLst>
          </p:nvPr>
        </p:nvGraphicFramePr>
        <p:xfrm>
          <a:off x="7711345" y="917323"/>
          <a:ext cx="40957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47" name="Equation" r:id="rId7" imgW="177480" imgH="177480" progId="Equation.DSMT4">
                  <p:embed/>
                </p:oleObj>
              </mc:Choice>
              <mc:Fallback>
                <p:oleObj name="Equation" r:id="rId7" imgW="177480" imgH="1774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D10DD61-D1E9-494B-A56D-1390378E40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1345" y="917323"/>
                        <a:ext cx="409575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xmlns="" id="{3C2AEE7B-9DEE-4D98-A4E5-89848CD983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452"/>
              </p:ext>
            </p:extLst>
          </p:nvPr>
        </p:nvGraphicFramePr>
        <p:xfrm>
          <a:off x="6199721" y="1308125"/>
          <a:ext cx="3810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48" name="Equation" r:id="rId9" imgW="164880" imgH="139680" progId="Equation.DSMT4">
                  <p:embed/>
                </p:oleObj>
              </mc:Choice>
              <mc:Fallback>
                <p:oleObj name="Equation" r:id="rId9" imgW="164880" imgH="1396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xmlns="" id="{3017AA95-C968-4C18-ADAC-DD250B8370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9721" y="1308125"/>
                        <a:ext cx="3810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xmlns="" id="{B707B140-4F19-42D9-88B7-20B710DCA5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066575"/>
              </p:ext>
            </p:extLst>
          </p:nvPr>
        </p:nvGraphicFramePr>
        <p:xfrm>
          <a:off x="323528" y="3018842"/>
          <a:ext cx="372708" cy="346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49" name="Equation" r:id="rId11" imgW="177480" imgH="164880" progId="Equation.DSMT4">
                  <p:embed/>
                </p:oleObj>
              </mc:Choice>
              <mc:Fallback>
                <p:oleObj name="Equation" r:id="rId11" imgW="177480" imgH="1648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D10DD61-D1E9-494B-A56D-1390378E40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018842"/>
                        <a:ext cx="372708" cy="3462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2B363B2-9FE9-4BAD-ACA6-FB2C56BF2ABA}"/>
              </a:ext>
            </a:extLst>
          </p:cNvPr>
          <p:cNvSpPr/>
          <p:nvPr/>
        </p:nvSpPr>
        <p:spPr>
          <a:xfrm>
            <a:off x="1043607" y="3009146"/>
            <a:ext cx="80321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Область интегрирования по всему фазовому пространству      за вычетом физически одинаковых точек этого пространства</a:t>
            </a:r>
            <a:endParaRPr lang="ru-RU" sz="2000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85BF0410-0E7E-480A-AC4E-4EC967EFAD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256658"/>
              </p:ext>
            </p:extLst>
          </p:nvPr>
        </p:nvGraphicFramePr>
        <p:xfrm>
          <a:off x="8316416" y="3031485"/>
          <a:ext cx="293328" cy="31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50" name="Equation" r:id="rId13" imgW="139680" imgH="152280" progId="Equation.DSMT4">
                  <p:embed/>
                </p:oleObj>
              </mc:Choice>
              <mc:Fallback>
                <p:oleObj name="Equation" r:id="rId13" imgW="139680" imgH="1522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xmlns="" id="{B707B140-4F19-42D9-88B7-20B710DCA5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3031485"/>
                        <a:ext cx="293328" cy="31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xmlns="" id="{8FCA68F4-839E-4423-82AA-AF68D45927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614643"/>
              </p:ext>
            </p:extLst>
          </p:nvPr>
        </p:nvGraphicFramePr>
        <p:xfrm>
          <a:off x="203200" y="3973513"/>
          <a:ext cx="20542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51" name="Equation" r:id="rId15" imgW="977760" imgH="495000" progId="Equation.DSMT4">
                  <p:embed/>
                </p:oleObj>
              </mc:Choice>
              <mc:Fallback>
                <p:oleObj name="Equation" r:id="rId15" imgW="977760" imgH="4950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D10DD61-D1E9-494B-A56D-1390378E40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3973513"/>
                        <a:ext cx="2054225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EF947C24-41EC-48E1-9CF9-1363AF19E6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908993"/>
              </p:ext>
            </p:extLst>
          </p:nvPr>
        </p:nvGraphicFramePr>
        <p:xfrm>
          <a:off x="3291731" y="3924300"/>
          <a:ext cx="665163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52" name="Equation" r:id="rId17" imgW="317160" imgH="253800" progId="Equation.DSMT4">
                  <p:embed/>
                </p:oleObj>
              </mc:Choice>
              <mc:Fallback>
                <p:oleObj name="Equation" r:id="rId17" imgW="317160" imgH="2538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xmlns="" id="{8FCA68F4-839E-4423-82AA-AF68D45927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1731" y="3924300"/>
                        <a:ext cx="665163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AA9884E-39E7-4455-8DE4-4A73342AA39B}"/>
              </a:ext>
            </a:extLst>
          </p:cNvPr>
          <p:cNvSpPr/>
          <p:nvPr/>
        </p:nvSpPr>
        <p:spPr>
          <a:xfrm>
            <a:off x="4078358" y="3861048"/>
            <a:ext cx="4795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Совокупность дифференциалов всех пространственных переменных</a:t>
            </a:r>
            <a:endParaRPr lang="ru-RU" sz="2000" dirty="0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0315163A-96E5-4FE7-BAED-7D1B3C7958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030737"/>
              </p:ext>
            </p:extLst>
          </p:nvPr>
        </p:nvGraphicFramePr>
        <p:xfrm>
          <a:off x="3275856" y="4546600"/>
          <a:ext cx="6921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53" name="Equation" r:id="rId19" imgW="330120" imgH="253800" progId="Equation.DSMT4">
                  <p:embed/>
                </p:oleObj>
              </mc:Choice>
              <mc:Fallback>
                <p:oleObj name="Equation" r:id="rId19" imgW="330120" imgH="2538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xmlns="" id="{EF947C24-41EC-48E1-9CF9-1363AF19E6F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546600"/>
                        <a:ext cx="6921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2883293-D5BE-4F03-872E-41640C592B19}"/>
              </a:ext>
            </a:extLst>
          </p:cNvPr>
          <p:cNvSpPr/>
          <p:nvPr/>
        </p:nvSpPr>
        <p:spPr>
          <a:xfrm>
            <a:off x="4067567" y="4560624"/>
            <a:ext cx="4795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Совокупность дифференциалов всех импульсных переменных</a:t>
            </a:r>
            <a:endParaRPr lang="ru-RU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6A425ED-3273-49B9-A3B2-F1303E57BA59}"/>
              </a:ext>
            </a:extLst>
          </p:cNvPr>
          <p:cNvSpPr/>
          <p:nvPr/>
        </p:nvSpPr>
        <p:spPr>
          <a:xfrm>
            <a:off x="248029" y="6363161"/>
            <a:ext cx="92212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Интегралы по пространству и импульсам разделяются</a:t>
            </a:r>
            <a:endParaRPr lang="ru-RU" sz="2000" dirty="0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9EC89EC5-186E-4DFB-885E-48879C0282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044491"/>
              </p:ext>
            </p:extLst>
          </p:nvPr>
        </p:nvGraphicFramePr>
        <p:xfrm>
          <a:off x="2375298" y="5268510"/>
          <a:ext cx="6507163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954" name="Equation" r:id="rId21" imgW="3098520" imgH="495000" progId="Equation.DSMT4">
                  <p:embed/>
                </p:oleObj>
              </mc:Choice>
              <mc:Fallback>
                <p:oleObj name="Equation" r:id="rId21" imgW="3098520" imgH="4950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D10DD61-D1E9-494B-A56D-1390378E40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5298" y="5268510"/>
                        <a:ext cx="6507163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8FDB31A3-AF31-4580-9BAF-4BDF149D26BB}"/>
              </a:ext>
            </a:extLst>
          </p:cNvPr>
          <p:cNvSpPr/>
          <p:nvPr/>
        </p:nvSpPr>
        <p:spPr>
          <a:xfrm>
            <a:off x="250321" y="5268043"/>
            <a:ext cx="16415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Энергия не зависит от объема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498466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097C52C-8533-4803-871F-6731A92715A5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44624"/>
            <a:ext cx="875227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идеального газа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B135F70C-C7A8-4A44-84E7-24176B0B85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616605"/>
              </p:ext>
            </p:extLst>
          </p:nvPr>
        </p:nvGraphicFramePr>
        <p:xfrm>
          <a:off x="446232" y="1265697"/>
          <a:ext cx="4321176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50" name="Equation" r:id="rId3" imgW="2057400" imgH="482400" progId="Equation.DSMT4">
                  <p:embed/>
                </p:oleObj>
              </mc:Choice>
              <mc:Fallback>
                <p:oleObj name="Equation" r:id="rId3" imgW="2057400" imgH="4824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xmlns="" id="{9EC89EC5-186E-4DFB-885E-48879C0282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232" y="1265697"/>
                        <a:ext cx="4321176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592A03D-A20E-4115-8FE9-E303924D371C}"/>
              </a:ext>
            </a:extLst>
          </p:cNvPr>
          <p:cNvSpPr/>
          <p:nvPr/>
        </p:nvSpPr>
        <p:spPr>
          <a:xfrm>
            <a:off x="323528" y="77383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Интеграл по каждой импульсной координате одинаковый и равен</a:t>
            </a:r>
            <a:endParaRPr lang="ru-RU" sz="20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xmlns="" id="{B1CBF2DD-FEEC-465F-808E-A60BEEE4CF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866541"/>
              </p:ext>
            </p:extLst>
          </p:nvPr>
        </p:nvGraphicFramePr>
        <p:xfrm>
          <a:off x="420229" y="3246420"/>
          <a:ext cx="725646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51" name="Equation" r:id="rId5" imgW="3454200" imgH="380880" progId="Equation.DSMT4">
                  <p:embed/>
                </p:oleObj>
              </mc:Choice>
              <mc:Fallback>
                <p:oleObj name="Equation" r:id="rId5" imgW="3454200" imgH="3808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D10DD61-D1E9-494B-A56D-1390378E40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229" y="3246420"/>
                        <a:ext cx="7256463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4D3796D2-D9AB-48F3-B20F-B8AA6C55D1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538747"/>
              </p:ext>
            </p:extLst>
          </p:nvPr>
        </p:nvGraphicFramePr>
        <p:xfrm>
          <a:off x="179512" y="4189941"/>
          <a:ext cx="2800350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52" name="Equation" r:id="rId7" imgW="1333440" imgH="533160" progId="Equation.DSMT4">
                  <p:embed/>
                </p:oleObj>
              </mc:Choice>
              <mc:Fallback>
                <p:oleObj name="Equation" r:id="rId7" imgW="1333440" imgH="53316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xmlns="" id="{9EC89EC5-186E-4DFB-885E-48879C0282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189941"/>
                        <a:ext cx="2800350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56AFBBC-5816-4203-8309-26C6BFFC5DE0}"/>
              </a:ext>
            </a:extLst>
          </p:cNvPr>
          <p:cNvSpPr/>
          <p:nvPr/>
        </p:nvSpPr>
        <p:spPr>
          <a:xfrm>
            <a:off x="392156" y="2418325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Интеграл по всем импульсным координатам равен произведению интегралов по отдельным компонентам импульса</a:t>
            </a:r>
            <a:endParaRPr lang="ru-RU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BE0893B-3145-4CC2-86A2-6A59A2E58CC0}"/>
              </a:ext>
            </a:extLst>
          </p:cNvPr>
          <p:cNvSpPr/>
          <p:nvPr/>
        </p:nvSpPr>
        <p:spPr>
          <a:xfrm>
            <a:off x="3279669" y="4243920"/>
            <a:ext cx="5796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Мы не учли, что молекулы одинаковые и физическое состояние не изменится, если их переставить местами. Число перестановок</a:t>
            </a:r>
            <a:endParaRPr lang="ru-RU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623D49B-02D0-4033-B89C-20FBE5409A01}"/>
              </a:ext>
            </a:extLst>
          </p:cNvPr>
          <p:cNvSpPr/>
          <p:nvPr/>
        </p:nvSpPr>
        <p:spPr>
          <a:xfrm>
            <a:off x="3785088" y="5991060"/>
            <a:ext cx="1573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Формула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Стирлинга</a:t>
            </a:r>
            <a:endParaRPr lang="ru-RU" sz="2000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F74A5DAB-E81C-4F5B-A3B8-FF6AF88413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562282"/>
              </p:ext>
            </p:extLst>
          </p:nvPr>
        </p:nvGraphicFramePr>
        <p:xfrm>
          <a:off x="8532440" y="4871722"/>
          <a:ext cx="43128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53" name="Equation" r:id="rId9" imgW="215640" imgH="177480" progId="Equation.DSMT4">
                  <p:embed/>
                </p:oleObj>
              </mc:Choice>
              <mc:Fallback>
                <p:oleObj name="Equation" r:id="rId9" imgW="215640" imgH="177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B1CBF2DD-FEEC-465F-808E-A60BEEE4CF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2440" y="4871722"/>
                        <a:ext cx="43128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xmlns="" id="{FFA225E9-9639-4630-BA71-B868839DDA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020811"/>
              </p:ext>
            </p:extLst>
          </p:nvPr>
        </p:nvGraphicFramePr>
        <p:xfrm>
          <a:off x="208504" y="5430673"/>
          <a:ext cx="2800350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54" name="Equation" r:id="rId11" imgW="1333440" imgH="533160" progId="Equation.DSMT4">
                  <p:embed/>
                </p:oleObj>
              </mc:Choice>
              <mc:Fallback>
                <p:oleObj name="Equation" r:id="rId11" imgW="1333440" imgH="53316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xmlns="" id="{4D3796D2-D9AB-48F3-B20F-B8AA6C55D1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04" y="5430673"/>
                        <a:ext cx="2800350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5F3AB8F5-D1B1-407B-8A05-6969273D1B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491856"/>
              </p:ext>
            </p:extLst>
          </p:nvPr>
        </p:nvGraphicFramePr>
        <p:xfrm>
          <a:off x="5790705" y="5472820"/>
          <a:ext cx="311943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55" name="Equation" r:id="rId13" imgW="1485720" imgH="533160" progId="Equation.DSMT4">
                  <p:embed/>
                </p:oleObj>
              </mc:Choice>
              <mc:Fallback>
                <p:oleObj name="Equation" r:id="rId13" imgW="1485720" imgH="53316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xmlns="" id="{FFA225E9-9639-4630-BA71-B868839DDA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0705" y="5472820"/>
                        <a:ext cx="3119437" cy="11207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9">
            <a:extLst>
              <a:ext uri="{FF2B5EF4-FFF2-40B4-BE49-F238E27FC236}">
                <a16:creationId xmlns:a16="http://schemas.microsoft.com/office/drawing/2014/main" xmlns="" id="{5D2EDF0A-E1B0-4671-8B45-AC06328F62F8}"/>
              </a:ext>
            </a:extLst>
          </p:cNvPr>
          <p:cNvSpPr/>
          <p:nvPr/>
        </p:nvSpPr>
        <p:spPr>
          <a:xfrm>
            <a:off x="3785088" y="5623784"/>
            <a:ext cx="1394301" cy="35586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7517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0EAD9FC-EF7E-4A86-BD89-EC3560DEF6A2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44624"/>
            <a:ext cx="875227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идеального газа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16EDEE18-0649-4F51-A1CF-69CD143B3B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248360"/>
              </p:ext>
            </p:extLst>
          </p:nvPr>
        </p:nvGraphicFramePr>
        <p:xfrm>
          <a:off x="4699666" y="764704"/>
          <a:ext cx="4371976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51" name="Equation" r:id="rId3" imgW="2082600" imgH="558720" progId="Equation.DSMT4">
                  <p:embed/>
                </p:oleObj>
              </mc:Choice>
              <mc:Fallback>
                <p:oleObj name="Equation" r:id="rId3" imgW="2082600" imgH="55872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xmlns="" id="{5F3AB8F5-D1B1-407B-8A05-6969273D1B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666" y="764704"/>
                        <a:ext cx="4371976" cy="117475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FD126D7B-809C-4A9F-B343-35D475001E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729260"/>
              </p:ext>
            </p:extLst>
          </p:nvPr>
        </p:nvGraphicFramePr>
        <p:xfrm>
          <a:off x="179512" y="818679"/>
          <a:ext cx="311943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52" name="Equation" r:id="rId5" imgW="1485720" imgH="533160" progId="Equation.DSMT4">
                  <p:embed/>
                </p:oleObj>
              </mc:Choice>
              <mc:Fallback>
                <p:oleObj name="Equation" r:id="rId5" imgW="1485720" imgH="53316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16EDEE18-0649-4F51-A1CF-69CD143B3B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818679"/>
                        <a:ext cx="3119437" cy="112077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ight Arrow 9">
            <a:extLst>
              <a:ext uri="{FF2B5EF4-FFF2-40B4-BE49-F238E27FC236}">
                <a16:creationId xmlns:a16="http://schemas.microsoft.com/office/drawing/2014/main" xmlns="" id="{47A74BFC-A33C-4CB8-AE35-4473644D3DDE}"/>
              </a:ext>
            </a:extLst>
          </p:cNvPr>
          <p:cNvSpPr/>
          <p:nvPr/>
        </p:nvSpPr>
        <p:spPr>
          <a:xfrm>
            <a:off x="3657424" y="1100051"/>
            <a:ext cx="786911" cy="50405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C5AE4040-BBA5-475F-AF5D-7E3D643194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407532"/>
              </p:ext>
            </p:extLst>
          </p:nvPr>
        </p:nvGraphicFramePr>
        <p:xfrm>
          <a:off x="141040" y="1949103"/>
          <a:ext cx="6000372" cy="1173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53" name="Equation" r:id="rId7" imgW="2857320" imgH="558720" progId="Equation.DSMT4">
                  <p:embed/>
                </p:oleObj>
              </mc:Choice>
              <mc:Fallback>
                <p:oleObj name="Equation" r:id="rId7" imgW="2857320" imgH="55872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xmlns="" id="{11E542B8-E6AB-4A7A-A62E-4CE5304140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040" y="1949103"/>
                        <a:ext cx="6000372" cy="1173312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xmlns="" id="{96D603CA-8BD9-41CF-A9C3-581A0F2487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086987"/>
              </p:ext>
            </p:extLst>
          </p:nvPr>
        </p:nvGraphicFramePr>
        <p:xfrm>
          <a:off x="84105" y="3122415"/>
          <a:ext cx="8720460" cy="1173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54" name="Equation" r:id="rId9" imgW="4152600" imgH="558720" progId="Equation.DSMT4">
                  <p:embed/>
                </p:oleObj>
              </mc:Choice>
              <mc:Fallback>
                <p:oleObj name="Equation" r:id="rId9" imgW="4152600" imgH="55872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6E300FD3-AC7B-49A5-827D-1F63A68733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05" y="3122415"/>
                        <a:ext cx="8720460" cy="1173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xmlns="" id="{9F7EA82F-3708-426B-A2E5-5F171EBDAC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811211"/>
              </p:ext>
            </p:extLst>
          </p:nvPr>
        </p:nvGraphicFramePr>
        <p:xfrm>
          <a:off x="122459" y="4437112"/>
          <a:ext cx="557371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55" name="Equation" r:id="rId11" imgW="2654280" imgH="444240" progId="Equation.DSMT4">
                  <p:embed/>
                </p:oleObj>
              </mc:Choice>
              <mc:Fallback>
                <p:oleObj name="Equation" r:id="rId11" imgW="2654280" imgH="4442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xmlns="" id="{906BB9B4-494C-4D05-80FB-6EA71B2F0F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459" y="4437112"/>
                        <a:ext cx="5573713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xmlns="" id="{5FD946D6-3A70-4C23-B89F-1181E18193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417359"/>
              </p:ext>
            </p:extLst>
          </p:nvPr>
        </p:nvGraphicFramePr>
        <p:xfrm>
          <a:off x="70467" y="5572596"/>
          <a:ext cx="717391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756" name="Equation" r:id="rId13" imgW="3416040" imgH="444240" progId="Equation.DSMT4">
                  <p:embed/>
                </p:oleObj>
              </mc:Choice>
              <mc:Fallback>
                <p:oleObj name="Equation" r:id="rId13" imgW="3416040" imgH="4442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xmlns="" id="{16272D50-5AD9-4B91-8A0B-ECA68B6B6F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67" y="5572596"/>
                        <a:ext cx="7173913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97936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691680" y="44624"/>
            <a:ext cx="57606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Третье начало термодинамики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1168300"/>
            <a:ext cx="5920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Энтропия любой равновесной системы стремится к нулю при стремлении к нулю температуры:</a:t>
            </a:r>
            <a:endParaRPr lang="ru-RU" sz="1600" dirty="0"/>
          </a:p>
        </p:txBody>
      </p:sp>
      <p:sp>
        <p:nvSpPr>
          <p:cNvPr id="6" name="Rectangle 5"/>
          <p:cNvSpPr/>
          <p:nvPr/>
        </p:nvSpPr>
        <p:spPr>
          <a:xfrm>
            <a:off x="429137" y="743438"/>
            <a:ext cx="58010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Формулировка Планка (1911) - современная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950" y="764704"/>
            <a:ext cx="2318658" cy="33123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444208" y="4151982"/>
            <a:ext cx="25878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Макс Карл Эрнст Людвиг Планк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vi-VN" sz="1600" dirty="0"/>
              <a:t>(</a:t>
            </a:r>
            <a:r>
              <a:rPr lang="ru-RU" sz="1600" dirty="0"/>
              <a:t>нем</a:t>
            </a:r>
            <a:r>
              <a:rPr lang="vi-VN" sz="1600" dirty="0"/>
              <a:t>. </a:t>
            </a:r>
            <a:r>
              <a:rPr lang="de-DE" sz="1600" i="1" dirty="0"/>
              <a:t>Max Karl Ernst Ludwig Planck</a:t>
            </a:r>
            <a:r>
              <a:rPr lang="en-US" sz="1600" dirty="0"/>
              <a:t>,</a:t>
            </a:r>
            <a:r>
              <a:rPr lang="ru-RU" sz="1600" i="1" dirty="0"/>
              <a:t> </a:t>
            </a:r>
            <a:r>
              <a:rPr lang="ru-RU" sz="1600" dirty="0"/>
              <a:t>1858</a:t>
            </a:r>
            <a:r>
              <a:rPr lang="vi-VN" sz="1600" dirty="0"/>
              <a:t> —</a:t>
            </a:r>
            <a:r>
              <a:rPr lang="ru-RU" sz="1600" dirty="0"/>
              <a:t>1947)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3508" y="5301208"/>
            <a:ext cx="8316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В действительности при всех измерениях стремление энтропии к нулю начинает проявляться значительно раньше, чем могут стать существенными дискретность квантовых уровней макроскопической системы и влияние квантового вырождения.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250828"/>
              </p:ext>
            </p:extLst>
          </p:nvPr>
        </p:nvGraphicFramePr>
        <p:xfrm>
          <a:off x="3467680" y="1715938"/>
          <a:ext cx="86328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380" name="Equation" r:id="rId4" imgW="431640" imgH="177480" progId="Equation.DSMT4">
                  <p:embed/>
                </p:oleObj>
              </mc:Choice>
              <mc:Fallback>
                <p:oleObj name="Equation" r:id="rId4" imgW="431640" imgH="1774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680" y="1715938"/>
                        <a:ext cx="86328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7505" y="212850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Формулировка Планка соответствует определению энтропии в статистической физике через термодинамическую вероятность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651597"/>
              </p:ext>
            </p:extLst>
          </p:nvPr>
        </p:nvGraphicFramePr>
        <p:xfrm>
          <a:off x="2445783" y="2852936"/>
          <a:ext cx="12441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381" name="Equation" r:id="rId6" imgW="622080" imgH="177480" progId="Equation.DSMT4">
                  <p:embed/>
                </p:oleObj>
              </mc:Choice>
              <mc:Fallback>
                <p:oleObj name="Equation" r:id="rId6" imgW="622080" imgH="177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5783" y="2852936"/>
                        <a:ext cx="12441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29203" y="3292242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При абсолютном нуле температуры система находится в основном квантово-механическом состоянии. Если оно не вырождено, то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т.е.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макросостояние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реализуется единственным микрораспределением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 поэтому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074361"/>
              </p:ext>
            </p:extLst>
          </p:nvPr>
        </p:nvGraphicFramePr>
        <p:xfrm>
          <a:off x="1238250" y="4867275"/>
          <a:ext cx="35306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382" name="Equation" r:id="rId8" imgW="1765080" imgH="203040" progId="Equation.DSMT4">
                  <p:embed/>
                </p:oleObj>
              </mc:Choice>
              <mc:Fallback>
                <p:oleObj name="Equation" r:id="rId8" imgW="17650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4867275"/>
                        <a:ext cx="3530600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096269"/>
              </p:ext>
            </p:extLst>
          </p:nvPr>
        </p:nvGraphicFramePr>
        <p:xfrm>
          <a:off x="1639620" y="1700808"/>
          <a:ext cx="86328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383" name="Equation" r:id="rId10" imgW="431640" imgH="177480" progId="Equation.DSMT4">
                  <p:embed/>
                </p:oleObj>
              </mc:Choice>
              <mc:Fallback>
                <p:oleObj name="Equation" r:id="rId10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620" y="1700808"/>
                        <a:ext cx="86328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622344"/>
              </p:ext>
            </p:extLst>
          </p:nvPr>
        </p:nvGraphicFramePr>
        <p:xfrm>
          <a:off x="2578270" y="3933056"/>
          <a:ext cx="68544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384" name="Equation" r:id="rId12" imgW="342720" imgH="164880" progId="Equation.DSMT4">
                  <p:embed/>
                </p:oleObj>
              </mc:Choice>
              <mc:Fallback>
                <p:oleObj name="Equation" r:id="rId12" imgW="342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270" y="3933056"/>
                        <a:ext cx="68544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128770" y="6237312"/>
            <a:ext cx="80436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Третье начало даёт возможность определять абсолютное значение энтропии и других термодинамических потенциалов</a:t>
            </a:r>
          </a:p>
        </p:txBody>
      </p:sp>
    </p:spTree>
    <p:extLst>
      <p:ext uri="{BB962C8B-B14F-4D97-AF65-F5344CB8AC3E}">
        <p14:creationId xmlns:p14="http://schemas.microsoft.com/office/powerpoint/2010/main" val="9271880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36448" y="-32738"/>
            <a:ext cx="57606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Третье начало термодинамики</a:t>
            </a:r>
          </a:p>
        </p:txBody>
      </p:sp>
      <p:sp>
        <p:nvSpPr>
          <p:cNvPr id="5" name="Rectangle 4"/>
          <p:cNvSpPr/>
          <p:nvPr/>
        </p:nvSpPr>
        <p:spPr>
          <a:xfrm>
            <a:off x="50694" y="581299"/>
            <a:ext cx="53865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Формулировка Нернста (1906) </a:t>
            </a:r>
          </a:p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(тепловая теорема Нернста)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129" y="1268760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Всякий термодинамический процесс, протекающий при фиксированной температуре, сколь угодно близкой к нулю происходят без изменения энтропии.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496" y="2633026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Коротко – предельная изотерма              совпадает с предельной адиабатой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71081"/>
              </p:ext>
            </p:extLst>
          </p:nvPr>
        </p:nvGraphicFramePr>
        <p:xfrm>
          <a:off x="1691680" y="2159438"/>
          <a:ext cx="776952" cy="31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0" name="Equation" r:id="rId3" imgW="431640" imgH="177480" progId="Equation.DSMT4">
                  <p:embed/>
                </p:oleObj>
              </mc:Choice>
              <mc:Fallback>
                <p:oleObj name="Equation" r:id="rId3" imgW="431640" imgH="177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159438"/>
                        <a:ext cx="776952" cy="31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16014"/>
              </p:ext>
            </p:extLst>
          </p:nvPr>
        </p:nvGraphicFramePr>
        <p:xfrm>
          <a:off x="3138748" y="2143489"/>
          <a:ext cx="75427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1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748" y="2143489"/>
                        <a:ext cx="754272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138643"/>
              </p:ext>
            </p:extLst>
          </p:nvPr>
        </p:nvGraphicFramePr>
        <p:xfrm>
          <a:off x="2377568" y="2873697"/>
          <a:ext cx="75427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2" name="Equation" r:id="rId7" imgW="419040" imgH="228600" progId="Equation.DSMT4">
                  <p:embed/>
                </p:oleObj>
              </mc:Choice>
              <mc:Fallback>
                <p:oleObj name="Equation" r:id="rId7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7568" y="2873697"/>
                        <a:ext cx="754272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81036" y="3674978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При приближении к абсолютному нулю, энтропия стремится к определенному конечному пределу      , 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не зависящему от конечного состояния системы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565184"/>
              </p:ext>
            </p:extLst>
          </p:nvPr>
        </p:nvGraphicFramePr>
        <p:xfrm>
          <a:off x="3218169" y="2633026"/>
          <a:ext cx="662904" cy="31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3" name="Equation" r:id="rId8" imgW="368280" imgH="177480" progId="Equation.DSMT4">
                  <p:embed/>
                </p:oleObj>
              </mc:Choice>
              <mc:Fallback>
                <p:oleObj name="Equation" r:id="rId8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8169" y="2633026"/>
                        <a:ext cx="662904" cy="31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1736448" y="3336424"/>
            <a:ext cx="36996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Эквивалентные формулировки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03268"/>
              </p:ext>
            </p:extLst>
          </p:nvPr>
        </p:nvGraphicFramePr>
        <p:xfrm>
          <a:off x="4903223" y="3674978"/>
          <a:ext cx="25241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4" name="Equation" r:id="rId10" imgW="139680" imgH="177480" progId="Equation.DSMT4">
                  <p:embed/>
                </p:oleObj>
              </mc:Choice>
              <mc:Fallback>
                <p:oleObj name="Equation" r:id="rId10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3223" y="3674978"/>
                        <a:ext cx="252413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05821"/>
              </p:ext>
            </p:extLst>
          </p:nvPr>
        </p:nvGraphicFramePr>
        <p:xfrm>
          <a:off x="4734703" y="3920455"/>
          <a:ext cx="322262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5" name="Equation" r:id="rId12" imgW="177480" imgH="228600" progId="Equation.DSMT4">
                  <p:embed/>
                </p:oleObj>
              </mc:Choice>
              <mc:Fallback>
                <p:oleObj name="Equation" r:id="rId12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4703" y="3920455"/>
                        <a:ext cx="322262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89246" y="4581128"/>
            <a:ext cx="5715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Все процессы при абсолютном нуле,            , при которых система переходит из одного равновесного состояния в другое, происходят без изменения энтропии</a:t>
            </a:r>
            <a:r>
              <a:rPr lang="ru-RU" sz="1600" dirty="0"/>
              <a:t>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330710"/>
              </p:ext>
            </p:extLst>
          </p:nvPr>
        </p:nvGraphicFramePr>
        <p:xfrm>
          <a:off x="3682439" y="4591761"/>
          <a:ext cx="662904" cy="31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6" name="Equation" r:id="rId14" imgW="368280" imgH="177480" progId="Equation.DSMT4">
                  <p:embed/>
                </p:oleObj>
              </mc:Choice>
              <mc:Fallback>
                <p:oleObj name="Equation" r:id="rId14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2439" y="4591761"/>
                        <a:ext cx="662904" cy="31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18531"/>
              </p:ext>
            </p:extLst>
          </p:nvPr>
        </p:nvGraphicFramePr>
        <p:xfrm>
          <a:off x="123924" y="5661248"/>
          <a:ext cx="3195637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7" name="Equation" r:id="rId16" imgW="1777680" imgH="304560" progId="Equation.DSMT4">
                  <p:embed/>
                </p:oleObj>
              </mc:Choice>
              <mc:Fallback>
                <p:oleObj name="Equation" r:id="rId16" imgW="177768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924" y="5661248"/>
                        <a:ext cx="3195637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623779"/>
              </p:ext>
            </p:extLst>
          </p:nvPr>
        </p:nvGraphicFramePr>
        <p:xfrm>
          <a:off x="3998548" y="5507632"/>
          <a:ext cx="161925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8" name="Equation" r:id="rId18" imgW="901440" imgH="444240" progId="Equation.DSMT4">
                  <p:embed/>
                </p:oleObj>
              </mc:Choice>
              <mc:Fallback>
                <p:oleObj name="Equation" r:id="rId18" imgW="9014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548" y="5507632"/>
                        <a:ext cx="1619250" cy="80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3385646" y="5733256"/>
            <a:ext cx="648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728702"/>
              </p:ext>
            </p:extLst>
          </p:nvPr>
        </p:nvGraphicFramePr>
        <p:xfrm>
          <a:off x="118137" y="6448742"/>
          <a:ext cx="228600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19" name="Equation" r:id="rId20" imgW="126720" imgH="139680" progId="Equation.DSMT4">
                  <p:embed/>
                </p:oleObj>
              </mc:Choice>
              <mc:Fallback>
                <p:oleObj name="Equation" r:id="rId20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37" y="6448742"/>
                        <a:ext cx="228600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406169" y="6381328"/>
            <a:ext cx="5715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любой термодинамический параметр (давление, объем)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764704"/>
            <a:ext cx="2592288" cy="345170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5969628" y="4282463"/>
            <a:ext cx="29386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Вальтер Герман Нернст </a:t>
            </a:r>
            <a:r>
              <a:rPr lang="vi-VN" dirty="0"/>
              <a:t>(</a:t>
            </a:r>
            <a:r>
              <a:rPr lang="ru-RU" dirty="0"/>
              <a:t>нем</a:t>
            </a:r>
            <a:r>
              <a:rPr lang="vi-VN" dirty="0"/>
              <a:t>. </a:t>
            </a:r>
            <a:r>
              <a:rPr lang="de-DE" i="1" dirty="0"/>
              <a:t>Walther Hermann Nernst</a:t>
            </a:r>
            <a:r>
              <a:rPr lang="en-US" dirty="0"/>
              <a:t>,</a:t>
            </a:r>
            <a:r>
              <a:rPr lang="ru-RU" i="1" dirty="0"/>
              <a:t> </a:t>
            </a:r>
            <a:r>
              <a:rPr lang="ru-RU" dirty="0"/>
              <a:t>1864</a:t>
            </a:r>
            <a:r>
              <a:rPr lang="vi-VN" dirty="0"/>
              <a:t> —</a:t>
            </a:r>
            <a:r>
              <a:rPr lang="ru-RU" dirty="0"/>
              <a:t>1941)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024034" y="5416396"/>
            <a:ext cx="3012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Энтропию равновесной системы при абсолютном нуле температуры считают равной нулю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(абсолютная энтропия)</a:t>
            </a: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87058"/>
              </p:ext>
            </p:extLst>
          </p:nvPr>
        </p:nvGraphicFramePr>
        <p:xfrm>
          <a:off x="7417852" y="6140074"/>
          <a:ext cx="75427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20" name="Equation" r:id="rId23" imgW="419040" imgH="228600" progId="Equation.DSMT4">
                  <p:embed/>
                </p:oleObj>
              </mc:Choice>
              <mc:Fallback>
                <p:oleObj name="Equation" r:id="rId23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7852" y="6140074"/>
                        <a:ext cx="754272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38718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259632" y="44624"/>
            <a:ext cx="676875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Недостижимость абсолютного нуля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4794" y="5517232"/>
            <a:ext cx="82251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Иногда третье начало термодинамики формулируется в виде утверждения о недостижимости абсолютного нуля за конечное число операций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Но ничто не запрещает подойти к абсолютному нулю сколь угодно близко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Рекорд около 10</a:t>
            </a:r>
            <a:r>
              <a:rPr lang="ru-RU" baseline="30000" dirty="0" smtClean="0">
                <a:latin typeface="Arial" pitchFamily="34" charset="0"/>
                <a:cs typeface="Arial" pitchFamily="34" charset="0"/>
              </a:rPr>
              <a:t>-6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К.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90568" y="3365664"/>
            <a:ext cx="2952328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90568" y="917392"/>
            <a:ext cx="0" cy="2448272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441305"/>
              </p:ext>
            </p:extLst>
          </p:nvPr>
        </p:nvGraphicFramePr>
        <p:xfrm>
          <a:off x="2992940" y="3030278"/>
          <a:ext cx="253440" cy="27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0" name="Equation" r:id="rId3" imgW="126720" imgH="139680" progId="Equation.DSMT4">
                  <p:embed/>
                </p:oleObj>
              </mc:Choice>
              <mc:Fallback>
                <p:oleObj name="Equation" r:id="rId3" imgW="126720" imgH="1396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940" y="3030278"/>
                        <a:ext cx="253440" cy="279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72208"/>
              </p:ext>
            </p:extLst>
          </p:nvPr>
        </p:nvGraphicFramePr>
        <p:xfrm>
          <a:off x="35496" y="768961"/>
          <a:ext cx="3549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1" name="Equation" r:id="rId5" imgW="177480" imgH="164880" progId="Equation.DSMT4">
                  <p:embed/>
                </p:oleObj>
              </mc:Choice>
              <mc:Fallback>
                <p:oleObj name="Equation" r:id="rId5" imgW="1774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768961"/>
                        <a:ext cx="3549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743769" y="1412776"/>
            <a:ext cx="2169042" cy="1839432"/>
          </a:xfrm>
          <a:custGeom>
            <a:avLst/>
            <a:gdLst>
              <a:gd name="connsiteX0" fmla="*/ 0 w 2169042"/>
              <a:gd name="connsiteY0" fmla="*/ 0 h 1839432"/>
              <a:gd name="connsiteX1" fmla="*/ 265814 w 2169042"/>
              <a:gd name="connsiteY1" fmla="*/ 871870 h 1839432"/>
              <a:gd name="connsiteX2" fmla="*/ 1052623 w 2169042"/>
              <a:gd name="connsiteY2" fmla="*/ 1467293 h 1839432"/>
              <a:gd name="connsiteX3" fmla="*/ 2169042 w 2169042"/>
              <a:gd name="connsiteY3" fmla="*/ 1839432 h 183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9042" h="1839432">
                <a:moveTo>
                  <a:pt x="0" y="0"/>
                </a:moveTo>
                <a:cubicBezTo>
                  <a:pt x="45188" y="313660"/>
                  <a:pt x="90377" y="627321"/>
                  <a:pt x="265814" y="871870"/>
                </a:cubicBezTo>
                <a:cubicBezTo>
                  <a:pt x="441251" y="1116419"/>
                  <a:pt x="735418" y="1306033"/>
                  <a:pt x="1052623" y="1467293"/>
                </a:cubicBezTo>
                <a:cubicBezTo>
                  <a:pt x="1369828" y="1628553"/>
                  <a:pt x="1769435" y="1733992"/>
                  <a:pt x="2169042" y="1839432"/>
                </a:cubicBezTo>
              </a:path>
            </a:pathLst>
          </a:custGeom>
          <a:ln w="34925">
            <a:solidFill>
              <a:srgbClr val="4110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Freeform 14"/>
          <p:cNvSpPr/>
          <p:nvPr/>
        </p:nvSpPr>
        <p:spPr>
          <a:xfrm>
            <a:off x="1231763" y="1233377"/>
            <a:ext cx="1711842" cy="1573618"/>
          </a:xfrm>
          <a:custGeom>
            <a:avLst/>
            <a:gdLst>
              <a:gd name="connsiteX0" fmla="*/ 0 w 1711842"/>
              <a:gd name="connsiteY0" fmla="*/ 0 h 1573618"/>
              <a:gd name="connsiteX1" fmla="*/ 223284 w 1711842"/>
              <a:gd name="connsiteY1" fmla="*/ 808074 h 1573618"/>
              <a:gd name="connsiteX2" fmla="*/ 808074 w 1711842"/>
              <a:gd name="connsiteY2" fmla="*/ 1265274 h 1573618"/>
              <a:gd name="connsiteX3" fmla="*/ 1711842 w 1711842"/>
              <a:gd name="connsiteY3" fmla="*/ 1573618 h 157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842" h="1573618">
                <a:moveTo>
                  <a:pt x="0" y="0"/>
                </a:moveTo>
                <a:cubicBezTo>
                  <a:pt x="44302" y="298597"/>
                  <a:pt x="88605" y="597195"/>
                  <a:pt x="223284" y="808074"/>
                </a:cubicBezTo>
                <a:cubicBezTo>
                  <a:pt x="357963" y="1018953"/>
                  <a:pt x="559981" y="1137683"/>
                  <a:pt x="808074" y="1265274"/>
                </a:cubicBezTo>
                <a:cubicBezTo>
                  <a:pt x="1056167" y="1392865"/>
                  <a:pt x="1384004" y="1483241"/>
                  <a:pt x="1711842" y="1573618"/>
                </a:cubicBezTo>
              </a:path>
            </a:pathLst>
          </a:cu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Freeform 15"/>
          <p:cNvSpPr/>
          <p:nvPr/>
        </p:nvSpPr>
        <p:spPr>
          <a:xfrm>
            <a:off x="1774023" y="2349795"/>
            <a:ext cx="435935" cy="712382"/>
          </a:xfrm>
          <a:custGeom>
            <a:avLst/>
            <a:gdLst>
              <a:gd name="connsiteX0" fmla="*/ 0 w 435935"/>
              <a:gd name="connsiteY0" fmla="*/ 0 h 712382"/>
              <a:gd name="connsiteX1" fmla="*/ 116958 w 435935"/>
              <a:gd name="connsiteY1" fmla="*/ 393405 h 712382"/>
              <a:gd name="connsiteX2" fmla="*/ 435935 w 435935"/>
              <a:gd name="connsiteY2" fmla="*/ 712382 h 71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5935" h="712382">
                <a:moveTo>
                  <a:pt x="0" y="0"/>
                </a:moveTo>
                <a:cubicBezTo>
                  <a:pt x="22151" y="137337"/>
                  <a:pt x="44302" y="274675"/>
                  <a:pt x="116958" y="393405"/>
                </a:cubicBezTo>
                <a:cubicBezTo>
                  <a:pt x="189614" y="512135"/>
                  <a:pt x="312774" y="612258"/>
                  <a:pt x="435935" y="712382"/>
                </a:cubicBezTo>
              </a:path>
            </a:pathLst>
          </a:custGeom>
          <a:ln w="349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5418943"/>
              </p:ext>
            </p:extLst>
          </p:nvPr>
        </p:nvGraphicFramePr>
        <p:xfrm>
          <a:off x="692184" y="940525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2" name="Equation" r:id="rId7" imgW="177480" imgH="228600" progId="Equation.DSMT4">
                  <p:embed/>
                </p:oleObj>
              </mc:Choice>
              <mc:Fallback>
                <p:oleObj name="Equation" r:id="rId7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84" y="940525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761490"/>
              </p:ext>
            </p:extLst>
          </p:nvPr>
        </p:nvGraphicFramePr>
        <p:xfrm>
          <a:off x="743769" y="2806995"/>
          <a:ext cx="736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3" name="Equation" r:id="rId9" imgW="368280" imgH="177480" progId="Equation.DSMT4">
                  <p:embed/>
                </p:oleObj>
              </mc:Choice>
              <mc:Fallback>
                <p:oleObj name="Equation" r:id="rId9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769" y="2806995"/>
                        <a:ext cx="736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182309"/>
              </p:ext>
            </p:extLst>
          </p:nvPr>
        </p:nvGraphicFramePr>
        <p:xfrm>
          <a:off x="1369100" y="917575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4" name="Equation" r:id="rId11" imgW="164880" imgH="228600" progId="Equation.DSMT4">
                  <p:embed/>
                </p:oleObj>
              </mc:Choice>
              <mc:Fallback>
                <p:oleObj name="Equation" r:id="rId11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9100" y="917575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3203848" y="1265216"/>
            <a:ext cx="5715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Пусть удалось перейти от исходного состояния 1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 адиабате                 до состояния 2, лежащего на предельной изотерме</a:t>
            </a:r>
          </a:p>
        </p:txBody>
      </p:sp>
      <p:sp>
        <p:nvSpPr>
          <p:cNvPr id="21" name="Oval 20"/>
          <p:cNvSpPr/>
          <p:nvPr/>
        </p:nvSpPr>
        <p:spPr>
          <a:xfrm>
            <a:off x="1261390" y="168493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356058"/>
              </p:ext>
            </p:extLst>
          </p:nvPr>
        </p:nvGraphicFramePr>
        <p:xfrm>
          <a:off x="1498680" y="1549310"/>
          <a:ext cx="177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5" name="Equation" r:id="rId13" imgW="88560" imgH="164880" progId="Equation.DSMT4">
                  <p:embed/>
                </p:oleObj>
              </mc:Choice>
              <mc:Fallback>
                <p:oleObj name="Equation" r:id="rId13" imgW="8856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680" y="1549310"/>
                        <a:ext cx="177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Oval 22"/>
          <p:cNvSpPr/>
          <p:nvPr/>
        </p:nvSpPr>
        <p:spPr>
          <a:xfrm>
            <a:off x="2098317" y="2958270"/>
            <a:ext cx="144016" cy="144016"/>
          </a:xfrm>
          <a:prstGeom prst="ellipse">
            <a:avLst/>
          </a:prstGeom>
          <a:solidFill>
            <a:srgbClr val="4110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798256"/>
              </p:ext>
            </p:extLst>
          </p:nvPr>
        </p:nvGraphicFramePr>
        <p:xfrm>
          <a:off x="4734859" y="1524765"/>
          <a:ext cx="812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6" name="Equation" r:id="rId15" imgW="406080" imgH="228600" progId="Equation.DSMT4">
                  <p:embed/>
                </p:oleObj>
              </mc:Choice>
              <mc:Fallback>
                <p:oleObj name="Equation" r:id="rId15" imgW="406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4859" y="1524765"/>
                        <a:ext cx="812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062699"/>
              </p:ext>
            </p:extLst>
          </p:nvPr>
        </p:nvGraphicFramePr>
        <p:xfrm>
          <a:off x="5741391" y="1849264"/>
          <a:ext cx="736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7" name="Equation" r:id="rId17" imgW="368280" imgH="177480" progId="Equation.DSMT4">
                  <p:embed/>
                </p:oleObj>
              </mc:Choice>
              <mc:Fallback>
                <p:oleObj name="Equation" r:id="rId17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1391" y="1849264"/>
                        <a:ext cx="736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037677"/>
              </p:ext>
            </p:extLst>
          </p:nvPr>
        </p:nvGraphicFramePr>
        <p:xfrm>
          <a:off x="2303509" y="2788609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8" name="Equation" r:id="rId19" imgW="126720" imgH="164880" progId="Equation.DSMT4">
                  <p:embed/>
                </p:oleObj>
              </mc:Choice>
              <mc:Fallback>
                <p:oleObj name="Equation" r:id="rId19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3509" y="2788609"/>
                        <a:ext cx="2540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3681436" y="2432969"/>
            <a:ext cx="5355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Но согласно </a:t>
            </a:r>
            <a:r>
              <a:rPr lang="ru-RU" dirty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началу термодинамики изотерма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          совпадает с предельной адиабатой 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41563"/>
              </p:ext>
            </p:extLst>
          </p:nvPr>
        </p:nvGraphicFramePr>
        <p:xfrm>
          <a:off x="3700206" y="2712329"/>
          <a:ext cx="736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79" name="Equation" r:id="rId21" imgW="368280" imgH="177480" progId="Equation.DSMT4">
                  <p:embed/>
                </p:oleObj>
              </mc:Choice>
              <mc:Fallback>
                <p:oleObj name="Equation" r:id="rId21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0206" y="2712329"/>
                        <a:ext cx="736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459504"/>
              </p:ext>
            </p:extLst>
          </p:nvPr>
        </p:nvGraphicFramePr>
        <p:xfrm>
          <a:off x="8429787" y="2683768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80" name="Equation" r:id="rId23" imgW="177480" imgH="228600" progId="Equation.DSMT4">
                  <p:embed/>
                </p:oleObj>
              </mc:Choice>
              <mc:Fallback>
                <p:oleObj name="Equation" r:id="rId23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787" y="2683768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9"/>
          <p:cNvSpPr/>
          <p:nvPr/>
        </p:nvSpPr>
        <p:spPr>
          <a:xfrm>
            <a:off x="307289" y="3535848"/>
            <a:ext cx="88367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Тогда адиабата             имеет общую точку с предельной адиабатой         , т.е. две адиабаты пересекаются. Это запрещено </a:t>
            </a:r>
            <a:r>
              <a:rPr lang="en-US" dirty="0">
                <a:latin typeface="Arial" pitchFamily="34" charset="0"/>
                <a:cs typeface="Arial" pitchFamily="34" charset="0"/>
              </a:rPr>
              <a:t>II</a:t>
            </a:r>
            <a:r>
              <a:rPr lang="ru-RU" dirty="0">
                <a:latin typeface="Arial" pitchFamily="34" charset="0"/>
                <a:cs typeface="Arial" pitchFamily="34" charset="0"/>
              </a:rPr>
              <a:t> началом термодинамики, т.к. энтропия есть однозначная функция  термодинамического состояния </a:t>
            </a: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728956"/>
              </p:ext>
            </p:extLst>
          </p:nvPr>
        </p:nvGraphicFramePr>
        <p:xfrm>
          <a:off x="2299160" y="3520852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81" name="Equation" r:id="rId25" imgW="164880" imgH="228600" progId="Equation.DSMT4">
                  <p:embed/>
                </p:oleObj>
              </mc:Choice>
              <mc:Fallback>
                <p:oleObj name="Equation" r:id="rId25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9160" y="3520852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414847"/>
              </p:ext>
            </p:extLst>
          </p:nvPr>
        </p:nvGraphicFramePr>
        <p:xfrm>
          <a:off x="7704644" y="3535848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82" name="Equation" r:id="rId27" imgW="177480" imgH="228600" progId="Equation.DSMT4">
                  <p:embed/>
                </p:oleObj>
              </mc:Choice>
              <mc:Fallback>
                <p:oleObj name="Equation" r:id="rId27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4644" y="3535848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323528" y="4653136"/>
            <a:ext cx="8369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Предположение о достижимости нулевой изотермы               отпадает   ввиду его несовместимости с 2 и 3 началами термодинамики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699793" y="764704"/>
            <a:ext cx="6261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Самый выгодный способ охлаждения - адиабатический</a:t>
            </a: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280165"/>
              </p:ext>
            </p:extLst>
          </p:nvPr>
        </p:nvGraphicFramePr>
        <p:xfrm>
          <a:off x="6054238" y="4653136"/>
          <a:ext cx="736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83" name="Equation" r:id="rId28" imgW="368280" imgH="177480" progId="Equation.DSMT4">
                  <p:embed/>
                </p:oleObj>
              </mc:Choice>
              <mc:Fallback>
                <p:oleObj name="Equation" r:id="rId28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238" y="4653136"/>
                        <a:ext cx="736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xmlns="" id="{A957EBF1-B30C-4454-8CA5-9CA8F2C099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959340"/>
              </p:ext>
            </p:extLst>
          </p:nvPr>
        </p:nvGraphicFramePr>
        <p:xfrm>
          <a:off x="1623690" y="1881109"/>
          <a:ext cx="736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84" name="Equation" r:id="rId30" imgW="368280" imgH="177480" progId="Equation.DSMT4">
                  <p:embed/>
                </p:oleObj>
              </mc:Choice>
              <mc:Fallback>
                <p:oleObj name="Equation" r:id="rId30" imgW="368280" imgH="17748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3690" y="1881109"/>
                        <a:ext cx="736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88704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9512" y="54416"/>
            <a:ext cx="87484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Свойства вещества вблизи абсолютного нуля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841400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Теплоёмкости           и           при                     равны нулю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97193"/>
              </p:ext>
            </p:extLst>
          </p:nvPr>
        </p:nvGraphicFramePr>
        <p:xfrm>
          <a:off x="2051720" y="84140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2" name="Equation" r:id="rId3" imgW="203040" imgH="228600" progId="Equation.DSMT4">
                  <p:embed/>
                </p:oleObj>
              </mc:Choice>
              <mc:Fallback>
                <p:oleObj name="Equation" r:id="rId3" imgW="203040" imgH="22860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841400"/>
                        <a:ext cx="406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946602"/>
              </p:ext>
            </p:extLst>
          </p:nvPr>
        </p:nvGraphicFramePr>
        <p:xfrm>
          <a:off x="2771651" y="839110"/>
          <a:ext cx="406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3"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651" y="839110"/>
                        <a:ext cx="4064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511795"/>
              </p:ext>
            </p:extLst>
          </p:nvPr>
        </p:nvGraphicFramePr>
        <p:xfrm>
          <a:off x="323528" y="1552749"/>
          <a:ext cx="2844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4" name="Equation" r:id="rId7" imgW="1422360" imgH="393480" progId="Equation.DSMT4">
                  <p:embed/>
                </p:oleObj>
              </mc:Choice>
              <mc:Fallback>
                <p:oleObj name="Equation" r:id="rId7" imgW="14223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552749"/>
                        <a:ext cx="2844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707904" y="1484784"/>
            <a:ext cx="4680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                 энтропия стремится к определённому пределу          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Поэтому                   величина конечная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133923"/>
              </p:ext>
            </p:extLst>
          </p:nvPr>
        </p:nvGraphicFramePr>
        <p:xfrm>
          <a:off x="4283968" y="1484784"/>
          <a:ext cx="863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5" name="Equation" r:id="rId9" imgW="431640" imgH="177480" progId="Equation.DSMT4">
                  <p:embed/>
                </p:oleObj>
              </mc:Choice>
              <mc:Fallback>
                <p:oleObj name="Equation" r:id="rId9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1484784"/>
                        <a:ext cx="863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226094"/>
              </p:ext>
            </p:extLst>
          </p:nvPr>
        </p:nvGraphicFramePr>
        <p:xfrm>
          <a:off x="6526629" y="1729976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6" name="Equation" r:id="rId11" imgW="177480" imgH="228600" progId="Equation.DSMT4">
                  <p:embed/>
                </p:oleObj>
              </mc:Choice>
              <mc:Fallback>
                <p:oleObj name="Equation" r:id="rId11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6629" y="1729976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98015"/>
              </p:ext>
            </p:extLst>
          </p:nvPr>
        </p:nvGraphicFramePr>
        <p:xfrm>
          <a:off x="4860032" y="2052514"/>
          <a:ext cx="965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7" name="Equation" r:id="rId13" imgW="482400" imgH="177480" progId="Equation.DSMT4">
                  <p:embed/>
                </p:oleObj>
              </mc:Choice>
              <mc:Fallback>
                <p:oleObj name="Equation" r:id="rId13" imgW="482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052514"/>
                        <a:ext cx="965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251520" y="2780928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Термический коэффициент давления           и изобарный коэффициент теплового расширения         стремятся у нулю при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911222"/>
              </p:ext>
            </p:extLst>
          </p:nvPr>
        </p:nvGraphicFramePr>
        <p:xfrm>
          <a:off x="5825232" y="3104093"/>
          <a:ext cx="863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8" name="Equation" r:id="rId15" imgW="431640" imgH="177480" progId="Equation.DSMT4">
                  <p:embed/>
                </p:oleObj>
              </mc:Choice>
              <mc:Fallback>
                <p:oleObj name="Equation" r:id="rId15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5232" y="3104093"/>
                        <a:ext cx="863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477136"/>
              </p:ext>
            </p:extLst>
          </p:nvPr>
        </p:nvGraphicFramePr>
        <p:xfrm>
          <a:off x="5076056" y="5443278"/>
          <a:ext cx="3911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19" name="Equation" r:id="rId17" imgW="1955520" imgH="444240" progId="Equation.DSMT4">
                  <p:embed/>
                </p:oleObj>
              </mc:Choice>
              <mc:Fallback>
                <p:oleObj name="Equation" r:id="rId17" imgW="1955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5443278"/>
                        <a:ext cx="39116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323528" y="3641624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Из соотношений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Максвелла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479463"/>
              </p:ext>
            </p:extLst>
          </p:nvPr>
        </p:nvGraphicFramePr>
        <p:xfrm>
          <a:off x="179512" y="4437112"/>
          <a:ext cx="22860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0" name="Equation" r:id="rId19" imgW="1143000" imgH="469800" progId="Equation.DSMT4">
                  <p:embed/>
                </p:oleObj>
              </mc:Choice>
              <mc:Fallback>
                <p:oleObj name="Equation" r:id="rId19" imgW="11430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437112"/>
                        <a:ext cx="22860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269583"/>
              </p:ext>
            </p:extLst>
          </p:nvPr>
        </p:nvGraphicFramePr>
        <p:xfrm>
          <a:off x="147765" y="5445224"/>
          <a:ext cx="2108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1" name="Equation" r:id="rId21" imgW="1054080" imgH="444240" progId="Equation.DSMT4">
                  <p:embed/>
                </p:oleObj>
              </mc:Choice>
              <mc:Fallback>
                <p:oleObj name="Equation" r:id="rId21" imgW="10540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65" y="5445224"/>
                        <a:ext cx="21082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060973"/>
              </p:ext>
            </p:extLst>
          </p:nvPr>
        </p:nvGraphicFramePr>
        <p:xfrm>
          <a:off x="2839264" y="5445224"/>
          <a:ext cx="1549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2" name="Equation" r:id="rId23" imgW="774360" imgH="444240" progId="Equation.DSMT4">
                  <p:embed/>
                </p:oleObj>
              </mc:Choice>
              <mc:Fallback>
                <p:oleObj name="Equation" r:id="rId23" imgW="7743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264" y="5445224"/>
                        <a:ext cx="15494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565319"/>
              </p:ext>
            </p:extLst>
          </p:nvPr>
        </p:nvGraphicFramePr>
        <p:xfrm>
          <a:off x="2854002" y="4437112"/>
          <a:ext cx="1498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3" name="Equation" r:id="rId25" imgW="749160" imgH="469800" progId="Equation.DSMT4">
                  <p:embed/>
                </p:oleObj>
              </mc:Choice>
              <mc:Fallback>
                <p:oleObj name="Equation" r:id="rId25" imgW="7491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4002" y="4437112"/>
                        <a:ext cx="14986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2771800" y="3643277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Из 3 начала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термодинамики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4139952" y="5207830"/>
            <a:ext cx="936104" cy="34407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467494"/>
              </p:ext>
            </p:extLst>
          </p:nvPr>
        </p:nvGraphicFramePr>
        <p:xfrm>
          <a:off x="5004644" y="4345481"/>
          <a:ext cx="41148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4" name="Equation" r:id="rId27" imgW="2057400" imgH="469800" progId="Equation.DSMT4">
                  <p:embed/>
                </p:oleObj>
              </mc:Choice>
              <mc:Fallback>
                <p:oleObj name="Equation" r:id="rId27" imgW="20574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644" y="4345481"/>
                        <a:ext cx="41148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724958"/>
              </p:ext>
            </p:extLst>
          </p:nvPr>
        </p:nvGraphicFramePr>
        <p:xfrm>
          <a:off x="4512816" y="2742247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5" name="Equation" r:id="rId29" imgW="203040" imgH="228600" progId="Equation.DSMT4">
                  <p:embed/>
                </p:oleObj>
              </mc:Choice>
              <mc:Fallback>
                <p:oleObj name="Equation" r:id="rId29" imgW="203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2816" y="2742247"/>
                        <a:ext cx="406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884785"/>
              </p:ext>
            </p:extLst>
          </p:nvPr>
        </p:nvGraphicFramePr>
        <p:xfrm>
          <a:off x="2865577" y="3011948"/>
          <a:ext cx="406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6" name="Equation" r:id="rId31" imgW="203040" imgH="241200" progId="Equation.DSMT4">
                  <p:embed/>
                </p:oleObj>
              </mc:Choice>
              <mc:Fallback>
                <p:oleObj name="Equation" r:id="rId31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577" y="3011948"/>
                        <a:ext cx="4064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144016" y="6481625"/>
            <a:ext cx="892797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Arial" pitchFamily="34" charset="0"/>
                <a:cs typeface="Arial" pitchFamily="34" charset="0"/>
              </a:rPr>
              <a:t>Давление и объём при вблизи абсолютного нуля перестают зависеть от температуры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xmlns="" id="{0E283FDE-76C0-4BCB-B1FC-197D2EBE78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010263"/>
              </p:ext>
            </p:extLst>
          </p:nvPr>
        </p:nvGraphicFramePr>
        <p:xfrm>
          <a:off x="3894534" y="863739"/>
          <a:ext cx="1041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27" name="Equation" r:id="rId33" imgW="520560" imgH="177480" progId="Equation.DSMT4">
                  <p:embed/>
                </p:oleObj>
              </mc:Choice>
              <mc:Fallback>
                <p:oleObj name="Equation" r:id="rId33" imgW="520560" imgH="17748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4534" y="863739"/>
                        <a:ext cx="1041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120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37"/>
          <p:cNvSpPr/>
          <p:nvPr/>
        </p:nvSpPr>
        <p:spPr>
          <a:xfrm>
            <a:off x="3638885" y="4293096"/>
            <a:ext cx="544173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В некоторых приложениях различают полную и полезную работу. Последняя представляет собой работу системы над внешними телами, исключая работу по расширению системы в среду, в которую она погружена. Полезная работа может быть выражена через обобщенные силы и координаты </a:t>
            </a:r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Термодинамическое тождество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91575"/>
              </p:ext>
            </p:extLst>
          </p:nvPr>
        </p:nvGraphicFramePr>
        <p:xfrm>
          <a:off x="672863" y="771232"/>
          <a:ext cx="13462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2" name="Equation" r:id="rId3" imgW="583920" imgH="393480" progId="Equation.DSMT4">
                  <p:embed/>
                </p:oleObj>
              </mc:Choice>
              <mc:Fallback>
                <p:oleObj name="Equation" r:id="rId3" imgW="583920" imgH="393480" progId="Equation.DSMT4">
                  <p:embed/>
                  <p:pic>
                    <p:nvPicPr>
                      <p:cNvPr id="0" name="Picture 12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863" y="771232"/>
                        <a:ext cx="13462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2832294" y="908720"/>
            <a:ext cx="624832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Из термодинамического определения энтропии на основе равенства </a:t>
            </a:r>
            <a:r>
              <a:rPr lang="ru-RU" sz="1900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 для обратимых процессов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68119"/>
              </p:ext>
            </p:extLst>
          </p:nvPr>
        </p:nvGraphicFramePr>
        <p:xfrm>
          <a:off x="179512" y="1882155"/>
          <a:ext cx="23701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3" name="Equation" r:id="rId5" imgW="1028520" imgH="203040" progId="Equation.DSMT4">
                  <p:embed/>
                </p:oleObj>
              </mc:Choice>
              <mc:Fallback>
                <p:oleObj name="Equation" r:id="rId5" imgW="1028520" imgH="203040" progId="Equation.DSMT4">
                  <p:embed/>
                  <p:pic>
                    <p:nvPicPr>
                      <p:cNvPr id="0" name="Picture 12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882155"/>
                        <a:ext cx="23701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2832295" y="1874218"/>
            <a:ext cx="404396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Первое начало термодинамики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88066"/>
              </p:ext>
            </p:extLst>
          </p:nvPr>
        </p:nvGraphicFramePr>
        <p:xfrm>
          <a:off x="171664" y="3519551"/>
          <a:ext cx="24876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4" name="Equation" r:id="rId7" imgW="1079280" imgH="203040" progId="Equation.DSMT4">
                  <p:embed/>
                </p:oleObj>
              </mc:Choice>
              <mc:Fallback>
                <p:oleObj name="Equation" r:id="rId7" imgW="1079280" imgH="203040" progId="Equation.DSMT4">
                  <p:embed/>
                  <p:pic>
                    <p:nvPicPr>
                      <p:cNvPr id="0" name="Picture 12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664" y="3519551"/>
                        <a:ext cx="2487613" cy="466725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2871108" y="2593495"/>
            <a:ext cx="624832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Это равенство является термодинамическим тождеством, поскольку во всех обратимых процессах оно тождественно удовлетворяется.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Оно является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основой 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для вывода всех остальных соотношений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5598385"/>
              </p:ext>
            </p:extLst>
          </p:nvPr>
        </p:nvGraphicFramePr>
        <p:xfrm>
          <a:off x="153088" y="4471779"/>
          <a:ext cx="330676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5" name="Equation" r:id="rId9" imgW="1434960" imgH="203040" progId="Equation.DSMT4">
                  <p:embed/>
                </p:oleObj>
              </mc:Choice>
              <mc:Fallback>
                <p:oleObj name="Equation" r:id="rId9" imgW="1434960" imgH="203040" progId="Equation.DSMT4">
                  <p:embed/>
                  <p:pic>
                    <p:nvPicPr>
                      <p:cNvPr id="0" name="Picture 12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88" y="4471779"/>
                        <a:ext cx="3306762" cy="466725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813185" y="5279107"/>
            <a:ext cx="2376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полезная работа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608141"/>
              </p:ext>
            </p:extLst>
          </p:nvPr>
        </p:nvGraphicFramePr>
        <p:xfrm>
          <a:off x="114143" y="5290744"/>
          <a:ext cx="55872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6" name="Equation" r:id="rId11" imgW="279360" imgH="177480" progId="Equation.DSMT4">
                  <p:embed/>
                </p:oleObj>
              </mc:Choice>
              <mc:Fallback>
                <p:oleObj name="Equation" r:id="rId11" imgW="279360" imgH="177480" progId="Equation.DSMT4">
                  <p:embed/>
                  <p:pic>
                    <p:nvPicPr>
                      <p:cNvPr id="0" name="Picture 12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143" y="5290744"/>
                        <a:ext cx="55872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751060"/>
              </p:ext>
            </p:extLst>
          </p:nvPr>
        </p:nvGraphicFramePr>
        <p:xfrm>
          <a:off x="76636" y="6282704"/>
          <a:ext cx="139680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7" name="Equation" r:id="rId13" imgW="698400" imgH="203040" progId="Equation.DSMT4">
                  <p:embed/>
                </p:oleObj>
              </mc:Choice>
              <mc:Fallback>
                <p:oleObj name="Equation" r:id="rId13" imgW="698400" imgH="203040" progId="Equation.DSMT4">
                  <p:embed/>
                  <p:pic>
                    <p:nvPicPr>
                      <p:cNvPr id="0" name="Picture 1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36" y="6282704"/>
                        <a:ext cx="139680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37"/>
          <p:cNvSpPr/>
          <p:nvPr/>
        </p:nvSpPr>
        <p:spPr>
          <a:xfrm>
            <a:off x="1532935" y="6250692"/>
            <a:ext cx="20334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полная работа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xmlns="" id="{31E94659-A6EC-4BF8-BCB9-1469D0318038}"/>
              </a:ext>
            </a:extLst>
          </p:cNvPr>
          <p:cNvSpPr/>
          <p:nvPr/>
        </p:nvSpPr>
        <p:spPr>
          <a:xfrm rot="19306022">
            <a:off x="665832" y="1531393"/>
            <a:ext cx="808898" cy="22357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FB9215EF-59F3-4434-AF7F-C95828FBF4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9029367"/>
              </p:ext>
            </p:extLst>
          </p:nvPr>
        </p:nvGraphicFramePr>
        <p:xfrm>
          <a:off x="63383" y="5785372"/>
          <a:ext cx="66024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8" name="Equation" r:id="rId15" imgW="330120" imgH="203040" progId="Equation.DSMT4">
                  <p:embed/>
                </p:oleObj>
              </mc:Choice>
              <mc:Fallback>
                <p:oleObj name="Equation" r:id="rId15" imgW="330120" imgH="203040" progId="Equation.DSMT4">
                  <p:embed/>
                  <p:pic>
                    <p:nvPicPr>
                      <p:cNvPr id="24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83" y="5785372"/>
                        <a:ext cx="66024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>
            <a:extLst>
              <a:ext uri="{FF2B5EF4-FFF2-40B4-BE49-F238E27FC236}">
                <a16:creationId xmlns:a16="http://schemas.microsoft.com/office/drawing/2014/main" xmlns="" id="{60081FCE-6154-4111-8C87-69B209FB617A}"/>
              </a:ext>
            </a:extLst>
          </p:cNvPr>
          <p:cNvSpPr/>
          <p:nvPr/>
        </p:nvSpPr>
        <p:spPr>
          <a:xfrm>
            <a:off x="752468" y="5716354"/>
            <a:ext cx="28575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работа расширения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37B8C902-B84F-4168-8A51-2E553ED809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453841"/>
              </p:ext>
            </p:extLst>
          </p:nvPr>
        </p:nvGraphicFramePr>
        <p:xfrm>
          <a:off x="227317" y="2572951"/>
          <a:ext cx="23399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09" name="Equation" r:id="rId17" imgW="1015920" imgH="393480" progId="Equation.DSMT4">
                  <p:embed/>
                </p:oleObj>
              </mc:Choice>
              <mc:Fallback>
                <p:oleObj name="Equation" r:id="rId17" imgW="1015920" imgH="39348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17" y="2572951"/>
                        <a:ext cx="233997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E7113C75-00AD-47EE-8720-7D6D7EE526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709088"/>
              </p:ext>
            </p:extLst>
          </p:nvPr>
        </p:nvGraphicFramePr>
        <p:xfrm>
          <a:off x="5343751" y="6354034"/>
          <a:ext cx="203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10" name="Equation" r:id="rId19" imgW="1015920" imgH="228600" progId="Equation.DSMT4">
                  <p:embed/>
                </p:oleObj>
              </mc:Choice>
              <mc:Fallback>
                <p:oleObj name="Equation" r:id="rId19" imgW="1015920" imgH="228600" progId="Equation.DSMT4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751" y="6354034"/>
                        <a:ext cx="2032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53516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9512" y="116632"/>
            <a:ext cx="885698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Нарушения третьего начала термодинамики в моделях</a:t>
            </a:r>
            <a:endParaRPr lang="ru-RU" sz="2800" b="1" kern="0" baseline="-2500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830506"/>
              </p:ext>
            </p:extLst>
          </p:nvPr>
        </p:nvGraphicFramePr>
        <p:xfrm>
          <a:off x="251520" y="1124744"/>
          <a:ext cx="455295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57" name="Equation" r:id="rId3" imgW="2070000" imgH="228600" progId="Equation.DSMT4">
                  <p:embed/>
                </p:oleObj>
              </mc:Choice>
              <mc:Fallback>
                <p:oleObj name="Equation" r:id="rId3" imgW="207000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124744"/>
                        <a:ext cx="455295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03636" y="2263249"/>
            <a:ext cx="84186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Энтропия классического идеального газа стремится к минус бесконечности при стремлении температуры у нулю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113843"/>
              </p:ext>
            </p:extLst>
          </p:nvPr>
        </p:nvGraphicFramePr>
        <p:xfrm>
          <a:off x="3707904" y="1700808"/>
          <a:ext cx="949325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58" name="Equation" r:id="rId5" imgW="431640" imgH="177480" progId="Equation.DSMT4">
                  <p:embed/>
                </p:oleObj>
              </mc:Choice>
              <mc:Fallback>
                <p:oleObj name="Equation" r:id="rId5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700808"/>
                        <a:ext cx="949325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601193"/>
              </p:ext>
            </p:extLst>
          </p:nvPr>
        </p:nvGraphicFramePr>
        <p:xfrm>
          <a:off x="6372200" y="1708805"/>
          <a:ext cx="153670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59" name="Equation" r:id="rId7" imgW="698400" imgH="177480" progId="Equation.DSMT4">
                  <p:embed/>
                </p:oleObj>
              </mc:Choice>
              <mc:Fallback>
                <p:oleObj name="Equation" r:id="rId7" imgW="698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708805"/>
                        <a:ext cx="1536700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932039" y="1124744"/>
            <a:ext cx="41044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Энтропия ИГ в переменных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790783"/>
              </p:ext>
            </p:extLst>
          </p:nvPr>
        </p:nvGraphicFramePr>
        <p:xfrm>
          <a:off x="251520" y="1700808"/>
          <a:ext cx="229076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0" name="Equation" r:id="rId9" imgW="1041120" imgH="203040" progId="Equation.DSMT4">
                  <p:embed/>
                </p:oleObj>
              </mc:Choice>
              <mc:Fallback>
                <p:oleObj name="Equation" r:id="rId9" imgW="10411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700808"/>
                        <a:ext cx="2290762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5004048" y="1700808"/>
            <a:ext cx="1187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Т.к.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71800" y="1700808"/>
            <a:ext cx="720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4307" y="4077072"/>
            <a:ext cx="84186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низких температурах уравнение Менделеева —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Клапейрона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неадекватно описывает поведение реальных газов. Оно является приближенным и имеет область применимости: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6957" y="3068960"/>
            <a:ext cx="84186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Калорическое уравнение не удовлетворяет 3 началу термодинамики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9102743"/>
              </p:ext>
            </p:extLst>
          </p:nvPr>
        </p:nvGraphicFramePr>
        <p:xfrm>
          <a:off x="323528" y="3484944"/>
          <a:ext cx="15367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1" name="Equation" r:id="rId11" imgW="698400" imgH="228600" progId="Equation.DSMT4">
                  <p:embed/>
                </p:oleObj>
              </mc:Choice>
              <mc:Fallback>
                <p:oleObj name="Equation" r:id="rId11" imgW="698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484944"/>
                        <a:ext cx="153670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2132748" y="3532944"/>
            <a:ext cx="37353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а должно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быть                   при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292927"/>
              </p:ext>
            </p:extLst>
          </p:nvPr>
        </p:nvGraphicFramePr>
        <p:xfrm>
          <a:off x="4094920" y="3480586"/>
          <a:ext cx="11176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2" name="Equation" r:id="rId13" imgW="507960" imgH="228600" progId="Equation.DSMT4">
                  <p:embed/>
                </p:oleObj>
              </mc:Choice>
              <mc:Fallback>
                <p:oleObj name="Equation" r:id="rId13" imgW="5079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920" y="3480586"/>
                        <a:ext cx="111760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277411"/>
              </p:ext>
            </p:extLst>
          </p:nvPr>
        </p:nvGraphicFramePr>
        <p:xfrm>
          <a:off x="5868144" y="3519626"/>
          <a:ext cx="949325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3" name="Equation" r:id="rId15" imgW="431640" imgH="177480" progId="Equation.DSMT4">
                  <p:embed/>
                </p:oleObj>
              </mc:Choice>
              <mc:Fallback>
                <p:oleObj name="Equation" r:id="rId15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3519626"/>
                        <a:ext cx="949325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425083"/>
              </p:ext>
            </p:extLst>
          </p:nvPr>
        </p:nvGraphicFramePr>
        <p:xfrm>
          <a:off x="323528" y="5270940"/>
          <a:ext cx="9223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4" name="Equation" r:id="rId17" imgW="419040" imgH="228600" progId="Equation.DSMT4">
                  <p:embed/>
                </p:oleObj>
              </mc:Choice>
              <mc:Fallback>
                <p:oleObj name="Equation" r:id="rId17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270940"/>
                        <a:ext cx="9223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1388545" y="5301208"/>
            <a:ext cx="7647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Температура должна быть больше температуры вырождения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xmlns="" id="{2369601D-8217-4078-9A4C-95F191618C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067101"/>
              </p:ext>
            </p:extLst>
          </p:nvPr>
        </p:nvGraphicFramePr>
        <p:xfrm>
          <a:off x="226957" y="5861248"/>
          <a:ext cx="1566863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5" name="Equation" r:id="rId19" imgW="711000" imgH="419040" progId="Equation.DSMT4">
                  <p:embed/>
                </p:oleObj>
              </mc:Choice>
              <mc:Fallback>
                <p:oleObj name="Equation" r:id="rId19" imgW="711000" imgH="41904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957" y="5861248"/>
                        <a:ext cx="1566863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xmlns="" id="{74F8332F-1907-4D00-B91D-74217490FA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70788"/>
              </p:ext>
            </p:extLst>
          </p:nvPr>
        </p:nvGraphicFramePr>
        <p:xfrm>
          <a:off x="2243369" y="5986089"/>
          <a:ext cx="280988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6" name="Equation" r:id="rId21" imgW="126720" imgH="139680" progId="Equation.DSMT4">
                  <p:embed/>
                </p:oleObj>
              </mc:Choice>
              <mc:Fallback>
                <p:oleObj name="Equation" r:id="rId21" imgW="126720" imgH="1396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xmlns="" id="{2369601D-8217-4078-9A4C-95F191618C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3369" y="5986089"/>
                        <a:ext cx="280988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62F9E1A-C01F-4750-A00C-645C5F74DB4F}"/>
              </a:ext>
            </a:extLst>
          </p:cNvPr>
          <p:cNvSpPr/>
          <p:nvPr/>
        </p:nvSpPr>
        <p:spPr>
          <a:xfrm>
            <a:off x="2699793" y="5923894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концентрация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xmlns="" id="{C56B946B-48B3-4B19-A936-13C968730F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476634"/>
              </p:ext>
            </p:extLst>
          </p:nvPr>
        </p:nvGraphicFramePr>
        <p:xfrm>
          <a:off x="2200275" y="6467475"/>
          <a:ext cx="365125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7" name="Equation" r:id="rId23" imgW="164880" imgH="139680" progId="Equation.DSMT4">
                  <p:embed/>
                </p:oleObj>
              </mc:Choice>
              <mc:Fallback>
                <p:oleObj name="Equation" r:id="rId23" imgW="164880" imgH="1396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xmlns="" id="{74F8332F-1907-4D00-B91D-74217490FA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275" y="6467475"/>
                        <a:ext cx="365125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396B2619-3156-4048-BE98-5C5173C8A9FD}"/>
              </a:ext>
            </a:extLst>
          </p:cNvPr>
          <p:cNvSpPr/>
          <p:nvPr/>
        </p:nvSpPr>
        <p:spPr>
          <a:xfrm>
            <a:off x="2699792" y="6386651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масса молекул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xmlns="" id="{9AC41705-A169-44BF-9304-9D5943DE41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540807"/>
              </p:ext>
            </p:extLst>
          </p:nvPr>
        </p:nvGraphicFramePr>
        <p:xfrm>
          <a:off x="5072820" y="5909791"/>
          <a:ext cx="279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68" name="Equation" r:id="rId25" imgW="126720" imgH="177480" progId="Equation.DSMT4">
                  <p:embed/>
                </p:oleObj>
              </mc:Choice>
              <mc:Fallback>
                <p:oleObj name="Equation" r:id="rId25" imgW="126720" imgH="1774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xmlns="" id="{2369601D-8217-4078-9A4C-95F191618C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820" y="5909791"/>
                        <a:ext cx="2794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C52F53BC-B35B-4307-A8E1-EEA9283E6FFE}"/>
              </a:ext>
            </a:extLst>
          </p:cNvPr>
          <p:cNvSpPr/>
          <p:nvPr/>
        </p:nvSpPr>
        <p:spPr>
          <a:xfrm>
            <a:off x="5552981" y="5901462"/>
            <a:ext cx="28625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постоянная Планка</a:t>
            </a:r>
          </a:p>
        </p:txBody>
      </p:sp>
    </p:spTree>
    <p:extLst>
      <p:ext uri="{BB962C8B-B14F-4D97-AF65-F5344CB8AC3E}">
        <p14:creationId xmlns:p14="http://schemas.microsoft.com/office/powerpoint/2010/main" val="3671717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-216024" y="-27384"/>
            <a:ext cx="954055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Внутренняя энергия  в естественных переменных</a:t>
            </a:r>
          </a:p>
        </p:txBody>
      </p:sp>
      <p:sp>
        <p:nvSpPr>
          <p:cNvPr id="3" name="Прямоугольник 37"/>
          <p:cNvSpPr/>
          <p:nvPr/>
        </p:nvSpPr>
        <p:spPr>
          <a:xfrm>
            <a:off x="1" y="1640994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Это выражение математически можно рассматривать как полный дифференциал функции двух независимых переменных. Т.е. внутреннюю энергию можно представить как функцию энтропии и объема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-5509120" y="1240484"/>
            <a:ext cx="4861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/>
              <a:t>В частности, убыль термодинамических потенциалов в равновесных процессах, протекающих при постоянстве значений соответствующих естественных переменных, равна полезной внешней работе.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105097"/>
              </p:ext>
            </p:extLst>
          </p:nvPr>
        </p:nvGraphicFramePr>
        <p:xfrm>
          <a:off x="4339637" y="1113872"/>
          <a:ext cx="24590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3" name="Equation" r:id="rId3" imgW="1066680" imgH="203040" progId="Equation.DSMT4">
                  <p:embed/>
                </p:oleObj>
              </mc:Choice>
              <mc:Fallback>
                <p:oleObj name="Equation" r:id="rId3" imgW="1066680" imgH="203040" progId="Equation.DSMT4">
                  <p:embed/>
                  <p:pic>
                    <p:nvPicPr>
                      <p:cNvPr id="0" name="Picture 16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637" y="1113872"/>
                        <a:ext cx="24590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091899"/>
              </p:ext>
            </p:extLst>
          </p:nvPr>
        </p:nvGraphicFramePr>
        <p:xfrm>
          <a:off x="1530577" y="1113872"/>
          <a:ext cx="18145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4" name="Equation" r:id="rId5" imgW="787320" imgH="203040" progId="Equation.DSMT4">
                  <p:embed/>
                </p:oleObj>
              </mc:Choice>
              <mc:Fallback>
                <p:oleObj name="Equation" r:id="rId5" imgW="787320" imgH="203040" progId="Equation.DSMT4">
                  <p:embed/>
                  <p:pic>
                    <p:nvPicPr>
                      <p:cNvPr id="0" name="Picture 16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577" y="1113872"/>
                        <a:ext cx="18145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596478"/>
              </p:ext>
            </p:extLst>
          </p:nvPr>
        </p:nvGraphicFramePr>
        <p:xfrm>
          <a:off x="4899772" y="2755652"/>
          <a:ext cx="1573236" cy="9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5" name="Equation" r:id="rId7" imgW="749160" imgH="444240" progId="Equation.DSMT4">
                  <p:embed/>
                </p:oleObj>
              </mc:Choice>
              <mc:Fallback>
                <p:oleObj name="Equation" r:id="rId7" imgW="749160" imgH="444240" progId="Equation.DSMT4">
                  <p:embed/>
                  <p:pic>
                    <p:nvPicPr>
                      <p:cNvPr id="0" name="Picture 16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9772" y="2755652"/>
                        <a:ext cx="1573236" cy="932904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70175"/>
              </p:ext>
            </p:extLst>
          </p:nvPr>
        </p:nvGraphicFramePr>
        <p:xfrm>
          <a:off x="6953796" y="2743508"/>
          <a:ext cx="1759968" cy="9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6" name="Equation" r:id="rId9" imgW="838080" imgH="444240" progId="Equation.DSMT4">
                  <p:embed/>
                </p:oleObj>
              </mc:Choice>
              <mc:Fallback>
                <p:oleObj name="Equation" r:id="rId9" imgW="838080" imgH="444240" progId="Equation.DSMT4">
                  <p:embed/>
                  <p:pic>
                    <p:nvPicPr>
                      <p:cNvPr id="0" name="Picture 16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796" y="2743508"/>
                        <a:ext cx="1759968" cy="932904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425794"/>
              </p:ext>
            </p:extLst>
          </p:nvPr>
        </p:nvGraphicFramePr>
        <p:xfrm>
          <a:off x="281213" y="2708920"/>
          <a:ext cx="3865562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7" name="Equation" r:id="rId11" imgW="1841400" imgH="444240" progId="Equation.DSMT4">
                  <p:embed/>
                </p:oleObj>
              </mc:Choice>
              <mc:Fallback>
                <p:oleObj name="Equation" r:id="rId11" imgW="1841400" imgH="444240" progId="Equation.DSMT4">
                  <p:embed/>
                  <p:pic>
                    <p:nvPicPr>
                      <p:cNvPr id="0" name="Picture 16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213" y="2708920"/>
                        <a:ext cx="3865562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>
          <a:xfrm>
            <a:off x="4232102" y="2959532"/>
            <a:ext cx="432048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37"/>
          <p:cNvSpPr/>
          <p:nvPr/>
        </p:nvSpPr>
        <p:spPr>
          <a:xfrm>
            <a:off x="306441" y="620688"/>
            <a:ext cx="84599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Естественные независимые переменные: энтропия и объем</a:t>
            </a:r>
          </a:p>
        </p:txBody>
      </p:sp>
      <p:sp>
        <p:nvSpPr>
          <p:cNvPr id="14" name="Прямоугольник 37"/>
          <p:cNvSpPr/>
          <p:nvPr/>
        </p:nvSpPr>
        <p:spPr>
          <a:xfrm>
            <a:off x="163650" y="5797713"/>
            <a:ext cx="8928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Задание функциональной зависимости                           позволяет получить всю информацию о свойствах системы. Это есть так называемое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каноническое уравнение состояния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системы.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484074"/>
              </p:ext>
            </p:extLst>
          </p:nvPr>
        </p:nvGraphicFramePr>
        <p:xfrm>
          <a:off x="5436096" y="5797713"/>
          <a:ext cx="1653372" cy="42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8" name="Equation" r:id="rId13" imgW="787320" imgH="203040" progId="Equation.DSMT4">
                  <p:embed/>
                </p:oleObj>
              </mc:Choice>
              <mc:Fallback>
                <p:oleObj name="Equation" r:id="rId13" imgW="787320" imgH="203040" progId="Equation.DSMT4">
                  <p:embed/>
                  <p:pic>
                    <p:nvPicPr>
                      <p:cNvPr id="0" name="Picture 16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5797713"/>
                        <a:ext cx="1653372" cy="42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197480" y="5229200"/>
            <a:ext cx="8190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Убыль внутренней энергии равна работе, производимой системой </a:t>
            </a:r>
          </a:p>
        </p:txBody>
      </p:sp>
      <p:sp>
        <p:nvSpPr>
          <p:cNvPr id="18" name="Прямоугольник 37"/>
          <p:cNvSpPr/>
          <p:nvPr/>
        </p:nvSpPr>
        <p:spPr>
          <a:xfrm>
            <a:off x="163650" y="378904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постоянной энтропии, т.е. в равновесном адиабатическом (изоэнтропийном процессе)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              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725052"/>
              </p:ext>
            </p:extLst>
          </p:nvPr>
        </p:nvGraphicFramePr>
        <p:xfrm>
          <a:off x="2476500" y="4581128"/>
          <a:ext cx="351313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89" name="Equation" r:id="rId14" imgW="1523880" imgH="253800" progId="Equation.DSMT4">
                  <p:embed/>
                </p:oleObj>
              </mc:Choice>
              <mc:Fallback>
                <p:oleObj name="Equation" r:id="rId14" imgW="1523880" imgH="253800" progId="Equation.DSMT4">
                  <p:embed/>
                  <p:pic>
                    <p:nvPicPr>
                      <p:cNvPr id="0" name="Picture 16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0" y="4581128"/>
                        <a:ext cx="3513138" cy="5842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461598"/>
              </p:ext>
            </p:extLst>
          </p:nvPr>
        </p:nvGraphicFramePr>
        <p:xfrm>
          <a:off x="3638625" y="4130862"/>
          <a:ext cx="932904" cy="372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90" name="Equation" r:id="rId16" imgW="444240" imgH="177480" progId="Equation.DSMT4">
                  <p:embed/>
                </p:oleObj>
              </mc:Choice>
              <mc:Fallback>
                <p:oleObj name="Equation" r:id="rId16" imgW="444240" imgH="177480" progId="Equation.DSMT4">
                  <p:embed/>
                  <p:pic>
                    <p:nvPicPr>
                      <p:cNvPr id="0" name="Picture 16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625" y="4130862"/>
                        <a:ext cx="932904" cy="3727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925472"/>
              </p:ext>
            </p:extLst>
          </p:nvPr>
        </p:nvGraphicFramePr>
        <p:xfrm>
          <a:off x="5000552" y="4112005"/>
          <a:ext cx="986580" cy="42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891" name="Equation" r:id="rId18" imgW="469800" imgH="203040" progId="Equation.DSMT4">
                  <p:embed/>
                </p:oleObj>
              </mc:Choice>
              <mc:Fallback>
                <p:oleObj name="Equation" r:id="rId18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552" y="4112005"/>
                        <a:ext cx="986580" cy="42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4492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467544" y="200135"/>
            <a:ext cx="835292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Внутренняя энергия  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как характеристическая функция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0678093"/>
              </p:ext>
            </p:extLst>
          </p:nvPr>
        </p:nvGraphicFramePr>
        <p:xfrm>
          <a:off x="467544" y="2852936"/>
          <a:ext cx="169227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69" name="Equation" r:id="rId3" imgW="736560" imgH="444240" progId="Equation.DSMT4">
                  <p:embed/>
                </p:oleObj>
              </mc:Choice>
              <mc:Fallback>
                <p:oleObj name="Equation" r:id="rId3" imgW="736560" imgH="444240" progId="Equation.DSMT4">
                  <p:embed/>
                  <p:pic>
                    <p:nvPicPr>
                      <p:cNvPr id="0" name="Picture 14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852936"/>
                        <a:ext cx="1692275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000928"/>
              </p:ext>
            </p:extLst>
          </p:nvPr>
        </p:nvGraphicFramePr>
        <p:xfrm>
          <a:off x="323528" y="1683110"/>
          <a:ext cx="1927584" cy="1021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0" name="Equation" r:id="rId5" imgW="838080" imgH="444240" progId="Equation.DSMT4">
                  <p:embed/>
                </p:oleObj>
              </mc:Choice>
              <mc:Fallback>
                <p:oleObj name="Equation" r:id="rId5" imgW="838080" imgH="444240" progId="Equation.DSMT4">
                  <p:embed/>
                  <p:pic>
                    <p:nvPicPr>
                      <p:cNvPr id="0" name="Picture 14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683110"/>
                        <a:ext cx="1927584" cy="10217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914757"/>
              </p:ext>
            </p:extLst>
          </p:nvPr>
        </p:nvGraphicFramePr>
        <p:xfrm>
          <a:off x="6076503" y="1205460"/>
          <a:ext cx="18145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1" name="Equation" r:id="rId7" imgW="787058" imgH="203112" progId="Equation.DSMT4">
                  <p:embed/>
                </p:oleObj>
              </mc:Choice>
              <mc:Fallback>
                <p:oleObj name="Equation" r:id="rId7" imgW="787058" imgH="203112" progId="Equation.DSMT4">
                  <p:embed/>
                  <p:pic>
                    <p:nvPicPr>
                      <p:cNvPr id="0" name="Picture 14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6503" y="1205460"/>
                        <a:ext cx="18145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104936" y="1204761"/>
            <a:ext cx="6123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естественных переменных энтропия и объем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2555776" y="1885300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Выражение для давления есть термическое уравнение состояния системы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989471"/>
              </p:ext>
            </p:extLst>
          </p:nvPr>
        </p:nvGraphicFramePr>
        <p:xfrm>
          <a:off x="6255535" y="2796063"/>
          <a:ext cx="2566987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2" name="Equation" r:id="rId9" imgW="1117440" imgH="482400" progId="Equation.DSMT4">
                  <p:embed/>
                </p:oleObj>
              </mc:Choice>
              <mc:Fallback>
                <p:oleObj name="Equation" r:id="rId9" imgW="1117440" imgH="482400" progId="Equation.DSMT4">
                  <p:embed/>
                  <p:pic>
                    <p:nvPicPr>
                      <p:cNvPr id="0" name="Picture 14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5535" y="2796063"/>
                        <a:ext cx="2566987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163235"/>
              </p:ext>
            </p:extLst>
          </p:nvPr>
        </p:nvGraphicFramePr>
        <p:xfrm>
          <a:off x="3352998" y="4005064"/>
          <a:ext cx="52514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3" name="Equation" r:id="rId11" imgW="2286000" imgH="469800" progId="Equation.DSMT4">
                  <p:embed/>
                </p:oleObj>
              </mc:Choice>
              <mc:Fallback>
                <p:oleObj name="Equation" r:id="rId11" imgW="2286000" imgH="469800" progId="Equation.DSMT4">
                  <p:embed/>
                  <p:pic>
                    <p:nvPicPr>
                      <p:cNvPr id="0" name="Picture 14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998" y="4005064"/>
                        <a:ext cx="525145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2571101" y="2996952"/>
            <a:ext cx="3801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Дифференцирование выражения для температуры</a:t>
            </a:r>
          </a:p>
        </p:txBody>
      </p:sp>
      <p:sp>
        <p:nvSpPr>
          <p:cNvPr id="13" name="Прямоугольник 37"/>
          <p:cNvSpPr/>
          <p:nvPr/>
        </p:nvSpPr>
        <p:spPr>
          <a:xfrm>
            <a:off x="217603" y="4149080"/>
            <a:ext cx="2847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Теплоемкость при постоянном объеме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228125"/>
              </p:ext>
            </p:extLst>
          </p:nvPr>
        </p:nvGraphicFramePr>
        <p:xfrm>
          <a:off x="6228184" y="5373216"/>
          <a:ext cx="25971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4" name="Equation" r:id="rId13" imgW="1130040" imgH="583920" progId="Equation.DSMT4">
                  <p:embed/>
                </p:oleObj>
              </mc:Choice>
              <mc:Fallback>
                <p:oleObj name="Equation" r:id="rId13" imgW="1130040" imgH="583920" progId="Equation.DSMT4">
                  <p:embed/>
                  <p:pic>
                    <p:nvPicPr>
                      <p:cNvPr id="0" name="Picture 14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5373216"/>
                        <a:ext cx="2597150" cy="13430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217602" y="5517232"/>
            <a:ext cx="56505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Окончательно теплоемкость       выражена через первую и вторую производные внутренней энергии по энтропии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Теплоемкость 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также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функция состояния.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575394"/>
              </p:ext>
            </p:extLst>
          </p:nvPr>
        </p:nvGraphicFramePr>
        <p:xfrm>
          <a:off x="299293" y="4857750"/>
          <a:ext cx="297656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5" name="Equation" r:id="rId15" imgW="1295280" imgH="253800" progId="Equation.DSMT4">
                  <p:embed/>
                </p:oleObj>
              </mc:Choice>
              <mc:Fallback>
                <p:oleObj name="Equation" r:id="rId15" imgW="1295280" imgH="253800" progId="Equation.DSMT4">
                  <p:embed/>
                  <p:pic>
                    <p:nvPicPr>
                      <p:cNvPr id="0" name="Picture 14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93" y="4857750"/>
                        <a:ext cx="2976563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xmlns="" id="{4EF90DA3-4F13-49CC-8DE2-4BD1C3DB13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278332"/>
              </p:ext>
            </p:extLst>
          </p:nvPr>
        </p:nvGraphicFramePr>
        <p:xfrm>
          <a:off x="3725834" y="5521460"/>
          <a:ext cx="4060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6" name="Equation" r:id="rId17" imgW="203040" imgH="228600" progId="Equation.DSMT4">
                  <p:embed/>
                </p:oleObj>
              </mc:Choice>
              <mc:Fallback>
                <p:oleObj name="Equation" r:id="rId17" imgW="203040" imgH="228600" progId="Equation.DSMT4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834" y="5521460"/>
                        <a:ext cx="40608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ED4F3125-55A8-475E-816A-FB477D46DB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398718"/>
              </p:ext>
            </p:extLst>
          </p:nvPr>
        </p:nvGraphicFramePr>
        <p:xfrm>
          <a:off x="1988504" y="6435968"/>
          <a:ext cx="4060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77" name="Equation" r:id="rId19" imgW="203040" imgH="228600" progId="Equation.DSMT4">
                  <p:embed/>
                </p:oleObj>
              </mc:Choice>
              <mc:Fallback>
                <p:oleObj name="Equation" r:id="rId19" imgW="203040" imgH="2286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xmlns="" id="{4EF90DA3-4F13-49CC-8DE2-4BD1C3DB13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8504" y="6435968"/>
                        <a:ext cx="40608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0048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37"/>
          <p:cNvSpPr/>
          <p:nvPr/>
        </p:nvSpPr>
        <p:spPr>
          <a:xfrm>
            <a:off x="107504" y="4846023"/>
            <a:ext cx="8568952" cy="74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Таким образом в квазистатическом изобарном процессе количество теплоты и теплоемко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ть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        являются функциями состояния</a:t>
            </a:r>
          </a:p>
        </p:txBody>
      </p:sp>
      <p:sp>
        <p:nvSpPr>
          <p:cNvPr id="15" name="Прямоугольник 37"/>
          <p:cNvSpPr/>
          <p:nvPr/>
        </p:nvSpPr>
        <p:spPr>
          <a:xfrm>
            <a:off x="76932" y="2128307"/>
            <a:ext cx="8815548" cy="74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квазистатическом изобарном процессе           приращение энтальпии равно количеству теплоты, полученному системой. </a:t>
            </a:r>
          </a:p>
        </p:txBody>
      </p:sp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1115616" y="18947"/>
            <a:ext cx="70567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Энтальпия (теплосодержание)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65720"/>
              </p:ext>
            </p:extLst>
          </p:nvPr>
        </p:nvGraphicFramePr>
        <p:xfrm>
          <a:off x="5865807" y="793497"/>
          <a:ext cx="18446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47" name="Equation" r:id="rId3" imgW="799920" imgH="203040" progId="Equation.DSMT4">
                  <p:embed/>
                </p:oleObj>
              </mc:Choice>
              <mc:Fallback>
                <p:oleObj name="Equation" r:id="rId3" imgW="799920" imgH="203040" progId="Equation.DSMT4">
                  <p:embed/>
                  <p:pic>
                    <p:nvPicPr>
                      <p:cNvPr id="0" name="Picture 16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5807" y="793497"/>
                        <a:ext cx="1844675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105167" y="793497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Определение энтальпии (теплосодержания):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111989" y="1462008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 энтальпии: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357050"/>
              </p:ext>
            </p:extLst>
          </p:nvPr>
        </p:nvGraphicFramePr>
        <p:xfrm>
          <a:off x="3521075" y="1401495"/>
          <a:ext cx="54149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48" name="Equation" r:id="rId5" imgW="2349360" imgH="253800" progId="Equation.DSMT4">
                  <p:embed/>
                </p:oleObj>
              </mc:Choice>
              <mc:Fallback>
                <p:oleObj name="Equation" r:id="rId5" imgW="2349360" imgH="253800" progId="Equation.DSMT4">
                  <p:embed/>
                  <p:pic>
                    <p:nvPicPr>
                      <p:cNvPr id="0" name="Picture 16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1075" y="1401495"/>
                        <a:ext cx="5414963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951434"/>
              </p:ext>
            </p:extLst>
          </p:nvPr>
        </p:nvGraphicFramePr>
        <p:xfrm>
          <a:off x="2525558" y="3778863"/>
          <a:ext cx="2605088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49" name="Equation" r:id="rId7" imgW="1130040" imgH="279360" progId="Equation.DSMT4">
                  <p:embed/>
                </p:oleObj>
              </mc:Choice>
              <mc:Fallback>
                <p:oleObj name="Equation" r:id="rId7" imgW="1130040" imgH="279360" progId="Equation.DSMT4">
                  <p:embed/>
                  <p:pic>
                    <p:nvPicPr>
                      <p:cNvPr id="0" name="Picture 16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558" y="3778863"/>
                        <a:ext cx="2605088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058667"/>
              </p:ext>
            </p:extLst>
          </p:nvPr>
        </p:nvGraphicFramePr>
        <p:xfrm>
          <a:off x="834479" y="5921593"/>
          <a:ext cx="1843087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0" name="Equation" r:id="rId9" imgW="799920" imgH="279360" progId="Equation.DSMT4">
                  <p:embed/>
                </p:oleObj>
              </mc:Choice>
              <mc:Fallback>
                <p:oleObj name="Equation" r:id="rId9" imgW="799920" imgH="279360" progId="Equation.DSMT4">
                  <p:embed/>
                  <p:pic>
                    <p:nvPicPr>
                      <p:cNvPr id="0" name="Picture 16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479" y="5921593"/>
                        <a:ext cx="1843087" cy="6429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467878"/>
              </p:ext>
            </p:extLst>
          </p:nvPr>
        </p:nvGraphicFramePr>
        <p:xfrm>
          <a:off x="4139952" y="5688855"/>
          <a:ext cx="324802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1" name="Equation" r:id="rId11" imgW="1409400" imgH="457200" progId="Equation.DSMT4">
                  <p:embed/>
                </p:oleObj>
              </mc:Choice>
              <mc:Fallback>
                <p:oleObj name="Equation" r:id="rId11" imgW="1409400" imgH="457200" progId="Equation.DSMT4">
                  <p:embed/>
                  <p:pic>
                    <p:nvPicPr>
                      <p:cNvPr id="0" name="Picture 16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5688855"/>
                        <a:ext cx="3248025" cy="105251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028457"/>
              </p:ext>
            </p:extLst>
          </p:nvPr>
        </p:nvGraphicFramePr>
        <p:xfrm>
          <a:off x="3203848" y="5164990"/>
          <a:ext cx="406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2" name="Equation" r:id="rId13" imgW="203040" imgH="241200" progId="Equation.DSMT4">
                  <p:embed/>
                </p:oleObj>
              </mc:Choice>
              <mc:Fallback>
                <p:oleObj name="Equation" r:id="rId13" imgW="203040" imgH="241200" progId="Equation.DSMT4">
                  <p:embed/>
                  <p:pic>
                    <p:nvPicPr>
                      <p:cNvPr id="0" name="Picture 16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164990"/>
                        <a:ext cx="40608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131012"/>
              </p:ext>
            </p:extLst>
          </p:nvPr>
        </p:nvGraphicFramePr>
        <p:xfrm>
          <a:off x="5804749" y="2228325"/>
          <a:ext cx="1243520" cy="355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3" name="Equation" r:id="rId15" imgW="621760" imgH="177646" progId="Equation.DSMT4">
                  <p:embed/>
                </p:oleObj>
              </mc:Choice>
              <mc:Fallback>
                <p:oleObj name="Equation" r:id="rId15" imgW="621760" imgH="177646" progId="Equation.DSMT4">
                  <p:embed/>
                  <p:pic>
                    <p:nvPicPr>
                      <p:cNvPr id="0" name="Picture 16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4749" y="2228325"/>
                        <a:ext cx="1243520" cy="3552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553392"/>
              </p:ext>
            </p:extLst>
          </p:nvPr>
        </p:nvGraphicFramePr>
        <p:xfrm>
          <a:off x="139402" y="3114854"/>
          <a:ext cx="11699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4" name="Equation" r:id="rId17" imgW="507960" imgH="203040" progId="Equation.DSMT4">
                  <p:embed/>
                </p:oleObj>
              </mc:Choice>
              <mc:Fallback>
                <p:oleObj name="Equation" r:id="rId17" imgW="5079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402" y="3114854"/>
                        <a:ext cx="116998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ight Arrow 20"/>
          <p:cNvSpPr/>
          <p:nvPr/>
        </p:nvSpPr>
        <p:spPr>
          <a:xfrm>
            <a:off x="1445134" y="3101405"/>
            <a:ext cx="714562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xmlns="" id="{DE9D96C0-11E9-44E8-933F-DAC4AAA448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677595"/>
              </p:ext>
            </p:extLst>
          </p:nvPr>
        </p:nvGraphicFramePr>
        <p:xfrm>
          <a:off x="2411790" y="3048606"/>
          <a:ext cx="456565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5" name="Equation" r:id="rId19" imgW="1981080" imgH="279360" progId="Equation.DSMT4">
                  <p:embed/>
                </p:oleObj>
              </mc:Choice>
              <mc:Fallback>
                <p:oleObj name="Equation" r:id="rId19" imgW="1981080" imgH="27936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90" y="3048606"/>
                        <a:ext cx="4565650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>
            <a:extLst>
              <a:ext uri="{FF2B5EF4-FFF2-40B4-BE49-F238E27FC236}">
                <a16:creationId xmlns:a16="http://schemas.microsoft.com/office/drawing/2014/main" xmlns="" id="{6EF5847F-BB25-4AD8-A8BC-3335979C5188}"/>
              </a:ext>
            </a:extLst>
          </p:cNvPr>
          <p:cNvSpPr/>
          <p:nvPr/>
        </p:nvSpPr>
        <p:spPr>
          <a:xfrm>
            <a:off x="117159" y="3658181"/>
            <a:ext cx="2605088" cy="74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 первому началу </a:t>
            </a:r>
          </a:p>
          <a:p>
            <a:pPr algn="just">
              <a:lnSpc>
                <a:spcPct val="11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термодинамики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xmlns="" id="{984CF30B-61BC-44E7-81EF-35ECD04C72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925710"/>
              </p:ext>
            </p:extLst>
          </p:nvPr>
        </p:nvGraphicFramePr>
        <p:xfrm>
          <a:off x="7315362" y="3470440"/>
          <a:ext cx="184467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56" name="Equation" r:id="rId21" imgW="799920" imgH="279360" progId="Equation.DSMT4">
                  <p:embed/>
                </p:oleObj>
              </mc:Choice>
              <mc:Fallback>
                <p:oleObj name="Equation" r:id="rId21" imgW="799920" imgH="27936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362" y="3470440"/>
                        <a:ext cx="1844675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ight Brace 1">
            <a:extLst>
              <a:ext uri="{FF2B5EF4-FFF2-40B4-BE49-F238E27FC236}">
                <a16:creationId xmlns:a16="http://schemas.microsoft.com/office/drawing/2014/main" xmlns="" id="{49FE8F18-AEDA-4476-8B57-B6EC6AA47708}"/>
              </a:ext>
            </a:extLst>
          </p:cNvPr>
          <p:cNvSpPr/>
          <p:nvPr/>
        </p:nvSpPr>
        <p:spPr>
          <a:xfrm>
            <a:off x="7027330" y="3218655"/>
            <a:ext cx="288032" cy="1048327"/>
          </a:xfrm>
          <a:prstGeom prst="righ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39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755576" y="128127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Энтальпия в естественных переменных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84358"/>
              </p:ext>
            </p:extLst>
          </p:nvPr>
        </p:nvGraphicFramePr>
        <p:xfrm>
          <a:off x="208336" y="980728"/>
          <a:ext cx="24590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0" name="Equation" r:id="rId3" imgW="1066680" imgH="203040" progId="Equation.DSMT4">
                  <p:embed/>
                </p:oleObj>
              </mc:Choice>
              <mc:Fallback>
                <p:oleObj name="Equation" r:id="rId3" imgW="1066680" imgH="203040" progId="Equation.DSMT4">
                  <p:embed/>
                  <p:pic>
                    <p:nvPicPr>
                      <p:cNvPr id="0" name="Picture 1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336" y="980728"/>
                        <a:ext cx="24590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620126"/>
              </p:ext>
            </p:extLst>
          </p:nvPr>
        </p:nvGraphicFramePr>
        <p:xfrm>
          <a:off x="211931" y="1772816"/>
          <a:ext cx="872013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1" name="Equation" r:id="rId5" imgW="3784320" imgH="203040" progId="Equation.DSMT4">
                  <p:embed/>
                </p:oleObj>
              </mc:Choice>
              <mc:Fallback>
                <p:oleObj name="Equation" r:id="rId5" imgW="3784320" imgH="203040" progId="Equation.DSMT4">
                  <p:embed/>
                  <p:pic>
                    <p:nvPicPr>
                      <p:cNvPr id="0" name="Picture 1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" y="1772816"/>
                        <a:ext cx="872013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2667373" y="891891"/>
            <a:ext cx="63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Подстановка дифференциала внутренней энергии из термодинамического тождества (основа)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755576" y="1447453"/>
            <a:ext cx="576064" cy="325363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056548"/>
              </p:ext>
            </p:extLst>
          </p:nvPr>
        </p:nvGraphicFramePr>
        <p:xfrm>
          <a:off x="5099694" y="4046383"/>
          <a:ext cx="1573213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2" name="Equation" r:id="rId7" imgW="749160" imgH="457200" progId="Equation.DSMT4">
                  <p:embed/>
                </p:oleObj>
              </mc:Choice>
              <mc:Fallback>
                <p:oleObj name="Equation" r:id="rId7" imgW="749160" imgH="457200" progId="Equation.DSMT4">
                  <p:embed/>
                  <p:pic>
                    <p:nvPicPr>
                      <p:cNvPr id="0" name="Picture 1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694" y="4046383"/>
                        <a:ext cx="1573213" cy="960437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774158"/>
              </p:ext>
            </p:extLst>
          </p:nvPr>
        </p:nvGraphicFramePr>
        <p:xfrm>
          <a:off x="7247260" y="4020908"/>
          <a:ext cx="1573212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3" name="Equation" r:id="rId9" imgW="749160" imgH="469800" progId="Equation.DSMT4">
                  <p:embed/>
                </p:oleObj>
              </mc:Choice>
              <mc:Fallback>
                <p:oleObj name="Equation" r:id="rId9" imgW="749160" imgH="469800" progId="Equation.DSMT4">
                  <p:embed/>
                  <p:pic>
                    <p:nvPicPr>
                      <p:cNvPr id="0" name="Picture 1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7260" y="4020908"/>
                        <a:ext cx="1573212" cy="985837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17375E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64217"/>
              </p:ext>
            </p:extLst>
          </p:nvPr>
        </p:nvGraphicFramePr>
        <p:xfrm>
          <a:off x="97537" y="4005064"/>
          <a:ext cx="378460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4" name="Equation" r:id="rId11" imgW="1803240" imgH="469800" progId="Equation.DSMT4">
                  <p:embed/>
                </p:oleObj>
              </mc:Choice>
              <mc:Fallback>
                <p:oleObj name="Equation" r:id="rId11" imgW="1803240" imgH="469800" progId="Equation.DSMT4">
                  <p:embed/>
                  <p:pic>
                    <p:nvPicPr>
                      <p:cNvPr id="0" name="Picture 1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37" y="4005064"/>
                        <a:ext cx="378460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>
          <a:xfrm>
            <a:off x="4139952" y="4263369"/>
            <a:ext cx="720080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54672"/>
              </p:ext>
            </p:extLst>
          </p:nvPr>
        </p:nvGraphicFramePr>
        <p:xfrm>
          <a:off x="4581525" y="2818259"/>
          <a:ext cx="23431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5" name="Equation" r:id="rId13" imgW="1015920" imgH="203040" progId="Equation.DSMT4">
                  <p:embed/>
                </p:oleObj>
              </mc:Choice>
              <mc:Fallback>
                <p:oleObj name="Equation" r:id="rId13" imgW="1015920" imgH="203040" progId="Equation.DSMT4">
                  <p:embed/>
                  <p:pic>
                    <p:nvPicPr>
                      <p:cNvPr id="0" name="Picture 1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525" y="2818259"/>
                        <a:ext cx="23431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112371"/>
              </p:ext>
            </p:extLst>
          </p:nvPr>
        </p:nvGraphicFramePr>
        <p:xfrm>
          <a:off x="1670050" y="2818259"/>
          <a:ext cx="19034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6" name="Equation" r:id="rId15" imgW="825480" imgH="203040" progId="Equation.DSMT4">
                  <p:embed/>
                </p:oleObj>
              </mc:Choice>
              <mc:Fallback>
                <p:oleObj name="Equation" r:id="rId15" imgW="825480" imgH="203040" progId="Equation.DSMT4">
                  <p:embed/>
                  <p:pic>
                    <p:nvPicPr>
                      <p:cNvPr id="0" name="Picture 14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50" y="2818259"/>
                        <a:ext cx="19034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490681" y="2348880"/>
            <a:ext cx="84599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Естественные независимые переменные: энтропия и давление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573" y="3340163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Это выражение математически можно рассматривать как полный дифференциал функции двух независимых переменных. </a:t>
            </a:r>
            <a:endParaRPr lang="ru-RU" dirty="0"/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4B72180B-1F00-4D8C-858A-3A3C6B62EF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464274"/>
              </p:ext>
            </p:extLst>
          </p:nvPr>
        </p:nvGraphicFramePr>
        <p:xfrm>
          <a:off x="3148834" y="5353966"/>
          <a:ext cx="6000751" cy="139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7" name="Equation" r:id="rId17" imgW="2603160" imgH="609480" progId="Equation.DSMT4">
                  <p:embed/>
                </p:oleObj>
              </mc:Choice>
              <mc:Fallback>
                <p:oleObj name="Equation" r:id="rId17" imgW="2603160" imgH="60948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834" y="5353966"/>
                        <a:ext cx="6000751" cy="1398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>
            <a:extLst>
              <a:ext uri="{FF2B5EF4-FFF2-40B4-BE49-F238E27FC236}">
                <a16:creationId xmlns:a16="http://schemas.microsoft.com/office/drawing/2014/main" xmlns="" id="{36287C7E-291E-4480-870D-DBD64F2AC7C1}"/>
              </a:ext>
            </a:extLst>
          </p:cNvPr>
          <p:cNvSpPr/>
          <p:nvPr/>
        </p:nvSpPr>
        <p:spPr>
          <a:xfrm>
            <a:off x="38573" y="5391541"/>
            <a:ext cx="2877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Теплоемкость       выражена через первую и вторую производные  энтальпии по энтропии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xmlns="" id="{EF6E9CA0-0233-44AC-A316-605D820554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446068"/>
              </p:ext>
            </p:extLst>
          </p:nvPr>
        </p:nvGraphicFramePr>
        <p:xfrm>
          <a:off x="1786637" y="5353966"/>
          <a:ext cx="406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888" name="Equation" r:id="rId19" imgW="203040" imgH="241200" progId="Equation.DSMT4">
                  <p:embed/>
                </p:oleObj>
              </mc:Choice>
              <mc:Fallback>
                <p:oleObj name="Equation" r:id="rId19" imgW="203040" imgH="2412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xmlns="" id="{4EF90DA3-4F13-49CC-8DE2-4BD1C3DB13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6637" y="5353966"/>
                        <a:ext cx="40608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699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539552" y="-99392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Свободная энергия Гельмгольца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764834"/>
              </p:ext>
            </p:extLst>
          </p:nvPr>
        </p:nvGraphicFramePr>
        <p:xfrm>
          <a:off x="6113735" y="788764"/>
          <a:ext cx="169862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28" name="Equation" r:id="rId3" imgW="736560" imgH="177480" progId="Equation.DSMT4">
                  <p:embed/>
                </p:oleObj>
              </mc:Choice>
              <mc:Fallback>
                <p:oleObj name="Equation" r:id="rId3" imgW="736560" imgH="177480" progId="Equation.DSMT4">
                  <p:embed/>
                  <p:pic>
                    <p:nvPicPr>
                      <p:cNvPr id="0" name="Picture 9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3735" y="788764"/>
                        <a:ext cx="1698625" cy="40798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138385" y="620688"/>
            <a:ext cx="604867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Определение свободной энергии Гельмгольца:</a:t>
            </a:r>
          </a:p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(изохорно-изотермический потенциал)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186334" y="1414710"/>
            <a:ext cx="2225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Дифференциал: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296549"/>
              </p:ext>
            </p:extLst>
          </p:nvPr>
        </p:nvGraphicFramePr>
        <p:xfrm>
          <a:off x="2527300" y="1385779"/>
          <a:ext cx="51816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29" name="Equation" r:id="rId5" imgW="2247840" imgH="253800" progId="Equation.DSMT4">
                  <p:embed/>
                </p:oleObj>
              </mc:Choice>
              <mc:Fallback>
                <p:oleObj name="Equation" r:id="rId5" imgW="2247840" imgH="253800" progId="Equation.DSMT4">
                  <p:embed/>
                  <p:pic>
                    <p:nvPicPr>
                      <p:cNvPr id="0" name="Picture 9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1385779"/>
                        <a:ext cx="5181600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33174" y="2010405"/>
            <a:ext cx="9010826" cy="10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 квазистатическом изотермическом процессе              убыль свободной энергии равна работе, совершенной системой над внешними телами: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645871"/>
              </p:ext>
            </p:extLst>
          </p:nvPr>
        </p:nvGraphicFramePr>
        <p:xfrm>
          <a:off x="1835696" y="3633236"/>
          <a:ext cx="50942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30" name="Equation" r:id="rId7" imgW="2209680" imgH="253800" progId="Equation.DSMT4">
                  <p:embed/>
                </p:oleObj>
              </mc:Choice>
              <mc:Fallback>
                <p:oleObj name="Equation" r:id="rId7" imgW="2209680" imgH="253800" progId="Equation.DSMT4">
                  <p:embed/>
                  <p:pic>
                    <p:nvPicPr>
                      <p:cNvPr id="0" name="Picture 9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633236"/>
                        <a:ext cx="50942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946919"/>
              </p:ext>
            </p:extLst>
          </p:nvPr>
        </p:nvGraphicFramePr>
        <p:xfrm>
          <a:off x="6588224" y="2037097"/>
          <a:ext cx="12441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31" name="Equation" r:id="rId9" imgW="622080" imgH="177480" progId="Equation.DSMT4">
                  <p:embed/>
                </p:oleObj>
              </mc:Choice>
              <mc:Fallback>
                <p:oleObj name="Equation" r:id="rId9" imgW="622080" imgH="177480" progId="Equation.DSMT4">
                  <p:embed/>
                  <p:pic>
                    <p:nvPicPr>
                      <p:cNvPr id="0" name="Picture 9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2037097"/>
                        <a:ext cx="12441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46919" y="4272725"/>
            <a:ext cx="8850162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Таким образом в квазистатическом изотермическом процессе работа системы  является функцией состояния. Свободная энергия Гельмгольца при этом играет роль потенциальной энергии, потому что ее изменение, взятое с обратным знаком, равно произведенной работе.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608249"/>
              </p:ext>
            </p:extLst>
          </p:nvPr>
        </p:nvGraphicFramePr>
        <p:xfrm>
          <a:off x="3491880" y="5735637"/>
          <a:ext cx="195897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32" name="Equation" r:id="rId11" imgW="850680" imgH="253800" progId="Equation.DSMT4">
                  <p:embed/>
                </p:oleObj>
              </mc:Choice>
              <mc:Fallback>
                <p:oleObj name="Equation" r:id="rId11" imgW="850680" imgH="253800" progId="Equation.DSMT4">
                  <p:embed/>
                  <p:pic>
                    <p:nvPicPr>
                      <p:cNvPr id="0" name="Picture 9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735637"/>
                        <a:ext cx="1958975" cy="584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186334" y="6352085"/>
            <a:ext cx="8850162" cy="379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При произвольном процессе работа, вообще говоря, не равна убыли свободной энергии.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41DBAC14-E6A6-4E07-9501-132D2911A9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717790"/>
              </p:ext>
            </p:extLst>
          </p:nvPr>
        </p:nvGraphicFramePr>
        <p:xfrm>
          <a:off x="213006" y="3177238"/>
          <a:ext cx="122872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33" name="Equation" r:id="rId13" imgW="533160" imgH="177480" progId="Equation.DSMT4">
                  <p:embed/>
                </p:oleObj>
              </mc:Choice>
              <mc:Fallback>
                <p:oleObj name="Equation" r:id="rId13" imgW="533160" imgH="177480" progId="Equation.DSMT4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006" y="3177238"/>
                        <a:ext cx="1228725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20">
            <a:extLst>
              <a:ext uri="{FF2B5EF4-FFF2-40B4-BE49-F238E27FC236}">
                <a16:creationId xmlns:a16="http://schemas.microsoft.com/office/drawing/2014/main" xmlns="" id="{F56F9F7D-EF25-4897-AE2C-1CF3863AC73E}"/>
              </a:ext>
            </a:extLst>
          </p:cNvPr>
          <p:cNvSpPr/>
          <p:nvPr/>
        </p:nvSpPr>
        <p:spPr>
          <a:xfrm>
            <a:off x="246034" y="3586813"/>
            <a:ext cx="1327300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52E31268-3993-42F2-8CDB-5ABA863E12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612359"/>
              </p:ext>
            </p:extLst>
          </p:nvPr>
        </p:nvGraphicFramePr>
        <p:xfrm>
          <a:off x="1850382" y="3040445"/>
          <a:ext cx="430371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34" name="Equation" r:id="rId15" imgW="1866600" imgH="253800" progId="Equation.DSMT4">
                  <p:embed/>
                </p:oleObj>
              </mc:Choice>
              <mc:Fallback>
                <p:oleObj name="Equation" r:id="rId15" imgW="1866600" imgH="25380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0382" y="3040445"/>
                        <a:ext cx="4303713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8B2A62F5-F84A-4385-AA6A-7DC126B1C2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493937"/>
              </p:ext>
            </p:extLst>
          </p:nvPr>
        </p:nvGraphicFramePr>
        <p:xfrm>
          <a:off x="7153566" y="3325785"/>
          <a:ext cx="199072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735" name="Equation" r:id="rId17" imgW="863280" imgH="253800" progId="Equation.DSMT4">
                  <p:embed/>
                </p:oleObj>
              </mc:Choice>
              <mc:Fallback>
                <p:oleObj name="Equation" r:id="rId17" imgW="863280" imgH="25380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3566" y="3325785"/>
                        <a:ext cx="1990725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ight Brace 18">
            <a:extLst>
              <a:ext uri="{FF2B5EF4-FFF2-40B4-BE49-F238E27FC236}">
                <a16:creationId xmlns:a16="http://schemas.microsoft.com/office/drawing/2014/main" xmlns="" id="{06647689-A825-4FA7-A535-5A8E3044AA78}"/>
              </a:ext>
            </a:extLst>
          </p:cNvPr>
          <p:cNvSpPr/>
          <p:nvPr/>
        </p:nvSpPr>
        <p:spPr>
          <a:xfrm>
            <a:off x="6819031" y="3104745"/>
            <a:ext cx="288032" cy="1048327"/>
          </a:xfrm>
          <a:prstGeom prst="righ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082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27302</TotalTime>
  <Words>1929</Words>
  <Application>Microsoft Office PowerPoint</Application>
  <PresentationFormat>On-screen Show (4:3)</PresentationFormat>
  <Paragraphs>257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Thème Office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2152</cp:revision>
  <dcterms:created xsi:type="dcterms:W3CDTF">2012-04-18T08:51:00Z</dcterms:created>
  <dcterms:modified xsi:type="dcterms:W3CDTF">2023-04-20T17:04:17Z</dcterms:modified>
</cp:coreProperties>
</file>