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505" r:id="rId2"/>
    <p:sldId id="501" r:id="rId3"/>
    <p:sldId id="503" r:id="rId4"/>
    <p:sldId id="506" r:id="rId5"/>
    <p:sldId id="500" r:id="rId6"/>
    <p:sldId id="507" r:id="rId7"/>
    <p:sldId id="499" r:id="rId8"/>
    <p:sldId id="508" r:id="rId9"/>
    <p:sldId id="504" r:id="rId10"/>
    <p:sldId id="502" r:id="rId11"/>
    <p:sldId id="348" r:id="rId12"/>
    <p:sldId id="355" r:id="rId13"/>
    <p:sldId id="356" r:id="rId14"/>
    <p:sldId id="357" r:id="rId15"/>
    <p:sldId id="358" r:id="rId16"/>
    <p:sldId id="509" r:id="rId17"/>
    <p:sldId id="359" r:id="rId18"/>
    <p:sldId id="377" r:id="rId19"/>
    <p:sldId id="360" r:id="rId20"/>
    <p:sldId id="510" r:id="rId21"/>
    <p:sldId id="511" r:id="rId22"/>
    <p:sldId id="361" r:id="rId23"/>
    <p:sldId id="362" r:id="rId24"/>
    <p:sldId id="363" r:id="rId25"/>
    <p:sldId id="364" r:id="rId26"/>
    <p:sldId id="366" r:id="rId27"/>
    <p:sldId id="365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512" r:id="rId36"/>
    <p:sldId id="374" r:id="rId37"/>
    <p:sldId id="350" r:id="rId38"/>
    <p:sldId id="349" r:id="rId39"/>
    <p:sldId id="351" r:id="rId40"/>
    <p:sldId id="352" r:id="rId41"/>
    <p:sldId id="353" r:id="rId42"/>
    <p:sldId id="354" r:id="rId4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erreYV" initials="P" lastIdx="1" clrIdx="0">
    <p:extLst>
      <p:ext uri="{19B8F6BF-5375-455C-9EA6-DF929625EA0E}">
        <p15:presenceInfo xmlns="" xmlns:p15="http://schemas.microsoft.com/office/powerpoint/2012/main" userId="PierreY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10F6"/>
    <a:srgbClr val="F3B84F"/>
    <a:srgbClr val="FCDD84"/>
    <a:srgbClr val="990000"/>
    <a:srgbClr val="F51919"/>
    <a:srgbClr val="072AC1"/>
    <a:srgbClr val="497F13"/>
    <a:srgbClr val="024A0B"/>
    <a:srgbClr val="772929"/>
    <a:srgbClr val="0D05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6696" autoAdjust="0"/>
  </p:normalViewPr>
  <p:slideViewPr>
    <p:cSldViewPr>
      <p:cViewPr>
        <p:scale>
          <a:sx n="70" d="100"/>
          <a:sy n="70" d="100"/>
        </p:scale>
        <p:origin x="-2730" y="-9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3.wmf"/><Relationship Id="rId1" Type="http://schemas.openxmlformats.org/officeDocument/2006/relationships/image" Target="../media/image58.wmf"/><Relationship Id="rId4" Type="http://schemas.openxmlformats.org/officeDocument/2006/relationships/image" Target="../media/image5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7" Type="http://schemas.openxmlformats.org/officeDocument/2006/relationships/image" Target="../media/image64.wmf"/><Relationship Id="rId2" Type="http://schemas.openxmlformats.org/officeDocument/2006/relationships/image" Target="../media/image53.wmf"/><Relationship Id="rId1" Type="http://schemas.openxmlformats.org/officeDocument/2006/relationships/image" Target="../media/image60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2" Type="http://schemas.openxmlformats.org/officeDocument/2006/relationships/image" Target="../media/image53.wmf"/><Relationship Id="rId1" Type="http://schemas.openxmlformats.org/officeDocument/2006/relationships/image" Target="../media/image65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7" Type="http://schemas.openxmlformats.org/officeDocument/2006/relationships/image" Target="../media/image93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9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4" Type="http://schemas.openxmlformats.org/officeDocument/2006/relationships/image" Target="../media/image10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06.wmf"/><Relationship Id="rId1" Type="http://schemas.openxmlformats.org/officeDocument/2006/relationships/image" Target="../media/image110.wmf"/><Relationship Id="rId4" Type="http://schemas.openxmlformats.org/officeDocument/2006/relationships/image" Target="../media/image11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Relationship Id="rId4" Type="http://schemas.openxmlformats.org/officeDocument/2006/relationships/image" Target="../media/image1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6" Type="http://schemas.openxmlformats.org/officeDocument/2006/relationships/image" Target="../media/image125.wmf"/><Relationship Id="rId5" Type="http://schemas.openxmlformats.org/officeDocument/2006/relationships/image" Target="../media/image124.wmf"/><Relationship Id="rId4" Type="http://schemas.openxmlformats.org/officeDocument/2006/relationships/image" Target="../media/image123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image" Target="../media/image55.wmf"/><Relationship Id="rId7" Type="http://schemas.openxmlformats.org/officeDocument/2006/relationships/image" Target="../media/image129.wmf"/><Relationship Id="rId2" Type="http://schemas.openxmlformats.org/officeDocument/2006/relationships/image" Target="../media/image53.wmf"/><Relationship Id="rId1" Type="http://schemas.openxmlformats.org/officeDocument/2006/relationships/image" Target="../media/image58.wmf"/><Relationship Id="rId6" Type="http://schemas.openxmlformats.org/officeDocument/2006/relationships/image" Target="../media/image128.wmf"/><Relationship Id="rId5" Type="http://schemas.openxmlformats.org/officeDocument/2006/relationships/image" Target="../media/image127.wmf"/><Relationship Id="rId4" Type="http://schemas.openxmlformats.org/officeDocument/2006/relationships/image" Target="../media/image126.wmf"/><Relationship Id="rId9" Type="http://schemas.openxmlformats.org/officeDocument/2006/relationships/image" Target="../media/image131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wmf"/><Relationship Id="rId2" Type="http://schemas.openxmlformats.org/officeDocument/2006/relationships/image" Target="../media/image133.wmf"/><Relationship Id="rId1" Type="http://schemas.openxmlformats.org/officeDocument/2006/relationships/image" Target="../media/image132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7" Type="http://schemas.openxmlformats.org/officeDocument/2006/relationships/image" Target="../media/image141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4" Type="http://schemas.openxmlformats.org/officeDocument/2006/relationships/image" Target="../media/image145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4" Type="http://schemas.openxmlformats.org/officeDocument/2006/relationships/image" Target="../media/image149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wmf"/><Relationship Id="rId2" Type="http://schemas.openxmlformats.org/officeDocument/2006/relationships/image" Target="../media/image151.wmf"/><Relationship Id="rId1" Type="http://schemas.openxmlformats.org/officeDocument/2006/relationships/image" Target="../media/image150.wmf"/><Relationship Id="rId6" Type="http://schemas.openxmlformats.org/officeDocument/2006/relationships/image" Target="../media/image155.wmf"/><Relationship Id="rId5" Type="http://schemas.openxmlformats.org/officeDocument/2006/relationships/image" Target="../media/image154.wmf"/><Relationship Id="rId4" Type="http://schemas.openxmlformats.org/officeDocument/2006/relationships/image" Target="../media/image153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5" Type="http://schemas.openxmlformats.org/officeDocument/2006/relationships/image" Target="../media/image160.wmf"/><Relationship Id="rId4" Type="http://schemas.openxmlformats.org/officeDocument/2006/relationships/image" Target="../media/image159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Relationship Id="rId4" Type="http://schemas.openxmlformats.org/officeDocument/2006/relationships/image" Target="../media/image16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" Type="http://schemas.openxmlformats.org/officeDocument/2006/relationships/image" Target="../media/image166.wmf"/><Relationship Id="rId6" Type="http://schemas.openxmlformats.org/officeDocument/2006/relationships/image" Target="../media/image171.wmf"/><Relationship Id="rId5" Type="http://schemas.openxmlformats.org/officeDocument/2006/relationships/image" Target="../media/image170.wmf"/><Relationship Id="rId4" Type="http://schemas.openxmlformats.org/officeDocument/2006/relationships/image" Target="../media/image169.w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wmf"/><Relationship Id="rId3" Type="http://schemas.openxmlformats.org/officeDocument/2006/relationships/image" Target="../media/image174.wmf"/><Relationship Id="rId7" Type="http://schemas.openxmlformats.org/officeDocument/2006/relationships/image" Target="../media/image178.wmf"/><Relationship Id="rId2" Type="http://schemas.openxmlformats.org/officeDocument/2006/relationships/image" Target="../media/image173.wmf"/><Relationship Id="rId1" Type="http://schemas.openxmlformats.org/officeDocument/2006/relationships/image" Target="../media/image172.wmf"/><Relationship Id="rId6" Type="http://schemas.openxmlformats.org/officeDocument/2006/relationships/image" Target="../media/image177.wmf"/><Relationship Id="rId5" Type="http://schemas.openxmlformats.org/officeDocument/2006/relationships/image" Target="../media/image176.wmf"/><Relationship Id="rId4" Type="http://schemas.openxmlformats.org/officeDocument/2006/relationships/image" Target="../media/image175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wmf"/><Relationship Id="rId2" Type="http://schemas.openxmlformats.org/officeDocument/2006/relationships/image" Target="../media/image181.wmf"/><Relationship Id="rId1" Type="http://schemas.openxmlformats.org/officeDocument/2006/relationships/image" Target="../media/image180.wmf"/><Relationship Id="rId5" Type="http://schemas.openxmlformats.org/officeDocument/2006/relationships/image" Target="../media/image184.wmf"/><Relationship Id="rId4" Type="http://schemas.openxmlformats.org/officeDocument/2006/relationships/image" Target="../media/image183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Relationship Id="rId6" Type="http://schemas.openxmlformats.org/officeDocument/2006/relationships/image" Target="../media/image191.wmf"/><Relationship Id="rId5" Type="http://schemas.openxmlformats.org/officeDocument/2006/relationships/image" Target="../media/image190.wmf"/><Relationship Id="rId4" Type="http://schemas.openxmlformats.org/officeDocument/2006/relationships/image" Target="../media/image189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wmf"/><Relationship Id="rId2" Type="http://schemas.openxmlformats.org/officeDocument/2006/relationships/image" Target="../media/image193.wmf"/><Relationship Id="rId1" Type="http://schemas.openxmlformats.org/officeDocument/2006/relationships/image" Target="../media/image192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wmf"/><Relationship Id="rId2" Type="http://schemas.openxmlformats.org/officeDocument/2006/relationships/image" Target="../media/image196.wmf"/><Relationship Id="rId1" Type="http://schemas.openxmlformats.org/officeDocument/2006/relationships/image" Target="../media/image195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wmf"/><Relationship Id="rId2" Type="http://schemas.openxmlformats.org/officeDocument/2006/relationships/image" Target="../media/image199.wmf"/><Relationship Id="rId1" Type="http://schemas.openxmlformats.org/officeDocument/2006/relationships/image" Target="../media/image198.wmf"/><Relationship Id="rId4" Type="http://schemas.openxmlformats.org/officeDocument/2006/relationships/image" Target="../media/image201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4" Type="http://schemas.openxmlformats.org/officeDocument/2006/relationships/image" Target="../media/image205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3" Type="http://schemas.openxmlformats.org/officeDocument/2006/relationships/image" Target="../media/image208.wmf"/><Relationship Id="rId7" Type="http://schemas.openxmlformats.org/officeDocument/2006/relationships/image" Target="../media/image212.wmf"/><Relationship Id="rId2" Type="http://schemas.openxmlformats.org/officeDocument/2006/relationships/image" Target="../media/image207.wmf"/><Relationship Id="rId1" Type="http://schemas.openxmlformats.org/officeDocument/2006/relationships/image" Target="../media/image206.wmf"/><Relationship Id="rId6" Type="http://schemas.openxmlformats.org/officeDocument/2006/relationships/image" Target="../media/image211.wmf"/><Relationship Id="rId5" Type="http://schemas.openxmlformats.org/officeDocument/2006/relationships/image" Target="../media/image210.wmf"/><Relationship Id="rId4" Type="http://schemas.openxmlformats.org/officeDocument/2006/relationships/image" Target="../media/image20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4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2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1D160-98F1-4CED-AD98-32CA91619159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0A025-6E92-4244-965B-BE5F8D68F59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631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516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96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96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56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11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41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10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248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428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491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75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42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56.bin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8.wmf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50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5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image" Target="../media/image57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wmf"/><Relationship Id="rId11" Type="http://schemas.openxmlformats.org/officeDocument/2006/relationships/image" Target="../media/image56.wmf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1.bin"/><Relationship Id="rId4" Type="http://schemas.openxmlformats.org/officeDocument/2006/relationships/image" Target="../media/image53.wmf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6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65.bin"/><Relationship Id="rId10" Type="http://schemas.openxmlformats.org/officeDocument/2006/relationships/image" Target="../media/image59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6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73.bin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62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5" Type="http://schemas.openxmlformats.org/officeDocument/2006/relationships/oleObject" Target="../embeddings/oleObject74.bin"/><Relationship Id="rId10" Type="http://schemas.openxmlformats.org/officeDocument/2006/relationships/image" Target="../media/image61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6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80.bin"/><Relationship Id="rId18" Type="http://schemas.openxmlformats.org/officeDocument/2006/relationships/oleObject" Target="../embeddings/oleObject83.bin"/><Relationship Id="rId26" Type="http://schemas.openxmlformats.org/officeDocument/2006/relationships/image" Target="../media/image74.wmf"/><Relationship Id="rId3" Type="http://schemas.openxmlformats.org/officeDocument/2006/relationships/oleObject" Target="../embeddings/oleObject75.bin"/><Relationship Id="rId21" Type="http://schemas.openxmlformats.org/officeDocument/2006/relationships/oleObject" Target="../embeddings/oleObject85.bin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68.wmf"/><Relationship Id="rId17" Type="http://schemas.openxmlformats.org/officeDocument/2006/relationships/image" Target="../media/image70.wmf"/><Relationship Id="rId25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79.bin"/><Relationship Id="rId24" Type="http://schemas.openxmlformats.org/officeDocument/2006/relationships/image" Target="../media/image73.wmf"/><Relationship Id="rId5" Type="http://schemas.openxmlformats.org/officeDocument/2006/relationships/oleObject" Target="../embeddings/oleObject76.bin"/><Relationship Id="rId15" Type="http://schemas.openxmlformats.org/officeDocument/2006/relationships/image" Target="../media/image69.wmf"/><Relationship Id="rId23" Type="http://schemas.openxmlformats.org/officeDocument/2006/relationships/oleObject" Target="../embeddings/oleObject86.bin"/><Relationship Id="rId28" Type="http://schemas.openxmlformats.org/officeDocument/2006/relationships/image" Target="../media/image75.wmf"/><Relationship Id="rId10" Type="http://schemas.openxmlformats.org/officeDocument/2006/relationships/image" Target="../media/image67.wmf"/><Relationship Id="rId19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78.bin"/><Relationship Id="rId14" Type="http://schemas.openxmlformats.org/officeDocument/2006/relationships/oleObject" Target="../embeddings/oleObject81.bin"/><Relationship Id="rId22" Type="http://schemas.openxmlformats.org/officeDocument/2006/relationships/image" Target="../media/image72.wmf"/><Relationship Id="rId27" Type="http://schemas.openxmlformats.org/officeDocument/2006/relationships/oleObject" Target="../embeddings/oleObject8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7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7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97.bin"/><Relationship Id="rId18" Type="http://schemas.openxmlformats.org/officeDocument/2006/relationships/image" Target="../media/image86.wmf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9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5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96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98.bin"/><Relationship Id="rId10" Type="http://schemas.openxmlformats.org/officeDocument/2006/relationships/image" Target="../media/image82.wmf"/><Relationship Id="rId4" Type="http://schemas.openxmlformats.org/officeDocument/2006/relationships/image" Target="../media/image79.wmf"/><Relationship Id="rId9" Type="http://schemas.openxmlformats.org/officeDocument/2006/relationships/oleObject" Target="../embeddings/oleObject95.bin"/><Relationship Id="rId14" Type="http://schemas.openxmlformats.org/officeDocument/2006/relationships/image" Target="../media/image8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png"/><Relationship Id="rId3" Type="http://schemas.openxmlformats.org/officeDocument/2006/relationships/oleObject" Target="../embeddings/oleObject100.bin"/><Relationship Id="rId7" Type="http://schemas.openxmlformats.org/officeDocument/2006/relationships/oleObject" Target="../embeddings/oleObject102.bin"/><Relationship Id="rId12" Type="http://schemas.openxmlformats.org/officeDocument/2006/relationships/image" Target="../media/image91.wmf"/><Relationship Id="rId17" Type="http://schemas.openxmlformats.org/officeDocument/2006/relationships/image" Target="../media/image9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6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104.bin"/><Relationship Id="rId5" Type="http://schemas.openxmlformats.org/officeDocument/2006/relationships/oleObject" Target="../embeddings/oleObject101.bin"/><Relationship Id="rId15" Type="http://schemas.openxmlformats.org/officeDocument/2006/relationships/image" Target="../media/image92.wmf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103.bin"/><Relationship Id="rId14" Type="http://schemas.openxmlformats.org/officeDocument/2006/relationships/oleObject" Target="../embeddings/oleObject10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wmf"/><Relationship Id="rId13" Type="http://schemas.openxmlformats.org/officeDocument/2006/relationships/oleObject" Target="../embeddings/oleObject112.bin"/><Relationship Id="rId18" Type="http://schemas.openxmlformats.org/officeDocument/2006/relationships/image" Target="../media/image102.wmf"/><Relationship Id="rId3" Type="http://schemas.openxmlformats.org/officeDocument/2006/relationships/oleObject" Target="../embeddings/oleObject107.bin"/><Relationship Id="rId7" Type="http://schemas.openxmlformats.org/officeDocument/2006/relationships/oleObject" Target="../embeddings/oleObject109.bin"/><Relationship Id="rId12" Type="http://schemas.openxmlformats.org/officeDocument/2006/relationships/image" Target="../media/image99.wmf"/><Relationship Id="rId17" Type="http://schemas.openxmlformats.org/officeDocument/2006/relationships/oleObject" Target="../embeddings/oleObject11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1.wmf"/><Relationship Id="rId20" Type="http://schemas.openxmlformats.org/officeDocument/2006/relationships/image" Target="../media/image103.wmf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6.wmf"/><Relationship Id="rId11" Type="http://schemas.openxmlformats.org/officeDocument/2006/relationships/oleObject" Target="../embeddings/oleObject111.bin"/><Relationship Id="rId5" Type="http://schemas.openxmlformats.org/officeDocument/2006/relationships/oleObject" Target="../embeddings/oleObject108.bin"/><Relationship Id="rId15" Type="http://schemas.openxmlformats.org/officeDocument/2006/relationships/oleObject" Target="../embeddings/oleObject113.bin"/><Relationship Id="rId10" Type="http://schemas.openxmlformats.org/officeDocument/2006/relationships/image" Target="../media/image98.wmf"/><Relationship Id="rId19" Type="http://schemas.openxmlformats.org/officeDocument/2006/relationships/oleObject" Target="../embeddings/oleObject115.bin"/><Relationship Id="rId4" Type="http://schemas.openxmlformats.org/officeDocument/2006/relationships/image" Target="../media/image95.wmf"/><Relationship Id="rId9" Type="http://schemas.openxmlformats.org/officeDocument/2006/relationships/oleObject" Target="../embeddings/oleObject110.bin"/><Relationship Id="rId14" Type="http://schemas.openxmlformats.org/officeDocument/2006/relationships/image" Target="../media/image100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6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108.wmf"/><Relationship Id="rId3" Type="http://schemas.openxmlformats.org/officeDocument/2006/relationships/video" Target="../media/media1.avi"/><Relationship Id="rId7" Type="http://schemas.openxmlformats.org/officeDocument/2006/relationships/image" Target="../media/image105.wmf"/><Relationship Id="rId12" Type="http://schemas.openxmlformats.org/officeDocument/2006/relationships/oleObject" Target="../embeddings/oleObject119.bin"/><Relationship Id="rId2" Type="http://schemas.microsoft.com/office/2007/relationships/media" Target="../media/media1.avi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107.wmf"/><Relationship Id="rId5" Type="http://schemas.openxmlformats.org/officeDocument/2006/relationships/image" Target="../media/image109.png"/><Relationship Id="rId10" Type="http://schemas.openxmlformats.org/officeDocument/2006/relationships/oleObject" Target="../embeddings/oleObject118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6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1.bin"/><Relationship Id="rId13" Type="http://schemas.openxmlformats.org/officeDocument/2006/relationships/image" Target="../media/image112.wmf"/><Relationship Id="rId3" Type="http://schemas.openxmlformats.org/officeDocument/2006/relationships/video" Target="../media/media2.avi"/><Relationship Id="rId7" Type="http://schemas.openxmlformats.org/officeDocument/2006/relationships/image" Target="../media/image110.wmf"/><Relationship Id="rId12" Type="http://schemas.openxmlformats.org/officeDocument/2006/relationships/oleObject" Target="../embeddings/oleObject123.bin"/><Relationship Id="rId2" Type="http://schemas.microsoft.com/office/2007/relationships/media" Target="../media/media2.avi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20.bin"/><Relationship Id="rId11" Type="http://schemas.openxmlformats.org/officeDocument/2006/relationships/image" Target="../media/image111.wmf"/><Relationship Id="rId5" Type="http://schemas.openxmlformats.org/officeDocument/2006/relationships/image" Target="../media/image113.png"/><Relationship Id="rId10" Type="http://schemas.openxmlformats.org/officeDocument/2006/relationships/oleObject" Target="../embeddings/oleObject122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3" Type="http://schemas.openxmlformats.org/officeDocument/2006/relationships/oleObject" Target="../embeddings/oleObject124.bin"/><Relationship Id="rId7" Type="http://schemas.openxmlformats.org/officeDocument/2006/relationships/oleObject" Target="../embeddings/oleObject1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15.wmf"/><Relationship Id="rId5" Type="http://schemas.openxmlformats.org/officeDocument/2006/relationships/oleObject" Target="../embeddings/oleObject125.bin"/><Relationship Id="rId10" Type="http://schemas.openxmlformats.org/officeDocument/2006/relationships/image" Target="../media/image117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12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129.bin"/><Relationship Id="rId4" Type="http://schemas.openxmlformats.org/officeDocument/2006/relationships/image" Target="../media/image11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wmf"/><Relationship Id="rId13" Type="http://schemas.openxmlformats.org/officeDocument/2006/relationships/oleObject" Target="../embeddings/oleObject135.bin"/><Relationship Id="rId3" Type="http://schemas.openxmlformats.org/officeDocument/2006/relationships/oleObject" Target="../embeddings/oleObject130.bin"/><Relationship Id="rId7" Type="http://schemas.openxmlformats.org/officeDocument/2006/relationships/oleObject" Target="../embeddings/oleObject132.bin"/><Relationship Id="rId12" Type="http://schemas.openxmlformats.org/officeDocument/2006/relationships/image" Target="../media/image1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21.wmf"/><Relationship Id="rId11" Type="http://schemas.openxmlformats.org/officeDocument/2006/relationships/oleObject" Target="../embeddings/oleObject134.bin"/><Relationship Id="rId5" Type="http://schemas.openxmlformats.org/officeDocument/2006/relationships/oleObject" Target="../embeddings/oleObject131.bin"/><Relationship Id="rId10" Type="http://schemas.openxmlformats.org/officeDocument/2006/relationships/image" Target="../media/image123.wmf"/><Relationship Id="rId4" Type="http://schemas.openxmlformats.org/officeDocument/2006/relationships/image" Target="../media/image120.wmf"/><Relationship Id="rId9" Type="http://schemas.openxmlformats.org/officeDocument/2006/relationships/oleObject" Target="../embeddings/oleObject133.bin"/><Relationship Id="rId14" Type="http://schemas.openxmlformats.org/officeDocument/2006/relationships/image" Target="../media/image12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141.bin"/><Relationship Id="rId18" Type="http://schemas.openxmlformats.org/officeDocument/2006/relationships/image" Target="../media/image130.wmf"/><Relationship Id="rId3" Type="http://schemas.openxmlformats.org/officeDocument/2006/relationships/oleObject" Target="../embeddings/oleObject136.bin"/><Relationship Id="rId7" Type="http://schemas.openxmlformats.org/officeDocument/2006/relationships/oleObject" Target="../embeddings/oleObject138.bin"/><Relationship Id="rId12" Type="http://schemas.openxmlformats.org/officeDocument/2006/relationships/image" Target="../media/image127.wmf"/><Relationship Id="rId17" Type="http://schemas.openxmlformats.org/officeDocument/2006/relationships/oleObject" Target="../embeddings/oleObject143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9.wmf"/><Relationship Id="rId20" Type="http://schemas.openxmlformats.org/officeDocument/2006/relationships/image" Target="../media/image131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140.bin"/><Relationship Id="rId5" Type="http://schemas.openxmlformats.org/officeDocument/2006/relationships/oleObject" Target="../embeddings/oleObject137.bin"/><Relationship Id="rId15" Type="http://schemas.openxmlformats.org/officeDocument/2006/relationships/oleObject" Target="../embeddings/oleObject142.bin"/><Relationship Id="rId10" Type="http://schemas.openxmlformats.org/officeDocument/2006/relationships/image" Target="../media/image126.wmf"/><Relationship Id="rId19" Type="http://schemas.openxmlformats.org/officeDocument/2006/relationships/oleObject" Target="../embeddings/oleObject144.bin"/><Relationship Id="rId4" Type="http://schemas.openxmlformats.org/officeDocument/2006/relationships/image" Target="../media/image58.wmf"/><Relationship Id="rId9" Type="http://schemas.openxmlformats.org/officeDocument/2006/relationships/oleObject" Target="../embeddings/oleObject139.bin"/><Relationship Id="rId14" Type="http://schemas.openxmlformats.org/officeDocument/2006/relationships/image" Target="../media/image128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tif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wmf"/><Relationship Id="rId3" Type="http://schemas.openxmlformats.org/officeDocument/2006/relationships/oleObject" Target="../embeddings/oleObject145.bin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146.bin"/><Relationship Id="rId4" Type="http://schemas.openxmlformats.org/officeDocument/2006/relationships/image" Target="../media/image132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13" Type="http://schemas.openxmlformats.org/officeDocument/2006/relationships/oleObject" Target="../embeddings/oleObject153.bin"/><Relationship Id="rId3" Type="http://schemas.openxmlformats.org/officeDocument/2006/relationships/oleObject" Target="../embeddings/oleObject148.bin"/><Relationship Id="rId7" Type="http://schemas.openxmlformats.org/officeDocument/2006/relationships/oleObject" Target="../embeddings/oleObject150.bin"/><Relationship Id="rId12" Type="http://schemas.openxmlformats.org/officeDocument/2006/relationships/image" Target="../media/image139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1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36.wmf"/><Relationship Id="rId11" Type="http://schemas.openxmlformats.org/officeDocument/2006/relationships/oleObject" Target="../embeddings/oleObject152.bin"/><Relationship Id="rId5" Type="http://schemas.openxmlformats.org/officeDocument/2006/relationships/oleObject" Target="../embeddings/oleObject149.bin"/><Relationship Id="rId15" Type="http://schemas.openxmlformats.org/officeDocument/2006/relationships/oleObject" Target="../embeddings/oleObject154.bin"/><Relationship Id="rId10" Type="http://schemas.openxmlformats.org/officeDocument/2006/relationships/image" Target="../media/image138.wmf"/><Relationship Id="rId4" Type="http://schemas.openxmlformats.org/officeDocument/2006/relationships/image" Target="../media/image135.wmf"/><Relationship Id="rId9" Type="http://schemas.openxmlformats.org/officeDocument/2006/relationships/oleObject" Target="../embeddings/oleObject151.bin"/><Relationship Id="rId14" Type="http://schemas.openxmlformats.org/officeDocument/2006/relationships/image" Target="../media/image140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3" Type="http://schemas.openxmlformats.org/officeDocument/2006/relationships/oleObject" Target="../embeddings/oleObject155.bin"/><Relationship Id="rId7" Type="http://schemas.openxmlformats.org/officeDocument/2006/relationships/oleObject" Target="../embeddings/oleObject1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43.wmf"/><Relationship Id="rId5" Type="http://schemas.openxmlformats.org/officeDocument/2006/relationships/oleObject" Target="../embeddings/oleObject156.bin"/><Relationship Id="rId10" Type="http://schemas.openxmlformats.org/officeDocument/2006/relationships/image" Target="../media/image145.wmf"/><Relationship Id="rId4" Type="http://schemas.openxmlformats.org/officeDocument/2006/relationships/image" Target="../media/image142.wmf"/><Relationship Id="rId9" Type="http://schemas.openxmlformats.org/officeDocument/2006/relationships/oleObject" Target="../embeddings/oleObject15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15.wmf"/><Relationship Id="rId3" Type="http://schemas.openxmlformats.org/officeDocument/2006/relationships/oleObject" Target="../embeddings/oleObject8.bin"/><Relationship Id="rId21" Type="http://schemas.openxmlformats.org/officeDocument/2006/relationships/oleObject" Target="../embeddings/oleObject17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2.bin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23" Type="http://schemas.openxmlformats.org/officeDocument/2006/relationships/oleObject" Target="../embeddings/oleObject18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oleObject" Target="../embeddings/oleObject159.bin"/><Relationship Id="rId7" Type="http://schemas.openxmlformats.org/officeDocument/2006/relationships/oleObject" Target="../embeddings/oleObject1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47.wmf"/><Relationship Id="rId5" Type="http://schemas.openxmlformats.org/officeDocument/2006/relationships/oleObject" Target="../embeddings/oleObject160.bin"/><Relationship Id="rId10" Type="http://schemas.openxmlformats.org/officeDocument/2006/relationships/image" Target="../media/image149.wmf"/><Relationship Id="rId4" Type="http://schemas.openxmlformats.org/officeDocument/2006/relationships/image" Target="../media/image146.wmf"/><Relationship Id="rId9" Type="http://schemas.openxmlformats.org/officeDocument/2006/relationships/oleObject" Target="../embeddings/oleObject162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oleObject" Target="../embeddings/oleObject168.bin"/><Relationship Id="rId3" Type="http://schemas.openxmlformats.org/officeDocument/2006/relationships/oleObject" Target="../embeddings/oleObject163.bin"/><Relationship Id="rId7" Type="http://schemas.openxmlformats.org/officeDocument/2006/relationships/oleObject" Target="../embeddings/oleObject165.bin"/><Relationship Id="rId12" Type="http://schemas.openxmlformats.org/officeDocument/2006/relationships/image" Target="../media/image1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51.wmf"/><Relationship Id="rId11" Type="http://schemas.openxmlformats.org/officeDocument/2006/relationships/oleObject" Target="../embeddings/oleObject167.bin"/><Relationship Id="rId5" Type="http://schemas.openxmlformats.org/officeDocument/2006/relationships/oleObject" Target="../embeddings/oleObject164.bin"/><Relationship Id="rId10" Type="http://schemas.openxmlformats.org/officeDocument/2006/relationships/image" Target="../media/image153.wmf"/><Relationship Id="rId4" Type="http://schemas.openxmlformats.org/officeDocument/2006/relationships/image" Target="../media/image150.wmf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155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13" Type="http://schemas.openxmlformats.org/officeDocument/2006/relationships/image" Target="../media/image160.wmf"/><Relationship Id="rId3" Type="http://schemas.openxmlformats.org/officeDocument/2006/relationships/image" Target="../media/image161.png"/><Relationship Id="rId7" Type="http://schemas.openxmlformats.org/officeDocument/2006/relationships/image" Target="../media/image157.wmf"/><Relationship Id="rId12" Type="http://schemas.openxmlformats.org/officeDocument/2006/relationships/oleObject" Target="../embeddings/oleObject1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70.bin"/><Relationship Id="rId11" Type="http://schemas.openxmlformats.org/officeDocument/2006/relationships/image" Target="../media/image159.wmf"/><Relationship Id="rId5" Type="http://schemas.openxmlformats.org/officeDocument/2006/relationships/image" Target="../media/image156.wmf"/><Relationship Id="rId10" Type="http://schemas.openxmlformats.org/officeDocument/2006/relationships/oleObject" Target="../embeddings/oleObject172.bin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158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3" Type="http://schemas.openxmlformats.org/officeDocument/2006/relationships/oleObject" Target="../embeddings/oleObject174.bin"/><Relationship Id="rId7" Type="http://schemas.openxmlformats.org/officeDocument/2006/relationships/oleObject" Target="../embeddings/oleObject1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175.bin"/><Relationship Id="rId10" Type="http://schemas.openxmlformats.org/officeDocument/2006/relationships/image" Target="../media/image165.wmf"/><Relationship Id="rId4" Type="http://schemas.openxmlformats.org/officeDocument/2006/relationships/image" Target="../media/image162.wmf"/><Relationship Id="rId9" Type="http://schemas.openxmlformats.org/officeDocument/2006/relationships/oleObject" Target="../embeddings/oleObject177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13" Type="http://schemas.openxmlformats.org/officeDocument/2006/relationships/oleObject" Target="../embeddings/oleObject183.bin"/><Relationship Id="rId3" Type="http://schemas.openxmlformats.org/officeDocument/2006/relationships/oleObject" Target="../embeddings/oleObject178.bin"/><Relationship Id="rId7" Type="http://schemas.openxmlformats.org/officeDocument/2006/relationships/oleObject" Target="../embeddings/oleObject180.bin"/><Relationship Id="rId12" Type="http://schemas.openxmlformats.org/officeDocument/2006/relationships/image" Target="../media/image17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67.wmf"/><Relationship Id="rId11" Type="http://schemas.openxmlformats.org/officeDocument/2006/relationships/oleObject" Target="../embeddings/oleObject182.bin"/><Relationship Id="rId5" Type="http://schemas.openxmlformats.org/officeDocument/2006/relationships/oleObject" Target="../embeddings/oleObject179.bin"/><Relationship Id="rId10" Type="http://schemas.openxmlformats.org/officeDocument/2006/relationships/image" Target="../media/image169.wmf"/><Relationship Id="rId4" Type="http://schemas.openxmlformats.org/officeDocument/2006/relationships/image" Target="../media/image166.wmf"/><Relationship Id="rId9" Type="http://schemas.openxmlformats.org/officeDocument/2006/relationships/oleObject" Target="../embeddings/oleObject181.bin"/><Relationship Id="rId14" Type="http://schemas.openxmlformats.org/officeDocument/2006/relationships/image" Target="../media/image171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wmf"/><Relationship Id="rId13" Type="http://schemas.openxmlformats.org/officeDocument/2006/relationships/oleObject" Target="../embeddings/oleObject189.bin"/><Relationship Id="rId18" Type="http://schemas.openxmlformats.org/officeDocument/2006/relationships/image" Target="../media/image179.wmf"/><Relationship Id="rId3" Type="http://schemas.openxmlformats.org/officeDocument/2006/relationships/oleObject" Target="../embeddings/oleObject184.bin"/><Relationship Id="rId7" Type="http://schemas.openxmlformats.org/officeDocument/2006/relationships/oleObject" Target="../embeddings/oleObject186.bin"/><Relationship Id="rId12" Type="http://schemas.openxmlformats.org/officeDocument/2006/relationships/image" Target="../media/image176.wmf"/><Relationship Id="rId17" Type="http://schemas.openxmlformats.org/officeDocument/2006/relationships/oleObject" Target="../embeddings/oleObject19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8.wmf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73.wmf"/><Relationship Id="rId11" Type="http://schemas.openxmlformats.org/officeDocument/2006/relationships/oleObject" Target="../embeddings/oleObject188.bin"/><Relationship Id="rId5" Type="http://schemas.openxmlformats.org/officeDocument/2006/relationships/oleObject" Target="../embeddings/oleObject185.bin"/><Relationship Id="rId15" Type="http://schemas.openxmlformats.org/officeDocument/2006/relationships/oleObject" Target="../embeddings/oleObject190.bin"/><Relationship Id="rId10" Type="http://schemas.openxmlformats.org/officeDocument/2006/relationships/image" Target="../media/image175.wmf"/><Relationship Id="rId4" Type="http://schemas.openxmlformats.org/officeDocument/2006/relationships/image" Target="../media/image172.wmf"/><Relationship Id="rId9" Type="http://schemas.openxmlformats.org/officeDocument/2006/relationships/oleObject" Target="../embeddings/oleObject187.bin"/><Relationship Id="rId14" Type="http://schemas.openxmlformats.org/officeDocument/2006/relationships/image" Target="../media/image177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13" Type="http://schemas.openxmlformats.org/officeDocument/2006/relationships/image" Target="../media/image184.wmf"/><Relationship Id="rId3" Type="http://schemas.openxmlformats.org/officeDocument/2006/relationships/image" Target="../media/image185.png"/><Relationship Id="rId7" Type="http://schemas.openxmlformats.org/officeDocument/2006/relationships/image" Target="../media/image181.wmf"/><Relationship Id="rId12" Type="http://schemas.openxmlformats.org/officeDocument/2006/relationships/oleObject" Target="../embeddings/oleObject19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193.bin"/><Relationship Id="rId11" Type="http://schemas.openxmlformats.org/officeDocument/2006/relationships/image" Target="../media/image183.wmf"/><Relationship Id="rId5" Type="http://schemas.openxmlformats.org/officeDocument/2006/relationships/image" Target="../media/image180.wmf"/><Relationship Id="rId10" Type="http://schemas.openxmlformats.org/officeDocument/2006/relationships/oleObject" Target="../embeddings/oleObject195.bin"/><Relationship Id="rId4" Type="http://schemas.openxmlformats.org/officeDocument/2006/relationships/oleObject" Target="../embeddings/oleObject192.bin"/><Relationship Id="rId9" Type="http://schemas.openxmlformats.org/officeDocument/2006/relationships/image" Target="../media/image182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wmf"/><Relationship Id="rId13" Type="http://schemas.openxmlformats.org/officeDocument/2006/relationships/oleObject" Target="../embeddings/oleObject202.bin"/><Relationship Id="rId3" Type="http://schemas.openxmlformats.org/officeDocument/2006/relationships/oleObject" Target="../embeddings/oleObject197.bin"/><Relationship Id="rId7" Type="http://schemas.openxmlformats.org/officeDocument/2006/relationships/oleObject" Target="../embeddings/oleObject199.bin"/><Relationship Id="rId12" Type="http://schemas.openxmlformats.org/officeDocument/2006/relationships/image" Target="../media/image19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87.wmf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8.bin"/><Relationship Id="rId10" Type="http://schemas.openxmlformats.org/officeDocument/2006/relationships/image" Target="../media/image189.wmf"/><Relationship Id="rId4" Type="http://schemas.openxmlformats.org/officeDocument/2006/relationships/image" Target="../media/image186.wmf"/><Relationship Id="rId9" Type="http://schemas.openxmlformats.org/officeDocument/2006/relationships/oleObject" Target="../embeddings/oleObject200.bin"/><Relationship Id="rId14" Type="http://schemas.openxmlformats.org/officeDocument/2006/relationships/image" Target="../media/image191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wmf"/><Relationship Id="rId3" Type="http://schemas.openxmlformats.org/officeDocument/2006/relationships/oleObject" Target="../embeddings/oleObject203.bin"/><Relationship Id="rId7" Type="http://schemas.openxmlformats.org/officeDocument/2006/relationships/oleObject" Target="../embeddings/oleObject20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93.wmf"/><Relationship Id="rId5" Type="http://schemas.openxmlformats.org/officeDocument/2006/relationships/oleObject" Target="../embeddings/oleObject204.bin"/><Relationship Id="rId4" Type="http://schemas.openxmlformats.org/officeDocument/2006/relationships/image" Target="../media/image192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3" Type="http://schemas.openxmlformats.org/officeDocument/2006/relationships/oleObject" Target="../embeddings/oleObject206.bin"/><Relationship Id="rId7" Type="http://schemas.openxmlformats.org/officeDocument/2006/relationships/oleObject" Target="../embeddings/oleObject20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196.wmf"/><Relationship Id="rId5" Type="http://schemas.openxmlformats.org/officeDocument/2006/relationships/oleObject" Target="../embeddings/oleObject207.bin"/><Relationship Id="rId4" Type="http://schemas.openxmlformats.org/officeDocument/2006/relationships/image" Target="../media/image19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7.png"/><Relationship Id="rId18" Type="http://schemas.openxmlformats.org/officeDocument/2006/relationships/oleObject" Target="../embeddings/oleObject26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3.wmf"/><Relationship Id="rId1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5" Type="http://schemas.openxmlformats.org/officeDocument/2006/relationships/image" Target="../media/image24.wmf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27.bin"/><Relationship Id="rId4" Type="http://schemas.openxmlformats.org/officeDocument/2006/relationships/image" Target="../media/image19.wmf"/><Relationship Id="rId9" Type="http://schemas.openxmlformats.org/officeDocument/2006/relationships/oleObject" Target="../embeddings/oleObject22.bin"/><Relationship Id="rId14" Type="http://schemas.openxmlformats.org/officeDocument/2006/relationships/oleObject" Target="../embeddings/oleObject24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wmf"/><Relationship Id="rId3" Type="http://schemas.openxmlformats.org/officeDocument/2006/relationships/oleObject" Target="../embeddings/oleObject209.bin"/><Relationship Id="rId7" Type="http://schemas.openxmlformats.org/officeDocument/2006/relationships/oleObject" Target="../embeddings/oleObject2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99.wmf"/><Relationship Id="rId5" Type="http://schemas.openxmlformats.org/officeDocument/2006/relationships/oleObject" Target="../embeddings/oleObject210.bin"/><Relationship Id="rId10" Type="http://schemas.openxmlformats.org/officeDocument/2006/relationships/image" Target="../media/image201.wmf"/><Relationship Id="rId4" Type="http://schemas.openxmlformats.org/officeDocument/2006/relationships/image" Target="../media/image198.wmf"/><Relationship Id="rId9" Type="http://schemas.openxmlformats.org/officeDocument/2006/relationships/oleObject" Target="../embeddings/oleObject212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wmf"/><Relationship Id="rId3" Type="http://schemas.openxmlformats.org/officeDocument/2006/relationships/oleObject" Target="../embeddings/oleObject213.bin"/><Relationship Id="rId7" Type="http://schemas.openxmlformats.org/officeDocument/2006/relationships/oleObject" Target="../embeddings/oleObject2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203.wmf"/><Relationship Id="rId5" Type="http://schemas.openxmlformats.org/officeDocument/2006/relationships/oleObject" Target="../embeddings/oleObject214.bin"/><Relationship Id="rId10" Type="http://schemas.openxmlformats.org/officeDocument/2006/relationships/image" Target="../media/image205.wmf"/><Relationship Id="rId4" Type="http://schemas.openxmlformats.org/officeDocument/2006/relationships/image" Target="../media/image202.wmf"/><Relationship Id="rId9" Type="http://schemas.openxmlformats.org/officeDocument/2006/relationships/oleObject" Target="../embeddings/oleObject216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9.bin"/><Relationship Id="rId13" Type="http://schemas.openxmlformats.org/officeDocument/2006/relationships/image" Target="../media/image210.wmf"/><Relationship Id="rId18" Type="http://schemas.openxmlformats.org/officeDocument/2006/relationships/oleObject" Target="../embeddings/oleObject224.bin"/><Relationship Id="rId3" Type="http://schemas.openxmlformats.org/officeDocument/2006/relationships/image" Target="../media/image214.png"/><Relationship Id="rId7" Type="http://schemas.openxmlformats.org/officeDocument/2006/relationships/image" Target="../media/image207.wmf"/><Relationship Id="rId12" Type="http://schemas.openxmlformats.org/officeDocument/2006/relationships/oleObject" Target="../embeddings/oleObject221.bin"/><Relationship Id="rId17" Type="http://schemas.openxmlformats.org/officeDocument/2006/relationships/image" Target="../media/image212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23.bin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18.bin"/><Relationship Id="rId11" Type="http://schemas.openxmlformats.org/officeDocument/2006/relationships/image" Target="../media/image209.wmf"/><Relationship Id="rId5" Type="http://schemas.openxmlformats.org/officeDocument/2006/relationships/image" Target="../media/image206.wmf"/><Relationship Id="rId15" Type="http://schemas.openxmlformats.org/officeDocument/2006/relationships/image" Target="../media/image211.wmf"/><Relationship Id="rId10" Type="http://schemas.openxmlformats.org/officeDocument/2006/relationships/oleObject" Target="../embeddings/oleObject220.bin"/><Relationship Id="rId19" Type="http://schemas.openxmlformats.org/officeDocument/2006/relationships/image" Target="../media/image213.wmf"/><Relationship Id="rId4" Type="http://schemas.openxmlformats.org/officeDocument/2006/relationships/oleObject" Target="../embeddings/oleObject217.bin"/><Relationship Id="rId9" Type="http://schemas.openxmlformats.org/officeDocument/2006/relationships/image" Target="../media/image208.wmf"/><Relationship Id="rId14" Type="http://schemas.openxmlformats.org/officeDocument/2006/relationships/oleObject" Target="../embeddings/oleObject22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39.wmf"/><Relationship Id="rId26" Type="http://schemas.openxmlformats.org/officeDocument/2006/relationships/image" Target="../media/image43.wmf"/><Relationship Id="rId3" Type="http://schemas.openxmlformats.org/officeDocument/2006/relationships/oleObject" Target="../embeddings/oleObject35.bin"/><Relationship Id="rId21" Type="http://schemas.openxmlformats.org/officeDocument/2006/relationships/oleObject" Target="../embeddings/oleObject44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36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8.wmf"/><Relationship Id="rId20" Type="http://schemas.openxmlformats.org/officeDocument/2006/relationships/image" Target="../media/image4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3.wmf"/><Relationship Id="rId11" Type="http://schemas.openxmlformats.org/officeDocument/2006/relationships/oleObject" Target="../embeddings/oleObject39.bin"/><Relationship Id="rId24" Type="http://schemas.openxmlformats.org/officeDocument/2006/relationships/image" Target="../media/image42.wmf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5.bin"/><Relationship Id="rId10" Type="http://schemas.openxmlformats.org/officeDocument/2006/relationships/image" Target="../media/image35.wmf"/><Relationship Id="rId19" Type="http://schemas.openxmlformats.org/officeDocument/2006/relationships/oleObject" Target="../embeddings/oleObject43.bin"/><Relationship Id="rId4" Type="http://schemas.openxmlformats.org/officeDocument/2006/relationships/image" Target="../media/image32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37.wmf"/><Relationship Id="rId22" Type="http://schemas.openxmlformats.org/officeDocument/2006/relationships/image" Target="../media/image4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5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Свойства равновесного состояния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37"/>
          <p:cNvSpPr/>
          <p:nvPr/>
        </p:nvSpPr>
        <p:spPr>
          <a:xfrm>
            <a:off x="207077" y="980728"/>
            <a:ext cx="868540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системы, находящейся в равновесии, не зависит от времени</a:t>
            </a: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Равновесное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всегда может быть описано при помощи нескольких макроскопических параметров (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V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T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)</a:t>
            </a: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системы в равновесии является, если исключить флуктуации, наиболее случайным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макросостоянием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системы, находящейся в определенных условиях</a:t>
            </a: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Равновесное состояние не зависит от предыстории  </a:t>
            </a: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Средние значения макроскопических параметров не зависят от времени, однако сами параметры могут флуктуировать. Относительная величина флуктуаций зависит от числа частиц в системе.</a:t>
            </a:r>
          </a:p>
        </p:txBody>
      </p:sp>
    </p:spTree>
    <p:extLst>
      <p:ext uri="{BB962C8B-B14F-4D97-AF65-F5344CB8AC3E}">
        <p14:creationId xmlns:p14="http://schemas.microsoft.com/office/powerpoint/2010/main" val="3321577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Независимость микросостояний по координатам и импульсам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37"/>
          <p:cNvSpPr/>
          <p:nvPr/>
        </p:nvSpPr>
        <p:spPr>
          <a:xfrm>
            <a:off x="263933" y="2492896"/>
            <a:ext cx="4637650" cy="1446550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Распределение частиц по координатам и по импульсам можно рассматривать как независимые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0569" y="890407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6482038" y="97389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6086633" y="1891575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6873122" y="180426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8134126" y="2075060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8064846" y="1415349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7454785" y="131263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5688062" y="126100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37"/>
          <p:cNvSpPr/>
          <p:nvPr/>
        </p:nvSpPr>
        <p:spPr>
          <a:xfrm>
            <a:off x="2316507" y="5489356"/>
            <a:ext cx="24361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Вероятность </a:t>
            </a:r>
          </a:p>
          <a:p>
            <a:pPr algn="just"/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макросостояния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по координатам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10568" y="3224427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/>
          <p:cNvSpPr/>
          <p:nvPr/>
        </p:nvSpPr>
        <p:spPr>
          <a:xfrm>
            <a:off x="6282572" y="387482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/>
          <p:cNvSpPr/>
          <p:nvPr/>
        </p:nvSpPr>
        <p:spPr>
          <a:xfrm>
            <a:off x="6257323" y="4409079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/>
          <p:cNvSpPr/>
          <p:nvPr/>
        </p:nvSpPr>
        <p:spPr>
          <a:xfrm>
            <a:off x="8404626" y="4058312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/>
          <p:cNvSpPr/>
          <p:nvPr/>
        </p:nvSpPr>
        <p:spPr>
          <a:xfrm>
            <a:off x="8134125" y="4409080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Oval 24"/>
          <p:cNvSpPr/>
          <p:nvPr/>
        </p:nvSpPr>
        <p:spPr>
          <a:xfrm>
            <a:off x="7454784" y="431733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/>
          <p:cNvSpPr/>
          <p:nvPr/>
        </p:nvSpPr>
        <p:spPr>
          <a:xfrm>
            <a:off x="8205161" y="3410212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5688061" y="359502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160369"/>
              </p:ext>
            </p:extLst>
          </p:nvPr>
        </p:nvGraphicFramePr>
        <p:xfrm>
          <a:off x="6681503" y="2633758"/>
          <a:ext cx="1157633" cy="60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Equation" r:id="rId3" imgW="177569" imgH="101468" progId="Equation.DSMT4">
                  <p:embed/>
                </p:oleObj>
              </mc:Choice>
              <mc:Fallback>
                <p:oleObj name="Equation" r:id="rId3" imgW="177569" imgH="1014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1503" y="2633758"/>
                        <a:ext cx="1157633" cy="607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975210"/>
              </p:ext>
            </p:extLst>
          </p:nvPr>
        </p:nvGraphicFramePr>
        <p:xfrm>
          <a:off x="5415349" y="5428977"/>
          <a:ext cx="3535488" cy="112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1" name="Equation" r:id="rId5" imgW="1473120" imgH="469800" progId="Equation.DSMT4">
                  <p:embed/>
                </p:oleObj>
              </mc:Choice>
              <mc:Fallback>
                <p:oleObj name="Equation" r:id="rId5" imgW="14731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5349" y="5428977"/>
                        <a:ext cx="3535488" cy="1127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826112"/>
              </p:ext>
            </p:extLst>
          </p:nvPr>
        </p:nvGraphicFramePr>
        <p:xfrm>
          <a:off x="342900" y="812800"/>
          <a:ext cx="5413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2" name="Equation" r:id="rId7" imgW="190500" imgH="228600" progId="Equation.DSMT4">
                  <p:embed/>
                </p:oleObj>
              </mc:Choice>
              <mc:Fallback>
                <p:oleObj name="Equation" r:id="rId7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812800"/>
                        <a:ext cx="541338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Прямоугольник 37"/>
          <p:cNvSpPr/>
          <p:nvPr/>
        </p:nvSpPr>
        <p:spPr>
          <a:xfrm>
            <a:off x="1118080" y="836712"/>
            <a:ext cx="40299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микросостояний, по координатам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767515"/>
              </p:ext>
            </p:extLst>
          </p:nvPr>
        </p:nvGraphicFramePr>
        <p:xfrm>
          <a:off x="323528" y="1628800"/>
          <a:ext cx="57785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9" imgW="203112" imgH="241195" progId="Equation.DSMT4">
                  <p:embed/>
                </p:oleObj>
              </mc:Choice>
              <mc:Fallback>
                <p:oleObj name="Equation" r:id="rId9" imgW="203112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628800"/>
                        <a:ext cx="577850" cy="630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Прямоугольник 37"/>
          <p:cNvSpPr/>
          <p:nvPr/>
        </p:nvSpPr>
        <p:spPr>
          <a:xfrm>
            <a:off x="227154" y="4005064"/>
            <a:ext cx="48460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микросостояний, которыми реализуется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равно произведению координатных и импульсных микросостояний 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7"/>
          <p:cNvSpPr/>
          <p:nvPr/>
        </p:nvSpPr>
        <p:spPr>
          <a:xfrm>
            <a:off x="1118080" y="1650011"/>
            <a:ext cx="40299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микросостояний, по импульсам (или скоростям)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H="1" flipV="1">
            <a:off x="5688061" y="890407"/>
            <a:ext cx="72119" cy="451223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6171896" y="1745134"/>
            <a:ext cx="359345" cy="225613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6456788" y="1056873"/>
            <a:ext cx="122252" cy="295877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554517" y="1404378"/>
            <a:ext cx="294082" cy="255763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V="1">
            <a:off x="6972854" y="1606153"/>
            <a:ext cx="210239" cy="268157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7993810" y="1230454"/>
            <a:ext cx="140315" cy="222351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 flipV="1">
            <a:off x="7352972" y="1994679"/>
            <a:ext cx="885339" cy="134079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6376025" y="3973569"/>
            <a:ext cx="497097" cy="176485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5765946" y="3685956"/>
            <a:ext cx="163407" cy="723275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 flipV="1">
            <a:off x="6171896" y="4150054"/>
            <a:ext cx="210408" cy="350767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7554516" y="3874827"/>
            <a:ext cx="241125" cy="542354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H="1" flipV="1">
            <a:off x="8043318" y="3778513"/>
            <a:ext cx="389985" cy="371541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7755057" y="4497085"/>
            <a:ext cx="409521" cy="174723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>
            <a:off x="8317738" y="3535736"/>
            <a:ext cx="439512" cy="300440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132178"/>
              </p:ext>
            </p:extLst>
          </p:nvPr>
        </p:nvGraphicFramePr>
        <p:xfrm>
          <a:off x="212379" y="5526974"/>
          <a:ext cx="1614739" cy="578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11" imgW="672808" imgH="241195" progId="Equation.DSMT4">
                  <p:embed/>
                </p:oleObj>
              </mc:Choice>
              <mc:Fallback>
                <p:oleObj name="Equation" r:id="rId11" imgW="672808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9" y="5526974"/>
                        <a:ext cx="1614739" cy="5788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394639"/>
              </p:ext>
            </p:extLst>
          </p:nvPr>
        </p:nvGraphicFramePr>
        <p:xfrm>
          <a:off x="247752" y="6093296"/>
          <a:ext cx="1706400" cy="57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Equation" r:id="rId13" imgW="711000" imgH="241200" progId="Equation.DSMT4">
                  <p:embed/>
                </p:oleObj>
              </mc:Choice>
              <mc:Fallback>
                <p:oleObj name="Equation" r:id="rId13" imgW="71100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752" y="6093296"/>
                        <a:ext cx="1706400" cy="578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1303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Пространственное распределение молекул идеального газа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527379"/>
              </p:ext>
            </p:extLst>
          </p:nvPr>
        </p:nvGraphicFramePr>
        <p:xfrm>
          <a:off x="5313784" y="2168125"/>
          <a:ext cx="456606" cy="532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5" name="Equation" r:id="rId3" imgW="152202" imgH="177569" progId="Equation.DSMT4">
                  <p:embed/>
                </p:oleObj>
              </mc:Choice>
              <mc:Fallback>
                <p:oleObj name="Equation" r:id="rId3" imgW="152202" imgH="177569" progId="Equation.DSMT4">
                  <p:embed/>
                  <p:pic>
                    <p:nvPicPr>
                      <p:cNvPr id="0" name="Picture 32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3784" y="2168125"/>
                        <a:ext cx="456606" cy="5327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195011"/>
              </p:ext>
            </p:extLst>
          </p:nvPr>
        </p:nvGraphicFramePr>
        <p:xfrm>
          <a:off x="5292080" y="3523914"/>
          <a:ext cx="532440" cy="53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6" name="Equation" r:id="rId5" imgW="177480" imgH="177480" progId="Equation.DSMT4">
                  <p:embed/>
                </p:oleObj>
              </mc:Choice>
              <mc:Fallback>
                <p:oleObj name="Equation" r:id="rId5" imgW="177480" imgH="177480" progId="Equation.DSMT4">
                  <p:embed/>
                  <p:pic>
                    <p:nvPicPr>
                      <p:cNvPr id="0" name="Picture 3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3523914"/>
                        <a:ext cx="532440" cy="5324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5292080" y="1134865"/>
            <a:ext cx="27035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Идеальный газ находится в ящике  </a:t>
            </a:r>
          </a:p>
        </p:txBody>
      </p:sp>
      <p:sp>
        <p:nvSpPr>
          <p:cNvPr id="15" name="Прямоугольник 37"/>
          <p:cNvSpPr/>
          <p:nvPr/>
        </p:nvSpPr>
        <p:spPr>
          <a:xfrm>
            <a:off x="6018040" y="3546779"/>
            <a:ext cx="31476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общее число молекул  </a:t>
            </a:r>
          </a:p>
        </p:txBody>
      </p:sp>
      <p:sp>
        <p:nvSpPr>
          <p:cNvPr id="16" name="Прямоугольник 37"/>
          <p:cNvSpPr/>
          <p:nvPr/>
        </p:nvSpPr>
        <p:spPr>
          <a:xfrm>
            <a:off x="6012160" y="2248242"/>
            <a:ext cx="203199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объем ящика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146831" y="1268760"/>
            <a:ext cx="5001233" cy="4680520"/>
            <a:chOff x="107504" y="1268760"/>
            <a:chExt cx="5001233" cy="4680520"/>
          </a:xfrm>
        </p:grpSpPr>
        <p:sp>
          <p:nvSpPr>
            <p:cNvPr id="11" name="Rectangle 10"/>
            <p:cNvSpPr/>
            <p:nvPr/>
          </p:nvSpPr>
          <p:spPr>
            <a:xfrm>
              <a:off x="107504" y="1268760"/>
              <a:ext cx="5001233" cy="46805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Oval 5"/>
            <p:cNvSpPr/>
            <p:nvPr/>
          </p:nvSpPr>
          <p:spPr>
            <a:xfrm>
              <a:off x="4043175" y="2473078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Oval 6"/>
            <p:cNvSpPr/>
            <p:nvPr/>
          </p:nvSpPr>
          <p:spPr>
            <a:xfrm>
              <a:off x="3359569" y="3050004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Oval 7"/>
            <p:cNvSpPr/>
            <p:nvPr/>
          </p:nvSpPr>
          <p:spPr>
            <a:xfrm>
              <a:off x="4245751" y="1749803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V="1">
              <a:off x="1991531" y="4992757"/>
              <a:ext cx="869192" cy="324217"/>
            </a:xfrm>
            <a:prstGeom prst="straightConnector1">
              <a:avLst/>
            </a:prstGeom>
            <a:ln w="50800">
              <a:solidFill>
                <a:srgbClr val="072AC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 flipV="1">
              <a:off x="2047112" y="1461340"/>
              <a:ext cx="108060" cy="576926"/>
            </a:xfrm>
            <a:prstGeom prst="straightConnector1">
              <a:avLst/>
            </a:prstGeom>
            <a:ln w="50800">
              <a:solidFill>
                <a:srgbClr val="072AC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1220305" y="2612730"/>
              <a:ext cx="1872208" cy="16890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92705435"/>
                </p:ext>
              </p:extLst>
            </p:nvPr>
          </p:nvGraphicFramePr>
          <p:xfrm>
            <a:off x="284201" y="1268760"/>
            <a:ext cx="649287" cy="752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97" name="Equation" r:id="rId7" imgW="152202" imgH="177569" progId="Equation.DSMT4">
                    <p:embed/>
                  </p:oleObj>
                </mc:Choice>
                <mc:Fallback>
                  <p:oleObj name="Equation" r:id="rId7" imgW="152202" imgH="177569" progId="Equation.DSMT4">
                    <p:embed/>
                    <p:pic>
                      <p:nvPicPr>
                        <p:cNvPr id="0" name="Picture 32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201" y="1268760"/>
                          <a:ext cx="649287" cy="752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Oval 18"/>
            <p:cNvSpPr/>
            <p:nvPr/>
          </p:nvSpPr>
          <p:spPr>
            <a:xfrm>
              <a:off x="2007297" y="1840889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Oval 19"/>
            <p:cNvSpPr/>
            <p:nvPr/>
          </p:nvSpPr>
          <p:spPr>
            <a:xfrm>
              <a:off x="428217" y="3270552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Oval 20"/>
            <p:cNvSpPr/>
            <p:nvPr/>
          </p:nvSpPr>
          <p:spPr>
            <a:xfrm>
              <a:off x="1709074" y="5260290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Oval 21"/>
            <p:cNvSpPr/>
            <p:nvPr/>
          </p:nvSpPr>
          <p:spPr>
            <a:xfrm>
              <a:off x="2324646" y="2930146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4270559" y="2708920"/>
              <a:ext cx="622154" cy="680447"/>
            </a:xfrm>
            <a:prstGeom prst="straightConnector1">
              <a:avLst/>
            </a:prstGeom>
            <a:ln w="50800">
              <a:solidFill>
                <a:srgbClr val="072AC1"/>
              </a:solidFill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/>
            <p:cNvSpPr/>
            <p:nvPr/>
          </p:nvSpPr>
          <p:spPr>
            <a:xfrm>
              <a:off x="1559962" y="3609020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Oval 25"/>
            <p:cNvSpPr/>
            <p:nvPr/>
          </p:nvSpPr>
          <p:spPr>
            <a:xfrm>
              <a:off x="2324646" y="3758131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Oval 26"/>
            <p:cNvSpPr/>
            <p:nvPr/>
          </p:nvSpPr>
          <p:spPr>
            <a:xfrm>
              <a:off x="3657792" y="4694534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Oval 27"/>
            <p:cNvSpPr/>
            <p:nvPr/>
          </p:nvSpPr>
          <p:spPr>
            <a:xfrm>
              <a:off x="4014536" y="3905957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Oval 28"/>
            <p:cNvSpPr/>
            <p:nvPr/>
          </p:nvSpPr>
          <p:spPr>
            <a:xfrm>
              <a:off x="3061346" y="1600691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Oval 29"/>
            <p:cNvSpPr/>
            <p:nvPr/>
          </p:nvSpPr>
          <p:spPr>
            <a:xfrm>
              <a:off x="4397487" y="5273309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Oval 30"/>
            <p:cNvSpPr/>
            <p:nvPr/>
          </p:nvSpPr>
          <p:spPr>
            <a:xfrm>
              <a:off x="428216" y="4824193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7838057"/>
                </p:ext>
              </p:extLst>
            </p:nvPr>
          </p:nvGraphicFramePr>
          <p:xfrm>
            <a:off x="1315257" y="2505075"/>
            <a:ext cx="649288" cy="968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98" name="Equation" r:id="rId8" imgW="152334" imgH="228501" progId="Equation.DSMT4">
                    <p:embed/>
                  </p:oleObj>
                </mc:Choice>
                <mc:Fallback>
                  <p:oleObj name="Equation" r:id="rId8" imgW="152334" imgH="228501" progId="Equation.DSMT4">
                    <p:embed/>
                    <p:pic>
                      <p:nvPicPr>
                        <p:cNvPr id="0" name="Picture 32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257" y="2505075"/>
                          <a:ext cx="649288" cy="968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764197"/>
              </p:ext>
            </p:extLst>
          </p:nvPr>
        </p:nvGraphicFramePr>
        <p:xfrm>
          <a:off x="5305317" y="2798313"/>
          <a:ext cx="457002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Equation" r:id="rId10" imgW="152334" imgH="228501" progId="Equation.DSMT4">
                  <p:embed/>
                </p:oleObj>
              </mc:Choice>
              <mc:Fallback>
                <p:oleObj name="Equation" r:id="rId10" imgW="152334" imgH="228501" progId="Equation.DSMT4">
                  <p:embed/>
                  <p:pic>
                    <p:nvPicPr>
                      <p:cNvPr id="0" name="Picture 32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317" y="2798313"/>
                        <a:ext cx="457002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Прямоугольник 37"/>
          <p:cNvSpPr/>
          <p:nvPr/>
        </p:nvSpPr>
        <p:spPr>
          <a:xfrm>
            <a:off x="6012160" y="2795269"/>
            <a:ext cx="3024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произвольный объем внутри ящика</a:t>
            </a:r>
          </a:p>
        </p:txBody>
      </p:sp>
      <p:sp>
        <p:nvSpPr>
          <p:cNvPr id="35" name="Прямоугольник 37"/>
          <p:cNvSpPr/>
          <p:nvPr/>
        </p:nvSpPr>
        <p:spPr>
          <a:xfrm>
            <a:off x="107504" y="6021288"/>
            <a:ext cx="8861592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С какой вероятностью какие-либо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молекул окажутся в выделенном объеме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V</a:t>
            </a:r>
            <a:r>
              <a:rPr lang="en-US" sz="2200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?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720105"/>
              </p:ext>
            </p:extLst>
          </p:nvPr>
        </p:nvGraphicFramePr>
        <p:xfrm>
          <a:off x="5364088" y="4204180"/>
          <a:ext cx="380160" cy="41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0" name="Equation" r:id="rId12" imgW="126720" imgH="139680" progId="Equation.DSMT4">
                  <p:embed/>
                </p:oleObj>
              </mc:Choice>
              <mc:Fallback>
                <p:oleObj name="Equation" r:id="rId12" imgW="126720" imgH="139680" progId="Equation.DSMT4">
                  <p:embed/>
                  <p:pic>
                    <p:nvPicPr>
                      <p:cNvPr id="0" name="Picture 32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4204180"/>
                        <a:ext cx="380160" cy="419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Прямоугольник 37"/>
          <p:cNvSpPr/>
          <p:nvPr/>
        </p:nvSpPr>
        <p:spPr>
          <a:xfrm>
            <a:off x="6018040" y="4146689"/>
            <a:ext cx="314760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молекул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в  </a:t>
            </a: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11556"/>
              </p:ext>
            </p:extLst>
          </p:nvPr>
        </p:nvGraphicFramePr>
        <p:xfrm>
          <a:off x="8425051" y="4055068"/>
          <a:ext cx="457002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01" name="Equation" r:id="rId14" imgW="152334" imgH="228501" progId="Equation.DSMT4">
                  <p:embed/>
                </p:oleObj>
              </mc:Choice>
              <mc:Fallback>
                <p:oleObj name="Equation" r:id="rId14" imgW="152334" imgH="228501" progId="Equation.DSMT4">
                  <p:embed/>
                  <p:pic>
                    <p:nvPicPr>
                      <p:cNvPr id="0" name="Picture 32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5051" y="4055068"/>
                        <a:ext cx="457002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Прямоугольник 37"/>
          <p:cNvSpPr/>
          <p:nvPr/>
        </p:nvSpPr>
        <p:spPr>
          <a:xfrm>
            <a:off x="5292080" y="4653136"/>
            <a:ext cx="36060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Считаем, что молекулы можно как-то различить или пересчитать, хотя все они, конечно, одинаковые</a:t>
            </a:r>
          </a:p>
        </p:txBody>
      </p:sp>
    </p:spTree>
    <p:extLst>
      <p:ext uri="{BB962C8B-B14F-4D97-AF65-F5344CB8AC3E}">
        <p14:creationId xmlns:p14="http://schemas.microsoft.com/office/powerpoint/2010/main" val="1183043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Вероятность для одной молекулы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166815"/>
              </p:ext>
            </p:extLst>
          </p:nvPr>
        </p:nvGraphicFramePr>
        <p:xfrm>
          <a:off x="5436096" y="2348880"/>
          <a:ext cx="1555750" cy="137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3" imgW="444307" imgH="393529" progId="Equation.DSMT4">
                  <p:embed/>
                </p:oleObj>
              </mc:Choice>
              <mc:Fallback>
                <p:oleObj name="Equation" r:id="rId3" imgW="444307" imgH="393529" progId="Equation.DSMT4">
                  <p:embed/>
                  <p:pic>
                    <p:nvPicPr>
                      <p:cNvPr id="0" name="Picture 1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2348880"/>
                        <a:ext cx="1555750" cy="1373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3851920" y="1240884"/>
            <a:ext cx="50354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Одна молекула двигаясь случайно по всему ящику окажется в  выделенном объеме с вероятностью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45236" y="1268760"/>
            <a:ext cx="3345049" cy="2879739"/>
            <a:chOff x="107504" y="1268760"/>
            <a:chExt cx="5001233" cy="4680520"/>
          </a:xfrm>
        </p:grpSpPr>
        <p:sp>
          <p:nvSpPr>
            <p:cNvPr id="11" name="Rectangle 10"/>
            <p:cNvSpPr/>
            <p:nvPr/>
          </p:nvSpPr>
          <p:spPr>
            <a:xfrm>
              <a:off x="107504" y="1268760"/>
              <a:ext cx="5001233" cy="46805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20305" y="2612730"/>
              <a:ext cx="1872208" cy="16890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88960321"/>
                </p:ext>
              </p:extLst>
            </p:nvPr>
          </p:nvGraphicFramePr>
          <p:xfrm>
            <a:off x="284201" y="1268760"/>
            <a:ext cx="649287" cy="752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7" name="Equation" r:id="rId5" imgW="152202" imgH="177569" progId="Equation.DSMT4">
                    <p:embed/>
                  </p:oleObj>
                </mc:Choice>
                <mc:Fallback>
                  <p:oleObj name="Equation" r:id="rId5" imgW="152202" imgH="177569" progId="Equation.DSMT4">
                    <p:embed/>
                    <p:pic>
                      <p:nvPicPr>
                        <p:cNvPr id="0" name="Picture 18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201" y="1268760"/>
                          <a:ext cx="649287" cy="752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Oval 24"/>
            <p:cNvSpPr/>
            <p:nvPr/>
          </p:nvSpPr>
          <p:spPr>
            <a:xfrm>
              <a:off x="1559962" y="3609020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15838874"/>
                </p:ext>
              </p:extLst>
            </p:nvPr>
          </p:nvGraphicFramePr>
          <p:xfrm>
            <a:off x="1315257" y="2505075"/>
            <a:ext cx="649288" cy="968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8" name="Equation" r:id="rId7" imgW="152334" imgH="228501" progId="Equation.DSMT4">
                    <p:embed/>
                  </p:oleObj>
                </mc:Choice>
                <mc:Fallback>
                  <p:oleObj name="Equation" r:id="rId7" imgW="152334" imgH="228501" progId="Equation.DSMT4">
                    <p:embed/>
                    <p:pic>
                      <p:nvPicPr>
                        <p:cNvPr id="0" name="Picture 18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257" y="2505075"/>
                          <a:ext cx="649288" cy="968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Прямоугольник 37"/>
          <p:cNvSpPr/>
          <p:nvPr/>
        </p:nvSpPr>
        <p:spPr>
          <a:xfrm>
            <a:off x="395536" y="6237312"/>
            <a:ext cx="8064896" cy="430887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Но все молекулы движутся случайно и независимо!!!</a:t>
            </a:r>
          </a:p>
        </p:txBody>
      </p:sp>
      <p:sp>
        <p:nvSpPr>
          <p:cNvPr id="41" name="Прямоугольник 37"/>
          <p:cNvSpPr/>
          <p:nvPr/>
        </p:nvSpPr>
        <p:spPr>
          <a:xfrm>
            <a:off x="395536" y="4424701"/>
            <a:ext cx="79208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Вне выделенного объема вероятность находиться равна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169162"/>
              </p:ext>
            </p:extLst>
          </p:nvPr>
        </p:nvGraphicFramePr>
        <p:xfrm>
          <a:off x="1730314" y="4762159"/>
          <a:ext cx="5467350" cy="137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9" imgW="1562100" imgH="393700" progId="Equation.DSMT4">
                  <p:embed/>
                </p:oleObj>
              </mc:Choice>
              <mc:Fallback>
                <p:oleObj name="Equation" r:id="rId9" imgW="1562100" imgH="393700" progId="Equation.DSMT4">
                  <p:embed/>
                  <p:pic>
                    <p:nvPicPr>
                      <p:cNvPr id="0" name="Picture 18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14" y="4762159"/>
                        <a:ext cx="5467350" cy="1373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Прямоугольник 37"/>
          <p:cNvSpPr/>
          <p:nvPr/>
        </p:nvSpPr>
        <p:spPr>
          <a:xfrm>
            <a:off x="3870194" y="3722487"/>
            <a:ext cx="5089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(т.к. нахождение в любой точке ящика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равновозможно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нет предпочтений)</a:t>
            </a:r>
          </a:p>
        </p:txBody>
      </p:sp>
    </p:spTree>
    <p:extLst>
      <p:ext uri="{BB962C8B-B14F-4D97-AF65-F5344CB8AC3E}">
        <p14:creationId xmlns:p14="http://schemas.microsoft.com/office/powerpoint/2010/main" val="1897994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8039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Вероятность для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n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молекул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148292"/>
              </p:ext>
            </p:extLst>
          </p:nvPr>
        </p:nvGraphicFramePr>
        <p:xfrm>
          <a:off x="3856038" y="2144713"/>
          <a:ext cx="4754304" cy="1259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3" name="Equation" r:id="rId3" imgW="1485720" imgH="393480" progId="Equation.DSMT4">
                  <p:embed/>
                </p:oleObj>
              </mc:Choice>
              <mc:Fallback>
                <p:oleObj name="Equation" r:id="rId3" imgW="1485720" imgH="393480" progId="Equation.DSMT4">
                  <p:embed/>
                  <p:pic>
                    <p:nvPicPr>
                      <p:cNvPr id="0" name="Picture 31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038" y="2144713"/>
                        <a:ext cx="4754304" cy="12591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3714188" y="836712"/>
            <a:ext cx="496345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Если каких-то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молекул собралось в заданном объеме, 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N – 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вне него то вероятность этого события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179512" y="908720"/>
            <a:ext cx="3345049" cy="2879739"/>
            <a:chOff x="107504" y="1268760"/>
            <a:chExt cx="5001233" cy="4680520"/>
          </a:xfrm>
        </p:grpSpPr>
        <p:sp>
          <p:nvSpPr>
            <p:cNvPr id="11" name="Rectangle 10"/>
            <p:cNvSpPr/>
            <p:nvPr/>
          </p:nvSpPr>
          <p:spPr>
            <a:xfrm>
              <a:off x="107504" y="1268760"/>
              <a:ext cx="5001233" cy="46805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20305" y="2612730"/>
              <a:ext cx="1872208" cy="16890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74293146"/>
                </p:ext>
              </p:extLst>
            </p:nvPr>
          </p:nvGraphicFramePr>
          <p:xfrm>
            <a:off x="284201" y="1268760"/>
            <a:ext cx="649287" cy="752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4" name="Equation" r:id="rId5" imgW="152202" imgH="177569" progId="Equation.DSMT4">
                    <p:embed/>
                  </p:oleObj>
                </mc:Choice>
                <mc:Fallback>
                  <p:oleObj name="Equation" r:id="rId5" imgW="152202" imgH="177569" progId="Equation.DSMT4">
                    <p:embed/>
                    <p:pic>
                      <p:nvPicPr>
                        <p:cNvPr id="0" name="Picture 31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201" y="1268760"/>
                          <a:ext cx="649287" cy="752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Oval 24"/>
            <p:cNvSpPr/>
            <p:nvPr/>
          </p:nvSpPr>
          <p:spPr>
            <a:xfrm>
              <a:off x="1559962" y="3609020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4785456"/>
                </p:ext>
              </p:extLst>
            </p:nvPr>
          </p:nvGraphicFramePr>
          <p:xfrm>
            <a:off x="1315257" y="2505075"/>
            <a:ext cx="649288" cy="968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5" name="Equation" r:id="rId7" imgW="152334" imgH="228501" progId="Equation.DSMT4">
                    <p:embed/>
                  </p:oleObj>
                </mc:Choice>
                <mc:Fallback>
                  <p:oleObj name="Equation" r:id="rId7" imgW="152334" imgH="228501" progId="Equation.DSMT4">
                    <p:embed/>
                    <p:pic>
                      <p:nvPicPr>
                        <p:cNvPr id="0" name="Picture 32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257" y="2505075"/>
                          <a:ext cx="649288" cy="968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Oval 14"/>
            <p:cNvSpPr/>
            <p:nvPr/>
          </p:nvSpPr>
          <p:spPr>
            <a:xfrm>
              <a:off x="2156408" y="3280233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Oval 15"/>
            <p:cNvSpPr/>
            <p:nvPr/>
          </p:nvSpPr>
          <p:spPr>
            <a:xfrm>
              <a:off x="2459007" y="3907244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5526223"/>
                </p:ext>
              </p:extLst>
            </p:nvPr>
          </p:nvGraphicFramePr>
          <p:xfrm>
            <a:off x="2551356" y="2683842"/>
            <a:ext cx="541157" cy="593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6" name="Equation" r:id="rId9" imgW="126720" imgH="139680" progId="Equation.DSMT4">
                    <p:embed/>
                  </p:oleObj>
                </mc:Choice>
                <mc:Fallback>
                  <p:oleObj name="Equation" r:id="rId9" imgW="126720" imgH="139680" progId="Equation.DSMT4">
                    <p:embed/>
                    <p:pic>
                      <p:nvPicPr>
                        <p:cNvPr id="0" name="Picture 32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51356" y="2683842"/>
                          <a:ext cx="541157" cy="5934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9474400"/>
                </p:ext>
              </p:extLst>
            </p:nvPr>
          </p:nvGraphicFramePr>
          <p:xfrm>
            <a:off x="3152512" y="1422484"/>
            <a:ext cx="1618724" cy="756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7" name="Equation" r:id="rId11" imgW="380880" imgH="177480" progId="Equation.DSMT4">
                    <p:embed/>
                  </p:oleObj>
                </mc:Choice>
                <mc:Fallback>
                  <p:oleObj name="Equation" r:id="rId11" imgW="380880" imgH="177480" progId="Equation.DSMT4">
                    <p:embed/>
                    <p:pic>
                      <p:nvPicPr>
                        <p:cNvPr id="0" name="Picture 32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2512" y="1422484"/>
                          <a:ext cx="1618724" cy="75600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Oval 21"/>
            <p:cNvSpPr/>
            <p:nvPr/>
          </p:nvSpPr>
          <p:spPr>
            <a:xfrm>
              <a:off x="4315649" y="3128179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Oval 22"/>
            <p:cNvSpPr/>
            <p:nvPr/>
          </p:nvSpPr>
          <p:spPr>
            <a:xfrm>
              <a:off x="4017426" y="4545785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Oval 23"/>
            <p:cNvSpPr/>
            <p:nvPr/>
          </p:nvSpPr>
          <p:spPr>
            <a:xfrm>
              <a:off x="2608118" y="5138547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Oval 25"/>
            <p:cNvSpPr/>
            <p:nvPr/>
          </p:nvSpPr>
          <p:spPr>
            <a:xfrm>
              <a:off x="2459007" y="1736906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1" name="Прямоугольник 37"/>
          <p:cNvSpPr/>
          <p:nvPr/>
        </p:nvSpPr>
        <p:spPr>
          <a:xfrm>
            <a:off x="198209" y="3883695"/>
            <a:ext cx="8628547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Вероятности независимых случайных событий при их одновременном наступлении просто перемножаются</a:t>
            </a:r>
          </a:p>
        </p:txBody>
      </p:sp>
      <p:sp>
        <p:nvSpPr>
          <p:cNvPr id="27" name="Прямоугольник 37"/>
          <p:cNvSpPr/>
          <p:nvPr/>
        </p:nvSpPr>
        <p:spPr>
          <a:xfrm>
            <a:off x="0" y="4869160"/>
            <a:ext cx="88924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молекул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можно выбрать             способами. Суммируем  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529657"/>
              </p:ext>
            </p:extLst>
          </p:nvPr>
        </p:nvGraphicFramePr>
        <p:xfrm>
          <a:off x="4716016" y="4722803"/>
          <a:ext cx="64692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8" name="Equation" r:id="rId13" imgW="215640" imgH="241200" progId="Equation.DSMT4">
                  <p:embed/>
                </p:oleObj>
              </mc:Choice>
              <mc:Fallback>
                <p:oleObj name="Equation" r:id="rId13" imgW="215640" imgH="241200" progId="Equation.DSMT4">
                  <p:embed/>
                  <p:pic>
                    <p:nvPicPr>
                      <p:cNvPr id="0" name="Picture 3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4722803"/>
                        <a:ext cx="646920" cy="72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85253"/>
              </p:ext>
            </p:extLst>
          </p:nvPr>
        </p:nvGraphicFramePr>
        <p:xfrm>
          <a:off x="660400" y="5445125"/>
          <a:ext cx="7161213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9" name="Equation" r:id="rId15" imgW="2387520" imgH="444240" progId="Equation.DSMT4">
                  <p:embed/>
                </p:oleObj>
              </mc:Choice>
              <mc:Fallback>
                <p:oleObj name="Equation" r:id="rId15" imgW="2387520" imgH="444240" progId="Equation.DSMT4">
                  <p:embed/>
                  <p:pic>
                    <p:nvPicPr>
                      <p:cNvPr id="0" name="Picture 3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5445125"/>
                        <a:ext cx="7161213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41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Вероятность для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2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молекул: пример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96870"/>
              </p:ext>
            </p:extLst>
          </p:nvPr>
        </p:nvGraphicFramePr>
        <p:xfrm>
          <a:off x="5075316" y="6013116"/>
          <a:ext cx="27051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4" name="Equation" r:id="rId3" imgW="901309" imgH="241195" progId="Equation.DSMT4">
                  <p:embed/>
                </p:oleObj>
              </mc:Choice>
              <mc:Fallback>
                <p:oleObj name="Equation" r:id="rId3" imgW="901309" imgH="241195" progId="Equation.DSMT4">
                  <p:embed/>
                  <p:pic>
                    <p:nvPicPr>
                      <p:cNvPr id="0" name="Picture 63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5316" y="6013116"/>
                        <a:ext cx="27051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179512" y="836712"/>
            <a:ext cx="3345049" cy="2520281"/>
            <a:chOff x="179512" y="836712"/>
            <a:chExt cx="3345049" cy="2520281"/>
          </a:xfrm>
        </p:grpSpPr>
        <p:sp>
          <p:nvSpPr>
            <p:cNvPr id="11" name="Rectangle 10"/>
            <p:cNvSpPr/>
            <p:nvPr/>
          </p:nvSpPr>
          <p:spPr>
            <a:xfrm>
              <a:off x="179512" y="836713"/>
              <a:ext cx="3345049" cy="25202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23803" y="1663604"/>
              <a:ext cx="1252217" cy="10392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32608807"/>
                </p:ext>
              </p:extLst>
            </p:nvPr>
          </p:nvGraphicFramePr>
          <p:xfrm>
            <a:off x="297695" y="836712"/>
            <a:ext cx="434272" cy="462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5" name="Equation" r:id="rId5" imgW="152202" imgH="177569" progId="Equation.DSMT4">
                    <p:embed/>
                  </p:oleObj>
                </mc:Choice>
                <mc:Fallback>
                  <p:oleObj name="Equation" r:id="rId5" imgW="152202" imgH="177569" progId="Equation.DSMT4">
                    <p:embed/>
                    <p:pic>
                      <p:nvPicPr>
                        <p:cNvPr id="0" name="Picture 63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95" y="836712"/>
                          <a:ext cx="434272" cy="4629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Oval 14"/>
            <p:cNvSpPr/>
            <p:nvPr/>
          </p:nvSpPr>
          <p:spPr>
            <a:xfrm>
              <a:off x="1642349" y="1787851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Oval 29"/>
            <p:cNvSpPr/>
            <p:nvPr/>
          </p:nvSpPr>
          <p:spPr>
            <a:xfrm>
              <a:off x="1106477" y="2183218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Oval 30"/>
            <p:cNvSpPr/>
            <p:nvPr/>
          </p:nvSpPr>
          <p:spPr>
            <a:xfrm>
              <a:off x="2817878" y="2317057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0166936"/>
                </p:ext>
              </p:extLst>
            </p:nvPr>
          </p:nvGraphicFramePr>
          <p:xfrm>
            <a:off x="1221656" y="2148870"/>
            <a:ext cx="2540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6" name="Equation" r:id="rId7" imgW="88707" imgH="164742" progId="Equation.DSMT4">
                    <p:embed/>
                  </p:oleObj>
                </mc:Choice>
                <mc:Fallback>
                  <p:oleObj name="Equation" r:id="rId7" imgW="88707" imgH="164742" progId="Equation.DSMT4">
                    <p:embed/>
                    <p:pic>
                      <p:nvPicPr>
                        <p:cNvPr id="0" name="Picture 63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1656" y="2148870"/>
                          <a:ext cx="2540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8686379"/>
                </p:ext>
              </p:extLst>
            </p:nvPr>
          </p:nvGraphicFramePr>
          <p:xfrm>
            <a:off x="1671638" y="1772667"/>
            <a:ext cx="36195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7" name="Equation" r:id="rId9" imgW="126780" imgH="164814" progId="Equation.DSMT4">
                    <p:embed/>
                  </p:oleObj>
                </mc:Choice>
                <mc:Fallback>
                  <p:oleObj name="Equation" r:id="rId9" imgW="126780" imgH="164814" progId="Equation.DSMT4">
                    <p:embed/>
                    <p:pic>
                      <p:nvPicPr>
                        <p:cNvPr id="0" name="Picture 63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1638" y="1772667"/>
                          <a:ext cx="36195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66492735"/>
                </p:ext>
              </p:extLst>
            </p:nvPr>
          </p:nvGraphicFramePr>
          <p:xfrm>
            <a:off x="2843808" y="2277492"/>
            <a:ext cx="325438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8" name="Equation" r:id="rId11" imgW="114102" imgH="177492" progId="Equation.DSMT4">
                    <p:embed/>
                  </p:oleObj>
                </mc:Choice>
                <mc:Fallback>
                  <p:oleObj name="Equation" r:id="rId11" imgW="114102" imgH="177492" progId="Equation.DSMT4">
                    <p:embed/>
                    <p:pic>
                      <p:nvPicPr>
                        <p:cNvPr id="0" name="Picture 63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3808" y="2277492"/>
                          <a:ext cx="325438" cy="4651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Прямоугольник 37"/>
          <p:cNvSpPr/>
          <p:nvPr/>
        </p:nvSpPr>
        <p:spPr>
          <a:xfrm>
            <a:off x="3979594" y="3505362"/>
            <a:ext cx="4896544" cy="3231654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Все три случая различны и несовместны, т.е. не наступают одновременно, но имеют одну и ту же вероятность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Поэтому суммарная вероятность обнаружить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2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молекулы из 3 равна</a:t>
            </a: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 algn="just"/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755343" y="862122"/>
            <a:ext cx="3345049" cy="2494871"/>
            <a:chOff x="4755343" y="862122"/>
            <a:chExt cx="3345049" cy="2494871"/>
          </a:xfrm>
        </p:grpSpPr>
        <p:sp>
          <p:nvSpPr>
            <p:cNvPr id="37" name="Rectangle 36"/>
            <p:cNvSpPr/>
            <p:nvPr/>
          </p:nvSpPr>
          <p:spPr>
            <a:xfrm>
              <a:off x="4755343" y="862122"/>
              <a:ext cx="3345049" cy="24948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499634" y="1689014"/>
              <a:ext cx="1252217" cy="10392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40" name="Object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86497600"/>
                </p:ext>
              </p:extLst>
            </p:nvPr>
          </p:nvGraphicFramePr>
          <p:xfrm>
            <a:off x="4873526" y="862122"/>
            <a:ext cx="434272" cy="462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49" name="Equation" r:id="rId13" imgW="152202" imgH="177569" progId="Equation.DSMT4">
                    <p:embed/>
                  </p:oleObj>
                </mc:Choice>
                <mc:Fallback>
                  <p:oleObj name="Equation" r:id="rId13" imgW="152202" imgH="177569" progId="Equation.DSMT4">
                    <p:embed/>
                    <p:pic>
                      <p:nvPicPr>
                        <p:cNvPr id="0" name="Picture 6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3526" y="862122"/>
                          <a:ext cx="434272" cy="4629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" name="Oval 40"/>
            <p:cNvSpPr/>
            <p:nvPr/>
          </p:nvSpPr>
          <p:spPr>
            <a:xfrm>
              <a:off x="6218180" y="1813261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Oval 41"/>
            <p:cNvSpPr/>
            <p:nvPr/>
          </p:nvSpPr>
          <p:spPr>
            <a:xfrm>
              <a:off x="5682308" y="2208628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Oval 42"/>
            <p:cNvSpPr/>
            <p:nvPr/>
          </p:nvSpPr>
          <p:spPr>
            <a:xfrm>
              <a:off x="7393709" y="2342467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56815544"/>
                </p:ext>
              </p:extLst>
            </p:nvPr>
          </p:nvGraphicFramePr>
          <p:xfrm>
            <a:off x="5743575" y="2174305"/>
            <a:ext cx="363538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0" name="Equation" r:id="rId14" imgW="126780" imgH="164814" progId="Equation.DSMT4">
                    <p:embed/>
                  </p:oleObj>
                </mc:Choice>
                <mc:Fallback>
                  <p:oleObj name="Equation" r:id="rId14" imgW="126780" imgH="164814" progId="Equation.DSMT4">
                    <p:embed/>
                    <p:pic>
                      <p:nvPicPr>
                        <p:cNvPr id="0" name="Picture 63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3575" y="2174305"/>
                          <a:ext cx="363538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5" name="Object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0142851"/>
                </p:ext>
              </p:extLst>
            </p:nvPr>
          </p:nvGraphicFramePr>
          <p:xfrm>
            <a:off x="6264275" y="1782192"/>
            <a:ext cx="325438" cy="465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1" name="Equation" r:id="rId16" imgW="114102" imgH="177492" progId="Equation.DSMT4">
                    <p:embed/>
                  </p:oleObj>
                </mc:Choice>
                <mc:Fallback>
                  <p:oleObj name="Equation" r:id="rId16" imgW="114102" imgH="177492" progId="Equation.DSMT4">
                    <p:embed/>
                    <p:pic>
                      <p:nvPicPr>
                        <p:cNvPr id="0" name="Picture 63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4275" y="1782192"/>
                          <a:ext cx="325438" cy="4651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8771825"/>
                </p:ext>
              </p:extLst>
            </p:nvPr>
          </p:nvGraphicFramePr>
          <p:xfrm>
            <a:off x="7454900" y="2318767"/>
            <a:ext cx="2540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2" name="Equation" r:id="rId18" imgW="88707" imgH="164742" progId="Equation.DSMT4">
                    <p:embed/>
                  </p:oleObj>
                </mc:Choice>
                <mc:Fallback>
                  <p:oleObj name="Equation" r:id="rId18" imgW="88707" imgH="164742" progId="Equation.DSMT4">
                    <p:embed/>
                    <p:pic>
                      <p:nvPicPr>
                        <p:cNvPr id="0" name="Picture 63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54900" y="2318767"/>
                          <a:ext cx="254000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4"/>
          <p:cNvGrpSpPr/>
          <p:nvPr/>
        </p:nvGrpSpPr>
        <p:grpSpPr>
          <a:xfrm>
            <a:off x="179512" y="3861048"/>
            <a:ext cx="3345049" cy="2520281"/>
            <a:chOff x="179512" y="3861048"/>
            <a:chExt cx="3345049" cy="2520281"/>
          </a:xfrm>
        </p:grpSpPr>
        <p:sp>
          <p:nvSpPr>
            <p:cNvPr id="48" name="Rectangle 47"/>
            <p:cNvSpPr/>
            <p:nvPr/>
          </p:nvSpPr>
          <p:spPr>
            <a:xfrm>
              <a:off x="179512" y="3861049"/>
              <a:ext cx="3345049" cy="25202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923803" y="4687940"/>
              <a:ext cx="1252217" cy="103922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50" name="Object 4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2606253"/>
                </p:ext>
              </p:extLst>
            </p:nvPr>
          </p:nvGraphicFramePr>
          <p:xfrm>
            <a:off x="297695" y="3861048"/>
            <a:ext cx="434272" cy="4629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3" name="Equation" r:id="rId20" imgW="152202" imgH="177569" progId="Equation.DSMT4">
                    <p:embed/>
                  </p:oleObj>
                </mc:Choice>
                <mc:Fallback>
                  <p:oleObj name="Equation" r:id="rId20" imgW="152202" imgH="177569" progId="Equation.DSMT4">
                    <p:embed/>
                    <p:pic>
                      <p:nvPicPr>
                        <p:cNvPr id="0" name="Picture 63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95" y="3861048"/>
                          <a:ext cx="434272" cy="4629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" name="Oval 50"/>
            <p:cNvSpPr/>
            <p:nvPr/>
          </p:nvSpPr>
          <p:spPr>
            <a:xfrm>
              <a:off x="1642349" y="4812187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Oval 51"/>
            <p:cNvSpPr/>
            <p:nvPr/>
          </p:nvSpPr>
          <p:spPr>
            <a:xfrm>
              <a:off x="1106477" y="5207554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Oval 52"/>
            <p:cNvSpPr/>
            <p:nvPr/>
          </p:nvSpPr>
          <p:spPr>
            <a:xfrm>
              <a:off x="2817878" y="5341393"/>
              <a:ext cx="419373" cy="38577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54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81160374"/>
                </p:ext>
              </p:extLst>
            </p:nvPr>
          </p:nvGraphicFramePr>
          <p:xfrm>
            <a:off x="1185863" y="5157788"/>
            <a:ext cx="328612" cy="465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4" name="Equation" r:id="rId21" imgW="114102" imgH="177492" progId="Equation.DSMT4">
                    <p:embed/>
                  </p:oleObj>
                </mc:Choice>
                <mc:Fallback>
                  <p:oleObj name="Equation" r:id="rId21" imgW="114102" imgH="177492" progId="Equation.DSMT4">
                    <p:embed/>
                    <p:pic>
                      <p:nvPicPr>
                        <p:cNvPr id="0" name="Picture 63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5863" y="5157788"/>
                          <a:ext cx="328612" cy="4651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" name="Object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7569202"/>
                </p:ext>
              </p:extLst>
            </p:nvPr>
          </p:nvGraphicFramePr>
          <p:xfrm>
            <a:off x="1725613" y="4797425"/>
            <a:ext cx="252412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5" name="Equation" r:id="rId23" imgW="88707" imgH="164742" progId="Equation.DSMT4">
                    <p:embed/>
                  </p:oleObj>
                </mc:Choice>
                <mc:Fallback>
                  <p:oleObj name="Equation" r:id="rId23" imgW="88707" imgH="164742" progId="Equation.DSMT4">
                    <p:embed/>
                    <p:pic>
                      <p:nvPicPr>
                        <p:cNvPr id="0" name="Picture 63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5613" y="4797425"/>
                          <a:ext cx="252412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" name="Object 5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99008003"/>
                </p:ext>
              </p:extLst>
            </p:nvPr>
          </p:nvGraphicFramePr>
          <p:xfrm>
            <a:off x="2825750" y="5318125"/>
            <a:ext cx="363538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456" name="Equation" r:id="rId25" imgW="126780" imgH="164814" progId="Equation.DSMT4">
                    <p:embed/>
                  </p:oleObj>
                </mc:Choice>
                <mc:Fallback>
                  <p:oleObj name="Equation" r:id="rId25" imgW="126780" imgH="164814" progId="Equation.DSMT4">
                    <p:embed/>
                    <p:pic>
                      <p:nvPicPr>
                        <p:cNvPr id="0" name="Picture 63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25750" y="5318125"/>
                          <a:ext cx="363538" cy="43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89570"/>
              </p:ext>
            </p:extLst>
          </p:nvPr>
        </p:nvGraphicFramePr>
        <p:xfrm>
          <a:off x="5891994" y="4662174"/>
          <a:ext cx="83808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7" name="Equation" r:id="rId27" imgW="279400" imgH="228600" progId="Equation.DSMT4">
                  <p:embed/>
                </p:oleObj>
              </mc:Choice>
              <mc:Fallback>
                <p:oleObj name="Equation" r:id="rId27" imgW="279400" imgH="228600" progId="Equation.DSMT4">
                  <p:embed/>
                  <p:pic>
                    <p:nvPicPr>
                      <p:cNvPr id="0" name="Picture 63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994" y="4662174"/>
                        <a:ext cx="83808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96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8039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809944"/>
              </p:ext>
            </p:extLst>
          </p:nvPr>
        </p:nvGraphicFramePr>
        <p:xfrm>
          <a:off x="744538" y="908050"/>
          <a:ext cx="71628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3" imgW="2387520" imgH="444240" progId="Equation.DSMT4">
                  <p:embed/>
                </p:oleObj>
              </mc:Choice>
              <mc:Fallback>
                <p:oleObj name="Equation" r:id="rId3" imgW="2387520" imgH="444240" progId="Equation.DSMT4">
                  <p:embed/>
                  <p:pic>
                    <p:nvPicPr>
                      <p:cNvPr id="0" name="Picture 13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38" y="908050"/>
                        <a:ext cx="7162800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263932" y="2348880"/>
            <a:ext cx="86285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Вероятности являются  коэффициентами бинома Ньютона вида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46584"/>
              </p:ext>
            </p:extLst>
          </p:nvPr>
        </p:nvGraphicFramePr>
        <p:xfrm>
          <a:off x="1655763" y="2924175"/>
          <a:ext cx="51435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5" imgW="1714320" imgH="431640" progId="Equation.DSMT4">
                  <p:embed/>
                </p:oleObj>
              </mc:Choice>
              <mc:Fallback>
                <p:oleObj name="Equation" r:id="rId5" imgW="1714320" imgH="431640" progId="Equation.DSMT4">
                  <p:embed/>
                  <p:pic>
                    <p:nvPicPr>
                      <p:cNvPr id="0" name="Picture 13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5763" y="2924175"/>
                        <a:ext cx="51435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263932" y="4365104"/>
            <a:ext cx="86285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Условие нормировки выполняется, т.к.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644647"/>
              </p:ext>
            </p:extLst>
          </p:nvPr>
        </p:nvGraphicFramePr>
        <p:xfrm>
          <a:off x="5580112" y="4275747"/>
          <a:ext cx="1676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7" imgW="558558" imgH="203112" progId="Equation.DSMT4">
                  <p:embed/>
                </p:oleObj>
              </mc:Choice>
              <mc:Fallback>
                <p:oleObj name="Equation" r:id="rId7" imgW="558558" imgH="203112" progId="Equation.DSMT4">
                  <p:embed/>
                  <p:pic>
                    <p:nvPicPr>
                      <p:cNvPr id="0" name="Picture 13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4275747"/>
                        <a:ext cx="16764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221722" y="5157192"/>
            <a:ext cx="8712968" cy="1107996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Биномиальное распределение возникает в задаче с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независимыми испытаниями с двумя возможными исходами – т.е. в схеме независимых испытаний</a:t>
            </a:r>
          </a:p>
        </p:txBody>
      </p:sp>
    </p:spTree>
    <p:extLst>
      <p:ext uri="{BB962C8B-B14F-4D97-AF65-F5344CB8AC3E}">
        <p14:creationId xmlns:p14="http://schemas.microsoft.com/office/powerpoint/2010/main" val="254390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D80013ED-D360-45AD-83C5-25D15956AF7B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257726" y="11663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Обобщение биномиального распределения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="" xmlns:a16="http://schemas.microsoft.com/office/drawing/2014/main" id="{E4955867-F387-456E-B603-FF9B83BA82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746324"/>
              </p:ext>
            </p:extLst>
          </p:nvPr>
        </p:nvGraphicFramePr>
        <p:xfrm>
          <a:off x="936625" y="5450877"/>
          <a:ext cx="7016400" cy="107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6" name="Equation" r:id="rId3" imgW="2806560" imgH="431640" progId="Equation.DSMT4">
                  <p:embed/>
                </p:oleObj>
              </mc:Choice>
              <mc:Fallback>
                <p:oleObj name="Equation" r:id="rId3" imgW="2806560" imgH="43164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5450877"/>
                        <a:ext cx="7016400" cy="10791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>
            <a:extLst>
              <a:ext uri="{FF2B5EF4-FFF2-40B4-BE49-F238E27FC236}">
                <a16:creationId xmlns="" xmlns:a16="http://schemas.microsoft.com/office/drawing/2014/main" id="{6DA08083-EF91-4116-8EEE-794FC4B469E5}"/>
              </a:ext>
            </a:extLst>
          </p:cNvPr>
          <p:cNvSpPr/>
          <p:nvPr/>
        </p:nvSpPr>
        <p:spPr>
          <a:xfrm>
            <a:off x="1619672" y="1539539"/>
            <a:ext cx="61206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Исходов у каждого независимого события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="" xmlns:a16="http://schemas.microsoft.com/office/drawing/2014/main" id="{30117C20-D60D-4FAA-B8BC-625BABA6C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280584"/>
              </p:ext>
            </p:extLst>
          </p:nvPr>
        </p:nvGraphicFramePr>
        <p:xfrm>
          <a:off x="539552" y="1539539"/>
          <a:ext cx="4127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7" name="Equation" r:id="rId5" imgW="164880" imgH="164880" progId="Equation.DSMT4">
                  <p:embed/>
                </p:oleObj>
              </mc:Choice>
              <mc:Fallback>
                <p:oleObj name="Equation" r:id="rId5" imgW="164880" imgH="164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="" xmlns:a16="http://schemas.microsoft.com/office/drawing/2014/main" id="{E4955867-F387-456E-B603-FF9B83BA82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539539"/>
                        <a:ext cx="4127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="" xmlns:a16="http://schemas.microsoft.com/office/drawing/2014/main" id="{124E8A40-057E-430C-A073-D6956822B9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034793"/>
              </p:ext>
            </p:extLst>
          </p:nvPr>
        </p:nvGraphicFramePr>
        <p:xfrm>
          <a:off x="539750" y="2901940"/>
          <a:ext cx="412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8" name="Equation" r:id="rId7" imgW="164880" imgH="228600" progId="Equation.DSMT4">
                  <p:embed/>
                </p:oleObj>
              </mc:Choice>
              <mc:Fallback>
                <p:oleObj name="Equation" r:id="rId7" imgW="16488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="" xmlns:a16="http://schemas.microsoft.com/office/drawing/2014/main" id="{30117C20-D60D-4FAA-B8BC-625BABA6CF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901940"/>
                        <a:ext cx="412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>
            <a:extLst>
              <a:ext uri="{FF2B5EF4-FFF2-40B4-BE49-F238E27FC236}">
                <a16:creationId xmlns="" xmlns:a16="http://schemas.microsoft.com/office/drawing/2014/main" id="{1D2FD82F-4C33-471B-A20E-20F1A781F4AE}"/>
              </a:ext>
            </a:extLst>
          </p:cNvPr>
          <p:cNvSpPr/>
          <p:nvPr/>
        </p:nvSpPr>
        <p:spPr>
          <a:xfrm>
            <a:off x="1619672" y="2972060"/>
            <a:ext cx="61206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Вероятности исходов одного опыта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="" xmlns:a16="http://schemas.microsoft.com/office/drawing/2014/main" id="{6A292B8E-B7EF-4F23-9B21-C9E473506F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711042"/>
              </p:ext>
            </p:extLst>
          </p:nvPr>
        </p:nvGraphicFramePr>
        <p:xfrm>
          <a:off x="3143249" y="3394062"/>
          <a:ext cx="2857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9" name="Equation" r:id="rId9" imgW="1143000" imgH="228600" progId="Equation.DSMT4">
                  <p:embed/>
                </p:oleObj>
              </mc:Choice>
              <mc:Fallback>
                <p:oleObj name="Equation" r:id="rId9" imgW="114300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="" xmlns:a16="http://schemas.microsoft.com/office/drawing/2014/main" id="{124E8A40-057E-430C-A073-D6956822B9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9" y="3394062"/>
                        <a:ext cx="2857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="" xmlns:a16="http://schemas.microsoft.com/office/drawing/2014/main" id="{CC8BBEDE-7AC9-41A5-B4E4-0778CF2EB9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16304"/>
              </p:ext>
            </p:extLst>
          </p:nvPr>
        </p:nvGraphicFramePr>
        <p:xfrm>
          <a:off x="555625" y="3924985"/>
          <a:ext cx="38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0" name="Equation" r:id="rId11" imgW="152280" imgH="228600" progId="Equation.DSMT4">
                  <p:embed/>
                </p:oleObj>
              </mc:Choice>
              <mc:Fallback>
                <p:oleObj name="Equation" r:id="rId11" imgW="15228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="" xmlns:a16="http://schemas.microsoft.com/office/drawing/2014/main" id="{124E8A40-057E-430C-A073-D6956822B91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" y="3924985"/>
                        <a:ext cx="3810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>
            <a:extLst>
              <a:ext uri="{FF2B5EF4-FFF2-40B4-BE49-F238E27FC236}">
                <a16:creationId xmlns="" xmlns:a16="http://schemas.microsoft.com/office/drawing/2014/main" id="{69C85C6C-120D-40AC-B6DA-4F75E226B3D9}"/>
              </a:ext>
            </a:extLst>
          </p:cNvPr>
          <p:cNvSpPr/>
          <p:nvPr/>
        </p:nvSpPr>
        <p:spPr>
          <a:xfrm>
            <a:off x="1619672" y="3995291"/>
            <a:ext cx="720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наступлений 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i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того исхода в серии из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независимых испытаний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="" xmlns:a16="http://schemas.microsoft.com/office/drawing/2014/main" id="{4ED436EB-9A71-4AD9-B7B7-7867C5D1F8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612076"/>
              </p:ext>
            </p:extLst>
          </p:nvPr>
        </p:nvGraphicFramePr>
        <p:xfrm>
          <a:off x="555625" y="941202"/>
          <a:ext cx="44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1" name="Equation" r:id="rId13" imgW="177480" imgH="177480" progId="Equation.DSMT4">
                  <p:embed/>
                </p:oleObj>
              </mc:Choice>
              <mc:Fallback>
                <p:oleObj name="Equation" r:id="rId13" imgW="177480" imgH="177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="" xmlns:a16="http://schemas.microsoft.com/office/drawing/2014/main" id="{E4955867-F387-456E-B603-FF9B83BA82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" y="941202"/>
                        <a:ext cx="4445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>
            <a:extLst>
              <a:ext uri="{FF2B5EF4-FFF2-40B4-BE49-F238E27FC236}">
                <a16:creationId xmlns="" xmlns:a16="http://schemas.microsoft.com/office/drawing/2014/main" id="{CBB51126-2E45-40AB-B341-7A7A2803EFFD}"/>
              </a:ext>
            </a:extLst>
          </p:cNvPr>
          <p:cNvSpPr/>
          <p:nvPr/>
        </p:nvSpPr>
        <p:spPr>
          <a:xfrm>
            <a:off x="1636832" y="952770"/>
            <a:ext cx="36552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Независимых испытаний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="" xmlns:a16="http://schemas.microsoft.com/office/drawing/2014/main" id="{F6ED8D09-2785-42EB-96C6-9D33BD3978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942391"/>
              </p:ext>
            </p:extLst>
          </p:nvPr>
        </p:nvGraphicFramePr>
        <p:xfrm>
          <a:off x="3143249" y="4731692"/>
          <a:ext cx="3206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2" name="Equation" r:id="rId15" imgW="1282680" imgH="228600" progId="Equation.DSMT4">
                  <p:embed/>
                </p:oleObj>
              </mc:Choice>
              <mc:Fallback>
                <p:oleObj name="Equation" r:id="rId15" imgW="1282680" imgH="228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="" xmlns:a16="http://schemas.microsoft.com/office/drawing/2014/main" id="{CC8BBEDE-7AC9-41A5-B4E4-0778CF2EB9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9" y="4731692"/>
                        <a:ext cx="3206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="" xmlns:a16="http://schemas.microsoft.com/office/drawing/2014/main" id="{C1E6C899-F47A-4BF6-AE82-F1C942AE6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935027"/>
              </p:ext>
            </p:extLst>
          </p:nvPr>
        </p:nvGraphicFramePr>
        <p:xfrm>
          <a:off x="521060" y="2127790"/>
          <a:ext cx="6350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3" name="Equation" r:id="rId17" imgW="253800" imgH="190440" progId="Equation.DSMT4">
                  <p:embed/>
                </p:oleObj>
              </mc:Choice>
              <mc:Fallback>
                <p:oleObj name="Equation" r:id="rId17" imgW="253800" imgH="190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="" xmlns:a16="http://schemas.microsoft.com/office/drawing/2014/main" id="{30117C20-D60D-4FAA-B8BC-625BABA6CF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060" y="2127790"/>
                        <a:ext cx="635000" cy="476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37">
            <a:extLst>
              <a:ext uri="{FF2B5EF4-FFF2-40B4-BE49-F238E27FC236}">
                <a16:creationId xmlns="" xmlns:a16="http://schemas.microsoft.com/office/drawing/2014/main" id="{DB5894E3-8E56-4247-94B5-537C503BDF27}"/>
              </a:ext>
            </a:extLst>
          </p:cNvPr>
          <p:cNvSpPr/>
          <p:nvPr/>
        </p:nvSpPr>
        <p:spPr>
          <a:xfrm>
            <a:off x="1619672" y="2208146"/>
            <a:ext cx="612068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всевозможных результатов опыта</a:t>
            </a:r>
          </a:p>
        </p:txBody>
      </p:sp>
    </p:spTree>
    <p:extLst>
      <p:ext uri="{BB962C8B-B14F-4D97-AF65-F5344CB8AC3E}">
        <p14:creationId xmlns:p14="http://schemas.microsoft.com/office/powerpoint/2010/main" val="1502721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8039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 пример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891642"/>
              </p:ext>
            </p:extLst>
          </p:nvPr>
        </p:nvGraphicFramePr>
        <p:xfrm>
          <a:off x="395536" y="1813181"/>
          <a:ext cx="3622675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9" name="Equation" r:id="rId3" imgW="1574640" imgH="444240" progId="Equation.DSMT4">
                  <p:embed/>
                </p:oleObj>
              </mc:Choice>
              <mc:Fallback>
                <p:oleObj name="Equation" r:id="rId3" imgW="1574640" imgH="444240" progId="Equation.DSMT4">
                  <p:embed/>
                  <p:pic>
                    <p:nvPicPr>
                      <p:cNvPr id="0" name="Picture 3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813181"/>
                        <a:ext cx="3622675" cy="1020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457238"/>
              </p:ext>
            </p:extLst>
          </p:nvPr>
        </p:nvGraphicFramePr>
        <p:xfrm>
          <a:off x="467544" y="1052736"/>
          <a:ext cx="1633537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0" name="Equation" r:id="rId5" imgW="710891" imgH="215806" progId="Equation.DSMT4">
                  <p:embed/>
                </p:oleObj>
              </mc:Choice>
              <mc:Fallback>
                <p:oleObj name="Equation" r:id="rId5" imgW="710891" imgH="215806" progId="Equation.DSMT4">
                  <p:embed/>
                  <p:pic>
                    <p:nvPicPr>
                      <p:cNvPr id="0" name="Picture 3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052736"/>
                        <a:ext cx="1633537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710836"/>
              </p:ext>
            </p:extLst>
          </p:nvPr>
        </p:nvGraphicFramePr>
        <p:xfrm>
          <a:off x="2568575" y="1052513"/>
          <a:ext cx="93503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1" name="Equation" r:id="rId7" imgW="406080" imgH="177480" progId="Equation.DSMT4">
                  <p:embed/>
                </p:oleObj>
              </mc:Choice>
              <mc:Fallback>
                <p:oleObj name="Equation" r:id="rId7" imgW="406080" imgH="177480" progId="Equation.DSMT4">
                  <p:embed/>
                  <p:pic>
                    <p:nvPicPr>
                      <p:cNvPr id="0" name="Picture 3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8575" y="1052513"/>
                        <a:ext cx="935038" cy="40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221722" y="5467871"/>
            <a:ext cx="8712968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Биномиальное распределение имеет отчетливый максимум</a:t>
            </a:r>
          </a:p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«где-то посередине»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8897278"/>
              </p:ext>
            </p:extLst>
          </p:nvPr>
        </p:nvGraphicFramePr>
        <p:xfrm>
          <a:off x="395536" y="2996952"/>
          <a:ext cx="3300412" cy="1020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2" name="Equation" r:id="rId9" imgW="1434960" imgH="444240" progId="Equation.DSMT4">
                  <p:embed/>
                </p:oleObj>
              </mc:Choice>
              <mc:Fallback>
                <p:oleObj name="Equation" r:id="rId9" imgW="1434960" imgH="444240" progId="Equation.DSMT4">
                  <p:embed/>
                  <p:pic>
                    <p:nvPicPr>
                      <p:cNvPr id="0" name="Picture 3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996952"/>
                        <a:ext cx="3300412" cy="1020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041570"/>
              </p:ext>
            </p:extLst>
          </p:nvPr>
        </p:nvGraphicFramePr>
        <p:xfrm>
          <a:off x="323528" y="4077072"/>
          <a:ext cx="3476625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3" name="Equation" r:id="rId11" imgW="1511280" imgH="444240" progId="Equation.DSMT4">
                  <p:embed/>
                </p:oleObj>
              </mc:Choice>
              <mc:Fallback>
                <p:oleObj name="Equation" r:id="rId11" imgW="1511280" imgH="444240" progId="Equation.DSMT4">
                  <p:embed/>
                  <p:pic>
                    <p:nvPicPr>
                      <p:cNvPr id="0" name="Picture 3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077072"/>
                        <a:ext cx="3476625" cy="1020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2533" name="Picture 21" descr="D:\documentsECLbureau\CondMatter\Molecule\LecturePPT\fig_im\fig_Binomial_Exampl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68893"/>
            <a:ext cx="4361335" cy="34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37"/>
          <p:cNvSpPr/>
          <p:nvPr/>
        </p:nvSpPr>
        <p:spPr>
          <a:xfrm>
            <a:off x="4139952" y="1014727"/>
            <a:ext cx="5004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Гистограмма распределения: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высота столбика равна вероятности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549430"/>
              </p:ext>
            </p:extLst>
          </p:nvPr>
        </p:nvGraphicFramePr>
        <p:xfrm>
          <a:off x="8425211" y="4797152"/>
          <a:ext cx="2921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4" name="Equation" r:id="rId14" imgW="126720" imgH="139680" progId="Equation.DSMT4">
                  <p:embed/>
                </p:oleObj>
              </mc:Choice>
              <mc:Fallback>
                <p:oleObj name="Equation" r:id="rId14" imgW="126720" imgH="139680" progId="Equation.DSMT4">
                  <p:embed/>
                  <p:pic>
                    <p:nvPicPr>
                      <p:cNvPr id="0" name="Picture 3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5211" y="4797152"/>
                        <a:ext cx="292100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063434"/>
              </p:ext>
            </p:extLst>
          </p:nvPr>
        </p:nvGraphicFramePr>
        <p:xfrm>
          <a:off x="5076056" y="2015496"/>
          <a:ext cx="84613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5" name="Equation" r:id="rId16" imgW="368280" imgH="228600" progId="Equation.DSMT4">
                  <p:embed/>
                </p:oleObj>
              </mc:Choice>
              <mc:Fallback>
                <p:oleObj name="Equation" r:id="rId16" imgW="368280" imgH="228600" progId="Equation.DSMT4">
                  <p:embed/>
                  <p:pic>
                    <p:nvPicPr>
                      <p:cNvPr id="0" name="Picture 3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015496"/>
                        <a:ext cx="846137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549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80392"/>
            <a:ext cx="888006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коэффициенты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253177" y="5661248"/>
            <a:ext cx="8712968" cy="1107996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Коэффициенты быстро растут от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0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до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N/2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-1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При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N/2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наблюдается максимум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коэффициентов</a:t>
            </a:r>
          </a:p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Затем коэффициенты убывают от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N/2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до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" name="Прямоугольник 37"/>
          <p:cNvSpPr/>
          <p:nvPr/>
        </p:nvSpPr>
        <p:spPr>
          <a:xfrm>
            <a:off x="581762" y="896144"/>
            <a:ext cx="83529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Отношение следующего коэффициента к предыдущему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158675"/>
              </p:ext>
            </p:extLst>
          </p:nvPr>
        </p:nvGraphicFramePr>
        <p:xfrm>
          <a:off x="969963" y="1628775"/>
          <a:ext cx="6825600" cy="117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5" name="Equation" r:id="rId3" imgW="2730240" imgH="469800" progId="Equation.DSMT4">
                  <p:embed/>
                </p:oleObj>
              </mc:Choice>
              <mc:Fallback>
                <p:oleObj name="Equation" r:id="rId3" imgW="2730240" imgH="469800" progId="Equation.DSMT4">
                  <p:embed/>
                  <p:pic>
                    <p:nvPicPr>
                      <p:cNvPr id="0" name="Picture 37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1628775"/>
                        <a:ext cx="6825600" cy="117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371778"/>
              </p:ext>
            </p:extLst>
          </p:nvPr>
        </p:nvGraphicFramePr>
        <p:xfrm>
          <a:off x="223838" y="4005263"/>
          <a:ext cx="1333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" name="Equation" r:id="rId5" imgW="533160" imgH="457200" progId="Equation.DSMT4">
                  <p:embed/>
                </p:oleObj>
              </mc:Choice>
              <mc:Fallback>
                <p:oleObj name="Equation" r:id="rId5" imgW="533160" imgH="457200" progId="Equation.DSMT4">
                  <p:embed/>
                  <p:pic>
                    <p:nvPicPr>
                      <p:cNvPr id="0" name="Picture 37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4005263"/>
                        <a:ext cx="133350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280393"/>
              </p:ext>
            </p:extLst>
          </p:nvPr>
        </p:nvGraphicFramePr>
        <p:xfrm>
          <a:off x="2063750" y="4005263"/>
          <a:ext cx="19367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7" name="Equation" r:id="rId7" imgW="774360" imgH="457200" progId="Equation.DSMT4">
                  <p:embed/>
                </p:oleObj>
              </mc:Choice>
              <mc:Fallback>
                <p:oleObj name="Equation" r:id="rId7" imgW="774360" imgH="457200" progId="Equation.DSMT4">
                  <p:embed/>
                  <p:pic>
                    <p:nvPicPr>
                      <p:cNvPr id="0" name="Picture 37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4005263"/>
                        <a:ext cx="19367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474658"/>
              </p:ext>
            </p:extLst>
          </p:nvPr>
        </p:nvGraphicFramePr>
        <p:xfrm>
          <a:off x="6650038" y="4005263"/>
          <a:ext cx="2381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" name="Equation" r:id="rId9" imgW="952200" imgH="457200" progId="Equation.DSMT4">
                  <p:embed/>
                </p:oleObj>
              </mc:Choice>
              <mc:Fallback>
                <p:oleObj name="Equation" r:id="rId9" imgW="952200" imgH="457200" progId="Equation.DSMT4">
                  <p:embed/>
                  <p:pic>
                    <p:nvPicPr>
                      <p:cNvPr id="0" name="Picture 37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0038" y="4005263"/>
                        <a:ext cx="23812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567712"/>
              </p:ext>
            </p:extLst>
          </p:nvPr>
        </p:nvGraphicFramePr>
        <p:xfrm>
          <a:off x="330200" y="3284538"/>
          <a:ext cx="9715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9" name="Equation" r:id="rId11" imgW="355320" imgH="177480" progId="Equation.DSMT4">
                  <p:embed/>
                </p:oleObj>
              </mc:Choice>
              <mc:Fallback>
                <p:oleObj name="Equation" r:id="rId11" imgW="355320" imgH="177480" progId="Equation.DSMT4">
                  <p:embed/>
                  <p:pic>
                    <p:nvPicPr>
                      <p:cNvPr id="0" name="Picture 37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3284538"/>
                        <a:ext cx="971550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997762"/>
              </p:ext>
            </p:extLst>
          </p:nvPr>
        </p:nvGraphicFramePr>
        <p:xfrm>
          <a:off x="2565400" y="3284538"/>
          <a:ext cx="9017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" name="Equation" r:id="rId13" imgW="330120" imgH="177480" progId="Equation.DSMT4">
                  <p:embed/>
                </p:oleObj>
              </mc:Choice>
              <mc:Fallback>
                <p:oleObj name="Equation" r:id="rId13" imgW="330120" imgH="177480" progId="Equation.DSMT4">
                  <p:embed/>
                  <p:pic>
                    <p:nvPicPr>
                      <p:cNvPr id="0" name="Picture 37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3284538"/>
                        <a:ext cx="901700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38411"/>
              </p:ext>
            </p:extLst>
          </p:nvPr>
        </p:nvGraphicFramePr>
        <p:xfrm>
          <a:off x="4232275" y="3284538"/>
          <a:ext cx="2082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1" name="Equation" r:id="rId15" imgW="761760" imgH="177480" progId="Equation.DSMT4">
                  <p:embed/>
                </p:oleObj>
              </mc:Choice>
              <mc:Fallback>
                <p:oleObj name="Equation" r:id="rId15" imgW="761760" imgH="177480" progId="Equation.DSMT4">
                  <p:embed/>
                  <p:pic>
                    <p:nvPicPr>
                      <p:cNvPr id="0" name="Picture 37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3284538"/>
                        <a:ext cx="2082800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6530758"/>
              </p:ext>
            </p:extLst>
          </p:nvPr>
        </p:nvGraphicFramePr>
        <p:xfrm>
          <a:off x="6958013" y="3284538"/>
          <a:ext cx="15970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2" name="Equation" r:id="rId17" imgW="583920" imgH="177480" progId="Equation.DSMT4">
                  <p:embed/>
                </p:oleObj>
              </mc:Choice>
              <mc:Fallback>
                <p:oleObj name="Equation" r:id="rId17" imgW="583920" imgH="177480" progId="Equation.DSMT4">
                  <p:embed/>
                  <p:pic>
                    <p:nvPicPr>
                      <p:cNvPr id="0" name="Picture 37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8013" y="3284538"/>
                        <a:ext cx="1597025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551844"/>
              </p:ext>
            </p:extLst>
          </p:nvPr>
        </p:nvGraphicFramePr>
        <p:xfrm>
          <a:off x="4116388" y="4005263"/>
          <a:ext cx="23812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3" name="Equation" r:id="rId19" imgW="952200" imgH="457200" progId="Equation.DSMT4">
                  <p:embed/>
                </p:oleObj>
              </mc:Choice>
              <mc:Fallback>
                <p:oleObj name="Equation" r:id="rId19" imgW="952200" imgH="457200" progId="Equation.DSMT4">
                  <p:embed/>
                  <p:pic>
                    <p:nvPicPr>
                      <p:cNvPr id="0" name="Picture 37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6388" y="4005263"/>
                        <a:ext cx="2381250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1907704" y="3082781"/>
            <a:ext cx="0" cy="2304256"/>
          </a:xfrm>
          <a:prstGeom prst="line">
            <a:avLst/>
          </a:prstGeom>
          <a:ln w="28575">
            <a:solidFill>
              <a:srgbClr val="072A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067944" y="3082781"/>
            <a:ext cx="0" cy="2304256"/>
          </a:xfrm>
          <a:prstGeom prst="line">
            <a:avLst/>
          </a:prstGeom>
          <a:ln w="28575">
            <a:solidFill>
              <a:srgbClr val="072A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588224" y="3082781"/>
            <a:ext cx="0" cy="2304256"/>
          </a:xfrm>
          <a:prstGeom prst="line">
            <a:avLst/>
          </a:prstGeom>
          <a:ln w="28575">
            <a:solidFill>
              <a:srgbClr val="072AC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3415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 примеры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263933" y="6000347"/>
            <a:ext cx="8340515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Наличие максимума, очевидно, это общее свойство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биномиального распределения, справедливое при любых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3538" name="Picture 2" descr="D:\documentsECLbureau\CondMatter\Molecule\Demo\figures\figGauss.tif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00" y="764704"/>
            <a:ext cx="6229936" cy="510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883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Микроканонический ансамбль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37"/>
          <p:cNvSpPr/>
          <p:nvPr/>
        </p:nvSpPr>
        <p:spPr>
          <a:xfrm>
            <a:off x="207077" y="908720"/>
            <a:ext cx="501299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err="1">
                <a:latin typeface="Arial" pitchFamily="34" charset="0"/>
                <a:cs typeface="Arial" pitchFamily="34" charset="0"/>
              </a:rPr>
              <a:t>Микроканочнический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ансамбль  – это набор большого числа одинаковых изолированных систем с одинаковой энергией и постоянным числом частиц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37"/>
          <p:cNvSpPr/>
          <p:nvPr/>
        </p:nvSpPr>
        <p:spPr>
          <a:xfrm>
            <a:off x="236982" y="3006182"/>
            <a:ext cx="43142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Пример – газ в ящике с адиабатическими стенками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0569" y="890407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918050"/>
              </p:ext>
            </p:extLst>
          </p:nvPr>
        </p:nvGraphicFramePr>
        <p:xfrm>
          <a:off x="287977" y="2348880"/>
          <a:ext cx="180498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Equation" r:id="rId3" imgW="634449" imgH="177646" progId="Equation.DSMT4">
                  <p:embed/>
                </p:oleObj>
              </mc:Choice>
              <mc:Fallback>
                <p:oleObj name="Equation" r:id="rId3" imgW="634449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7" y="2348880"/>
                        <a:ext cx="1804988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6482038" y="97389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6086633" y="1891575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6873122" y="180426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8134126" y="2075060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8064846" y="1415349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7454785" y="131263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5688062" y="126100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5510568" y="2636912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/>
          <p:cNvSpPr/>
          <p:nvPr/>
        </p:nvSpPr>
        <p:spPr>
          <a:xfrm>
            <a:off x="6282572" y="3287312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/>
          <p:cNvSpPr/>
          <p:nvPr/>
        </p:nvSpPr>
        <p:spPr>
          <a:xfrm>
            <a:off x="6257323" y="3821564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/>
          <p:cNvSpPr/>
          <p:nvPr/>
        </p:nvSpPr>
        <p:spPr>
          <a:xfrm>
            <a:off x="8404626" y="347079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/>
          <p:cNvSpPr/>
          <p:nvPr/>
        </p:nvSpPr>
        <p:spPr>
          <a:xfrm>
            <a:off x="8134125" y="3821565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Oval 24"/>
          <p:cNvSpPr/>
          <p:nvPr/>
        </p:nvSpPr>
        <p:spPr>
          <a:xfrm>
            <a:off x="7454784" y="3729822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/>
          <p:cNvSpPr/>
          <p:nvPr/>
        </p:nvSpPr>
        <p:spPr>
          <a:xfrm>
            <a:off x="8205161" y="282269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5688061" y="3007513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578801"/>
              </p:ext>
            </p:extLst>
          </p:nvPr>
        </p:nvGraphicFramePr>
        <p:xfrm>
          <a:off x="6681503" y="4445540"/>
          <a:ext cx="1157633" cy="60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Equation" r:id="rId5" imgW="177569" imgH="101468" progId="Equation.DSMT4">
                  <p:embed/>
                </p:oleObj>
              </mc:Choice>
              <mc:Fallback>
                <p:oleObj name="Equation" r:id="rId5" imgW="177569" imgH="1014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1503" y="4445540"/>
                        <a:ext cx="1157633" cy="607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133332"/>
              </p:ext>
            </p:extLst>
          </p:nvPr>
        </p:nvGraphicFramePr>
        <p:xfrm>
          <a:off x="2339752" y="2352111"/>
          <a:ext cx="187642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7" imgW="660240" imgH="177480" progId="Equation.DSMT4">
                  <p:embed/>
                </p:oleObj>
              </mc:Choice>
              <mc:Fallback>
                <p:oleObj name="Equation" r:id="rId7" imgW="6602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352111"/>
                        <a:ext cx="1876425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5533783" y="5095826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Oval 35"/>
          <p:cNvSpPr/>
          <p:nvPr/>
        </p:nvSpPr>
        <p:spPr>
          <a:xfrm>
            <a:off x="7001492" y="5333723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Oval 36"/>
          <p:cNvSpPr/>
          <p:nvPr/>
        </p:nvSpPr>
        <p:spPr>
          <a:xfrm>
            <a:off x="5973252" y="5346623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Oval 37"/>
          <p:cNvSpPr/>
          <p:nvPr/>
        </p:nvSpPr>
        <p:spPr>
          <a:xfrm>
            <a:off x="8427841" y="5929711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Oval 38"/>
          <p:cNvSpPr/>
          <p:nvPr/>
        </p:nvSpPr>
        <p:spPr>
          <a:xfrm>
            <a:off x="6956404" y="6021453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Oval 39"/>
          <p:cNvSpPr/>
          <p:nvPr/>
        </p:nvSpPr>
        <p:spPr>
          <a:xfrm>
            <a:off x="6272450" y="6191244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Oval 40"/>
          <p:cNvSpPr/>
          <p:nvPr/>
        </p:nvSpPr>
        <p:spPr>
          <a:xfrm>
            <a:off x="8033546" y="524778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Oval 41"/>
          <p:cNvSpPr/>
          <p:nvPr/>
        </p:nvSpPr>
        <p:spPr>
          <a:xfrm>
            <a:off x="5711276" y="5800555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37"/>
          <p:cNvSpPr/>
          <p:nvPr/>
        </p:nvSpPr>
        <p:spPr>
          <a:xfrm>
            <a:off x="251520" y="3873242"/>
            <a:ext cx="45836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Число систем в ансамбле может быть произвольно большим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690544"/>
              </p:ext>
            </p:extLst>
          </p:nvPr>
        </p:nvGraphicFramePr>
        <p:xfrm>
          <a:off x="3773731" y="4160270"/>
          <a:ext cx="13382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Equation" r:id="rId9" imgW="558720" imgH="228600" progId="Equation.DSMT4">
                  <p:embed/>
                </p:oleObj>
              </mc:Choice>
              <mc:Fallback>
                <p:oleObj name="Equation" r:id="rId9" imgW="558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3731" y="4160270"/>
                        <a:ext cx="1338262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Oval 45"/>
          <p:cNvSpPr/>
          <p:nvPr/>
        </p:nvSpPr>
        <p:spPr>
          <a:xfrm>
            <a:off x="7499062" y="185566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Oval 46"/>
          <p:cNvSpPr/>
          <p:nvPr/>
        </p:nvSpPr>
        <p:spPr>
          <a:xfrm>
            <a:off x="7120222" y="3037601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Oval 47"/>
          <p:cNvSpPr/>
          <p:nvPr/>
        </p:nvSpPr>
        <p:spPr>
          <a:xfrm>
            <a:off x="7863103" y="620493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1589316"/>
              </p:ext>
            </p:extLst>
          </p:nvPr>
        </p:nvGraphicFramePr>
        <p:xfrm>
          <a:off x="8280311" y="5127808"/>
          <a:ext cx="65087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11" imgW="228600" imgH="228600" progId="Equation.DSMT4">
                  <p:embed/>
                </p:oleObj>
              </mc:Choice>
              <mc:Fallback>
                <p:oleObj name="Equation" r:id="rId11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311" y="5127808"/>
                        <a:ext cx="650875" cy="595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295252"/>
              </p:ext>
            </p:extLst>
          </p:nvPr>
        </p:nvGraphicFramePr>
        <p:xfrm>
          <a:off x="8456940" y="2669043"/>
          <a:ext cx="360363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13" imgW="126720" imgH="164880" progId="Equation.DSMT4">
                  <p:embed/>
                </p:oleObj>
              </mc:Choice>
              <mc:Fallback>
                <p:oleObj name="Equation" r:id="rId13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6940" y="2669043"/>
                        <a:ext cx="360363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372051"/>
              </p:ext>
            </p:extLst>
          </p:nvPr>
        </p:nvGraphicFramePr>
        <p:xfrm>
          <a:off x="8501063" y="939800"/>
          <a:ext cx="252412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Equation" r:id="rId15" imgW="88560" imgH="164880" progId="Equation.DSMT4">
                  <p:embed/>
                </p:oleObj>
              </mc:Choice>
              <mc:Fallback>
                <p:oleObj name="Equation" r:id="rId15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1063" y="939800"/>
                        <a:ext cx="252412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37"/>
          <p:cNvSpPr/>
          <p:nvPr/>
        </p:nvSpPr>
        <p:spPr>
          <a:xfrm>
            <a:off x="245923" y="4881499"/>
            <a:ext cx="5199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Одно и то же макроскопическое состояние осуществляется в большом числе систем ансамбля, находящихся  в различных микроскопических состояниях</a:t>
            </a:r>
          </a:p>
        </p:txBody>
      </p:sp>
    </p:spTree>
    <p:extLst>
      <p:ext uri="{BB962C8B-B14F-4D97-AF65-F5344CB8AC3E}">
        <p14:creationId xmlns:p14="http://schemas.microsoft.com/office/powerpoint/2010/main" val="17959027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225D182A-C06E-4AAC-9DB7-5CE51C472210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0" y="8384"/>
            <a:ext cx="8994794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 опыт с 2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D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газом</a:t>
            </a:r>
          </a:p>
        </p:txBody>
      </p:sp>
      <p:pic>
        <p:nvPicPr>
          <p:cNvPr id="5" name="Binomial_N50_P010_R01">
            <a:hlinkClick r:id="" action="ppaction://media"/>
            <a:extLst>
              <a:ext uri="{FF2B5EF4-FFF2-40B4-BE49-F238E27FC236}">
                <a16:creationId xmlns="" xmlns:a16="http://schemas.microsoft.com/office/drawing/2014/main" id="{6A6EAD42-0F99-4923-B2D4-89890E7388CE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836712"/>
            <a:ext cx="7661274" cy="478829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="" xmlns:a16="http://schemas.microsoft.com/office/drawing/2014/main" id="{F6BECF17-9411-4A22-AC50-24927A189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844489"/>
              </p:ext>
            </p:extLst>
          </p:nvPr>
        </p:nvGraphicFramePr>
        <p:xfrm>
          <a:off x="475951" y="6199690"/>
          <a:ext cx="111744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51" y="6199690"/>
                        <a:ext cx="111744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="" xmlns:a16="http://schemas.microsoft.com/office/drawing/2014/main" id="{FBCC9094-369C-43D6-8CB3-5E81353794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761392"/>
              </p:ext>
            </p:extLst>
          </p:nvPr>
        </p:nvGraphicFramePr>
        <p:xfrm>
          <a:off x="475951" y="5755190"/>
          <a:ext cx="93960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Equation" r:id="rId8" imgW="469800" imgH="177480" progId="Equation.DSMT4">
                  <p:embed/>
                </p:oleObj>
              </mc:Choice>
              <mc:Fallback>
                <p:oleObj name="Equation" r:id="rId8" imgW="469800" imgH="177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="" xmlns:a16="http://schemas.microsoft.com/office/drawing/2014/main" id="{F6BECF17-9411-4A22-AC50-24927A1898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51" y="5755190"/>
                        <a:ext cx="939600" cy="354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>
            <a:extLst>
              <a:ext uri="{FF2B5EF4-FFF2-40B4-BE49-F238E27FC236}">
                <a16:creationId xmlns="" xmlns:a16="http://schemas.microsoft.com/office/drawing/2014/main" id="{1DCE9824-0F12-477E-A239-DC54E54ABA74}"/>
              </a:ext>
            </a:extLst>
          </p:cNvPr>
          <p:cNvSpPr/>
          <p:nvPr/>
        </p:nvSpPr>
        <p:spPr>
          <a:xfrm>
            <a:off x="5220072" y="5792406"/>
            <a:ext cx="3550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Пунктирный прямоугольник покрывает 1/10 часть ящика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="" xmlns:a16="http://schemas.microsoft.com/office/drawing/2014/main" id="{EC7C44BF-51AE-4E99-8DC4-941CAB9CF7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002401"/>
              </p:ext>
            </p:extLst>
          </p:nvPr>
        </p:nvGraphicFramePr>
        <p:xfrm>
          <a:off x="2448243" y="5729630"/>
          <a:ext cx="139680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6" name="Equation" r:id="rId10" imgW="698400" imgH="203040" progId="Equation.DSMT4">
                  <p:embed/>
                </p:oleObj>
              </mc:Choice>
              <mc:Fallback>
                <p:oleObj name="Equation" r:id="rId10" imgW="698400" imgH="203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="" xmlns:a16="http://schemas.microsoft.com/office/drawing/2014/main" id="{F6BECF17-9411-4A22-AC50-24927A1898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8243" y="5729630"/>
                        <a:ext cx="139680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="" xmlns:a16="http://schemas.microsoft.com/office/drawing/2014/main" id="{C18C7E26-27A5-4ACB-AAFD-3734F57B12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516977"/>
              </p:ext>
            </p:extLst>
          </p:nvPr>
        </p:nvGraphicFramePr>
        <p:xfrm>
          <a:off x="2363322" y="6146349"/>
          <a:ext cx="231120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Equation" r:id="rId12" imgW="1155600" imgH="253800" progId="Equation.DSMT4">
                  <p:embed/>
                </p:oleObj>
              </mc:Choice>
              <mc:Fallback>
                <p:oleObj name="Equation" r:id="rId12" imgW="11556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="" xmlns:a16="http://schemas.microsoft.com/office/drawing/2014/main" id="{EC7C44BF-51AE-4E99-8DC4-941CAB9CF7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3322" y="6146349"/>
                        <a:ext cx="231120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0178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045E461E-9E4F-4675-94E7-CE9D9DB28B5F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0" y="8384"/>
            <a:ext cx="8994794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 опыт с 2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D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газом</a:t>
            </a:r>
          </a:p>
        </p:txBody>
      </p:sp>
      <p:pic>
        <p:nvPicPr>
          <p:cNvPr id="5" name="Binomial_N50_P050_R01">
            <a:hlinkClick r:id="" action="ppaction://media"/>
            <a:extLst>
              <a:ext uri="{FF2B5EF4-FFF2-40B4-BE49-F238E27FC236}">
                <a16:creationId xmlns="" xmlns:a16="http://schemas.microsoft.com/office/drawing/2014/main" id="{4703232B-457D-43A0-9079-35457A71C40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836712"/>
            <a:ext cx="7776864" cy="486054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="" xmlns:a16="http://schemas.microsoft.com/office/drawing/2014/main" id="{6360CF98-29C9-432B-A231-45E5FE55AE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7150397"/>
              </p:ext>
            </p:extLst>
          </p:nvPr>
        </p:nvGraphicFramePr>
        <p:xfrm>
          <a:off x="475951" y="6347332"/>
          <a:ext cx="111744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="" xmlns:a16="http://schemas.microsoft.com/office/drawing/2014/main" id="{F6BECF17-9411-4A22-AC50-24927A1898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51" y="6347332"/>
                        <a:ext cx="111744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="" xmlns:a16="http://schemas.microsoft.com/office/drawing/2014/main" id="{92E123BC-9C1D-4D50-9E4E-EBECFEE4BF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614428"/>
              </p:ext>
            </p:extLst>
          </p:nvPr>
        </p:nvGraphicFramePr>
        <p:xfrm>
          <a:off x="475951" y="5902832"/>
          <a:ext cx="93960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8" imgW="469800" imgH="177480" progId="Equation.DSMT4">
                  <p:embed/>
                </p:oleObj>
              </mc:Choice>
              <mc:Fallback>
                <p:oleObj name="Equation" r:id="rId8" imgW="469800" imgH="177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="" xmlns:a16="http://schemas.microsoft.com/office/drawing/2014/main" id="{FBCC9094-369C-43D6-8CB3-5E81353794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51" y="5902832"/>
                        <a:ext cx="939600" cy="354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>
            <a:extLst>
              <a:ext uri="{FF2B5EF4-FFF2-40B4-BE49-F238E27FC236}">
                <a16:creationId xmlns="" xmlns:a16="http://schemas.microsoft.com/office/drawing/2014/main" id="{2570EEA9-1D32-4230-8E32-EDDA7DB9E561}"/>
              </a:ext>
            </a:extLst>
          </p:cNvPr>
          <p:cNvSpPr/>
          <p:nvPr/>
        </p:nvSpPr>
        <p:spPr>
          <a:xfrm>
            <a:off x="5220072" y="5940048"/>
            <a:ext cx="35503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Пунктирный прямоугольник покрывает 1/10 часть ящика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="" xmlns:a16="http://schemas.microsoft.com/office/drawing/2014/main" id="{C5F3B9E9-B0B5-4072-8A5C-DA7CD46520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781298"/>
              </p:ext>
            </p:extLst>
          </p:nvPr>
        </p:nvGraphicFramePr>
        <p:xfrm>
          <a:off x="2359025" y="5876925"/>
          <a:ext cx="157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Equation" r:id="rId10" imgW="787320" imgH="203040" progId="Equation.DSMT4">
                  <p:embed/>
                </p:oleObj>
              </mc:Choice>
              <mc:Fallback>
                <p:oleObj name="Equation" r:id="rId10" imgW="787320" imgH="2030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="" xmlns:a16="http://schemas.microsoft.com/office/drawing/2014/main" id="{EC7C44BF-51AE-4E99-8DC4-941CAB9CF7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5876925"/>
                        <a:ext cx="15748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="" xmlns:a16="http://schemas.microsoft.com/office/drawing/2014/main" id="{222F09E3-6BE3-4BF8-9BFD-2DDB27533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930410"/>
              </p:ext>
            </p:extLst>
          </p:nvPr>
        </p:nvGraphicFramePr>
        <p:xfrm>
          <a:off x="2363322" y="6293991"/>
          <a:ext cx="231120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Equation" r:id="rId12" imgW="1155600" imgH="253800" progId="Equation.DSMT4">
                  <p:embed/>
                </p:oleObj>
              </mc:Choice>
              <mc:Fallback>
                <p:oleObj name="Equation" r:id="rId12" imgW="115560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="" xmlns:a16="http://schemas.microsoft.com/office/drawing/2014/main" id="{C18C7E26-27A5-4ACB-AAFD-3734F57B12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3322" y="6293991"/>
                        <a:ext cx="231120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560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35496" y="8384"/>
            <a:ext cx="9073008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среднее значение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195239"/>
              </p:ext>
            </p:extLst>
          </p:nvPr>
        </p:nvGraphicFramePr>
        <p:xfrm>
          <a:off x="244502" y="1640979"/>
          <a:ext cx="7431984" cy="3697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3" imgW="2654280" imgH="1320480" progId="Equation.DSMT4">
                  <p:embed/>
                </p:oleObj>
              </mc:Choice>
              <mc:Fallback>
                <p:oleObj name="Equation" r:id="rId3" imgW="2654280" imgH="1320480" progId="Equation.DSMT4">
                  <p:embed/>
                  <p:pic>
                    <p:nvPicPr>
                      <p:cNvPr id="0" name="Picture 13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502" y="1640979"/>
                        <a:ext cx="7431984" cy="36973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323528" y="5281555"/>
            <a:ext cx="50040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Используется простое равенство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223076"/>
              </p:ext>
            </p:extLst>
          </p:nvPr>
        </p:nvGraphicFramePr>
        <p:xfrm>
          <a:off x="271670" y="5712441"/>
          <a:ext cx="49530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5" imgW="1981080" imgH="419040" progId="Equation.DSMT4">
                  <p:embed/>
                </p:oleObj>
              </mc:Choice>
              <mc:Fallback>
                <p:oleObj name="Equation" r:id="rId5" imgW="1981080" imgH="419040" progId="Equation.DSMT4">
                  <p:embed/>
                  <p:pic>
                    <p:nvPicPr>
                      <p:cNvPr id="0" name="Picture 1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670" y="5712441"/>
                        <a:ext cx="495300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5327576" y="5281554"/>
            <a:ext cx="34928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Не забываем также, что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122094"/>
              </p:ext>
            </p:extLst>
          </p:nvPr>
        </p:nvGraphicFramePr>
        <p:xfrm>
          <a:off x="6084169" y="6060900"/>
          <a:ext cx="1396395" cy="50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4" name="Equation" r:id="rId7" imgW="558558" imgH="203112" progId="Equation.DSMT4">
                  <p:embed/>
                </p:oleObj>
              </mc:Choice>
              <mc:Fallback>
                <p:oleObj name="Equation" r:id="rId7" imgW="558558" imgH="203112" progId="Equation.DSMT4">
                  <p:embed/>
                  <p:pic>
                    <p:nvPicPr>
                      <p:cNvPr id="0" name="Picture 1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169" y="6060900"/>
                        <a:ext cx="1396395" cy="5077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>
            <a:extLst>
              <a:ext uri="{FF2B5EF4-FFF2-40B4-BE49-F238E27FC236}">
                <a16:creationId xmlns="" xmlns:a16="http://schemas.microsoft.com/office/drawing/2014/main" id="{3BE45739-738E-4920-A5FB-49922514A49D}"/>
              </a:ext>
            </a:extLst>
          </p:cNvPr>
          <p:cNvSpPr/>
          <p:nvPr/>
        </p:nvSpPr>
        <p:spPr>
          <a:xfrm>
            <a:off x="251520" y="710964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Метод дифференцирования по параметру, которым выступает вероятность 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="" xmlns:a16="http://schemas.microsoft.com/office/drawing/2014/main" id="{C7D4D9D4-5E92-4A21-A8C6-CDE9BB2CE1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9665068"/>
              </p:ext>
            </p:extLst>
          </p:nvPr>
        </p:nvGraphicFramePr>
        <p:xfrm>
          <a:off x="4644008" y="1086458"/>
          <a:ext cx="42703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Equation" r:id="rId9" imgW="152280" imgH="164880" progId="Equation.DSMT4">
                  <p:embed/>
                </p:oleObj>
              </mc:Choice>
              <mc:Fallback>
                <p:oleObj name="Equation" r:id="rId9" imgW="152280" imgH="164880" progId="Equation.DSMT4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1086458"/>
                        <a:ext cx="427037" cy="46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5264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35496" y="8384"/>
            <a:ext cx="9073008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443940"/>
              </p:ext>
            </p:extLst>
          </p:nvPr>
        </p:nvGraphicFramePr>
        <p:xfrm>
          <a:off x="179388" y="620713"/>
          <a:ext cx="8882062" cy="524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4" name="Equation" r:id="rId3" imgW="3288960" imgH="1942920" progId="Equation.DSMT4">
                  <p:embed/>
                </p:oleObj>
              </mc:Choice>
              <mc:Fallback>
                <p:oleObj name="Equation" r:id="rId3" imgW="3288960" imgH="1942920" progId="Equation.DSMT4">
                  <p:embed/>
                  <p:pic>
                    <p:nvPicPr>
                      <p:cNvPr id="0" name="Picture 4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620713"/>
                        <a:ext cx="8882062" cy="5245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>
            <a:extLst>
              <a:ext uri="{FF2B5EF4-FFF2-40B4-BE49-F238E27FC236}">
                <a16:creationId xmlns="" xmlns:a16="http://schemas.microsoft.com/office/drawing/2014/main" id="{1C1884F5-C092-485D-A219-0A249EA22568}"/>
              </a:ext>
            </a:extLst>
          </p:cNvPr>
          <p:cNvSpPr/>
          <p:nvPr/>
        </p:nvSpPr>
        <p:spPr>
          <a:xfrm>
            <a:off x="153194" y="6066781"/>
            <a:ext cx="49228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Здесь метод дифференцирования по параметру применили дважды: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="" xmlns:a16="http://schemas.microsoft.com/office/drawing/2014/main" id="{FD3B93DA-F61A-496D-BEE3-500AE420D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513621"/>
              </p:ext>
            </p:extLst>
          </p:nvPr>
        </p:nvGraphicFramePr>
        <p:xfrm>
          <a:off x="5508104" y="5925148"/>
          <a:ext cx="286992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Equation" r:id="rId5" imgW="1434960" imgH="457200" progId="Equation.DSMT4">
                  <p:embed/>
                </p:oleObj>
              </mc:Choice>
              <mc:Fallback>
                <p:oleObj name="Equation" r:id="rId5" imgW="1434960" imgH="45720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5925148"/>
                        <a:ext cx="286992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2560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35496" y="8384"/>
            <a:ext cx="9073008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Биномиальное распределение: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710780"/>
              </p:ext>
            </p:extLst>
          </p:nvPr>
        </p:nvGraphicFramePr>
        <p:xfrm>
          <a:off x="582613" y="1068388"/>
          <a:ext cx="7097712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2" name="Equation" r:id="rId3" imgW="2628720" imgH="279360" progId="Equation.DSMT4">
                  <p:embed/>
                </p:oleObj>
              </mc:Choice>
              <mc:Fallback>
                <p:oleObj name="Equation" r:id="rId3" imgW="2628720" imgH="279360" progId="Equation.DSMT4">
                  <p:embed/>
                  <p:pic>
                    <p:nvPicPr>
                      <p:cNvPr id="0" name="Picture 21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3" y="1068388"/>
                        <a:ext cx="7097712" cy="754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1936956" y="2283510"/>
            <a:ext cx="4703334" cy="430887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Итоговый результат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383423"/>
              </p:ext>
            </p:extLst>
          </p:nvPr>
        </p:nvGraphicFramePr>
        <p:xfrm>
          <a:off x="2170187" y="3469029"/>
          <a:ext cx="120600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3" name="Equation" r:id="rId5" imgW="482400" imgH="203040" progId="Equation.DSMT4">
                  <p:embed/>
                </p:oleObj>
              </mc:Choice>
              <mc:Fallback>
                <p:oleObj name="Equation" r:id="rId5" imgW="482400" imgH="203040" progId="Equation.DSMT4">
                  <p:embed/>
                  <p:pic>
                    <p:nvPicPr>
                      <p:cNvPr id="0" name="Picture 21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0187" y="3469029"/>
                        <a:ext cx="1206000" cy="507600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533765"/>
              </p:ext>
            </p:extLst>
          </p:nvPr>
        </p:nvGraphicFramePr>
        <p:xfrm>
          <a:off x="2162630" y="4431716"/>
          <a:ext cx="1586700" cy="60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4" name="Equation" r:id="rId7" imgW="634680" imgH="241200" progId="Equation.DSMT4">
                  <p:embed/>
                </p:oleObj>
              </mc:Choice>
              <mc:Fallback>
                <p:oleObj name="Equation" r:id="rId7" imgW="634680" imgH="241200" progId="Equation.DSMT4">
                  <p:embed/>
                  <p:pic>
                    <p:nvPicPr>
                      <p:cNvPr id="0" name="Picture 21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2630" y="4431716"/>
                        <a:ext cx="1586700" cy="603000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106776" y="3358153"/>
            <a:ext cx="1728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Среднее 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значение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158280" y="4540917"/>
            <a:ext cx="17289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Дисперсия</a:t>
            </a:r>
          </a:p>
        </p:txBody>
      </p:sp>
      <p:sp>
        <p:nvSpPr>
          <p:cNvPr id="11" name="Прямоугольник 37"/>
          <p:cNvSpPr/>
          <p:nvPr/>
        </p:nvSpPr>
        <p:spPr>
          <a:xfrm>
            <a:off x="158280" y="5517231"/>
            <a:ext cx="18934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Стандартное отклонение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417366"/>
              </p:ext>
            </p:extLst>
          </p:nvPr>
        </p:nvGraphicFramePr>
        <p:xfrm>
          <a:off x="2149227" y="5604048"/>
          <a:ext cx="1841400" cy="63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5" name="Equation" r:id="rId9" imgW="736560" imgH="253800" progId="Equation.DSMT4">
                  <p:embed/>
                </p:oleObj>
              </mc:Choice>
              <mc:Fallback>
                <p:oleObj name="Equation" r:id="rId9" imgW="736560" imgH="253800" progId="Equation.DSMT4">
                  <p:embed/>
                  <p:pic>
                    <p:nvPicPr>
                      <p:cNvPr id="0" name="Picture 21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227" y="5604048"/>
                        <a:ext cx="1841400" cy="634500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/>
          <p:cNvSpPr/>
          <p:nvPr/>
        </p:nvSpPr>
        <p:spPr>
          <a:xfrm>
            <a:off x="4840090" y="3326718"/>
            <a:ext cx="3600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Отношение стандартного отклонения к среднему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599427"/>
              </p:ext>
            </p:extLst>
          </p:nvPr>
        </p:nvGraphicFramePr>
        <p:xfrm>
          <a:off x="4760913" y="4267200"/>
          <a:ext cx="3650400" cy="117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6" name="Equation" r:id="rId11" imgW="1460160" imgH="469800" progId="Equation.DSMT4">
                  <p:embed/>
                </p:oleObj>
              </mc:Choice>
              <mc:Fallback>
                <p:oleObj name="Equation" r:id="rId11" imgW="1460160" imgH="469800" progId="Equation.DSMT4">
                  <p:embed/>
                  <p:pic>
                    <p:nvPicPr>
                      <p:cNvPr id="0" name="Picture 21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913" y="4267200"/>
                        <a:ext cx="3650400" cy="117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61095"/>
              </p:ext>
            </p:extLst>
          </p:nvPr>
        </p:nvGraphicFramePr>
        <p:xfrm>
          <a:off x="4756150" y="5589588"/>
          <a:ext cx="16827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7" name="Equation" r:id="rId13" imgW="672840" imgH="419040" progId="Equation.DSMT4">
                  <p:embed/>
                </p:oleObj>
              </mc:Choice>
              <mc:Fallback>
                <p:oleObj name="Equation" r:id="rId13" imgW="6728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6150" y="5589588"/>
                        <a:ext cx="168275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15281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889248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Среднее и стандартное отклонение числа молекул в заданном объеме в задаче про газ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777159"/>
              </p:ext>
            </p:extLst>
          </p:nvPr>
        </p:nvGraphicFramePr>
        <p:xfrm>
          <a:off x="4030935" y="1119301"/>
          <a:ext cx="1199448" cy="1062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29" name="Equation" r:id="rId3" imgW="444307" imgH="393529" progId="Equation.DSMT4">
                  <p:embed/>
                </p:oleObj>
              </mc:Choice>
              <mc:Fallback>
                <p:oleObj name="Equation" r:id="rId3" imgW="444307" imgH="393529" progId="Equation.DSMT4">
                  <p:embed/>
                  <p:pic>
                    <p:nvPicPr>
                      <p:cNvPr id="0" name="Picture 34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0935" y="1119301"/>
                        <a:ext cx="1199448" cy="10623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6840760" y="3284984"/>
            <a:ext cx="22677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т.е. средняя концентрация молекул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245236" y="1268760"/>
            <a:ext cx="3345049" cy="2879739"/>
            <a:chOff x="107504" y="1268760"/>
            <a:chExt cx="5001233" cy="4680520"/>
          </a:xfrm>
        </p:grpSpPr>
        <p:sp>
          <p:nvSpPr>
            <p:cNvPr id="11" name="Rectangle 10"/>
            <p:cNvSpPr/>
            <p:nvPr/>
          </p:nvSpPr>
          <p:spPr>
            <a:xfrm>
              <a:off x="107504" y="1268760"/>
              <a:ext cx="5001233" cy="46805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49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220305" y="2612730"/>
              <a:ext cx="1872208" cy="168908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49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4246518"/>
                </p:ext>
              </p:extLst>
            </p:nvPr>
          </p:nvGraphicFramePr>
          <p:xfrm>
            <a:off x="284201" y="1268760"/>
            <a:ext cx="649287" cy="752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30" name="Equation" r:id="rId5" imgW="152202" imgH="177569" progId="Equation.DSMT4">
                    <p:embed/>
                  </p:oleObj>
                </mc:Choice>
                <mc:Fallback>
                  <p:oleObj name="Equation" r:id="rId5" imgW="152202" imgH="177569" progId="Equation.DSMT4">
                    <p:embed/>
                    <p:pic>
                      <p:nvPicPr>
                        <p:cNvPr id="0" name="Picture 34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201" y="1268760"/>
                          <a:ext cx="649287" cy="7524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" name="Oval 24"/>
            <p:cNvSpPr/>
            <p:nvPr/>
          </p:nvSpPr>
          <p:spPr>
            <a:xfrm>
              <a:off x="1559962" y="3609020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2928405"/>
                </p:ext>
              </p:extLst>
            </p:nvPr>
          </p:nvGraphicFramePr>
          <p:xfrm>
            <a:off x="1315257" y="2505075"/>
            <a:ext cx="649288" cy="968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631" name="Equation" r:id="rId7" imgW="152334" imgH="228501" progId="Equation.DSMT4">
                    <p:embed/>
                  </p:oleObj>
                </mc:Choice>
                <mc:Fallback>
                  <p:oleObj name="Equation" r:id="rId7" imgW="152334" imgH="228501" progId="Equation.DSMT4">
                    <p:embed/>
                    <p:pic>
                      <p:nvPicPr>
                        <p:cNvPr id="0" name="Picture 34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15257" y="2505075"/>
                          <a:ext cx="649288" cy="9683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Oval 14"/>
            <p:cNvSpPr/>
            <p:nvPr/>
          </p:nvSpPr>
          <p:spPr>
            <a:xfrm>
              <a:off x="2309897" y="3175101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Oval 15"/>
            <p:cNvSpPr/>
            <p:nvPr/>
          </p:nvSpPr>
          <p:spPr>
            <a:xfrm>
              <a:off x="2144677" y="4958648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Oval 18"/>
            <p:cNvSpPr/>
            <p:nvPr/>
          </p:nvSpPr>
          <p:spPr>
            <a:xfrm>
              <a:off x="4100328" y="2157104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Oval 19"/>
            <p:cNvSpPr/>
            <p:nvPr/>
          </p:nvSpPr>
          <p:spPr>
            <a:xfrm>
              <a:off x="3926442" y="4326527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Oval 20"/>
            <p:cNvSpPr/>
            <p:nvPr/>
          </p:nvSpPr>
          <p:spPr>
            <a:xfrm>
              <a:off x="1706666" y="1858881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Oval 21"/>
            <p:cNvSpPr/>
            <p:nvPr/>
          </p:nvSpPr>
          <p:spPr>
            <a:xfrm>
              <a:off x="372876" y="4075672"/>
              <a:ext cx="298223" cy="298223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589162"/>
              </p:ext>
            </p:extLst>
          </p:nvPr>
        </p:nvGraphicFramePr>
        <p:xfrm>
          <a:off x="5660106" y="1101995"/>
          <a:ext cx="1645596" cy="1062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2" name="Equation" r:id="rId9" imgW="609336" imgH="393529" progId="Equation.DSMT4">
                  <p:embed/>
                </p:oleObj>
              </mc:Choice>
              <mc:Fallback>
                <p:oleObj name="Equation" r:id="rId9" imgW="609336" imgH="393529" progId="Equation.DSMT4">
                  <p:embed/>
                  <p:pic>
                    <p:nvPicPr>
                      <p:cNvPr id="0" name="Picture 34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0106" y="1101995"/>
                        <a:ext cx="1645596" cy="10623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912838"/>
              </p:ext>
            </p:extLst>
          </p:nvPr>
        </p:nvGraphicFramePr>
        <p:xfrm>
          <a:off x="3975100" y="2271713"/>
          <a:ext cx="4662488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3" name="Equation" r:id="rId11" imgW="1726920" imgH="393480" progId="Equation.DSMT4">
                  <p:embed/>
                </p:oleObj>
              </mc:Choice>
              <mc:Fallback>
                <p:oleObj name="Equation" r:id="rId11" imgW="1726920" imgH="393480" progId="Equation.DSMT4">
                  <p:embed/>
                  <p:pic>
                    <p:nvPicPr>
                      <p:cNvPr id="0" name="Picture 34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2271713"/>
                        <a:ext cx="4662488" cy="1062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326432"/>
              </p:ext>
            </p:extLst>
          </p:nvPr>
        </p:nvGraphicFramePr>
        <p:xfrm>
          <a:off x="3866584" y="3351501"/>
          <a:ext cx="2877336" cy="893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" name="Equation" r:id="rId13" imgW="1307532" imgH="406224" progId="Equation.DSMT4">
                  <p:embed/>
                </p:oleObj>
              </mc:Choice>
              <mc:Fallback>
                <p:oleObj name="Equation" r:id="rId13" imgW="1307532" imgH="406224" progId="Equation.DSMT4">
                  <p:embed/>
                  <p:pic>
                    <p:nvPicPr>
                      <p:cNvPr id="0" name="Picture 3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584" y="3351501"/>
                        <a:ext cx="2877336" cy="8933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614016"/>
              </p:ext>
            </p:extLst>
          </p:nvPr>
        </p:nvGraphicFramePr>
        <p:xfrm>
          <a:off x="327025" y="5297488"/>
          <a:ext cx="2981325" cy="130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5" name="Equation" r:id="rId15" imgW="1104840" imgH="482400" progId="Equation.DSMT4">
                  <p:embed/>
                </p:oleObj>
              </mc:Choice>
              <mc:Fallback>
                <p:oleObj name="Equation" r:id="rId15" imgW="1104840" imgH="482400" progId="Equation.DSMT4">
                  <p:embed/>
                  <p:pic>
                    <p:nvPicPr>
                      <p:cNvPr id="0" name="Picture 35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5297488"/>
                        <a:ext cx="2981325" cy="130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Прямоугольник 37"/>
          <p:cNvSpPr/>
          <p:nvPr/>
        </p:nvSpPr>
        <p:spPr>
          <a:xfrm>
            <a:off x="3923928" y="4416865"/>
            <a:ext cx="40507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Если выделенный объем достаточно мал</a:t>
            </a:r>
          </a:p>
        </p:txBody>
      </p:sp>
      <p:sp>
        <p:nvSpPr>
          <p:cNvPr id="28" name="Прямоугольник 37"/>
          <p:cNvSpPr/>
          <p:nvPr/>
        </p:nvSpPr>
        <p:spPr>
          <a:xfrm>
            <a:off x="251520" y="4455740"/>
            <a:ext cx="3672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Относительное стандартное отклонение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248711"/>
              </p:ext>
            </p:extLst>
          </p:nvPr>
        </p:nvGraphicFramePr>
        <p:xfrm>
          <a:off x="4518025" y="5224463"/>
          <a:ext cx="3529013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6" name="Equation" r:id="rId17" imgW="1307880" imgH="482400" progId="Equation.DSMT4">
                  <p:embed/>
                </p:oleObj>
              </mc:Choice>
              <mc:Fallback>
                <p:oleObj name="Equation" r:id="rId17" imgW="1307880" imgH="482400" progId="Equation.DSMT4">
                  <p:embed/>
                  <p:pic>
                    <p:nvPicPr>
                      <p:cNvPr id="0" name="Picture 35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5" y="5224463"/>
                        <a:ext cx="3529013" cy="1298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520256"/>
              </p:ext>
            </p:extLst>
          </p:nvPr>
        </p:nvGraphicFramePr>
        <p:xfrm>
          <a:off x="7435850" y="4521200"/>
          <a:ext cx="13017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7" name="Equation" r:id="rId19" imgW="482400" imgH="228600" progId="Equation.DSMT4">
                  <p:embed/>
                </p:oleObj>
              </mc:Choice>
              <mc:Fallback>
                <p:oleObj name="Equation" r:id="rId19" imgW="4824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5850" y="4521200"/>
                        <a:ext cx="1301750" cy="615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240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D:\documentsECLbureau\CondMatter\Molecule\Demo\figures\figGauss.tif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400" y="764704"/>
            <a:ext cx="6229936" cy="510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8384"/>
            <a:ext cx="889248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Предельные формы биномиального распределения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263933" y="6000347"/>
            <a:ext cx="8340515" cy="430887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Как описывается функция распределения при больших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?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7660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914400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049936"/>
              </p:ext>
            </p:extLst>
          </p:nvPr>
        </p:nvGraphicFramePr>
        <p:xfrm>
          <a:off x="683568" y="1268760"/>
          <a:ext cx="1679575" cy="102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7" name="Equation" r:id="rId3" imgW="622080" imgH="380880" progId="Equation.DSMT4">
                  <p:embed/>
                </p:oleObj>
              </mc:Choice>
              <mc:Fallback>
                <p:oleObj name="Equation" r:id="rId3" imgW="622080" imgH="380880" progId="Equation.DSMT4">
                  <p:embed/>
                  <p:pic>
                    <p:nvPicPr>
                      <p:cNvPr id="0" name="Picture 13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268760"/>
                        <a:ext cx="1679575" cy="1027113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561101"/>
              </p:ext>
            </p:extLst>
          </p:nvPr>
        </p:nvGraphicFramePr>
        <p:xfrm>
          <a:off x="611560" y="4773783"/>
          <a:ext cx="688975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Equation" r:id="rId5" imgW="2755800" imgH="711000" progId="Equation.DSMT4">
                  <p:embed/>
                </p:oleObj>
              </mc:Choice>
              <mc:Fallback>
                <p:oleObj name="Equation" r:id="rId5" imgW="2755800" imgH="711000" progId="Equation.DSMT4">
                  <p:embed/>
                  <p:pic>
                    <p:nvPicPr>
                      <p:cNvPr id="0" name="Picture 13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73783"/>
                        <a:ext cx="6889750" cy="177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245458"/>
              </p:ext>
            </p:extLst>
          </p:nvPr>
        </p:nvGraphicFramePr>
        <p:xfrm>
          <a:off x="3154363" y="1268413"/>
          <a:ext cx="41275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Equation" r:id="rId7" imgW="1650960" imgH="444240" progId="Equation.DSMT4">
                  <p:embed/>
                </p:oleObj>
              </mc:Choice>
              <mc:Fallback>
                <p:oleObj name="Equation" r:id="rId7" imgW="1650960" imgH="444240" progId="Equation.DSMT4">
                  <p:embed/>
                  <p:pic>
                    <p:nvPicPr>
                      <p:cNvPr id="0" name="Picture 1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4363" y="1268413"/>
                        <a:ext cx="4127500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539552" y="2661592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 больших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 малых изменениях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биномиальные вероятности меняются относительно мало т.е. можно приближенно рассматривать как непрерывную функцию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от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863588" y="4342896"/>
            <a:ext cx="6768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Возьмем натуральный логарифм от вероятности</a:t>
            </a:r>
          </a:p>
        </p:txBody>
      </p:sp>
    </p:spTree>
    <p:extLst>
      <p:ext uri="{BB962C8B-B14F-4D97-AF65-F5344CB8AC3E}">
        <p14:creationId xmlns:p14="http://schemas.microsoft.com/office/powerpoint/2010/main" val="34599350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6948264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970077"/>
              </p:ext>
            </p:extLst>
          </p:nvPr>
        </p:nvGraphicFramePr>
        <p:xfrm>
          <a:off x="7164288" y="169229"/>
          <a:ext cx="167957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5" name="Equation" r:id="rId3" imgW="622080" imgH="380880" progId="Equation.DSMT4">
                  <p:embed/>
                </p:oleObj>
              </mc:Choice>
              <mc:Fallback>
                <p:oleObj name="Equation" r:id="rId3" imgW="622080" imgH="380880" progId="Equation.DSMT4">
                  <p:embed/>
                  <p:pic>
                    <p:nvPicPr>
                      <p:cNvPr id="0" name="Picture 2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169229"/>
                        <a:ext cx="1679575" cy="1027112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343913"/>
              </p:ext>
            </p:extLst>
          </p:nvPr>
        </p:nvGraphicFramePr>
        <p:xfrm>
          <a:off x="317500" y="1412875"/>
          <a:ext cx="8509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6" name="Equation" r:id="rId5" imgW="3403440" imgH="253800" progId="Equation.DSMT4">
                  <p:embed/>
                </p:oleObj>
              </mc:Choice>
              <mc:Fallback>
                <p:oleObj name="Equation" r:id="rId5" imgW="3403440" imgH="253800" progId="Equation.DSMT4">
                  <p:embed/>
                  <p:pic>
                    <p:nvPicPr>
                      <p:cNvPr id="0" name="Picture 2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" y="1412875"/>
                        <a:ext cx="850900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584979"/>
              </p:ext>
            </p:extLst>
          </p:nvPr>
        </p:nvGraphicFramePr>
        <p:xfrm>
          <a:off x="539552" y="2780928"/>
          <a:ext cx="663575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7" name="Equation" r:id="rId7" imgW="2654300" imgH="469900" progId="Equation.DSMT4">
                  <p:embed/>
                </p:oleObj>
              </mc:Choice>
              <mc:Fallback>
                <p:oleObj name="Equation" r:id="rId7" imgW="2654300" imgH="469900" progId="Equation.DSMT4">
                  <p:embed/>
                  <p:pic>
                    <p:nvPicPr>
                      <p:cNvPr id="0" name="Picture 2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780928"/>
                        <a:ext cx="6635750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683568" y="2204864"/>
            <a:ext cx="6768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«Производная» от логарифма факториала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078103"/>
              </p:ext>
            </p:extLst>
          </p:nvPr>
        </p:nvGraphicFramePr>
        <p:xfrm>
          <a:off x="688975" y="4508500"/>
          <a:ext cx="70167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8" name="Equation" r:id="rId9" imgW="2806560" imgH="393480" progId="Equation.DSMT4">
                  <p:embed/>
                </p:oleObj>
              </mc:Choice>
              <mc:Fallback>
                <p:oleObj name="Equation" r:id="rId9" imgW="2806560" imgH="393480" progId="Equation.DSMT4">
                  <p:embed/>
                  <p:pic>
                    <p:nvPicPr>
                      <p:cNvPr id="0" name="Picture 2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4508500"/>
                        <a:ext cx="7016750" cy="98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263933" y="4005064"/>
            <a:ext cx="81964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Найдем положение экстремума распределения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(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максимума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)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537572"/>
              </p:ext>
            </p:extLst>
          </p:nvPr>
        </p:nvGraphicFramePr>
        <p:xfrm>
          <a:off x="2274888" y="5373688"/>
          <a:ext cx="4318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9" name="Equation" r:id="rId11" imgW="1726920" imgH="253800" progId="Equation.DSMT4">
                  <p:embed/>
                </p:oleObj>
              </mc:Choice>
              <mc:Fallback>
                <p:oleObj name="Equation" r:id="rId11" imgW="1726920" imgH="253800" progId="Equation.DSMT4">
                  <p:embed/>
                  <p:pic>
                    <p:nvPicPr>
                      <p:cNvPr id="0" name="Picture 2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4888" y="5373688"/>
                        <a:ext cx="431800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263933" y="6177944"/>
            <a:ext cx="8340515" cy="430887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Наиболее вероятное значение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равно среднему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3772341"/>
              </p:ext>
            </p:extLst>
          </p:nvPr>
        </p:nvGraphicFramePr>
        <p:xfrm>
          <a:off x="7956376" y="6174909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0" name="Equation" r:id="rId13" imgW="139680" imgH="164880" progId="Equation.DSMT4">
                  <p:embed/>
                </p:oleObj>
              </mc:Choice>
              <mc:Fallback>
                <p:oleObj name="Equation" r:id="rId13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376" y="6174909"/>
                        <a:ext cx="349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420037"/>
              </p:ext>
            </p:extLst>
          </p:nvPr>
        </p:nvGraphicFramePr>
        <p:xfrm>
          <a:off x="5220072" y="6248102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61" name="Equation" r:id="rId15" imgW="126720" imgH="139680" progId="Equation.DSMT4">
                  <p:embed/>
                </p:oleObj>
              </mc:Choice>
              <mc:Fallback>
                <p:oleObj name="Equation" r:id="rId15" imgW="1267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6248102"/>
                        <a:ext cx="3175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3201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6876256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322959"/>
              </p:ext>
            </p:extLst>
          </p:nvPr>
        </p:nvGraphicFramePr>
        <p:xfrm>
          <a:off x="7164288" y="169229"/>
          <a:ext cx="167957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6" name="Equation" r:id="rId3" imgW="622080" imgH="380880" progId="Equation.DSMT4">
                  <p:embed/>
                </p:oleObj>
              </mc:Choice>
              <mc:Fallback>
                <p:oleObj name="Equation" r:id="rId3" imgW="622080" imgH="380880" progId="Equation.DSMT4">
                  <p:embed/>
                  <p:pic>
                    <p:nvPicPr>
                      <p:cNvPr id="0" name="Picture 17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169229"/>
                        <a:ext cx="1679575" cy="1027112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107504" y="1124744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Разложим распределение вероятностей в ряд Тейлора в окрестности максимума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58684"/>
              </p:ext>
            </p:extLst>
          </p:nvPr>
        </p:nvGraphicFramePr>
        <p:xfrm>
          <a:off x="1120775" y="2268538"/>
          <a:ext cx="6985000" cy="2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7" name="Equation" r:id="rId5" imgW="2793960" imgH="1015920" progId="Equation.DSMT4">
                  <p:embed/>
                </p:oleObj>
              </mc:Choice>
              <mc:Fallback>
                <p:oleObj name="Equation" r:id="rId5" imgW="2793960" imgH="1015920" progId="Equation.DSMT4">
                  <p:embed/>
                  <p:pic>
                    <p:nvPicPr>
                      <p:cNvPr id="0" name="Picture 1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2268538"/>
                        <a:ext cx="6985000" cy="254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849200"/>
              </p:ext>
            </p:extLst>
          </p:nvPr>
        </p:nvGraphicFramePr>
        <p:xfrm>
          <a:off x="142213" y="5321810"/>
          <a:ext cx="28257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8" name="Equation" r:id="rId7" imgW="1130040" imgH="495000" progId="Equation.DSMT4">
                  <p:embed/>
                </p:oleObj>
              </mc:Choice>
              <mc:Fallback>
                <p:oleObj name="Equation" r:id="rId7" imgW="1130040" imgH="495000" progId="Equation.DSMT4">
                  <p:embed/>
                  <p:pic>
                    <p:nvPicPr>
                      <p:cNvPr id="0" name="Picture 1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13" y="5321810"/>
                        <a:ext cx="2825750" cy="123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37"/>
          <p:cNvSpPr/>
          <p:nvPr/>
        </p:nvSpPr>
        <p:spPr>
          <a:xfrm>
            <a:off x="3347864" y="5085184"/>
            <a:ext cx="56521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Первая производная равна  нулю, потому что она вычислена в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экстремуме (здесь в максимуме)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Линейное слагаемое в ряде Тейлора обнуляется.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356974"/>
              </p:ext>
            </p:extLst>
          </p:nvPr>
        </p:nvGraphicFramePr>
        <p:xfrm>
          <a:off x="4788024" y="1412776"/>
          <a:ext cx="1333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9" name="Equation" r:id="rId9" imgW="533160" imgH="228600" progId="Equation.DSMT4">
                  <p:embed/>
                </p:oleObj>
              </mc:Choice>
              <mc:Fallback>
                <p:oleObj name="Equation" r:id="rId9" imgW="533160" imgH="228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1412776"/>
                        <a:ext cx="1333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2244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Различение микросостояний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0569" y="890407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6544537" y="131457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6846464" y="194231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5586743" y="1926226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5908012" y="1300292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5611682" y="950035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185129"/>
              </p:ext>
            </p:extLst>
          </p:nvPr>
        </p:nvGraphicFramePr>
        <p:xfrm>
          <a:off x="1070934" y="2279546"/>
          <a:ext cx="1371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Equation" r:id="rId3" imgW="685800" imgH="203200" progId="Equation.DSMT4">
                  <p:embed/>
                </p:oleObj>
              </mc:Choice>
              <mc:Fallback>
                <p:oleObj name="Equation" r:id="rId3" imgW="685800" imgH="20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0934" y="2279546"/>
                        <a:ext cx="13716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Прямоугольник 37"/>
          <p:cNvSpPr/>
          <p:nvPr/>
        </p:nvSpPr>
        <p:spPr>
          <a:xfrm>
            <a:off x="170557" y="822086"/>
            <a:ext cx="46417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 координатам – разбиение всего объема ящика на ячейки (кубики) со сторонами порядка размера молекулы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7"/>
          <p:cNvSpPr/>
          <p:nvPr/>
        </p:nvSpPr>
        <p:spPr>
          <a:xfrm>
            <a:off x="204820" y="3857853"/>
            <a:ext cx="484603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 импульсам – разбиение пространства импульсов на ячейки (кубики) размер которых определяется   соотношением неопределенностей Гейзенберга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7"/>
          <p:cNvSpPr/>
          <p:nvPr/>
        </p:nvSpPr>
        <p:spPr>
          <a:xfrm>
            <a:off x="170558" y="2889962"/>
            <a:ext cx="61296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Перечисление микросостояния – это указание того, в какой ячейке лежит та или иная молекула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883764"/>
              </p:ext>
            </p:extLst>
          </p:nvPr>
        </p:nvGraphicFramePr>
        <p:xfrm>
          <a:off x="204820" y="6232440"/>
          <a:ext cx="3911600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Equation" r:id="rId5" imgW="1778000" imgH="279400" progId="Equation.DSMT4">
                  <p:embed/>
                </p:oleObj>
              </mc:Choice>
              <mc:Fallback>
                <p:oleObj name="Equation" r:id="rId5" imgW="1778000" imgH="279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20" y="6232440"/>
                        <a:ext cx="3911600" cy="6146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5869391" y="861598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199238" y="878086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514841" y="890407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6826462" y="890407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Cube 59"/>
          <p:cNvSpPr/>
          <p:nvPr/>
        </p:nvSpPr>
        <p:spPr>
          <a:xfrm>
            <a:off x="224651" y="2240423"/>
            <a:ext cx="504056" cy="483426"/>
          </a:xfrm>
          <a:prstGeom prst="cub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Straight Connector 60"/>
          <p:cNvCxnSpPr/>
          <p:nvPr/>
        </p:nvCxnSpPr>
        <p:spPr>
          <a:xfrm>
            <a:off x="7146769" y="872764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471293" y="872764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510569" y="1237228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5517986" y="1563245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517986" y="1879435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517986" y="2165737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872723" y="2150485"/>
            <a:ext cx="1" cy="709926"/>
          </a:xfrm>
          <a:prstGeom prst="straightConnector1">
            <a:avLst/>
          </a:prstGeom>
          <a:ln w="50800">
            <a:solidFill>
              <a:srgbClr val="072AC1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5724127" y="3953168"/>
            <a:ext cx="1" cy="1404000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853215"/>
              </p:ext>
            </p:extLst>
          </p:nvPr>
        </p:nvGraphicFramePr>
        <p:xfrm>
          <a:off x="5112427" y="6288320"/>
          <a:ext cx="2766060" cy="50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" name="Equation" r:id="rId7" imgW="1257300" imgH="228600" progId="Equation.DSMT4">
                  <p:embed/>
                </p:oleObj>
              </mc:Choice>
              <mc:Fallback>
                <p:oleObj name="Equation" r:id="rId7" imgW="12573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2427" y="6288320"/>
                        <a:ext cx="2766060" cy="5029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Straight Connector 72"/>
          <p:cNvCxnSpPr/>
          <p:nvPr/>
        </p:nvCxnSpPr>
        <p:spPr>
          <a:xfrm>
            <a:off x="5711414" y="5373216"/>
            <a:ext cx="2821026" cy="0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171942" y="4221088"/>
            <a:ext cx="0" cy="11360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6556692" y="4210307"/>
            <a:ext cx="0" cy="11360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881761"/>
              </p:ext>
            </p:extLst>
          </p:nvPr>
        </p:nvGraphicFramePr>
        <p:xfrm>
          <a:off x="8448890" y="5373216"/>
          <a:ext cx="45402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" name="Equation" r:id="rId9" imgW="190500" imgH="228600" progId="Equation.DSMT4">
                  <p:embed/>
                </p:oleObj>
              </mc:Choice>
              <mc:Fallback>
                <p:oleObj name="Equation" r:id="rId9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8890" y="5373216"/>
                        <a:ext cx="454025" cy="500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972602"/>
              </p:ext>
            </p:extLst>
          </p:nvPr>
        </p:nvGraphicFramePr>
        <p:xfrm>
          <a:off x="5257800" y="3516313"/>
          <a:ext cx="4540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5" name="Equation" r:id="rId11" imgW="190417" imgH="241195" progId="Equation.DSMT4">
                  <p:embed/>
                </p:oleObj>
              </mc:Choice>
              <mc:Fallback>
                <p:oleObj name="Equation" r:id="rId11" imgW="190417" imgH="24119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516313"/>
                        <a:ext cx="454025" cy="527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1" name="Straight Connector 80"/>
          <p:cNvCxnSpPr/>
          <p:nvPr/>
        </p:nvCxnSpPr>
        <p:spPr>
          <a:xfrm>
            <a:off x="6957208" y="4210307"/>
            <a:ext cx="0" cy="11360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7363049" y="4237136"/>
            <a:ext cx="0" cy="113608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754676" y="4965878"/>
            <a:ext cx="2000458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5702241" y="4576078"/>
            <a:ext cx="2000458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742513"/>
              </p:ext>
            </p:extLst>
          </p:nvPr>
        </p:nvGraphicFramePr>
        <p:xfrm>
          <a:off x="6889328" y="3476427"/>
          <a:ext cx="6350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6" name="Equation" r:id="rId13" imgW="266469" imgH="241091" progId="Equation.DSMT4">
                  <p:embed/>
                </p:oleObj>
              </mc:Choice>
              <mc:Fallback>
                <p:oleObj name="Equation" r:id="rId13" imgW="266469" imgH="2410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328" y="3476427"/>
                        <a:ext cx="635000" cy="5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7" name="Straight Arrow Connector 86"/>
          <p:cNvCxnSpPr/>
          <p:nvPr/>
        </p:nvCxnSpPr>
        <p:spPr>
          <a:xfrm flipV="1">
            <a:off x="7884367" y="4465187"/>
            <a:ext cx="1" cy="570436"/>
          </a:xfrm>
          <a:prstGeom prst="straightConnector1">
            <a:avLst/>
          </a:prstGeom>
          <a:ln w="50800">
            <a:solidFill>
              <a:srgbClr val="072AC1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129905"/>
              </p:ext>
            </p:extLst>
          </p:nvPr>
        </p:nvGraphicFramePr>
        <p:xfrm>
          <a:off x="8028384" y="4500373"/>
          <a:ext cx="6350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" name="Equation" r:id="rId15" imgW="266584" imgH="228501" progId="Equation.DSMT4">
                  <p:embed/>
                </p:oleObj>
              </mc:Choice>
              <mc:Fallback>
                <p:oleObj name="Equation" r:id="rId15" imgW="266584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4500373"/>
                        <a:ext cx="635000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9" name="Straight Arrow Connector 88"/>
          <p:cNvCxnSpPr/>
          <p:nvPr/>
        </p:nvCxnSpPr>
        <p:spPr>
          <a:xfrm flipH="1">
            <a:off x="6861691" y="4005064"/>
            <a:ext cx="642804" cy="0"/>
          </a:xfrm>
          <a:prstGeom prst="straightConnector1">
            <a:avLst/>
          </a:prstGeom>
          <a:ln w="50800">
            <a:solidFill>
              <a:srgbClr val="072AC1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517986" y="692696"/>
            <a:ext cx="1" cy="1716902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517987" y="2426086"/>
            <a:ext cx="3518509" cy="12921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644341"/>
              </p:ext>
            </p:extLst>
          </p:nvPr>
        </p:nvGraphicFramePr>
        <p:xfrm>
          <a:off x="8697913" y="2535238"/>
          <a:ext cx="301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" name="Equation" r:id="rId17" imgW="126720" imgH="139680" progId="Equation.DSMT4">
                  <p:embed/>
                </p:oleObj>
              </mc:Choice>
              <mc:Fallback>
                <p:oleObj name="Equation" r:id="rId17" imgW="1267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7913" y="2535238"/>
                        <a:ext cx="301625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573098"/>
              </p:ext>
            </p:extLst>
          </p:nvPr>
        </p:nvGraphicFramePr>
        <p:xfrm>
          <a:off x="5037138" y="693738"/>
          <a:ext cx="331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" name="Equation" r:id="rId19" imgW="139680" imgH="164880" progId="Equation.DSMT4">
                  <p:embed/>
                </p:oleObj>
              </mc:Choice>
              <mc:Fallback>
                <p:oleObj name="Equation" r:id="rId19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7138" y="693738"/>
                        <a:ext cx="331787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7797750" y="872764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114040" y="890407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8456664" y="891007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7214193" y="1635598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val 50"/>
          <p:cNvSpPr/>
          <p:nvPr/>
        </p:nvSpPr>
        <p:spPr>
          <a:xfrm>
            <a:off x="7504495" y="963683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Oval 51"/>
          <p:cNvSpPr/>
          <p:nvPr/>
        </p:nvSpPr>
        <p:spPr>
          <a:xfrm>
            <a:off x="7884367" y="2197580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Oval 52"/>
          <p:cNvSpPr/>
          <p:nvPr/>
        </p:nvSpPr>
        <p:spPr>
          <a:xfrm>
            <a:off x="8216414" y="1665007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5" name="Object 54">
            <a:extLst>
              <a:ext uri="{FF2B5EF4-FFF2-40B4-BE49-F238E27FC236}">
                <a16:creationId xmlns="" xmlns:a16="http://schemas.microsoft.com/office/drawing/2014/main" id="{C79400B0-1230-4219-B237-BBFF48CE92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078129"/>
              </p:ext>
            </p:extLst>
          </p:nvPr>
        </p:nvGraphicFramePr>
        <p:xfrm>
          <a:off x="3445789" y="2236568"/>
          <a:ext cx="1498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" name="Equation" r:id="rId21" imgW="749160" imgH="203040" progId="Equation.DSMT4">
                  <p:embed/>
                </p:oleObj>
              </mc:Choice>
              <mc:Fallback>
                <p:oleObj name="Equation" r:id="rId21" imgW="749160" imgH="203040" progId="Equation.DSMT4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5789" y="2236568"/>
                        <a:ext cx="1498600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Прямоугольник 37">
            <a:extLst>
              <a:ext uri="{FF2B5EF4-FFF2-40B4-BE49-F238E27FC236}">
                <a16:creationId xmlns="" xmlns:a16="http://schemas.microsoft.com/office/drawing/2014/main" id="{8F98D529-86A3-4637-A8E4-28B920031FD6}"/>
              </a:ext>
            </a:extLst>
          </p:cNvPr>
          <p:cNvSpPr/>
          <p:nvPr/>
        </p:nvSpPr>
        <p:spPr>
          <a:xfrm>
            <a:off x="3242459" y="1922500"/>
            <a:ext cx="1969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Объем ячейки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Прямоугольник 37">
            <a:extLst>
              <a:ext uri="{FF2B5EF4-FFF2-40B4-BE49-F238E27FC236}">
                <a16:creationId xmlns="" xmlns:a16="http://schemas.microsoft.com/office/drawing/2014/main" id="{DF39A7D9-19D5-4B3E-A990-6668EAF8DDC6}"/>
              </a:ext>
            </a:extLst>
          </p:cNvPr>
          <p:cNvSpPr/>
          <p:nvPr/>
        </p:nvSpPr>
        <p:spPr>
          <a:xfrm>
            <a:off x="170557" y="5591407"/>
            <a:ext cx="4060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Объем фазового пространства координат-импульсов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Прямоугольник 37">
            <a:extLst>
              <a:ext uri="{FF2B5EF4-FFF2-40B4-BE49-F238E27FC236}">
                <a16:creationId xmlns="" xmlns:a16="http://schemas.microsoft.com/office/drawing/2014/main" id="{BCDE4423-A5AB-4ED7-A9C7-B39FE96C0C06}"/>
              </a:ext>
            </a:extLst>
          </p:cNvPr>
          <p:cNvSpPr/>
          <p:nvPr/>
        </p:nvSpPr>
        <p:spPr>
          <a:xfrm>
            <a:off x="5112427" y="5861380"/>
            <a:ext cx="28210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Постоянная Планка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2" name="Object 71">
            <a:extLst>
              <a:ext uri="{FF2B5EF4-FFF2-40B4-BE49-F238E27FC236}">
                <a16:creationId xmlns="" xmlns:a16="http://schemas.microsoft.com/office/drawing/2014/main" id="{33397ECF-3B6D-4FE8-A842-1FC18A3A89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485509"/>
              </p:ext>
            </p:extLst>
          </p:nvPr>
        </p:nvGraphicFramePr>
        <p:xfrm>
          <a:off x="7933453" y="3210902"/>
          <a:ext cx="6096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" name="Equation" r:id="rId23" imgW="304560" imgH="177480" progId="Equation.DSMT4">
                  <p:embed/>
                </p:oleObj>
              </mc:Choice>
              <mc:Fallback>
                <p:oleObj name="Equation" r:id="rId23" imgW="304560" imgH="177480" progId="Equation.DSMT4">
                  <p:embed/>
                  <p:pic>
                    <p:nvPicPr>
                      <p:cNvPr id="29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3453" y="3210902"/>
                        <a:ext cx="6096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Прямоугольник 37">
            <a:extLst>
              <a:ext uri="{FF2B5EF4-FFF2-40B4-BE49-F238E27FC236}">
                <a16:creationId xmlns="" xmlns:a16="http://schemas.microsoft.com/office/drawing/2014/main" id="{60F55AAF-A433-4AE4-926C-CB8B597769CC}"/>
              </a:ext>
            </a:extLst>
          </p:cNvPr>
          <p:cNvSpPr/>
          <p:nvPr/>
        </p:nvSpPr>
        <p:spPr>
          <a:xfrm>
            <a:off x="6644269" y="2905697"/>
            <a:ext cx="2474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Время пребывания в ячейке</a:t>
            </a:r>
            <a:endParaRPr lang="ru-RU" sz="20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9086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6948264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257663"/>
              </p:ext>
            </p:extLst>
          </p:nvPr>
        </p:nvGraphicFramePr>
        <p:xfrm>
          <a:off x="7164288" y="169229"/>
          <a:ext cx="167957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0" name="Equation" r:id="rId3" imgW="622080" imgH="380880" progId="Equation.DSMT4">
                  <p:embed/>
                </p:oleObj>
              </mc:Choice>
              <mc:Fallback>
                <p:oleObj name="Equation" r:id="rId3" imgW="622080" imgH="380880" progId="Equation.DSMT4">
                  <p:embed/>
                  <p:pic>
                    <p:nvPicPr>
                      <p:cNvPr id="0" name="Picture 17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169229"/>
                        <a:ext cx="1679575" cy="1027112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107504" y="1124744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Ряд Тейлора в окрестности максимума до квадратичного слагаемого включительно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065311"/>
              </p:ext>
            </p:extLst>
          </p:nvPr>
        </p:nvGraphicFramePr>
        <p:xfrm>
          <a:off x="908050" y="2039938"/>
          <a:ext cx="7366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1" name="Equation" r:id="rId5" imgW="2946240" imgH="507960" progId="Equation.DSMT4">
                  <p:embed/>
                </p:oleObj>
              </mc:Choice>
              <mc:Fallback>
                <p:oleObj name="Equation" r:id="rId5" imgW="2946240" imgH="507960" progId="Equation.DSMT4">
                  <p:embed/>
                  <p:pic>
                    <p:nvPicPr>
                      <p:cNvPr id="0" name="Picture 17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8050" y="2039938"/>
                        <a:ext cx="7366000" cy="127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771538"/>
              </p:ext>
            </p:extLst>
          </p:nvPr>
        </p:nvGraphicFramePr>
        <p:xfrm>
          <a:off x="223838" y="3789363"/>
          <a:ext cx="8504237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2" name="Equation" r:id="rId7" imgW="3543120" imgH="469800" progId="Equation.DSMT4">
                  <p:embed/>
                </p:oleObj>
              </mc:Choice>
              <mc:Fallback>
                <p:oleObj name="Equation" r:id="rId7" imgW="3543120" imgH="469800" progId="Equation.DSMT4">
                  <p:embed/>
                  <p:pic>
                    <p:nvPicPr>
                      <p:cNvPr id="0" name="Picture 17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3789363"/>
                        <a:ext cx="8504237" cy="112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121927"/>
              </p:ext>
            </p:extLst>
          </p:nvPr>
        </p:nvGraphicFramePr>
        <p:xfrm>
          <a:off x="457200" y="5491163"/>
          <a:ext cx="8228013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3" name="Equation" r:id="rId9" imgW="3429000" imgH="507960" progId="Equation.DSMT4">
                  <p:embed/>
                </p:oleObj>
              </mc:Choice>
              <mc:Fallback>
                <p:oleObj name="Equation" r:id="rId9" imgW="3429000" imgH="507960" progId="Equation.DSMT4">
                  <p:embed/>
                  <p:pic>
                    <p:nvPicPr>
                      <p:cNvPr id="0" name="Picture 17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491163"/>
                        <a:ext cx="8228013" cy="121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136468" y="3212976"/>
            <a:ext cx="6768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Формула для второй производной</a:t>
            </a:r>
          </a:p>
        </p:txBody>
      </p:sp>
      <p:sp>
        <p:nvSpPr>
          <p:cNvPr id="16" name="Прямоугольник 37"/>
          <p:cNvSpPr/>
          <p:nvPr/>
        </p:nvSpPr>
        <p:spPr>
          <a:xfrm>
            <a:off x="179512" y="4942329"/>
            <a:ext cx="6768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Вторая производная, вычисленная в экстремуме</a:t>
            </a:r>
          </a:p>
        </p:txBody>
      </p:sp>
    </p:spTree>
    <p:extLst>
      <p:ext uri="{BB962C8B-B14F-4D97-AF65-F5344CB8AC3E}">
        <p14:creationId xmlns:p14="http://schemas.microsoft.com/office/powerpoint/2010/main" val="195179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696021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565953"/>
              </p:ext>
            </p:extLst>
          </p:nvPr>
        </p:nvGraphicFramePr>
        <p:xfrm>
          <a:off x="7164288" y="169229"/>
          <a:ext cx="167957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6" name="Equation" r:id="rId3" imgW="622080" imgH="380880" progId="Equation.DSMT4">
                  <p:embed/>
                </p:oleObj>
              </mc:Choice>
              <mc:Fallback>
                <p:oleObj name="Equation" r:id="rId3" imgW="622080" imgH="380880" progId="Equation.DSMT4">
                  <p:embed/>
                  <p:pic>
                    <p:nvPicPr>
                      <p:cNvPr id="0" name="Picture 2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169229"/>
                        <a:ext cx="1679575" cy="1027112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107504" y="1124744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Итоговое приближенное выражение для логарифма распределения вероятности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139843"/>
              </p:ext>
            </p:extLst>
          </p:nvPr>
        </p:nvGraphicFramePr>
        <p:xfrm>
          <a:off x="868363" y="1927225"/>
          <a:ext cx="416083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7" name="Equation" r:id="rId5" imgW="1892160" imgH="457200" progId="Equation.DSMT4">
                  <p:embed/>
                </p:oleObj>
              </mc:Choice>
              <mc:Fallback>
                <p:oleObj name="Equation" r:id="rId5" imgW="1892160" imgH="457200" progId="Equation.DSMT4">
                  <p:embed/>
                  <p:pic>
                    <p:nvPicPr>
                      <p:cNvPr id="0" name="Picture 2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8363" y="1927225"/>
                        <a:ext cx="4160837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191464" y="2924944"/>
            <a:ext cx="84849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Потенцирование равенства дает (потенцирование - операция обратная логарифмированию)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370166"/>
              </p:ext>
            </p:extLst>
          </p:nvPr>
        </p:nvGraphicFramePr>
        <p:xfrm>
          <a:off x="353896" y="3681667"/>
          <a:ext cx="4357688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8" name="Equation" r:id="rId7" imgW="1981080" imgH="533160" progId="Equation.DSMT4">
                  <p:embed/>
                </p:oleObj>
              </mc:Choice>
              <mc:Fallback>
                <p:oleObj name="Equation" r:id="rId7" imgW="1981080" imgH="533160" progId="Equation.DSMT4">
                  <p:embed/>
                  <p:pic>
                    <p:nvPicPr>
                      <p:cNvPr id="0" name="Picture 2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896" y="3681667"/>
                        <a:ext cx="4357688" cy="1173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6849782" y="1894185"/>
            <a:ext cx="20162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Помним, что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731568"/>
              </p:ext>
            </p:extLst>
          </p:nvPr>
        </p:nvGraphicFramePr>
        <p:xfrm>
          <a:off x="6935788" y="2325688"/>
          <a:ext cx="14922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9" name="Equation" r:id="rId9" imgW="622080" imgH="228600" progId="Equation.DSMT4">
                  <p:embed/>
                </p:oleObj>
              </mc:Choice>
              <mc:Fallback>
                <p:oleObj name="Equation" r:id="rId9" imgW="622080" imgH="228600" progId="Equation.DSMT4">
                  <p:embed/>
                  <p:pic>
                    <p:nvPicPr>
                      <p:cNvPr id="0" name="Picture 2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788" y="2325688"/>
                        <a:ext cx="1492250" cy="54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37"/>
          <p:cNvSpPr/>
          <p:nvPr/>
        </p:nvSpPr>
        <p:spPr>
          <a:xfrm>
            <a:off x="191464" y="4833356"/>
            <a:ext cx="4357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Но это не что иное, как распределение Гаусса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897267"/>
              </p:ext>
            </p:extLst>
          </p:nvPr>
        </p:nvGraphicFramePr>
        <p:xfrm>
          <a:off x="191464" y="5642848"/>
          <a:ext cx="4384675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0" name="Equation" r:id="rId11" imgW="1993680" imgH="533160" progId="Equation.DSMT4">
                  <p:embed/>
                </p:oleObj>
              </mc:Choice>
              <mc:Fallback>
                <p:oleObj name="Equation" r:id="rId11" imgW="1993680" imgH="533160" progId="Equation.DSMT4">
                  <p:embed/>
                  <p:pic>
                    <p:nvPicPr>
                      <p:cNvPr id="0" name="Picture 2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464" y="5642848"/>
                        <a:ext cx="4384675" cy="1171575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="" xmlns:a16="http://schemas.microsoft.com/office/drawing/2014/main" id="{2108129D-5E41-41D4-98ED-97E49B4295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295398"/>
              </p:ext>
            </p:extLst>
          </p:nvPr>
        </p:nvGraphicFramePr>
        <p:xfrm>
          <a:off x="5915852" y="5761547"/>
          <a:ext cx="2206512" cy="92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1" name="Equation" r:id="rId13" imgW="1002960" imgH="419040" progId="Equation.DSMT4">
                  <p:embed/>
                </p:oleObj>
              </mc:Choice>
              <mc:Fallback>
                <p:oleObj name="Equation" r:id="rId13" imgW="1002960" imgH="41904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852" y="5761547"/>
                        <a:ext cx="2206512" cy="92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37">
            <a:extLst>
              <a:ext uri="{FF2B5EF4-FFF2-40B4-BE49-F238E27FC236}">
                <a16:creationId xmlns="" xmlns:a16="http://schemas.microsoft.com/office/drawing/2014/main" id="{C7CA59E5-6474-4D87-A75B-23044859DEFE}"/>
              </a:ext>
            </a:extLst>
          </p:cNvPr>
          <p:cNvSpPr/>
          <p:nvPr/>
        </p:nvSpPr>
        <p:spPr>
          <a:xfrm>
            <a:off x="5356332" y="4882214"/>
            <a:ext cx="33255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Подсчет по условию нормировки</a:t>
            </a:r>
          </a:p>
        </p:txBody>
      </p:sp>
    </p:spTree>
    <p:extLst>
      <p:ext uri="{BB962C8B-B14F-4D97-AF65-F5344CB8AC3E}">
        <p14:creationId xmlns:p14="http://schemas.microsoft.com/office/powerpoint/2010/main" val="26171067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84" name="Picture 8" descr="D:\documentsECLbureau\CondMatter\Molecule\LecturePPT\fig_im\fig_Binomial_Gauss_Com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7200800" cy="517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853244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Первая предельная форма биномиального распределения – это распределение Гаусса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365418"/>
              </p:ext>
            </p:extLst>
          </p:nvPr>
        </p:nvGraphicFramePr>
        <p:xfrm>
          <a:off x="7380312" y="2780928"/>
          <a:ext cx="167957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9" name="Equation" r:id="rId4" imgW="622080" imgH="380880" progId="Equation.DSMT4">
                  <p:embed/>
                </p:oleObj>
              </mc:Choice>
              <mc:Fallback>
                <p:oleObj name="Equation" r:id="rId4" imgW="622080" imgH="380880" progId="Equation.DSMT4">
                  <p:embed/>
                  <p:pic>
                    <p:nvPicPr>
                      <p:cNvPr id="0" name="Picture 2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2780928"/>
                        <a:ext cx="1679575" cy="1027112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37"/>
          <p:cNvSpPr/>
          <p:nvPr/>
        </p:nvSpPr>
        <p:spPr>
          <a:xfrm>
            <a:off x="72009" y="6021288"/>
            <a:ext cx="8964487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Биномиальное распределение хорошо аппроксимируется гауссовским даже при не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очень больших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476049"/>
              </p:ext>
            </p:extLst>
          </p:nvPr>
        </p:nvGraphicFramePr>
        <p:xfrm>
          <a:off x="5880100" y="3716338"/>
          <a:ext cx="13414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0" name="Equation" r:id="rId6" imgW="558720" imgH="177480" progId="Equation.DSMT4">
                  <p:embed/>
                </p:oleObj>
              </mc:Choice>
              <mc:Fallback>
                <p:oleObj name="Equation" r:id="rId6" imgW="558720" imgH="177480" progId="Equation.DSMT4">
                  <p:embed/>
                  <p:pic>
                    <p:nvPicPr>
                      <p:cNvPr id="0" name="Picture 2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0100" y="3716338"/>
                        <a:ext cx="1341438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751855"/>
              </p:ext>
            </p:extLst>
          </p:nvPr>
        </p:nvGraphicFramePr>
        <p:xfrm>
          <a:off x="2438400" y="1196975"/>
          <a:ext cx="10985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1" name="Equation" r:id="rId8" imgW="457200" imgH="177480" progId="Equation.DSMT4">
                  <p:embed/>
                </p:oleObj>
              </mc:Choice>
              <mc:Fallback>
                <p:oleObj name="Equation" r:id="rId8" imgW="457200" imgH="177480" progId="Equation.DSMT4">
                  <p:embed/>
                  <p:pic>
                    <p:nvPicPr>
                      <p:cNvPr id="0" name="Picture 2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196975"/>
                        <a:ext cx="109855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303953"/>
              </p:ext>
            </p:extLst>
          </p:nvPr>
        </p:nvGraphicFramePr>
        <p:xfrm>
          <a:off x="5965825" y="1196975"/>
          <a:ext cx="11287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2" name="Equation" r:id="rId10" imgW="469800" imgH="177480" progId="Equation.DSMT4">
                  <p:embed/>
                </p:oleObj>
              </mc:Choice>
              <mc:Fallback>
                <p:oleObj name="Equation" r:id="rId10" imgW="469800" imgH="177480" progId="Equation.DSMT4">
                  <p:embed/>
                  <p:pic>
                    <p:nvPicPr>
                      <p:cNvPr id="0" name="Picture 2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5825" y="1196975"/>
                        <a:ext cx="1128713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697646"/>
              </p:ext>
            </p:extLst>
          </p:nvPr>
        </p:nvGraphicFramePr>
        <p:xfrm>
          <a:off x="2293938" y="3716338"/>
          <a:ext cx="12811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3" name="Equation" r:id="rId12" imgW="533160" imgH="177480" progId="Equation.DSMT4">
                  <p:embed/>
                </p:oleObj>
              </mc:Choice>
              <mc:Fallback>
                <p:oleObj name="Equation" r:id="rId12" imgW="533160" imgH="177480" progId="Equation.DSMT4">
                  <p:embed/>
                  <p:pic>
                    <p:nvPicPr>
                      <p:cNvPr id="0" name="Picture 2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3938" y="3716338"/>
                        <a:ext cx="1281112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50922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914400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Вторая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752497"/>
              </p:ext>
            </p:extLst>
          </p:nvPr>
        </p:nvGraphicFramePr>
        <p:xfrm>
          <a:off x="531813" y="892175"/>
          <a:ext cx="1987550" cy="177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2" name="Equation" r:id="rId3" imgW="736560" imgH="660240" progId="Equation.DSMT4">
                  <p:embed/>
                </p:oleObj>
              </mc:Choice>
              <mc:Fallback>
                <p:oleObj name="Equation" r:id="rId3" imgW="736560" imgH="660240" progId="Equation.DSMT4">
                  <p:embed/>
                  <p:pic>
                    <p:nvPicPr>
                      <p:cNvPr id="0" name="Picture 16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813" y="892175"/>
                        <a:ext cx="1987550" cy="1779588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845496"/>
              </p:ext>
            </p:extLst>
          </p:nvPr>
        </p:nvGraphicFramePr>
        <p:xfrm>
          <a:off x="5994400" y="3865563"/>
          <a:ext cx="142557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3" name="Equation" r:id="rId5" imgW="571320" imgH="215640" progId="Equation.DSMT4">
                  <p:embed/>
                </p:oleObj>
              </mc:Choice>
              <mc:Fallback>
                <p:oleObj name="Equation" r:id="rId5" imgW="571320" imgH="215640" progId="Equation.DSMT4">
                  <p:embed/>
                  <p:pic>
                    <p:nvPicPr>
                      <p:cNvPr id="0" name="Picture 16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400" y="3865563"/>
                        <a:ext cx="1425575" cy="53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915143"/>
              </p:ext>
            </p:extLst>
          </p:nvPr>
        </p:nvGraphicFramePr>
        <p:xfrm>
          <a:off x="3122613" y="1268413"/>
          <a:ext cx="419100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4" name="Equation" r:id="rId7" imgW="1676160" imgH="444240" progId="Equation.DSMT4">
                  <p:embed/>
                </p:oleObj>
              </mc:Choice>
              <mc:Fallback>
                <p:oleObj name="Equation" r:id="rId7" imgW="1676160" imgH="444240" progId="Equation.DSMT4">
                  <p:embed/>
                  <p:pic>
                    <p:nvPicPr>
                      <p:cNvPr id="0" name="Picture 16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2613" y="1268413"/>
                        <a:ext cx="4191000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107504" y="2896346"/>
            <a:ext cx="89289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 больших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вероятность благоприятного исхода уменьшается так, что среднее значение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Np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остается постоянным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251520" y="3919388"/>
            <a:ext cx="67687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Перепишем распределение используя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099195"/>
              </p:ext>
            </p:extLst>
          </p:nvPr>
        </p:nvGraphicFramePr>
        <p:xfrm>
          <a:off x="1417638" y="4900613"/>
          <a:ext cx="57467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5" name="Equation" r:id="rId9" imgW="2298600" imgH="495000" progId="Equation.DSMT4">
                  <p:embed/>
                </p:oleObj>
              </mc:Choice>
              <mc:Fallback>
                <p:oleObj name="Equation" r:id="rId9" imgW="2298600" imgH="495000" progId="Equation.DSMT4">
                  <p:embed/>
                  <p:pic>
                    <p:nvPicPr>
                      <p:cNvPr id="0" name="Picture 16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7638" y="4900613"/>
                        <a:ext cx="5746750" cy="123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73851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22556" y="152400"/>
            <a:ext cx="6228184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Вторая предельная форма биномиального распределения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572829"/>
              </p:ext>
            </p:extLst>
          </p:nvPr>
        </p:nvGraphicFramePr>
        <p:xfrm>
          <a:off x="6969125" y="139700"/>
          <a:ext cx="1987550" cy="177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0" name="Equation" r:id="rId3" imgW="736560" imgH="660240" progId="Equation.DSMT4">
                  <p:embed/>
                </p:oleObj>
              </mc:Choice>
              <mc:Fallback>
                <p:oleObj name="Equation" r:id="rId3" imgW="736560" imgH="660240" progId="Equation.DSMT4">
                  <p:embed/>
                  <p:pic>
                    <p:nvPicPr>
                      <p:cNvPr id="0" name="Picture 2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25" y="139700"/>
                        <a:ext cx="1987550" cy="1779588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242862" y="2420888"/>
            <a:ext cx="46891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Выполним деление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!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на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 – 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)!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37"/>
          <p:cNvSpPr/>
          <p:nvPr/>
        </p:nvSpPr>
        <p:spPr>
          <a:xfrm>
            <a:off x="395536" y="5517232"/>
            <a:ext cx="32490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 пределе при фиксированном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472054"/>
              </p:ext>
            </p:extLst>
          </p:nvPr>
        </p:nvGraphicFramePr>
        <p:xfrm>
          <a:off x="523875" y="1012825"/>
          <a:ext cx="57467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1" name="Equation" r:id="rId5" imgW="2298600" imgH="495000" progId="Equation.DSMT4">
                  <p:embed/>
                </p:oleObj>
              </mc:Choice>
              <mc:Fallback>
                <p:oleObj name="Equation" r:id="rId5" imgW="2298600" imgH="495000" progId="Equation.DSMT4">
                  <p:embed/>
                  <p:pic>
                    <p:nvPicPr>
                      <p:cNvPr id="0" name="Picture 21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" y="1012825"/>
                        <a:ext cx="5746750" cy="123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126858"/>
              </p:ext>
            </p:extLst>
          </p:nvPr>
        </p:nvGraphicFramePr>
        <p:xfrm>
          <a:off x="242888" y="2978150"/>
          <a:ext cx="7937500" cy="234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2" name="Equation" r:id="rId7" imgW="3174840" imgH="939600" progId="Equation.DSMT4">
                  <p:embed/>
                </p:oleObj>
              </mc:Choice>
              <mc:Fallback>
                <p:oleObj name="Equation" r:id="rId7" imgW="3174840" imgH="939600" progId="Equation.DSMT4">
                  <p:embed/>
                  <p:pic>
                    <p:nvPicPr>
                      <p:cNvPr id="0" name="Picture 21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2978150"/>
                        <a:ext cx="7937500" cy="234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165579"/>
              </p:ext>
            </p:extLst>
          </p:nvPr>
        </p:nvGraphicFramePr>
        <p:xfrm>
          <a:off x="404813" y="6334125"/>
          <a:ext cx="1238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3" name="Equation" r:id="rId9" imgW="495000" imgH="177480" progId="Equation.DSMT4">
                  <p:embed/>
                </p:oleObj>
              </mc:Choice>
              <mc:Fallback>
                <p:oleObj name="Equation" r:id="rId9" imgW="495000" imgH="177480" progId="Equation.DSMT4">
                  <p:embed/>
                  <p:pic>
                    <p:nvPicPr>
                      <p:cNvPr id="0" name="Picture 2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6334125"/>
                        <a:ext cx="12382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497304"/>
              </p:ext>
            </p:extLst>
          </p:nvPr>
        </p:nvGraphicFramePr>
        <p:xfrm>
          <a:off x="4735513" y="5572125"/>
          <a:ext cx="34290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4" name="Equation" r:id="rId11" imgW="1371600" imgH="419040" progId="Equation.DSMT4">
                  <p:embed/>
                </p:oleObj>
              </mc:Choice>
              <mc:Fallback>
                <p:oleObj name="Equation" r:id="rId11" imgW="1371600" imgH="419040" progId="Equation.DSMT4">
                  <p:embed/>
                  <p:pic>
                    <p:nvPicPr>
                      <p:cNvPr id="0" name="Picture 21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5513" y="5572125"/>
                        <a:ext cx="3429000" cy="1047750"/>
                      </a:xfrm>
                      <a:prstGeom prst="rect">
                        <a:avLst/>
                      </a:prstGeom>
                      <a:noFill/>
                      <a:ln w="22225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="" xmlns:a16="http://schemas.microsoft.com/office/drawing/2014/main" id="{A34E4E38-CF99-4CC5-96B2-3E7F24DD5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16215"/>
              </p:ext>
            </p:extLst>
          </p:nvPr>
        </p:nvGraphicFramePr>
        <p:xfrm>
          <a:off x="2771800" y="5889625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5" name="Equation" r:id="rId13" imgW="139680" imgH="164880" progId="Equation.DSMT4">
                  <p:embed/>
                </p:oleObj>
              </mc:Choice>
              <mc:Fallback>
                <p:oleObj name="Equation" r:id="rId13" imgW="139680" imgH="164880" progId="Equation.DSMT4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889625"/>
                        <a:ext cx="349250" cy="412750"/>
                      </a:xfrm>
                      <a:prstGeom prst="rect">
                        <a:avLst/>
                      </a:prstGeom>
                      <a:noFill/>
                      <a:ln w="222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2915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818609"/>
              </p:ext>
            </p:extLst>
          </p:nvPr>
        </p:nvGraphicFramePr>
        <p:xfrm>
          <a:off x="308481" y="784553"/>
          <a:ext cx="22860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3" name="Equation" r:id="rId3" imgW="914400" imgH="469800" progId="Equation.DSMT4">
                  <p:embed/>
                </p:oleObj>
              </mc:Choice>
              <mc:Fallback>
                <p:oleObj name="Equation" r:id="rId3" imgW="914400" imgH="469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481" y="784553"/>
                        <a:ext cx="22860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222556" y="152400"/>
            <a:ext cx="8597916" cy="6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 smtClean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Дополнительные математические выкладки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916679"/>
              </p:ext>
            </p:extLst>
          </p:nvPr>
        </p:nvGraphicFramePr>
        <p:xfrm>
          <a:off x="611560" y="2132856"/>
          <a:ext cx="12382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4" name="Equation" r:id="rId5" imgW="495000" imgH="177480" progId="Equation.DSMT4">
                  <p:embed/>
                </p:oleObj>
              </mc:Choice>
              <mc:Fallback>
                <p:oleObj name="Equation" r:id="rId5" imgW="495000" imgH="17748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132856"/>
                        <a:ext cx="123825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628819"/>
              </p:ext>
            </p:extLst>
          </p:nvPr>
        </p:nvGraphicFramePr>
        <p:xfrm>
          <a:off x="3203848" y="764704"/>
          <a:ext cx="51435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5" name="Equation" r:id="rId7" imgW="2057400" imgH="469800" progId="Equation.DSMT4">
                  <p:embed/>
                </p:oleObj>
              </mc:Choice>
              <mc:Fallback>
                <p:oleObj name="Equation" r:id="rId7" imgW="205740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764704"/>
                        <a:ext cx="51435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683017"/>
              </p:ext>
            </p:extLst>
          </p:nvPr>
        </p:nvGraphicFramePr>
        <p:xfrm>
          <a:off x="3160266" y="2492896"/>
          <a:ext cx="2698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6" name="Equation" r:id="rId9" imgW="1079280" imgH="431640" progId="Equation.DSMT4">
                  <p:embed/>
                </p:oleObj>
              </mc:Choice>
              <mc:Fallback>
                <p:oleObj name="Equation" r:id="rId9" imgW="10792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0266" y="2492896"/>
                        <a:ext cx="2698750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758329"/>
              </p:ext>
            </p:extLst>
          </p:nvPr>
        </p:nvGraphicFramePr>
        <p:xfrm>
          <a:off x="6876256" y="2852936"/>
          <a:ext cx="15557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7" name="Equation" r:id="rId11" imgW="622080" imgH="177480" progId="Equation.DSMT4">
                  <p:embed/>
                </p:oleObj>
              </mc:Choice>
              <mc:Fallback>
                <p:oleObj name="Equation" r:id="rId11" imgW="6220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2852936"/>
                        <a:ext cx="155575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3059957" y="1989420"/>
            <a:ext cx="439248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Arial" pitchFamily="34" charset="0"/>
                <a:cs typeface="Arial" pitchFamily="34" charset="0"/>
              </a:rPr>
              <a:t>Справедливые приближения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985759"/>
              </p:ext>
            </p:extLst>
          </p:nvPr>
        </p:nvGraphicFramePr>
        <p:xfrm>
          <a:off x="611560" y="2644397"/>
          <a:ext cx="120650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8" name="Equation" r:id="rId13" imgW="482400" imgH="393480" progId="Equation.DSMT4">
                  <p:embed/>
                </p:oleObj>
              </mc:Choice>
              <mc:Fallback>
                <p:oleObj name="Equation" r:id="rId13" imgW="482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644397"/>
                        <a:ext cx="1206500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470343"/>
              </p:ext>
            </p:extLst>
          </p:nvPr>
        </p:nvGraphicFramePr>
        <p:xfrm>
          <a:off x="3076069" y="3717032"/>
          <a:ext cx="46990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9" name="Equation" r:id="rId15" imgW="1879560" imgH="469800" progId="Equation.DSMT4">
                  <p:embed/>
                </p:oleObj>
              </mc:Choice>
              <mc:Fallback>
                <p:oleObj name="Equation" r:id="rId15" imgW="187956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6069" y="3717032"/>
                        <a:ext cx="46990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885953"/>
              </p:ext>
            </p:extLst>
          </p:nvPr>
        </p:nvGraphicFramePr>
        <p:xfrm>
          <a:off x="395536" y="5445224"/>
          <a:ext cx="771525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0" name="Equation" r:id="rId17" imgW="3085920" imgH="507960" progId="Equation.DSMT4">
                  <p:embed/>
                </p:oleObj>
              </mc:Choice>
              <mc:Fallback>
                <p:oleObj name="Equation" r:id="rId17" imgW="308592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445224"/>
                        <a:ext cx="771525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467544" y="4941168"/>
            <a:ext cx="15841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Arial" pitchFamily="34" charset="0"/>
                <a:cs typeface="Arial" pitchFamily="34" charset="0"/>
              </a:rPr>
              <a:t>Результат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2693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Rot="1" noChangeArrowheads="1"/>
          </p:cNvSpPr>
          <p:nvPr/>
        </p:nvSpPr>
        <p:spPr bwMode="auto">
          <a:xfrm>
            <a:off x="0" y="152400"/>
            <a:ext cx="853244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Вторая предельная форма биномиального распределения – это распределение Пуассона</a:t>
            </a:r>
          </a:p>
        </p:txBody>
      </p:sp>
      <p:pic>
        <p:nvPicPr>
          <p:cNvPr id="209924" name="Picture 4" descr="D:\documentsECLbureau\CondMatter\Molecule\LecturePPT\fig_im\fig_Binomial_Poisson_Com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6018"/>
            <a:ext cx="7056784" cy="507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89964"/>
              </p:ext>
            </p:extLst>
          </p:nvPr>
        </p:nvGraphicFramePr>
        <p:xfrm>
          <a:off x="7312025" y="1189361"/>
          <a:ext cx="1365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Equation" r:id="rId4" imgW="545626" imgH="203024" progId="Equation.DSMT4">
                  <p:embed/>
                </p:oleObj>
              </mc:Choice>
              <mc:Fallback>
                <p:oleObj name="Equation" r:id="rId4" imgW="545626" imgH="203024" progId="Equation.DSMT4">
                  <p:embed/>
                  <p:pic>
                    <p:nvPicPr>
                      <p:cNvPr id="0" name="Picture 2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2025" y="1189361"/>
                        <a:ext cx="13652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636772"/>
              </p:ext>
            </p:extLst>
          </p:nvPr>
        </p:nvGraphicFramePr>
        <p:xfrm>
          <a:off x="2066925" y="1436688"/>
          <a:ext cx="120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Equation" r:id="rId6" imgW="482400" imgH="177480" progId="Equation.DSMT4">
                  <p:embed/>
                </p:oleObj>
              </mc:Choice>
              <mc:Fallback>
                <p:oleObj name="Equation" r:id="rId6" imgW="482400" imgH="177480" progId="Equation.DSMT4">
                  <p:embed/>
                  <p:pic>
                    <p:nvPicPr>
                      <p:cNvPr id="0" name="Picture 2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925" y="1436688"/>
                        <a:ext cx="12065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273477"/>
              </p:ext>
            </p:extLst>
          </p:nvPr>
        </p:nvGraphicFramePr>
        <p:xfrm>
          <a:off x="5610225" y="1435100"/>
          <a:ext cx="11747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Equation" r:id="rId8" imgW="469800" imgH="177480" progId="Equation.DSMT4">
                  <p:embed/>
                </p:oleObj>
              </mc:Choice>
              <mc:Fallback>
                <p:oleObj name="Equation" r:id="rId8" imgW="469800" imgH="177480" progId="Equation.DSMT4">
                  <p:embed/>
                  <p:pic>
                    <p:nvPicPr>
                      <p:cNvPr id="0" name="Picture 2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0225" y="1435100"/>
                        <a:ext cx="11747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62329"/>
              </p:ext>
            </p:extLst>
          </p:nvPr>
        </p:nvGraphicFramePr>
        <p:xfrm>
          <a:off x="2122488" y="3884613"/>
          <a:ext cx="120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10" imgW="482400" imgH="177480" progId="Equation.DSMT4">
                  <p:embed/>
                </p:oleObj>
              </mc:Choice>
              <mc:Fallback>
                <p:oleObj name="Equation" r:id="rId10" imgW="482400" imgH="177480" progId="Equation.DSMT4">
                  <p:embed/>
                  <p:pic>
                    <p:nvPicPr>
                      <p:cNvPr id="0" name="Picture 2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488" y="3884613"/>
                        <a:ext cx="12065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011666"/>
              </p:ext>
            </p:extLst>
          </p:nvPr>
        </p:nvGraphicFramePr>
        <p:xfrm>
          <a:off x="5667375" y="3884613"/>
          <a:ext cx="1206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Equation" r:id="rId12" imgW="482400" imgH="177480" progId="Equation.DSMT4">
                  <p:embed/>
                </p:oleObj>
              </mc:Choice>
              <mc:Fallback>
                <p:oleObj name="Equation" r:id="rId12" imgW="482400" imgH="177480" progId="Equation.DSMT4">
                  <p:embed/>
                  <p:pic>
                    <p:nvPicPr>
                      <p:cNvPr id="0" name="Picture 2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7375" y="3884613"/>
                        <a:ext cx="12065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37"/>
          <p:cNvSpPr/>
          <p:nvPr/>
        </p:nvSpPr>
        <p:spPr>
          <a:xfrm>
            <a:off x="72009" y="6021288"/>
            <a:ext cx="8964487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Биномиальное распределение также хорошо аппроксимируется распределением Пуассона при больших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 малых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p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662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4462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994786"/>
              </p:ext>
            </p:extLst>
          </p:nvPr>
        </p:nvGraphicFramePr>
        <p:xfrm>
          <a:off x="251521" y="1195634"/>
          <a:ext cx="533169" cy="799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Equation" r:id="rId3" imgW="152334" imgH="228501" progId="Equation.DSMT4">
                  <p:embed/>
                </p:oleObj>
              </mc:Choice>
              <mc:Fallback>
                <p:oleObj name="Equation" r:id="rId3" imgW="152334" imgH="228501" progId="Equation.DSMT4">
                  <p:embed/>
                  <p:pic>
                    <p:nvPicPr>
                      <p:cNvPr id="0" name="Picture 2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1" y="1195634"/>
                        <a:ext cx="533169" cy="79975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043608" y="1045226"/>
            <a:ext cx="55446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Случайная величина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характеризующая какое-либо свойство молекулы, например, это может быть  кинетическая энергия, импульс, координата и т.д.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137284"/>
              </p:ext>
            </p:extLst>
          </p:nvPr>
        </p:nvGraphicFramePr>
        <p:xfrm>
          <a:off x="277198" y="2644824"/>
          <a:ext cx="2177105" cy="15106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name="Equation" r:id="rId5" imgW="622030" imgH="431613" progId="Equation.DSMT4">
                  <p:embed/>
                </p:oleObj>
              </mc:Choice>
              <mc:Fallback>
                <p:oleObj name="Equation" r:id="rId5" imgW="622030" imgH="431613" progId="Equation.DSMT4">
                  <p:embed/>
                  <p:pic>
                    <p:nvPicPr>
                      <p:cNvPr id="0" name="Picture 2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98" y="2644824"/>
                        <a:ext cx="2177105" cy="15106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2622688" y="2743081"/>
            <a:ext cx="6120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Суммарная величина характеризует всю систему из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частиц в совокупности. Например, суммарная кинетическая энергия газа.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251521" y="4492260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Вопрос, чему равно среднее, дисперсия и стандартное отклонение величины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F,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а также их отношение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936875"/>
              </p:ext>
            </p:extLst>
          </p:nvPr>
        </p:nvGraphicFramePr>
        <p:xfrm>
          <a:off x="1182688" y="5578475"/>
          <a:ext cx="9779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8" name="Equation" r:id="rId7" imgW="279360" imgH="190440" progId="Equation.DSMT4">
                  <p:embed/>
                </p:oleObj>
              </mc:Choice>
              <mc:Fallback>
                <p:oleObj name="Equation" r:id="rId7" imgW="279360" imgH="190440" progId="Equation.DSMT4">
                  <p:embed/>
                  <p:pic>
                    <p:nvPicPr>
                      <p:cNvPr id="0" name="Picture 2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88" y="5578475"/>
                        <a:ext cx="977900" cy="66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598548"/>
              </p:ext>
            </p:extLst>
          </p:nvPr>
        </p:nvGraphicFramePr>
        <p:xfrm>
          <a:off x="3232726" y="5578186"/>
          <a:ext cx="11969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9" name="Equation" r:id="rId9" imgW="342720" imgH="228600" progId="Equation.DSMT4">
                  <p:embed/>
                </p:oleObj>
              </mc:Choice>
              <mc:Fallback>
                <p:oleObj name="Equation" r:id="rId9" imgW="342720" imgH="228600" progId="Equation.DSMT4">
                  <p:embed/>
                  <p:pic>
                    <p:nvPicPr>
                      <p:cNvPr id="0" name="Picture 2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2726" y="5578186"/>
                        <a:ext cx="119697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/>
          <p:cNvSpPr/>
          <p:nvPr/>
        </p:nvSpPr>
        <p:spPr>
          <a:xfrm>
            <a:off x="2339752" y="5694206"/>
            <a:ext cx="565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i="1" dirty="0">
                <a:latin typeface="Arial" pitchFamily="34" charset="0"/>
                <a:cs typeface="Arial" pitchFamily="34" charset="0"/>
              </a:rPr>
              <a:t>?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37"/>
          <p:cNvSpPr/>
          <p:nvPr/>
        </p:nvSpPr>
        <p:spPr>
          <a:xfrm>
            <a:off x="4510183" y="5661248"/>
            <a:ext cx="565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i="1" dirty="0">
                <a:latin typeface="Arial" pitchFamily="34" charset="0"/>
                <a:cs typeface="Arial" pitchFamily="34" charset="0"/>
              </a:rPr>
              <a:t>?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37"/>
          <p:cNvSpPr/>
          <p:nvPr/>
        </p:nvSpPr>
        <p:spPr>
          <a:xfrm>
            <a:off x="7281121" y="5598491"/>
            <a:ext cx="5658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i="1" dirty="0">
                <a:latin typeface="Arial" pitchFamily="34" charset="0"/>
                <a:cs typeface="Arial" pitchFamily="34" charset="0"/>
              </a:rPr>
              <a:t>?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548330"/>
              </p:ext>
            </p:extLst>
          </p:nvPr>
        </p:nvGraphicFramePr>
        <p:xfrm>
          <a:off x="5813425" y="5289550"/>
          <a:ext cx="1289050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0" name="Equation" r:id="rId11" imgW="368280" imgH="393480" progId="Equation.DSMT4">
                  <p:embed/>
                </p:oleObj>
              </mc:Choice>
              <mc:Fallback>
                <p:oleObj name="Equation" r:id="rId11" imgW="368280" imgH="393480" progId="Equation.DSMT4">
                  <p:embed/>
                  <p:pic>
                    <p:nvPicPr>
                      <p:cNvPr id="0" name="Picture 2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3425" y="5289550"/>
                        <a:ext cx="1289050" cy="1377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>
            <a:off x="8098553" y="1619389"/>
            <a:ext cx="298223" cy="298223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7414947" y="2196315"/>
            <a:ext cx="298223" cy="298223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/>
          <p:cNvSpPr/>
          <p:nvPr/>
        </p:nvSpPr>
        <p:spPr>
          <a:xfrm>
            <a:off x="8301129" y="896114"/>
            <a:ext cx="298223" cy="298223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8532440" y="548680"/>
            <a:ext cx="611560" cy="399660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8349728" y="1895022"/>
            <a:ext cx="622154" cy="680447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414946" y="1630702"/>
            <a:ext cx="108060" cy="576926"/>
          </a:xfrm>
          <a:prstGeom prst="straightConnector1">
            <a:avLst/>
          </a:prstGeom>
          <a:ln w="50800">
            <a:solidFill>
              <a:srgbClr val="072AC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284649"/>
              </p:ext>
            </p:extLst>
          </p:nvPr>
        </p:nvGraphicFramePr>
        <p:xfrm>
          <a:off x="6632260" y="797174"/>
          <a:ext cx="1565373" cy="1115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1" name="Equation" r:id="rId13" imgW="583947" imgH="418918" progId="Equation.DSMT4">
                  <p:embed/>
                </p:oleObj>
              </mc:Choice>
              <mc:Fallback>
                <p:oleObj name="Equation" r:id="rId13" imgW="583947" imgH="418918" progId="Equation.DSMT4">
                  <p:embed/>
                  <p:pic>
                    <p:nvPicPr>
                      <p:cNvPr id="0" name="Picture 2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2260" y="797174"/>
                        <a:ext cx="1565373" cy="11159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4824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 1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234710"/>
              </p:ext>
            </p:extLst>
          </p:nvPr>
        </p:nvGraphicFramePr>
        <p:xfrm>
          <a:off x="467544" y="980728"/>
          <a:ext cx="648072" cy="966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7" name="Equation" r:id="rId3" imgW="152334" imgH="228501" progId="Equation.DSMT4">
                  <p:embed/>
                </p:oleObj>
              </mc:Choice>
              <mc:Fallback>
                <p:oleObj name="Equation" r:id="rId3" imgW="152334" imgH="228501" progId="Equation.DSMT4">
                  <p:embed/>
                  <p:pic>
                    <p:nvPicPr>
                      <p:cNvPr id="0" name="Picture 1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980728"/>
                        <a:ext cx="648072" cy="9662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475656" y="1124744"/>
            <a:ext cx="72728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Отдельные случайные величины имеют одинаковые функции распределения, поэтому их средние значения тоже одинаковы 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253893"/>
              </p:ext>
            </p:extLst>
          </p:nvPr>
        </p:nvGraphicFramePr>
        <p:xfrm>
          <a:off x="1557338" y="3773488"/>
          <a:ext cx="6118225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8" name="Equation" r:id="rId5" imgW="1854000" imgH="457200" progId="Equation.DSMT4">
                  <p:embed/>
                </p:oleObj>
              </mc:Choice>
              <mc:Fallback>
                <p:oleObj name="Equation" r:id="rId5" imgW="1854000" imgH="457200" progId="Equation.DSMT4">
                  <p:embed/>
                  <p:pic>
                    <p:nvPicPr>
                      <p:cNvPr id="0" name="Picture 1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3773488"/>
                        <a:ext cx="6118225" cy="150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467544" y="3212975"/>
            <a:ext cx="84249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Применяя правило среднее суммы равно сумме средних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478817"/>
              </p:ext>
            </p:extLst>
          </p:nvPr>
        </p:nvGraphicFramePr>
        <p:xfrm>
          <a:off x="2244725" y="2282825"/>
          <a:ext cx="4357688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9" name="Equation" r:id="rId7" imgW="1320480" imgH="241200" progId="Equation.DSMT4">
                  <p:embed/>
                </p:oleObj>
              </mc:Choice>
              <mc:Fallback>
                <p:oleObj name="Equation" r:id="rId7" imgW="1320480" imgH="241200" progId="Equation.DSMT4">
                  <p:embed/>
                  <p:pic>
                    <p:nvPicPr>
                      <p:cNvPr id="0" name="Picture 14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4725" y="2282825"/>
                        <a:ext cx="4357688" cy="79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37"/>
          <p:cNvSpPr/>
          <p:nvPr/>
        </p:nvSpPr>
        <p:spPr>
          <a:xfrm>
            <a:off x="349106" y="5589240"/>
            <a:ext cx="8458200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Среднее значение суммарной величины в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 больше среднего значения для одной частицы</a:t>
            </a:r>
          </a:p>
        </p:txBody>
      </p:sp>
    </p:spTree>
    <p:extLst>
      <p:ext uri="{BB962C8B-B14F-4D97-AF65-F5344CB8AC3E}">
        <p14:creationId xmlns:p14="http://schemas.microsoft.com/office/powerpoint/2010/main" val="5948185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 2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237459" y="980728"/>
            <a:ext cx="21743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Дисперсия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суммарной величины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063927"/>
              </p:ext>
            </p:extLst>
          </p:nvPr>
        </p:nvGraphicFramePr>
        <p:xfrm>
          <a:off x="1700213" y="2924175"/>
          <a:ext cx="5240337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1" name="Equation" r:id="rId3" imgW="1587240" imgH="431640" progId="Equation.DSMT4">
                  <p:embed/>
                </p:oleObj>
              </mc:Choice>
              <mc:Fallback>
                <p:oleObj name="Equation" r:id="rId3" imgW="1587240" imgH="431640" progId="Equation.DSMT4">
                  <p:embed/>
                  <p:pic>
                    <p:nvPicPr>
                      <p:cNvPr id="0" name="Picture 14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0213" y="2924175"/>
                        <a:ext cx="5240337" cy="1425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241712" y="2204864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Отклонение от среднего - разница случайной величины и среднего значения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080100"/>
              </p:ext>
            </p:extLst>
          </p:nvPr>
        </p:nvGraphicFramePr>
        <p:xfrm>
          <a:off x="2782888" y="957263"/>
          <a:ext cx="444500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2" name="Equation" r:id="rId5" imgW="1346040" imgH="330120" progId="Equation.DSMT4">
                  <p:embed/>
                </p:oleObj>
              </mc:Choice>
              <mc:Fallback>
                <p:oleObj name="Equation" r:id="rId5" imgW="1346040" imgH="330120" progId="Equation.DSMT4">
                  <p:embed/>
                  <p:pic>
                    <p:nvPicPr>
                      <p:cNvPr id="0" name="Picture 14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957263"/>
                        <a:ext cx="4445000" cy="1089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013973"/>
              </p:ext>
            </p:extLst>
          </p:nvPr>
        </p:nvGraphicFramePr>
        <p:xfrm>
          <a:off x="1203325" y="4437063"/>
          <a:ext cx="6119813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3" name="Equation" r:id="rId7" imgW="1854000" imgH="444240" progId="Equation.DSMT4">
                  <p:embed/>
                </p:oleObj>
              </mc:Choice>
              <mc:Fallback>
                <p:oleObj name="Equation" r:id="rId7" imgW="1854000" imgH="444240" progId="Equation.DSMT4">
                  <p:embed/>
                  <p:pic>
                    <p:nvPicPr>
                      <p:cNvPr id="0" name="Picture 14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325" y="4437063"/>
                        <a:ext cx="6119813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241712" y="5949280"/>
            <a:ext cx="8218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Квадрат отклонения  равен двойной сумме по отклонениям для каждой отдельной частицы</a:t>
            </a:r>
          </a:p>
        </p:txBody>
      </p:sp>
    </p:spTree>
    <p:extLst>
      <p:ext uri="{BB962C8B-B14F-4D97-AF65-F5344CB8AC3E}">
        <p14:creationId xmlns:p14="http://schemas.microsoft.com/office/powerpoint/2010/main" val="561051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166393" y="4462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Различение микросостояний по координатам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815795"/>
              </p:ext>
            </p:extLst>
          </p:nvPr>
        </p:nvGraphicFramePr>
        <p:xfrm>
          <a:off x="285204" y="1629716"/>
          <a:ext cx="24145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Equation" r:id="rId3" imgW="1015920" imgH="203040" progId="Equation.DSMT4">
                  <p:embed/>
                </p:oleObj>
              </mc:Choice>
              <mc:Fallback>
                <p:oleObj name="Equation" r:id="rId3" imgW="1015920" imgH="20304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204" y="1629716"/>
                        <a:ext cx="2414588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166393" y="838954"/>
            <a:ext cx="44118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 нормальных условиях концентрация молекул в газе 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5393728" y="850360"/>
            <a:ext cx="27470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Характерный размер молекулы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087580"/>
              </p:ext>
            </p:extLst>
          </p:nvPr>
        </p:nvGraphicFramePr>
        <p:xfrm>
          <a:off x="5508104" y="1622177"/>
          <a:ext cx="16303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Equation" r:id="rId5" imgW="685800" imgH="203040" progId="Equation.DSMT4">
                  <p:embed/>
                </p:oleObj>
              </mc:Choice>
              <mc:Fallback>
                <p:oleObj name="Equation" r:id="rId5" imgW="685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622177"/>
                        <a:ext cx="1630362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166392" y="2348880"/>
            <a:ext cx="29654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Всего ячеек в 1 м</a:t>
            </a:r>
            <a:r>
              <a:rPr lang="ru-RU" sz="2200" baseline="30000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  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51786"/>
              </p:ext>
            </p:extLst>
          </p:nvPr>
        </p:nvGraphicFramePr>
        <p:xfrm>
          <a:off x="2978080" y="2106329"/>
          <a:ext cx="2386012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Equation" r:id="rId7" imgW="1002960" imgH="419040" progId="Equation.DSMT4">
                  <p:embed/>
                </p:oleObj>
              </mc:Choice>
              <mc:Fallback>
                <p:oleObj name="Equation" r:id="rId7" imgW="1002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080" y="2106329"/>
                        <a:ext cx="2386012" cy="91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74247"/>
              </p:ext>
            </p:extLst>
          </p:nvPr>
        </p:nvGraphicFramePr>
        <p:xfrm>
          <a:off x="4807992" y="3138438"/>
          <a:ext cx="3351213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Equation" r:id="rId9" imgW="1409400" imgH="419040" progId="Equation.DSMT4">
                  <p:embed/>
                </p:oleObj>
              </mc:Choice>
              <mc:Fallback>
                <p:oleObj name="Equation" r:id="rId9" imgW="14094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7992" y="3138438"/>
                        <a:ext cx="3351213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149762" y="3284984"/>
            <a:ext cx="4330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На одну молекулу приходится свободных ячеек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698945"/>
              </p:ext>
            </p:extLst>
          </p:nvPr>
        </p:nvGraphicFramePr>
        <p:xfrm>
          <a:off x="261163" y="5318978"/>
          <a:ext cx="20224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11" imgW="850680" imgH="203040" progId="Equation.DSMT4">
                  <p:embed/>
                </p:oleObj>
              </mc:Choice>
              <mc:Fallback>
                <p:oleObj name="Equation" r:id="rId11" imgW="8506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163" y="5318978"/>
                        <a:ext cx="20224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165864" y="4509120"/>
            <a:ext cx="49412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Такое количество свободных ячеек содержится в кубе с стороной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87463" name="Picture 7" descr="C:\Users\PierreYV\Downloads\w240h264139388538711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527" y="4081488"/>
            <a:ext cx="22860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/>
          <p:cNvCxnSpPr/>
          <p:nvPr/>
        </p:nvCxnSpPr>
        <p:spPr>
          <a:xfrm>
            <a:off x="6311287" y="4778378"/>
            <a:ext cx="0" cy="12573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496247" y="4880192"/>
            <a:ext cx="0" cy="12573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671327" y="4978240"/>
            <a:ext cx="0" cy="12573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156742" y="4893840"/>
            <a:ext cx="1148392" cy="57091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141045" y="5121568"/>
            <a:ext cx="1148392" cy="57091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141045" y="5338788"/>
            <a:ext cx="1148392" cy="57091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156742" y="5557891"/>
            <a:ext cx="1148392" cy="57091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156742" y="5750218"/>
            <a:ext cx="1148392" cy="570919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846407" y="5085936"/>
            <a:ext cx="0" cy="12573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62187"/>
              </p:ext>
            </p:extLst>
          </p:nvPr>
        </p:nvGraphicFramePr>
        <p:xfrm>
          <a:off x="6273703" y="6195874"/>
          <a:ext cx="4540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Equation" r:id="rId14" imgW="190440" imgH="177480" progId="Equation.DSMT4">
                  <p:embed/>
                </p:oleObj>
              </mc:Choice>
              <mc:Fallback>
                <p:oleObj name="Equation" r:id="rId14" imgW="1904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3703" y="6195874"/>
                        <a:ext cx="454025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740840"/>
              </p:ext>
            </p:extLst>
          </p:nvPr>
        </p:nvGraphicFramePr>
        <p:xfrm>
          <a:off x="7869909" y="6246816"/>
          <a:ext cx="4540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Equation" r:id="rId16" imgW="190440" imgH="177480" progId="Equation.DSMT4">
                  <p:embed/>
                </p:oleObj>
              </mc:Choice>
              <mc:Fallback>
                <p:oleObj name="Equation" r:id="rId16" imgW="1904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9909" y="6246816"/>
                        <a:ext cx="454025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327149"/>
              </p:ext>
            </p:extLst>
          </p:nvPr>
        </p:nvGraphicFramePr>
        <p:xfrm>
          <a:off x="8510463" y="5075822"/>
          <a:ext cx="45402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Equation" r:id="rId18" imgW="190440" imgH="177480" progId="Equation.DSMT4">
                  <p:embed/>
                </p:oleObj>
              </mc:Choice>
              <mc:Fallback>
                <p:oleObj name="Equation" r:id="rId18" imgW="1904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0463" y="5075822"/>
                        <a:ext cx="454025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7041247" y="5183985"/>
            <a:ext cx="0" cy="12573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7">
            <a:extLst>
              <a:ext uri="{FF2B5EF4-FFF2-40B4-BE49-F238E27FC236}">
                <a16:creationId xmlns="" xmlns:a16="http://schemas.microsoft.com/office/drawing/2014/main" id="{77727E88-C47A-4085-AAC7-15FFFBEEE076}"/>
              </a:ext>
            </a:extLst>
          </p:cNvPr>
          <p:cNvSpPr/>
          <p:nvPr/>
        </p:nvSpPr>
        <p:spPr>
          <a:xfrm>
            <a:off x="179512" y="5958515"/>
            <a:ext cx="44094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Среднее расстояние между занятыми ячейками 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Object 35">
            <a:extLst>
              <a:ext uri="{FF2B5EF4-FFF2-40B4-BE49-F238E27FC236}">
                <a16:creationId xmlns="" xmlns:a16="http://schemas.microsoft.com/office/drawing/2014/main" id="{728DC6D3-30B4-44F0-84AF-218BBB7DD6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303349"/>
              </p:ext>
            </p:extLst>
          </p:nvPr>
        </p:nvGraphicFramePr>
        <p:xfrm>
          <a:off x="3025246" y="6321137"/>
          <a:ext cx="754062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Equation" r:id="rId19" imgW="317160" imgH="177480" progId="Equation.DSMT4">
                  <p:embed/>
                </p:oleObj>
              </mc:Choice>
              <mc:Fallback>
                <p:oleObj name="Equation" r:id="rId19" imgW="317160" imgH="17748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5246" y="6321137"/>
                        <a:ext cx="754062" cy="38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41873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 3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395536" y="764704"/>
            <a:ext cx="84023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Двойная сумма разбивается на две суммы: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по одинаковым индексам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i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 по разным </a:t>
            </a:r>
            <a:r>
              <a:rPr lang="en-US" sz="2200" i="1" dirty="0" err="1">
                <a:latin typeface="Arial" pitchFamily="34" charset="0"/>
                <a:cs typeface="Arial" pitchFamily="34" charset="0"/>
              </a:rPr>
              <a:t>i,j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589443"/>
              </p:ext>
            </p:extLst>
          </p:nvPr>
        </p:nvGraphicFramePr>
        <p:xfrm>
          <a:off x="650874" y="1401987"/>
          <a:ext cx="6095520" cy="1066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6" name="Equation" r:id="rId3" imgW="2539800" imgH="444240" progId="Equation.DSMT4">
                  <p:embed/>
                </p:oleObj>
              </mc:Choice>
              <mc:Fallback>
                <p:oleObj name="Equation" r:id="rId3" imgW="2539800" imgH="444240" progId="Equation.DSMT4">
                  <p:embed/>
                  <p:pic>
                    <p:nvPicPr>
                      <p:cNvPr id="0" name="Picture 13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4" y="1401987"/>
                        <a:ext cx="6095520" cy="1066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844798"/>
              </p:ext>
            </p:extLst>
          </p:nvPr>
        </p:nvGraphicFramePr>
        <p:xfrm>
          <a:off x="2479675" y="2565400"/>
          <a:ext cx="6278563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7" name="Equation" r:id="rId5" imgW="2616120" imgH="457200" progId="Equation.DSMT4">
                  <p:embed/>
                </p:oleObj>
              </mc:Choice>
              <mc:Fallback>
                <p:oleObj name="Equation" r:id="rId5" imgW="2616120" imgH="457200" progId="Equation.DSMT4">
                  <p:embed/>
                  <p:pic>
                    <p:nvPicPr>
                      <p:cNvPr id="0" name="Picture 13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2565400"/>
                        <a:ext cx="6278563" cy="1096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83603"/>
              </p:ext>
            </p:extLst>
          </p:nvPr>
        </p:nvGraphicFramePr>
        <p:xfrm>
          <a:off x="2225675" y="3911600"/>
          <a:ext cx="6613525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8" name="Equation" r:id="rId7" imgW="2755800" imgH="939600" progId="Equation.DSMT4">
                  <p:embed/>
                </p:oleObj>
              </mc:Choice>
              <mc:Fallback>
                <p:oleObj name="Equation" r:id="rId7" imgW="2755800" imgH="939600" progId="Equation.DSMT4">
                  <p:embed/>
                  <p:pic>
                    <p:nvPicPr>
                      <p:cNvPr id="0" name="Picture 13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5675" y="3911600"/>
                        <a:ext cx="6613525" cy="225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>
            <a:extLst>
              <a:ext uri="{FF2B5EF4-FFF2-40B4-BE49-F238E27FC236}">
                <a16:creationId xmlns="" xmlns:a16="http://schemas.microsoft.com/office/drawing/2014/main" id="{CA3840CC-01AB-43B1-B595-23CB3185C3DC}"/>
              </a:ext>
            </a:extLst>
          </p:cNvPr>
          <p:cNvSpPr/>
          <p:nvPr/>
        </p:nvSpPr>
        <p:spPr>
          <a:xfrm>
            <a:off x="20675" y="2691773"/>
            <a:ext cx="21602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 одинаковым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индексам</a:t>
            </a:r>
          </a:p>
        </p:txBody>
      </p:sp>
      <p:sp>
        <p:nvSpPr>
          <p:cNvPr id="9" name="Прямоугольник 37">
            <a:extLst>
              <a:ext uri="{FF2B5EF4-FFF2-40B4-BE49-F238E27FC236}">
                <a16:creationId xmlns="" xmlns:a16="http://schemas.microsoft.com/office/drawing/2014/main" id="{B0ADC37F-C5FB-455D-967E-DF84E4C2D5CF}"/>
              </a:ext>
            </a:extLst>
          </p:cNvPr>
          <p:cNvSpPr/>
          <p:nvPr/>
        </p:nvSpPr>
        <p:spPr>
          <a:xfrm>
            <a:off x="33414" y="4093897"/>
            <a:ext cx="1619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 разным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индексам</a:t>
            </a:r>
          </a:p>
        </p:txBody>
      </p:sp>
      <p:sp>
        <p:nvSpPr>
          <p:cNvPr id="10" name="Прямоугольник 37">
            <a:extLst>
              <a:ext uri="{FF2B5EF4-FFF2-40B4-BE49-F238E27FC236}">
                <a16:creationId xmlns="" xmlns:a16="http://schemas.microsoft.com/office/drawing/2014/main" id="{A22D6E96-D13B-46F6-9CBE-F79DAB23E39D}"/>
              </a:ext>
            </a:extLst>
          </p:cNvPr>
          <p:cNvSpPr/>
          <p:nvPr/>
        </p:nvSpPr>
        <p:spPr>
          <a:xfrm>
            <a:off x="35496" y="6136145"/>
            <a:ext cx="57961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Используется условие статистической независимости случайных величин 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="" xmlns:a16="http://schemas.microsoft.com/office/drawing/2014/main" id="{7F4483F2-FF1B-4A13-9658-F868F61E22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56201"/>
              </p:ext>
            </p:extLst>
          </p:nvPr>
        </p:nvGraphicFramePr>
        <p:xfrm>
          <a:off x="6037501" y="6223461"/>
          <a:ext cx="2955744" cy="578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9" name="Equation" r:id="rId9" imgW="1231560" imgH="241200" progId="Equation.DSMT4">
                  <p:embed/>
                </p:oleObj>
              </mc:Choice>
              <mc:Fallback>
                <p:oleObj name="Equation" r:id="rId9" imgW="1231560" imgH="241200" progId="Equation.DSMT4">
                  <p:embed/>
                  <p:pic>
                    <p:nvPicPr>
                      <p:cNvPr id="1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7501" y="6223461"/>
                        <a:ext cx="2955744" cy="578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58442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 4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263933" y="692696"/>
            <a:ext cx="86285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Среднее значение и дисперсия пропорциональны числу частиц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802924"/>
              </p:ext>
            </p:extLst>
          </p:nvPr>
        </p:nvGraphicFramePr>
        <p:xfrm>
          <a:off x="1647825" y="1263650"/>
          <a:ext cx="1674813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0" name="Equation" r:id="rId3" imgW="507960" imgH="228600" progId="Equation.DSMT4">
                  <p:embed/>
                </p:oleObj>
              </mc:Choice>
              <mc:Fallback>
                <p:oleObj name="Equation" r:id="rId3" imgW="507960" imgH="228600" progId="Equation.DSMT4">
                  <p:embed/>
                  <p:pic>
                    <p:nvPicPr>
                      <p:cNvPr id="0" name="Picture 18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7825" y="1263650"/>
                        <a:ext cx="1674813" cy="754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069596"/>
              </p:ext>
            </p:extLst>
          </p:nvPr>
        </p:nvGraphicFramePr>
        <p:xfrm>
          <a:off x="5292080" y="1247618"/>
          <a:ext cx="217805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1" name="Equation" r:id="rId5" imgW="660113" imgH="241195" progId="Equation.DSMT4">
                  <p:embed/>
                </p:oleObj>
              </mc:Choice>
              <mc:Fallback>
                <p:oleObj name="Equation" r:id="rId5" imgW="660113" imgH="241195" progId="Equation.DSMT4">
                  <p:embed/>
                  <p:pic>
                    <p:nvPicPr>
                      <p:cNvPr id="0" name="Picture 18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80" y="1247618"/>
                        <a:ext cx="2178050" cy="796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827584" y="2060848"/>
            <a:ext cx="6972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Стандартное отклонение пропорционально квадратному корню из числа частиц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87561"/>
              </p:ext>
            </p:extLst>
          </p:nvPr>
        </p:nvGraphicFramePr>
        <p:xfrm>
          <a:off x="2386013" y="2825428"/>
          <a:ext cx="3854450" cy="963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2" name="Equation" r:id="rId7" imgW="1167893" imgH="291973" progId="Equation.DSMT4">
                  <p:embed/>
                </p:oleObj>
              </mc:Choice>
              <mc:Fallback>
                <p:oleObj name="Equation" r:id="rId7" imgW="1167893" imgH="291973" progId="Equation.DSMT4">
                  <p:embed/>
                  <p:pic>
                    <p:nvPicPr>
                      <p:cNvPr id="0" name="Picture 18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013" y="2825428"/>
                        <a:ext cx="3854450" cy="963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184060"/>
              </p:ext>
            </p:extLst>
          </p:nvPr>
        </p:nvGraphicFramePr>
        <p:xfrm>
          <a:off x="2376488" y="4910138"/>
          <a:ext cx="4400550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3" name="Equation" r:id="rId9" imgW="1333440" imgH="457200" progId="Equation.DSMT4">
                  <p:embed/>
                </p:oleObj>
              </mc:Choice>
              <mc:Fallback>
                <p:oleObj name="Equation" r:id="rId9" imgW="1333440" imgH="457200" progId="Equation.DSMT4">
                  <p:embed/>
                  <p:pic>
                    <p:nvPicPr>
                      <p:cNvPr id="0" name="Picture 18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6488" y="4910138"/>
                        <a:ext cx="4400550" cy="150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37"/>
          <p:cNvSpPr/>
          <p:nvPr/>
        </p:nvSpPr>
        <p:spPr>
          <a:xfrm>
            <a:off x="291480" y="3933056"/>
            <a:ext cx="8458200" cy="769441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Относительная величина флуктуаций убывает обратно пропорционально  квадратному корню из числа частиц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2116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Относительная величина флуктуаций 5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Прямоугольник 37"/>
          <p:cNvSpPr/>
          <p:nvPr/>
        </p:nvSpPr>
        <p:spPr>
          <a:xfrm>
            <a:off x="5292079" y="4862770"/>
            <a:ext cx="3587987" cy="1785104"/>
          </a:xfrm>
          <a:prstGeom prst="rect">
            <a:avLst/>
          </a:prstGeom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 большом числе частиц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порядка числа Авогадро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относительный уровень флуктуаций крайне незначителен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26" name="Picture 6" descr="D:\documentsECLbureau\CondMatter\Molecule\LecturePPT\fig_im\fig_dispersion_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7626642" cy="381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860153"/>
              </p:ext>
            </p:extLst>
          </p:nvPr>
        </p:nvGraphicFramePr>
        <p:xfrm>
          <a:off x="835025" y="1347788"/>
          <a:ext cx="1371600" cy="60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8" name="Equation" r:id="rId4" imgW="457200" imgH="203040" progId="Equation.DSMT4">
                  <p:embed/>
                </p:oleObj>
              </mc:Choice>
              <mc:Fallback>
                <p:oleObj name="Equation" r:id="rId4" imgW="457200" imgH="203040" progId="Equation.DSMT4">
                  <p:embed/>
                  <p:pic>
                    <p:nvPicPr>
                      <p:cNvPr id="0" name="Picture 36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5025" y="1347788"/>
                        <a:ext cx="1371600" cy="6091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443594"/>
              </p:ext>
            </p:extLst>
          </p:nvPr>
        </p:nvGraphicFramePr>
        <p:xfrm>
          <a:off x="1691611" y="3042913"/>
          <a:ext cx="1904040" cy="76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9"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0" name="Picture 36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11" y="3042913"/>
                        <a:ext cx="1904040" cy="76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353144"/>
              </p:ext>
            </p:extLst>
          </p:nvPr>
        </p:nvGraphicFramePr>
        <p:xfrm>
          <a:off x="4833765" y="1811338"/>
          <a:ext cx="2057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0" name="Equation" r:id="rId8" imgW="685800" imgH="419040" progId="Equation.DSMT4">
                  <p:embed/>
                </p:oleObj>
              </mc:Choice>
              <mc:Fallback>
                <p:oleObj name="Equation" r:id="rId8" imgW="685800" imgH="419040" progId="Equation.DSMT4">
                  <p:embed/>
                  <p:pic>
                    <p:nvPicPr>
                      <p:cNvPr id="0" name="Picture 36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765" y="1811338"/>
                        <a:ext cx="2057400" cy="1257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464212"/>
              </p:ext>
            </p:extLst>
          </p:nvPr>
        </p:nvGraphicFramePr>
        <p:xfrm>
          <a:off x="263933" y="4869160"/>
          <a:ext cx="1599480" cy="53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1" name="Equation" r:id="rId10" imgW="532937" imgH="177646" progId="Equation.DSMT4">
                  <p:embed/>
                </p:oleObj>
              </mc:Choice>
              <mc:Fallback>
                <p:oleObj name="Equation" r:id="rId10" imgW="532937" imgH="177646" progId="Equation.DSMT4">
                  <p:embed/>
                  <p:pic>
                    <p:nvPicPr>
                      <p:cNvPr id="0" name="Picture 3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933" y="4869160"/>
                        <a:ext cx="1599480" cy="5324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933090"/>
              </p:ext>
            </p:extLst>
          </p:nvPr>
        </p:nvGraphicFramePr>
        <p:xfrm>
          <a:off x="2295525" y="4764088"/>
          <a:ext cx="224631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2" name="Equation" r:id="rId12" imgW="749160" imgH="241200" progId="Equation.DSMT4">
                  <p:embed/>
                </p:oleObj>
              </mc:Choice>
              <mc:Fallback>
                <p:oleObj name="Equation" r:id="rId12" imgW="749160" imgH="241200" progId="Equation.DSMT4">
                  <p:embed/>
                  <p:pic>
                    <p:nvPicPr>
                      <p:cNvPr id="0" name="Picture 37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5525" y="4764088"/>
                        <a:ext cx="2246313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634480"/>
              </p:ext>
            </p:extLst>
          </p:nvPr>
        </p:nvGraphicFramePr>
        <p:xfrm>
          <a:off x="263933" y="5663116"/>
          <a:ext cx="16748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3" name="Equation" r:id="rId14" imgW="558558" imgH="203112" progId="Equation.DSMT4">
                  <p:embed/>
                </p:oleObj>
              </mc:Choice>
              <mc:Fallback>
                <p:oleObj name="Equation" r:id="rId14" imgW="558558" imgH="203112" progId="Equation.DSMT4">
                  <p:embed/>
                  <p:pic>
                    <p:nvPicPr>
                      <p:cNvPr id="0" name="Picture 37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933" y="5663116"/>
                        <a:ext cx="1674813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194423"/>
              </p:ext>
            </p:extLst>
          </p:nvPr>
        </p:nvGraphicFramePr>
        <p:xfrm>
          <a:off x="2295525" y="5603875"/>
          <a:ext cx="255111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4" name="Equation" r:id="rId16" imgW="850680" imgH="241200" progId="Equation.DSMT4">
                  <p:embed/>
                </p:oleObj>
              </mc:Choice>
              <mc:Fallback>
                <p:oleObj name="Equation" r:id="rId16" imgW="850680" imgH="241200" progId="Equation.DSMT4">
                  <p:embed/>
                  <p:pic>
                    <p:nvPicPr>
                      <p:cNvPr id="0" name="Picture 37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5525" y="5603875"/>
                        <a:ext cx="2551113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933758"/>
              </p:ext>
            </p:extLst>
          </p:nvPr>
        </p:nvGraphicFramePr>
        <p:xfrm>
          <a:off x="7823200" y="1773238"/>
          <a:ext cx="1066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5" name="Equation" r:id="rId18" imgW="355320" imgH="431640" progId="Equation.DSMT4">
                  <p:embed/>
                </p:oleObj>
              </mc:Choice>
              <mc:Fallback>
                <p:oleObj name="Equation" r:id="rId18" imgW="355320" imgH="431640" progId="Equation.DSMT4">
                  <p:embed/>
                  <p:pic>
                    <p:nvPicPr>
                      <p:cNvPr id="0" name="Picture 3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3200" y="1773238"/>
                        <a:ext cx="106680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3109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7"/>
          <p:cNvSpPr/>
          <p:nvPr/>
        </p:nvSpPr>
        <p:spPr>
          <a:xfrm>
            <a:off x="435266" y="5685969"/>
            <a:ext cx="8142534" cy="1015663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Изолированная макроскопическая система  находится в равновесии, если свойства статистического ансамбля из таких систем не зависят от времени. 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409399" y="4645584"/>
            <a:ext cx="81425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Свойства статистического ансамбля не зависят от времени, если число систем в ансамбле, отвечающих данному случаю, одно и то же в любой момент времени. </a:t>
            </a:r>
          </a:p>
        </p:txBody>
      </p:sp>
      <p:pic>
        <p:nvPicPr>
          <p:cNvPr id="8058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09685" y="-1365927"/>
            <a:ext cx="4032449" cy="7990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4"/>
          <p:cNvSpPr txBox="1">
            <a:spLocks noRot="1" noChangeArrowheads="1"/>
          </p:cNvSpPr>
          <p:nvPr/>
        </p:nvSpPr>
        <p:spPr bwMode="auto">
          <a:xfrm>
            <a:off x="191925" y="-6362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Равновесие и статистический ансамбль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558139"/>
              </p:ext>
            </p:extLst>
          </p:nvPr>
        </p:nvGraphicFramePr>
        <p:xfrm>
          <a:off x="134938" y="3644900"/>
          <a:ext cx="68738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4" imgW="241200" imgH="228600" progId="Equation.DSMT4">
                  <p:embed/>
                </p:oleObj>
              </mc:Choice>
              <mc:Fallback>
                <p:oleObj name="Equation" r:id="rId4" imgW="241200" imgH="2286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8" y="3644900"/>
                        <a:ext cx="687387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069948"/>
              </p:ext>
            </p:extLst>
          </p:nvPr>
        </p:nvGraphicFramePr>
        <p:xfrm>
          <a:off x="282575" y="920750"/>
          <a:ext cx="25241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6" imgW="88560" imgH="164880" progId="Equation.DSMT4">
                  <p:embed/>
                </p:oleObj>
              </mc:Choice>
              <mc:Fallback>
                <p:oleObj name="Equation" r:id="rId6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920750"/>
                        <a:ext cx="252413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050771"/>
              </p:ext>
            </p:extLst>
          </p:nvPr>
        </p:nvGraphicFramePr>
        <p:xfrm>
          <a:off x="231775" y="2232025"/>
          <a:ext cx="36036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8" imgW="126720" imgH="164880" progId="Equation.DSMT4">
                  <p:embed/>
                </p:oleObj>
              </mc:Choice>
              <mc:Fallback>
                <p:oleObj name="Equation" r:id="rId8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" y="2232025"/>
                        <a:ext cx="360363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0940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Постулат </a:t>
            </a:r>
            <a:r>
              <a:rPr lang="ru-RU" sz="2800" b="1" kern="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равновероятности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 микросостояний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8821" y="1478063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val 5"/>
          <p:cNvSpPr/>
          <p:nvPr/>
        </p:nvSpPr>
        <p:spPr>
          <a:xfrm>
            <a:off x="1782789" y="1902234"/>
            <a:ext cx="199465" cy="183485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2112012" y="2529972"/>
            <a:ext cx="199465" cy="18348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val 7"/>
          <p:cNvSpPr/>
          <p:nvPr/>
        </p:nvSpPr>
        <p:spPr>
          <a:xfrm>
            <a:off x="824995" y="2513882"/>
            <a:ext cx="199465" cy="18348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Oval 8"/>
          <p:cNvSpPr/>
          <p:nvPr/>
        </p:nvSpPr>
        <p:spPr>
          <a:xfrm>
            <a:off x="1146264" y="1887948"/>
            <a:ext cx="199465" cy="183485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849934" y="1537691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1107643" y="1449254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37490" y="1465742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53093" y="1478063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064714" y="1478063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385021" y="1460420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709545" y="1460420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48821" y="1824884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56238" y="2150901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56238" y="2467091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56238" y="2753393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756238" y="1280352"/>
            <a:ext cx="1" cy="1716902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56239" y="3013742"/>
            <a:ext cx="3374493" cy="0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363024"/>
              </p:ext>
            </p:extLst>
          </p:nvPr>
        </p:nvGraphicFramePr>
        <p:xfrm>
          <a:off x="275390" y="1281394"/>
          <a:ext cx="331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390" y="1281394"/>
                        <a:ext cx="331787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3036002" y="1460420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352292" y="1478063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694916" y="1478663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2452445" y="2223254"/>
            <a:ext cx="199465" cy="183485"/>
          </a:xfrm>
          <a:prstGeom prst="ellipse">
            <a:avLst/>
          </a:prstGeom>
          <a:solidFill>
            <a:srgbClr val="411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/>
          <p:cNvSpPr/>
          <p:nvPr/>
        </p:nvSpPr>
        <p:spPr>
          <a:xfrm>
            <a:off x="2742747" y="1551339"/>
            <a:ext cx="199465" cy="18348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/>
          <p:cNvSpPr/>
          <p:nvPr/>
        </p:nvSpPr>
        <p:spPr>
          <a:xfrm>
            <a:off x="3122619" y="2785236"/>
            <a:ext cx="199465" cy="18348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Oval 29"/>
          <p:cNvSpPr/>
          <p:nvPr/>
        </p:nvSpPr>
        <p:spPr>
          <a:xfrm>
            <a:off x="3427370" y="2211719"/>
            <a:ext cx="199465" cy="183485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1707991"/>
              </p:ext>
            </p:extLst>
          </p:nvPr>
        </p:nvGraphicFramePr>
        <p:xfrm>
          <a:off x="3979919" y="3170966"/>
          <a:ext cx="301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5" imgW="126835" imgH="139518" progId="Equation.DSMT4">
                  <p:embed/>
                </p:oleObj>
              </mc:Choice>
              <mc:Fallback>
                <p:oleObj name="Equation" r:id="rId5" imgW="126835" imgH="139518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9919" y="3170966"/>
                        <a:ext cx="3016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5043456" y="1503305"/>
            <a:ext cx="3345049" cy="1523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Oval 59"/>
          <p:cNvSpPr/>
          <p:nvPr/>
        </p:nvSpPr>
        <p:spPr>
          <a:xfrm>
            <a:off x="5467834" y="2801927"/>
            <a:ext cx="199465" cy="183485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Oval 60"/>
          <p:cNvSpPr/>
          <p:nvPr/>
        </p:nvSpPr>
        <p:spPr>
          <a:xfrm>
            <a:off x="5773069" y="2239885"/>
            <a:ext cx="199465" cy="18348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Oval 61"/>
          <p:cNvSpPr/>
          <p:nvPr/>
        </p:nvSpPr>
        <p:spPr>
          <a:xfrm>
            <a:off x="5119630" y="2539124"/>
            <a:ext cx="199465" cy="183485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Oval 62"/>
          <p:cNvSpPr/>
          <p:nvPr/>
        </p:nvSpPr>
        <p:spPr>
          <a:xfrm>
            <a:off x="5467834" y="2539124"/>
            <a:ext cx="199465" cy="183485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Oval 63"/>
          <p:cNvSpPr/>
          <p:nvPr/>
        </p:nvSpPr>
        <p:spPr>
          <a:xfrm>
            <a:off x="5132474" y="2231869"/>
            <a:ext cx="199465" cy="183485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5" name="Straight Connector 64"/>
          <p:cNvCxnSpPr/>
          <p:nvPr/>
        </p:nvCxnSpPr>
        <p:spPr>
          <a:xfrm>
            <a:off x="5402278" y="1474496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732125" y="1490984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47728" y="1503305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6359349" y="1503305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679656" y="1485662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7004180" y="1485662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5043456" y="1850126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050873" y="2176143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5050873" y="2492333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5050873" y="2778635"/>
            <a:ext cx="335880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V="1">
            <a:off x="5050873" y="1305594"/>
            <a:ext cx="1" cy="1716902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5050874" y="3038984"/>
            <a:ext cx="3374493" cy="0"/>
          </a:xfrm>
          <a:prstGeom prst="line">
            <a:avLst/>
          </a:prstGeom>
          <a:ln w="571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886056"/>
              </p:ext>
            </p:extLst>
          </p:nvPr>
        </p:nvGraphicFramePr>
        <p:xfrm>
          <a:off x="4570025" y="1306636"/>
          <a:ext cx="3317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7" imgW="139680" imgH="164880" progId="Equation.DSMT4">
                  <p:embed/>
                </p:oleObj>
              </mc:Choice>
              <mc:Fallback>
                <p:oleObj name="Equation" r:id="rId7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025" y="1306636"/>
                        <a:ext cx="331787" cy="35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>
            <a:off x="7330637" y="1485662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7646927" y="1503305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7989551" y="1503905"/>
            <a:ext cx="0" cy="1548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Oval 80"/>
          <p:cNvSpPr/>
          <p:nvPr/>
        </p:nvSpPr>
        <p:spPr>
          <a:xfrm>
            <a:off x="5140205" y="2824935"/>
            <a:ext cx="199465" cy="183485"/>
          </a:xfrm>
          <a:prstGeom prst="ellipse">
            <a:avLst/>
          </a:prstGeom>
          <a:solidFill>
            <a:srgbClr val="4110F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Oval 81"/>
          <p:cNvSpPr/>
          <p:nvPr/>
        </p:nvSpPr>
        <p:spPr>
          <a:xfrm>
            <a:off x="5467834" y="2231868"/>
            <a:ext cx="199465" cy="18348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Oval 82"/>
          <p:cNvSpPr/>
          <p:nvPr/>
        </p:nvSpPr>
        <p:spPr>
          <a:xfrm>
            <a:off x="5797434" y="2824027"/>
            <a:ext cx="199465" cy="18348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Oval 83"/>
          <p:cNvSpPr/>
          <p:nvPr/>
        </p:nvSpPr>
        <p:spPr>
          <a:xfrm>
            <a:off x="5804561" y="2552771"/>
            <a:ext cx="199465" cy="183485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165452"/>
              </p:ext>
            </p:extLst>
          </p:nvPr>
        </p:nvGraphicFramePr>
        <p:xfrm>
          <a:off x="8274554" y="3196208"/>
          <a:ext cx="301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8" imgW="126835" imgH="139518" progId="Equation.DSMT4">
                  <p:embed/>
                </p:oleObj>
              </mc:Choice>
              <mc:Fallback>
                <p:oleObj name="Equation" r:id="rId8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4554" y="3196208"/>
                        <a:ext cx="3016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Прямоугольник 37"/>
          <p:cNvSpPr/>
          <p:nvPr/>
        </p:nvSpPr>
        <p:spPr>
          <a:xfrm>
            <a:off x="281235" y="678256"/>
            <a:ext cx="45787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Микросостояние с конкретным равномерным распределением молекул по ящику</a:t>
            </a:r>
          </a:p>
        </p:txBody>
      </p:sp>
      <p:sp>
        <p:nvSpPr>
          <p:cNvPr id="87" name="Прямоугольник 37"/>
          <p:cNvSpPr/>
          <p:nvPr/>
        </p:nvSpPr>
        <p:spPr>
          <a:xfrm>
            <a:off x="5070201" y="691445"/>
            <a:ext cx="3822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Микросостояние с молекулами, собранными в одном углу ящика</a:t>
            </a:r>
          </a:p>
        </p:txBody>
      </p:sp>
      <p:sp>
        <p:nvSpPr>
          <p:cNvPr id="88" name="Прямоугольник 37"/>
          <p:cNvSpPr/>
          <p:nvPr/>
        </p:nvSpPr>
        <p:spPr>
          <a:xfrm>
            <a:off x="395536" y="4509120"/>
            <a:ext cx="8142534" cy="1323439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Система, в которой все частицы собрались в одном углу ящика конкретным образом встречается в ансамбле также  часто как и система когда частицы равномерно распределились по объему каким-то другим конкретным способом.</a:t>
            </a:r>
          </a:p>
        </p:txBody>
      </p:sp>
      <p:sp>
        <p:nvSpPr>
          <p:cNvPr id="89" name="Прямоугольник 37"/>
          <p:cNvSpPr/>
          <p:nvPr/>
        </p:nvSpPr>
        <p:spPr>
          <a:xfrm>
            <a:off x="317898" y="3429000"/>
            <a:ext cx="81425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равновесии для одной конкретной молекулы равновероятно занимать  любую ячейку ящика. То же справедливо для других молекул и для совокупностей молекул.</a:t>
            </a:r>
          </a:p>
        </p:txBody>
      </p:sp>
      <p:sp>
        <p:nvSpPr>
          <p:cNvPr id="90" name="Прямоугольник 37"/>
          <p:cNvSpPr/>
          <p:nvPr/>
        </p:nvSpPr>
        <p:spPr>
          <a:xfrm>
            <a:off x="389906" y="5979580"/>
            <a:ext cx="8142534" cy="70788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микроканоническом ансамбле в состоянии равновесия все микросостояния равновероятны.</a:t>
            </a:r>
          </a:p>
        </p:txBody>
      </p:sp>
    </p:spTree>
    <p:extLst>
      <p:ext uri="{BB962C8B-B14F-4D97-AF65-F5344CB8AC3E}">
        <p14:creationId xmlns:p14="http://schemas.microsoft.com/office/powerpoint/2010/main" val="2345677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37"/>
          <p:cNvSpPr/>
          <p:nvPr/>
        </p:nvSpPr>
        <p:spPr>
          <a:xfrm>
            <a:off x="107503" y="3356992"/>
            <a:ext cx="43204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        системах статистического ансамбля величина     принимает  значение</a:t>
            </a:r>
          </a:p>
        </p:txBody>
      </p:sp>
      <p:sp>
        <p:nvSpPr>
          <p:cNvPr id="6" name="Rectangle 4"/>
          <p:cNvSpPr txBox="1">
            <a:spLocks noRot="1" noChangeArrowheads="1"/>
          </p:cNvSpPr>
          <p:nvPr/>
        </p:nvSpPr>
        <p:spPr bwMode="auto">
          <a:xfrm>
            <a:off x="263933" y="27208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Эргодическая гипотеза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1549116" y="5166281"/>
            <a:ext cx="5364088" cy="70788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состоянии равновесия среднее по ансамблю равно среднему по времени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697063"/>
              </p:ext>
            </p:extLst>
          </p:nvPr>
        </p:nvGraphicFramePr>
        <p:xfrm>
          <a:off x="367185" y="1340772"/>
          <a:ext cx="38639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8" name="Equation" r:id="rId3" imgW="1625400" imgH="444240" progId="Equation.DSMT4">
                  <p:embed/>
                </p:oleObj>
              </mc:Choice>
              <mc:Fallback>
                <p:oleObj name="Equation" r:id="rId3" imgW="1625400" imgH="444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185" y="1340772"/>
                        <a:ext cx="386397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395536" y="855536"/>
            <a:ext cx="29908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Среднее по ансамблю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802717"/>
              </p:ext>
            </p:extLst>
          </p:nvPr>
        </p:nvGraphicFramePr>
        <p:xfrm>
          <a:off x="611560" y="3348608"/>
          <a:ext cx="507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" name="Equation" r:id="rId5" imgW="253800" imgH="228600" progId="Equation.DSMT4">
                  <p:embed/>
                </p:oleObj>
              </mc:Choice>
              <mc:Fallback>
                <p:oleObj name="Equation" r:id="rId5" imgW="2538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348608"/>
                        <a:ext cx="507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590004"/>
              </p:ext>
            </p:extLst>
          </p:nvPr>
        </p:nvGraphicFramePr>
        <p:xfrm>
          <a:off x="1322732" y="3933056"/>
          <a:ext cx="39211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" name="Equation" r:id="rId7" imgW="164880" imgH="228600" progId="Equation.DSMT4">
                  <p:embed/>
                </p:oleObj>
              </mc:Choice>
              <mc:Fallback>
                <p:oleObj name="Equation" r:id="rId7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2732" y="3933056"/>
                        <a:ext cx="39211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293603"/>
              </p:ext>
            </p:extLst>
          </p:nvPr>
        </p:nvGraphicFramePr>
        <p:xfrm>
          <a:off x="2627784" y="3725714"/>
          <a:ext cx="301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" name="Equation" r:id="rId9" imgW="126720" imgH="139680" progId="Equation.DSMT4">
                  <p:embed/>
                </p:oleObj>
              </mc:Choice>
              <mc:Fallback>
                <p:oleObj name="Equation" r:id="rId9" imgW="1267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725714"/>
                        <a:ext cx="3016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5292080" y="855536"/>
            <a:ext cx="29908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Среднее по времени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395448"/>
              </p:ext>
            </p:extLst>
          </p:nvPr>
        </p:nvGraphicFramePr>
        <p:xfrm>
          <a:off x="5004048" y="1228511"/>
          <a:ext cx="3019425" cy="102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2" name="Equation" r:id="rId11" imgW="1269720" imgH="469800" progId="Equation.DSMT4">
                  <p:embed/>
                </p:oleObj>
              </mc:Choice>
              <mc:Fallback>
                <p:oleObj name="Equation" r:id="rId11" imgW="12697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1228511"/>
                        <a:ext cx="3019425" cy="1027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909160"/>
              </p:ext>
            </p:extLst>
          </p:nvPr>
        </p:nvGraphicFramePr>
        <p:xfrm>
          <a:off x="4734087" y="2212934"/>
          <a:ext cx="41068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3" name="Equation" r:id="rId13" imgW="1726920" imgH="431640" progId="Equation.DSMT4">
                  <p:embed/>
                </p:oleObj>
              </mc:Choice>
              <mc:Fallback>
                <p:oleObj name="Equation" r:id="rId13" imgW="17269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087" y="2212934"/>
                        <a:ext cx="4106862" cy="944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37"/>
          <p:cNvSpPr/>
          <p:nvPr/>
        </p:nvSpPr>
        <p:spPr>
          <a:xfrm>
            <a:off x="4741496" y="3370283"/>
            <a:ext cx="40920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     продолжительность времени в течение которого    величина     принимает значение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031307"/>
              </p:ext>
            </p:extLst>
          </p:nvPr>
        </p:nvGraphicFramePr>
        <p:xfrm>
          <a:off x="4788024" y="3284984"/>
          <a:ext cx="39211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" name="Equation" r:id="rId15" imgW="164880" imgH="228600" progId="Equation.DSMT4">
                  <p:embed/>
                </p:oleObj>
              </mc:Choice>
              <mc:Fallback>
                <p:oleObj name="Equation" r:id="rId15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3284984"/>
                        <a:ext cx="392112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624548"/>
              </p:ext>
            </p:extLst>
          </p:nvPr>
        </p:nvGraphicFramePr>
        <p:xfrm>
          <a:off x="7236296" y="3725714"/>
          <a:ext cx="3016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" name="Equation" r:id="rId17" imgW="126720" imgH="139680" progId="Equation.DSMT4">
                  <p:embed/>
                </p:oleObj>
              </mc:Choice>
              <mc:Fallback>
                <p:oleObj name="Equation" r:id="rId17" imgW="1267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3725714"/>
                        <a:ext cx="3016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633598"/>
              </p:ext>
            </p:extLst>
          </p:nvPr>
        </p:nvGraphicFramePr>
        <p:xfrm>
          <a:off x="7308304" y="3887471"/>
          <a:ext cx="39211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" name="Equation" r:id="rId19" imgW="164880" imgH="228600" progId="Equation.DSMT4">
                  <p:embed/>
                </p:oleObj>
              </mc:Choice>
              <mc:Fallback>
                <p:oleObj name="Equation" r:id="rId19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3887471"/>
                        <a:ext cx="39211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Прямоугольник 37"/>
          <p:cNvSpPr/>
          <p:nvPr/>
        </p:nvSpPr>
        <p:spPr>
          <a:xfrm>
            <a:off x="107503" y="5984281"/>
            <a:ext cx="89289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Эргодическая гипотеза является одним из основополагающих постулатов статистической физики. Доказательство в общем случае отсутствует.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="" xmlns:a16="http://schemas.microsoft.com/office/drawing/2014/main" id="{0E6B16AE-374F-4160-BCA1-5C449DC224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467365"/>
              </p:ext>
            </p:extLst>
          </p:nvPr>
        </p:nvGraphicFramePr>
        <p:xfrm>
          <a:off x="982663" y="2386013"/>
          <a:ext cx="2112962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" name="Equation" r:id="rId21" imgW="888840" imgH="431640" progId="Equation.DSMT4">
                  <p:embed/>
                </p:oleObj>
              </mc:Choice>
              <mc:Fallback>
                <p:oleObj name="Equation" r:id="rId21" imgW="888840" imgH="431640" progId="Equation.DSMT4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2386013"/>
                        <a:ext cx="2112962" cy="944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="" xmlns:a16="http://schemas.microsoft.com/office/drawing/2014/main" id="{9C31550B-6ECE-4DC2-90B5-EFB825A99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447128"/>
              </p:ext>
            </p:extLst>
          </p:nvPr>
        </p:nvGraphicFramePr>
        <p:xfrm>
          <a:off x="2384896" y="4482769"/>
          <a:ext cx="10890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" name="Equation" r:id="rId23" imgW="457200" imgH="241200" progId="Equation.DSMT4">
                  <p:embed/>
                </p:oleObj>
              </mc:Choice>
              <mc:Fallback>
                <p:oleObj name="Equation" r:id="rId23" imgW="457200" imgH="2412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="" xmlns:a16="http://schemas.microsoft.com/office/drawing/2014/main" id="{0E6B16AE-374F-4160-BCA1-5C449DC224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896" y="4482769"/>
                        <a:ext cx="108902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="" xmlns:a16="http://schemas.microsoft.com/office/drawing/2014/main" id="{D9FE5874-9A25-41EE-BCB9-3E5D11E8FB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90357"/>
              </p:ext>
            </p:extLst>
          </p:nvPr>
        </p:nvGraphicFramePr>
        <p:xfrm>
          <a:off x="4776584" y="4455782"/>
          <a:ext cx="1658938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9" name="Equation" r:id="rId25" imgW="698400" imgH="253800" progId="Equation.DSMT4">
                  <p:embed/>
                </p:oleObj>
              </mc:Choice>
              <mc:Fallback>
                <p:oleObj name="Equation" r:id="rId25" imgW="698400" imgH="253800" progId="Equation.DSMT4">
                  <p:embed/>
                  <p:pic>
                    <p:nvPicPr>
                      <p:cNvPr id="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6584" y="4455782"/>
                        <a:ext cx="1658938" cy="55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3511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27208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Эргодическая гипотеза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Прямоугольник 37"/>
          <p:cNvSpPr/>
          <p:nvPr/>
        </p:nvSpPr>
        <p:spPr>
          <a:xfrm>
            <a:off x="395536" y="980728"/>
            <a:ext cx="81425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Статистический ансамбль в данный момент времени – совокупность микросостояний. Эргодическая гипотеза подразумевает, что в этой совокупности имеются все возможные микросостояния, совместимые с условиями существования системы (закон сохранения энергии и др.). Любая из систем ансамбля в течением достаточно длинного промежутка времени пройдет все возможные микросостояния, причем относительное время пребывания в каждом из этих микросостояний равно относительному числу систем в ансамбле, находящихся в этом микросостоянии в любой момент времени.       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500733" y="4300003"/>
            <a:ext cx="8142534" cy="101566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Начиная свое движение из любого состояния, система обязательно достигнет состояния, сколь угодно близкого к любому другому состоянию, совместимому с  законом сохранения энергии </a:t>
            </a:r>
          </a:p>
        </p:txBody>
      </p:sp>
      <p:sp>
        <p:nvSpPr>
          <p:cNvPr id="3" name="Прямоугольник 37">
            <a:extLst>
              <a:ext uri="{FF2B5EF4-FFF2-40B4-BE49-F238E27FC236}">
                <a16:creationId xmlns="" xmlns:a16="http://schemas.microsoft.com/office/drawing/2014/main" id="{10EDBE7A-CAEF-0436-DB4F-5B26360129F2}"/>
              </a:ext>
            </a:extLst>
          </p:cNvPr>
          <p:cNvSpPr/>
          <p:nvPr/>
        </p:nvSpPr>
        <p:spPr>
          <a:xfrm>
            <a:off x="500733" y="5661248"/>
            <a:ext cx="81425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При справедливости эргодической гипотезы, пользуясь теоремой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Лиувилля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можно доказать постулат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равновероятности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014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768582"/>
              </p:ext>
            </p:extLst>
          </p:nvPr>
        </p:nvGraphicFramePr>
        <p:xfrm>
          <a:off x="146376" y="3992497"/>
          <a:ext cx="1550987" cy="1125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4" name="Equation" r:id="rId3" imgW="545863" imgH="431613" progId="Equation.DSMT4">
                  <p:embed/>
                </p:oleObj>
              </mc:Choice>
              <mc:Fallback>
                <p:oleObj name="Equation" r:id="rId3" imgW="545863" imgH="43161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76" y="3992497"/>
                        <a:ext cx="1550987" cy="1125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791959"/>
              </p:ext>
            </p:extLst>
          </p:nvPr>
        </p:nvGraphicFramePr>
        <p:xfrm>
          <a:off x="135069" y="884717"/>
          <a:ext cx="57785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5" name="Equation" r:id="rId5" imgW="203112" imgH="228501" progId="Equation.DSMT4">
                  <p:embed/>
                </p:oleObj>
              </mc:Choice>
              <mc:Fallback>
                <p:oleObj name="Equation" r:id="rId5" imgW="203112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069" y="884717"/>
                        <a:ext cx="577850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683568" y="908720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микросостояний, которыми реализуется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,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также называется термодинамической вероятностью 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89745"/>
              </p:ext>
            </p:extLst>
          </p:nvPr>
        </p:nvGraphicFramePr>
        <p:xfrm>
          <a:off x="142230" y="2840369"/>
          <a:ext cx="541338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Equation" r:id="rId7" imgW="190500" imgH="228600" progId="Equation.DSMT4">
                  <p:embed/>
                </p:oleObj>
              </mc:Choice>
              <mc:Fallback>
                <p:oleObj name="Equation" r:id="rId7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30" y="2840369"/>
                        <a:ext cx="541338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714632" y="2812493"/>
            <a:ext cx="8136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общее число микросостояний, доступных системе, т.е. которые совместимы с физическими ограничениями наложенными на систему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37"/>
          <p:cNvSpPr/>
          <p:nvPr/>
        </p:nvSpPr>
        <p:spPr>
          <a:xfrm>
            <a:off x="1877671" y="4329618"/>
            <a:ext cx="43142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вероятность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макросостояния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"/>
          <p:cNvSpPr txBox="1">
            <a:spLocks noRot="1" noChangeArrowheads="1"/>
          </p:cNvSpPr>
          <p:nvPr/>
        </p:nvSpPr>
        <p:spPr bwMode="auto">
          <a:xfrm>
            <a:off x="263933" y="27208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Вероятность </a:t>
            </a:r>
            <a:r>
              <a:rPr lang="ru-RU" sz="2800" b="1" kern="0" dirty="0" err="1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макросостояния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2541"/>
              </p:ext>
            </p:extLst>
          </p:nvPr>
        </p:nvGraphicFramePr>
        <p:xfrm>
          <a:off x="168293" y="1985342"/>
          <a:ext cx="4333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7" name="Equation" r:id="rId9" imgW="152280" imgH="139680" progId="Equation.DSMT4">
                  <p:embed/>
                </p:oleObj>
              </mc:Choice>
              <mc:Fallback>
                <p:oleObj name="Equation" r:id="rId9" imgW="15228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93" y="1985342"/>
                        <a:ext cx="433387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683568" y="1913334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индекс характеризующий данное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(признаки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макросостояния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)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37"/>
          <p:cNvSpPr/>
          <p:nvPr/>
        </p:nvSpPr>
        <p:spPr>
          <a:xfrm>
            <a:off x="222989" y="5273332"/>
            <a:ext cx="8628547" cy="1107996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Задача теории состоит в том, чтобы найти число микросостояний состояний, не пересчитывая их, или даже сразу найти вероятность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макросостояния</a:t>
            </a:r>
            <a:endParaRPr lang="ru-RU" sz="22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1386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22835</TotalTime>
  <Words>1529</Words>
  <Application>Microsoft Office PowerPoint</Application>
  <PresentationFormat>On-screen Show (4:3)</PresentationFormat>
  <Paragraphs>194</Paragraphs>
  <Slides>42</Slides>
  <Notes>0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Thème Office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yuldashev</dc:creator>
  <cp:lastModifiedBy>PierreYV</cp:lastModifiedBy>
  <cp:revision>1771</cp:revision>
  <dcterms:created xsi:type="dcterms:W3CDTF">2012-04-18T08:51:00Z</dcterms:created>
  <dcterms:modified xsi:type="dcterms:W3CDTF">2023-02-28T09:49:56Z</dcterms:modified>
</cp:coreProperties>
</file>