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576" r:id="rId2"/>
    <p:sldId id="584" r:id="rId3"/>
    <p:sldId id="585" r:id="rId4"/>
    <p:sldId id="586" r:id="rId5"/>
    <p:sldId id="589" r:id="rId6"/>
    <p:sldId id="590" r:id="rId7"/>
    <p:sldId id="591" r:id="rId8"/>
    <p:sldId id="592" r:id="rId9"/>
    <p:sldId id="593" r:id="rId10"/>
    <p:sldId id="594" r:id="rId11"/>
    <p:sldId id="595" r:id="rId12"/>
    <p:sldId id="596" r:id="rId13"/>
    <p:sldId id="598" r:id="rId14"/>
    <p:sldId id="599" r:id="rId15"/>
    <p:sldId id="600" r:id="rId16"/>
    <p:sldId id="601" r:id="rId17"/>
    <p:sldId id="602" r:id="rId18"/>
    <p:sldId id="603" r:id="rId19"/>
    <p:sldId id="604" r:id="rId20"/>
    <p:sldId id="607" r:id="rId21"/>
    <p:sldId id="605" r:id="rId22"/>
    <p:sldId id="597" r:id="rId23"/>
    <p:sldId id="606" r:id="rId24"/>
    <p:sldId id="610" r:id="rId25"/>
    <p:sldId id="611" r:id="rId26"/>
    <p:sldId id="612" r:id="rId27"/>
    <p:sldId id="613" r:id="rId28"/>
    <p:sldId id="614" r:id="rId29"/>
    <p:sldId id="608" r:id="rId30"/>
    <p:sldId id="609" r:id="rId31"/>
    <p:sldId id="577" r:id="rId32"/>
    <p:sldId id="578" r:id="rId33"/>
    <p:sldId id="579" r:id="rId34"/>
    <p:sldId id="580" r:id="rId35"/>
    <p:sldId id="581" r:id="rId36"/>
    <p:sldId id="582" r:id="rId37"/>
    <p:sldId id="583" r:id="rId3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31F7"/>
    <a:srgbClr val="4110F6"/>
    <a:srgbClr val="F44A06"/>
    <a:srgbClr val="BC36B6"/>
    <a:srgbClr val="E4471C"/>
    <a:srgbClr val="FB5F5F"/>
    <a:srgbClr val="E96743"/>
    <a:srgbClr val="FF0101"/>
    <a:srgbClr val="F8AF78"/>
    <a:srgbClr val="F486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6061" autoAdjust="0"/>
    <p:restoredTop sz="92914" autoAdjust="0"/>
  </p:normalViewPr>
  <p:slideViewPr>
    <p:cSldViewPr>
      <p:cViewPr varScale="1">
        <p:scale>
          <a:sx n="105" d="100"/>
          <a:sy n="105" d="100"/>
        </p:scale>
        <p:origin x="-1710" y="-78"/>
      </p:cViewPr>
      <p:guideLst>
        <p:guide orient="horz" pos="2160"/>
        <p:guide pos="2880"/>
      </p:guideLst>
    </p:cSldViewPr>
  </p:slideViewPr>
  <p:outlineViewPr>
    <p:cViewPr>
      <p:scale>
        <a:sx n="33" d="100"/>
        <a:sy n="33" d="100"/>
      </p:scale>
      <p:origin x="0" y="766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88.wmf"/><Relationship Id="rId3" Type="http://schemas.openxmlformats.org/officeDocument/2006/relationships/image" Target="../media/image83.wmf"/><Relationship Id="rId7" Type="http://schemas.openxmlformats.org/officeDocument/2006/relationships/image" Target="../media/image87.wmf"/><Relationship Id="rId12" Type="http://schemas.openxmlformats.org/officeDocument/2006/relationships/image" Target="../media/image97.wmf"/><Relationship Id="rId2" Type="http://schemas.openxmlformats.org/officeDocument/2006/relationships/image" Target="../media/image82.wmf"/><Relationship Id="rId1" Type="http://schemas.openxmlformats.org/officeDocument/2006/relationships/image" Target="../media/image81.wmf"/><Relationship Id="rId6" Type="http://schemas.openxmlformats.org/officeDocument/2006/relationships/image" Target="../media/image86.wmf"/><Relationship Id="rId11" Type="http://schemas.openxmlformats.org/officeDocument/2006/relationships/image" Target="../media/image96.wmf"/><Relationship Id="rId5" Type="http://schemas.openxmlformats.org/officeDocument/2006/relationships/image" Target="../media/image85.wmf"/><Relationship Id="rId10" Type="http://schemas.openxmlformats.org/officeDocument/2006/relationships/image" Target="../media/image95.wmf"/><Relationship Id="rId4" Type="http://schemas.openxmlformats.org/officeDocument/2006/relationships/image" Target="../media/image84.wmf"/><Relationship Id="rId9" Type="http://schemas.openxmlformats.org/officeDocument/2006/relationships/image" Target="../media/image94.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88.wmf"/><Relationship Id="rId13" Type="http://schemas.openxmlformats.org/officeDocument/2006/relationships/image" Target="../media/image102.wmf"/><Relationship Id="rId3" Type="http://schemas.openxmlformats.org/officeDocument/2006/relationships/image" Target="../media/image83.wmf"/><Relationship Id="rId7" Type="http://schemas.openxmlformats.org/officeDocument/2006/relationships/image" Target="../media/image87.wmf"/><Relationship Id="rId12" Type="http://schemas.openxmlformats.org/officeDocument/2006/relationships/image" Target="../media/image101.wmf"/><Relationship Id="rId2" Type="http://schemas.openxmlformats.org/officeDocument/2006/relationships/image" Target="../media/image82.wmf"/><Relationship Id="rId1" Type="http://schemas.openxmlformats.org/officeDocument/2006/relationships/image" Target="../media/image81.wmf"/><Relationship Id="rId6" Type="http://schemas.openxmlformats.org/officeDocument/2006/relationships/image" Target="../media/image86.wmf"/><Relationship Id="rId11" Type="http://schemas.openxmlformats.org/officeDocument/2006/relationships/image" Target="../media/image100.wmf"/><Relationship Id="rId5" Type="http://schemas.openxmlformats.org/officeDocument/2006/relationships/image" Target="../media/image85.wmf"/><Relationship Id="rId15" Type="http://schemas.openxmlformats.org/officeDocument/2006/relationships/image" Target="../media/image104.wmf"/><Relationship Id="rId10" Type="http://schemas.openxmlformats.org/officeDocument/2006/relationships/image" Target="../media/image99.wmf"/><Relationship Id="rId4" Type="http://schemas.openxmlformats.org/officeDocument/2006/relationships/image" Target="../media/image84.wmf"/><Relationship Id="rId9" Type="http://schemas.openxmlformats.org/officeDocument/2006/relationships/image" Target="../media/image98.wmf"/><Relationship Id="rId14" Type="http://schemas.openxmlformats.org/officeDocument/2006/relationships/image" Target="../media/image103.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112.wmf"/><Relationship Id="rId3" Type="http://schemas.openxmlformats.org/officeDocument/2006/relationships/image" Target="../media/image107.wmf"/><Relationship Id="rId7" Type="http://schemas.openxmlformats.org/officeDocument/2006/relationships/image" Target="../media/image111.wmf"/><Relationship Id="rId2" Type="http://schemas.openxmlformats.org/officeDocument/2006/relationships/image" Target="../media/image106.wmf"/><Relationship Id="rId1" Type="http://schemas.openxmlformats.org/officeDocument/2006/relationships/image" Target="../media/image105.wmf"/><Relationship Id="rId6" Type="http://schemas.openxmlformats.org/officeDocument/2006/relationships/image" Target="../media/image110.wmf"/><Relationship Id="rId5" Type="http://schemas.openxmlformats.org/officeDocument/2006/relationships/image" Target="../media/image109.wmf"/><Relationship Id="rId4" Type="http://schemas.openxmlformats.org/officeDocument/2006/relationships/image" Target="../media/image108.wmf"/><Relationship Id="rId9" Type="http://schemas.openxmlformats.org/officeDocument/2006/relationships/image" Target="../media/image113.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116.wmf"/><Relationship Id="rId3" Type="http://schemas.openxmlformats.org/officeDocument/2006/relationships/image" Target="../media/image107.wmf"/><Relationship Id="rId7" Type="http://schemas.openxmlformats.org/officeDocument/2006/relationships/image" Target="../media/image115.wmf"/><Relationship Id="rId12" Type="http://schemas.openxmlformats.org/officeDocument/2006/relationships/image" Target="../media/image120.wmf"/><Relationship Id="rId2" Type="http://schemas.openxmlformats.org/officeDocument/2006/relationships/image" Target="../media/image106.wmf"/><Relationship Id="rId1" Type="http://schemas.openxmlformats.org/officeDocument/2006/relationships/image" Target="../media/image105.wmf"/><Relationship Id="rId6" Type="http://schemas.openxmlformats.org/officeDocument/2006/relationships/image" Target="../media/image114.wmf"/><Relationship Id="rId11" Type="http://schemas.openxmlformats.org/officeDocument/2006/relationships/image" Target="../media/image119.wmf"/><Relationship Id="rId5" Type="http://schemas.openxmlformats.org/officeDocument/2006/relationships/image" Target="../media/image111.wmf"/><Relationship Id="rId10" Type="http://schemas.openxmlformats.org/officeDocument/2006/relationships/image" Target="../media/image118.wmf"/><Relationship Id="rId4" Type="http://schemas.openxmlformats.org/officeDocument/2006/relationships/image" Target="../media/image108.wmf"/><Relationship Id="rId9" Type="http://schemas.openxmlformats.org/officeDocument/2006/relationships/image" Target="../media/image117.wmf"/></Relationships>
</file>

<file path=ppt/drawings/_rels/vmlDrawing14.v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image" Target="../media/image123.wmf"/><Relationship Id="rId7" Type="http://schemas.openxmlformats.org/officeDocument/2006/relationships/image" Target="../media/image1.wmf"/><Relationship Id="rId12" Type="http://schemas.openxmlformats.org/officeDocument/2006/relationships/image" Target="../media/image128.wmf"/><Relationship Id="rId2" Type="http://schemas.openxmlformats.org/officeDocument/2006/relationships/image" Target="../media/image122.wmf"/><Relationship Id="rId1" Type="http://schemas.openxmlformats.org/officeDocument/2006/relationships/image" Target="../media/image121.wmf"/><Relationship Id="rId6" Type="http://schemas.openxmlformats.org/officeDocument/2006/relationships/image" Target="../media/image126.wmf"/><Relationship Id="rId11" Type="http://schemas.openxmlformats.org/officeDocument/2006/relationships/image" Target="../media/image127.wmf"/><Relationship Id="rId5" Type="http://schemas.openxmlformats.org/officeDocument/2006/relationships/image" Target="../media/image125.wmf"/><Relationship Id="rId10" Type="http://schemas.openxmlformats.org/officeDocument/2006/relationships/image" Target="../media/image4.wmf"/><Relationship Id="rId4" Type="http://schemas.openxmlformats.org/officeDocument/2006/relationships/image" Target="../media/image124.wmf"/><Relationship Id="rId9" Type="http://schemas.openxmlformats.org/officeDocument/2006/relationships/image" Target="../media/image3.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137.wmf"/><Relationship Id="rId3" Type="http://schemas.openxmlformats.org/officeDocument/2006/relationships/image" Target="../media/image132.wmf"/><Relationship Id="rId7" Type="http://schemas.openxmlformats.org/officeDocument/2006/relationships/image" Target="../media/image136.wmf"/><Relationship Id="rId12" Type="http://schemas.openxmlformats.org/officeDocument/2006/relationships/image" Target="../media/image141.wmf"/><Relationship Id="rId2" Type="http://schemas.openxmlformats.org/officeDocument/2006/relationships/image" Target="../media/image131.wmf"/><Relationship Id="rId1" Type="http://schemas.openxmlformats.org/officeDocument/2006/relationships/image" Target="../media/image130.wmf"/><Relationship Id="rId6" Type="http://schemas.openxmlformats.org/officeDocument/2006/relationships/image" Target="../media/image135.wmf"/><Relationship Id="rId11" Type="http://schemas.openxmlformats.org/officeDocument/2006/relationships/image" Target="../media/image140.wmf"/><Relationship Id="rId5" Type="http://schemas.openxmlformats.org/officeDocument/2006/relationships/image" Target="../media/image134.wmf"/><Relationship Id="rId10" Type="http://schemas.openxmlformats.org/officeDocument/2006/relationships/image" Target="../media/image139.wmf"/><Relationship Id="rId4" Type="http://schemas.openxmlformats.org/officeDocument/2006/relationships/image" Target="../media/image133.wmf"/><Relationship Id="rId9" Type="http://schemas.openxmlformats.org/officeDocument/2006/relationships/image" Target="../media/image138.wmf"/></Relationships>
</file>

<file path=ppt/drawings/_rels/vmlDrawing16.vml.rels><?xml version="1.0" encoding="UTF-8" standalone="yes"?>
<Relationships xmlns="http://schemas.openxmlformats.org/package/2006/relationships"><Relationship Id="rId8" Type="http://schemas.openxmlformats.org/officeDocument/2006/relationships/image" Target="../media/image148.wmf"/><Relationship Id="rId3" Type="http://schemas.openxmlformats.org/officeDocument/2006/relationships/image" Target="../media/image144.wmf"/><Relationship Id="rId7" Type="http://schemas.openxmlformats.org/officeDocument/2006/relationships/image" Target="../media/image147.wmf"/><Relationship Id="rId2" Type="http://schemas.openxmlformats.org/officeDocument/2006/relationships/image" Target="../media/image143.wmf"/><Relationship Id="rId1" Type="http://schemas.openxmlformats.org/officeDocument/2006/relationships/image" Target="../media/image142.wmf"/><Relationship Id="rId6" Type="http://schemas.openxmlformats.org/officeDocument/2006/relationships/image" Target="../media/image146.wmf"/><Relationship Id="rId11" Type="http://schemas.openxmlformats.org/officeDocument/2006/relationships/image" Target="../media/image151.wmf"/><Relationship Id="rId5" Type="http://schemas.openxmlformats.org/officeDocument/2006/relationships/image" Target="../media/image126.wmf"/><Relationship Id="rId10" Type="http://schemas.openxmlformats.org/officeDocument/2006/relationships/image" Target="../media/image150.wmf"/><Relationship Id="rId4" Type="http://schemas.openxmlformats.org/officeDocument/2006/relationships/image" Target="../media/image145.wmf"/><Relationship Id="rId9" Type="http://schemas.openxmlformats.org/officeDocument/2006/relationships/image" Target="../media/image149.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159.wmf"/><Relationship Id="rId3" Type="http://schemas.openxmlformats.org/officeDocument/2006/relationships/image" Target="../media/image154.wmf"/><Relationship Id="rId7" Type="http://schemas.openxmlformats.org/officeDocument/2006/relationships/image" Target="../media/image158.wmf"/><Relationship Id="rId2" Type="http://schemas.openxmlformats.org/officeDocument/2006/relationships/image" Target="../media/image153.wmf"/><Relationship Id="rId1" Type="http://schemas.openxmlformats.org/officeDocument/2006/relationships/image" Target="../media/image152.wmf"/><Relationship Id="rId6" Type="http://schemas.openxmlformats.org/officeDocument/2006/relationships/image" Target="../media/image157.wmf"/><Relationship Id="rId5" Type="http://schemas.openxmlformats.org/officeDocument/2006/relationships/image" Target="../media/image156.wmf"/><Relationship Id="rId10" Type="http://schemas.openxmlformats.org/officeDocument/2006/relationships/image" Target="../media/image161.wmf"/><Relationship Id="rId4" Type="http://schemas.openxmlformats.org/officeDocument/2006/relationships/image" Target="../media/image155.wmf"/><Relationship Id="rId9" Type="http://schemas.openxmlformats.org/officeDocument/2006/relationships/image" Target="../media/image160.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169.wmf"/><Relationship Id="rId3" Type="http://schemas.openxmlformats.org/officeDocument/2006/relationships/image" Target="../media/image164.wmf"/><Relationship Id="rId7" Type="http://schemas.openxmlformats.org/officeDocument/2006/relationships/image" Target="../media/image168.wmf"/><Relationship Id="rId2" Type="http://schemas.openxmlformats.org/officeDocument/2006/relationships/image" Target="../media/image163.wmf"/><Relationship Id="rId1" Type="http://schemas.openxmlformats.org/officeDocument/2006/relationships/image" Target="../media/image162.wmf"/><Relationship Id="rId6" Type="http://schemas.openxmlformats.org/officeDocument/2006/relationships/image" Target="../media/image167.wmf"/><Relationship Id="rId5" Type="http://schemas.openxmlformats.org/officeDocument/2006/relationships/image" Target="../media/image166.wmf"/><Relationship Id="rId4" Type="http://schemas.openxmlformats.org/officeDocument/2006/relationships/image" Target="../media/image165.wmf"/><Relationship Id="rId9" Type="http://schemas.openxmlformats.org/officeDocument/2006/relationships/image" Target="../media/image170.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173.wmf"/><Relationship Id="rId2" Type="http://schemas.openxmlformats.org/officeDocument/2006/relationships/image" Target="../media/image172.wmf"/><Relationship Id="rId1" Type="http://schemas.openxmlformats.org/officeDocument/2006/relationships/image" Target="../media/image171.wmf"/><Relationship Id="rId4" Type="http://schemas.openxmlformats.org/officeDocument/2006/relationships/image" Target="../media/image174.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8" Type="http://schemas.openxmlformats.org/officeDocument/2006/relationships/image" Target="../media/image181.wmf"/><Relationship Id="rId3" Type="http://schemas.openxmlformats.org/officeDocument/2006/relationships/image" Target="../media/image176.wmf"/><Relationship Id="rId7" Type="http://schemas.openxmlformats.org/officeDocument/2006/relationships/image" Target="../media/image180.wmf"/><Relationship Id="rId2" Type="http://schemas.openxmlformats.org/officeDocument/2006/relationships/image" Target="../media/image175.wmf"/><Relationship Id="rId1" Type="http://schemas.openxmlformats.org/officeDocument/2006/relationships/image" Target="../media/image126.wmf"/><Relationship Id="rId6" Type="http://schemas.openxmlformats.org/officeDocument/2006/relationships/image" Target="../media/image179.wmf"/><Relationship Id="rId5" Type="http://schemas.openxmlformats.org/officeDocument/2006/relationships/image" Target="../media/image178.wmf"/><Relationship Id="rId4" Type="http://schemas.openxmlformats.org/officeDocument/2006/relationships/image" Target="../media/image177.wmf"/><Relationship Id="rId9" Type="http://schemas.openxmlformats.org/officeDocument/2006/relationships/image" Target="../media/image182.wmf"/></Relationships>
</file>

<file path=ppt/drawings/_rels/vmlDrawing21.vml.rels><?xml version="1.0" encoding="UTF-8" standalone="yes"?>
<Relationships xmlns="http://schemas.openxmlformats.org/package/2006/relationships"><Relationship Id="rId8" Type="http://schemas.openxmlformats.org/officeDocument/2006/relationships/image" Target="../media/image190.wmf"/><Relationship Id="rId13" Type="http://schemas.openxmlformats.org/officeDocument/2006/relationships/image" Target="../media/image195.wmf"/><Relationship Id="rId3" Type="http://schemas.openxmlformats.org/officeDocument/2006/relationships/image" Target="../media/image134.wmf"/><Relationship Id="rId7" Type="http://schemas.openxmlformats.org/officeDocument/2006/relationships/image" Target="../media/image189.wmf"/><Relationship Id="rId12" Type="http://schemas.openxmlformats.org/officeDocument/2006/relationships/image" Target="../media/image194.wmf"/><Relationship Id="rId2" Type="http://schemas.openxmlformats.org/officeDocument/2006/relationships/image" Target="../media/image185.wmf"/><Relationship Id="rId1" Type="http://schemas.openxmlformats.org/officeDocument/2006/relationships/image" Target="../media/image184.wmf"/><Relationship Id="rId6" Type="http://schemas.openxmlformats.org/officeDocument/2006/relationships/image" Target="../media/image188.wmf"/><Relationship Id="rId11" Type="http://schemas.openxmlformats.org/officeDocument/2006/relationships/image" Target="../media/image193.wmf"/><Relationship Id="rId5" Type="http://schemas.openxmlformats.org/officeDocument/2006/relationships/image" Target="../media/image187.wmf"/><Relationship Id="rId10" Type="http://schemas.openxmlformats.org/officeDocument/2006/relationships/image" Target="../media/image192.wmf"/><Relationship Id="rId4" Type="http://schemas.openxmlformats.org/officeDocument/2006/relationships/image" Target="../media/image186.wmf"/><Relationship Id="rId9" Type="http://schemas.openxmlformats.org/officeDocument/2006/relationships/image" Target="../media/image191.wmf"/><Relationship Id="rId14" Type="http://schemas.openxmlformats.org/officeDocument/2006/relationships/image" Target="../media/image196.wmf"/></Relationships>
</file>

<file path=ppt/drawings/_rels/vmlDrawing22.vml.rels><?xml version="1.0" encoding="UTF-8" standalone="yes"?>
<Relationships xmlns="http://schemas.openxmlformats.org/package/2006/relationships"><Relationship Id="rId8" Type="http://schemas.openxmlformats.org/officeDocument/2006/relationships/image" Target="../media/image204.wmf"/><Relationship Id="rId3" Type="http://schemas.openxmlformats.org/officeDocument/2006/relationships/image" Target="../media/image199.wmf"/><Relationship Id="rId7" Type="http://schemas.openxmlformats.org/officeDocument/2006/relationships/image" Target="../media/image203.wmf"/><Relationship Id="rId2" Type="http://schemas.openxmlformats.org/officeDocument/2006/relationships/image" Target="../media/image198.wmf"/><Relationship Id="rId1" Type="http://schemas.openxmlformats.org/officeDocument/2006/relationships/image" Target="../media/image197.wmf"/><Relationship Id="rId6" Type="http://schemas.openxmlformats.org/officeDocument/2006/relationships/image" Target="../media/image202.wmf"/><Relationship Id="rId5" Type="http://schemas.openxmlformats.org/officeDocument/2006/relationships/image" Target="../media/image201.wmf"/><Relationship Id="rId4" Type="http://schemas.openxmlformats.org/officeDocument/2006/relationships/image" Target="../media/image200.wmf"/><Relationship Id="rId9" Type="http://schemas.openxmlformats.org/officeDocument/2006/relationships/image" Target="../media/image205.wmf"/></Relationships>
</file>

<file path=ppt/drawings/_rels/vmlDrawing23.vml.rels><?xml version="1.0" encoding="UTF-8" standalone="yes"?>
<Relationships xmlns="http://schemas.openxmlformats.org/package/2006/relationships"><Relationship Id="rId8" Type="http://schemas.openxmlformats.org/officeDocument/2006/relationships/image" Target="../media/image213.wmf"/><Relationship Id="rId13" Type="http://schemas.openxmlformats.org/officeDocument/2006/relationships/image" Target="../media/image218.wmf"/><Relationship Id="rId3" Type="http://schemas.openxmlformats.org/officeDocument/2006/relationships/image" Target="../media/image208.wmf"/><Relationship Id="rId7" Type="http://schemas.openxmlformats.org/officeDocument/2006/relationships/image" Target="../media/image212.wmf"/><Relationship Id="rId12" Type="http://schemas.openxmlformats.org/officeDocument/2006/relationships/image" Target="../media/image217.wmf"/><Relationship Id="rId2" Type="http://schemas.openxmlformats.org/officeDocument/2006/relationships/image" Target="../media/image207.wmf"/><Relationship Id="rId1" Type="http://schemas.openxmlformats.org/officeDocument/2006/relationships/image" Target="../media/image206.wmf"/><Relationship Id="rId6" Type="http://schemas.openxmlformats.org/officeDocument/2006/relationships/image" Target="../media/image211.wmf"/><Relationship Id="rId11" Type="http://schemas.openxmlformats.org/officeDocument/2006/relationships/image" Target="../media/image216.wmf"/><Relationship Id="rId5" Type="http://schemas.openxmlformats.org/officeDocument/2006/relationships/image" Target="../media/image210.wmf"/><Relationship Id="rId15" Type="http://schemas.openxmlformats.org/officeDocument/2006/relationships/image" Target="../media/image220.wmf"/><Relationship Id="rId10" Type="http://schemas.openxmlformats.org/officeDocument/2006/relationships/image" Target="../media/image215.wmf"/><Relationship Id="rId4" Type="http://schemas.openxmlformats.org/officeDocument/2006/relationships/image" Target="../media/image209.wmf"/><Relationship Id="rId9" Type="http://schemas.openxmlformats.org/officeDocument/2006/relationships/image" Target="../media/image214.wmf"/><Relationship Id="rId14" Type="http://schemas.openxmlformats.org/officeDocument/2006/relationships/image" Target="../media/image219.wmf"/></Relationships>
</file>

<file path=ppt/drawings/_rels/vmlDrawing24.vml.rels><?xml version="1.0" encoding="UTF-8" standalone="yes"?>
<Relationships xmlns="http://schemas.openxmlformats.org/package/2006/relationships"><Relationship Id="rId8" Type="http://schemas.openxmlformats.org/officeDocument/2006/relationships/image" Target="../media/image226.wmf"/><Relationship Id="rId3" Type="http://schemas.openxmlformats.org/officeDocument/2006/relationships/image" Target="../media/image208.wmf"/><Relationship Id="rId7" Type="http://schemas.openxmlformats.org/officeDocument/2006/relationships/image" Target="../media/image225.wmf"/><Relationship Id="rId12" Type="http://schemas.openxmlformats.org/officeDocument/2006/relationships/image" Target="../media/image230.wmf"/><Relationship Id="rId2" Type="http://schemas.openxmlformats.org/officeDocument/2006/relationships/image" Target="../media/image221.wmf"/><Relationship Id="rId1" Type="http://schemas.openxmlformats.org/officeDocument/2006/relationships/image" Target="../media/image220.wmf"/><Relationship Id="rId6" Type="http://schemas.openxmlformats.org/officeDocument/2006/relationships/image" Target="../media/image224.wmf"/><Relationship Id="rId11" Type="http://schemas.openxmlformats.org/officeDocument/2006/relationships/image" Target="../media/image229.wmf"/><Relationship Id="rId5" Type="http://schemas.openxmlformats.org/officeDocument/2006/relationships/image" Target="../media/image223.wmf"/><Relationship Id="rId10" Type="http://schemas.openxmlformats.org/officeDocument/2006/relationships/image" Target="../media/image228.wmf"/><Relationship Id="rId4" Type="http://schemas.openxmlformats.org/officeDocument/2006/relationships/image" Target="../media/image222.wmf"/><Relationship Id="rId9" Type="http://schemas.openxmlformats.org/officeDocument/2006/relationships/image" Target="../media/image227.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233.wmf"/><Relationship Id="rId7" Type="http://schemas.openxmlformats.org/officeDocument/2006/relationships/image" Target="../media/image237.wmf"/><Relationship Id="rId2" Type="http://schemas.openxmlformats.org/officeDocument/2006/relationships/image" Target="../media/image232.wmf"/><Relationship Id="rId1" Type="http://schemas.openxmlformats.org/officeDocument/2006/relationships/image" Target="../media/image231.wmf"/><Relationship Id="rId6" Type="http://schemas.openxmlformats.org/officeDocument/2006/relationships/image" Target="../media/image236.wmf"/><Relationship Id="rId5" Type="http://schemas.openxmlformats.org/officeDocument/2006/relationships/image" Target="../media/image235.wmf"/><Relationship Id="rId4" Type="http://schemas.openxmlformats.org/officeDocument/2006/relationships/image" Target="../media/image234.wmf"/></Relationships>
</file>

<file path=ppt/drawings/_rels/vmlDrawing26.vml.rels><?xml version="1.0" encoding="UTF-8" standalone="yes"?>
<Relationships xmlns="http://schemas.openxmlformats.org/package/2006/relationships"><Relationship Id="rId8" Type="http://schemas.openxmlformats.org/officeDocument/2006/relationships/image" Target="../media/image250.wmf"/><Relationship Id="rId13" Type="http://schemas.openxmlformats.org/officeDocument/2006/relationships/image" Target="../media/image255.wmf"/><Relationship Id="rId3" Type="http://schemas.openxmlformats.org/officeDocument/2006/relationships/image" Target="../media/image245.wmf"/><Relationship Id="rId7" Type="http://schemas.openxmlformats.org/officeDocument/2006/relationships/image" Target="../media/image249.wmf"/><Relationship Id="rId12" Type="http://schemas.openxmlformats.org/officeDocument/2006/relationships/image" Target="../media/image254.wmf"/><Relationship Id="rId2" Type="http://schemas.openxmlformats.org/officeDocument/2006/relationships/image" Target="../media/image244.wmf"/><Relationship Id="rId1" Type="http://schemas.openxmlformats.org/officeDocument/2006/relationships/image" Target="../media/image243.wmf"/><Relationship Id="rId6" Type="http://schemas.openxmlformats.org/officeDocument/2006/relationships/image" Target="../media/image248.wmf"/><Relationship Id="rId11" Type="http://schemas.openxmlformats.org/officeDocument/2006/relationships/image" Target="../media/image253.wmf"/><Relationship Id="rId5" Type="http://schemas.openxmlformats.org/officeDocument/2006/relationships/image" Target="../media/image247.wmf"/><Relationship Id="rId15" Type="http://schemas.openxmlformats.org/officeDocument/2006/relationships/image" Target="../media/image257.wmf"/><Relationship Id="rId10" Type="http://schemas.openxmlformats.org/officeDocument/2006/relationships/image" Target="../media/image252.wmf"/><Relationship Id="rId4" Type="http://schemas.openxmlformats.org/officeDocument/2006/relationships/image" Target="../media/image246.wmf"/><Relationship Id="rId9" Type="http://schemas.openxmlformats.org/officeDocument/2006/relationships/image" Target="../media/image251.wmf"/><Relationship Id="rId14" Type="http://schemas.openxmlformats.org/officeDocument/2006/relationships/image" Target="../media/image256.wmf"/></Relationships>
</file>

<file path=ppt/drawings/_rels/vmlDrawing27.vml.rels><?xml version="1.0" encoding="UTF-8" standalone="yes"?>
<Relationships xmlns="http://schemas.openxmlformats.org/package/2006/relationships"><Relationship Id="rId8" Type="http://schemas.openxmlformats.org/officeDocument/2006/relationships/image" Target="../media/image265.wmf"/><Relationship Id="rId13" Type="http://schemas.openxmlformats.org/officeDocument/2006/relationships/image" Target="../media/image270.wmf"/><Relationship Id="rId3" Type="http://schemas.openxmlformats.org/officeDocument/2006/relationships/image" Target="../media/image260.wmf"/><Relationship Id="rId7" Type="http://schemas.openxmlformats.org/officeDocument/2006/relationships/image" Target="../media/image264.wmf"/><Relationship Id="rId12" Type="http://schemas.openxmlformats.org/officeDocument/2006/relationships/image" Target="../media/image269.wmf"/><Relationship Id="rId2" Type="http://schemas.openxmlformats.org/officeDocument/2006/relationships/image" Target="../media/image259.wmf"/><Relationship Id="rId1" Type="http://schemas.openxmlformats.org/officeDocument/2006/relationships/image" Target="../media/image244.wmf"/><Relationship Id="rId6" Type="http://schemas.openxmlformats.org/officeDocument/2006/relationships/image" Target="../media/image263.wmf"/><Relationship Id="rId11" Type="http://schemas.openxmlformats.org/officeDocument/2006/relationships/image" Target="../media/image268.wmf"/><Relationship Id="rId5" Type="http://schemas.openxmlformats.org/officeDocument/2006/relationships/image" Target="../media/image262.wmf"/><Relationship Id="rId10" Type="http://schemas.openxmlformats.org/officeDocument/2006/relationships/image" Target="../media/image267.wmf"/><Relationship Id="rId4" Type="http://schemas.openxmlformats.org/officeDocument/2006/relationships/image" Target="../media/image261.wmf"/><Relationship Id="rId9" Type="http://schemas.openxmlformats.org/officeDocument/2006/relationships/image" Target="../media/image266.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273.wmf"/><Relationship Id="rId7" Type="http://schemas.openxmlformats.org/officeDocument/2006/relationships/image" Target="../media/image277.wmf"/><Relationship Id="rId2" Type="http://schemas.openxmlformats.org/officeDocument/2006/relationships/image" Target="../media/image272.wmf"/><Relationship Id="rId1" Type="http://schemas.openxmlformats.org/officeDocument/2006/relationships/image" Target="../media/image271.wmf"/><Relationship Id="rId6" Type="http://schemas.openxmlformats.org/officeDocument/2006/relationships/image" Target="../media/image276.wmf"/><Relationship Id="rId5" Type="http://schemas.openxmlformats.org/officeDocument/2006/relationships/image" Target="../media/image275.wmf"/><Relationship Id="rId4" Type="http://schemas.openxmlformats.org/officeDocument/2006/relationships/image" Target="../media/image274.wmf"/></Relationships>
</file>

<file path=ppt/drawings/_rels/vmlDrawing29.vml.rels><?xml version="1.0" encoding="UTF-8" standalone="yes"?>
<Relationships xmlns="http://schemas.openxmlformats.org/package/2006/relationships"><Relationship Id="rId8" Type="http://schemas.openxmlformats.org/officeDocument/2006/relationships/image" Target="../media/image286.wmf"/><Relationship Id="rId13" Type="http://schemas.openxmlformats.org/officeDocument/2006/relationships/image" Target="../media/image291.wmf"/><Relationship Id="rId3" Type="http://schemas.openxmlformats.org/officeDocument/2006/relationships/image" Target="../media/image281.wmf"/><Relationship Id="rId7" Type="http://schemas.openxmlformats.org/officeDocument/2006/relationships/image" Target="../media/image285.wmf"/><Relationship Id="rId12" Type="http://schemas.openxmlformats.org/officeDocument/2006/relationships/image" Target="../media/image290.wmf"/><Relationship Id="rId2" Type="http://schemas.openxmlformats.org/officeDocument/2006/relationships/image" Target="../media/image280.wmf"/><Relationship Id="rId1" Type="http://schemas.openxmlformats.org/officeDocument/2006/relationships/image" Target="../media/image279.wmf"/><Relationship Id="rId6" Type="http://schemas.openxmlformats.org/officeDocument/2006/relationships/image" Target="../media/image284.wmf"/><Relationship Id="rId11" Type="http://schemas.openxmlformats.org/officeDocument/2006/relationships/image" Target="../media/image289.wmf"/><Relationship Id="rId5" Type="http://schemas.openxmlformats.org/officeDocument/2006/relationships/image" Target="../media/image283.wmf"/><Relationship Id="rId10" Type="http://schemas.openxmlformats.org/officeDocument/2006/relationships/image" Target="../media/image288.wmf"/><Relationship Id="rId4" Type="http://schemas.openxmlformats.org/officeDocument/2006/relationships/image" Target="../media/image282.wmf"/><Relationship Id="rId9" Type="http://schemas.openxmlformats.org/officeDocument/2006/relationships/image" Target="../media/image287.wmf"/><Relationship Id="rId14" Type="http://schemas.openxmlformats.org/officeDocument/2006/relationships/image" Target="../media/image292.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image" Target="../media/image15.wmf"/><Relationship Id="rId7" Type="http://schemas.openxmlformats.org/officeDocument/2006/relationships/image" Target="../media/image19.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18.wmf"/><Relationship Id="rId5" Type="http://schemas.openxmlformats.org/officeDocument/2006/relationships/image" Target="../media/image17.wmf"/><Relationship Id="rId10" Type="http://schemas.openxmlformats.org/officeDocument/2006/relationships/image" Target="../media/image22.wmf"/><Relationship Id="rId4" Type="http://schemas.openxmlformats.org/officeDocument/2006/relationships/image" Target="../media/image16.wmf"/><Relationship Id="rId9" Type="http://schemas.openxmlformats.org/officeDocument/2006/relationships/image" Target="../media/image21.wmf"/></Relationships>
</file>

<file path=ppt/drawings/_rels/vmlDrawing30.vml.rels><?xml version="1.0" encoding="UTF-8" standalone="yes"?>
<Relationships xmlns="http://schemas.openxmlformats.org/package/2006/relationships"><Relationship Id="rId8" Type="http://schemas.openxmlformats.org/officeDocument/2006/relationships/image" Target="../media/image286.wmf"/><Relationship Id="rId3" Type="http://schemas.openxmlformats.org/officeDocument/2006/relationships/image" Target="../media/image281.wmf"/><Relationship Id="rId7" Type="http://schemas.openxmlformats.org/officeDocument/2006/relationships/image" Target="../media/image285.wmf"/><Relationship Id="rId12" Type="http://schemas.openxmlformats.org/officeDocument/2006/relationships/image" Target="../media/image296.wmf"/><Relationship Id="rId2" Type="http://schemas.openxmlformats.org/officeDocument/2006/relationships/image" Target="../media/image280.wmf"/><Relationship Id="rId1" Type="http://schemas.openxmlformats.org/officeDocument/2006/relationships/image" Target="../media/image279.wmf"/><Relationship Id="rId6" Type="http://schemas.openxmlformats.org/officeDocument/2006/relationships/image" Target="../media/image284.wmf"/><Relationship Id="rId11" Type="http://schemas.openxmlformats.org/officeDocument/2006/relationships/image" Target="../media/image295.wmf"/><Relationship Id="rId5" Type="http://schemas.openxmlformats.org/officeDocument/2006/relationships/image" Target="../media/image283.wmf"/><Relationship Id="rId10" Type="http://schemas.openxmlformats.org/officeDocument/2006/relationships/image" Target="../media/image294.wmf"/><Relationship Id="rId4" Type="http://schemas.openxmlformats.org/officeDocument/2006/relationships/image" Target="../media/image282.wmf"/><Relationship Id="rId9" Type="http://schemas.openxmlformats.org/officeDocument/2006/relationships/image" Target="../media/image293.wmf"/></Relationships>
</file>

<file path=ppt/drawings/_rels/vmlDrawing31.vml.rels><?xml version="1.0" encoding="UTF-8" standalone="yes"?>
<Relationships xmlns="http://schemas.openxmlformats.org/package/2006/relationships"><Relationship Id="rId8" Type="http://schemas.openxmlformats.org/officeDocument/2006/relationships/image" Target="../media/image286.wmf"/><Relationship Id="rId13" Type="http://schemas.openxmlformats.org/officeDocument/2006/relationships/image" Target="../media/image301.wmf"/><Relationship Id="rId18" Type="http://schemas.openxmlformats.org/officeDocument/2006/relationships/image" Target="../media/image306.wmf"/><Relationship Id="rId3" Type="http://schemas.openxmlformats.org/officeDocument/2006/relationships/image" Target="../media/image281.wmf"/><Relationship Id="rId7" Type="http://schemas.openxmlformats.org/officeDocument/2006/relationships/image" Target="../media/image285.wmf"/><Relationship Id="rId12" Type="http://schemas.openxmlformats.org/officeDocument/2006/relationships/image" Target="../media/image300.wmf"/><Relationship Id="rId17" Type="http://schemas.openxmlformats.org/officeDocument/2006/relationships/image" Target="../media/image305.wmf"/><Relationship Id="rId2" Type="http://schemas.openxmlformats.org/officeDocument/2006/relationships/image" Target="../media/image280.wmf"/><Relationship Id="rId16" Type="http://schemas.openxmlformats.org/officeDocument/2006/relationships/image" Target="../media/image304.wmf"/><Relationship Id="rId20" Type="http://schemas.openxmlformats.org/officeDocument/2006/relationships/image" Target="../media/image308.wmf"/><Relationship Id="rId1" Type="http://schemas.openxmlformats.org/officeDocument/2006/relationships/image" Target="../media/image279.wmf"/><Relationship Id="rId6" Type="http://schemas.openxmlformats.org/officeDocument/2006/relationships/image" Target="../media/image284.wmf"/><Relationship Id="rId11" Type="http://schemas.openxmlformats.org/officeDocument/2006/relationships/image" Target="../media/image299.wmf"/><Relationship Id="rId5" Type="http://schemas.openxmlformats.org/officeDocument/2006/relationships/image" Target="../media/image283.wmf"/><Relationship Id="rId15" Type="http://schemas.openxmlformats.org/officeDocument/2006/relationships/image" Target="../media/image303.wmf"/><Relationship Id="rId10" Type="http://schemas.openxmlformats.org/officeDocument/2006/relationships/image" Target="../media/image298.wmf"/><Relationship Id="rId19" Type="http://schemas.openxmlformats.org/officeDocument/2006/relationships/image" Target="../media/image307.wmf"/><Relationship Id="rId4" Type="http://schemas.openxmlformats.org/officeDocument/2006/relationships/image" Target="../media/image282.wmf"/><Relationship Id="rId9" Type="http://schemas.openxmlformats.org/officeDocument/2006/relationships/image" Target="../media/image297.wmf"/><Relationship Id="rId14" Type="http://schemas.openxmlformats.org/officeDocument/2006/relationships/image" Target="../media/image302.wmf"/></Relationships>
</file>

<file path=ppt/drawings/_rels/vmlDrawing32.vml.rels><?xml version="1.0" encoding="UTF-8" standalone="yes"?>
<Relationships xmlns="http://schemas.openxmlformats.org/package/2006/relationships"><Relationship Id="rId8" Type="http://schemas.openxmlformats.org/officeDocument/2006/relationships/image" Target="../media/image316.wmf"/><Relationship Id="rId3" Type="http://schemas.openxmlformats.org/officeDocument/2006/relationships/image" Target="../media/image311.wmf"/><Relationship Id="rId7" Type="http://schemas.openxmlformats.org/officeDocument/2006/relationships/image" Target="../media/image315.wmf"/><Relationship Id="rId2" Type="http://schemas.openxmlformats.org/officeDocument/2006/relationships/image" Target="../media/image310.wmf"/><Relationship Id="rId1" Type="http://schemas.openxmlformats.org/officeDocument/2006/relationships/image" Target="../media/image309.wmf"/><Relationship Id="rId6" Type="http://schemas.openxmlformats.org/officeDocument/2006/relationships/image" Target="../media/image314.wmf"/><Relationship Id="rId5" Type="http://schemas.openxmlformats.org/officeDocument/2006/relationships/image" Target="../media/image313.wmf"/><Relationship Id="rId10" Type="http://schemas.openxmlformats.org/officeDocument/2006/relationships/image" Target="../media/image318.wmf"/><Relationship Id="rId4" Type="http://schemas.openxmlformats.org/officeDocument/2006/relationships/image" Target="../media/image312.wmf"/><Relationship Id="rId9" Type="http://schemas.openxmlformats.org/officeDocument/2006/relationships/image" Target="../media/image317.wmf"/></Relationships>
</file>

<file path=ppt/drawings/_rels/vmlDrawing33.vml.rels><?xml version="1.0" encoding="UTF-8" standalone="yes"?>
<Relationships xmlns="http://schemas.openxmlformats.org/package/2006/relationships"><Relationship Id="rId8" Type="http://schemas.openxmlformats.org/officeDocument/2006/relationships/image" Target="../media/image326.wmf"/><Relationship Id="rId3" Type="http://schemas.openxmlformats.org/officeDocument/2006/relationships/image" Target="../media/image321.wmf"/><Relationship Id="rId7" Type="http://schemas.openxmlformats.org/officeDocument/2006/relationships/image" Target="../media/image325.wmf"/><Relationship Id="rId2" Type="http://schemas.openxmlformats.org/officeDocument/2006/relationships/image" Target="../media/image320.wmf"/><Relationship Id="rId1" Type="http://schemas.openxmlformats.org/officeDocument/2006/relationships/image" Target="../media/image319.wmf"/><Relationship Id="rId6" Type="http://schemas.openxmlformats.org/officeDocument/2006/relationships/image" Target="../media/image324.wmf"/><Relationship Id="rId5" Type="http://schemas.openxmlformats.org/officeDocument/2006/relationships/image" Target="../media/image323.wmf"/><Relationship Id="rId4" Type="http://schemas.openxmlformats.org/officeDocument/2006/relationships/image" Target="../media/image322.wmf"/></Relationships>
</file>

<file path=ppt/drawings/_rels/vmlDrawing34.vml.rels><?xml version="1.0" encoding="UTF-8" standalone="yes"?>
<Relationships xmlns="http://schemas.openxmlformats.org/package/2006/relationships"><Relationship Id="rId8" Type="http://schemas.openxmlformats.org/officeDocument/2006/relationships/image" Target="../media/image335.wmf"/><Relationship Id="rId13" Type="http://schemas.openxmlformats.org/officeDocument/2006/relationships/image" Target="../media/image340.wmf"/><Relationship Id="rId3" Type="http://schemas.openxmlformats.org/officeDocument/2006/relationships/image" Target="../media/image330.wmf"/><Relationship Id="rId7" Type="http://schemas.openxmlformats.org/officeDocument/2006/relationships/image" Target="../media/image334.wmf"/><Relationship Id="rId12" Type="http://schemas.openxmlformats.org/officeDocument/2006/relationships/image" Target="../media/image339.wmf"/><Relationship Id="rId2" Type="http://schemas.openxmlformats.org/officeDocument/2006/relationships/image" Target="../media/image329.wmf"/><Relationship Id="rId1" Type="http://schemas.openxmlformats.org/officeDocument/2006/relationships/image" Target="../media/image328.wmf"/><Relationship Id="rId6" Type="http://schemas.openxmlformats.org/officeDocument/2006/relationships/image" Target="../media/image333.wmf"/><Relationship Id="rId11" Type="http://schemas.openxmlformats.org/officeDocument/2006/relationships/image" Target="../media/image338.wmf"/><Relationship Id="rId5" Type="http://schemas.openxmlformats.org/officeDocument/2006/relationships/image" Target="../media/image332.wmf"/><Relationship Id="rId10" Type="http://schemas.openxmlformats.org/officeDocument/2006/relationships/image" Target="../media/image337.wmf"/><Relationship Id="rId4" Type="http://schemas.openxmlformats.org/officeDocument/2006/relationships/image" Target="../media/image331.wmf"/><Relationship Id="rId9" Type="http://schemas.openxmlformats.org/officeDocument/2006/relationships/image" Target="../media/image336.wmf"/></Relationships>
</file>

<file path=ppt/drawings/_rels/vmlDrawing35.vml.rels><?xml version="1.0" encoding="UTF-8" standalone="yes"?>
<Relationships xmlns="http://schemas.openxmlformats.org/package/2006/relationships"><Relationship Id="rId8" Type="http://schemas.openxmlformats.org/officeDocument/2006/relationships/image" Target="../media/image348.wmf"/><Relationship Id="rId13" Type="http://schemas.openxmlformats.org/officeDocument/2006/relationships/image" Target="../media/image353.wmf"/><Relationship Id="rId3" Type="http://schemas.openxmlformats.org/officeDocument/2006/relationships/image" Target="../media/image343.wmf"/><Relationship Id="rId7" Type="http://schemas.openxmlformats.org/officeDocument/2006/relationships/image" Target="../media/image347.wmf"/><Relationship Id="rId12" Type="http://schemas.openxmlformats.org/officeDocument/2006/relationships/image" Target="../media/image352.wmf"/><Relationship Id="rId2" Type="http://schemas.openxmlformats.org/officeDocument/2006/relationships/image" Target="../media/image342.wmf"/><Relationship Id="rId1" Type="http://schemas.openxmlformats.org/officeDocument/2006/relationships/image" Target="../media/image341.wmf"/><Relationship Id="rId6" Type="http://schemas.openxmlformats.org/officeDocument/2006/relationships/image" Target="../media/image346.wmf"/><Relationship Id="rId11" Type="http://schemas.openxmlformats.org/officeDocument/2006/relationships/image" Target="../media/image351.wmf"/><Relationship Id="rId5" Type="http://schemas.openxmlformats.org/officeDocument/2006/relationships/image" Target="../media/image345.wmf"/><Relationship Id="rId10" Type="http://schemas.openxmlformats.org/officeDocument/2006/relationships/image" Target="../media/image350.wmf"/><Relationship Id="rId4" Type="http://schemas.openxmlformats.org/officeDocument/2006/relationships/image" Target="../media/image344.wmf"/><Relationship Id="rId9" Type="http://schemas.openxmlformats.org/officeDocument/2006/relationships/image" Target="../media/image349.wmf"/><Relationship Id="rId14" Type="http://schemas.openxmlformats.org/officeDocument/2006/relationships/image" Target="../media/image35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5.wmf"/><Relationship Id="rId7" Type="http://schemas.openxmlformats.org/officeDocument/2006/relationships/image" Target="../media/image29.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image" Target="../media/image42.wmf"/><Relationship Id="rId3" Type="http://schemas.openxmlformats.org/officeDocument/2006/relationships/image" Target="../media/image32.wmf"/><Relationship Id="rId7" Type="http://schemas.openxmlformats.org/officeDocument/2006/relationships/image" Target="../media/image36.wmf"/><Relationship Id="rId12" Type="http://schemas.openxmlformats.org/officeDocument/2006/relationships/image" Target="../media/image41.wmf"/><Relationship Id="rId2" Type="http://schemas.openxmlformats.org/officeDocument/2006/relationships/image" Target="../media/image31.wmf"/><Relationship Id="rId16" Type="http://schemas.openxmlformats.org/officeDocument/2006/relationships/image" Target="../media/image45.wmf"/><Relationship Id="rId1" Type="http://schemas.openxmlformats.org/officeDocument/2006/relationships/image" Target="../media/image30.wmf"/><Relationship Id="rId6" Type="http://schemas.openxmlformats.org/officeDocument/2006/relationships/image" Target="../media/image35.wmf"/><Relationship Id="rId11" Type="http://schemas.openxmlformats.org/officeDocument/2006/relationships/image" Target="../media/image40.wmf"/><Relationship Id="rId5" Type="http://schemas.openxmlformats.org/officeDocument/2006/relationships/image" Target="../media/image34.wmf"/><Relationship Id="rId15" Type="http://schemas.openxmlformats.org/officeDocument/2006/relationships/image" Target="../media/image44.wmf"/><Relationship Id="rId10" Type="http://schemas.openxmlformats.org/officeDocument/2006/relationships/image" Target="../media/image39.wmf"/><Relationship Id="rId4" Type="http://schemas.openxmlformats.org/officeDocument/2006/relationships/image" Target="../media/image33.wmf"/><Relationship Id="rId9" Type="http://schemas.openxmlformats.org/officeDocument/2006/relationships/image" Target="../media/image38.wmf"/><Relationship Id="rId14" Type="http://schemas.openxmlformats.org/officeDocument/2006/relationships/image" Target="../media/image43.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image" Target="../media/image48.wmf"/><Relationship Id="rId7" Type="http://schemas.openxmlformats.org/officeDocument/2006/relationships/image" Target="../media/image52.wmf"/><Relationship Id="rId12" Type="http://schemas.openxmlformats.org/officeDocument/2006/relationships/image" Target="../media/image57.wmf"/><Relationship Id="rId2" Type="http://schemas.openxmlformats.org/officeDocument/2006/relationships/image" Target="../media/image47.wmf"/><Relationship Id="rId1" Type="http://schemas.openxmlformats.org/officeDocument/2006/relationships/image" Target="../media/image46.wmf"/><Relationship Id="rId6" Type="http://schemas.openxmlformats.org/officeDocument/2006/relationships/image" Target="../media/image51.wmf"/><Relationship Id="rId11" Type="http://schemas.openxmlformats.org/officeDocument/2006/relationships/image" Target="../media/image56.wmf"/><Relationship Id="rId5" Type="http://schemas.openxmlformats.org/officeDocument/2006/relationships/image" Target="../media/image50.wmf"/><Relationship Id="rId10" Type="http://schemas.openxmlformats.org/officeDocument/2006/relationships/image" Target="../media/image55.wmf"/><Relationship Id="rId4" Type="http://schemas.openxmlformats.org/officeDocument/2006/relationships/image" Target="../media/image49.wmf"/><Relationship Id="rId9" Type="http://schemas.openxmlformats.org/officeDocument/2006/relationships/image" Target="../media/image54.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65.wmf"/><Relationship Id="rId13" Type="http://schemas.openxmlformats.org/officeDocument/2006/relationships/image" Target="../media/image70.wmf"/><Relationship Id="rId3" Type="http://schemas.openxmlformats.org/officeDocument/2006/relationships/image" Target="../media/image60.wmf"/><Relationship Id="rId7" Type="http://schemas.openxmlformats.org/officeDocument/2006/relationships/image" Target="../media/image64.wmf"/><Relationship Id="rId12" Type="http://schemas.openxmlformats.org/officeDocument/2006/relationships/image" Target="../media/image69.wmf"/><Relationship Id="rId17" Type="http://schemas.openxmlformats.org/officeDocument/2006/relationships/image" Target="../media/image74.wmf"/><Relationship Id="rId2" Type="http://schemas.openxmlformats.org/officeDocument/2006/relationships/image" Target="../media/image59.wmf"/><Relationship Id="rId16" Type="http://schemas.openxmlformats.org/officeDocument/2006/relationships/image" Target="../media/image73.wmf"/><Relationship Id="rId1" Type="http://schemas.openxmlformats.org/officeDocument/2006/relationships/image" Target="../media/image58.wmf"/><Relationship Id="rId6" Type="http://schemas.openxmlformats.org/officeDocument/2006/relationships/image" Target="../media/image63.wmf"/><Relationship Id="rId11" Type="http://schemas.openxmlformats.org/officeDocument/2006/relationships/image" Target="../media/image68.wmf"/><Relationship Id="rId5" Type="http://schemas.openxmlformats.org/officeDocument/2006/relationships/image" Target="../media/image62.wmf"/><Relationship Id="rId15" Type="http://schemas.openxmlformats.org/officeDocument/2006/relationships/image" Target="../media/image72.wmf"/><Relationship Id="rId10" Type="http://schemas.openxmlformats.org/officeDocument/2006/relationships/image" Target="../media/image67.wmf"/><Relationship Id="rId4" Type="http://schemas.openxmlformats.org/officeDocument/2006/relationships/image" Target="../media/image61.wmf"/><Relationship Id="rId9" Type="http://schemas.openxmlformats.org/officeDocument/2006/relationships/image" Target="../media/image66.wmf"/><Relationship Id="rId14" Type="http://schemas.openxmlformats.org/officeDocument/2006/relationships/image" Target="../media/image7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76.wmf"/><Relationship Id="rId1" Type="http://schemas.openxmlformats.org/officeDocument/2006/relationships/image" Target="../media/image75.wmf"/><Relationship Id="rId6" Type="http://schemas.openxmlformats.org/officeDocument/2006/relationships/image" Target="../media/image80.wmf"/><Relationship Id="rId5" Type="http://schemas.openxmlformats.org/officeDocument/2006/relationships/image" Target="../media/image79.wmf"/><Relationship Id="rId4" Type="http://schemas.openxmlformats.org/officeDocument/2006/relationships/image" Target="../media/image78.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88.wmf"/><Relationship Id="rId13" Type="http://schemas.openxmlformats.org/officeDocument/2006/relationships/image" Target="../media/image93.wmf"/><Relationship Id="rId3" Type="http://schemas.openxmlformats.org/officeDocument/2006/relationships/image" Target="../media/image83.wmf"/><Relationship Id="rId7" Type="http://schemas.openxmlformats.org/officeDocument/2006/relationships/image" Target="../media/image87.wmf"/><Relationship Id="rId12" Type="http://schemas.openxmlformats.org/officeDocument/2006/relationships/image" Target="../media/image92.wmf"/><Relationship Id="rId2" Type="http://schemas.openxmlformats.org/officeDocument/2006/relationships/image" Target="../media/image82.wmf"/><Relationship Id="rId1" Type="http://schemas.openxmlformats.org/officeDocument/2006/relationships/image" Target="../media/image81.wmf"/><Relationship Id="rId6" Type="http://schemas.openxmlformats.org/officeDocument/2006/relationships/image" Target="../media/image86.wmf"/><Relationship Id="rId11" Type="http://schemas.openxmlformats.org/officeDocument/2006/relationships/image" Target="../media/image91.wmf"/><Relationship Id="rId5" Type="http://schemas.openxmlformats.org/officeDocument/2006/relationships/image" Target="../media/image85.wmf"/><Relationship Id="rId10" Type="http://schemas.openxmlformats.org/officeDocument/2006/relationships/image" Target="../media/image90.wmf"/><Relationship Id="rId4" Type="http://schemas.openxmlformats.org/officeDocument/2006/relationships/image" Target="../media/image84.wmf"/><Relationship Id="rId9" Type="http://schemas.openxmlformats.org/officeDocument/2006/relationships/image" Target="../media/image8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21D160-98F1-4CED-AD98-32CA91619159}" type="datetimeFigureOut">
              <a:rPr lang="fr-FR" smtClean="0"/>
              <a:pPr/>
              <a:t>05/06/2023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F0A025-6E92-4244-965B-BE5F8D68F59A}" type="slidenum">
              <a:rPr lang="fr-FR" smtClean="0"/>
              <a:pPr/>
              <a:t>‹#›</a:t>
            </a:fld>
            <a:endParaRPr lang="fr-FR"/>
          </a:p>
        </p:txBody>
      </p:sp>
    </p:spTree>
    <p:extLst>
      <p:ext uri="{BB962C8B-B14F-4D97-AF65-F5344CB8AC3E}">
        <p14:creationId xmlns:p14="http://schemas.microsoft.com/office/powerpoint/2010/main" val="3136319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a:t>Столкновения</a:t>
            </a:r>
            <a:r>
              <a:rPr lang="ru-RU" baseline="0" dirty="0"/>
              <a:t> между молекулами играют решающую роль в механизме установления равновесия в газах. Столкновения – </a:t>
            </a:r>
          </a:p>
          <a:p>
            <a:r>
              <a:rPr lang="ru-RU" baseline="0" dirty="0"/>
              <a:t>То и есть механизм, обеспечивающий переход газа к равновесному состоянию и поддержание равновесного состояния. В частности, столкновения ответственны за установление равновесного </a:t>
            </a:r>
            <a:r>
              <a:rPr lang="ru-RU" baseline="0" dirty="0" err="1"/>
              <a:t>максвелловского</a:t>
            </a:r>
            <a:r>
              <a:rPr lang="ru-RU" baseline="0" dirty="0"/>
              <a:t> распределения молекул по скоростям.  </a:t>
            </a:r>
            <a:endParaRPr lang="ru-RU" dirty="0"/>
          </a:p>
        </p:txBody>
      </p:sp>
      <p:sp>
        <p:nvSpPr>
          <p:cNvPr id="4" name="Slide Number Placeholder 3"/>
          <p:cNvSpPr>
            <a:spLocks noGrp="1"/>
          </p:cNvSpPr>
          <p:nvPr>
            <p:ph type="sldNum" sz="quarter" idx="10"/>
          </p:nvPr>
        </p:nvSpPr>
        <p:spPr/>
        <p:txBody>
          <a:bodyPr/>
          <a:lstStyle/>
          <a:p>
            <a:fld id="{05F0A025-6E92-4244-965B-BE5F8D68F59A}" type="slidenum">
              <a:rPr lang="fr-FR" smtClean="0"/>
              <a:pPr/>
              <a:t>1</a:t>
            </a:fld>
            <a:endParaRPr lang="fr-FR"/>
          </a:p>
        </p:txBody>
      </p:sp>
    </p:spTree>
    <p:extLst>
      <p:ext uri="{BB962C8B-B14F-4D97-AF65-F5344CB8AC3E}">
        <p14:creationId xmlns:p14="http://schemas.microsoft.com/office/powerpoint/2010/main" val="3042730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a:t>Вероятность столкновения с конкретным результатом описывается с помощью понятия поперечного сечения рассеивания.</a:t>
            </a:r>
          </a:p>
        </p:txBody>
      </p:sp>
      <p:sp>
        <p:nvSpPr>
          <p:cNvPr id="4" name="Slide Number Placeholder 3"/>
          <p:cNvSpPr>
            <a:spLocks noGrp="1"/>
          </p:cNvSpPr>
          <p:nvPr>
            <p:ph type="sldNum" sz="quarter" idx="5"/>
          </p:nvPr>
        </p:nvSpPr>
        <p:spPr/>
        <p:txBody>
          <a:bodyPr/>
          <a:lstStyle/>
          <a:p>
            <a:fld id="{05F0A025-6E92-4244-965B-BE5F8D68F59A}" type="slidenum">
              <a:rPr lang="fr-FR" smtClean="0"/>
              <a:pPr/>
              <a:t>2</a:t>
            </a:fld>
            <a:endParaRPr lang="fr-FR"/>
          </a:p>
        </p:txBody>
      </p:sp>
    </p:spTree>
    <p:extLst>
      <p:ext uri="{BB962C8B-B14F-4D97-AF65-F5344CB8AC3E}">
        <p14:creationId xmlns:p14="http://schemas.microsoft.com/office/powerpoint/2010/main" val="2071183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A0421F27-E944-486A-AAF8-0393F6DBC384}" type="datetimeFigureOut">
              <a:rPr lang="fr-FR" smtClean="0"/>
              <a:pPr/>
              <a:t>05/06/2023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AB6FB24-49EF-4936-9312-2A3079B648CA}" type="slidenum">
              <a:rPr lang="fr-FR" smtClean="0"/>
              <a:pPr/>
              <a:t>‹#›</a:t>
            </a:fld>
            <a:endParaRPr lang="fr-FR"/>
          </a:p>
        </p:txBody>
      </p:sp>
    </p:spTree>
    <p:extLst>
      <p:ext uri="{BB962C8B-B14F-4D97-AF65-F5344CB8AC3E}">
        <p14:creationId xmlns:p14="http://schemas.microsoft.com/office/powerpoint/2010/main" val="353851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0421F27-E944-486A-AAF8-0393F6DBC384}" type="datetimeFigureOut">
              <a:rPr lang="fr-FR" smtClean="0"/>
              <a:pPr/>
              <a:t>05/06/2023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AB6FB24-49EF-4936-9312-2A3079B648CA}" type="slidenum">
              <a:rPr lang="fr-FR" smtClean="0"/>
              <a:pPr/>
              <a:t>‹#›</a:t>
            </a:fld>
            <a:endParaRPr lang="fr-FR"/>
          </a:p>
        </p:txBody>
      </p:sp>
    </p:spTree>
    <p:extLst>
      <p:ext uri="{BB962C8B-B14F-4D97-AF65-F5344CB8AC3E}">
        <p14:creationId xmlns:p14="http://schemas.microsoft.com/office/powerpoint/2010/main" val="2973965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0421F27-E944-486A-AAF8-0393F6DBC384}" type="datetimeFigureOut">
              <a:rPr lang="fr-FR" smtClean="0"/>
              <a:pPr/>
              <a:t>05/06/2023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AB6FB24-49EF-4936-9312-2A3079B648CA}" type="slidenum">
              <a:rPr lang="fr-FR" smtClean="0"/>
              <a:pPr/>
              <a:t>‹#›</a:t>
            </a:fld>
            <a:endParaRPr lang="fr-FR"/>
          </a:p>
        </p:txBody>
      </p:sp>
    </p:spTree>
    <p:extLst>
      <p:ext uri="{BB962C8B-B14F-4D97-AF65-F5344CB8AC3E}">
        <p14:creationId xmlns:p14="http://schemas.microsoft.com/office/powerpoint/2010/main" val="3150964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0421F27-E944-486A-AAF8-0393F6DBC384}" type="datetimeFigureOut">
              <a:rPr lang="fr-FR" smtClean="0"/>
              <a:pPr/>
              <a:t>05/06/2023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AB6FB24-49EF-4936-9312-2A3079B648CA}" type="slidenum">
              <a:rPr lang="fr-FR" smtClean="0"/>
              <a:pPr/>
              <a:t>‹#›</a:t>
            </a:fld>
            <a:endParaRPr lang="fr-FR"/>
          </a:p>
        </p:txBody>
      </p:sp>
    </p:spTree>
    <p:extLst>
      <p:ext uri="{BB962C8B-B14F-4D97-AF65-F5344CB8AC3E}">
        <p14:creationId xmlns:p14="http://schemas.microsoft.com/office/powerpoint/2010/main" val="1677568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A0421F27-E944-486A-AAF8-0393F6DBC384}" type="datetimeFigureOut">
              <a:rPr lang="fr-FR" smtClean="0"/>
              <a:pPr/>
              <a:t>05/06/2023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AB6FB24-49EF-4936-9312-2A3079B648CA}" type="slidenum">
              <a:rPr lang="fr-FR" smtClean="0"/>
              <a:pPr/>
              <a:t>‹#›</a:t>
            </a:fld>
            <a:endParaRPr lang="fr-FR"/>
          </a:p>
        </p:txBody>
      </p:sp>
    </p:spTree>
    <p:extLst>
      <p:ext uri="{BB962C8B-B14F-4D97-AF65-F5344CB8AC3E}">
        <p14:creationId xmlns:p14="http://schemas.microsoft.com/office/powerpoint/2010/main" val="2986111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A0421F27-E944-486A-AAF8-0393F6DBC384}" type="datetimeFigureOut">
              <a:rPr lang="fr-FR" smtClean="0"/>
              <a:pPr/>
              <a:t>05/06/2023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AB6FB24-49EF-4936-9312-2A3079B648CA}" type="slidenum">
              <a:rPr lang="fr-FR" smtClean="0"/>
              <a:pPr/>
              <a:t>‹#›</a:t>
            </a:fld>
            <a:endParaRPr lang="fr-FR"/>
          </a:p>
        </p:txBody>
      </p:sp>
    </p:spTree>
    <p:extLst>
      <p:ext uri="{BB962C8B-B14F-4D97-AF65-F5344CB8AC3E}">
        <p14:creationId xmlns:p14="http://schemas.microsoft.com/office/powerpoint/2010/main" val="3301416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A0421F27-E944-486A-AAF8-0393F6DBC384}" type="datetimeFigureOut">
              <a:rPr lang="fr-FR" smtClean="0"/>
              <a:pPr/>
              <a:t>05/06/2023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AB6FB24-49EF-4936-9312-2A3079B648CA}" type="slidenum">
              <a:rPr lang="fr-FR" smtClean="0"/>
              <a:pPr/>
              <a:t>‹#›</a:t>
            </a:fld>
            <a:endParaRPr lang="fr-FR"/>
          </a:p>
        </p:txBody>
      </p:sp>
    </p:spTree>
    <p:extLst>
      <p:ext uri="{BB962C8B-B14F-4D97-AF65-F5344CB8AC3E}">
        <p14:creationId xmlns:p14="http://schemas.microsoft.com/office/powerpoint/2010/main" val="1336105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A0421F27-E944-486A-AAF8-0393F6DBC384}" type="datetimeFigureOut">
              <a:rPr lang="fr-FR" smtClean="0"/>
              <a:pPr/>
              <a:t>05/06/2023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AB6FB24-49EF-4936-9312-2A3079B648CA}" type="slidenum">
              <a:rPr lang="fr-FR" smtClean="0"/>
              <a:pPr/>
              <a:t>‹#›</a:t>
            </a:fld>
            <a:endParaRPr lang="fr-FR"/>
          </a:p>
        </p:txBody>
      </p:sp>
    </p:spTree>
    <p:extLst>
      <p:ext uri="{BB962C8B-B14F-4D97-AF65-F5344CB8AC3E}">
        <p14:creationId xmlns:p14="http://schemas.microsoft.com/office/powerpoint/2010/main" val="631248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0421F27-E944-486A-AAF8-0393F6DBC384}" type="datetimeFigureOut">
              <a:rPr lang="fr-FR" smtClean="0"/>
              <a:pPr/>
              <a:t>05/06/2023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AB6FB24-49EF-4936-9312-2A3079B648CA}" type="slidenum">
              <a:rPr lang="fr-FR" smtClean="0"/>
              <a:pPr/>
              <a:t>‹#›</a:t>
            </a:fld>
            <a:endParaRPr lang="fr-FR"/>
          </a:p>
        </p:txBody>
      </p:sp>
    </p:spTree>
    <p:extLst>
      <p:ext uri="{BB962C8B-B14F-4D97-AF65-F5344CB8AC3E}">
        <p14:creationId xmlns:p14="http://schemas.microsoft.com/office/powerpoint/2010/main" val="2233428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A0421F27-E944-486A-AAF8-0393F6DBC384}" type="datetimeFigureOut">
              <a:rPr lang="fr-FR" smtClean="0"/>
              <a:pPr/>
              <a:t>05/06/2023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AB6FB24-49EF-4936-9312-2A3079B648CA}" type="slidenum">
              <a:rPr lang="fr-FR" smtClean="0"/>
              <a:pPr/>
              <a:t>‹#›</a:t>
            </a:fld>
            <a:endParaRPr lang="fr-FR"/>
          </a:p>
        </p:txBody>
      </p:sp>
    </p:spTree>
    <p:extLst>
      <p:ext uri="{BB962C8B-B14F-4D97-AF65-F5344CB8AC3E}">
        <p14:creationId xmlns:p14="http://schemas.microsoft.com/office/powerpoint/2010/main" val="611491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A0421F27-E944-486A-AAF8-0393F6DBC384}" type="datetimeFigureOut">
              <a:rPr lang="fr-FR" smtClean="0"/>
              <a:pPr/>
              <a:t>05/06/2023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AB6FB24-49EF-4936-9312-2A3079B648CA}" type="slidenum">
              <a:rPr lang="fr-FR" smtClean="0"/>
              <a:pPr/>
              <a:t>‹#›</a:t>
            </a:fld>
            <a:endParaRPr lang="fr-FR"/>
          </a:p>
        </p:txBody>
      </p:sp>
    </p:spTree>
    <p:extLst>
      <p:ext uri="{BB962C8B-B14F-4D97-AF65-F5344CB8AC3E}">
        <p14:creationId xmlns:p14="http://schemas.microsoft.com/office/powerpoint/2010/main" val="2590755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421F27-E944-486A-AAF8-0393F6DBC384}" type="datetimeFigureOut">
              <a:rPr lang="fr-FR" smtClean="0"/>
              <a:pPr/>
              <a:t>05/06/2023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B6FB24-49EF-4936-9312-2A3079B648CA}" type="slidenum">
              <a:rPr lang="fr-FR" smtClean="0"/>
              <a:pPr/>
              <a:t>‹#›</a:t>
            </a:fld>
            <a:endParaRPr lang="fr-FR"/>
          </a:p>
        </p:txBody>
      </p:sp>
    </p:spTree>
    <p:extLst>
      <p:ext uri="{BB962C8B-B14F-4D97-AF65-F5344CB8AC3E}">
        <p14:creationId xmlns:p14="http://schemas.microsoft.com/office/powerpoint/2010/main" val="11734271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xml"/><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5" Type="http://schemas.openxmlformats.org/officeDocument/2006/relationships/image" Target="../media/image1.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3.wmf"/></Relationships>
</file>

<file path=ppt/slides/_rels/slide10.xml.rels><?xml version="1.0" encoding="UTF-8" standalone="yes"?>
<Relationships xmlns="http://schemas.openxmlformats.org/package/2006/relationships"><Relationship Id="rId8" Type="http://schemas.openxmlformats.org/officeDocument/2006/relationships/image" Target="../media/image83.wmf"/><Relationship Id="rId13" Type="http://schemas.openxmlformats.org/officeDocument/2006/relationships/oleObject" Target="../embeddings/oleObject101.bin"/><Relationship Id="rId18" Type="http://schemas.openxmlformats.org/officeDocument/2006/relationships/image" Target="../media/image88.wmf"/><Relationship Id="rId26" Type="http://schemas.openxmlformats.org/officeDocument/2006/relationships/image" Target="../media/image97.wmf"/><Relationship Id="rId3" Type="http://schemas.openxmlformats.org/officeDocument/2006/relationships/oleObject" Target="../embeddings/oleObject96.bin"/><Relationship Id="rId21" Type="http://schemas.openxmlformats.org/officeDocument/2006/relationships/oleObject" Target="../embeddings/oleObject105.bin"/><Relationship Id="rId7" Type="http://schemas.openxmlformats.org/officeDocument/2006/relationships/oleObject" Target="../embeddings/oleObject98.bin"/><Relationship Id="rId12" Type="http://schemas.openxmlformats.org/officeDocument/2006/relationships/image" Target="../media/image85.wmf"/><Relationship Id="rId17" Type="http://schemas.openxmlformats.org/officeDocument/2006/relationships/oleObject" Target="../embeddings/oleObject103.bin"/><Relationship Id="rId25" Type="http://schemas.openxmlformats.org/officeDocument/2006/relationships/oleObject" Target="../embeddings/oleObject107.bin"/><Relationship Id="rId2" Type="http://schemas.openxmlformats.org/officeDocument/2006/relationships/slideLayout" Target="../slideLayouts/slideLayout2.xml"/><Relationship Id="rId16" Type="http://schemas.openxmlformats.org/officeDocument/2006/relationships/image" Target="../media/image87.wmf"/><Relationship Id="rId20" Type="http://schemas.openxmlformats.org/officeDocument/2006/relationships/image" Target="../media/image94.wmf"/><Relationship Id="rId1" Type="http://schemas.openxmlformats.org/officeDocument/2006/relationships/vmlDrawing" Target="../drawings/vmlDrawing10.vml"/><Relationship Id="rId6" Type="http://schemas.openxmlformats.org/officeDocument/2006/relationships/image" Target="../media/image82.wmf"/><Relationship Id="rId11" Type="http://schemas.openxmlformats.org/officeDocument/2006/relationships/oleObject" Target="../embeddings/oleObject100.bin"/><Relationship Id="rId24" Type="http://schemas.openxmlformats.org/officeDocument/2006/relationships/image" Target="../media/image96.wmf"/><Relationship Id="rId5" Type="http://schemas.openxmlformats.org/officeDocument/2006/relationships/oleObject" Target="../embeddings/oleObject97.bin"/><Relationship Id="rId15" Type="http://schemas.openxmlformats.org/officeDocument/2006/relationships/oleObject" Target="../embeddings/oleObject102.bin"/><Relationship Id="rId23" Type="http://schemas.openxmlformats.org/officeDocument/2006/relationships/oleObject" Target="../embeddings/oleObject106.bin"/><Relationship Id="rId10" Type="http://schemas.openxmlformats.org/officeDocument/2006/relationships/image" Target="../media/image84.wmf"/><Relationship Id="rId19" Type="http://schemas.openxmlformats.org/officeDocument/2006/relationships/oleObject" Target="../embeddings/oleObject104.bin"/><Relationship Id="rId4" Type="http://schemas.openxmlformats.org/officeDocument/2006/relationships/image" Target="../media/image81.wmf"/><Relationship Id="rId9" Type="http://schemas.openxmlformats.org/officeDocument/2006/relationships/oleObject" Target="../embeddings/oleObject99.bin"/><Relationship Id="rId14" Type="http://schemas.openxmlformats.org/officeDocument/2006/relationships/image" Target="../media/image86.wmf"/><Relationship Id="rId22" Type="http://schemas.openxmlformats.org/officeDocument/2006/relationships/image" Target="../media/image95.wmf"/></Relationships>
</file>

<file path=ppt/slides/_rels/slide11.xml.rels><?xml version="1.0" encoding="UTF-8" standalone="yes"?>
<Relationships xmlns="http://schemas.openxmlformats.org/package/2006/relationships"><Relationship Id="rId8" Type="http://schemas.openxmlformats.org/officeDocument/2006/relationships/image" Target="../media/image83.wmf"/><Relationship Id="rId13" Type="http://schemas.openxmlformats.org/officeDocument/2006/relationships/oleObject" Target="../embeddings/oleObject113.bin"/><Relationship Id="rId18" Type="http://schemas.openxmlformats.org/officeDocument/2006/relationships/image" Target="../media/image88.wmf"/><Relationship Id="rId26" Type="http://schemas.openxmlformats.org/officeDocument/2006/relationships/image" Target="../media/image101.wmf"/><Relationship Id="rId3" Type="http://schemas.openxmlformats.org/officeDocument/2006/relationships/oleObject" Target="../embeddings/oleObject108.bin"/><Relationship Id="rId21" Type="http://schemas.openxmlformats.org/officeDocument/2006/relationships/oleObject" Target="../embeddings/oleObject117.bin"/><Relationship Id="rId7" Type="http://schemas.openxmlformats.org/officeDocument/2006/relationships/oleObject" Target="../embeddings/oleObject110.bin"/><Relationship Id="rId12" Type="http://schemas.openxmlformats.org/officeDocument/2006/relationships/image" Target="../media/image85.wmf"/><Relationship Id="rId17" Type="http://schemas.openxmlformats.org/officeDocument/2006/relationships/oleObject" Target="../embeddings/oleObject115.bin"/><Relationship Id="rId25" Type="http://schemas.openxmlformats.org/officeDocument/2006/relationships/oleObject" Target="../embeddings/oleObject119.bin"/><Relationship Id="rId2" Type="http://schemas.openxmlformats.org/officeDocument/2006/relationships/slideLayout" Target="../slideLayouts/slideLayout2.xml"/><Relationship Id="rId16" Type="http://schemas.openxmlformats.org/officeDocument/2006/relationships/image" Target="../media/image87.wmf"/><Relationship Id="rId20" Type="http://schemas.openxmlformats.org/officeDocument/2006/relationships/image" Target="../media/image98.wmf"/><Relationship Id="rId29" Type="http://schemas.openxmlformats.org/officeDocument/2006/relationships/oleObject" Target="../embeddings/oleObject121.bin"/><Relationship Id="rId1" Type="http://schemas.openxmlformats.org/officeDocument/2006/relationships/vmlDrawing" Target="../drawings/vmlDrawing11.vml"/><Relationship Id="rId6" Type="http://schemas.openxmlformats.org/officeDocument/2006/relationships/image" Target="../media/image82.wmf"/><Relationship Id="rId11" Type="http://schemas.openxmlformats.org/officeDocument/2006/relationships/oleObject" Target="../embeddings/oleObject112.bin"/><Relationship Id="rId24" Type="http://schemas.openxmlformats.org/officeDocument/2006/relationships/image" Target="../media/image100.wmf"/><Relationship Id="rId32" Type="http://schemas.openxmlformats.org/officeDocument/2006/relationships/image" Target="../media/image104.wmf"/><Relationship Id="rId5" Type="http://schemas.openxmlformats.org/officeDocument/2006/relationships/oleObject" Target="../embeddings/oleObject109.bin"/><Relationship Id="rId15" Type="http://schemas.openxmlformats.org/officeDocument/2006/relationships/oleObject" Target="../embeddings/oleObject114.bin"/><Relationship Id="rId23" Type="http://schemas.openxmlformats.org/officeDocument/2006/relationships/oleObject" Target="../embeddings/oleObject118.bin"/><Relationship Id="rId28" Type="http://schemas.openxmlformats.org/officeDocument/2006/relationships/image" Target="../media/image102.wmf"/><Relationship Id="rId10" Type="http://schemas.openxmlformats.org/officeDocument/2006/relationships/image" Target="../media/image84.wmf"/><Relationship Id="rId19" Type="http://schemas.openxmlformats.org/officeDocument/2006/relationships/oleObject" Target="../embeddings/oleObject116.bin"/><Relationship Id="rId31" Type="http://schemas.openxmlformats.org/officeDocument/2006/relationships/oleObject" Target="../embeddings/oleObject122.bin"/><Relationship Id="rId4" Type="http://schemas.openxmlformats.org/officeDocument/2006/relationships/image" Target="../media/image81.wmf"/><Relationship Id="rId9" Type="http://schemas.openxmlformats.org/officeDocument/2006/relationships/oleObject" Target="../embeddings/oleObject111.bin"/><Relationship Id="rId14" Type="http://schemas.openxmlformats.org/officeDocument/2006/relationships/image" Target="../media/image86.wmf"/><Relationship Id="rId22" Type="http://schemas.openxmlformats.org/officeDocument/2006/relationships/image" Target="../media/image99.wmf"/><Relationship Id="rId27" Type="http://schemas.openxmlformats.org/officeDocument/2006/relationships/oleObject" Target="../embeddings/oleObject120.bin"/><Relationship Id="rId30" Type="http://schemas.openxmlformats.org/officeDocument/2006/relationships/image" Target="../media/image103.wmf"/></Relationships>
</file>

<file path=ppt/slides/_rels/slide12.xml.rels><?xml version="1.0" encoding="UTF-8" standalone="yes"?>
<Relationships xmlns="http://schemas.openxmlformats.org/package/2006/relationships"><Relationship Id="rId8" Type="http://schemas.openxmlformats.org/officeDocument/2006/relationships/image" Target="../media/image107.wmf"/><Relationship Id="rId13" Type="http://schemas.openxmlformats.org/officeDocument/2006/relationships/oleObject" Target="../embeddings/oleObject128.bin"/><Relationship Id="rId18" Type="http://schemas.openxmlformats.org/officeDocument/2006/relationships/image" Target="../media/image112.wmf"/><Relationship Id="rId3" Type="http://schemas.openxmlformats.org/officeDocument/2006/relationships/oleObject" Target="../embeddings/oleObject123.bin"/><Relationship Id="rId7" Type="http://schemas.openxmlformats.org/officeDocument/2006/relationships/oleObject" Target="../embeddings/oleObject125.bin"/><Relationship Id="rId12" Type="http://schemas.openxmlformats.org/officeDocument/2006/relationships/image" Target="../media/image109.wmf"/><Relationship Id="rId17" Type="http://schemas.openxmlformats.org/officeDocument/2006/relationships/oleObject" Target="../embeddings/oleObject130.bin"/><Relationship Id="rId2" Type="http://schemas.openxmlformats.org/officeDocument/2006/relationships/slideLayout" Target="../slideLayouts/slideLayout2.xml"/><Relationship Id="rId16" Type="http://schemas.openxmlformats.org/officeDocument/2006/relationships/image" Target="../media/image111.wmf"/><Relationship Id="rId20" Type="http://schemas.openxmlformats.org/officeDocument/2006/relationships/image" Target="../media/image113.wmf"/><Relationship Id="rId1" Type="http://schemas.openxmlformats.org/officeDocument/2006/relationships/vmlDrawing" Target="../drawings/vmlDrawing12.vml"/><Relationship Id="rId6" Type="http://schemas.openxmlformats.org/officeDocument/2006/relationships/image" Target="../media/image106.wmf"/><Relationship Id="rId11" Type="http://schemas.openxmlformats.org/officeDocument/2006/relationships/oleObject" Target="../embeddings/oleObject127.bin"/><Relationship Id="rId5" Type="http://schemas.openxmlformats.org/officeDocument/2006/relationships/oleObject" Target="../embeddings/oleObject124.bin"/><Relationship Id="rId15" Type="http://schemas.openxmlformats.org/officeDocument/2006/relationships/oleObject" Target="../embeddings/oleObject129.bin"/><Relationship Id="rId10" Type="http://schemas.openxmlformats.org/officeDocument/2006/relationships/image" Target="../media/image108.wmf"/><Relationship Id="rId19" Type="http://schemas.openxmlformats.org/officeDocument/2006/relationships/oleObject" Target="../embeddings/oleObject131.bin"/><Relationship Id="rId4" Type="http://schemas.openxmlformats.org/officeDocument/2006/relationships/image" Target="../media/image105.wmf"/><Relationship Id="rId9" Type="http://schemas.openxmlformats.org/officeDocument/2006/relationships/oleObject" Target="../embeddings/oleObject126.bin"/><Relationship Id="rId14" Type="http://schemas.openxmlformats.org/officeDocument/2006/relationships/image" Target="../media/image110.wmf"/></Relationships>
</file>

<file path=ppt/slides/_rels/slide13.xml.rels><?xml version="1.0" encoding="UTF-8" standalone="yes"?>
<Relationships xmlns="http://schemas.openxmlformats.org/package/2006/relationships"><Relationship Id="rId8" Type="http://schemas.openxmlformats.org/officeDocument/2006/relationships/image" Target="../media/image107.wmf"/><Relationship Id="rId13" Type="http://schemas.openxmlformats.org/officeDocument/2006/relationships/oleObject" Target="../embeddings/oleObject137.bin"/><Relationship Id="rId18" Type="http://schemas.openxmlformats.org/officeDocument/2006/relationships/image" Target="../media/image116.wmf"/><Relationship Id="rId26" Type="http://schemas.openxmlformats.org/officeDocument/2006/relationships/image" Target="../media/image120.wmf"/><Relationship Id="rId3" Type="http://schemas.openxmlformats.org/officeDocument/2006/relationships/oleObject" Target="../embeddings/oleObject132.bin"/><Relationship Id="rId21" Type="http://schemas.openxmlformats.org/officeDocument/2006/relationships/oleObject" Target="../embeddings/oleObject141.bin"/><Relationship Id="rId7" Type="http://schemas.openxmlformats.org/officeDocument/2006/relationships/oleObject" Target="../embeddings/oleObject134.bin"/><Relationship Id="rId12" Type="http://schemas.openxmlformats.org/officeDocument/2006/relationships/image" Target="../media/image111.wmf"/><Relationship Id="rId17" Type="http://schemas.openxmlformats.org/officeDocument/2006/relationships/oleObject" Target="../embeddings/oleObject139.bin"/><Relationship Id="rId25" Type="http://schemas.openxmlformats.org/officeDocument/2006/relationships/oleObject" Target="../embeddings/oleObject143.bin"/><Relationship Id="rId2" Type="http://schemas.openxmlformats.org/officeDocument/2006/relationships/slideLayout" Target="../slideLayouts/slideLayout2.xml"/><Relationship Id="rId16" Type="http://schemas.openxmlformats.org/officeDocument/2006/relationships/image" Target="../media/image115.wmf"/><Relationship Id="rId20" Type="http://schemas.openxmlformats.org/officeDocument/2006/relationships/image" Target="../media/image117.wmf"/><Relationship Id="rId1" Type="http://schemas.openxmlformats.org/officeDocument/2006/relationships/vmlDrawing" Target="../drawings/vmlDrawing13.vml"/><Relationship Id="rId6" Type="http://schemas.openxmlformats.org/officeDocument/2006/relationships/image" Target="../media/image106.wmf"/><Relationship Id="rId11" Type="http://schemas.openxmlformats.org/officeDocument/2006/relationships/oleObject" Target="../embeddings/oleObject136.bin"/><Relationship Id="rId24" Type="http://schemas.openxmlformats.org/officeDocument/2006/relationships/image" Target="../media/image119.wmf"/><Relationship Id="rId5" Type="http://schemas.openxmlformats.org/officeDocument/2006/relationships/oleObject" Target="../embeddings/oleObject133.bin"/><Relationship Id="rId15" Type="http://schemas.openxmlformats.org/officeDocument/2006/relationships/oleObject" Target="../embeddings/oleObject138.bin"/><Relationship Id="rId23" Type="http://schemas.openxmlformats.org/officeDocument/2006/relationships/oleObject" Target="../embeddings/oleObject142.bin"/><Relationship Id="rId10" Type="http://schemas.openxmlformats.org/officeDocument/2006/relationships/image" Target="../media/image108.wmf"/><Relationship Id="rId19" Type="http://schemas.openxmlformats.org/officeDocument/2006/relationships/oleObject" Target="../embeddings/oleObject140.bin"/><Relationship Id="rId4" Type="http://schemas.openxmlformats.org/officeDocument/2006/relationships/image" Target="../media/image105.wmf"/><Relationship Id="rId9" Type="http://schemas.openxmlformats.org/officeDocument/2006/relationships/oleObject" Target="../embeddings/oleObject135.bin"/><Relationship Id="rId14" Type="http://schemas.openxmlformats.org/officeDocument/2006/relationships/image" Target="../media/image114.wmf"/><Relationship Id="rId22" Type="http://schemas.openxmlformats.org/officeDocument/2006/relationships/image" Target="../media/image118.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46.bin"/><Relationship Id="rId13" Type="http://schemas.openxmlformats.org/officeDocument/2006/relationships/image" Target="../media/image125.wmf"/><Relationship Id="rId18" Type="http://schemas.openxmlformats.org/officeDocument/2006/relationships/oleObject" Target="../embeddings/oleObject151.bin"/><Relationship Id="rId26" Type="http://schemas.openxmlformats.org/officeDocument/2006/relationships/oleObject" Target="../embeddings/oleObject155.bin"/><Relationship Id="rId3" Type="http://schemas.openxmlformats.org/officeDocument/2006/relationships/oleObject" Target="../embeddings/oleObject144.bin"/><Relationship Id="rId21" Type="http://schemas.openxmlformats.org/officeDocument/2006/relationships/image" Target="../media/image3.wmf"/><Relationship Id="rId7" Type="http://schemas.openxmlformats.org/officeDocument/2006/relationships/image" Target="../media/image122.wmf"/><Relationship Id="rId12" Type="http://schemas.openxmlformats.org/officeDocument/2006/relationships/oleObject" Target="../embeddings/oleObject148.bin"/><Relationship Id="rId17" Type="http://schemas.openxmlformats.org/officeDocument/2006/relationships/image" Target="../media/image1.wmf"/><Relationship Id="rId25" Type="http://schemas.openxmlformats.org/officeDocument/2006/relationships/image" Target="../media/image127.wmf"/><Relationship Id="rId2" Type="http://schemas.openxmlformats.org/officeDocument/2006/relationships/slideLayout" Target="../slideLayouts/slideLayout2.xml"/><Relationship Id="rId16" Type="http://schemas.openxmlformats.org/officeDocument/2006/relationships/oleObject" Target="../embeddings/oleObject150.bin"/><Relationship Id="rId20" Type="http://schemas.openxmlformats.org/officeDocument/2006/relationships/oleObject" Target="../embeddings/oleObject152.bin"/><Relationship Id="rId1" Type="http://schemas.openxmlformats.org/officeDocument/2006/relationships/vmlDrawing" Target="../drawings/vmlDrawing14.vml"/><Relationship Id="rId6" Type="http://schemas.openxmlformats.org/officeDocument/2006/relationships/oleObject" Target="../embeddings/oleObject145.bin"/><Relationship Id="rId11" Type="http://schemas.openxmlformats.org/officeDocument/2006/relationships/image" Target="../media/image124.wmf"/><Relationship Id="rId24" Type="http://schemas.openxmlformats.org/officeDocument/2006/relationships/oleObject" Target="../embeddings/oleObject154.bin"/><Relationship Id="rId5" Type="http://schemas.openxmlformats.org/officeDocument/2006/relationships/image" Target="../media/image129.jpeg"/><Relationship Id="rId15" Type="http://schemas.openxmlformats.org/officeDocument/2006/relationships/image" Target="../media/image126.wmf"/><Relationship Id="rId23" Type="http://schemas.openxmlformats.org/officeDocument/2006/relationships/image" Target="../media/image4.wmf"/><Relationship Id="rId10" Type="http://schemas.openxmlformats.org/officeDocument/2006/relationships/oleObject" Target="../embeddings/oleObject147.bin"/><Relationship Id="rId19" Type="http://schemas.openxmlformats.org/officeDocument/2006/relationships/image" Target="../media/image2.wmf"/><Relationship Id="rId4" Type="http://schemas.openxmlformats.org/officeDocument/2006/relationships/image" Target="../media/image121.wmf"/><Relationship Id="rId9" Type="http://schemas.openxmlformats.org/officeDocument/2006/relationships/image" Target="../media/image123.wmf"/><Relationship Id="rId14" Type="http://schemas.openxmlformats.org/officeDocument/2006/relationships/oleObject" Target="../embeddings/oleObject149.bin"/><Relationship Id="rId22" Type="http://schemas.openxmlformats.org/officeDocument/2006/relationships/oleObject" Target="../embeddings/oleObject153.bin"/><Relationship Id="rId27" Type="http://schemas.openxmlformats.org/officeDocument/2006/relationships/image" Target="../media/image128.wmf"/></Relationships>
</file>

<file path=ppt/slides/_rels/slide15.xml.rels><?xml version="1.0" encoding="UTF-8" standalone="yes"?>
<Relationships xmlns="http://schemas.openxmlformats.org/package/2006/relationships"><Relationship Id="rId8" Type="http://schemas.openxmlformats.org/officeDocument/2006/relationships/image" Target="../media/image132.wmf"/><Relationship Id="rId13" Type="http://schemas.openxmlformats.org/officeDocument/2006/relationships/oleObject" Target="../embeddings/oleObject161.bin"/><Relationship Id="rId18" Type="http://schemas.openxmlformats.org/officeDocument/2006/relationships/image" Target="../media/image137.wmf"/><Relationship Id="rId26" Type="http://schemas.openxmlformats.org/officeDocument/2006/relationships/image" Target="../media/image141.wmf"/><Relationship Id="rId3" Type="http://schemas.openxmlformats.org/officeDocument/2006/relationships/oleObject" Target="../embeddings/oleObject156.bin"/><Relationship Id="rId21" Type="http://schemas.openxmlformats.org/officeDocument/2006/relationships/oleObject" Target="../embeddings/oleObject165.bin"/><Relationship Id="rId7" Type="http://schemas.openxmlformats.org/officeDocument/2006/relationships/oleObject" Target="../embeddings/oleObject158.bin"/><Relationship Id="rId12" Type="http://schemas.openxmlformats.org/officeDocument/2006/relationships/image" Target="../media/image134.wmf"/><Relationship Id="rId17" Type="http://schemas.openxmlformats.org/officeDocument/2006/relationships/oleObject" Target="../embeddings/oleObject163.bin"/><Relationship Id="rId25" Type="http://schemas.openxmlformats.org/officeDocument/2006/relationships/oleObject" Target="../embeddings/oleObject167.bin"/><Relationship Id="rId2" Type="http://schemas.openxmlformats.org/officeDocument/2006/relationships/slideLayout" Target="../slideLayouts/slideLayout2.xml"/><Relationship Id="rId16" Type="http://schemas.openxmlformats.org/officeDocument/2006/relationships/image" Target="../media/image136.wmf"/><Relationship Id="rId20" Type="http://schemas.openxmlformats.org/officeDocument/2006/relationships/image" Target="../media/image138.wmf"/><Relationship Id="rId1" Type="http://schemas.openxmlformats.org/officeDocument/2006/relationships/vmlDrawing" Target="../drawings/vmlDrawing15.vml"/><Relationship Id="rId6" Type="http://schemas.openxmlformats.org/officeDocument/2006/relationships/image" Target="../media/image131.wmf"/><Relationship Id="rId11" Type="http://schemas.openxmlformats.org/officeDocument/2006/relationships/oleObject" Target="../embeddings/oleObject160.bin"/><Relationship Id="rId24" Type="http://schemas.openxmlformats.org/officeDocument/2006/relationships/image" Target="../media/image140.wmf"/><Relationship Id="rId5" Type="http://schemas.openxmlformats.org/officeDocument/2006/relationships/oleObject" Target="../embeddings/oleObject157.bin"/><Relationship Id="rId15" Type="http://schemas.openxmlformats.org/officeDocument/2006/relationships/oleObject" Target="../embeddings/oleObject162.bin"/><Relationship Id="rId23" Type="http://schemas.openxmlformats.org/officeDocument/2006/relationships/oleObject" Target="../embeddings/oleObject166.bin"/><Relationship Id="rId10" Type="http://schemas.openxmlformats.org/officeDocument/2006/relationships/image" Target="../media/image133.wmf"/><Relationship Id="rId19" Type="http://schemas.openxmlformats.org/officeDocument/2006/relationships/oleObject" Target="../embeddings/oleObject164.bin"/><Relationship Id="rId4" Type="http://schemas.openxmlformats.org/officeDocument/2006/relationships/image" Target="../media/image130.wmf"/><Relationship Id="rId9" Type="http://schemas.openxmlformats.org/officeDocument/2006/relationships/oleObject" Target="../embeddings/oleObject159.bin"/><Relationship Id="rId14" Type="http://schemas.openxmlformats.org/officeDocument/2006/relationships/image" Target="../media/image135.wmf"/><Relationship Id="rId22" Type="http://schemas.openxmlformats.org/officeDocument/2006/relationships/image" Target="../media/image139.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44.wmf"/><Relationship Id="rId13" Type="http://schemas.openxmlformats.org/officeDocument/2006/relationships/oleObject" Target="../embeddings/oleObject173.bin"/><Relationship Id="rId18" Type="http://schemas.openxmlformats.org/officeDocument/2006/relationships/image" Target="../media/image148.wmf"/><Relationship Id="rId3" Type="http://schemas.openxmlformats.org/officeDocument/2006/relationships/oleObject" Target="../embeddings/oleObject168.bin"/><Relationship Id="rId21" Type="http://schemas.openxmlformats.org/officeDocument/2006/relationships/oleObject" Target="../embeddings/oleObject177.bin"/><Relationship Id="rId7" Type="http://schemas.openxmlformats.org/officeDocument/2006/relationships/oleObject" Target="../embeddings/oleObject170.bin"/><Relationship Id="rId12" Type="http://schemas.openxmlformats.org/officeDocument/2006/relationships/image" Target="../media/image126.wmf"/><Relationship Id="rId17" Type="http://schemas.openxmlformats.org/officeDocument/2006/relationships/oleObject" Target="../embeddings/oleObject175.bin"/><Relationship Id="rId2" Type="http://schemas.openxmlformats.org/officeDocument/2006/relationships/slideLayout" Target="../slideLayouts/slideLayout2.xml"/><Relationship Id="rId16" Type="http://schemas.openxmlformats.org/officeDocument/2006/relationships/image" Target="../media/image147.wmf"/><Relationship Id="rId20" Type="http://schemas.openxmlformats.org/officeDocument/2006/relationships/image" Target="../media/image149.wmf"/><Relationship Id="rId1" Type="http://schemas.openxmlformats.org/officeDocument/2006/relationships/vmlDrawing" Target="../drawings/vmlDrawing16.vml"/><Relationship Id="rId6" Type="http://schemas.openxmlformats.org/officeDocument/2006/relationships/image" Target="../media/image143.wmf"/><Relationship Id="rId11" Type="http://schemas.openxmlformats.org/officeDocument/2006/relationships/oleObject" Target="../embeddings/oleObject172.bin"/><Relationship Id="rId24" Type="http://schemas.openxmlformats.org/officeDocument/2006/relationships/image" Target="../media/image151.wmf"/><Relationship Id="rId5" Type="http://schemas.openxmlformats.org/officeDocument/2006/relationships/oleObject" Target="../embeddings/oleObject169.bin"/><Relationship Id="rId15" Type="http://schemas.openxmlformats.org/officeDocument/2006/relationships/oleObject" Target="../embeddings/oleObject174.bin"/><Relationship Id="rId23" Type="http://schemas.openxmlformats.org/officeDocument/2006/relationships/oleObject" Target="../embeddings/oleObject178.bin"/><Relationship Id="rId10" Type="http://schemas.openxmlformats.org/officeDocument/2006/relationships/image" Target="../media/image145.wmf"/><Relationship Id="rId19" Type="http://schemas.openxmlformats.org/officeDocument/2006/relationships/oleObject" Target="../embeddings/oleObject176.bin"/><Relationship Id="rId4" Type="http://schemas.openxmlformats.org/officeDocument/2006/relationships/image" Target="../media/image142.wmf"/><Relationship Id="rId9" Type="http://schemas.openxmlformats.org/officeDocument/2006/relationships/oleObject" Target="../embeddings/oleObject171.bin"/><Relationship Id="rId14" Type="http://schemas.openxmlformats.org/officeDocument/2006/relationships/image" Target="../media/image146.wmf"/><Relationship Id="rId22" Type="http://schemas.openxmlformats.org/officeDocument/2006/relationships/image" Target="../media/image150.wmf"/></Relationships>
</file>

<file path=ppt/slides/_rels/slide18.xml.rels><?xml version="1.0" encoding="UTF-8" standalone="yes"?>
<Relationships xmlns="http://schemas.openxmlformats.org/package/2006/relationships"><Relationship Id="rId8" Type="http://schemas.openxmlformats.org/officeDocument/2006/relationships/image" Target="../media/image154.wmf"/><Relationship Id="rId13" Type="http://schemas.openxmlformats.org/officeDocument/2006/relationships/oleObject" Target="../embeddings/oleObject184.bin"/><Relationship Id="rId18" Type="http://schemas.openxmlformats.org/officeDocument/2006/relationships/image" Target="../media/image159.wmf"/><Relationship Id="rId3" Type="http://schemas.openxmlformats.org/officeDocument/2006/relationships/oleObject" Target="../embeddings/oleObject179.bin"/><Relationship Id="rId21" Type="http://schemas.openxmlformats.org/officeDocument/2006/relationships/oleObject" Target="../embeddings/oleObject188.bin"/><Relationship Id="rId7" Type="http://schemas.openxmlformats.org/officeDocument/2006/relationships/oleObject" Target="../embeddings/oleObject181.bin"/><Relationship Id="rId12" Type="http://schemas.openxmlformats.org/officeDocument/2006/relationships/image" Target="../media/image156.wmf"/><Relationship Id="rId17" Type="http://schemas.openxmlformats.org/officeDocument/2006/relationships/oleObject" Target="../embeddings/oleObject186.bin"/><Relationship Id="rId2" Type="http://schemas.openxmlformats.org/officeDocument/2006/relationships/slideLayout" Target="../slideLayouts/slideLayout2.xml"/><Relationship Id="rId16" Type="http://schemas.openxmlformats.org/officeDocument/2006/relationships/image" Target="../media/image158.wmf"/><Relationship Id="rId20" Type="http://schemas.openxmlformats.org/officeDocument/2006/relationships/image" Target="../media/image160.wmf"/><Relationship Id="rId1" Type="http://schemas.openxmlformats.org/officeDocument/2006/relationships/vmlDrawing" Target="../drawings/vmlDrawing17.vml"/><Relationship Id="rId6" Type="http://schemas.openxmlformats.org/officeDocument/2006/relationships/image" Target="../media/image153.wmf"/><Relationship Id="rId11" Type="http://schemas.openxmlformats.org/officeDocument/2006/relationships/oleObject" Target="../embeddings/oleObject183.bin"/><Relationship Id="rId5" Type="http://schemas.openxmlformats.org/officeDocument/2006/relationships/oleObject" Target="../embeddings/oleObject180.bin"/><Relationship Id="rId15" Type="http://schemas.openxmlformats.org/officeDocument/2006/relationships/oleObject" Target="../embeddings/oleObject185.bin"/><Relationship Id="rId10" Type="http://schemas.openxmlformats.org/officeDocument/2006/relationships/image" Target="../media/image155.wmf"/><Relationship Id="rId19" Type="http://schemas.openxmlformats.org/officeDocument/2006/relationships/oleObject" Target="../embeddings/oleObject187.bin"/><Relationship Id="rId4" Type="http://schemas.openxmlformats.org/officeDocument/2006/relationships/image" Target="../media/image152.wmf"/><Relationship Id="rId9" Type="http://schemas.openxmlformats.org/officeDocument/2006/relationships/oleObject" Target="../embeddings/oleObject182.bin"/><Relationship Id="rId14" Type="http://schemas.openxmlformats.org/officeDocument/2006/relationships/image" Target="../media/image157.wmf"/><Relationship Id="rId22" Type="http://schemas.openxmlformats.org/officeDocument/2006/relationships/image" Target="../media/image161.wmf"/></Relationships>
</file>

<file path=ppt/slides/_rels/slide19.xml.rels><?xml version="1.0" encoding="UTF-8" standalone="yes"?>
<Relationships xmlns="http://schemas.openxmlformats.org/package/2006/relationships"><Relationship Id="rId8" Type="http://schemas.openxmlformats.org/officeDocument/2006/relationships/image" Target="../media/image164.wmf"/><Relationship Id="rId13" Type="http://schemas.openxmlformats.org/officeDocument/2006/relationships/oleObject" Target="../embeddings/oleObject194.bin"/><Relationship Id="rId18" Type="http://schemas.openxmlformats.org/officeDocument/2006/relationships/image" Target="../media/image169.wmf"/><Relationship Id="rId3" Type="http://schemas.openxmlformats.org/officeDocument/2006/relationships/oleObject" Target="../embeddings/oleObject189.bin"/><Relationship Id="rId7" Type="http://schemas.openxmlformats.org/officeDocument/2006/relationships/oleObject" Target="../embeddings/oleObject191.bin"/><Relationship Id="rId12" Type="http://schemas.openxmlformats.org/officeDocument/2006/relationships/image" Target="../media/image166.wmf"/><Relationship Id="rId17" Type="http://schemas.openxmlformats.org/officeDocument/2006/relationships/oleObject" Target="../embeddings/oleObject196.bin"/><Relationship Id="rId2" Type="http://schemas.openxmlformats.org/officeDocument/2006/relationships/slideLayout" Target="../slideLayouts/slideLayout2.xml"/><Relationship Id="rId16" Type="http://schemas.openxmlformats.org/officeDocument/2006/relationships/image" Target="../media/image168.wmf"/><Relationship Id="rId20" Type="http://schemas.openxmlformats.org/officeDocument/2006/relationships/image" Target="../media/image170.wmf"/><Relationship Id="rId1" Type="http://schemas.openxmlformats.org/officeDocument/2006/relationships/vmlDrawing" Target="../drawings/vmlDrawing18.vml"/><Relationship Id="rId6" Type="http://schemas.openxmlformats.org/officeDocument/2006/relationships/image" Target="../media/image163.wmf"/><Relationship Id="rId11" Type="http://schemas.openxmlformats.org/officeDocument/2006/relationships/oleObject" Target="../embeddings/oleObject193.bin"/><Relationship Id="rId5" Type="http://schemas.openxmlformats.org/officeDocument/2006/relationships/oleObject" Target="../embeddings/oleObject190.bin"/><Relationship Id="rId15" Type="http://schemas.openxmlformats.org/officeDocument/2006/relationships/oleObject" Target="../embeddings/oleObject195.bin"/><Relationship Id="rId10" Type="http://schemas.openxmlformats.org/officeDocument/2006/relationships/image" Target="../media/image165.wmf"/><Relationship Id="rId19" Type="http://schemas.openxmlformats.org/officeDocument/2006/relationships/oleObject" Target="../embeddings/oleObject197.bin"/><Relationship Id="rId4" Type="http://schemas.openxmlformats.org/officeDocument/2006/relationships/image" Target="../media/image162.wmf"/><Relationship Id="rId9" Type="http://schemas.openxmlformats.org/officeDocument/2006/relationships/oleObject" Target="../embeddings/oleObject192.bin"/><Relationship Id="rId14" Type="http://schemas.openxmlformats.org/officeDocument/2006/relationships/image" Target="../media/image167.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9.wmf"/><Relationship Id="rId18" Type="http://schemas.openxmlformats.org/officeDocument/2006/relationships/oleObject" Target="../embeddings/oleObject12.bin"/><Relationship Id="rId3" Type="http://schemas.openxmlformats.org/officeDocument/2006/relationships/notesSlide" Target="../notesSlides/notesSlide2.xml"/><Relationship Id="rId7" Type="http://schemas.openxmlformats.org/officeDocument/2006/relationships/image" Target="../media/image6.wmf"/><Relationship Id="rId12" Type="http://schemas.openxmlformats.org/officeDocument/2006/relationships/oleObject" Target="../embeddings/oleObject9.bin"/><Relationship Id="rId17" Type="http://schemas.openxmlformats.org/officeDocument/2006/relationships/image" Target="../media/image11.wmf"/><Relationship Id="rId2" Type="http://schemas.openxmlformats.org/officeDocument/2006/relationships/slideLayout" Target="../slideLayouts/slideLayout2.xml"/><Relationship Id="rId16" Type="http://schemas.openxmlformats.org/officeDocument/2006/relationships/oleObject" Target="../embeddings/oleObject11.bin"/><Relationship Id="rId20" Type="http://schemas.openxmlformats.org/officeDocument/2006/relationships/oleObject" Target="../embeddings/oleObject13.bin"/><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8.wmf"/><Relationship Id="rId5" Type="http://schemas.openxmlformats.org/officeDocument/2006/relationships/image" Target="../media/image5.wmf"/><Relationship Id="rId15" Type="http://schemas.openxmlformats.org/officeDocument/2006/relationships/image" Target="../media/image10.wmf"/><Relationship Id="rId10" Type="http://schemas.openxmlformats.org/officeDocument/2006/relationships/oleObject" Target="../embeddings/oleObject8.bin"/><Relationship Id="rId19" Type="http://schemas.openxmlformats.org/officeDocument/2006/relationships/image" Target="../media/image12.wmf"/><Relationship Id="rId4" Type="http://schemas.openxmlformats.org/officeDocument/2006/relationships/oleObject" Target="../embeddings/oleObject5.bin"/><Relationship Id="rId9" Type="http://schemas.openxmlformats.org/officeDocument/2006/relationships/image" Target="../media/image7.wmf"/><Relationship Id="rId14" Type="http://schemas.openxmlformats.org/officeDocument/2006/relationships/oleObject" Target="../embeddings/oleObject10.bin"/></Relationships>
</file>

<file path=ppt/slides/_rels/slide20.xml.rels><?xml version="1.0" encoding="UTF-8" standalone="yes"?>
<Relationships xmlns="http://schemas.openxmlformats.org/package/2006/relationships"><Relationship Id="rId8" Type="http://schemas.openxmlformats.org/officeDocument/2006/relationships/image" Target="../media/image173.wmf"/><Relationship Id="rId3" Type="http://schemas.openxmlformats.org/officeDocument/2006/relationships/oleObject" Target="../embeddings/oleObject198.bin"/><Relationship Id="rId7" Type="http://schemas.openxmlformats.org/officeDocument/2006/relationships/oleObject" Target="../embeddings/oleObject200.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172.wmf"/><Relationship Id="rId5" Type="http://schemas.openxmlformats.org/officeDocument/2006/relationships/oleObject" Target="../embeddings/oleObject199.bin"/><Relationship Id="rId10" Type="http://schemas.openxmlformats.org/officeDocument/2006/relationships/image" Target="../media/image174.wmf"/><Relationship Id="rId4" Type="http://schemas.openxmlformats.org/officeDocument/2006/relationships/image" Target="../media/image171.wmf"/><Relationship Id="rId9" Type="http://schemas.openxmlformats.org/officeDocument/2006/relationships/oleObject" Target="../embeddings/oleObject201.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204.bin"/><Relationship Id="rId13" Type="http://schemas.openxmlformats.org/officeDocument/2006/relationships/image" Target="../media/image178.wmf"/><Relationship Id="rId18" Type="http://schemas.openxmlformats.org/officeDocument/2006/relationships/oleObject" Target="../embeddings/oleObject209.bin"/><Relationship Id="rId3" Type="http://schemas.openxmlformats.org/officeDocument/2006/relationships/image" Target="../media/image183.jpeg"/><Relationship Id="rId21" Type="http://schemas.openxmlformats.org/officeDocument/2006/relationships/image" Target="../media/image182.wmf"/><Relationship Id="rId7" Type="http://schemas.openxmlformats.org/officeDocument/2006/relationships/image" Target="../media/image175.wmf"/><Relationship Id="rId12" Type="http://schemas.openxmlformats.org/officeDocument/2006/relationships/oleObject" Target="../embeddings/oleObject206.bin"/><Relationship Id="rId17" Type="http://schemas.openxmlformats.org/officeDocument/2006/relationships/image" Target="../media/image180.wmf"/><Relationship Id="rId2" Type="http://schemas.openxmlformats.org/officeDocument/2006/relationships/slideLayout" Target="../slideLayouts/slideLayout2.xml"/><Relationship Id="rId16" Type="http://schemas.openxmlformats.org/officeDocument/2006/relationships/oleObject" Target="../embeddings/oleObject208.bin"/><Relationship Id="rId20" Type="http://schemas.openxmlformats.org/officeDocument/2006/relationships/oleObject" Target="../embeddings/oleObject210.bin"/><Relationship Id="rId1" Type="http://schemas.openxmlformats.org/officeDocument/2006/relationships/vmlDrawing" Target="../drawings/vmlDrawing20.vml"/><Relationship Id="rId6" Type="http://schemas.openxmlformats.org/officeDocument/2006/relationships/oleObject" Target="../embeddings/oleObject203.bin"/><Relationship Id="rId11" Type="http://schemas.openxmlformats.org/officeDocument/2006/relationships/image" Target="../media/image177.wmf"/><Relationship Id="rId5" Type="http://schemas.openxmlformats.org/officeDocument/2006/relationships/image" Target="../media/image126.wmf"/><Relationship Id="rId15" Type="http://schemas.openxmlformats.org/officeDocument/2006/relationships/image" Target="../media/image179.wmf"/><Relationship Id="rId10" Type="http://schemas.openxmlformats.org/officeDocument/2006/relationships/oleObject" Target="../embeddings/oleObject205.bin"/><Relationship Id="rId19" Type="http://schemas.openxmlformats.org/officeDocument/2006/relationships/image" Target="../media/image181.wmf"/><Relationship Id="rId4" Type="http://schemas.openxmlformats.org/officeDocument/2006/relationships/oleObject" Target="../embeddings/oleObject202.bin"/><Relationship Id="rId9" Type="http://schemas.openxmlformats.org/officeDocument/2006/relationships/image" Target="../media/image176.wmf"/><Relationship Id="rId14" Type="http://schemas.openxmlformats.org/officeDocument/2006/relationships/oleObject" Target="../embeddings/oleObject207.bin"/></Relationships>
</file>

<file path=ppt/slides/_rels/slide22.xml.rels><?xml version="1.0" encoding="UTF-8" standalone="yes"?>
<Relationships xmlns="http://schemas.openxmlformats.org/package/2006/relationships"><Relationship Id="rId8" Type="http://schemas.openxmlformats.org/officeDocument/2006/relationships/image" Target="../media/image134.wmf"/><Relationship Id="rId13" Type="http://schemas.openxmlformats.org/officeDocument/2006/relationships/oleObject" Target="../embeddings/oleObject216.bin"/><Relationship Id="rId18" Type="http://schemas.openxmlformats.org/officeDocument/2006/relationships/image" Target="../media/image190.wmf"/><Relationship Id="rId26" Type="http://schemas.openxmlformats.org/officeDocument/2006/relationships/image" Target="../media/image194.wmf"/><Relationship Id="rId3" Type="http://schemas.openxmlformats.org/officeDocument/2006/relationships/oleObject" Target="../embeddings/oleObject211.bin"/><Relationship Id="rId21" Type="http://schemas.openxmlformats.org/officeDocument/2006/relationships/oleObject" Target="../embeddings/oleObject220.bin"/><Relationship Id="rId7" Type="http://schemas.openxmlformats.org/officeDocument/2006/relationships/oleObject" Target="../embeddings/oleObject213.bin"/><Relationship Id="rId12" Type="http://schemas.openxmlformats.org/officeDocument/2006/relationships/image" Target="../media/image187.wmf"/><Relationship Id="rId17" Type="http://schemas.openxmlformats.org/officeDocument/2006/relationships/oleObject" Target="../embeddings/oleObject218.bin"/><Relationship Id="rId25" Type="http://schemas.openxmlformats.org/officeDocument/2006/relationships/oleObject" Target="../embeddings/oleObject222.bin"/><Relationship Id="rId2" Type="http://schemas.openxmlformats.org/officeDocument/2006/relationships/slideLayout" Target="../slideLayouts/slideLayout2.xml"/><Relationship Id="rId16" Type="http://schemas.openxmlformats.org/officeDocument/2006/relationships/image" Target="../media/image189.wmf"/><Relationship Id="rId20" Type="http://schemas.openxmlformats.org/officeDocument/2006/relationships/image" Target="../media/image191.wmf"/><Relationship Id="rId29" Type="http://schemas.openxmlformats.org/officeDocument/2006/relationships/oleObject" Target="../embeddings/oleObject224.bin"/><Relationship Id="rId1" Type="http://schemas.openxmlformats.org/officeDocument/2006/relationships/vmlDrawing" Target="../drawings/vmlDrawing21.vml"/><Relationship Id="rId6" Type="http://schemas.openxmlformats.org/officeDocument/2006/relationships/image" Target="../media/image185.wmf"/><Relationship Id="rId11" Type="http://schemas.openxmlformats.org/officeDocument/2006/relationships/oleObject" Target="../embeddings/oleObject215.bin"/><Relationship Id="rId24" Type="http://schemas.openxmlformats.org/officeDocument/2006/relationships/image" Target="../media/image193.wmf"/><Relationship Id="rId5" Type="http://schemas.openxmlformats.org/officeDocument/2006/relationships/oleObject" Target="../embeddings/oleObject212.bin"/><Relationship Id="rId15" Type="http://schemas.openxmlformats.org/officeDocument/2006/relationships/oleObject" Target="../embeddings/oleObject217.bin"/><Relationship Id="rId23" Type="http://schemas.openxmlformats.org/officeDocument/2006/relationships/oleObject" Target="../embeddings/oleObject221.bin"/><Relationship Id="rId28" Type="http://schemas.openxmlformats.org/officeDocument/2006/relationships/image" Target="../media/image195.wmf"/><Relationship Id="rId10" Type="http://schemas.openxmlformats.org/officeDocument/2006/relationships/image" Target="../media/image186.wmf"/><Relationship Id="rId19" Type="http://schemas.openxmlformats.org/officeDocument/2006/relationships/oleObject" Target="../embeddings/oleObject219.bin"/><Relationship Id="rId4" Type="http://schemas.openxmlformats.org/officeDocument/2006/relationships/image" Target="../media/image184.wmf"/><Relationship Id="rId9" Type="http://schemas.openxmlformats.org/officeDocument/2006/relationships/oleObject" Target="../embeddings/oleObject214.bin"/><Relationship Id="rId14" Type="http://schemas.openxmlformats.org/officeDocument/2006/relationships/image" Target="../media/image188.wmf"/><Relationship Id="rId22" Type="http://schemas.openxmlformats.org/officeDocument/2006/relationships/image" Target="../media/image192.wmf"/><Relationship Id="rId27" Type="http://schemas.openxmlformats.org/officeDocument/2006/relationships/oleObject" Target="../embeddings/oleObject223.bin"/><Relationship Id="rId30" Type="http://schemas.openxmlformats.org/officeDocument/2006/relationships/image" Target="../media/image196.wmf"/></Relationships>
</file>

<file path=ppt/slides/_rels/slide23.xml.rels><?xml version="1.0" encoding="UTF-8" standalone="yes"?>
<Relationships xmlns="http://schemas.openxmlformats.org/package/2006/relationships"><Relationship Id="rId8" Type="http://schemas.openxmlformats.org/officeDocument/2006/relationships/image" Target="../media/image199.wmf"/><Relationship Id="rId13" Type="http://schemas.openxmlformats.org/officeDocument/2006/relationships/oleObject" Target="../embeddings/oleObject230.bin"/><Relationship Id="rId18" Type="http://schemas.openxmlformats.org/officeDocument/2006/relationships/image" Target="../media/image204.wmf"/><Relationship Id="rId3" Type="http://schemas.openxmlformats.org/officeDocument/2006/relationships/oleObject" Target="../embeddings/oleObject225.bin"/><Relationship Id="rId7" Type="http://schemas.openxmlformats.org/officeDocument/2006/relationships/oleObject" Target="../embeddings/oleObject227.bin"/><Relationship Id="rId12" Type="http://schemas.openxmlformats.org/officeDocument/2006/relationships/image" Target="../media/image201.wmf"/><Relationship Id="rId17" Type="http://schemas.openxmlformats.org/officeDocument/2006/relationships/oleObject" Target="../embeddings/oleObject232.bin"/><Relationship Id="rId2" Type="http://schemas.openxmlformats.org/officeDocument/2006/relationships/slideLayout" Target="../slideLayouts/slideLayout2.xml"/><Relationship Id="rId16" Type="http://schemas.openxmlformats.org/officeDocument/2006/relationships/image" Target="../media/image203.wmf"/><Relationship Id="rId20" Type="http://schemas.openxmlformats.org/officeDocument/2006/relationships/image" Target="../media/image205.wmf"/><Relationship Id="rId1" Type="http://schemas.openxmlformats.org/officeDocument/2006/relationships/vmlDrawing" Target="../drawings/vmlDrawing22.vml"/><Relationship Id="rId6" Type="http://schemas.openxmlformats.org/officeDocument/2006/relationships/image" Target="../media/image198.wmf"/><Relationship Id="rId11" Type="http://schemas.openxmlformats.org/officeDocument/2006/relationships/oleObject" Target="../embeddings/oleObject229.bin"/><Relationship Id="rId5" Type="http://schemas.openxmlformats.org/officeDocument/2006/relationships/oleObject" Target="../embeddings/oleObject226.bin"/><Relationship Id="rId15" Type="http://schemas.openxmlformats.org/officeDocument/2006/relationships/oleObject" Target="../embeddings/oleObject231.bin"/><Relationship Id="rId10" Type="http://schemas.openxmlformats.org/officeDocument/2006/relationships/image" Target="../media/image200.wmf"/><Relationship Id="rId19" Type="http://schemas.openxmlformats.org/officeDocument/2006/relationships/oleObject" Target="../embeddings/oleObject233.bin"/><Relationship Id="rId4" Type="http://schemas.openxmlformats.org/officeDocument/2006/relationships/image" Target="../media/image197.wmf"/><Relationship Id="rId9" Type="http://schemas.openxmlformats.org/officeDocument/2006/relationships/oleObject" Target="../embeddings/oleObject228.bin"/><Relationship Id="rId14" Type="http://schemas.openxmlformats.org/officeDocument/2006/relationships/image" Target="../media/image202.wmf"/></Relationships>
</file>

<file path=ppt/slides/_rels/slide24.xml.rels><?xml version="1.0" encoding="UTF-8" standalone="yes"?>
<Relationships xmlns="http://schemas.openxmlformats.org/package/2006/relationships"><Relationship Id="rId8" Type="http://schemas.openxmlformats.org/officeDocument/2006/relationships/image" Target="../media/image208.wmf"/><Relationship Id="rId13" Type="http://schemas.openxmlformats.org/officeDocument/2006/relationships/oleObject" Target="../embeddings/oleObject240.bin"/><Relationship Id="rId18" Type="http://schemas.openxmlformats.org/officeDocument/2006/relationships/image" Target="../media/image212.wmf"/><Relationship Id="rId26" Type="http://schemas.openxmlformats.org/officeDocument/2006/relationships/image" Target="../media/image216.wmf"/><Relationship Id="rId3" Type="http://schemas.openxmlformats.org/officeDocument/2006/relationships/oleObject" Target="../embeddings/oleObject234.bin"/><Relationship Id="rId21" Type="http://schemas.openxmlformats.org/officeDocument/2006/relationships/oleObject" Target="../embeddings/oleObject244.bin"/><Relationship Id="rId34" Type="http://schemas.openxmlformats.org/officeDocument/2006/relationships/image" Target="../media/image220.wmf"/><Relationship Id="rId7" Type="http://schemas.openxmlformats.org/officeDocument/2006/relationships/oleObject" Target="../embeddings/oleObject236.bin"/><Relationship Id="rId12" Type="http://schemas.openxmlformats.org/officeDocument/2006/relationships/oleObject" Target="../embeddings/oleObject239.bin"/><Relationship Id="rId17" Type="http://schemas.openxmlformats.org/officeDocument/2006/relationships/oleObject" Target="../embeddings/oleObject242.bin"/><Relationship Id="rId25" Type="http://schemas.openxmlformats.org/officeDocument/2006/relationships/oleObject" Target="../embeddings/oleObject246.bin"/><Relationship Id="rId33" Type="http://schemas.openxmlformats.org/officeDocument/2006/relationships/oleObject" Target="../embeddings/oleObject250.bin"/><Relationship Id="rId2" Type="http://schemas.openxmlformats.org/officeDocument/2006/relationships/slideLayout" Target="../slideLayouts/slideLayout2.xml"/><Relationship Id="rId16" Type="http://schemas.openxmlformats.org/officeDocument/2006/relationships/image" Target="../media/image211.wmf"/><Relationship Id="rId20" Type="http://schemas.openxmlformats.org/officeDocument/2006/relationships/image" Target="../media/image213.wmf"/><Relationship Id="rId29" Type="http://schemas.openxmlformats.org/officeDocument/2006/relationships/oleObject" Target="../embeddings/oleObject248.bin"/><Relationship Id="rId1" Type="http://schemas.openxmlformats.org/officeDocument/2006/relationships/vmlDrawing" Target="../drawings/vmlDrawing23.vml"/><Relationship Id="rId6" Type="http://schemas.openxmlformats.org/officeDocument/2006/relationships/image" Target="../media/image207.wmf"/><Relationship Id="rId11" Type="http://schemas.openxmlformats.org/officeDocument/2006/relationships/oleObject" Target="../embeddings/oleObject238.bin"/><Relationship Id="rId24" Type="http://schemas.openxmlformats.org/officeDocument/2006/relationships/image" Target="../media/image215.wmf"/><Relationship Id="rId32" Type="http://schemas.openxmlformats.org/officeDocument/2006/relationships/image" Target="../media/image219.wmf"/><Relationship Id="rId5" Type="http://schemas.openxmlformats.org/officeDocument/2006/relationships/oleObject" Target="../embeddings/oleObject235.bin"/><Relationship Id="rId15" Type="http://schemas.openxmlformats.org/officeDocument/2006/relationships/oleObject" Target="../embeddings/oleObject241.bin"/><Relationship Id="rId23" Type="http://schemas.openxmlformats.org/officeDocument/2006/relationships/oleObject" Target="../embeddings/oleObject245.bin"/><Relationship Id="rId28" Type="http://schemas.openxmlformats.org/officeDocument/2006/relationships/image" Target="../media/image217.wmf"/><Relationship Id="rId10" Type="http://schemas.openxmlformats.org/officeDocument/2006/relationships/image" Target="../media/image209.wmf"/><Relationship Id="rId19" Type="http://schemas.openxmlformats.org/officeDocument/2006/relationships/oleObject" Target="../embeddings/oleObject243.bin"/><Relationship Id="rId31" Type="http://schemas.openxmlformats.org/officeDocument/2006/relationships/oleObject" Target="../embeddings/oleObject249.bin"/><Relationship Id="rId4" Type="http://schemas.openxmlformats.org/officeDocument/2006/relationships/image" Target="../media/image206.wmf"/><Relationship Id="rId9" Type="http://schemas.openxmlformats.org/officeDocument/2006/relationships/oleObject" Target="../embeddings/oleObject237.bin"/><Relationship Id="rId14" Type="http://schemas.openxmlformats.org/officeDocument/2006/relationships/image" Target="../media/image210.wmf"/><Relationship Id="rId22" Type="http://schemas.openxmlformats.org/officeDocument/2006/relationships/image" Target="../media/image214.wmf"/><Relationship Id="rId27" Type="http://schemas.openxmlformats.org/officeDocument/2006/relationships/oleObject" Target="../embeddings/oleObject247.bin"/><Relationship Id="rId30" Type="http://schemas.openxmlformats.org/officeDocument/2006/relationships/image" Target="../media/image218.wmf"/></Relationships>
</file>

<file path=ppt/slides/_rels/slide25.xml.rels><?xml version="1.0" encoding="UTF-8" standalone="yes"?>
<Relationships xmlns="http://schemas.openxmlformats.org/package/2006/relationships"><Relationship Id="rId8" Type="http://schemas.openxmlformats.org/officeDocument/2006/relationships/image" Target="../media/image208.wmf"/><Relationship Id="rId13" Type="http://schemas.openxmlformats.org/officeDocument/2006/relationships/oleObject" Target="../embeddings/oleObject256.bin"/><Relationship Id="rId18" Type="http://schemas.openxmlformats.org/officeDocument/2006/relationships/image" Target="../media/image226.wmf"/><Relationship Id="rId26" Type="http://schemas.openxmlformats.org/officeDocument/2006/relationships/image" Target="../media/image230.wmf"/><Relationship Id="rId3" Type="http://schemas.openxmlformats.org/officeDocument/2006/relationships/oleObject" Target="../embeddings/oleObject251.bin"/><Relationship Id="rId21" Type="http://schemas.openxmlformats.org/officeDocument/2006/relationships/oleObject" Target="../embeddings/oleObject260.bin"/><Relationship Id="rId7" Type="http://schemas.openxmlformats.org/officeDocument/2006/relationships/oleObject" Target="../embeddings/oleObject253.bin"/><Relationship Id="rId12" Type="http://schemas.openxmlformats.org/officeDocument/2006/relationships/image" Target="../media/image223.wmf"/><Relationship Id="rId17" Type="http://schemas.openxmlformats.org/officeDocument/2006/relationships/oleObject" Target="../embeddings/oleObject258.bin"/><Relationship Id="rId25" Type="http://schemas.openxmlformats.org/officeDocument/2006/relationships/oleObject" Target="../embeddings/oleObject262.bin"/><Relationship Id="rId2" Type="http://schemas.openxmlformats.org/officeDocument/2006/relationships/slideLayout" Target="../slideLayouts/slideLayout2.xml"/><Relationship Id="rId16" Type="http://schemas.openxmlformats.org/officeDocument/2006/relationships/image" Target="../media/image225.wmf"/><Relationship Id="rId20" Type="http://schemas.openxmlformats.org/officeDocument/2006/relationships/image" Target="../media/image227.wmf"/><Relationship Id="rId1" Type="http://schemas.openxmlformats.org/officeDocument/2006/relationships/vmlDrawing" Target="../drawings/vmlDrawing24.vml"/><Relationship Id="rId6" Type="http://schemas.openxmlformats.org/officeDocument/2006/relationships/image" Target="../media/image221.wmf"/><Relationship Id="rId11" Type="http://schemas.openxmlformats.org/officeDocument/2006/relationships/oleObject" Target="../embeddings/oleObject255.bin"/><Relationship Id="rId24" Type="http://schemas.openxmlformats.org/officeDocument/2006/relationships/image" Target="../media/image229.wmf"/><Relationship Id="rId5" Type="http://schemas.openxmlformats.org/officeDocument/2006/relationships/oleObject" Target="../embeddings/oleObject252.bin"/><Relationship Id="rId15" Type="http://schemas.openxmlformats.org/officeDocument/2006/relationships/oleObject" Target="../embeddings/oleObject257.bin"/><Relationship Id="rId23" Type="http://schemas.openxmlformats.org/officeDocument/2006/relationships/oleObject" Target="../embeddings/oleObject261.bin"/><Relationship Id="rId10" Type="http://schemas.openxmlformats.org/officeDocument/2006/relationships/image" Target="../media/image222.wmf"/><Relationship Id="rId19" Type="http://schemas.openxmlformats.org/officeDocument/2006/relationships/oleObject" Target="../embeddings/oleObject259.bin"/><Relationship Id="rId4" Type="http://schemas.openxmlformats.org/officeDocument/2006/relationships/image" Target="../media/image220.wmf"/><Relationship Id="rId9" Type="http://schemas.openxmlformats.org/officeDocument/2006/relationships/oleObject" Target="../embeddings/oleObject254.bin"/><Relationship Id="rId14" Type="http://schemas.openxmlformats.org/officeDocument/2006/relationships/image" Target="../media/image224.wmf"/><Relationship Id="rId22" Type="http://schemas.openxmlformats.org/officeDocument/2006/relationships/image" Target="../media/image228.wmf"/></Relationships>
</file>

<file path=ppt/slides/_rels/slide26.xml.rels><?xml version="1.0" encoding="UTF-8" standalone="yes"?>
<Relationships xmlns="http://schemas.openxmlformats.org/package/2006/relationships"><Relationship Id="rId8" Type="http://schemas.openxmlformats.org/officeDocument/2006/relationships/image" Target="../media/image233.wmf"/><Relationship Id="rId13" Type="http://schemas.openxmlformats.org/officeDocument/2006/relationships/oleObject" Target="../embeddings/oleObject268.bin"/><Relationship Id="rId18" Type="http://schemas.openxmlformats.org/officeDocument/2006/relationships/image" Target="../media/image239.png"/><Relationship Id="rId3" Type="http://schemas.openxmlformats.org/officeDocument/2006/relationships/oleObject" Target="../embeddings/oleObject263.bin"/><Relationship Id="rId7" Type="http://schemas.openxmlformats.org/officeDocument/2006/relationships/oleObject" Target="../embeddings/oleObject265.bin"/><Relationship Id="rId12" Type="http://schemas.openxmlformats.org/officeDocument/2006/relationships/image" Target="../media/image235.wmf"/><Relationship Id="rId17" Type="http://schemas.openxmlformats.org/officeDocument/2006/relationships/image" Target="../media/image238.jpeg"/><Relationship Id="rId2" Type="http://schemas.openxmlformats.org/officeDocument/2006/relationships/slideLayout" Target="../slideLayouts/slideLayout2.xml"/><Relationship Id="rId16" Type="http://schemas.openxmlformats.org/officeDocument/2006/relationships/image" Target="../media/image237.wmf"/><Relationship Id="rId1" Type="http://schemas.openxmlformats.org/officeDocument/2006/relationships/vmlDrawing" Target="../drawings/vmlDrawing25.vml"/><Relationship Id="rId6" Type="http://schemas.openxmlformats.org/officeDocument/2006/relationships/image" Target="../media/image232.wmf"/><Relationship Id="rId11" Type="http://schemas.openxmlformats.org/officeDocument/2006/relationships/oleObject" Target="../embeddings/oleObject267.bin"/><Relationship Id="rId5" Type="http://schemas.openxmlformats.org/officeDocument/2006/relationships/oleObject" Target="../embeddings/oleObject264.bin"/><Relationship Id="rId15" Type="http://schemas.openxmlformats.org/officeDocument/2006/relationships/oleObject" Target="../embeddings/oleObject269.bin"/><Relationship Id="rId10" Type="http://schemas.openxmlformats.org/officeDocument/2006/relationships/image" Target="../media/image234.wmf"/><Relationship Id="rId4" Type="http://schemas.openxmlformats.org/officeDocument/2006/relationships/image" Target="../media/image231.wmf"/><Relationship Id="rId9" Type="http://schemas.openxmlformats.org/officeDocument/2006/relationships/oleObject" Target="../embeddings/oleObject266.bin"/><Relationship Id="rId14" Type="http://schemas.openxmlformats.org/officeDocument/2006/relationships/image" Target="../media/image236.wmf"/></Relationships>
</file>

<file path=ppt/slides/_rels/slide27.xml.rels><?xml version="1.0" encoding="UTF-8" standalone="yes"?>
<Relationships xmlns="http://schemas.openxmlformats.org/package/2006/relationships"><Relationship Id="rId3" Type="http://schemas.openxmlformats.org/officeDocument/2006/relationships/image" Target="../media/image241.png"/><Relationship Id="rId2" Type="http://schemas.openxmlformats.org/officeDocument/2006/relationships/image" Target="../media/image240.png"/><Relationship Id="rId1" Type="http://schemas.openxmlformats.org/officeDocument/2006/relationships/slideLayout" Target="../slideLayouts/slideLayout2.xml"/><Relationship Id="rId4" Type="http://schemas.openxmlformats.org/officeDocument/2006/relationships/image" Target="../media/image242.png"/></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272.bin"/><Relationship Id="rId13" Type="http://schemas.openxmlformats.org/officeDocument/2006/relationships/oleObject" Target="../embeddings/oleObject275.bin"/><Relationship Id="rId18" Type="http://schemas.openxmlformats.org/officeDocument/2006/relationships/image" Target="../media/image249.wmf"/><Relationship Id="rId26" Type="http://schemas.openxmlformats.org/officeDocument/2006/relationships/image" Target="../media/image253.wmf"/><Relationship Id="rId3" Type="http://schemas.openxmlformats.org/officeDocument/2006/relationships/oleObject" Target="../embeddings/oleObject270.bin"/><Relationship Id="rId21" Type="http://schemas.openxmlformats.org/officeDocument/2006/relationships/oleObject" Target="../embeddings/oleObject279.bin"/><Relationship Id="rId34" Type="http://schemas.openxmlformats.org/officeDocument/2006/relationships/image" Target="../media/image257.wmf"/><Relationship Id="rId7" Type="http://schemas.openxmlformats.org/officeDocument/2006/relationships/image" Target="../media/image258.jpeg"/><Relationship Id="rId12" Type="http://schemas.openxmlformats.org/officeDocument/2006/relationships/image" Target="../media/image246.wmf"/><Relationship Id="rId17" Type="http://schemas.openxmlformats.org/officeDocument/2006/relationships/oleObject" Target="../embeddings/oleObject277.bin"/><Relationship Id="rId25" Type="http://schemas.openxmlformats.org/officeDocument/2006/relationships/oleObject" Target="../embeddings/oleObject281.bin"/><Relationship Id="rId33" Type="http://schemas.openxmlformats.org/officeDocument/2006/relationships/oleObject" Target="../embeddings/oleObject285.bin"/><Relationship Id="rId2" Type="http://schemas.openxmlformats.org/officeDocument/2006/relationships/slideLayout" Target="../slideLayouts/slideLayout2.xml"/><Relationship Id="rId16" Type="http://schemas.openxmlformats.org/officeDocument/2006/relationships/image" Target="../media/image248.wmf"/><Relationship Id="rId20" Type="http://schemas.openxmlformats.org/officeDocument/2006/relationships/image" Target="../media/image250.wmf"/><Relationship Id="rId29" Type="http://schemas.openxmlformats.org/officeDocument/2006/relationships/oleObject" Target="../embeddings/oleObject283.bin"/><Relationship Id="rId1" Type="http://schemas.openxmlformats.org/officeDocument/2006/relationships/vmlDrawing" Target="../drawings/vmlDrawing26.vml"/><Relationship Id="rId6" Type="http://schemas.openxmlformats.org/officeDocument/2006/relationships/image" Target="../media/image244.wmf"/><Relationship Id="rId11" Type="http://schemas.openxmlformats.org/officeDocument/2006/relationships/oleObject" Target="../embeddings/oleObject274.bin"/><Relationship Id="rId24" Type="http://schemas.openxmlformats.org/officeDocument/2006/relationships/image" Target="../media/image252.wmf"/><Relationship Id="rId32" Type="http://schemas.openxmlformats.org/officeDocument/2006/relationships/image" Target="../media/image256.wmf"/><Relationship Id="rId5" Type="http://schemas.openxmlformats.org/officeDocument/2006/relationships/oleObject" Target="../embeddings/oleObject271.bin"/><Relationship Id="rId15" Type="http://schemas.openxmlformats.org/officeDocument/2006/relationships/oleObject" Target="../embeddings/oleObject276.bin"/><Relationship Id="rId23" Type="http://schemas.openxmlformats.org/officeDocument/2006/relationships/oleObject" Target="../embeddings/oleObject280.bin"/><Relationship Id="rId28" Type="http://schemas.openxmlformats.org/officeDocument/2006/relationships/image" Target="../media/image254.wmf"/><Relationship Id="rId10" Type="http://schemas.openxmlformats.org/officeDocument/2006/relationships/image" Target="../media/image245.wmf"/><Relationship Id="rId19" Type="http://schemas.openxmlformats.org/officeDocument/2006/relationships/oleObject" Target="../embeddings/oleObject278.bin"/><Relationship Id="rId31" Type="http://schemas.openxmlformats.org/officeDocument/2006/relationships/oleObject" Target="../embeddings/oleObject284.bin"/><Relationship Id="rId4" Type="http://schemas.openxmlformats.org/officeDocument/2006/relationships/image" Target="../media/image243.wmf"/><Relationship Id="rId9" Type="http://schemas.openxmlformats.org/officeDocument/2006/relationships/oleObject" Target="../embeddings/oleObject273.bin"/><Relationship Id="rId14" Type="http://schemas.openxmlformats.org/officeDocument/2006/relationships/image" Target="../media/image247.wmf"/><Relationship Id="rId22" Type="http://schemas.openxmlformats.org/officeDocument/2006/relationships/image" Target="../media/image251.wmf"/><Relationship Id="rId27" Type="http://schemas.openxmlformats.org/officeDocument/2006/relationships/oleObject" Target="../embeddings/oleObject282.bin"/><Relationship Id="rId30" Type="http://schemas.openxmlformats.org/officeDocument/2006/relationships/image" Target="../media/image255.wmf"/></Relationships>
</file>

<file path=ppt/slides/_rels/slide29.xml.rels><?xml version="1.0" encoding="UTF-8" standalone="yes"?>
<Relationships xmlns="http://schemas.openxmlformats.org/package/2006/relationships"><Relationship Id="rId8" Type="http://schemas.openxmlformats.org/officeDocument/2006/relationships/image" Target="../media/image260.wmf"/><Relationship Id="rId13" Type="http://schemas.openxmlformats.org/officeDocument/2006/relationships/oleObject" Target="../embeddings/oleObject291.bin"/><Relationship Id="rId18" Type="http://schemas.openxmlformats.org/officeDocument/2006/relationships/image" Target="../media/image265.wmf"/><Relationship Id="rId26" Type="http://schemas.openxmlformats.org/officeDocument/2006/relationships/image" Target="../media/image269.wmf"/><Relationship Id="rId3" Type="http://schemas.openxmlformats.org/officeDocument/2006/relationships/oleObject" Target="../embeddings/oleObject286.bin"/><Relationship Id="rId21" Type="http://schemas.openxmlformats.org/officeDocument/2006/relationships/oleObject" Target="../embeddings/oleObject295.bin"/><Relationship Id="rId7" Type="http://schemas.openxmlformats.org/officeDocument/2006/relationships/oleObject" Target="../embeddings/oleObject288.bin"/><Relationship Id="rId12" Type="http://schemas.openxmlformats.org/officeDocument/2006/relationships/image" Target="../media/image262.wmf"/><Relationship Id="rId17" Type="http://schemas.openxmlformats.org/officeDocument/2006/relationships/oleObject" Target="../embeddings/oleObject293.bin"/><Relationship Id="rId25" Type="http://schemas.openxmlformats.org/officeDocument/2006/relationships/oleObject" Target="../embeddings/oleObject297.bin"/><Relationship Id="rId2" Type="http://schemas.openxmlformats.org/officeDocument/2006/relationships/slideLayout" Target="../slideLayouts/slideLayout2.xml"/><Relationship Id="rId16" Type="http://schemas.openxmlformats.org/officeDocument/2006/relationships/image" Target="../media/image264.wmf"/><Relationship Id="rId20" Type="http://schemas.openxmlformats.org/officeDocument/2006/relationships/image" Target="../media/image266.wmf"/><Relationship Id="rId1" Type="http://schemas.openxmlformats.org/officeDocument/2006/relationships/vmlDrawing" Target="../drawings/vmlDrawing27.vml"/><Relationship Id="rId6" Type="http://schemas.openxmlformats.org/officeDocument/2006/relationships/image" Target="../media/image259.wmf"/><Relationship Id="rId11" Type="http://schemas.openxmlformats.org/officeDocument/2006/relationships/oleObject" Target="../embeddings/oleObject290.bin"/><Relationship Id="rId24" Type="http://schemas.openxmlformats.org/officeDocument/2006/relationships/image" Target="../media/image268.wmf"/><Relationship Id="rId5" Type="http://schemas.openxmlformats.org/officeDocument/2006/relationships/oleObject" Target="../embeddings/oleObject287.bin"/><Relationship Id="rId15" Type="http://schemas.openxmlformats.org/officeDocument/2006/relationships/oleObject" Target="../embeddings/oleObject292.bin"/><Relationship Id="rId23" Type="http://schemas.openxmlformats.org/officeDocument/2006/relationships/oleObject" Target="../embeddings/oleObject296.bin"/><Relationship Id="rId28" Type="http://schemas.openxmlformats.org/officeDocument/2006/relationships/image" Target="../media/image270.wmf"/><Relationship Id="rId10" Type="http://schemas.openxmlformats.org/officeDocument/2006/relationships/image" Target="../media/image261.wmf"/><Relationship Id="rId19" Type="http://schemas.openxmlformats.org/officeDocument/2006/relationships/oleObject" Target="../embeddings/oleObject294.bin"/><Relationship Id="rId4" Type="http://schemas.openxmlformats.org/officeDocument/2006/relationships/image" Target="../media/image244.wmf"/><Relationship Id="rId9" Type="http://schemas.openxmlformats.org/officeDocument/2006/relationships/oleObject" Target="../embeddings/oleObject289.bin"/><Relationship Id="rId14" Type="http://schemas.openxmlformats.org/officeDocument/2006/relationships/image" Target="../media/image263.wmf"/><Relationship Id="rId22" Type="http://schemas.openxmlformats.org/officeDocument/2006/relationships/image" Target="../media/image267.wmf"/><Relationship Id="rId27" Type="http://schemas.openxmlformats.org/officeDocument/2006/relationships/oleObject" Target="../embeddings/oleObject298.bin"/></Relationships>
</file>

<file path=ppt/slides/_rels/slide3.xml.rels><?xml version="1.0" encoding="UTF-8" standalone="yes"?>
<Relationships xmlns="http://schemas.openxmlformats.org/package/2006/relationships"><Relationship Id="rId8" Type="http://schemas.openxmlformats.org/officeDocument/2006/relationships/image" Target="../media/image15.wmf"/><Relationship Id="rId13" Type="http://schemas.openxmlformats.org/officeDocument/2006/relationships/oleObject" Target="../embeddings/oleObject19.bin"/><Relationship Id="rId18" Type="http://schemas.openxmlformats.org/officeDocument/2006/relationships/image" Target="../media/image20.wmf"/><Relationship Id="rId3" Type="http://schemas.openxmlformats.org/officeDocument/2006/relationships/oleObject" Target="../embeddings/oleObject14.bin"/><Relationship Id="rId21" Type="http://schemas.openxmlformats.org/officeDocument/2006/relationships/oleObject" Target="../embeddings/oleObject23.bin"/><Relationship Id="rId7" Type="http://schemas.openxmlformats.org/officeDocument/2006/relationships/oleObject" Target="../embeddings/oleObject16.bin"/><Relationship Id="rId12" Type="http://schemas.openxmlformats.org/officeDocument/2006/relationships/image" Target="../media/image17.wmf"/><Relationship Id="rId17" Type="http://schemas.openxmlformats.org/officeDocument/2006/relationships/oleObject" Target="../embeddings/oleObject21.bin"/><Relationship Id="rId2" Type="http://schemas.openxmlformats.org/officeDocument/2006/relationships/slideLayout" Target="../slideLayouts/slideLayout2.xml"/><Relationship Id="rId16" Type="http://schemas.openxmlformats.org/officeDocument/2006/relationships/image" Target="../media/image19.wmf"/><Relationship Id="rId20" Type="http://schemas.openxmlformats.org/officeDocument/2006/relationships/image" Target="../media/image21.wmf"/><Relationship Id="rId1" Type="http://schemas.openxmlformats.org/officeDocument/2006/relationships/vmlDrawing" Target="../drawings/vmlDrawing3.vml"/><Relationship Id="rId6" Type="http://schemas.openxmlformats.org/officeDocument/2006/relationships/image" Target="../media/image14.wmf"/><Relationship Id="rId11" Type="http://schemas.openxmlformats.org/officeDocument/2006/relationships/oleObject" Target="../embeddings/oleObject18.bin"/><Relationship Id="rId5" Type="http://schemas.openxmlformats.org/officeDocument/2006/relationships/oleObject" Target="../embeddings/oleObject15.bin"/><Relationship Id="rId15" Type="http://schemas.openxmlformats.org/officeDocument/2006/relationships/oleObject" Target="../embeddings/oleObject20.bin"/><Relationship Id="rId10" Type="http://schemas.openxmlformats.org/officeDocument/2006/relationships/image" Target="../media/image16.wmf"/><Relationship Id="rId19" Type="http://schemas.openxmlformats.org/officeDocument/2006/relationships/oleObject" Target="../embeddings/oleObject22.bin"/><Relationship Id="rId4" Type="http://schemas.openxmlformats.org/officeDocument/2006/relationships/image" Target="../media/image13.wmf"/><Relationship Id="rId9" Type="http://schemas.openxmlformats.org/officeDocument/2006/relationships/oleObject" Target="../embeddings/oleObject17.bin"/><Relationship Id="rId14" Type="http://schemas.openxmlformats.org/officeDocument/2006/relationships/image" Target="../media/image18.wmf"/><Relationship Id="rId22" Type="http://schemas.openxmlformats.org/officeDocument/2006/relationships/image" Target="../media/image22.wmf"/></Relationships>
</file>

<file path=ppt/slides/_rels/slide30.xml.rels><?xml version="1.0" encoding="UTF-8" standalone="yes"?>
<Relationships xmlns="http://schemas.openxmlformats.org/package/2006/relationships"><Relationship Id="rId8" Type="http://schemas.openxmlformats.org/officeDocument/2006/relationships/image" Target="../media/image273.wmf"/><Relationship Id="rId13" Type="http://schemas.openxmlformats.org/officeDocument/2006/relationships/oleObject" Target="../embeddings/oleObject304.bin"/><Relationship Id="rId3" Type="http://schemas.openxmlformats.org/officeDocument/2006/relationships/oleObject" Target="../embeddings/oleObject299.bin"/><Relationship Id="rId7" Type="http://schemas.openxmlformats.org/officeDocument/2006/relationships/oleObject" Target="../embeddings/oleObject301.bin"/><Relationship Id="rId12" Type="http://schemas.openxmlformats.org/officeDocument/2006/relationships/image" Target="../media/image275.wmf"/><Relationship Id="rId17" Type="http://schemas.openxmlformats.org/officeDocument/2006/relationships/image" Target="../media/image277.wmf"/><Relationship Id="rId2" Type="http://schemas.openxmlformats.org/officeDocument/2006/relationships/slideLayout" Target="../slideLayouts/slideLayout2.xml"/><Relationship Id="rId16" Type="http://schemas.openxmlformats.org/officeDocument/2006/relationships/oleObject" Target="../embeddings/oleObject305.bin"/><Relationship Id="rId1" Type="http://schemas.openxmlformats.org/officeDocument/2006/relationships/vmlDrawing" Target="../drawings/vmlDrawing28.vml"/><Relationship Id="rId6" Type="http://schemas.openxmlformats.org/officeDocument/2006/relationships/image" Target="../media/image272.wmf"/><Relationship Id="rId11" Type="http://schemas.openxmlformats.org/officeDocument/2006/relationships/oleObject" Target="../embeddings/oleObject303.bin"/><Relationship Id="rId5" Type="http://schemas.openxmlformats.org/officeDocument/2006/relationships/oleObject" Target="../embeddings/oleObject300.bin"/><Relationship Id="rId15" Type="http://schemas.openxmlformats.org/officeDocument/2006/relationships/image" Target="../media/image278.jpeg"/><Relationship Id="rId10" Type="http://schemas.openxmlformats.org/officeDocument/2006/relationships/image" Target="../media/image274.wmf"/><Relationship Id="rId4" Type="http://schemas.openxmlformats.org/officeDocument/2006/relationships/image" Target="../media/image271.wmf"/><Relationship Id="rId9" Type="http://schemas.openxmlformats.org/officeDocument/2006/relationships/oleObject" Target="../embeddings/oleObject302.bin"/><Relationship Id="rId14" Type="http://schemas.openxmlformats.org/officeDocument/2006/relationships/image" Target="../media/image276.wmf"/></Relationships>
</file>

<file path=ppt/slides/_rels/slide31.xml.rels><?xml version="1.0" encoding="UTF-8" standalone="yes"?>
<Relationships xmlns="http://schemas.openxmlformats.org/package/2006/relationships"><Relationship Id="rId8" Type="http://schemas.openxmlformats.org/officeDocument/2006/relationships/image" Target="../media/image281.wmf"/><Relationship Id="rId13" Type="http://schemas.openxmlformats.org/officeDocument/2006/relationships/oleObject" Target="../embeddings/oleObject311.bin"/><Relationship Id="rId18" Type="http://schemas.openxmlformats.org/officeDocument/2006/relationships/image" Target="../media/image286.wmf"/><Relationship Id="rId26" Type="http://schemas.openxmlformats.org/officeDocument/2006/relationships/image" Target="../media/image290.wmf"/><Relationship Id="rId3" Type="http://schemas.openxmlformats.org/officeDocument/2006/relationships/oleObject" Target="../embeddings/oleObject306.bin"/><Relationship Id="rId21" Type="http://schemas.openxmlformats.org/officeDocument/2006/relationships/oleObject" Target="../embeddings/oleObject315.bin"/><Relationship Id="rId7" Type="http://schemas.openxmlformats.org/officeDocument/2006/relationships/oleObject" Target="../embeddings/oleObject308.bin"/><Relationship Id="rId12" Type="http://schemas.openxmlformats.org/officeDocument/2006/relationships/image" Target="../media/image283.wmf"/><Relationship Id="rId17" Type="http://schemas.openxmlformats.org/officeDocument/2006/relationships/oleObject" Target="../embeddings/oleObject313.bin"/><Relationship Id="rId25" Type="http://schemas.openxmlformats.org/officeDocument/2006/relationships/oleObject" Target="../embeddings/oleObject317.bin"/><Relationship Id="rId2" Type="http://schemas.openxmlformats.org/officeDocument/2006/relationships/slideLayout" Target="../slideLayouts/slideLayout2.xml"/><Relationship Id="rId16" Type="http://schemas.openxmlformats.org/officeDocument/2006/relationships/image" Target="../media/image285.wmf"/><Relationship Id="rId20" Type="http://schemas.openxmlformats.org/officeDocument/2006/relationships/image" Target="../media/image287.wmf"/><Relationship Id="rId29" Type="http://schemas.openxmlformats.org/officeDocument/2006/relationships/oleObject" Target="../embeddings/oleObject319.bin"/><Relationship Id="rId1" Type="http://schemas.openxmlformats.org/officeDocument/2006/relationships/vmlDrawing" Target="../drawings/vmlDrawing29.vml"/><Relationship Id="rId6" Type="http://schemas.openxmlformats.org/officeDocument/2006/relationships/image" Target="../media/image280.wmf"/><Relationship Id="rId11" Type="http://schemas.openxmlformats.org/officeDocument/2006/relationships/oleObject" Target="../embeddings/oleObject310.bin"/><Relationship Id="rId24" Type="http://schemas.openxmlformats.org/officeDocument/2006/relationships/image" Target="../media/image289.wmf"/><Relationship Id="rId5" Type="http://schemas.openxmlformats.org/officeDocument/2006/relationships/oleObject" Target="../embeddings/oleObject307.bin"/><Relationship Id="rId15" Type="http://schemas.openxmlformats.org/officeDocument/2006/relationships/oleObject" Target="../embeddings/oleObject312.bin"/><Relationship Id="rId23" Type="http://schemas.openxmlformats.org/officeDocument/2006/relationships/oleObject" Target="../embeddings/oleObject316.bin"/><Relationship Id="rId28" Type="http://schemas.openxmlformats.org/officeDocument/2006/relationships/image" Target="../media/image291.wmf"/><Relationship Id="rId10" Type="http://schemas.openxmlformats.org/officeDocument/2006/relationships/image" Target="../media/image282.wmf"/><Relationship Id="rId19" Type="http://schemas.openxmlformats.org/officeDocument/2006/relationships/oleObject" Target="../embeddings/oleObject314.bin"/><Relationship Id="rId4" Type="http://schemas.openxmlformats.org/officeDocument/2006/relationships/image" Target="../media/image279.wmf"/><Relationship Id="rId9" Type="http://schemas.openxmlformats.org/officeDocument/2006/relationships/oleObject" Target="../embeddings/oleObject309.bin"/><Relationship Id="rId14" Type="http://schemas.openxmlformats.org/officeDocument/2006/relationships/image" Target="../media/image284.wmf"/><Relationship Id="rId22" Type="http://schemas.openxmlformats.org/officeDocument/2006/relationships/image" Target="../media/image288.wmf"/><Relationship Id="rId27" Type="http://schemas.openxmlformats.org/officeDocument/2006/relationships/oleObject" Target="../embeddings/oleObject318.bin"/><Relationship Id="rId30" Type="http://schemas.openxmlformats.org/officeDocument/2006/relationships/image" Target="../media/image292.wmf"/></Relationships>
</file>

<file path=ppt/slides/_rels/slide32.xml.rels><?xml version="1.0" encoding="UTF-8" standalone="yes"?>
<Relationships xmlns="http://schemas.openxmlformats.org/package/2006/relationships"><Relationship Id="rId8" Type="http://schemas.openxmlformats.org/officeDocument/2006/relationships/image" Target="../media/image281.wmf"/><Relationship Id="rId13" Type="http://schemas.openxmlformats.org/officeDocument/2006/relationships/oleObject" Target="../embeddings/oleObject325.bin"/><Relationship Id="rId18" Type="http://schemas.openxmlformats.org/officeDocument/2006/relationships/image" Target="../media/image286.wmf"/><Relationship Id="rId26" Type="http://schemas.openxmlformats.org/officeDocument/2006/relationships/image" Target="../media/image296.wmf"/><Relationship Id="rId3" Type="http://schemas.openxmlformats.org/officeDocument/2006/relationships/oleObject" Target="../embeddings/oleObject320.bin"/><Relationship Id="rId21" Type="http://schemas.openxmlformats.org/officeDocument/2006/relationships/oleObject" Target="../embeddings/oleObject329.bin"/><Relationship Id="rId7" Type="http://schemas.openxmlformats.org/officeDocument/2006/relationships/oleObject" Target="../embeddings/oleObject322.bin"/><Relationship Id="rId12" Type="http://schemas.openxmlformats.org/officeDocument/2006/relationships/image" Target="../media/image283.wmf"/><Relationship Id="rId17" Type="http://schemas.openxmlformats.org/officeDocument/2006/relationships/oleObject" Target="../embeddings/oleObject327.bin"/><Relationship Id="rId25" Type="http://schemas.openxmlformats.org/officeDocument/2006/relationships/oleObject" Target="../embeddings/oleObject331.bin"/><Relationship Id="rId2" Type="http://schemas.openxmlformats.org/officeDocument/2006/relationships/slideLayout" Target="../slideLayouts/slideLayout2.xml"/><Relationship Id="rId16" Type="http://schemas.openxmlformats.org/officeDocument/2006/relationships/image" Target="../media/image285.wmf"/><Relationship Id="rId20" Type="http://schemas.openxmlformats.org/officeDocument/2006/relationships/image" Target="../media/image293.wmf"/><Relationship Id="rId1" Type="http://schemas.openxmlformats.org/officeDocument/2006/relationships/vmlDrawing" Target="../drawings/vmlDrawing30.vml"/><Relationship Id="rId6" Type="http://schemas.openxmlformats.org/officeDocument/2006/relationships/image" Target="../media/image280.wmf"/><Relationship Id="rId11" Type="http://schemas.openxmlformats.org/officeDocument/2006/relationships/oleObject" Target="../embeddings/oleObject324.bin"/><Relationship Id="rId24" Type="http://schemas.openxmlformats.org/officeDocument/2006/relationships/image" Target="../media/image295.wmf"/><Relationship Id="rId5" Type="http://schemas.openxmlformats.org/officeDocument/2006/relationships/oleObject" Target="../embeddings/oleObject321.bin"/><Relationship Id="rId15" Type="http://schemas.openxmlformats.org/officeDocument/2006/relationships/oleObject" Target="../embeddings/oleObject326.bin"/><Relationship Id="rId23" Type="http://schemas.openxmlformats.org/officeDocument/2006/relationships/oleObject" Target="../embeddings/oleObject330.bin"/><Relationship Id="rId10" Type="http://schemas.openxmlformats.org/officeDocument/2006/relationships/image" Target="../media/image282.wmf"/><Relationship Id="rId19" Type="http://schemas.openxmlformats.org/officeDocument/2006/relationships/oleObject" Target="../embeddings/oleObject328.bin"/><Relationship Id="rId4" Type="http://schemas.openxmlformats.org/officeDocument/2006/relationships/image" Target="../media/image279.wmf"/><Relationship Id="rId9" Type="http://schemas.openxmlformats.org/officeDocument/2006/relationships/oleObject" Target="../embeddings/oleObject323.bin"/><Relationship Id="rId14" Type="http://schemas.openxmlformats.org/officeDocument/2006/relationships/image" Target="../media/image284.wmf"/><Relationship Id="rId22" Type="http://schemas.openxmlformats.org/officeDocument/2006/relationships/image" Target="../media/image294.wmf"/></Relationships>
</file>

<file path=ppt/slides/_rels/slide33.xml.rels><?xml version="1.0" encoding="UTF-8" standalone="yes"?>
<Relationships xmlns="http://schemas.openxmlformats.org/package/2006/relationships"><Relationship Id="rId8" Type="http://schemas.openxmlformats.org/officeDocument/2006/relationships/image" Target="../media/image281.wmf"/><Relationship Id="rId13" Type="http://schemas.openxmlformats.org/officeDocument/2006/relationships/oleObject" Target="../embeddings/oleObject337.bin"/><Relationship Id="rId18" Type="http://schemas.openxmlformats.org/officeDocument/2006/relationships/image" Target="../media/image286.wmf"/><Relationship Id="rId26" Type="http://schemas.openxmlformats.org/officeDocument/2006/relationships/image" Target="../media/image300.wmf"/><Relationship Id="rId39" Type="http://schemas.openxmlformats.org/officeDocument/2006/relationships/oleObject" Target="../embeddings/oleObject350.bin"/><Relationship Id="rId3" Type="http://schemas.openxmlformats.org/officeDocument/2006/relationships/oleObject" Target="../embeddings/oleObject332.bin"/><Relationship Id="rId21" Type="http://schemas.openxmlformats.org/officeDocument/2006/relationships/oleObject" Target="../embeddings/oleObject341.bin"/><Relationship Id="rId34" Type="http://schemas.openxmlformats.org/officeDocument/2006/relationships/image" Target="../media/image304.wmf"/><Relationship Id="rId42" Type="http://schemas.openxmlformats.org/officeDocument/2006/relationships/image" Target="../media/image308.wmf"/><Relationship Id="rId7" Type="http://schemas.openxmlformats.org/officeDocument/2006/relationships/oleObject" Target="../embeddings/oleObject334.bin"/><Relationship Id="rId12" Type="http://schemas.openxmlformats.org/officeDocument/2006/relationships/image" Target="../media/image283.wmf"/><Relationship Id="rId17" Type="http://schemas.openxmlformats.org/officeDocument/2006/relationships/oleObject" Target="../embeddings/oleObject339.bin"/><Relationship Id="rId25" Type="http://schemas.openxmlformats.org/officeDocument/2006/relationships/oleObject" Target="../embeddings/oleObject343.bin"/><Relationship Id="rId33" Type="http://schemas.openxmlformats.org/officeDocument/2006/relationships/oleObject" Target="../embeddings/oleObject347.bin"/><Relationship Id="rId38" Type="http://schemas.openxmlformats.org/officeDocument/2006/relationships/image" Target="../media/image306.wmf"/><Relationship Id="rId2" Type="http://schemas.openxmlformats.org/officeDocument/2006/relationships/slideLayout" Target="../slideLayouts/slideLayout2.xml"/><Relationship Id="rId16" Type="http://schemas.openxmlformats.org/officeDocument/2006/relationships/image" Target="../media/image285.wmf"/><Relationship Id="rId20" Type="http://schemas.openxmlformats.org/officeDocument/2006/relationships/image" Target="../media/image297.wmf"/><Relationship Id="rId29" Type="http://schemas.openxmlformats.org/officeDocument/2006/relationships/oleObject" Target="../embeddings/oleObject345.bin"/><Relationship Id="rId41" Type="http://schemas.openxmlformats.org/officeDocument/2006/relationships/oleObject" Target="../embeddings/oleObject351.bin"/><Relationship Id="rId1" Type="http://schemas.openxmlformats.org/officeDocument/2006/relationships/vmlDrawing" Target="../drawings/vmlDrawing31.vml"/><Relationship Id="rId6" Type="http://schemas.openxmlformats.org/officeDocument/2006/relationships/image" Target="../media/image280.wmf"/><Relationship Id="rId11" Type="http://schemas.openxmlformats.org/officeDocument/2006/relationships/oleObject" Target="../embeddings/oleObject336.bin"/><Relationship Id="rId24" Type="http://schemas.openxmlformats.org/officeDocument/2006/relationships/image" Target="../media/image299.wmf"/><Relationship Id="rId32" Type="http://schemas.openxmlformats.org/officeDocument/2006/relationships/image" Target="../media/image303.wmf"/><Relationship Id="rId37" Type="http://schemas.openxmlformats.org/officeDocument/2006/relationships/oleObject" Target="../embeddings/oleObject349.bin"/><Relationship Id="rId40" Type="http://schemas.openxmlformats.org/officeDocument/2006/relationships/image" Target="../media/image307.wmf"/><Relationship Id="rId5" Type="http://schemas.openxmlformats.org/officeDocument/2006/relationships/oleObject" Target="../embeddings/oleObject333.bin"/><Relationship Id="rId15" Type="http://schemas.openxmlformats.org/officeDocument/2006/relationships/oleObject" Target="../embeddings/oleObject338.bin"/><Relationship Id="rId23" Type="http://schemas.openxmlformats.org/officeDocument/2006/relationships/oleObject" Target="../embeddings/oleObject342.bin"/><Relationship Id="rId28" Type="http://schemas.openxmlformats.org/officeDocument/2006/relationships/image" Target="../media/image301.wmf"/><Relationship Id="rId36" Type="http://schemas.openxmlformats.org/officeDocument/2006/relationships/image" Target="../media/image305.wmf"/><Relationship Id="rId10" Type="http://schemas.openxmlformats.org/officeDocument/2006/relationships/image" Target="../media/image282.wmf"/><Relationship Id="rId19" Type="http://schemas.openxmlformats.org/officeDocument/2006/relationships/oleObject" Target="../embeddings/oleObject340.bin"/><Relationship Id="rId31" Type="http://schemas.openxmlformats.org/officeDocument/2006/relationships/oleObject" Target="../embeddings/oleObject346.bin"/><Relationship Id="rId4" Type="http://schemas.openxmlformats.org/officeDocument/2006/relationships/image" Target="../media/image279.wmf"/><Relationship Id="rId9" Type="http://schemas.openxmlformats.org/officeDocument/2006/relationships/oleObject" Target="../embeddings/oleObject335.bin"/><Relationship Id="rId14" Type="http://schemas.openxmlformats.org/officeDocument/2006/relationships/image" Target="../media/image284.wmf"/><Relationship Id="rId22" Type="http://schemas.openxmlformats.org/officeDocument/2006/relationships/image" Target="../media/image298.wmf"/><Relationship Id="rId27" Type="http://schemas.openxmlformats.org/officeDocument/2006/relationships/oleObject" Target="../embeddings/oleObject344.bin"/><Relationship Id="rId30" Type="http://schemas.openxmlformats.org/officeDocument/2006/relationships/image" Target="../media/image302.wmf"/><Relationship Id="rId35" Type="http://schemas.openxmlformats.org/officeDocument/2006/relationships/oleObject" Target="../embeddings/oleObject348.bin"/></Relationships>
</file>

<file path=ppt/slides/_rels/slide34.xml.rels><?xml version="1.0" encoding="UTF-8" standalone="yes"?>
<Relationships xmlns="http://schemas.openxmlformats.org/package/2006/relationships"><Relationship Id="rId8" Type="http://schemas.openxmlformats.org/officeDocument/2006/relationships/image" Target="../media/image311.wmf"/><Relationship Id="rId13" Type="http://schemas.openxmlformats.org/officeDocument/2006/relationships/oleObject" Target="../embeddings/oleObject357.bin"/><Relationship Id="rId18" Type="http://schemas.openxmlformats.org/officeDocument/2006/relationships/image" Target="../media/image316.wmf"/><Relationship Id="rId3" Type="http://schemas.openxmlformats.org/officeDocument/2006/relationships/oleObject" Target="../embeddings/oleObject352.bin"/><Relationship Id="rId21" Type="http://schemas.openxmlformats.org/officeDocument/2006/relationships/oleObject" Target="../embeddings/oleObject361.bin"/><Relationship Id="rId7" Type="http://schemas.openxmlformats.org/officeDocument/2006/relationships/oleObject" Target="../embeddings/oleObject354.bin"/><Relationship Id="rId12" Type="http://schemas.openxmlformats.org/officeDocument/2006/relationships/image" Target="../media/image313.wmf"/><Relationship Id="rId17" Type="http://schemas.openxmlformats.org/officeDocument/2006/relationships/oleObject" Target="../embeddings/oleObject359.bin"/><Relationship Id="rId2" Type="http://schemas.openxmlformats.org/officeDocument/2006/relationships/slideLayout" Target="../slideLayouts/slideLayout2.xml"/><Relationship Id="rId16" Type="http://schemas.openxmlformats.org/officeDocument/2006/relationships/image" Target="../media/image315.wmf"/><Relationship Id="rId20" Type="http://schemas.openxmlformats.org/officeDocument/2006/relationships/image" Target="../media/image317.wmf"/><Relationship Id="rId1" Type="http://schemas.openxmlformats.org/officeDocument/2006/relationships/vmlDrawing" Target="../drawings/vmlDrawing32.vml"/><Relationship Id="rId6" Type="http://schemas.openxmlformats.org/officeDocument/2006/relationships/image" Target="../media/image310.wmf"/><Relationship Id="rId11" Type="http://schemas.openxmlformats.org/officeDocument/2006/relationships/oleObject" Target="../embeddings/oleObject356.bin"/><Relationship Id="rId5" Type="http://schemas.openxmlformats.org/officeDocument/2006/relationships/oleObject" Target="../embeddings/oleObject353.bin"/><Relationship Id="rId15" Type="http://schemas.openxmlformats.org/officeDocument/2006/relationships/oleObject" Target="../embeddings/oleObject358.bin"/><Relationship Id="rId10" Type="http://schemas.openxmlformats.org/officeDocument/2006/relationships/image" Target="../media/image312.wmf"/><Relationship Id="rId19" Type="http://schemas.openxmlformats.org/officeDocument/2006/relationships/oleObject" Target="../embeddings/oleObject360.bin"/><Relationship Id="rId4" Type="http://schemas.openxmlformats.org/officeDocument/2006/relationships/image" Target="../media/image309.wmf"/><Relationship Id="rId9" Type="http://schemas.openxmlformats.org/officeDocument/2006/relationships/oleObject" Target="../embeddings/oleObject355.bin"/><Relationship Id="rId14" Type="http://schemas.openxmlformats.org/officeDocument/2006/relationships/image" Target="../media/image314.wmf"/><Relationship Id="rId22" Type="http://schemas.openxmlformats.org/officeDocument/2006/relationships/image" Target="../media/image318.wmf"/></Relationships>
</file>

<file path=ppt/slides/_rels/slide35.xml.rels><?xml version="1.0" encoding="UTF-8" standalone="yes"?>
<Relationships xmlns="http://schemas.openxmlformats.org/package/2006/relationships"><Relationship Id="rId8" Type="http://schemas.openxmlformats.org/officeDocument/2006/relationships/image" Target="../media/image321.wmf"/><Relationship Id="rId13" Type="http://schemas.openxmlformats.org/officeDocument/2006/relationships/image" Target="../media/image327.png"/><Relationship Id="rId18" Type="http://schemas.openxmlformats.org/officeDocument/2006/relationships/oleObject" Target="../embeddings/oleObject369.bin"/><Relationship Id="rId3" Type="http://schemas.openxmlformats.org/officeDocument/2006/relationships/oleObject" Target="../embeddings/oleObject362.bin"/><Relationship Id="rId7" Type="http://schemas.openxmlformats.org/officeDocument/2006/relationships/oleObject" Target="../embeddings/oleObject364.bin"/><Relationship Id="rId12" Type="http://schemas.openxmlformats.org/officeDocument/2006/relationships/image" Target="../media/image323.wmf"/><Relationship Id="rId17" Type="http://schemas.openxmlformats.org/officeDocument/2006/relationships/image" Target="../media/image325.wmf"/><Relationship Id="rId2" Type="http://schemas.openxmlformats.org/officeDocument/2006/relationships/slideLayout" Target="../slideLayouts/slideLayout2.xml"/><Relationship Id="rId16" Type="http://schemas.openxmlformats.org/officeDocument/2006/relationships/oleObject" Target="../embeddings/oleObject368.bin"/><Relationship Id="rId1" Type="http://schemas.openxmlformats.org/officeDocument/2006/relationships/vmlDrawing" Target="../drawings/vmlDrawing33.vml"/><Relationship Id="rId6" Type="http://schemas.openxmlformats.org/officeDocument/2006/relationships/image" Target="../media/image320.wmf"/><Relationship Id="rId11" Type="http://schemas.openxmlformats.org/officeDocument/2006/relationships/oleObject" Target="../embeddings/oleObject366.bin"/><Relationship Id="rId5" Type="http://schemas.openxmlformats.org/officeDocument/2006/relationships/oleObject" Target="../embeddings/oleObject363.bin"/><Relationship Id="rId15" Type="http://schemas.openxmlformats.org/officeDocument/2006/relationships/image" Target="../media/image324.wmf"/><Relationship Id="rId10" Type="http://schemas.openxmlformats.org/officeDocument/2006/relationships/image" Target="../media/image322.wmf"/><Relationship Id="rId19" Type="http://schemas.openxmlformats.org/officeDocument/2006/relationships/image" Target="../media/image326.wmf"/><Relationship Id="rId4" Type="http://schemas.openxmlformats.org/officeDocument/2006/relationships/image" Target="../media/image319.wmf"/><Relationship Id="rId9" Type="http://schemas.openxmlformats.org/officeDocument/2006/relationships/oleObject" Target="../embeddings/oleObject365.bin"/><Relationship Id="rId14" Type="http://schemas.openxmlformats.org/officeDocument/2006/relationships/oleObject" Target="../embeddings/oleObject367.bin"/></Relationships>
</file>

<file path=ppt/slides/_rels/slide36.xml.rels><?xml version="1.0" encoding="UTF-8" standalone="yes"?>
<Relationships xmlns="http://schemas.openxmlformats.org/package/2006/relationships"><Relationship Id="rId8" Type="http://schemas.openxmlformats.org/officeDocument/2006/relationships/image" Target="../media/image330.wmf"/><Relationship Id="rId13" Type="http://schemas.openxmlformats.org/officeDocument/2006/relationships/oleObject" Target="../embeddings/oleObject375.bin"/><Relationship Id="rId18" Type="http://schemas.openxmlformats.org/officeDocument/2006/relationships/oleObject" Target="../embeddings/oleObject378.bin"/><Relationship Id="rId26" Type="http://schemas.openxmlformats.org/officeDocument/2006/relationships/oleObject" Target="../embeddings/oleObject382.bin"/><Relationship Id="rId3" Type="http://schemas.openxmlformats.org/officeDocument/2006/relationships/oleObject" Target="../embeddings/oleObject370.bin"/><Relationship Id="rId21" Type="http://schemas.openxmlformats.org/officeDocument/2006/relationships/image" Target="../media/image336.wmf"/><Relationship Id="rId7" Type="http://schemas.openxmlformats.org/officeDocument/2006/relationships/oleObject" Target="../embeddings/oleObject372.bin"/><Relationship Id="rId12" Type="http://schemas.openxmlformats.org/officeDocument/2006/relationships/image" Target="../media/image332.wmf"/><Relationship Id="rId17" Type="http://schemas.openxmlformats.org/officeDocument/2006/relationships/oleObject" Target="../embeddings/oleObject377.bin"/><Relationship Id="rId25" Type="http://schemas.openxmlformats.org/officeDocument/2006/relationships/image" Target="../media/image338.wmf"/><Relationship Id="rId2" Type="http://schemas.openxmlformats.org/officeDocument/2006/relationships/slideLayout" Target="../slideLayouts/slideLayout2.xml"/><Relationship Id="rId16" Type="http://schemas.openxmlformats.org/officeDocument/2006/relationships/image" Target="../media/image334.wmf"/><Relationship Id="rId20" Type="http://schemas.openxmlformats.org/officeDocument/2006/relationships/oleObject" Target="../embeddings/oleObject379.bin"/><Relationship Id="rId29" Type="http://schemas.openxmlformats.org/officeDocument/2006/relationships/image" Target="../media/image340.wmf"/><Relationship Id="rId1" Type="http://schemas.openxmlformats.org/officeDocument/2006/relationships/vmlDrawing" Target="../drawings/vmlDrawing34.vml"/><Relationship Id="rId6" Type="http://schemas.openxmlformats.org/officeDocument/2006/relationships/image" Target="../media/image329.wmf"/><Relationship Id="rId11" Type="http://schemas.openxmlformats.org/officeDocument/2006/relationships/oleObject" Target="../embeddings/oleObject374.bin"/><Relationship Id="rId24" Type="http://schemas.openxmlformats.org/officeDocument/2006/relationships/oleObject" Target="../embeddings/oleObject381.bin"/><Relationship Id="rId5" Type="http://schemas.openxmlformats.org/officeDocument/2006/relationships/oleObject" Target="../embeddings/oleObject371.bin"/><Relationship Id="rId15" Type="http://schemas.openxmlformats.org/officeDocument/2006/relationships/oleObject" Target="../embeddings/oleObject376.bin"/><Relationship Id="rId23" Type="http://schemas.openxmlformats.org/officeDocument/2006/relationships/image" Target="../media/image337.wmf"/><Relationship Id="rId28" Type="http://schemas.openxmlformats.org/officeDocument/2006/relationships/oleObject" Target="../embeddings/oleObject383.bin"/><Relationship Id="rId10" Type="http://schemas.openxmlformats.org/officeDocument/2006/relationships/image" Target="../media/image331.wmf"/><Relationship Id="rId19" Type="http://schemas.openxmlformats.org/officeDocument/2006/relationships/image" Target="../media/image335.wmf"/><Relationship Id="rId4" Type="http://schemas.openxmlformats.org/officeDocument/2006/relationships/image" Target="../media/image328.wmf"/><Relationship Id="rId9" Type="http://schemas.openxmlformats.org/officeDocument/2006/relationships/oleObject" Target="../embeddings/oleObject373.bin"/><Relationship Id="rId14" Type="http://schemas.openxmlformats.org/officeDocument/2006/relationships/image" Target="../media/image333.wmf"/><Relationship Id="rId22" Type="http://schemas.openxmlformats.org/officeDocument/2006/relationships/oleObject" Target="../embeddings/oleObject380.bin"/><Relationship Id="rId27" Type="http://schemas.openxmlformats.org/officeDocument/2006/relationships/image" Target="../media/image339.wmf"/></Relationships>
</file>

<file path=ppt/slides/_rels/slide37.xml.rels><?xml version="1.0" encoding="UTF-8" standalone="yes"?>
<Relationships xmlns="http://schemas.openxmlformats.org/package/2006/relationships"><Relationship Id="rId8" Type="http://schemas.openxmlformats.org/officeDocument/2006/relationships/image" Target="../media/image343.wmf"/><Relationship Id="rId13" Type="http://schemas.openxmlformats.org/officeDocument/2006/relationships/oleObject" Target="../embeddings/oleObject389.bin"/><Relationship Id="rId18" Type="http://schemas.openxmlformats.org/officeDocument/2006/relationships/image" Target="../media/image348.wmf"/><Relationship Id="rId26" Type="http://schemas.openxmlformats.org/officeDocument/2006/relationships/image" Target="../media/image352.wmf"/><Relationship Id="rId3" Type="http://schemas.openxmlformats.org/officeDocument/2006/relationships/oleObject" Target="../embeddings/oleObject384.bin"/><Relationship Id="rId21" Type="http://schemas.openxmlformats.org/officeDocument/2006/relationships/oleObject" Target="../embeddings/oleObject393.bin"/><Relationship Id="rId7" Type="http://schemas.openxmlformats.org/officeDocument/2006/relationships/oleObject" Target="../embeddings/oleObject386.bin"/><Relationship Id="rId12" Type="http://schemas.openxmlformats.org/officeDocument/2006/relationships/image" Target="../media/image345.wmf"/><Relationship Id="rId17" Type="http://schemas.openxmlformats.org/officeDocument/2006/relationships/oleObject" Target="../embeddings/oleObject391.bin"/><Relationship Id="rId25" Type="http://schemas.openxmlformats.org/officeDocument/2006/relationships/oleObject" Target="../embeddings/oleObject395.bin"/><Relationship Id="rId2" Type="http://schemas.openxmlformats.org/officeDocument/2006/relationships/slideLayout" Target="../slideLayouts/slideLayout2.xml"/><Relationship Id="rId16" Type="http://schemas.openxmlformats.org/officeDocument/2006/relationships/image" Target="../media/image347.wmf"/><Relationship Id="rId20" Type="http://schemas.openxmlformats.org/officeDocument/2006/relationships/image" Target="../media/image349.wmf"/><Relationship Id="rId29" Type="http://schemas.openxmlformats.org/officeDocument/2006/relationships/oleObject" Target="../embeddings/oleObject397.bin"/><Relationship Id="rId1" Type="http://schemas.openxmlformats.org/officeDocument/2006/relationships/vmlDrawing" Target="../drawings/vmlDrawing35.vml"/><Relationship Id="rId6" Type="http://schemas.openxmlformats.org/officeDocument/2006/relationships/image" Target="../media/image342.wmf"/><Relationship Id="rId11" Type="http://schemas.openxmlformats.org/officeDocument/2006/relationships/oleObject" Target="../embeddings/oleObject388.bin"/><Relationship Id="rId24" Type="http://schemas.openxmlformats.org/officeDocument/2006/relationships/image" Target="../media/image351.wmf"/><Relationship Id="rId5" Type="http://schemas.openxmlformats.org/officeDocument/2006/relationships/oleObject" Target="../embeddings/oleObject385.bin"/><Relationship Id="rId15" Type="http://schemas.openxmlformats.org/officeDocument/2006/relationships/oleObject" Target="../embeddings/oleObject390.bin"/><Relationship Id="rId23" Type="http://schemas.openxmlformats.org/officeDocument/2006/relationships/oleObject" Target="../embeddings/oleObject394.bin"/><Relationship Id="rId28" Type="http://schemas.openxmlformats.org/officeDocument/2006/relationships/image" Target="../media/image353.wmf"/><Relationship Id="rId10" Type="http://schemas.openxmlformats.org/officeDocument/2006/relationships/image" Target="../media/image344.wmf"/><Relationship Id="rId19" Type="http://schemas.openxmlformats.org/officeDocument/2006/relationships/oleObject" Target="../embeddings/oleObject392.bin"/><Relationship Id="rId4" Type="http://schemas.openxmlformats.org/officeDocument/2006/relationships/image" Target="../media/image341.wmf"/><Relationship Id="rId9" Type="http://schemas.openxmlformats.org/officeDocument/2006/relationships/oleObject" Target="../embeddings/oleObject387.bin"/><Relationship Id="rId14" Type="http://schemas.openxmlformats.org/officeDocument/2006/relationships/image" Target="../media/image346.wmf"/><Relationship Id="rId22" Type="http://schemas.openxmlformats.org/officeDocument/2006/relationships/image" Target="../media/image350.wmf"/><Relationship Id="rId27" Type="http://schemas.openxmlformats.org/officeDocument/2006/relationships/oleObject" Target="../embeddings/oleObject396.bin"/><Relationship Id="rId30" Type="http://schemas.openxmlformats.org/officeDocument/2006/relationships/image" Target="../media/image354.wmf"/></Relationships>
</file>

<file path=ppt/slides/_rels/slide4.xml.rels><?xml version="1.0" encoding="UTF-8" standalone="yes"?>
<Relationships xmlns="http://schemas.openxmlformats.org/package/2006/relationships"><Relationship Id="rId8" Type="http://schemas.openxmlformats.org/officeDocument/2006/relationships/image" Target="../media/image25.wmf"/><Relationship Id="rId13" Type="http://schemas.openxmlformats.org/officeDocument/2006/relationships/oleObject" Target="../embeddings/oleObject29.bin"/><Relationship Id="rId3" Type="http://schemas.openxmlformats.org/officeDocument/2006/relationships/oleObject" Target="../embeddings/oleObject24.bin"/><Relationship Id="rId7" Type="http://schemas.openxmlformats.org/officeDocument/2006/relationships/oleObject" Target="../embeddings/oleObject26.bin"/><Relationship Id="rId12" Type="http://schemas.openxmlformats.org/officeDocument/2006/relationships/image" Target="../media/image27.wmf"/><Relationship Id="rId2" Type="http://schemas.openxmlformats.org/officeDocument/2006/relationships/slideLayout" Target="../slideLayouts/slideLayout2.xml"/><Relationship Id="rId16" Type="http://schemas.openxmlformats.org/officeDocument/2006/relationships/image" Target="../media/image29.wmf"/><Relationship Id="rId1" Type="http://schemas.openxmlformats.org/officeDocument/2006/relationships/vmlDrawing" Target="../drawings/vmlDrawing4.vml"/><Relationship Id="rId6" Type="http://schemas.openxmlformats.org/officeDocument/2006/relationships/image" Target="../media/image24.wmf"/><Relationship Id="rId11" Type="http://schemas.openxmlformats.org/officeDocument/2006/relationships/oleObject" Target="../embeddings/oleObject28.bin"/><Relationship Id="rId5" Type="http://schemas.openxmlformats.org/officeDocument/2006/relationships/oleObject" Target="../embeddings/oleObject25.bin"/><Relationship Id="rId15" Type="http://schemas.openxmlformats.org/officeDocument/2006/relationships/oleObject" Target="../embeddings/oleObject30.bin"/><Relationship Id="rId10" Type="http://schemas.openxmlformats.org/officeDocument/2006/relationships/image" Target="../media/image26.wmf"/><Relationship Id="rId4" Type="http://schemas.openxmlformats.org/officeDocument/2006/relationships/image" Target="../media/image23.wmf"/><Relationship Id="rId9" Type="http://schemas.openxmlformats.org/officeDocument/2006/relationships/oleObject" Target="../embeddings/oleObject27.bin"/><Relationship Id="rId14" Type="http://schemas.openxmlformats.org/officeDocument/2006/relationships/image" Target="../media/image28.wmf"/></Relationships>
</file>

<file path=ppt/slides/_rels/slide5.x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oleObject" Target="../embeddings/oleObject36.bin"/><Relationship Id="rId18" Type="http://schemas.openxmlformats.org/officeDocument/2006/relationships/image" Target="../media/image37.wmf"/><Relationship Id="rId26" Type="http://schemas.openxmlformats.org/officeDocument/2006/relationships/image" Target="../media/image41.wmf"/><Relationship Id="rId3" Type="http://schemas.openxmlformats.org/officeDocument/2006/relationships/oleObject" Target="../embeddings/oleObject31.bin"/><Relationship Id="rId21" Type="http://schemas.openxmlformats.org/officeDocument/2006/relationships/oleObject" Target="../embeddings/oleObject40.bin"/><Relationship Id="rId34" Type="http://schemas.openxmlformats.org/officeDocument/2006/relationships/image" Target="../media/image45.wmf"/><Relationship Id="rId7" Type="http://schemas.openxmlformats.org/officeDocument/2006/relationships/oleObject" Target="../embeddings/oleObject33.bin"/><Relationship Id="rId12" Type="http://schemas.openxmlformats.org/officeDocument/2006/relationships/image" Target="../media/image34.wmf"/><Relationship Id="rId17" Type="http://schemas.openxmlformats.org/officeDocument/2006/relationships/oleObject" Target="../embeddings/oleObject38.bin"/><Relationship Id="rId25" Type="http://schemas.openxmlformats.org/officeDocument/2006/relationships/oleObject" Target="../embeddings/oleObject42.bin"/><Relationship Id="rId33" Type="http://schemas.openxmlformats.org/officeDocument/2006/relationships/oleObject" Target="../embeddings/oleObject46.bin"/><Relationship Id="rId2" Type="http://schemas.openxmlformats.org/officeDocument/2006/relationships/slideLayout" Target="../slideLayouts/slideLayout2.xml"/><Relationship Id="rId16" Type="http://schemas.openxmlformats.org/officeDocument/2006/relationships/image" Target="../media/image36.wmf"/><Relationship Id="rId20" Type="http://schemas.openxmlformats.org/officeDocument/2006/relationships/image" Target="../media/image38.wmf"/><Relationship Id="rId29" Type="http://schemas.openxmlformats.org/officeDocument/2006/relationships/oleObject" Target="../embeddings/oleObject44.bin"/><Relationship Id="rId1" Type="http://schemas.openxmlformats.org/officeDocument/2006/relationships/vmlDrawing" Target="../drawings/vmlDrawing5.vml"/><Relationship Id="rId6" Type="http://schemas.openxmlformats.org/officeDocument/2006/relationships/image" Target="../media/image31.wmf"/><Relationship Id="rId11" Type="http://schemas.openxmlformats.org/officeDocument/2006/relationships/oleObject" Target="../embeddings/oleObject35.bin"/><Relationship Id="rId24" Type="http://schemas.openxmlformats.org/officeDocument/2006/relationships/image" Target="../media/image40.wmf"/><Relationship Id="rId32" Type="http://schemas.openxmlformats.org/officeDocument/2006/relationships/image" Target="../media/image44.wmf"/><Relationship Id="rId5" Type="http://schemas.openxmlformats.org/officeDocument/2006/relationships/oleObject" Target="../embeddings/oleObject32.bin"/><Relationship Id="rId15" Type="http://schemas.openxmlformats.org/officeDocument/2006/relationships/oleObject" Target="../embeddings/oleObject37.bin"/><Relationship Id="rId23" Type="http://schemas.openxmlformats.org/officeDocument/2006/relationships/oleObject" Target="../embeddings/oleObject41.bin"/><Relationship Id="rId28" Type="http://schemas.openxmlformats.org/officeDocument/2006/relationships/image" Target="../media/image42.wmf"/><Relationship Id="rId10" Type="http://schemas.openxmlformats.org/officeDocument/2006/relationships/image" Target="../media/image33.wmf"/><Relationship Id="rId19" Type="http://schemas.openxmlformats.org/officeDocument/2006/relationships/oleObject" Target="../embeddings/oleObject39.bin"/><Relationship Id="rId31" Type="http://schemas.openxmlformats.org/officeDocument/2006/relationships/oleObject" Target="../embeddings/oleObject45.bin"/><Relationship Id="rId4" Type="http://schemas.openxmlformats.org/officeDocument/2006/relationships/image" Target="../media/image30.wmf"/><Relationship Id="rId9" Type="http://schemas.openxmlformats.org/officeDocument/2006/relationships/oleObject" Target="../embeddings/oleObject34.bin"/><Relationship Id="rId14" Type="http://schemas.openxmlformats.org/officeDocument/2006/relationships/image" Target="../media/image35.wmf"/><Relationship Id="rId22" Type="http://schemas.openxmlformats.org/officeDocument/2006/relationships/image" Target="../media/image39.wmf"/><Relationship Id="rId27" Type="http://schemas.openxmlformats.org/officeDocument/2006/relationships/oleObject" Target="../embeddings/oleObject43.bin"/><Relationship Id="rId30" Type="http://schemas.openxmlformats.org/officeDocument/2006/relationships/image" Target="../media/image43.wmf"/></Relationships>
</file>

<file path=ppt/slides/_rels/slide6.xml.rels><?xml version="1.0" encoding="UTF-8" standalone="yes"?>
<Relationships xmlns="http://schemas.openxmlformats.org/package/2006/relationships"><Relationship Id="rId8" Type="http://schemas.openxmlformats.org/officeDocument/2006/relationships/image" Target="../media/image48.wmf"/><Relationship Id="rId13" Type="http://schemas.openxmlformats.org/officeDocument/2006/relationships/oleObject" Target="../embeddings/oleObject52.bin"/><Relationship Id="rId18" Type="http://schemas.openxmlformats.org/officeDocument/2006/relationships/image" Target="../media/image53.wmf"/><Relationship Id="rId26" Type="http://schemas.openxmlformats.org/officeDocument/2006/relationships/image" Target="../media/image57.wmf"/><Relationship Id="rId3" Type="http://schemas.openxmlformats.org/officeDocument/2006/relationships/oleObject" Target="../embeddings/oleObject47.bin"/><Relationship Id="rId21" Type="http://schemas.openxmlformats.org/officeDocument/2006/relationships/oleObject" Target="../embeddings/oleObject56.bin"/><Relationship Id="rId7" Type="http://schemas.openxmlformats.org/officeDocument/2006/relationships/oleObject" Target="../embeddings/oleObject49.bin"/><Relationship Id="rId12" Type="http://schemas.openxmlformats.org/officeDocument/2006/relationships/image" Target="../media/image50.wmf"/><Relationship Id="rId17" Type="http://schemas.openxmlformats.org/officeDocument/2006/relationships/oleObject" Target="../embeddings/oleObject54.bin"/><Relationship Id="rId25" Type="http://schemas.openxmlformats.org/officeDocument/2006/relationships/oleObject" Target="../embeddings/oleObject58.bin"/><Relationship Id="rId2" Type="http://schemas.openxmlformats.org/officeDocument/2006/relationships/slideLayout" Target="../slideLayouts/slideLayout2.xml"/><Relationship Id="rId16" Type="http://schemas.openxmlformats.org/officeDocument/2006/relationships/image" Target="../media/image52.wmf"/><Relationship Id="rId20" Type="http://schemas.openxmlformats.org/officeDocument/2006/relationships/image" Target="../media/image54.wmf"/><Relationship Id="rId1" Type="http://schemas.openxmlformats.org/officeDocument/2006/relationships/vmlDrawing" Target="../drawings/vmlDrawing6.vml"/><Relationship Id="rId6" Type="http://schemas.openxmlformats.org/officeDocument/2006/relationships/image" Target="../media/image47.wmf"/><Relationship Id="rId11" Type="http://schemas.openxmlformats.org/officeDocument/2006/relationships/oleObject" Target="../embeddings/oleObject51.bin"/><Relationship Id="rId24" Type="http://schemas.openxmlformats.org/officeDocument/2006/relationships/image" Target="../media/image56.wmf"/><Relationship Id="rId5" Type="http://schemas.openxmlformats.org/officeDocument/2006/relationships/oleObject" Target="../embeddings/oleObject48.bin"/><Relationship Id="rId15" Type="http://schemas.openxmlformats.org/officeDocument/2006/relationships/oleObject" Target="../embeddings/oleObject53.bin"/><Relationship Id="rId23" Type="http://schemas.openxmlformats.org/officeDocument/2006/relationships/oleObject" Target="../embeddings/oleObject57.bin"/><Relationship Id="rId10" Type="http://schemas.openxmlformats.org/officeDocument/2006/relationships/image" Target="../media/image49.wmf"/><Relationship Id="rId19" Type="http://schemas.openxmlformats.org/officeDocument/2006/relationships/oleObject" Target="../embeddings/oleObject55.bin"/><Relationship Id="rId4" Type="http://schemas.openxmlformats.org/officeDocument/2006/relationships/image" Target="../media/image46.wmf"/><Relationship Id="rId9" Type="http://schemas.openxmlformats.org/officeDocument/2006/relationships/oleObject" Target="../embeddings/oleObject50.bin"/><Relationship Id="rId14" Type="http://schemas.openxmlformats.org/officeDocument/2006/relationships/image" Target="../media/image51.wmf"/><Relationship Id="rId22" Type="http://schemas.openxmlformats.org/officeDocument/2006/relationships/image" Target="../media/image55.wmf"/></Relationships>
</file>

<file path=ppt/slides/_rels/slide7.xml.rels><?xml version="1.0" encoding="UTF-8" standalone="yes"?>
<Relationships xmlns="http://schemas.openxmlformats.org/package/2006/relationships"><Relationship Id="rId8" Type="http://schemas.openxmlformats.org/officeDocument/2006/relationships/image" Target="../media/image60.wmf"/><Relationship Id="rId13" Type="http://schemas.openxmlformats.org/officeDocument/2006/relationships/oleObject" Target="../embeddings/oleObject64.bin"/><Relationship Id="rId18" Type="http://schemas.openxmlformats.org/officeDocument/2006/relationships/image" Target="../media/image65.wmf"/><Relationship Id="rId26" Type="http://schemas.openxmlformats.org/officeDocument/2006/relationships/image" Target="../media/image69.wmf"/><Relationship Id="rId3" Type="http://schemas.openxmlformats.org/officeDocument/2006/relationships/oleObject" Target="../embeddings/oleObject59.bin"/><Relationship Id="rId21" Type="http://schemas.openxmlformats.org/officeDocument/2006/relationships/oleObject" Target="../embeddings/oleObject68.bin"/><Relationship Id="rId34" Type="http://schemas.openxmlformats.org/officeDocument/2006/relationships/image" Target="../media/image73.wmf"/><Relationship Id="rId7" Type="http://schemas.openxmlformats.org/officeDocument/2006/relationships/oleObject" Target="../embeddings/oleObject61.bin"/><Relationship Id="rId12" Type="http://schemas.openxmlformats.org/officeDocument/2006/relationships/image" Target="../media/image62.wmf"/><Relationship Id="rId17" Type="http://schemas.openxmlformats.org/officeDocument/2006/relationships/oleObject" Target="../embeddings/oleObject66.bin"/><Relationship Id="rId25" Type="http://schemas.openxmlformats.org/officeDocument/2006/relationships/oleObject" Target="../embeddings/oleObject70.bin"/><Relationship Id="rId33" Type="http://schemas.openxmlformats.org/officeDocument/2006/relationships/oleObject" Target="../embeddings/oleObject74.bin"/><Relationship Id="rId2" Type="http://schemas.openxmlformats.org/officeDocument/2006/relationships/slideLayout" Target="../slideLayouts/slideLayout2.xml"/><Relationship Id="rId16" Type="http://schemas.openxmlformats.org/officeDocument/2006/relationships/image" Target="../media/image64.wmf"/><Relationship Id="rId20" Type="http://schemas.openxmlformats.org/officeDocument/2006/relationships/image" Target="../media/image66.wmf"/><Relationship Id="rId29" Type="http://schemas.openxmlformats.org/officeDocument/2006/relationships/oleObject" Target="../embeddings/oleObject72.bin"/><Relationship Id="rId1" Type="http://schemas.openxmlformats.org/officeDocument/2006/relationships/vmlDrawing" Target="../drawings/vmlDrawing7.vml"/><Relationship Id="rId6" Type="http://schemas.openxmlformats.org/officeDocument/2006/relationships/image" Target="../media/image59.wmf"/><Relationship Id="rId11" Type="http://schemas.openxmlformats.org/officeDocument/2006/relationships/oleObject" Target="../embeddings/oleObject63.bin"/><Relationship Id="rId24" Type="http://schemas.openxmlformats.org/officeDocument/2006/relationships/image" Target="../media/image68.wmf"/><Relationship Id="rId32" Type="http://schemas.openxmlformats.org/officeDocument/2006/relationships/image" Target="../media/image72.wmf"/><Relationship Id="rId5" Type="http://schemas.openxmlformats.org/officeDocument/2006/relationships/oleObject" Target="../embeddings/oleObject60.bin"/><Relationship Id="rId15" Type="http://schemas.openxmlformats.org/officeDocument/2006/relationships/oleObject" Target="../embeddings/oleObject65.bin"/><Relationship Id="rId23" Type="http://schemas.openxmlformats.org/officeDocument/2006/relationships/oleObject" Target="../embeddings/oleObject69.bin"/><Relationship Id="rId28" Type="http://schemas.openxmlformats.org/officeDocument/2006/relationships/image" Target="../media/image70.wmf"/><Relationship Id="rId36" Type="http://schemas.openxmlformats.org/officeDocument/2006/relationships/image" Target="../media/image74.wmf"/><Relationship Id="rId10" Type="http://schemas.openxmlformats.org/officeDocument/2006/relationships/image" Target="../media/image61.wmf"/><Relationship Id="rId19" Type="http://schemas.openxmlformats.org/officeDocument/2006/relationships/oleObject" Target="../embeddings/oleObject67.bin"/><Relationship Id="rId31" Type="http://schemas.openxmlformats.org/officeDocument/2006/relationships/oleObject" Target="../embeddings/oleObject73.bin"/><Relationship Id="rId4" Type="http://schemas.openxmlformats.org/officeDocument/2006/relationships/image" Target="../media/image58.wmf"/><Relationship Id="rId9" Type="http://schemas.openxmlformats.org/officeDocument/2006/relationships/oleObject" Target="../embeddings/oleObject62.bin"/><Relationship Id="rId14" Type="http://schemas.openxmlformats.org/officeDocument/2006/relationships/image" Target="../media/image63.wmf"/><Relationship Id="rId22" Type="http://schemas.openxmlformats.org/officeDocument/2006/relationships/image" Target="../media/image67.wmf"/><Relationship Id="rId27" Type="http://schemas.openxmlformats.org/officeDocument/2006/relationships/oleObject" Target="../embeddings/oleObject71.bin"/><Relationship Id="rId30" Type="http://schemas.openxmlformats.org/officeDocument/2006/relationships/image" Target="../media/image71.wmf"/><Relationship Id="rId35" Type="http://schemas.openxmlformats.org/officeDocument/2006/relationships/oleObject" Target="../embeddings/oleObject75.bin"/></Relationships>
</file>

<file path=ppt/slides/_rels/slide8.xml.rels><?xml version="1.0" encoding="UTF-8" standalone="yes"?>
<Relationships xmlns="http://schemas.openxmlformats.org/package/2006/relationships"><Relationship Id="rId8" Type="http://schemas.openxmlformats.org/officeDocument/2006/relationships/image" Target="../media/image77.wmf"/><Relationship Id="rId13" Type="http://schemas.openxmlformats.org/officeDocument/2006/relationships/oleObject" Target="../embeddings/oleObject81.bin"/><Relationship Id="rId3" Type="http://schemas.openxmlformats.org/officeDocument/2006/relationships/oleObject" Target="../embeddings/oleObject76.bin"/><Relationship Id="rId7" Type="http://schemas.openxmlformats.org/officeDocument/2006/relationships/oleObject" Target="../embeddings/oleObject78.bin"/><Relationship Id="rId12" Type="http://schemas.openxmlformats.org/officeDocument/2006/relationships/image" Target="../media/image79.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76.wmf"/><Relationship Id="rId11" Type="http://schemas.openxmlformats.org/officeDocument/2006/relationships/oleObject" Target="../embeddings/oleObject80.bin"/><Relationship Id="rId5" Type="http://schemas.openxmlformats.org/officeDocument/2006/relationships/oleObject" Target="../embeddings/oleObject77.bin"/><Relationship Id="rId10" Type="http://schemas.openxmlformats.org/officeDocument/2006/relationships/image" Target="../media/image78.wmf"/><Relationship Id="rId4" Type="http://schemas.openxmlformats.org/officeDocument/2006/relationships/image" Target="../media/image75.wmf"/><Relationship Id="rId9" Type="http://schemas.openxmlformats.org/officeDocument/2006/relationships/oleObject" Target="../embeddings/oleObject79.bin"/><Relationship Id="rId14" Type="http://schemas.openxmlformats.org/officeDocument/2006/relationships/image" Target="../media/image80.wmf"/></Relationships>
</file>

<file path=ppt/slides/_rels/slide9.xml.rels><?xml version="1.0" encoding="UTF-8" standalone="yes"?>
<Relationships xmlns="http://schemas.openxmlformats.org/package/2006/relationships"><Relationship Id="rId8" Type="http://schemas.openxmlformats.org/officeDocument/2006/relationships/image" Target="../media/image83.wmf"/><Relationship Id="rId13" Type="http://schemas.openxmlformats.org/officeDocument/2006/relationships/oleObject" Target="../embeddings/oleObject87.bin"/><Relationship Id="rId18" Type="http://schemas.openxmlformats.org/officeDocument/2006/relationships/image" Target="../media/image88.wmf"/><Relationship Id="rId26" Type="http://schemas.openxmlformats.org/officeDocument/2006/relationships/image" Target="../media/image92.wmf"/><Relationship Id="rId3" Type="http://schemas.openxmlformats.org/officeDocument/2006/relationships/oleObject" Target="../embeddings/oleObject82.bin"/><Relationship Id="rId21" Type="http://schemas.openxmlformats.org/officeDocument/2006/relationships/oleObject" Target="../embeddings/oleObject91.bin"/><Relationship Id="rId7" Type="http://schemas.openxmlformats.org/officeDocument/2006/relationships/oleObject" Target="../embeddings/oleObject84.bin"/><Relationship Id="rId12" Type="http://schemas.openxmlformats.org/officeDocument/2006/relationships/image" Target="../media/image85.wmf"/><Relationship Id="rId17" Type="http://schemas.openxmlformats.org/officeDocument/2006/relationships/oleObject" Target="../embeddings/oleObject89.bin"/><Relationship Id="rId25" Type="http://schemas.openxmlformats.org/officeDocument/2006/relationships/oleObject" Target="../embeddings/oleObject93.bin"/><Relationship Id="rId2" Type="http://schemas.openxmlformats.org/officeDocument/2006/relationships/slideLayout" Target="../slideLayouts/slideLayout2.xml"/><Relationship Id="rId16" Type="http://schemas.openxmlformats.org/officeDocument/2006/relationships/image" Target="../media/image87.wmf"/><Relationship Id="rId20" Type="http://schemas.openxmlformats.org/officeDocument/2006/relationships/image" Target="../media/image89.wmf"/><Relationship Id="rId29" Type="http://schemas.openxmlformats.org/officeDocument/2006/relationships/oleObject" Target="../embeddings/oleObject95.bin"/><Relationship Id="rId1" Type="http://schemas.openxmlformats.org/officeDocument/2006/relationships/vmlDrawing" Target="../drawings/vmlDrawing9.vml"/><Relationship Id="rId6" Type="http://schemas.openxmlformats.org/officeDocument/2006/relationships/image" Target="../media/image82.wmf"/><Relationship Id="rId11" Type="http://schemas.openxmlformats.org/officeDocument/2006/relationships/oleObject" Target="../embeddings/oleObject86.bin"/><Relationship Id="rId24" Type="http://schemas.openxmlformats.org/officeDocument/2006/relationships/image" Target="../media/image91.wmf"/><Relationship Id="rId5" Type="http://schemas.openxmlformats.org/officeDocument/2006/relationships/oleObject" Target="../embeddings/oleObject83.bin"/><Relationship Id="rId15" Type="http://schemas.openxmlformats.org/officeDocument/2006/relationships/oleObject" Target="../embeddings/oleObject88.bin"/><Relationship Id="rId23" Type="http://schemas.openxmlformats.org/officeDocument/2006/relationships/oleObject" Target="../embeddings/oleObject92.bin"/><Relationship Id="rId28" Type="http://schemas.openxmlformats.org/officeDocument/2006/relationships/image" Target="../media/image93.wmf"/><Relationship Id="rId10" Type="http://schemas.openxmlformats.org/officeDocument/2006/relationships/image" Target="../media/image84.wmf"/><Relationship Id="rId19" Type="http://schemas.openxmlformats.org/officeDocument/2006/relationships/oleObject" Target="../embeddings/oleObject90.bin"/><Relationship Id="rId4" Type="http://schemas.openxmlformats.org/officeDocument/2006/relationships/image" Target="../media/image81.wmf"/><Relationship Id="rId9" Type="http://schemas.openxmlformats.org/officeDocument/2006/relationships/oleObject" Target="../embeddings/oleObject85.bin"/><Relationship Id="rId14" Type="http://schemas.openxmlformats.org/officeDocument/2006/relationships/image" Target="../media/image86.wmf"/><Relationship Id="rId22" Type="http://schemas.openxmlformats.org/officeDocument/2006/relationships/image" Target="../media/image90.wmf"/><Relationship Id="rId27" Type="http://schemas.openxmlformats.org/officeDocument/2006/relationships/oleObject" Target="../embeddings/oleObject9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2411760" y="70566"/>
            <a:ext cx="4536504"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Процессы переноса</a:t>
            </a:r>
          </a:p>
        </p:txBody>
      </p:sp>
      <p:sp>
        <p:nvSpPr>
          <p:cNvPr id="5" name="Rectangle 4"/>
          <p:cNvSpPr/>
          <p:nvPr/>
        </p:nvSpPr>
        <p:spPr>
          <a:xfrm>
            <a:off x="2843808" y="843266"/>
            <a:ext cx="6120680" cy="1477328"/>
          </a:xfrm>
          <a:prstGeom prst="rect">
            <a:avLst/>
          </a:prstGeom>
        </p:spPr>
        <p:txBody>
          <a:bodyPr wrap="square">
            <a:spAutoFit/>
          </a:bodyPr>
          <a:lstStyle/>
          <a:p>
            <a:pPr algn="just"/>
            <a:r>
              <a:rPr lang="ru-RU" sz="1500" b="1" dirty="0">
                <a:latin typeface="Arial" pitchFamily="34" charset="0"/>
                <a:cs typeface="Arial" pitchFamily="34" charset="0"/>
              </a:rPr>
              <a:t>Теплопроводность</a:t>
            </a:r>
            <a:r>
              <a:rPr lang="en-US" sz="1500" b="1" dirty="0">
                <a:latin typeface="Arial" pitchFamily="34" charset="0"/>
                <a:cs typeface="Arial" pitchFamily="34" charset="0"/>
              </a:rPr>
              <a:t>.</a:t>
            </a:r>
            <a:r>
              <a:rPr lang="ru-RU" sz="1500" b="1" dirty="0">
                <a:latin typeface="Arial" pitchFamily="34" charset="0"/>
                <a:cs typeface="Arial" pitchFamily="34" charset="0"/>
              </a:rPr>
              <a:t> </a:t>
            </a:r>
            <a:r>
              <a:rPr lang="ru-RU" sz="1500" dirty="0">
                <a:latin typeface="Arial" pitchFamily="34" charset="0"/>
                <a:cs typeface="Arial" pitchFamily="34" charset="0"/>
              </a:rPr>
              <a:t>При отклонении температуры от равновесного значения в некоторой области в системе возникает движение энергии в тепловой форме в таких направлениях, чтобы сделать температуру всех частей системы одинаковой</a:t>
            </a:r>
            <a:r>
              <a:rPr lang="en-US" sz="1500" dirty="0">
                <a:latin typeface="Arial" pitchFamily="34" charset="0"/>
                <a:cs typeface="Arial" pitchFamily="34" charset="0"/>
              </a:rPr>
              <a:t> (</a:t>
            </a:r>
            <a:r>
              <a:rPr lang="ru-RU" sz="1500" dirty="0">
                <a:latin typeface="Arial" pitchFamily="34" charset="0"/>
                <a:cs typeface="Arial" pitchFamily="34" charset="0"/>
              </a:rPr>
              <a:t>от теплого к холодному</a:t>
            </a:r>
            <a:r>
              <a:rPr lang="en-US" sz="1500" dirty="0">
                <a:latin typeface="Arial" pitchFamily="34" charset="0"/>
                <a:cs typeface="Arial" pitchFamily="34" charset="0"/>
              </a:rPr>
              <a:t>)</a:t>
            </a:r>
            <a:r>
              <a:rPr lang="ru-RU" sz="1500" dirty="0">
                <a:latin typeface="Arial" pitchFamily="34" charset="0"/>
                <a:cs typeface="Arial" pitchFamily="34" charset="0"/>
              </a:rPr>
              <a:t>. Теплопроводность представляет собой процесс переноса энергии</a:t>
            </a:r>
            <a:r>
              <a:rPr lang="en-US" sz="1500" dirty="0">
                <a:latin typeface="Arial" pitchFamily="34" charset="0"/>
                <a:cs typeface="Arial" pitchFamily="34" charset="0"/>
              </a:rPr>
              <a:t> </a:t>
            </a:r>
            <a:r>
              <a:rPr lang="ru-RU" sz="1500" dirty="0">
                <a:latin typeface="Arial" pitchFamily="34" charset="0"/>
                <a:cs typeface="Arial" pitchFamily="34" charset="0"/>
              </a:rPr>
              <a:t>теплового хаотического движения.</a:t>
            </a:r>
            <a:endParaRPr lang="ru-RU" sz="1500" dirty="0"/>
          </a:p>
        </p:txBody>
      </p:sp>
      <p:sp>
        <p:nvSpPr>
          <p:cNvPr id="6" name="Rectangle 5"/>
          <p:cNvSpPr/>
          <p:nvPr/>
        </p:nvSpPr>
        <p:spPr>
          <a:xfrm>
            <a:off x="2843808" y="2708920"/>
            <a:ext cx="6120680" cy="1708160"/>
          </a:xfrm>
          <a:prstGeom prst="rect">
            <a:avLst/>
          </a:prstGeom>
        </p:spPr>
        <p:txBody>
          <a:bodyPr wrap="square">
            <a:spAutoFit/>
          </a:bodyPr>
          <a:lstStyle/>
          <a:p>
            <a:pPr algn="just"/>
            <a:r>
              <a:rPr lang="ru-RU" sz="1500" b="1" dirty="0">
                <a:latin typeface="Arial" pitchFamily="34" charset="0"/>
                <a:cs typeface="Arial" pitchFamily="34" charset="0"/>
              </a:rPr>
              <a:t>Диффузия</a:t>
            </a:r>
            <a:r>
              <a:rPr lang="en-US" sz="1500" b="1" dirty="0">
                <a:latin typeface="Arial" pitchFamily="34" charset="0"/>
                <a:cs typeface="Arial" pitchFamily="34" charset="0"/>
              </a:rPr>
              <a:t>.</a:t>
            </a:r>
            <a:r>
              <a:rPr lang="ru-RU" sz="1500" b="1" dirty="0">
                <a:latin typeface="Arial" pitchFamily="34" charset="0"/>
                <a:cs typeface="Arial" pitchFamily="34" charset="0"/>
              </a:rPr>
              <a:t> </a:t>
            </a:r>
            <a:r>
              <a:rPr lang="ru-RU" sz="1500" dirty="0">
                <a:latin typeface="Arial" pitchFamily="34" charset="0"/>
                <a:cs typeface="Arial" pitchFamily="34" charset="0"/>
              </a:rPr>
              <a:t>При отклонении плотности</a:t>
            </a:r>
            <a:r>
              <a:rPr lang="en-US" sz="1500" dirty="0">
                <a:latin typeface="Arial" pitchFamily="34" charset="0"/>
                <a:cs typeface="Arial" pitchFamily="34" charset="0"/>
              </a:rPr>
              <a:t> </a:t>
            </a:r>
            <a:r>
              <a:rPr lang="ru-RU" sz="1500" dirty="0">
                <a:latin typeface="Arial" pitchFamily="34" charset="0"/>
                <a:cs typeface="Arial" pitchFamily="34" charset="0"/>
              </a:rPr>
              <a:t>или концентрации вещества от равновесного значения в некоторой области в системе возникает движение компонент вещества в таких направлениях, чтобы сделать плотность каждой из компонент постоянной по всему объему системы. Например, газы разных сортов перемешиваются. Диффузия представляет собой процесс переноса вещества</a:t>
            </a:r>
            <a:endParaRPr lang="ru-RU" sz="1500" dirty="0"/>
          </a:p>
        </p:txBody>
      </p:sp>
      <p:sp>
        <p:nvSpPr>
          <p:cNvPr id="7" name="Rectangle 6"/>
          <p:cNvSpPr/>
          <p:nvPr/>
        </p:nvSpPr>
        <p:spPr>
          <a:xfrm>
            <a:off x="2877716" y="4941168"/>
            <a:ext cx="6120680" cy="1708160"/>
          </a:xfrm>
          <a:prstGeom prst="rect">
            <a:avLst/>
          </a:prstGeom>
        </p:spPr>
        <p:txBody>
          <a:bodyPr wrap="square">
            <a:spAutoFit/>
          </a:bodyPr>
          <a:lstStyle/>
          <a:p>
            <a:pPr algn="just"/>
            <a:r>
              <a:rPr lang="ru-RU" sz="1500" b="1" dirty="0">
                <a:latin typeface="Arial" pitchFamily="34" charset="0"/>
                <a:cs typeface="Arial" pitchFamily="34" charset="0"/>
              </a:rPr>
              <a:t>Вязкость</a:t>
            </a:r>
            <a:r>
              <a:rPr lang="en-US" sz="1500" b="1" dirty="0">
                <a:latin typeface="Arial" pitchFamily="34" charset="0"/>
                <a:cs typeface="Arial" pitchFamily="34" charset="0"/>
              </a:rPr>
              <a:t>.</a:t>
            </a:r>
            <a:r>
              <a:rPr lang="ru-RU" sz="1500" b="1" dirty="0">
                <a:latin typeface="Arial" pitchFamily="34" charset="0"/>
                <a:cs typeface="Arial" pitchFamily="34" charset="0"/>
              </a:rPr>
              <a:t> </a:t>
            </a:r>
            <a:r>
              <a:rPr lang="ru-RU" sz="1500" dirty="0">
                <a:latin typeface="Arial" pitchFamily="34" charset="0"/>
                <a:cs typeface="Arial" pitchFamily="34" charset="0"/>
              </a:rPr>
              <a:t>При макроскопическом движении частей системы друг относительно друга возникают факторы, стремящиеся уменьшить относительную скорость, т.е. возникают силы торможения. Механизм сил вязкости в газах сводится к обмену импульсом упорядоченного движения между различными слоями газа. Коротко, вязкость в газах и жидкостях обусловлена процессом переноса импульса упорядоченного движения молекул.</a:t>
            </a:r>
          </a:p>
        </p:txBody>
      </p:sp>
      <p:sp>
        <p:nvSpPr>
          <p:cNvPr id="8" name="Rectangle 7"/>
          <p:cNvSpPr/>
          <p:nvPr/>
        </p:nvSpPr>
        <p:spPr>
          <a:xfrm>
            <a:off x="323528" y="1203306"/>
            <a:ext cx="2088232" cy="1008112"/>
          </a:xfrm>
          <a:prstGeom prst="rect">
            <a:avLst/>
          </a:prstGeom>
          <a:gradFill>
            <a:gsLst>
              <a:gs pos="0">
                <a:srgbClr val="FB5F5F"/>
              </a:gs>
              <a:gs pos="100000">
                <a:schemeClr val="tx2">
                  <a:lumMod val="60000"/>
                  <a:lumOff val="40000"/>
                </a:schemeClr>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Right Arrow 8"/>
          <p:cNvSpPr/>
          <p:nvPr/>
        </p:nvSpPr>
        <p:spPr>
          <a:xfrm>
            <a:off x="1043607" y="1431162"/>
            <a:ext cx="842231" cy="576064"/>
          </a:xfrm>
          <a:prstGeom prst="rightArrow">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0" name="Object 9"/>
          <p:cNvGraphicFramePr>
            <a:graphicFrameLocks noChangeAspect="1"/>
          </p:cNvGraphicFramePr>
          <p:nvPr>
            <p:extLst>
              <p:ext uri="{D42A27DB-BD31-4B8C-83A1-F6EECF244321}">
                <p14:modId xmlns:p14="http://schemas.microsoft.com/office/powerpoint/2010/main" val="109454907"/>
              </p:ext>
            </p:extLst>
          </p:nvPr>
        </p:nvGraphicFramePr>
        <p:xfrm>
          <a:off x="1202606" y="1184722"/>
          <a:ext cx="273050" cy="363537"/>
        </p:xfrm>
        <a:graphic>
          <a:graphicData uri="http://schemas.openxmlformats.org/presentationml/2006/ole">
            <mc:AlternateContent xmlns:mc="http://schemas.openxmlformats.org/markup-compatibility/2006">
              <mc:Choice xmlns:v="urn:schemas-microsoft-com:vml" Requires="v">
                <p:oleObj spid="_x0000_s1748726" name="Equation" r:id="rId4" imgW="152280" imgH="203040" progId="Equation.DSMT4">
                  <p:embed/>
                </p:oleObj>
              </mc:Choice>
              <mc:Fallback>
                <p:oleObj name="Equation" r:id="rId4" imgW="152280" imgH="203040" progId="Equation.DSMT4">
                  <p:embed/>
                  <p:pic>
                    <p:nvPicPr>
                      <p:cNvPr id="0" name="Object 9"/>
                      <p:cNvPicPr>
                        <a:picLocks noChangeAspect="1" noChangeArrowheads="1"/>
                      </p:cNvPicPr>
                      <p:nvPr/>
                    </p:nvPicPr>
                    <p:blipFill>
                      <a:blip r:embed="rId5"/>
                      <a:srcRect/>
                      <a:stretch>
                        <a:fillRect/>
                      </a:stretch>
                    </p:blipFill>
                    <p:spPr bwMode="auto">
                      <a:xfrm>
                        <a:off x="1202606" y="1184722"/>
                        <a:ext cx="27305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380591847"/>
              </p:ext>
            </p:extLst>
          </p:nvPr>
        </p:nvGraphicFramePr>
        <p:xfrm>
          <a:off x="360735" y="1189242"/>
          <a:ext cx="250825" cy="407987"/>
        </p:xfrm>
        <a:graphic>
          <a:graphicData uri="http://schemas.openxmlformats.org/presentationml/2006/ole">
            <mc:AlternateContent xmlns:mc="http://schemas.openxmlformats.org/markup-compatibility/2006">
              <mc:Choice xmlns:v="urn:schemas-microsoft-com:vml" Requires="v">
                <p:oleObj spid="_x0000_s1748727" name="Equation" r:id="rId6" imgW="139680" imgH="228600" progId="Equation.DSMT4">
                  <p:embed/>
                </p:oleObj>
              </mc:Choice>
              <mc:Fallback>
                <p:oleObj name="Equation" r:id="rId6" imgW="139680" imgH="228600" progId="Equation.DSMT4">
                  <p:embed/>
                  <p:pic>
                    <p:nvPicPr>
                      <p:cNvPr id="0" name=""/>
                      <p:cNvPicPr>
                        <a:picLocks noChangeAspect="1" noChangeArrowheads="1"/>
                      </p:cNvPicPr>
                      <p:nvPr/>
                    </p:nvPicPr>
                    <p:blipFill>
                      <a:blip r:embed="rId7"/>
                      <a:srcRect/>
                      <a:stretch>
                        <a:fillRect/>
                      </a:stretch>
                    </p:blipFill>
                    <p:spPr bwMode="auto">
                      <a:xfrm>
                        <a:off x="360735" y="1189242"/>
                        <a:ext cx="250825"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416796662"/>
              </p:ext>
            </p:extLst>
          </p:nvPr>
        </p:nvGraphicFramePr>
        <p:xfrm>
          <a:off x="2051720" y="1203425"/>
          <a:ext cx="296863" cy="407987"/>
        </p:xfrm>
        <a:graphic>
          <a:graphicData uri="http://schemas.openxmlformats.org/presentationml/2006/ole">
            <mc:AlternateContent xmlns:mc="http://schemas.openxmlformats.org/markup-compatibility/2006">
              <mc:Choice xmlns:v="urn:schemas-microsoft-com:vml" Requires="v">
                <p:oleObj spid="_x0000_s1748728" name="Equation" r:id="rId8" imgW="164880" imgH="228600" progId="Equation.DSMT4">
                  <p:embed/>
                </p:oleObj>
              </mc:Choice>
              <mc:Fallback>
                <p:oleObj name="Equation" r:id="rId8" imgW="164880" imgH="228600" progId="Equation.DSMT4">
                  <p:embed/>
                  <p:pic>
                    <p:nvPicPr>
                      <p:cNvPr id="0" name=""/>
                      <p:cNvPicPr>
                        <a:picLocks noChangeAspect="1" noChangeArrowheads="1"/>
                      </p:cNvPicPr>
                      <p:nvPr/>
                    </p:nvPicPr>
                    <p:blipFill>
                      <a:blip r:embed="rId9"/>
                      <a:srcRect/>
                      <a:stretch>
                        <a:fillRect/>
                      </a:stretch>
                    </p:blipFill>
                    <p:spPr bwMode="auto">
                      <a:xfrm>
                        <a:off x="2051720" y="1203425"/>
                        <a:ext cx="296863"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172115325"/>
              </p:ext>
            </p:extLst>
          </p:nvPr>
        </p:nvGraphicFramePr>
        <p:xfrm>
          <a:off x="991406" y="764704"/>
          <a:ext cx="752475" cy="407987"/>
        </p:xfrm>
        <a:graphic>
          <a:graphicData uri="http://schemas.openxmlformats.org/presentationml/2006/ole">
            <mc:AlternateContent xmlns:mc="http://schemas.openxmlformats.org/markup-compatibility/2006">
              <mc:Choice xmlns:v="urn:schemas-microsoft-com:vml" Requires="v">
                <p:oleObj spid="_x0000_s1748729" name="Equation" r:id="rId10" imgW="419040" imgH="228600" progId="Equation.DSMT4">
                  <p:embed/>
                </p:oleObj>
              </mc:Choice>
              <mc:Fallback>
                <p:oleObj name="Equation" r:id="rId10" imgW="419040" imgH="228600" progId="Equation.DSMT4">
                  <p:embed/>
                  <p:pic>
                    <p:nvPicPr>
                      <p:cNvPr id="0" name=""/>
                      <p:cNvPicPr>
                        <a:picLocks noChangeAspect="1" noChangeArrowheads="1"/>
                      </p:cNvPicPr>
                      <p:nvPr/>
                    </p:nvPicPr>
                    <p:blipFill>
                      <a:blip r:embed="rId11"/>
                      <a:srcRect/>
                      <a:stretch>
                        <a:fillRect/>
                      </a:stretch>
                    </p:blipFill>
                    <p:spPr bwMode="auto">
                      <a:xfrm>
                        <a:off x="991406" y="764704"/>
                        <a:ext cx="752475"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4" name="Rectangle 13"/>
          <p:cNvSpPr/>
          <p:nvPr/>
        </p:nvSpPr>
        <p:spPr>
          <a:xfrm>
            <a:off x="323528" y="2747020"/>
            <a:ext cx="2088232" cy="864096"/>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Oval 14"/>
          <p:cNvSpPr/>
          <p:nvPr/>
        </p:nvSpPr>
        <p:spPr>
          <a:xfrm>
            <a:off x="395536" y="2819028"/>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Oval 15"/>
          <p:cNvSpPr/>
          <p:nvPr/>
        </p:nvSpPr>
        <p:spPr>
          <a:xfrm>
            <a:off x="467544" y="3035052"/>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Oval 16"/>
          <p:cNvSpPr/>
          <p:nvPr/>
        </p:nvSpPr>
        <p:spPr>
          <a:xfrm>
            <a:off x="395536" y="3226251"/>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Oval 17"/>
          <p:cNvSpPr/>
          <p:nvPr/>
        </p:nvSpPr>
        <p:spPr>
          <a:xfrm>
            <a:off x="611560" y="2883421"/>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Oval 18"/>
          <p:cNvSpPr/>
          <p:nvPr/>
        </p:nvSpPr>
        <p:spPr>
          <a:xfrm>
            <a:off x="651620" y="3108970"/>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Oval 19"/>
          <p:cNvSpPr/>
          <p:nvPr/>
        </p:nvSpPr>
        <p:spPr>
          <a:xfrm>
            <a:off x="651620" y="3363351"/>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Oval 20"/>
          <p:cNvSpPr/>
          <p:nvPr/>
        </p:nvSpPr>
        <p:spPr>
          <a:xfrm>
            <a:off x="795636" y="2866281"/>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Oval 21"/>
          <p:cNvSpPr/>
          <p:nvPr/>
        </p:nvSpPr>
        <p:spPr>
          <a:xfrm>
            <a:off x="902692" y="3042295"/>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Oval 22"/>
          <p:cNvSpPr/>
          <p:nvPr/>
        </p:nvSpPr>
        <p:spPr>
          <a:xfrm>
            <a:off x="971599" y="3252986"/>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Oval 23"/>
          <p:cNvSpPr/>
          <p:nvPr/>
        </p:nvSpPr>
        <p:spPr>
          <a:xfrm>
            <a:off x="896638" y="3429584"/>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Oval 24"/>
          <p:cNvSpPr/>
          <p:nvPr/>
        </p:nvSpPr>
        <p:spPr>
          <a:xfrm>
            <a:off x="1043607" y="2819028"/>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Oval 25"/>
          <p:cNvSpPr/>
          <p:nvPr/>
        </p:nvSpPr>
        <p:spPr>
          <a:xfrm>
            <a:off x="1125189" y="3057480"/>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Oval 26"/>
          <p:cNvSpPr/>
          <p:nvPr/>
        </p:nvSpPr>
        <p:spPr>
          <a:xfrm>
            <a:off x="395536" y="3429584"/>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Oval 27"/>
          <p:cNvSpPr/>
          <p:nvPr/>
        </p:nvSpPr>
        <p:spPr>
          <a:xfrm>
            <a:off x="1207728" y="3227861"/>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Oval 29"/>
          <p:cNvSpPr/>
          <p:nvPr/>
        </p:nvSpPr>
        <p:spPr>
          <a:xfrm>
            <a:off x="2195736" y="2821707"/>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Oval 31"/>
          <p:cNvSpPr/>
          <p:nvPr/>
        </p:nvSpPr>
        <p:spPr>
          <a:xfrm>
            <a:off x="1259632" y="2801144"/>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Oval 32"/>
          <p:cNvSpPr/>
          <p:nvPr/>
        </p:nvSpPr>
        <p:spPr>
          <a:xfrm>
            <a:off x="1295636" y="2985472"/>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Oval 33"/>
          <p:cNvSpPr/>
          <p:nvPr/>
        </p:nvSpPr>
        <p:spPr>
          <a:xfrm>
            <a:off x="1292635" y="3412329"/>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Oval 34"/>
          <p:cNvSpPr/>
          <p:nvPr/>
        </p:nvSpPr>
        <p:spPr>
          <a:xfrm>
            <a:off x="1988890" y="2970684"/>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Oval 35"/>
          <p:cNvSpPr/>
          <p:nvPr/>
        </p:nvSpPr>
        <p:spPr>
          <a:xfrm>
            <a:off x="1885838" y="2818983"/>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Oval 36"/>
          <p:cNvSpPr/>
          <p:nvPr/>
        </p:nvSpPr>
        <p:spPr>
          <a:xfrm>
            <a:off x="1691680" y="2862883"/>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Oval 37"/>
          <p:cNvSpPr/>
          <p:nvPr/>
        </p:nvSpPr>
        <p:spPr>
          <a:xfrm>
            <a:off x="1466285" y="2862883"/>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9" name="Oval 38"/>
          <p:cNvSpPr/>
          <p:nvPr/>
        </p:nvSpPr>
        <p:spPr>
          <a:xfrm>
            <a:off x="1577268" y="3044577"/>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 name="Oval 39"/>
          <p:cNvSpPr/>
          <p:nvPr/>
        </p:nvSpPr>
        <p:spPr>
          <a:xfrm>
            <a:off x="1817328" y="3057480"/>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Oval 40"/>
          <p:cNvSpPr/>
          <p:nvPr/>
        </p:nvSpPr>
        <p:spPr>
          <a:xfrm>
            <a:off x="2206055" y="3006899"/>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Oval 41"/>
          <p:cNvSpPr/>
          <p:nvPr/>
        </p:nvSpPr>
        <p:spPr>
          <a:xfrm>
            <a:off x="2014302" y="3179068"/>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Oval 42"/>
          <p:cNvSpPr/>
          <p:nvPr/>
        </p:nvSpPr>
        <p:spPr>
          <a:xfrm>
            <a:off x="2216374" y="3239296"/>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Oval 43"/>
          <p:cNvSpPr/>
          <p:nvPr/>
        </p:nvSpPr>
        <p:spPr>
          <a:xfrm>
            <a:off x="1813830" y="3252314"/>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Oval 44"/>
          <p:cNvSpPr/>
          <p:nvPr/>
        </p:nvSpPr>
        <p:spPr>
          <a:xfrm>
            <a:off x="1415436" y="3205458"/>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6" name="Oval 45"/>
          <p:cNvSpPr/>
          <p:nvPr/>
        </p:nvSpPr>
        <p:spPr>
          <a:xfrm>
            <a:off x="2085381" y="3397002"/>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7" name="Oval 46"/>
          <p:cNvSpPr/>
          <p:nvPr/>
        </p:nvSpPr>
        <p:spPr>
          <a:xfrm>
            <a:off x="1620701" y="3252244"/>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8" name="Oval 47"/>
          <p:cNvSpPr/>
          <p:nvPr/>
        </p:nvSpPr>
        <p:spPr>
          <a:xfrm>
            <a:off x="1506494" y="3424835"/>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9" name="Oval 48"/>
          <p:cNvSpPr/>
          <p:nvPr/>
        </p:nvSpPr>
        <p:spPr>
          <a:xfrm>
            <a:off x="1854287" y="3441558"/>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0" name="Rectangle 49"/>
          <p:cNvSpPr/>
          <p:nvPr/>
        </p:nvSpPr>
        <p:spPr>
          <a:xfrm>
            <a:off x="323528" y="3717032"/>
            <a:ext cx="2088232" cy="864096"/>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Oval 50"/>
          <p:cNvSpPr/>
          <p:nvPr/>
        </p:nvSpPr>
        <p:spPr>
          <a:xfrm>
            <a:off x="2074740" y="4387931"/>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Oval 51"/>
          <p:cNvSpPr/>
          <p:nvPr/>
        </p:nvSpPr>
        <p:spPr>
          <a:xfrm>
            <a:off x="395536" y="4014589"/>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Oval 52"/>
          <p:cNvSpPr/>
          <p:nvPr/>
        </p:nvSpPr>
        <p:spPr>
          <a:xfrm>
            <a:off x="1692709" y="3843164"/>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Oval 53"/>
          <p:cNvSpPr/>
          <p:nvPr/>
        </p:nvSpPr>
        <p:spPr>
          <a:xfrm>
            <a:off x="2205783" y="4005835"/>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Oval 54"/>
          <p:cNvSpPr/>
          <p:nvPr/>
        </p:nvSpPr>
        <p:spPr>
          <a:xfrm>
            <a:off x="651620" y="4078982"/>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6" name="Oval 55"/>
          <p:cNvSpPr/>
          <p:nvPr/>
        </p:nvSpPr>
        <p:spPr>
          <a:xfrm>
            <a:off x="651620" y="4333363"/>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Oval 56"/>
          <p:cNvSpPr/>
          <p:nvPr/>
        </p:nvSpPr>
        <p:spPr>
          <a:xfrm>
            <a:off x="795636" y="3836293"/>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8" name="Oval 57"/>
          <p:cNvSpPr/>
          <p:nvPr/>
        </p:nvSpPr>
        <p:spPr>
          <a:xfrm>
            <a:off x="2013373" y="3942581"/>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9" name="Oval 58"/>
          <p:cNvSpPr/>
          <p:nvPr/>
        </p:nvSpPr>
        <p:spPr>
          <a:xfrm>
            <a:off x="971599" y="4222998"/>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0" name="Oval 59"/>
          <p:cNvSpPr/>
          <p:nvPr/>
        </p:nvSpPr>
        <p:spPr>
          <a:xfrm>
            <a:off x="1812330" y="4238600"/>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1" name="Oval 60"/>
          <p:cNvSpPr/>
          <p:nvPr/>
        </p:nvSpPr>
        <p:spPr>
          <a:xfrm>
            <a:off x="1577156" y="4425930"/>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2" name="Oval 61"/>
          <p:cNvSpPr/>
          <p:nvPr/>
        </p:nvSpPr>
        <p:spPr>
          <a:xfrm>
            <a:off x="1125189" y="4027492"/>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3" name="Oval 62"/>
          <p:cNvSpPr/>
          <p:nvPr/>
        </p:nvSpPr>
        <p:spPr>
          <a:xfrm>
            <a:off x="395536" y="4399596"/>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4" name="Oval 63"/>
          <p:cNvSpPr/>
          <p:nvPr/>
        </p:nvSpPr>
        <p:spPr>
          <a:xfrm>
            <a:off x="1405025" y="4136107"/>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5" name="Oval 64"/>
          <p:cNvSpPr/>
          <p:nvPr/>
        </p:nvSpPr>
        <p:spPr>
          <a:xfrm>
            <a:off x="2195736" y="3791719"/>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6" name="Oval 65"/>
          <p:cNvSpPr/>
          <p:nvPr/>
        </p:nvSpPr>
        <p:spPr>
          <a:xfrm>
            <a:off x="1259632" y="3771156"/>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7" name="Oval 66"/>
          <p:cNvSpPr/>
          <p:nvPr/>
        </p:nvSpPr>
        <p:spPr>
          <a:xfrm>
            <a:off x="1295636" y="3955484"/>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8" name="Oval 67"/>
          <p:cNvSpPr/>
          <p:nvPr/>
        </p:nvSpPr>
        <p:spPr>
          <a:xfrm>
            <a:off x="1292635" y="4382341"/>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9" name="Oval 68"/>
          <p:cNvSpPr/>
          <p:nvPr/>
        </p:nvSpPr>
        <p:spPr>
          <a:xfrm>
            <a:off x="914994" y="4036440"/>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0" name="Oval 69"/>
          <p:cNvSpPr/>
          <p:nvPr/>
        </p:nvSpPr>
        <p:spPr>
          <a:xfrm>
            <a:off x="1885838" y="3788995"/>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1" name="Oval 70"/>
          <p:cNvSpPr/>
          <p:nvPr/>
        </p:nvSpPr>
        <p:spPr>
          <a:xfrm>
            <a:off x="395536" y="4197873"/>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2" name="Oval 71"/>
          <p:cNvSpPr/>
          <p:nvPr/>
        </p:nvSpPr>
        <p:spPr>
          <a:xfrm>
            <a:off x="1466285" y="3832895"/>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3" name="Oval 72"/>
          <p:cNvSpPr/>
          <p:nvPr/>
        </p:nvSpPr>
        <p:spPr>
          <a:xfrm>
            <a:off x="1577268" y="4014589"/>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4" name="Oval 73"/>
          <p:cNvSpPr/>
          <p:nvPr/>
        </p:nvSpPr>
        <p:spPr>
          <a:xfrm>
            <a:off x="1817328" y="4027492"/>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5" name="Oval 74"/>
          <p:cNvSpPr/>
          <p:nvPr/>
        </p:nvSpPr>
        <p:spPr>
          <a:xfrm>
            <a:off x="611560" y="3884196"/>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6" name="Oval 75"/>
          <p:cNvSpPr/>
          <p:nvPr/>
        </p:nvSpPr>
        <p:spPr>
          <a:xfrm>
            <a:off x="2014302" y="4149080"/>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7" name="Oval 76"/>
          <p:cNvSpPr/>
          <p:nvPr/>
        </p:nvSpPr>
        <p:spPr>
          <a:xfrm>
            <a:off x="2216374" y="4209308"/>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8" name="Oval 77"/>
          <p:cNvSpPr/>
          <p:nvPr/>
        </p:nvSpPr>
        <p:spPr>
          <a:xfrm>
            <a:off x="1620701" y="4216154"/>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9" name="Oval 78"/>
          <p:cNvSpPr/>
          <p:nvPr/>
        </p:nvSpPr>
        <p:spPr>
          <a:xfrm>
            <a:off x="1177533" y="4215412"/>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0" name="Oval 79"/>
          <p:cNvSpPr/>
          <p:nvPr/>
        </p:nvSpPr>
        <p:spPr>
          <a:xfrm>
            <a:off x="385317" y="3781055"/>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1" name="Oval 80"/>
          <p:cNvSpPr/>
          <p:nvPr/>
        </p:nvSpPr>
        <p:spPr>
          <a:xfrm>
            <a:off x="867644" y="4412641"/>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2" name="Oval 81"/>
          <p:cNvSpPr/>
          <p:nvPr/>
        </p:nvSpPr>
        <p:spPr>
          <a:xfrm>
            <a:off x="1059010" y="3798565"/>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3" name="Oval 82"/>
          <p:cNvSpPr/>
          <p:nvPr/>
        </p:nvSpPr>
        <p:spPr>
          <a:xfrm>
            <a:off x="1854287" y="4411570"/>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4" name="Right Arrow 83"/>
          <p:cNvSpPr/>
          <p:nvPr/>
        </p:nvSpPr>
        <p:spPr>
          <a:xfrm>
            <a:off x="817493" y="2387835"/>
            <a:ext cx="504056" cy="326858"/>
          </a:xfrm>
          <a:prstGeom prst="rightArrow">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5" name="Right Arrow 84"/>
          <p:cNvSpPr/>
          <p:nvPr/>
        </p:nvSpPr>
        <p:spPr>
          <a:xfrm rot="10800000">
            <a:off x="1459352" y="2386980"/>
            <a:ext cx="504056" cy="326858"/>
          </a:xfrm>
          <a:prstGeom prst="rightArrow">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6" name="Down Arrow 85"/>
          <p:cNvSpPr/>
          <p:nvPr/>
        </p:nvSpPr>
        <p:spPr>
          <a:xfrm rot="10800000">
            <a:off x="251520" y="5925058"/>
            <a:ext cx="731868" cy="567933"/>
          </a:xfrm>
          <a:prstGeom prst="downArrow">
            <a:avLst/>
          </a:prstGeom>
          <a:solidFill>
            <a:schemeClr val="tx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7" name="Down Arrow 86"/>
          <p:cNvSpPr/>
          <p:nvPr/>
        </p:nvSpPr>
        <p:spPr>
          <a:xfrm rot="10800000">
            <a:off x="1691285" y="4869159"/>
            <a:ext cx="731868" cy="1607743"/>
          </a:xfrm>
          <a:prstGeom prst="downArrow">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8" name="Down Arrow 87"/>
          <p:cNvSpPr/>
          <p:nvPr/>
        </p:nvSpPr>
        <p:spPr>
          <a:xfrm rot="10800000">
            <a:off x="966834" y="5373216"/>
            <a:ext cx="731868" cy="1103686"/>
          </a:xfrm>
          <a:prstGeom prst="downArrow">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1" name="Oval 90"/>
          <p:cNvSpPr/>
          <p:nvPr/>
        </p:nvSpPr>
        <p:spPr>
          <a:xfrm>
            <a:off x="707407" y="6137016"/>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2" name="Oval 91"/>
          <p:cNvSpPr/>
          <p:nvPr/>
        </p:nvSpPr>
        <p:spPr>
          <a:xfrm>
            <a:off x="528392" y="6164315"/>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3" name="Oval 92"/>
          <p:cNvSpPr/>
          <p:nvPr/>
        </p:nvSpPr>
        <p:spPr>
          <a:xfrm>
            <a:off x="386559" y="6348975"/>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4" name="Oval 93"/>
          <p:cNvSpPr/>
          <p:nvPr/>
        </p:nvSpPr>
        <p:spPr>
          <a:xfrm>
            <a:off x="605474" y="6346468"/>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5" name="Oval 94"/>
          <p:cNvSpPr/>
          <p:nvPr/>
        </p:nvSpPr>
        <p:spPr>
          <a:xfrm>
            <a:off x="384376" y="6020299"/>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6" name="Oval 95"/>
          <p:cNvSpPr/>
          <p:nvPr/>
        </p:nvSpPr>
        <p:spPr>
          <a:xfrm>
            <a:off x="605474" y="5991724"/>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7" name="Oval 96"/>
          <p:cNvSpPr/>
          <p:nvPr/>
        </p:nvSpPr>
        <p:spPr>
          <a:xfrm>
            <a:off x="775593" y="5876283"/>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8" name="Oval 97"/>
          <p:cNvSpPr/>
          <p:nvPr/>
        </p:nvSpPr>
        <p:spPr>
          <a:xfrm>
            <a:off x="1027574" y="5847708"/>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9" name="Oval 98"/>
          <p:cNvSpPr/>
          <p:nvPr/>
        </p:nvSpPr>
        <p:spPr>
          <a:xfrm>
            <a:off x="955566" y="6092307"/>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0" name="Oval 99"/>
          <p:cNvSpPr/>
          <p:nvPr/>
        </p:nvSpPr>
        <p:spPr>
          <a:xfrm>
            <a:off x="845654" y="6298164"/>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1" name="Oval 100"/>
          <p:cNvSpPr/>
          <p:nvPr/>
        </p:nvSpPr>
        <p:spPr>
          <a:xfrm>
            <a:off x="1062672" y="6298164"/>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2" name="Oval 101"/>
          <p:cNvSpPr/>
          <p:nvPr/>
        </p:nvSpPr>
        <p:spPr>
          <a:xfrm>
            <a:off x="1233674" y="5732267"/>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3" name="Oval 102"/>
          <p:cNvSpPr/>
          <p:nvPr/>
        </p:nvSpPr>
        <p:spPr>
          <a:xfrm>
            <a:off x="1222383" y="5948291"/>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4" name="Oval 103"/>
          <p:cNvSpPr/>
          <p:nvPr/>
        </p:nvSpPr>
        <p:spPr>
          <a:xfrm>
            <a:off x="1148160" y="6124939"/>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5" name="Oval 104"/>
          <p:cNvSpPr/>
          <p:nvPr/>
        </p:nvSpPr>
        <p:spPr>
          <a:xfrm>
            <a:off x="1271669" y="6330833"/>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6" name="Oval 105"/>
          <p:cNvSpPr/>
          <p:nvPr/>
        </p:nvSpPr>
        <p:spPr>
          <a:xfrm>
            <a:off x="1413662" y="5876283"/>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7" name="Oval 106"/>
          <p:cNvSpPr/>
          <p:nvPr/>
        </p:nvSpPr>
        <p:spPr>
          <a:xfrm>
            <a:off x="1357532" y="6124939"/>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8" name="Oval 107"/>
          <p:cNvSpPr/>
          <p:nvPr/>
        </p:nvSpPr>
        <p:spPr>
          <a:xfrm>
            <a:off x="1485670" y="6330833"/>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9" name="Oval 108"/>
          <p:cNvSpPr/>
          <p:nvPr/>
        </p:nvSpPr>
        <p:spPr>
          <a:xfrm>
            <a:off x="1529465" y="6052931"/>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0" name="Oval 109"/>
          <p:cNvSpPr/>
          <p:nvPr/>
        </p:nvSpPr>
        <p:spPr>
          <a:xfrm>
            <a:off x="352426" y="5790414"/>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1" name="Oval 110"/>
          <p:cNvSpPr/>
          <p:nvPr/>
        </p:nvSpPr>
        <p:spPr>
          <a:xfrm>
            <a:off x="592885" y="5742291"/>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2" name="Oval 111"/>
          <p:cNvSpPr/>
          <p:nvPr/>
        </p:nvSpPr>
        <p:spPr>
          <a:xfrm>
            <a:off x="1570635" y="5785724"/>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3" name="Oval 112"/>
          <p:cNvSpPr/>
          <p:nvPr/>
        </p:nvSpPr>
        <p:spPr>
          <a:xfrm>
            <a:off x="1733242" y="5948291"/>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4" name="Oval 113"/>
          <p:cNvSpPr/>
          <p:nvPr/>
        </p:nvSpPr>
        <p:spPr>
          <a:xfrm>
            <a:off x="1661234" y="6209388"/>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5" name="Oval 114"/>
          <p:cNvSpPr/>
          <p:nvPr/>
        </p:nvSpPr>
        <p:spPr>
          <a:xfrm>
            <a:off x="1820320" y="6323349"/>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6" name="Oval 115"/>
          <p:cNvSpPr/>
          <p:nvPr/>
        </p:nvSpPr>
        <p:spPr>
          <a:xfrm>
            <a:off x="1820320" y="5742148"/>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7" name="Oval 116"/>
          <p:cNvSpPr/>
          <p:nvPr/>
        </p:nvSpPr>
        <p:spPr>
          <a:xfrm>
            <a:off x="2016723" y="5766674"/>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8" name="Oval 117"/>
          <p:cNvSpPr/>
          <p:nvPr/>
        </p:nvSpPr>
        <p:spPr>
          <a:xfrm>
            <a:off x="1928940" y="5962372"/>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9" name="Oval 118"/>
          <p:cNvSpPr/>
          <p:nvPr/>
        </p:nvSpPr>
        <p:spPr>
          <a:xfrm>
            <a:off x="1893257" y="6142071"/>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0" name="Oval 119"/>
          <p:cNvSpPr/>
          <p:nvPr/>
        </p:nvSpPr>
        <p:spPr>
          <a:xfrm>
            <a:off x="2066424" y="6310372"/>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1" name="Oval 120"/>
          <p:cNvSpPr/>
          <p:nvPr/>
        </p:nvSpPr>
        <p:spPr>
          <a:xfrm>
            <a:off x="2095329" y="6106388"/>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2" name="Oval 121"/>
          <p:cNvSpPr/>
          <p:nvPr/>
        </p:nvSpPr>
        <p:spPr>
          <a:xfrm>
            <a:off x="2125320" y="5925058"/>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3" name="Oval 122"/>
          <p:cNvSpPr/>
          <p:nvPr/>
        </p:nvSpPr>
        <p:spPr>
          <a:xfrm>
            <a:off x="2196759" y="5694024"/>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4" name="Oval 123"/>
          <p:cNvSpPr/>
          <p:nvPr/>
        </p:nvSpPr>
        <p:spPr>
          <a:xfrm>
            <a:off x="2290715" y="6069074"/>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5" name="Oval 124"/>
          <p:cNvSpPr/>
          <p:nvPr/>
        </p:nvSpPr>
        <p:spPr>
          <a:xfrm>
            <a:off x="2279137" y="6298164"/>
            <a:ext cx="144016" cy="144016"/>
          </a:xfrm>
          <a:prstGeom prst="ellipse">
            <a:avLst/>
          </a:prstGeom>
          <a:solidFill>
            <a:srgbClr val="BC36B6">
              <a:alpha val="48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6" name="Right Arrow 125"/>
          <p:cNvSpPr/>
          <p:nvPr/>
        </p:nvSpPr>
        <p:spPr>
          <a:xfrm>
            <a:off x="1399917" y="6493899"/>
            <a:ext cx="324444" cy="326858"/>
          </a:xfrm>
          <a:prstGeom prst="rightArrow">
            <a:avLst/>
          </a:prstGeom>
          <a:solidFill>
            <a:schemeClr val="tx1">
              <a:lumMod val="65000"/>
              <a:lumOff val="3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7" name="Right Arrow 126"/>
          <p:cNvSpPr/>
          <p:nvPr/>
        </p:nvSpPr>
        <p:spPr>
          <a:xfrm rot="10800000">
            <a:off x="1840029" y="6483727"/>
            <a:ext cx="356729" cy="326858"/>
          </a:xfrm>
          <a:prstGeom prst="rightArrow">
            <a:avLst/>
          </a:prstGeom>
          <a:solidFill>
            <a:schemeClr val="tx1">
              <a:lumMod val="65000"/>
              <a:lumOff val="3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8" name="Right Arrow 127"/>
          <p:cNvSpPr/>
          <p:nvPr/>
        </p:nvSpPr>
        <p:spPr>
          <a:xfrm rot="10800000">
            <a:off x="971600" y="6493252"/>
            <a:ext cx="356729" cy="326858"/>
          </a:xfrm>
          <a:prstGeom prst="rightArrow">
            <a:avLst/>
          </a:prstGeom>
          <a:solidFill>
            <a:schemeClr val="tx1">
              <a:lumMod val="65000"/>
              <a:lumOff val="3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9" name="Right Arrow 128"/>
          <p:cNvSpPr/>
          <p:nvPr/>
        </p:nvSpPr>
        <p:spPr>
          <a:xfrm>
            <a:off x="562523" y="6493899"/>
            <a:ext cx="324444" cy="326858"/>
          </a:xfrm>
          <a:prstGeom prst="rightArrow">
            <a:avLst/>
          </a:prstGeom>
          <a:solidFill>
            <a:schemeClr val="tx1">
              <a:lumMod val="65000"/>
              <a:lumOff val="3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0" name="Rectangle 129">
            <a:extLst>
              <a:ext uri="{FF2B5EF4-FFF2-40B4-BE49-F238E27FC236}">
                <a16:creationId xmlns:a16="http://schemas.microsoft.com/office/drawing/2014/main" xmlns="" id="{DFCBFFF9-4DAC-4420-8041-130957C0C63F}"/>
              </a:ext>
            </a:extLst>
          </p:cNvPr>
          <p:cNvSpPr/>
          <p:nvPr/>
        </p:nvSpPr>
        <p:spPr>
          <a:xfrm>
            <a:off x="179255" y="4612110"/>
            <a:ext cx="1664809" cy="784830"/>
          </a:xfrm>
          <a:prstGeom prst="rect">
            <a:avLst/>
          </a:prstGeom>
        </p:spPr>
        <p:txBody>
          <a:bodyPr wrap="square">
            <a:spAutoFit/>
          </a:bodyPr>
          <a:lstStyle/>
          <a:p>
            <a:pPr algn="just"/>
            <a:r>
              <a:rPr lang="ru-RU" sz="1500" dirty="0">
                <a:latin typeface="Arial" pitchFamily="34" charset="0"/>
                <a:cs typeface="Arial" pitchFamily="34" charset="0"/>
              </a:rPr>
              <a:t>Скорость </a:t>
            </a:r>
            <a:r>
              <a:rPr lang="ru-RU" sz="1500" dirty="0" smtClean="0">
                <a:latin typeface="Arial" pitchFamily="34" charset="0"/>
                <a:cs typeface="Arial" pitchFamily="34" charset="0"/>
              </a:rPr>
              <a:t>упорядоченного </a:t>
            </a:r>
            <a:r>
              <a:rPr lang="ru-RU" sz="1500" dirty="0" smtClean="0">
                <a:latin typeface="Arial" pitchFamily="34" charset="0"/>
                <a:cs typeface="Arial" pitchFamily="34" charset="0"/>
              </a:rPr>
              <a:t>потока </a:t>
            </a:r>
            <a:r>
              <a:rPr lang="ru-RU" sz="1500" dirty="0">
                <a:latin typeface="Arial" pitchFamily="34" charset="0"/>
                <a:cs typeface="Arial" pitchFamily="34" charset="0"/>
              </a:rPr>
              <a:t>среды</a:t>
            </a:r>
          </a:p>
        </p:txBody>
      </p:sp>
    </p:spTree>
    <p:extLst>
      <p:ext uri="{BB962C8B-B14F-4D97-AF65-F5344CB8AC3E}">
        <p14:creationId xmlns:p14="http://schemas.microsoft.com/office/powerpoint/2010/main" val="3381248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611560" y="36541"/>
            <a:ext cx="8064897"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Средний свободный пролет вдоль оси </a:t>
            </a:r>
            <a:r>
              <a:rPr lang="en-US" sz="2800" b="1" kern="0" dirty="0">
                <a:solidFill>
                  <a:srgbClr val="003399"/>
                </a:solidFill>
                <a:latin typeface="Arial" pitchFamily="34" charset="0"/>
                <a:cs typeface="Arial" pitchFamily="34" charset="0"/>
              </a:rPr>
              <a:t>Z</a:t>
            </a:r>
            <a:endParaRPr lang="ru-RU" sz="2800" b="1" kern="0" dirty="0">
              <a:solidFill>
                <a:srgbClr val="003399"/>
              </a:solidFill>
              <a:latin typeface="Arial" pitchFamily="34" charset="0"/>
              <a:cs typeface="Arial" pitchFamily="34" charset="0"/>
            </a:endParaRPr>
          </a:p>
        </p:txBody>
      </p:sp>
      <p:cxnSp>
        <p:nvCxnSpPr>
          <p:cNvPr id="5" name="Straight Connector 4"/>
          <p:cNvCxnSpPr/>
          <p:nvPr/>
        </p:nvCxnSpPr>
        <p:spPr>
          <a:xfrm flipH="1">
            <a:off x="790997" y="2247779"/>
            <a:ext cx="2448272" cy="0"/>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sp>
        <p:nvSpPr>
          <p:cNvPr id="6" name="Parallelogram 5"/>
          <p:cNvSpPr/>
          <p:nvPr/>
        </p:nvSpPr>
        <p:spPr>
          <a:xfrm rot="8918217">
            <a:off x="939913" y="2066054"/>
            <a:ext cx="710281" cy="363450"/>
          </a:xfrm>
          <a:prstGeom prst="parallelogram">
            <a:avLst>
              <a:gd name="adj" fmla="val 65518"/>
            </a:avLst>
          </a:prstGeom>
          <a:solidFill>
            <a:schemeClr val="accent1">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7" name="Object 6"/>
          <p:cNvGraphicFramePr>
            <a:graphicFrameLocks noChangeAspect="1"/>
          </p:cNvGraphicFramePr>
          <p:nvPr>
            <p:extLst>
              <p:ext uri="{D42A27DB-BD31-4B8C-83A1-F6EECF244321}">
                <p14:modId xmlns:p14="http://schemas.microsoft.com/office/powerpoint/2010/main" val="1248825037"/>
              </p:ext>
            </p:extLst>
          </p:nvPr>
        </p:nvGraphicFramePr>
        <p:xfrm>
          <a:off x="2883595" y="2332238"/>
          <a:ext cx="215900" cy="214312"/>
        </p:xfrm>
        <a:graphic>
          <a:graphicData uri="http://schemas.openxmlformats.org/presentationml/2006/ole">
            <mc:AlternateContent xmlns:mc="http://schemas.openxmlformats.org/markup-compatibility/2006">
              <mc:Choice xmlns:v="urn:schemas-microsoft-com:vml" Requires="v">
                <p:oleObj spid="_x0000_s1817712" name="Equation" r:id="rId3" imgW="126720" imgH="126720" progId="Equation.DSMT4">
                  <p:embed/>
                </p:oleObj>
              </mc:Choice>
              <mc:Fallback>
                <p:oleObj name="Equation" r:id="rId3" imgW="126720" imgH="126720" progId="Equation.DSMT4">
                  <p:embed/>
                  <p:pic>
                    <p:nvPicPr>
                      <p:cNvPr id="0" name=""/>
                      <p:cNvPicPr>
                        <a:picLocks noChangeAspect="1" noChangeArrowheads="1"/>
                      </p:cNvPicPr>
                      <p:nvPr/>
                    </p:nvPicPr>
                    <p:blipFill>
                      <a:blip r:embed="rId4"/>
                      <a:srcRect/>
                      <a:stretch>
                        <a:fillRect/>
                      </a:stretch>
                    </p:blipFill>
                    <p:spPr bwMode="auto">
                      <a:xfrm>
                        <a:off x="2883595" y="2332238"/>
                        <a:ext cx="2159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8" name="Cube 7"/>
          <p:cNvSpPr/>
          <p:nvPr/>
        </p:nvSpPr>
        <p:spPr>
          <a:xfrm>
            <a:off x="2605311" y="980728"/>
            <a:ext cx="432048" cy="432048"/>
          </a:xfrm>
          <a:prstGeom prst="cube">
            <a:avLst/>
          </a:prstGeom>
          <a:solidFill>
            <a:schemeClr val="bg2">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9" name="Object 8"/>
          <p:cNvGraphicFramePr>
            <a:graphicFrameLocks noChangeAspect="1"/>
          </p:cNvGraphicFramePr>
          <p:nvPr>
            <p:extLst>
              <p:ext uri="{D42A27DB-BD31-4B8C-83A1-F6EECF244321}">
                <p14:modId xmlns:p14="http://schemas.microsoft.com/office/powerpoint/2010/main" val="3880002221"/>
              </p:ext>
            </p:extLst>
          </p:nvPr>
        </p:nvGraphicFramePr>
        <p:xfrm>
          <a:off x="3095253" y="1111622"/>
          <a:ext cx="409575" cy="300038"/>
        </p:xfrm>
        <a:graphic>
          <a:graphicData uri="http://schemas.openxmlformats.org/presentationml/2006/ole">
            <mc:AlternateContent xmlns:mc="http://schemas.openxmlformats.org/markup-compatibility/2006">
              <mc:Choice xmlns:v="urn:schemas-microsoft-com:vml" Requires="v">
                <p:oleObj spid="_x0000_s1817713" name="Equation" r:id="rId5" imgW="241200" imgH="177480" progId="Equation.DSMT4">
                  <p:embed/>
                </p:oleObj>
              </mc:Choice>
              <mc:Fallback>
                <p:oleObj name="Equation" r:id="rId5" imgW="241200" imgH="177480" progId="Equation.DSMT4">
                  <p:embed/>
                  <p:pic>
                    <p:nvPicPr>
                      <p:cNvPr id="0" name=""/>
                      <p:cNvPicPr>
                        <a:picLocks noChangeAspect="1" noChangeArrowheads="1"/>
                      </p:cNvPicPr>
                      <p:nvPr/>
                    </p:nvPicPr>
                    <p:blipFill>
                      <a:blip r:embed="rId6"/>
                      <a:srcRect/>
                      <a:stretch>
                        <a:fillRect/>
                      </a:stretch>
                    </p:blipFill>
                    <p:spPr bwMode="auto">
                      <a:xfrm>
                        <a:off x="3095253" y="1111622"/>
                        <a:ext cx="4095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0" name="Straight Connector 9"/>
          <p:cNvCxnSpPr/>
          <p:nvPr/>
        </p:nvCxnSpPr>
        <p:spPr>
          <a:xfrm flipH="1">
            <a:off x="1296219" y="1196752"/>
            <a:ext cx="1525116" cy="1043412"/>
          </a:xfrm>
          <a:prstGeom prst="line">
            <a:avLst/>
          </a:prstGeom>
          <a:ln w="41275">
            <a:solidFill>
              <a:schemeClr val="tx2">
                <a:lumMod val="75000"/>
              </a:schemeClr>
            </a:solidFill>
            <a:headEnd type="triangle" w="med" len="lg"/>
            <a:tailEnd type="none" w="lg" len="med"/>
          </a:ln>
        </p:spPr>
        <p:style>
          <a:lnRef idx="1">
            <a:schemeClr val="accent1"/>
          </a:lnRef>
          <a:fillRef idx="0">
            <a:schemeClr val="accent1"/>
          </a:fillRef>
          <a:effectRef idx="0">
            <a:schemeClr val="accent1"/>
          </a:effectRef>
          <a:fontRef idx="minor">
            <a:schemeClr val="tx1"/>
          </a:fontRef>
        </p:style>
      </p:cxnSp>
      <p:sp>
        <p:nvSpPr>
          <p:cNvPr id="11" name="Arc 10"/>
          <p:cNvSpPr/>
          <p:nvPr/>
        </p:nvSpPr>
        <p:spPr>
          <a:xfrm rot="11409166">
            <a:off x="1096765" y="713071"/>
            <a:ext cx="2031335" cy="1870415"/>
          </a:xfrm>
          <a:prstGeom prst="arc">
            <a:avLst/>
          </a:prstGeom>
          <a:ln w="31750">
            <a:solidFill>
              <a:srgbClr val="4110F6"/>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aphicFrame>
        <p:nvGraphicFramePr>
          <p:cNvPr id="12" name="Object 11"/>
          <p:cNvGraphicFramePr>
            <a:graphicFrameLocks noChangeAspect="1"/>
          </p:cNvGraphicFramePr>
          <p:nvPr>
            <p:extLst>
              <p:ext uri="{D42A27DB-BD31-4B8C-83A1-F6EECF244321}">
                <p14:modId xmlns:p14="http://schemas.microsoft.com/office/powerpoint/2010/main" val="130613694"/>
              </p:ext>
            </p:extLst>
          </p:nvPr>
        </p:nvGraphicFramePr>
        <p:xfrm>
          <a:off x="1798886" y="1943671"/>
          <a:ext cx="215900" cy="300037"/>
        </p:xfrm>
        <a:graphic>
          <a:graphicData uri="http://schemas.openxmlformats.org/presentationml/2006/ole">
            <mc:AlternateContent xmlns:mc="http://schemas.openxmlformats.org/markup-compatibility/2006">
              <mc:Choice xmlns:v="urn:schemas-microsoft-com:vml" Requires="v">
                <p:oleObj spid="_x0000_s1817714" name="Equation" r:id="rId7" imgW="126720" imgH="177480" progId="Equation.DSMT4">
                  <p:embed/>
                </p:oleObj>
              </mc:Choice>
              <mc:Fallback>
                <p:oleObj name="Equation" r:id="rId7" imgW="126720" imgH="177480" progId="Equation.DSMT4">
                  <p:embed/>
                  <p:pic>
                    <p:nvPicPr>
                      <p:cNvPr id="0" name=""/>
                      <p:cNvPicPr>
                        <a:picLocks noChangeAspect="1" noChangeArrowheads="1"/>
                      </p:cNvPicPr>
                      <p:nvPr/>
                    </p:nvPicPr>
                    <p:blipFill>
                      <a:blip r:embed="rId8"/>
                      <a:srcRect/>
                      <a:stretch>
                        <a:fillRect/>
                      </a:stretch>
                    </p:blipFill>
                    <p:spPr bwMode="auto">
                      <a:xfrm>
                        <a:off x="1798886" y="1943671"/>
                        <a:ext cx="21590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3" name="Straight Connector 12"/>
          <p:cNvCxnSpPr/>
          <p:nvPr/>
        </p:nvCxnSpPr>
        <p:spPr>
          <a:xfrm>
            <a:off x="1871117" y="1196752"/>
            <a:ext cx="829879" cy="0"/>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96219" y="794717"/>
            <a:ext cx="0" cy="1422351"/>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51520" y="2240165"/>
            <a:ext cx="1078954" cy="612771"/>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graphicFrame>
        <p:nvGraphicFramePr>
          <p:cNvPr id="16" name="Object 15"/>
          <p:cNvGraphicFramePr>
            <a:graphicFrameLocks noChangeAspect="1"/>
          </p:cNvGraphicFramePr>
          <p:nvPr>
            <p:extLst>
              <p:ext uri="{D42A27DB-BD31-4B8C-83A1-F6EECF244321}">
                <p14:modId xmlns:p14="http://schemas.microsoft.com/office/powerpoint/2010/main" val="1357467767"/>
              </p:ext>
            </p:extLst>
          </p:nvPr>
        </p:nvGraphicFramePr>
        <p:xfrm>
          <a:off x="938795" y="836662"/>
          <a:ext cx="215900" cy="234950"/>
        </p:xfrm>
        <a:graphic>
          <a:graphicData uri="http://schemas.openxmlformats.org/presentationml/2006/ole">
            <mc:AlternateContent xmlns:mc="http://schemas.openxmlformats.org/markup-compatibility/2006">
              <mc:Choice xmlns:v="urn:schemas-microsoft-com:vml" Requires="v">
                <p:oleObj spid="_x0000_s1817715" name="Equation" r:id="rId9" imgW="126720" imgH="139680" progId="Equation.DSMT4">
                  <p:embed/>
                </p:oleObj>
              </mc:Choice>
              <mc:Fallback>
                <p:oleObj name="Equation" r:id="rId9" imgW="126720" imgH="139680" progId="Equation.DSMT4">
                  <p:embed/>
                  <p:pic>
                    <p:nvPicPr>
                      <p:cNvPr id="0" name=""/>
                      <p:cNvPicPr>
                        <a:picLocks noChangeAspect="1" noChangeArrowheads="1"/>
                      </p:cNvPicPr>
                      <p:nvPr/>
                    </p:nvPicPr>
                    <p:blipFill>
                      <a:blip r:embed="rId10"/>
                      <a:srcRect/>
                      <a:stretch>
                        <a:fillRect/>
                      </a:stretch>
                    </p:blipFill>
                    <p:spPr bwMode="auto">
                      <a:xfrm>
                        <a:off x="938795" y="836662"/>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835554114"/>
              </p:ext>
            </p:extLst>
          </p:nvPr>
        </p:nvGraphicFramePr>
        <p:xfrm>
          <a:off x="311398" y="2408808"/>
          <a:ext cx="238125" cy="277813"/>
        </p:xfrm>
        <a:graphic>
          <a:graphicData uri="http://schemas.openxmlformats.org/presentationml/2006/ole">
            <mc:AlternateContent xmlns:mc="http://schemas.openxmlformats.org/markup-compatibility/2006">
              <mc:Choice xmlns:v="urn:schemas-microsoft-com:vml" Requires="v">
                <p:oleObj spid="_x0000_s1817716" name="Equation" r:id="rId11" imgW="139680" imgH="164880" progId="Equation.DSMT4">
                  <p:embed/>
                </p:oleObj>
              </mc:Choice>
              <mc:Fallback>
                <p:oleObj name="Equation" r:id="rId11" imgW="139680" imgH="164880" progId="Equation.DSMT4">
                  <p:embed/>
                  <p:pic>
                    <p:nvPicPr>
                      <p:cNvPr id="0" name=""/>
                      <p:cNvPicPr>
                        <a:picLocks noChangeAspect="1" noChangeArrowheads="1"/>
                      </p:cNvPicPr>
                      <p:nvPr/>
                    </p:nvPicPr>
                    <p:blipFill>
                      <a:blip r:embed="rId12"/>
                      <a:srcRect/>
                      <a:stretch>
                        <a:fillRect/>
                      </a:stretch>
                    </p:blipFill>
                    <p:spPr bwMode="auto">
                      <a:xfrm>
                        <a:off x="311398" y="2408808"/>
                        <a:ext cx="2381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8" name="Straight Connector 17"/>
          <p:cNvCxnSpPr/>
          <p:nvPr/>
        </p:nvCxnSpPr>
        <p:spPr>
          <a:xfrm flipV="1">
            <a:off x="2020150" y="1221980"/>
            <a:ext cx="685863" cy="321083"/>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2323015" y="1313311"/>
            <a:ext cx="453762" cy="459505"/>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2821335" y="1245791"/>
            <a:ext cx="0" cy="587722"/>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2854896" y="1245791"/>
            <a:ext cx="384373" cy="520202"/>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112432" y="908720"/>
            <a:ext cx="651081" cy="264108"/>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graphicFrame>
        <p:nvGraphicFramePr>
          <p:cNvPr id="23" name="Object 22"/>
          <p:cNvGraphicFramePr>
            <a:graphicFrameLocks noChangeAspect="1"/>
          </p:cNvGraphicFramePr>
          <p:nvPr>
            <p:extLst>
              <p:ext uri="{D42A27DB-BD31-4B8C-83A1-F6EECF244321}">
                <p14:modId xmlns:p14="http://schemas.microsoft.com/office/powerpoint/2010/main" val="4238758332"/>
              </p:ext>
            </p:extLst>
          </p:nvPr>
        </p:nvGraphicFramePr>
        <p:xfrm>
          <a:off x="625723" y="1802383"/>
          <a:ext cx="366713" cy="298450"/>
        </p:xfrm>
        <a:graphic>
          <a:graphicData uri="http://schemas.openxmlformats.org/presentationml/2006/ole">
            <mc:AlternateContent xmlns:mc="http://schemas.openxmlformats.org/markup-compatibility/2006">
              <mc:Choice xmlns:v="urn:schemas-microsoft-com:vml" Requires="v">
                <p:oleObj spid="_x0000_s1817717" name="Equation" r:id="rId13" imgW="215640" imgH="177480" progId="Equation.DSMT4">
                  <p:embed/>
                </p:oleObj>
              </mc:Choice>
              <mc:Fallback>
                <p:oleObj name="Equation" r:id="rId13" imgW="215640" imgH="177480" progId="Equation.DSMT4">
                  <p:embed/>
                  <p:pic>
                    <p:nvPicPr>
                      <p:cNvPr id="0" name=""/>
                      <p:cNvPicPr>
                        <a:picLocks noChangeAspect="1" noChangeArrowheads="1"/>
                      </p:cNvPicPr>
                      <p:nvPr/>
                    </p:nvPicPr>
                    <p:blipFill>
                      <a:blip r:embed="rId14"/>
                      <a:srcRect/>
                      <a:stretch>
                        <a:fillRect/>
                      </a:stretch>
                    </p:blipFill>
                    <p:spPr bwMode="auto">
                      <a:xfrm>
                        <a:off x="625723" y="1802383"/>
                        <a:ext cx="366713"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4" name="Rectangle 23"/>
          <p:cNvSpPr/>
          <p:nvPr/>
        </p:nvSpPr>
        <p:spPr>
          <a:xfrm>
            <a:off x="3851921" y="843912"/>
            <a:ext cx="5040560" cy="1077218"/>
          </a:xfrm>
          <a:prstGeom prst="rect">
            <a:avLst/>
          </a:prstGeom>
        </p:spPr>
        <p:txBody>
          <a:bodyPr wrap="square">
            <a:spAutoFit/>
          </a:bodyPr>
          <a:lstStyle/>
          <a:p>
            <a:pPr algn="just"/>
            <a:r>
              <a:rPr lang="ru-RU" sz="1600" dirty="0">
                <a:latin typeface="Arial" pitchFamily="34" charset="0"/>
                <a:cs typeface="Arial" pitchFamily="34" charset="0"/>
              </a:rPr>
              <a:t>На каком среднем расстоянии по оси </a:t>
            </a:r>
            <a:r>
              <a:rPr lang="en-US" sz="1600" dirty="0">
                <a:latin typeface="Arial" pitchFamily="34" charset="0"/>
                <a:cs typeface="Arial" pitchFamily="34" charset="0"/>
              </a:rPr>
              <a:t>Z </a:t>
            </a:r>
            <a:r>
              <a:rPr lang="ru-RU" sz="1600" dirty="0">
                <a:latin typeface="Arial" pitchFamily="34" charset="0"/>
                <a:cs typeface="Arial" pitchFamily="34" charset="0"/>
              </a:rPr>
              <a:t>испытали последнее столкновение молекулы, пересёкшие площадку </a:t>
            </a:r>
            <a:r>
              <a:rPr lang="en-US" sz="1600" dirty="0" err="1">
                <a:latin typeface="Arial" pitchFamily="34" charset="0"/>
                <a:cs typeface="Arial" pitchFamily="34" charset="0"/>
              </a:rPr>
              <a:t>dS</a:t>
            </a:r>
            <a:r>
              <a:rPr lang="en-US" sz="1600" dirty="0">
                <a:latin typeface="Arial" pitchFamily="34" charset="0"/>
                <a:cs typeface="Arial" pitchFamily="34" charset="0"/>
              </a:rPr>
              <a:t>, </a:t>
            </a:r>
            <a:r>
              <a:rPr lang="ru-RU" sz="1600" dirty="0">
                <a:latin typeface="Arial" pitchFamily="34" charset="0"/>
                <a:cs typeface="Arial" pitchFamily="34" charset="0"/>
              </a:rPr>
              <a:t>расположенную в начале координат перпендикулярно оси </a:t>
            </a:r>
            <a:r>
              <a:rPr lang="en-US" sz="1600" dirty="0">
                <a:latin typeface="Arial" pitchFamily="34" charset="0"/>
                <a:cs typeface="Arial" pitchFamily="34" charset="0"/>
              </a:rPr>
              <a:t>Z ?</a:t>
            </a:r>
            <a:endParaRPr lang="ru-RU" sz="1600" dirty="0">
              <a:latin typeface="Arial" pitchFamily="34" charset="0"/>
              <a:cs typeface="Arial" pitchFamily="34" charset="0"/>
            </a:endParaRPr>
          </a:p>
        </p:txBody>
      </p:sp>
      <p:graphicFrame>
        <p:nvGraphicFramePr>
          <p:cNvPr id="25" name="Object 24"/>
          <p:cNvGraphicFramePr>
            <a:graphicFrameLocks noChangeAspect="1"/>
          </p:cNvGraphicFramePr>
          <p:nvPr>
            <p:extLst>
              <p:ext uri="{D42A27DB-BD31-4B8C-83A1-F6EECF244321}">
                <p14:modId xmlns:p14="http://schemas.microsoft.com/office/powerpoint/2010/main" val="2616889222"/>
              </p:ext>
            </p:extLst>
          </p:nvPr>
        </p:nvGraphicFramePr>
        <p:xfrm>
          <a:off x="3416808" y="2210918"/>
          <a:ext cx="2238375" cy="385762"/>
        </p:xfrm>
        <a:graphic>
          <a:graphicData uri="http://schemas.openxmlformats.org/presentationml/2006/ole">
            <mc:AlternateContent xmlns:mc="http://schemas.openxmlformats.org/markup-compatibility/2006">
              <mc:Choice xmlns:v="urn:schemas-microsoft-com:vml" Requires="v">
                <p:oleObj spid="_x0000_s1817718" name="Equation" r:id="rId15" imgW="1320480" imgH="228600" progId="Equation.DSMT4">
                  <p:embed/>
                </p:oleObj>
              </mc:Choice>
              <mc:Fallback>
                <p:oleObj name="Equation" r:id="rId15" imgW="1320480" imgH="228600" progId="Equation.DSMT4">
                  <p:embed/>
                  <p:pic>
                    <p:nvPicPr>
                      <p:cNvPr id="0" name=""/>
                      <p:cNvPicPr>
                        <a:picLocks noChangeAspect="1" noChangeArrowheads="1"/>
                      </p:cNvPicPr>
                      <p:nvPr/>
                    </p:nvPicPr>
                    <p:blipFill>
                      <a:blip r:embed="rId16"/>
                      <a:srcRect/>
                      <a:stretch>
                        <a:fillRect/>
                      </a:stretch>
                    </p:blipFill>
                    <p:spPr bwMode="auto">
                      <a:xfrm>
                        <a:off x="3416808" y="2210918"/>
                        <a:ext cx="2238375"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6" name="Rectangle 25"/>
          <p:cNvSpPr/>
          <p:nvPr/>
        </p:nvSpPr>
        <p:spPr>
          <a:xfrm>
            <a:off x="5796136" y="2021939"/>
            <a:ext cx="3240360" cy="830997"/>
          </a:xfrm>
          <a:prstGeom prst="rect">
            <a:avLst/>
          </a:prstGeom>
        </p:spPr>
        <p:txBody>
          <a:bodyPr wrap="square">
            <a:spAutoFit/>
          </a:bodyPr>
          <a:lstStyle/>
          <a:p>
            <a:pPr algn="just"/>
            <a:r>
              <a:rPr lang="ru-RU" sz="1600" dirty="0">
                <a:latin typeface="Arial" pitchFamily="34" charset="0"/>
                <a:cs typeface="Arial" pitchFamily="34" charset="0"/>
              </a:rPr>
              <a:t>Бесконечно малый объем в пространстве в сферических координатах с полярной осью </a:t>
            </a:r>
            <a:r>
              <a:rPr lang="en-US" sz="1600" dirty="0">
                <a:latin typeface="Arial" pitchFamily="34" charset="0"/>
                <a:cs typeface="Arial" pitchFamily="34" charset="0"/>
              </a:rPr>
              <a:t>Z</a:t>
            </a:r>
            <a:endParaRPr lang="ru-RU" sz="1600" dirty="0">
              <a:latin typeface="Arial" pitchFamily="34" charset="0"/>
              <a:cs typeface="Arial" pitchFamily="34" charset="0"/>
            </a:endParaRPr>
          </a:p>
        </p:txBody>
      </p:sp>
      <p:graphicFrame>
        <p:nvGraphicFramePr>
          <p:cNvPr id="27" name="Object 26"/>
          <p:cNvGraphicFramePr>
            <a:graphicFrameLocks noChangeAspect="1"/>
          </p:cNvGraphicFramePr>
          <p:nvPr>
            <p:extLst>
              <p:ext uri="{D42A27DB-BD31-4B8C-83A1-F6EECF244321}">
                <p14:modId xmlns:p14="http://schemas.microsoft.com/office/powerpoint/2010/main" val="607201463"/>
              </p:ext>
            </p:extLst>
          </p:nvPr>
        </p:nvGraphicFramePr>
        <p:xfrm>
          <a:off x="1596046" y="1630238"/>
          <a:ext cx="193675" cy="214313"/>
        </p:xfrm>
        <a:graphic>
          <a:graphicData uri="http://schemas.openxmlformats.org/presentationml/2006/ole">
            <mc:AlternateContent xmlns:mc="http://schemas.openxmlformats.org/markup-compatibility/2006">
              <mc:Choice xmlns:v="urn:schemas-microsoft-com:vml" Requires="v">
                <p:oleObj spid="_x0000_s1817719" name="Equation" r:id="rId17" imgW="114120" imgH="126720" progId="Equation.DSMT4">
                  <p:embed/>
                </p:oleObj>
              </mc:Choice>
              <mc:Fallback>
                <p:oleObj name="Equation" r:id="rId17" imgW="114120" imgH="126720" progId="Equation.DSMT4">
                  <p:embed/>
                  <p:pic>
                    <p:nvPicPr>
                      <p:cNvPr id="0" name=""/>
                      <p:cNvPicPr>
                        <a:picLocks noChangeAspect="1" noChangeArrowheads="1"/>
                      </p:cNvPicPr>
                      <p:nvPr/>
                    </p:nvPicPr>
                    <p:blipFill>
                      <a:blip r:embed="rId18"/>
                      <a:srcRect/>
                      <a:stretch>
                        <a:fillRect/>
                      </a:stretch>
                    </p:blipFill>
                    <p:spPr bwMode="auto">
                      <a:xfrm>
                        <a:off x="1596046" y="1630238"/>
                        <a:ext cx="1936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220323407"/>
              </p:ext>
            </p:extLst>
          </p:nvPr>
        </p:nvGraphicFramePr>
        <p:xfrm>
          <a:off x="220464" y="3140968"/>
          <a:ext cx="3589337" cy="728663"/>
        </p:xfrm>
        <a:graphic>
          <a:graphicData uri="http://schemas.openxmlformats.org/presentationml/2006/ole">
            <mc:AlternateContent xmlns:mc="http://schemas.openxmlformats.org/markup-compatibility/2006">
              <mc:Choice xmlns:v="urn:schemas-microsoft-com:vml" Requires="v">
                <p:oleObj spid="_x0000_s1817720" name="Equation" r:id="rId19" imgW="2120760" imgH="431640" progId="Equation.DSMT4">
                  <p:embed/>
                </p:oleObj>
              </mc:Choice>
              <mc:Fallback>
                <p:oleObj name="Equation" r:id="rId19" imgW="2120760" imgH="431640" progId="Equation.DSMT4">
                  <p:embed/>
                  <p:pic>
                    <p:nvPicPr>
                      <p:cNvPr id="0" name="Object 60"/>
                      <p:cNvPicPr>
                        <a:picLocks noChangeAspect="1" noChangeArrowheads="1"/>
                      </p:cNvPicPr>
                      <p:nvPr/>
                    </p:nvPicPr>
                    <p:blipFill>
                      <a:blip r:embed="rId20"/>
                      <a:srcRect/>
                      <a:stretch>
                        <a:fillRect/>
                      </a:stretch>
                    </p:blipFill>
                    <p:spPr bwMode="auto">
                      <a:xfrm>
                        <a:off x="220464" y="3140968"/>
                        <a:ext cx="3589337" cy="72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9" name="Rectangle 28"/>
          <p:cNvSpPr/>
          <p:nvPr/>
        </p:nvSpPr>
        <p:spPr>
          <a:xfrm>
            <a:off x="4031704" y="3140968"/>
            <a:ext cx="5004792" cy="830997"/>
          </a:xfrm>
          <a:prstGeom prst="rect">
            <a:avLst/>
          </a:prstGeom>
        </p:spPr>
        <p:txBody>
          <a:bodyPr wrap="square">
            <a:spAutoFit/>
          </a:bodyPr>
          <a:lstStyle/>
          <a:p>
            <a:pPr algn="just"/>
            <a:r>
              <a:rPr lang="ru-RU" sz="1600" dirty="0">
                <a:latin typeface="Arial" pitchFamily="34" charset="0"/>
                <a:cs typeface="Arial" pitchFamily="34" charset="0"/>
              </a:rPr>
              <a:t>Плотность потока числа молекул через площадку в начале координат, приходящих из объема </a:t>
            </a:r>
            <a:r>
              <a:rPr lang="en-US" sz="1600" dirty="0" err="1">
                <a:latin typeface="Arial" pitchFamily="34" charset="0"/>
                <a:cs typeface="Arial" pitchFamily="34" charset="0"/>
              </a:rPr>
              <a:t>dV</a:t>
            </a:r>
            <a:r>
              <a:rPr lang="en-US" sz="1600" dirty="0">
                <a:latin typeface="Arial" pitchFamily="34" charset="0"/>
                <a:cs typeface="Arial" pitchFamily="34" charset="0"/>
              </a:rPr>
              <a:t> </a:t>
            </a:r>
            <a:r>
              <a:rPr lang="ru-RU" sz="1600" dirty="0">
                <a:latin typeface="Arial" pitchFamily="34" charset="0"/>
                <a:cs typeface="Arial" pitchFamily="34" charset="0"/>
              </a:rPr>
              <a:t>и на пути не испытавших ни одного соударения </a:t>
            </a:r>
          </a:p>
        </p:txBody>
      </p:sp>
      <p:graphicFrame>
        <p:nvGraphicFramePr>
          <p:cNvPr id="30" name="Object 29"/>
          <p:cNvGraphicFramePr>
            <a:graphicFrameLocks noChangeAspect="1"/>
          </p:cNvGraphicFramePr>
          <p:nvPr>
            <p:extLst>
              <p:ext uri="{D42A27DB-BD31-4B8C-83A1-F6EECF244321}">
                <p14:modId xmlns:p14="http://schemas.microsoft.com/office/powerpoint/2010/main" val="3403035620"/>
              </p:ext>
            </p:extLst>
          </p:nvPr>
        </p:nvGraphicFramePr>
        <p:xfrm>
          <a:off x="395536" y="4797152"/>
          <a:ext cx="7610475" cy="792163"/>
        </p:xfrm>
        <a:graphic>
          <a:graphicData uri="http://schemas.openxmlformats.org/presentationml/2006/ole">
            <mc:AlternateContent xmlns:mc="http://schemas.openxmlformats.org/markup-compatibility/2006">
              <mc:Choice xmlns:v="urn:schemas-microsoft-com:vml" Requires="v">
                <p:oleObj spid="_x0000_s1817721" name="Equation" r:id="rId21" imgW="4495680" imgH="469800" progId="Equation.DSMT4">
                  <p:embed/>
                </p:oleObj>
              </mc:Choice>
              <mc:Fallback>
                <p:oleObj name="Equation" r:id="rId21" imgW="4495680" imgH="469800" progId="Equation.DSMT4">
                  <p:embed/>
                  <p:pic>
                    <p:nvPicPr>
                      <p:cNvPr id="0" name=""/>
                      <p:cNvPicPr>
                        <a:picLocks noChangeAspect="1" noChangeArrowheads="1"/>
                      </p:cNvPicPr>
                      <p:nvPr/>
                    </p:nvPicPr>
                    <p:blipFill>
                      <a:blip r:embed="rId22"/>
                      <a:srcRect/>
                      <a:stretch>
                        <a:fillRect/>
                      </a:stretch>
                    </p:blipFill>
                    <p:spPr bwMode="auto">
                      <a:xfrm>
                        <a:off x="395536" y="4797152"/>
                        <a:ext cx="761047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2653364232"/>
              </p:ext>
            </p:extLst>
          </p:nvPr>
        </p:nvGraphicFramePr>
        <p:xfrm>
          <a:off x="7944694" y="4269223"/>
          <a:ext cx="757237" cy="344488"/>
        </p:xfrm>
        <a:graphic>
          <a:graphicData uri="http://schemas.openxmlformats.org/presentationml/2006/ole">
            <mc:AlternateContent xmlns:mc="http://schemas.openxmlformats.org/markup-compatibility/2006">
              <mc:Choice xmlns:v="urn:schemas-microsoft-com:vml" Requires="v">
                <p:oleObj spid="_x0000_s1817722" name="Equation" r:id="rId23" imgW="444240" imgH="203040" progId="Equation.DSMT4">
                  <p:embed/>
                </p:oleObj>
              </mc:Choice>
              <mc:Fallback>
                <p:oleObj name="Equation" r:id="rId23" imgW="444240" imgH="203040" progId="Equation.DSMT4">
                  <p:embed/>
                  <p:pic>
                    <p:nvPicPr>
                      <p:cNvPr id="0" name="Object 8"/>
                      <p:cNvPicPr>
                        <a:picLocks noChangeAspect="1" noChangeArrowheads="1"/>
                      </p:cNvPicPr>
                      <p:nvPr/>
                    </p:nvPicPr>
                    <p:blipFill>
                      <a:blip r:embed="rId24"/>
                      <a:srcRect/>
                      <a:stretch>
                        <a:fillRect/>
                      </a:stretch>
                    </p:blipFill>
                    <p:spPr bwMode="auto">
                      <a:xfrm>
                        <a:off x="7944694" y="4269223"/>
                        <a:ext cx="757237"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2" name="Rectangle 31"/>
          <p:cNvSpPr/>
          <p:nvPr/>
        </p:nvSpPr>
        <p:spPr>
          <a:xfrm>
            <a:off x="107504" y="4149080"/>
            <a:ext cx="7308812" cy="584775"/>
          </a:xfrm>
          <a:prstGeom prst="rect">
            <a:avLst/>
          </a:prstGeom>
        </p:spPr>
        <p:txBody>
          <a:bodyPr wrap="square">
            <a:spAutoFit/>
          </a:bodyPr>
          <a:lstStyle/>
          <a:p>
            <a:pPr algn="just"/>
            <a:r>
              <a:rPr lang="ru-RU" sz="1600" dirty="0">
                <a:latin typeface="Arial" pitchFamily="34" charset="0"/>
                <a:cs typeface="Arial" pitchFamily="34" charset="0"/>
              </a:rPr>
              <a:t>Общая плотность потока числа молекул через площадку в начале координат дается интегрированием по всему правому полупространству</a:t>
            </a:r>
          </a:p>
        </p:txBody>
      </p:sp>
      <p:graphicFrame>
        <p:nvGraphicFramePr>
          <p:cNvPr id="33" name="Object 32"/>
          <p:cNvGraphicFramePr>
            <a:graphicFrameLocks noChangeAspect="1"/>
          </p:cNvGraphicFramePr>
          <p:nvPr>
            <p:extLst>
              <p:ext uri="{D42A27DB-BD31-4B8C-83A1-F6EECF244321}">
                <p14:modId xmlns:p14="http://schemas.microsoft.com/office/powerpoint/2010/main" val="3975120483"/>
              </p:ext>
            </p:extLst>
          </p:nvPr>
        </p:nvGraphicFramePr>
        <p:xfrm>
          <a:off x="404441" y="5949280"/>
          <a:ext cx="773112" cy="663575"/>
        </p:xfrm>
        <a:graphic>
          <a:graphicData uri="http://schemas.openxmlformats.org/presentationml/2006/ole">
            <mc:AlternateContent xmlns:mc="http://schemas.openxmlformats.org/markup-compatibility/2006">
              <mc:Choice xmlns:v="urn:schemas-microsoft-com:vml" Requires="v">
                <p:oleObj spid="_x0000_s1817723" name="Equation" r:id="rId25" imgW="457200" imgH="393480" progId="Equation.DSMT4">
                  <p:embed/>
                </p:oleObj>
              </mc:Choice>
              <mc:Fallback>
                <p:oleObj name="Equation" r:id="rId25" imgW="457200" imgH="393480" progId="Equation.DSMT4">
                  <p:embed/>
                  <p:pic>
                    <p:nvPicPr>
                      <p:cNvPr id="0" name=""/>
                      <p:cNvPicPr>
                        <a:picLocks noChangeAspect="1" noChangeArrowheads="1"/>
                      </p:cNvPicPr>
                      <p:nvPr/>
                    </p:nvPicPr>
                    <p:blipFill>
                      <a:blip r:embed="rId26"/>
                      <a:srcRect/>
                      <a:stretch>
                        <a:fillRect/>
                      </a:stretch>
                    </p:blipFill>
                    <p:spPr bwMode="auto">
                      <a:xfrm>
                        <a:off x="404441" y="5949280"/>
                        <a:ext cx="773112" cy="663575"/>
                      </a:xfrm>
                      <a:prstGeom prst="rect">
                        <a:avLst/>
                      </a:prstGeom>
                      <a:noFill/>
                      <a:ln w="31750">
                        <a:solidFill>
                          <a:srgbClr val="C00000"/>
                        </a:solidFill>
                      </a:ln>
                    </p:spPr>
                  </p:pic>
                </p:oleObj>
              </mc:Fallback>
            </mc:AlternateContent>
          </a:graphicData>
        </a:graphic>
      </p:graphicFrame>
      <p:sp>
        <p:nvSpPr>
          <p:cNvPr id="34" name="Rectangle 33"/>
          <p:cNvSpPr/>
          <p:nvPr/>
        </p:nvSpPr>
        <p:spPr>
          <a:xfrm>
            <a:off x="1367644" y="5877272"/>
            <a:ext cx="7596843" cy="830997"/>
          </a:xfrm>
          <a:prstGeom prst="rect">
            <a:avLst/>
          </a:prstGeom>
        </p:spPr>
        <p:txBody>
          <a:bodyPr wrap="square">
            <a:spAutoFit/>
          </a:bodyPr>
          <a:lstStyle/>
          <a:p>
            <a:pPr algn="just"/>
            <a:r>
              <a:rPr lang="ru-RU" sz="1600" dirty="0">
                <a:latin typeface="Arial" pitchFamily="34" charset="0"/>
                <a:cs typeface="Arial" pitchFamily="34" charset="0"/>
              </a:rPr>
              <a:t>Формула для плотности потока молекул была получена ранее при рассмотрении числа соударений молекул идеального газа о стенку сосуда с использованием распределения Максвелла</a:t>
            </a:r>
          </a:p>
        </p:txBody>
      </p:sp>
    </p:spTree>
    <p:extLst>
      <p:ext uri="{BB962C8B-B14F-4D97-AF65-F5344CB8AC3E}">
        <p14:creationId xmlns:p14="http://schemas.microsoft.com/office/powerpoint/2010/main" val="3744586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611560" y="36541"/>
            <a:ext cx="8064897"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Средний свободный пролет вдоль оси </a:t>
            </a:r>
            <a:r>
              <a:rPr lang="en-US" sz="2800" b="1" kern="0" dirty="0">
                <a:solidFill>
                  <a:srgbClr val="003399"/>
                </a:solidFill>
                <a:latin typeface="Arial" pitchFamily="34" charset="0"/>
                <a:cs typeface="Arial" pitchFamily="34" charset="0"/>
              </a:rPr>
              <a:t>Z</a:t>
            </a:r>
            <a:endParaRPr lang="ru-RU" sz="2800" b="1" kern="0" dirty="0">
              <a:solidFill>
                <a:srgbClr val="003399"/>
              </a:solidFill>
              <a:latin typeface="Arial" pitchFamily="34" charset="0"/>
              <a:cs typeface="Arial" pitchFamily="34" charset="0"/>
            </a:endParaRPr>
          </a:p>
        </p:txBody>
      </p:sp>
      <p:cxnSp>
        <p:nvCxnSpPr>
          <p:cNvPr id="5" name="Straight Connector 4"/>
          <p:cNvCxnSpPr/>
          <p:nvPr/>
        </p:nvCxnSpPr>
        <p:spPr>
          <a:xfrm flipH="1">
            <a:off x="790997" y="2247779"/>
            <a:ext cx="2448272" cy="0"/>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sp>
        <p:nvSpPr>
          <p:cNvPr id="6" name="Parallelogram 5"/>
          <p:cNvSpPr/>
          <p:nvPr/>
        </p:nvSpPr>
        <p:spPr>
          <a:xfrm rot="8918217">
            <a:off x="939913" y="2066054"/>
            <a:ext cx="710281" cy="363450"/>
          </a:xfrm>
          <a:prstGeom prst="parallelogram">
            <a:avLst>
              <a:gd name="adj" fmla="val 65518"/>
            </a:avLst>
          </a:prstGeom>
          <a:solidFill>
            <a:schemeClr val="accent1">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7" name="Object 6"/>
          <p:cNvGraphicFramePr>
            <a:graphicFrameLocks noChangeAspect="1"/>
          </p:cNvGraphicFramePr>
          <p:nvPr>
            <p:extLst>
              <p:ext uri="{D42A27DB-BD31-4B8C-83A1-F6EECF244321}">
                <p14:modId xmlns:p14="http://schemas.microsoft.com/office/powerpoint/2010/main" val="4165102213"/>
              </p:ext>
            </p:extLst>
          </p:nvPr>
        </p:nvGraphicFramePr>
        <p:xfrm>
          <a:off x="2883595" y="2332238"/>
          <a:ext cx="215900" cy="214312"/>
        </p:xfrm>
        <a:graphic>
          <a:graphicData uri="http://schemas.openxmlformats.org/presentationml/2006/ole">
            <mc:AlternateContent xmlns:mc="http://schemas.openxmlformats.org/markup-compatibility/2006">
              <mc:Choice xmlns:v="urn:schemas-microsoft-com:vml" Requires="v">
                <p:oleObj spid="_x0000_s1801794" name="Equation" r:id="rId3" imgW="126720" imgH="126720" progId="Equation.DSMT4">
                  <p:embed/>
                </p:oleObj>
              </mc:Choice>
              <mc:Fallback>
                <p:oleObj name="Equation" r:id="rId3" imgW="126720" imgH="126720" progId="Equation.DSMT4">
                  <p:embed/>
                  <p:pic>
                    <p:nvPicPr>
                      <p:cNvPr id="0" name=""/>
                      <p:cNvPicPr>
                        <a:picLocks noChangeAspect="1" noChangeArrowheads="1"/>
                      </p:cNvPicPr>
                      <p:nvPr/>
                    </p:nvPicPr>
                    <p:blipFill>
                      <a:blip r:embed="rId4"/>
                      <a:srcRect/>
                      <a:stretch>
                        <a:fillRect/>
                      </a:stretch>
                    </p:blipFill>
                    <p:spPr bwMode="auto">
                      <a:xfrm>
                        <a:off x="2883595" y="2332238"/>
                        <a:ext cx="2159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8" name="Cube 7"/>
          <p:cNvSpPr/>
          <p:nvPr/>
        </p:nvSpPr>
        <p:spPr>
          <a:xfrm>
            <a:off x="2605311" y="980728"/>
            <a:ext cx="432048" cy="432048"/>
          </a:xfrm>
          <a:prstGeom prst="cube">
            <a:avLst/>
          </a:prstGeom>
          <a:solidFill>
            <a:schemeClr val="bg2">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9" name="Object 8"/>
          <p:cNvGraphicFramePr>
            <a:graphicFrameLocks noChangeAspect="1"/>
          </p:cNvGraphicFramePr>
          <p:nvPr>
            <p:extLst>
              <p:ext uri="{D42A27DB-BD31-4B8C-83A1-F6EECF244321}">
                <p14:modId xmlns:p14="http://schemas.microsoft.com/office/powerpoint/2010/main" val="451449577"/>
              </p:ext>
            </p:extLst>
          </p:nvPr>
        </p:nvGraphicFramePr>
        <p:xfrm>
          <a:off x="3095253" y="1111622"/>
          <a:ext cx="409575" cy="300038"/>
        </p:xfrm>
        <a:graphic>
          <a:graphicData uri="http://schemas.openxmlformats.org/presentationml/2006/ole">
            <mc:AlternateContent xmlns:mc="http://schemas.openxmlformats.org/markup-compatibility/2006">
              <mc:Choice xmlns:v="urn:schemas-microsoft-com:vml" Requires="v">
                <p:oleObj spid="_x0000_s1801795" name="Equation" r:id="rId5" imgW="241200" imgH="177480" progId="Equation.DSMT4">
                  <p:embed/>
                </p:oleObj>
              </mc:Choice>
              <mc:Fallback>
                <p:oleObj name="Equation" r:id="rId5" imgW="241200" imgH="177480" progId="Equation.DSMT4">
                  <p:embed/>
                  <p:pic>
                    <p:nvPicPr>
                      <p:cNvPr id="0" name=""/>
                      <p:cNvPicPr>
                        <a:picLocks noChangeAspect="1" noChangeArrowheads="1"/>
                      </p:cNvPicPr>
                      <p:nvPr/>
                    </p:nvPicPr>
                    <p:blipFill>
                      <a:blip r:embed="rId6"/>
                      <a:srcRect/>
                      <a:stretch>
                        <a:fillRect/>
                      </a:stretch>
                    </p:blipFill>
                    <p:spPr bwMode="auto">
                      <a:xfrm>
                        <a:off x="3095253" y="1111622"/>
                        <a:ext cx="4095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0" name="Straight Connector 9"/>
          <p:cNvCxnSpPr/>
          <p:nvPr/>
        </p:nvCxnSpPr>
        <p:spPr>
          <a:xfrm flipH="1">
            <a:off x="1296219" y="1196752"/>
            <a:ext cx="1525116" cy="1043412"/>
          </a:xfrm>
          <a:prstGeom prst="line">
            <a:avLst/>
          </a:prstGeom>
          <a:ln w="41275">
            <a:solidFill>
              <a:schemeClr val="tx2">
                <a:lumMod val="75000"/>
              </a:schemeClr>
            </a:solidFill>
            <a:headEnd type="triangle" w="med" len="lg"/>
            <a:tailEnd type="none" w="lg" len="med"/>
          </a:ln>
        </p:spPr>
        <p:style>
          <a:lnRef idx="1">
            <a:schemeClr val="accent1"/>
          </a:lnRef>
          <a:fillRef idx="0">
            <a:schemeClr val="accent1"/>
          </a:fillRef>
          <a:effectRef idx="0">
            <a:schemeClr val="accent1"/>
          </a:effectRef>
          <a:fontRef idx="minor">
            <a:schemeClr val="tx1"/>
          </a:fontRef>
        </p:style>
      </p:cxnSp>
      <p:sp>
        <p:nvSpPr>
          <p:cNvPr id="11" name="Arc 10"/>
          <p:cNvSpPr/>
          <p:nvPr/>
        </p:nvSpPr>
        <p:spPr>
          <a:xfrm rot="11409166">
            <a:off x="1096765" y="713071"/>
            <a:ext cx="2031335" cy="1870415"/>
          </a:xfrm>
          <a:prstGeom prst="arc">
            <a:avLst/>
          </a:prstGeom>
          <a:ln w="31750">
            <a:solidFill>
              <a:srgbClr val="4110F6"/>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aphicFrame>
        <p:nvGraphicFramePr>
          <p:cNvPr id="12" name="Object 11"/>
          <p:cNvGraphicFramePr>
            <a:graphicFrameLocks noChangeAspect="1"/>
          </p:cNvGraphicFramePr>
          <p:nvPr>
            <p:extLst>
              <p:ext uri="{D42A27DB-BD31-4B8C-83A1-F6EECF244321}">
                <p14:modId xmlns:p14="http://schemas.microsoft.com/office/powerpoint/2010/main" val="1549555053"/>
              </p:ext>
            </p:extLst>
          </p:nvPr>
        </p:nvGraphicFramePr>
        <p:xfrm>
          <a:off x="1798886" y="1943671"/>
          <a:ext cx="215900" cy="300037"/>
        </p:xfrm>
        <a:graphic>
          <a:graphicData uri="http://schemas.openxmlformats.org/presentationml/2006/ole">
            <mc:AlternateContent xmlns:mc="http://schemas.openxmlformats.org/markup-compatibility/2006">
              <mc:Choice xmlns:v="urn:schemas-microsoft-com:vml" Requires="v">
                <p:oleObj spid="_x0000_s1801796" name="Equation" r:id="rId7" imgW="126720" imgH="177480" progId="Equation.DSMT4">
                  <p:embed/>
                </p:oleObj>
              </mc:Choice>
              <mc:Fallback>
                <p:oleObj name="Equation" r:id="rId7" imgW="126720" imgH="177480" progId="Equation.DSMT4">
                  <p:embed/>
                  <p:pic>
                    <p:nvPicPr>
                      <p:cNvPr id="0" name=""/>
                      <p:cNvPicPr>
                        <a:picLocks noChangeAspect="1" noChangeArrowheads="1"/>
                      </p:cNvPicPr>
                      <p:nvPr/>
                    </p:nvPicPr>
                    <p:blipFill>
                      <a:blip r:embed="rId8"/>
                      <a:srcRect/>
                      <a:stretch>
                        <a:fillRect/>
                      </a:stretch>
                    </p:blipFill>
                    <p:spPr bwMode="auto">
                      <a:xfrm>
                        <a:off x="1798886" y="1943671"/>
                        <a:ext cx="21590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3" name="Straight Connector 12"/>
          <p:cNvCxnSpPr/>
          <p:nvPr/>
        </p:nvCxnSpPr>
        <p:spPr>
          <a:xfrm>
            <a:off x="1871117" y="1196752"/>
            <a:ext cx="829879" cy="0"/>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96219" y="794717"/>
            <a:ext cx="0" cy="1422351"/>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51520" y="2240165"/>
            <a:ext cx="1078954" cy="612771"/>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graphicFrame>
        <p:nvGraphicFramePr>
          <p:cNvPr id="16" name="Object 15"/>
          <p:cNvGraphicFramePr>
            <a:graphicFrameLocks noChangeAspect="1"/>
          </p:cNvGraphicFramePr>
          <p:nvPr>
            <p:extLst>
              <p:ext uri="{D42A27DB-BD31-4B8C-83A1-F6EECF244321}">
                <p14:modId xmlns:p14="http://schemas.microsoft.com/office/powerpoint/2010/main" val="2661035748"/>
              </p:ext>
            </p:extLst>
          </p:nvPr>
        </p:nvGraphicFramePr>
        <p:xfrm>
          <a:off x="938795" y="836662"/>
          <a:ext cx="215900" cy="234950"/>
        </p:xfrm>
        <a:graphic>
          <a:graphicData uri="http://schemas.openxmlformats.org/presentationml/2006/ole">
            <mc:AlternateContent xmlns:mc="http://schemas.openxmlformats.org/markup-compatibility/2006">
              <mc:Choice xmlns:v="urn:schemas-microsoft-com:vml" Requires="v">
                <p:oleObj spid="_x0000_s1801797" name="Equation" r:id="rId9" imgW="126720" imgH="139680" progId="Equation.DSMT4">
                  <p:embed/>
                </p:oleObj>
              </mc:Choice>
              <mc:Fallback>
                <p:oleObj name="Equation" r:id="rId9" imgW="126720" imgH="139680" progId="Equation.DSMT4">
                  <p:embed/>
                  <p:pic>
                    <p:nvPicPr>
                      <p:cNvPr id="0" name=""/>
                      <p:cNvPicPr>
                        <a:picLocks noChangeAspect="1" noChangeArrowheads="1"/>
                      </p:cNvPicPr>
                      <p:nvPr/>
                    </p:nvPicPr>
                    <p:blipFill>
                      <a:blip r:embed="rId10"/>
                      <a:srcRect/>
                      <a:stretch>
                        <a:fillRect/>
                      </a:stretch>
                    </p:blipFill>
                    <p:spPr bwMode="auto">
                      <a:xfrm>
                        <a:off x="938795" y="836662"/>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1684851157"/>
              </p:ext>
            </p:extLst>
          </p:nvPr>
        </p:nvGraphicFramePr>
        <p:xfrm>
          <a:off x="311398" y="2408808"/>
          <a:ext cx="238125" cy="277813"/>
        </p:xfrm>
        <a:graphic>
          <a:graphicData uri="http://schemas.openxmlformats.org/presentationml/2006/ole">
            <mc:AlternateContent xmlns:mc="http://schemas.openxmlformats.org/markup-compatibility/2006">
              <mc:Choice xmlns:v="urn:schemas-microsoft-com:vml" Requires="v">
                <p:oleObj spid="_x0000_s1801798" name="Equation" r:id="rId11" imgW="139680" imgH="164880" progId="Equation.DSMT4">
                  <p:embed/>
                </p:oleObj>
              </mc:Choice>
              <mc:Fallback>
                <p:oleObj name="Equation" r:id="rId11" imgW="139680" imgH="164880" progId="Equation.DSMT4">
                  <p:embed/>
                  <p:pic>
                    <p:nvPicPr>
                      <p:cNvPr id="0" name=""/>
                      <p:cNvPicPr>
                        <a:picLocks noChangeAspect="1" noChangeArrowheads="1"/>
                      </p:cNvPicPr>
                      <p:nvPr/>
                    </p:nvPicPr>
                    <p:blipFill>
                      <a:blip r:embed="rId12"/>
                      <a:srcRect/>
                      <a:stretch>
                        <a:fillRect/>
                      </a:stretch>
                    </p:blipFill>
                    <p:spPr bwMode="auto">
                      <a:xfrm>
                        <a:off x="311398" y="2408808"/>
                        <a:ext cx="2381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8" name="Straight Connector 17"/>
          <p:cNvCxnSpPr/>
          <p:nvPr/>
        </p:nvCxnSpPr>
        <p:spPr>
          <a:xfrm flipV="1">
            <a:off x="2020150" y="1221980"/>
            <a:ext cx="685863" cy="321083"/>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2323015" y="1313311"/>
            <a:ext cx="453762" cy="459505"/>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2821335" y="1245791"/>
            <a:ext cx="0" cy="587722"/>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2854896" y="1245791"/>
            <a:ext cx="384373" cy="520202"/>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112432" y="908720"/>
            <a:ext cx="651081" cy="264108"/>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graphicFrame>
        <p:nvGraphicFramePr>
          <p:cNvPr id="23" name="Object 22"/>
          <p:cNvGraphicFramePr>
            <a:graphicFrameLocks noChangeAspect="1"/>
          </p:cNvGraphicFramePr>
          <p:nvPr>
            <p:extLst>
              <p:ext uri="{D42A27DB-BD31-4B8C-83A1-F6EECF244321}">
                <p14:modId xmlns:p14="http://schemas.microsoft.com/office/powerpoint/2010/main" val="3462705874"/>
              </p:ext>
            </p:extLst>
          </p:nvPr>
        </p:nvGraphicFramePr>
        <p:xfrm>
          <a:off x="625723" y="1802383"/>
          <a:ext cx="366713" cy="298450"/>
        </p:xfrm>
        <a:graphic>
          <a:graphicData uri="http://schemas.openxmlformats.org/presentationml/2006/ole">
            <mc:AlternateContent xmlns:mc="http://schemas.openxmlformats.org/markup-compatibility/2006">
              <mc:Choice xmlns:v="urn:schemas-microsoft-com:vml" Requires="v">
                <p:oleObj spid="_x0000_s1801799" name="Equation" r:id="rId13" imgW="215640" imgH="177480" progId="Equation.DSMT4">
                  <p:embed/>
                </p:oleObj>
              </mc:Choice>
              <mc:Fallback>
                <p:oleObj name="Equation" r:id="rId13" imgW="215640" imgH="177480" progId="Equation.DSMT4">
                  <p:embed/>
                  <p:pic>
                    <p:nvPicPr>
                      <p:cNvPr id="0" name=""/>
                      <p:cNvPicPr>
                        <a:picLocks noChangeAspect="1" noChangeArrowheads="1"/>
                      </p:cNvPicPr>
                      <p:nvPr/>
                    </p:nvPicPr>
                    <p:blipFill>
                      <a:blip r:embed="rId14"/>
                      <a:srcRect/>
                      <a:stretch>
                        <a:fillRect/>
                      </a:stretch>
                    </p:blipFill>
                    <p:spPr bwMode="auto">
                      <a:xfrm>
                        <a:off x="625723" y="1802383"/>
                        <a:ext cx="366713"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4" name="Rectangle 23"/>
          <p:cNvSpPr/>
          <p:nvPr/>
        </p:nvSpPr>
        <p:spPr>
          <a:xfrm>
            <a:off x="3851921" y="843912"/>
            <a:ext cx="5040560" cy="1077218"/>
          </a:xfrm>
          <a:prstGeom prst="rect">
            <a:avLst/>
          </a:prstGeom>
        </p:spPr>
        <p:txBody>
          <a:bodyPr wrap="square">
            <a:spAutoFit/>
          </a:bodyPr>
          <a:lstStyle/>
          <a:p>
            <a:pPr algn="just"/>
            <a:r>
              <a:rPr lang="ru-RU" sz="1600" dirty="0">
                <a:latin typeface="Arial" pitchFamily="34" charset="0"/>
                <a:cs typeface="Arial" pitchFamily="34" charset="0"/>
              </a:rPr>
              <a:t>На каком среднем расстоянии по оси </a:t>
            </a:r>
            <a:r>
              <a:rPr lang="en-US" sz="1600" dirty="0">
                <a:latin typeface="Arial" pitchFamily="34" charset="0"/>
                <a:cs typeface="Arial" pitchFamily="34" charset="0"/>
              </a:rPr>
              <a:t>Z </a:t>
            </a:r>
            <a:r>
              <a:rPr lang="ru-RU" sz="1600" dirty="0">
                <a:latin typeface="Arial" pitchFamily="34" charset="0"/>
                <a:cs typeface="Arial" pitchFamily="34" charset="0"/>
              </a:rPr>
              <a:t>испытали последнее столкновение молекулы, пересёкшие площадку </a:t>
            </a:r>
            <a:r>
              <a:rPr lang="en-US" sz="1600" dirty="0" err="1">
                <a:latin typeface="Arial" pitchFamily="34" charset="0"/>
                <a:cs typeface="Arial" pitchFamily="34" charset="0"/>
              </a:rPr>
              <a:t>dS</a:t>
            </a:r>
            <a:r>
              <a:rPr lang="en-US" sz="1600" dirty="0">
                <a:latin typeface="Arial" pitchFamily="34" charset="0"/>
                <a:cs typeface="Arial" pitchFamily="34" charset="0"/>
              </a:rPr>
              <a:t>, </a:t>
            </a:r>
            <a:r>
              <a:rPr lang="ru-RU" sz="1600" dirty="0">
                <a:latin typeface="Arial" pitchFamily="34" charset="0"/>
                <a:cs typeface="Arial" pitchFamily="34" charset="0"/>
              </a:rPr>
              <a:t>расположенную в начале координат перпендикулярно оси </a:t>
            </a:r>
            <a:r>
              <a:rPr lang="en-US" sz="1600" dirty="0">
                <a:latin typeface="Arial" pitchFamily="34" charset="0"/>
                <a:cs typeface="Arial" pitchFamily="34" charset="0"/>
              </a:rPr>
              <a:t>Z ?</a:t>
            </a:r>
            <a:endParaRPr lang="ru-RU" sz="1600" dirty="0">
              <a:latin typeface="Arial" pitchFamily="34" charset="0"/>
              <a:cs typeface="Arial" pitchFamily="34" charset="0"/>
            </a:endParaRPr>
          </a:p>
        </p:txBody>
      </p:sp>
      <p:graphicFrame>
        <p:nvGraphicFramePr>
          <p:cNvPr id="25" name="Object 24"/>
          <p:cNvGraphicFramePr>
            <a:graphicFrameLocks noChangeAspect="1"/>
          </p:cNvGraphicFramePr>
          <p:nvPr>
            <p:extLst>
              <p:ext uri="{D42A27DB-BD31-4B8C-83A1-F6EECF244321}">
                <p14:modId xmlns:p14="http://schemas.microsoft.com/office/powerpoint/2010/main" val="2353267486"/>
              </p:ext>
            </p:extLst>
          </p:nvPr>
        </p:nvGraphicFramePr>
        <p:xfrm>
          <a:off x="3416808" y="2210918"/>
          <a:ext cx="2238375" cy="385762"/>
        </p:xfrm>
        <a:graphic>
          <a:graphicData uri="http://schemas.openxmlformats.org/presentationml/2006/ole">
            <mc:AlternateContent xmlns:mc="http://schemas.openxmlformats.org/markup-compatibility/2006">
              <mc:Choice xmlns:v="urn:schemas-microsoft-com:vml" Requires="v">
                <p:oleObj spid="_x0000_s1801800" name="Equation" r:id="rId15" imgW="1320480" imgH="228600" progId="Equation.DSMT4">
                  <p:embed/>
                </p:oleObj>
              </mc:Choice>
              <mc:Fallback>
                <p:oleObj name="Equation" r:id="rId15" imgW="1320480" imgH="228600" progId="Equation.DSMT4">
                  <p:embed/>
                  <p:pic>
                    <p:nvPicPr>
                      <p:cNvPr id="0" name=""/>
                      <p:cNvPicPr>
                        <a:picLocks noChangeAspect="1" noChangeArrowheads="1"/>
                      </p:cNvPicPr>
                      <p:nvPr/>
                    </p:nvPicPr>
                    <p:blipFill>
                      <a:blip r:embed="rId16"/>
                      <a:srcRect/>
                      <a:stretch>
                        <a:fillRect/>
                      </a:stretch>
                    </p:blipFill>
                    <p:spPr bwMode="auto">
                      <a:xfrm>
                        <a:off x="3416808" y="2210918"/>
                        <a:ext cx="2238375"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6" name="Rectangle 25"/>
          <p:cNvSpPr/>
          <p:nvPr/>
        </p:nvSpPr>
        <p:spPr>
          <a:xfrm>
            <a:off x="5796136" y="2021939"/>
            <a:ext cx="3240360" cy="830997"/>
          </a:xfrm>
          <a:prstGeom prst="rect">
            <a:avLst/>
          </a:prstGeom>
        </p:spPr>
        <p:txBody>
          <a:bodyPr wrap="square">
            <a:spAutoFit/>
          </a:bodyPr>
          <a:lstStyle/>
          <a:p>
            <a:pPr algn="just"/>
            <a:r>
              <a:rPr lang="ru-RU" sz="1600" dirty="0">
                <a:latin typeface="Arial" pitchFamily="34" charset="0"/>
                <a:cs typeface="Arial" pitchFamily="34" charset="0"/>
              </a:rPr>
              <a:t>Бесконечно малый объем в пространстве в сферических координатах с полярной осью </a:t>
            </a:r>
            <a:r>
              <a:rPr lang="en-US" sz="1600" dirty="0">
                <a:latin typeface="Arial" pitchFamily="34" charset="0"/>
                <a:cs typeface="Arial" pitchFamily="34" charset="0"/>
              </a:rPr>
              <a:t>Z</a:t>
            </a:r>
            <a:endParaRPr lang="ru-RU" sz="1600" dirty="0">
              <a:latin typeface="Arial" pitchFamily="34" charset="0"/>
              <a:cs typeface="Arial" pitchFamily="34" charset="0"/>
            </a:endParaRPr>
          </a:p>
        </p:txBody>
      </p:sp>
      <p:graphicFrame>
        <p:nvGraphicFramePr>
          <p:cNvPr id="27" name="Object 26"/>
          <p:cNvGraphicFramePr>
            <a:graphicFrameLocks noChangeAspect="1"/>
          </p:cNvGraphicFramePr>
          <p:nvPr>
            <p:extLst>
              <p:ext uri="{D42A27DB-BD31-4B8C-83A1-F6EECF244321}">
                <p14:modId xmlns:p14="http://schemas.microsoft.com/office/powerpoint/2010/main" val="2636616999"/>
              </p:ext>
            </p:extLst>
          </p:nvPr>
        </p:nvGraphicFramePr>
        <p:xfrm>
          <a:off x="1596046" y="1630238"/>
          <a:ext cx="193675" cy="214313"/>
        </p:xfrm>
        <a:graphic>
          <a:graphicData uri="http://schemas.openxmlformats.org/presentationml/2006/ole">
            <mc:AlternateContent xmlns:mc="http://schemas.openxmlformats.org/markup-compatibility/2006">
              <mc:Choice xmlns:v="urn:schemas-microsoft-com:vml" Requires="v">
                <p:oleObj spid="_x0000_s1801801" name="Equation" r:id="rId17" imgW="114120" imgH="126720" progId="Equation.DSMT4">
                  <p:embed/>
                </p:oleObj>
              </mc:Choice>
              <mc:Fallback>
                <p:oleObj name="Equation" r:id="rId17" imgW="114120" imgH="126720" progId="Equation.DSMT4">
                  <p:embed/>
                  <p:pic>
                    <p:nvPicPr>
                      <p:cNvPr id="0" name=""/>
                      <p:cNvPicPr>
                        <a:picLocks noChangeAspect="1" noChangeArrowheads="1"/>
                      </p:cNvPicPr>
                      <p:nvPr/>
                    </p:nvPicPr>
                    <p:blipFill>
                      <a:blip r:embed="rId18"/>
                      <a:srcRect/>
                      <a:stretch>
                        <a:fillRect/>
                      </a:stretch>
                    </p:blipFill>
                    <p:spPr bwMode="auto">
                      <a:xfrm>
                        <a:off x="1596046" y="1630238"/>
                        <a:ext cx="1936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2979656015"/>
              </p:ext>
            </p:extLst>
          </p:nvPr>
        </p:nvGraphicFramePr>
        <p:xfrm>
          <a:off x="741363" y="3068638"/>
          <a:ext cx="3094037" cy="942975"/>
        </p:xfrm>
        <a:graphic>
          <a:graphicData uri="http://schemas.openxmlformats.org/presentationml/2006/ole">
            <mc:AlternateContent xmlns:mc="http://schemas.openxmlformats.org/markup-compatibility/2006">
              <mc:Choice xmlns:v="urn:schemas-microsoft-com:vml" Requires="v">
                <p:oleObj spid="_x0000_s1801802" name="Equation" r:id="rId19" imgW="1828800" imgH="558720" progId="Equation.DSMT4">
                  <p:embed/>
                </p:oleObj>
              </mc:Choice>
              <mc:Fallback>
                <p:oleObj name="Equation" r:id="rId19" imgW="1828800" imgH="558720" progId="Equation.DSMT4">
                  <p:embed/>
                  <p:pic>
                    <p:nvPicPr>
                      <p:cNvPr id="0" name="Object 27"/>
                      <p:cNvPicPr>
                        <a:picLocks noChangeAspect="1" noChangeArrowheads="1"/>
                      </p:cNvPicPr>
                      <p:nvPr/>
                    </p:nvPicPr>
                    <p:blipFill>
                      <a:blip r:embed="rId20"/>
                      <a:srcRect/>
                      <a:stretch>
                        <a:fillRect/>
                      </a:stretch>
                    </p:blipFill>
                    <p:spPr bwMode="auto">
                      <a:xfrm>
                        <a:off x="741363" y="3068638"/>
                        <a:ext cx="3094037"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4080260127"/>
              </p:ext>
            </p:extLst>
          </p:nvPr>
        </p:nvGraphicFramePr>
        <p:xfrm>
          <a:off x="4352925" y="3357563"/>
          <a:ext cx="1138238" cy="300037"/>
        </p:xfrm>
        <a:graphic>
          <a:graphicData uri="http://schemas.openxmlformats.org/presentationml/2006/ole">
            <mc:AlternateContent xmlns:mc="http://schemas.openxmlformats.org/markup-compatibility/2006">
              <mc:Choice xmlns:v="urn:schemas-microsoft-com:vml" Requires="v">
                <p:oleObj spid="_x0000_s1801803" name="Equation" r:id="rId21" imgW="672840" imgH="177480" progId="Equation.DSMT4">
                  <p:embed/>
                </p:oleObj>
              </mc:Choice>
              <mc:Fallback>
                <p:oleObj name="Equation" r:id="rId21" imgW="672840" imgH="177480" progId="Equation.DSMT4">
                  <p:embed/>
                  <p:pic>
                    <p:nvPicPr>
                      <p:cNvPr id="0" name=""/>
                      <p:cNvPicPr>
                        <a:picLocks noChangeAspect="1" noChangeArrowheads="1"/>
                      </p:cNvPicPr>
                      <p:nvPr/>
                    </p:nvPicPr>
                    <p:blipFill>
                      <a:blip r:embed="rId22"/>
                      <a:srcRect/>
                      <a:stretch>
                        <a:fillRect/>
                      </a:stretch>
                    </p:blipFill>
                    <p:spPr bwMode="auto">
                      <a:xfrm>
                        <a:off x="4352925" y="3357563"/>
                        <a:ext cx="1138238"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2546495883"/>
              </p:ext>
            </p:extLst>
          </p:nvPr>
        </p:nvGraphicFramePr>
        <p:xfrm>
          <a:off x="402741" y="4149080"/>
          <a:ext cx="7013575" cy="792162"/>
        </p:xfrm>
        <a:graphic>
          <a:graphicData uri="http://schemas.openxmlformats.org/presentationml/2006/ole">
            <mc:AlternateContent xmlns:mc="http://schemas.openxmlformats.org/markup-compatibility/2006">
              <mc:Choice xmlns:v="urn:schemas-microsoft-com:vml" Requires="v">
                <p:oleObj spid="_x0000_s1801804" name="Equation" r:id="rId23" imgW="4140000" imgH="469800" progId="Equation.DSMT4">
                  <p:embed/>
                </p:oleObj>
              </mc:Choice>
              <mc:Fallback>
                <p:oleObj name="Equation" r:id="rId23" imgW="4140000" imgH="469800" progId="Equation.DSMT4">
                  <p:embed/>
                  <p:pic>
                    <p:nvPicPr>
                      <p:cNvPr id="0" name="Object 29"/>
                      <p:cNvPicPr>
                        <a:picLocks noChangeAspect="1" noChangeArrowheads="1"/>
                      </p:cNvPicPr>
                      <p:nvPr/>
                    </p:nvPicPr>
                    <p:blipFill>
                      <a:blip r:embed="rId24"/>
                      <a:srcRect/>
                      <a:stretch>
                        <a:fillRect/>
                      </a:stretch>
                    </p:blipFill>
                    <p:spPr bwMode="auto">
                      <a:xfrm>
                        <a:off x="402741" y="4149080"/>
                        <a:ext cx="7013575"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4006214990"/>
              </p:ext>
            </p:extLst>
          </p:nvPr>
        </p:nvGraphicFramePr>
        <p:xfrm>
          <a:off x="390749" y="5085184"/>
          <a:ext cx="2214562" cy="792163"/>
        </p:xfrm>
        <a:graphic>
          <a:graphicData uri="http://schemas.openxmlformats.org/presentationml/2006/ole">
            <mc:AlternateContent xmlns:mc="http://schemas.openxmlformats.org/markup-compatibility/2006">
              <mc:Choice xmlns:v="urn:schemas-microsoft-com:vml" Requires="v">
                <p:oleObj spid="_x0000_s1801805" name="Equation" r:id="rId25" imgW="1307880" imgH="469800" progId="Equation.DSMT4">
                  <p:embed/>
                </p:oleObj>
              </mc:Choice>
              <mc:Fallback>
                <p:oleObj name="Equation" r:id="rId25" imgW="1307880" imgH="469800" progId="Equation.DSMT4">
                  <p:embed/>
                  <p:pic>
                    <p:nvPicPr>
                      <p:cNvPr id="0" name=""/>
                      <p:cNvPicPr>
                        <a:picLocks noChangeAspect="1" noChangeArrowheads="1"/>
                      </p:cNvPicPr>
                      <p:nvPr/>
                    </p:nvPicPr>
                    <p:blipFill>
                      <a:blip r:embed="rId26"/>
                      <a:srcRect/>
                      <a:stretch>
                        <a:fillRect/>
                      </a:stretch>
                    </p:blipFill>
                    <p:spPr bwMode="auto">
                      <a:xfrm>
                        <a:off x="390749" y="5085184"/>
                        <a:ext cx="221456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2632764630"/>
              </p:ext>
            </p:extLst>
          </p:nvPr>
        </p:nvGraphicFramePr>
        <p:xfrm>
          <a:off x="498699" y="5877272"/>
          <a:ext cx="2106612" cy="792163"/>
        </p:xfrm>
        <a:graphic>
          <a:graphicData uri="http://schemas.openxmlformats.org/presentationml/2006/ole">
            <mc:AlternateContent xmlns:mc="http://schemas.openxmlformats.org/markup-compatibility/2006">
              <mc:Choice xmlns:v="urn:schemas-microsoft-com:vml" Requires="v">
                <p:oleObj spid="_x0000_s1801806" name="Equation" r:id="rId27" imgW="1244520" imgH="469800" progId="Equation.DSMT4">
                  <p:embed/>
                </p:oleObj>
              </mc:Choice>
              <mc:Fallback>
                <p:oleObj name="Equation" r:id="rId27" imgW="1244520" imgH="469800" progId="Equation.DSMT4">
                  <p:embed/>
                  <p:pic>
                    <p:nvPicPr>
                      <p:cNvPr id="0" name=""/>
                      <p:cNvPicPr>
                        <a:picLocks noChangeAspect="1" noChangeArrowheads="1"/>
                      </p:cNvPicPr>
                      <p:nvPr/>
                    </p:nvPicPr>
                    <p:blipFill>
                      <a:blip r:embed="rId28"/>
                      <a:srcRect/>
                      <a:stretch>
                        <a:fillRect/>
                      </a:stretch>
                    </p:blipFill>
                    <p:spPr bwMode="auto">
                      <a:xfrm>
                        <a:off x="498699" y="5877272"/>
                        <a:ext cx="210661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2560517805"/>
              </p:ext>
            </p:extLst>
          </p:nvPr>
        </p:nvGraphicFramePr>
        <p:xfrm>
          <a:off x="6341578" y="3140968"/>
          <a:ext cx="2149475" cy="706438"/>
        </p:xfrm>
        <a:graphic>
          <a:graphicData uri="http://schemas.openxmlformats.org/presentationml/2006/ole">
            <mc:AlternateContent xmlns:mc="http://schemas.openxmlformats.org/markup-compatibility/2006">
              <mc:Choice xmlns:v="urn:schemas-microsoft-com:vml" Requires="v">
                <p:oleObj spid="_x0000_s1801807" name="Equation" r:id="rId29" imgW="1269720" imgH="419040" progId="Equation.DSMT4">
                  <p:embed/>
                </p:oleObj>
              </mc:Choice>
              <mc:Fallback>
                <p:oleObj name="Equation" r:id="rId29" imgW="1269720" imgH="419040" progId="Equation.DSMT4">
                  <p:embed/>
                  <p:pic>
                    <p:nvPicPr>
                      <p:cNvPr id="0" name="Object 29"/>
                      <p:cNvPicPr>
                        <a:picLocks noChangeAspect="1" noChangeArrowheads="1"/>
                      </p:cNvPicPr>
                      <p:nvPr/>
                    </p:nvPicPr>
                    <p:blipFill>
                      <a:blip r:embed="rId30"/>
                      <a:srcRect/>
                      <a:stretch>
                        <a:fillRect/>
                      </a:stretch>
                    </p:blipFill>
                    <p:spPr bwMode="auto">
                      <a:xfrm>
                        <a:off x="6341578" y="3140968"/>
                        <a:ext cx="21494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194634420"/>
              </p:ext>
            </p:extLst>
          </p:nvPr>
        </p:nvGraphicFramePr>
        <p:xfrm>
          <a:off x="3432821" y="5445224"/>
          <a:ext cx="838200" cy="663575"/>
        </p:xfrm>
        <a:graphic>
          <a:graphicData uri="http://schemas.openxmlformats.org/presentationml/2006/ole">
            <mc:AlternateContent xmlns:mc="http://schemas.openxmlformats.org/markup-compatibility/2006">
              <mc:Choice xmlns:v="urn:schemas-microsoft-com:vml" Requires="v">
                <p:oleObj spid="_x0000_s1801808" name="Equation" r:id="rId31" imgW="495000" imgH="393480" progId="Equation.DSMT4">
                  <p:embed/>
                </p:oleObj>
              </mc:Choice>
              <mc:Fallback>
                <p:oleObj name="Equation" r:id="rId31" imgW="495000" imgH="393480" progId="Equation.DSMT4">
                  <p:embed/>
                  <p:pic>
                    <p:nvPicPr>
                      <p:cNvPr id="0" name=""/>
                      <p:cNvPicPr>
                        <a:picLocks noChangeAspect="1" noChangeArrowheads="1"/>
                      </p:cNvPicPr>
                      <p:nvPr/>
                    </p:nvPicPr>
                    <p:blipFill>
                      <a:blip r:embed="rId32"/>
                      <a:srcRect/>
                      <a:stretch>
                        <a:fillRect/>
                      </a:stretch>
                    </p:blipFill>
                    <p:spPr bwMode="auto">
                      <a:xfrm>
                        <a:off x="3432821" y="5445224"/>
                        <a:ext cx="838200" cy="663575"/>
                      </a:xfrm>
                      <a:prstGeom prst="rect">
                        <a:avLst/>
                      </a:prstGeom>
                      <a:noFill/>
                      <a:ln w="31750">
                        <a:solidFill>
                          <a:srgbClr val="C00000"/>
                        </a:solidFill>
                      </a:ln>
                    </p:spPr>
                  </p:pic>
                </p:oleObj>
              </mc:Fallback>
            </mc:AlternateContent>
          </a:graphicData>
        </a:graphic>
      </p:graphicFrame>
      <p:sp>
        <p:nvSpPr>
          <p:cNvPr id="36" name="Rectangle 35"/>
          <p:cNvSpPr/>
          <p:nvPr/>
        </p:nvSpPr>
        <p:spPr>
          <a:xfrm>
            <a:off x="4648176" y="5229200"/>
            <a:ext cx="4248472" cy="1077218"/>
          </a:xfrm>
          <a:prstGeom prst="rect">
            <a:avLst/>
          </a:prstGeom>
        </p:spPr>
        <p:txBody>
          <a:bodyPr wrap="square">
            <a:spAutoFit/>
          </a:bodyPr>
          <a:lstStyle/>
          <a:p>
            <a:pPr algn="just"/>
            <a:r>
              <a:rPr lang="ru-RU" sz="1600" dirty="0">
                <a:latin typeface="Arial" pitchFamily="34" charset="0"/>
                <a:cs typeface="Arial" pitchFamily="34" charset="0"/>
              </a:rPr>
              <a:t>Средний пролет молекул вдоль оси </a:t>
            </a:r>
            <a:r>
              <a:rPr lang="en-US" sz="1600" dirty="0">
                <a:latin typeface="Arial" pitchFamily="34" charset="0"/>
                <a:cs typeface="Arial" pitchFamily="34" charset="0"/>
              </a:rPr>
              <a:t>Z </a:t>
            </a:r>
            <a:r>
              <a:rPr lang="ru-RU" sz="1600" dirty="0">
                <a:latin typeface="Arial" pitchFamily="34" charset="0"/>
                <a:cs typeface="Arial" pitchFamily="34" charset="0"/>
              </a:rPr>
              <a:t>после последнего столкновения перед пересечением площадки </a:t>
            </a:r>
            <a:r>
              <a:rPr lang="en-US" sz="1600" dirty="0" err="1">
                <a:latin typeface="Arial" pitchFamily="34" charset="0"/>
                <a:cs typeface="Arial" pitchFamily="34" charset="0"/>
              </a:rPr>
              <a:t>dS</a:t>
            </a:r>
            <a:r>
              <a:rPr lang="en-US" sz="1600" dirty="0">
                <a:latin typeface="Arial" pitchFamily="34" charset="0"/>
                <a:cs typeface="Arial" pitchFamily="34" charset="0"/>
              </a:rPr>
              <a:t> </a:t>
            </a:r>
            <a:r>
              <a:rPr lang="ru-RU" sz="1600" dirty="0">
                <a:latin typeface="Arial" pitchFamily="34" charset="0"/>
                <a:cs typeface="Arial" pitchFamily="34" charset="0"/>
              </a:rPr>
              <a:t>составляет </a:t>
            </a:r>
            <a:r>
              <a:rPr lang="en-US" sz="1600" dirty="0">
                <a:latin typeface="Arial" pitchFamily="34" charset="0"/>
                <a:cs typeface="Arial" pitchFamily="34" charset="0"/>
              </a:rPr>
              <a:t>2/3 </a:t>
            </a:r>
            <a:r>
              <a:rPr lang="ru-RU" sz="1600" dirty="0">
                <a:latin typeface="Arial" pitchFamily="34" charset="0"/>
                <a:cs typeface="Arial" pitchFamily="34" charset="0"/>
              </a:rPr>
              <a:t>от средней длины свободного пробега </a:t>
            </a:r>
          </a:p>
        </p:txBody>
      </p:sp>
      <p:cxnSp>
        <p:nvCxnSpPr>
          <p:cNvPr id="38" name="Straight Connector 37"/>
          <p:cNvCxnSpPr/>
          <p:nvPr/>
        </p:nvCxnSpPr>
        <p:spPr>
          <a:xfrm>
            <a:off x="2763513" y="1216783"/>
            <a:ext cx="0" cy="1023381"/>
          </a:xfrm>
          <a:prstGeom prst="line">
            <a:avLst/>
          </a:prstGeom>
          <a:ln w="38100">
            <a:solidFill>
              <a:schemeClr val="tx2">
                <a:lumMod val="75000"/>
              </a:schemeClr>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3735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2051720" y="15581"/>
            <a:ext cx="5760634"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Процессы переноса в газах</a:t>
            </a:r>
          </a:p>
        </p:txBody>
      </p:sp>
      <p:sp>
        <p:nvSpPr>
          <p:cNvPr id="5" name="Rectangle 4"/>
          <p:cNvSpPr/>
          <p:nvPr/>
        </p:nvSpPr>
        <p:spPr>
          <a:xfrm>
            <a:off x="3200612" y="710802"/>
            <a:ext cx="5827242" cy="1569660"/>
          </a:xfrm>
          <a:prstGeom prst="rect">
            <a:avLst/>
          </a:prstGeom>
        </p:spPr>
        <p:txBody>
          <a:bodyPr wrap="square">
            <a:spAutoFit/>
          </a:bodyPr>
          <a:lstStyle/>
          <a:p>
            <a:pPr algn="just"/>
            <a:r>
              <a:rPr lang="ru-RU" sz="1600" dirty="0">
                <a:latin typeface="Arial" pitchFamily="34" charset="0"/>
                <a:cs typeface="Arial" pitchFamily="34" charset="0"/>
              </a:rPr>
              <a:t>Скалярная величина </a:t>
            </a:r>
            <a:r>
              <a:rPr lang="en-US" sz="1600" dirty="0">
                <a:latin typeface="Arial" pitchFamily="34" charset="0"/>
                <a:cs typeface="Arial" pitchFamily="34" charset="0"/>
              </a:rPr>
              <a:t>G </a:t>
            </a:r>
            <a:r>
              <a:rPr lang="ru-RU" sz="1600" dirty="0">
                <a:latin typeface="Arial" pitchFamily="34" charset="0"/>
                <a:cs typeface="Arial" pitchFamily="34" charset="0"/>
              </a:rPr>
              <a:t>характеризует молекулярное свойство, отнесенное к одной молекуле. Например, энергию, импульс макроскопического движения, концентрацию. Величина </a:t>
            </a:r>
            <a:r>
              <a:rPr lang="en-US" sz="1600" dirty="0">
                <a:latin typeface="Arial" pitchFamily="34" charset="0"/>
                <a:cs typeface="Arial" pitchFamily="34" charset="0"/>
              </a:rPr>
              <a:t>G</a:t>
            </a:r>
            <a:r>
              <a:rPr lang="ru-RU" sz="1600" dirty="0">
                <a:latin typeface="Arial" pitchFamily="34" charset="0"/>
                <a:cs typeface="Arial" pitchFamily="34" charset="0"/>
              </a:rPr>
              <a:t> в неравновесном состоянии зависит от пространственных координат, в результате чего имеет место движение </a:t>
            </a:r>
            <a:r>
              <a:rPr lang="en-US" sz="1600" dirty="0">
                <a:latin typeface="Arial" pitchFamily="34" charset="0"/>
                <a:cs typeface="Arial" pitchFamily="34" charset="0"/>
              </a:rPr>
              <a:t>G </a:t>
            </a:r>
            <a:r>
              <a:rPr lang="ru-RU" sz="1600" dirty="0">
                <a:latin typeface="Arial" pitchFamily="34" charset="0"/>
                <a:cs typeface="Arial" pitchFamily="34" charset="0"/>
              </a:rPr>
              <a:t>в направлении его уменьшения </a:t>
            </a:r>
          </a:p>
        </p:txBody>
      </p:sp>
      <p:cxnSp>
        <p:nvCxnSpPr>
          <p:cNvPr id="6" name="Straight Connector 5"/>
          <p:cNvCxnSpPr/>
          <p:nvPr/>
        </p:nvCxnSpPr>
        <p:spPr>
          <a:xfrm flipH="1">
            <a:off x="236340" y="1369768"/>
            <a:ext cx="2448272" cy="0"/>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graphicFrame>
        <p:nvGraphicFramePr>
          <p:cNvPr id="7" name="Object 6"/>
          <p:cNvGraphicFramePr>
            <a:graphicFrameLocks noChangeAspect="1"/>
          </p:cNvGraphicFramePr>
          <p:nvPr>
            <p:extLst>
              <p:ext uri="{D42A27DB-BD31-4B8C-83A1-F6EECF244321}">
                <p14:modId xmlns:p14="http://schemas.microsoft.com/office/powerpoint/2010/main" val="3987282284"/>
              </p:ext>
            </p:extLst>
          </p:nvPr>
        </p:nvGraphicFramePr>
        <p:xfrm>
          <a:off x="2684612" y="1043119"/>
          <a:ext cx="303212" cy="277813"/>
        </p:xfrm>
        <a:graphic>
          <a:graphicData uri="http://schemas.openxmlformats.org/presentationml/2006/ole">
            <mc:AlternateContent xmlns:mc="http://schemas.openxmlformats.org/markup-compatibility/2006">
              <mc:Choice xmlns:v="urn:schemas-microsoft-com:vml" Requires="v">
                <p:oleObj spid="_x0000_s1816677" name="Equation" r:id="rId3" imgW="177480" imgH="164880" progId="Equation.DSMT4">
                  <p:embed/>
                </p:oleObj>
              </mc:Choice>
              <mc:Fallback>
                <p:oleObj name="Equation" r:id="rId3" imgW="177480" imgH="164880" progId="Equation.DSMT4">
                  <p:embed/>
                  <p:pic>
                    <p:nvPicPr>
                      <p:cNvPr id="0" name=""/>
                      <p:cNvPicPr>
                        <a:picLocks noChangeAspect="1" noChangeArrowheads="1"/>
                      </p:cNvPicPr>
                      <p:nvPr/>
                    </p:nvPicPr>
                    <p:blipFill>
                      <a:blip r:embed="rId4"/>
                      <a:srcRect/>
                      <a:stretch>
                        <a:fillRect/>
                      </a:stretch>
                    </p:blipFill>
                    <p:spPr bwMode="auto">
                      <a:xfrm>
                        <a:off x="2684612" y="1043119"/>
                        <a:ext cx="303212"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008243536"/>
              </p:ext>
            </p:extLst>
          </p:nvPr>
        </p:nvGraphicFramePr>
        <p:xfrm>
          <a:off x="1259632" y="1997795"/>
          <a:ext cx="215900" cy="234950"/>
        </p:xfrm>
        <a:graphic>
          <a:graphicData uri="http://schemas.openxmlformats.org/presentationml/2006/ole">
            <mc:AlternateContent xmlns:mc="http://schemas.openxmlformats.org/markup-compatibility/2006">
              <mc:Choice xmlns:v="urn:schemas-microsoft-com:vml" Requires="v">
                <p:oleObj spid="_x0000_s1816678" name="Equation" r:id="rId5" imgW="126720" imgH="139680" progId="Equation.DSMT4">
                  <p:embed/>
                </p:oleObj>
              </mc:Choice>
              <mc:Fallback>
                <p:oleObj name="Equation" r:id="rId5" imgW="126720" imgH="139680" progId="Equation.DSMT4">
                  <p:embed/>
                  <p:pic>
                    <p:nvPicPr>
                      <p:cNvPr id="0" name=""/>
                      <p:cNvPicPr>
                        <a:picLocks noChangeAspect="1" noChangeArrowheads="1"/>
                      </p:cNvPicPr>
                      <p:nvPr/>
                    </p:nvPicPr>
                    <p:blipFill>
                      <a:blip r:embed="rId6"/>
                      <a:srcRect/>
                      <a:stretch>
                        <a:fillRect/>
                      </a:stretch>
                    </p:blipFill>
                    <p:spPr bwMode="auto">
                      <a:xfrm>
                        <a:off x="1259632" y="1997795"/>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1" name="Straight Connector 10"/>
          <p:cNvCxnSpPr/>
          <p:nvPr/>
        </p:nvCxnSpPr>
        <p:spPr>
          <a:xfrm>
            <a:off x="1353047" y="750789"/>
            <a:ext cx="0" cy="1224136"/>
          </a:xfrm>
          <a:prstGeom prst="line">
            <a:avLst/>
          </a:prstGeom>
          <a:ln w="34925">
            <a:solidFill>
              <a:srgbClr val="3F31F7"/>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145135" y="894805"/>
            <a:ext cx="0" cy="964679"/>
          </a:xfrm>
          <a:prstGeom prst="line">
            <a:avLst/>
          </a:prstGeom>
          <a:ln w="34925">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3" name="Object 12"/>
          <p:cNvGraphicFramePr>
            <a:graphicFrameLocks noChangeAspect="1"/>
          </p:cNvGraphicFramePr>
          <p:nvPr>
            <p:extLst>
              <p:ext uri="{D42A27DB-BD31-4B8C-83A1-F6EECF244321}">
                <p14:modId xmlns:p14="http://schemas.microsoft.com/office/powerpoint/2010/main" val="1913610218"/>
              </p:ext>
            </p:extLst>
          </p:nvPr>
        </p:nvGraphicFramePr>
        <p:xfrm>
          <a:off x="1857103" y="1758901"/>
          <a:ext cx="798513" cy="661987"/>
        </p:xfrm>
        <a:graphic>
          <a:graphicData uri="http://schemas.openxmlformats.org/presentationml/2006/ole">
            <mc:AlternateContent xmlns:mc="http://schemas.openxmlformats.org/markup-compatibility/2006">
              <mc:Choice xmlns:v="urn:schemas-microsoft-com:vml" Requires="v">
                <p:oleObj spid="_x0000_s1816679" name="Equation" r:id="rId7" imgW="469800" imgH="393480" progId="Equation.DSMT4">
                  <p:embed/>
                </p:oleObj>
              </mc:Choice>
              <mc:Fallback>
                <p:oleObj name="Equation" r:id="rId7" imgW="469800" imgH="393480" progId="Equation.DSMT4">
                  <p:embed/>
                  <p:pic>
                    <p:nvPicPr>
                      <p:cNvPr id="0" name=""/>
                      <p:cNvPicPr>
                        <a:picLocks noChangeAspect="1" noChangeArrowheads="1"/>
                      </p:cNvPicPr>
                      <p:nvPr/>
                    </p:nvPicPr>
                    <p:blipFill>
                      <a:blip r:embed="rId8"/>
                      <a:srcRect/>
                      <a:stretch>
                        <a:fillRect/>
                      </a:stretch>
                    </p:blipFill>
                    <p:spPr bwMode="auto">
                      <a:xfrm>
                        <a:off x="1857103" y="1758901"/>
                        <a:ext cx="798513"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6" name="Straight Connector 15"/>
          <p:cNvCxnSpPr/>
          <p:nvPr/>
        </p:nvCxnSpPr>
        <p:spPr>
          <a:xfrm>
            <a:off x="560959" y="880517"/>
            <a:ext cx="0" cy="964679"/>
          </a:xfrm>
          <a:prstGeom prst="line">
            <a:avLst/>
          </a:prstGeom>
          <a:ln w="34925">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7" name="Object 16"/>
          <p:cNvGraphicFramePr>
            <a:graphicFrameLocks noChangeAspect="1"/>
          </p:cNvGraphicFramePr>
          <p:nvPr>
            <p:extLst>
              <p:ext uri="{D42A27DB-BD31-4B8C-83A1-F6EECF244321}">
                <p14:modId xmlns:p14="http://schemas.microsoft.com/office/powerpoint/2010/main" val="3918443261"/>
              </p:ext>
            </p:extLst>
          </p:nvPr>
        </p:nvGraphicFramePr>
        <p:xfrm>
          <a:off x="272927" y="1758901"/>
          <a:ext cx="798513" cy="661987"/>
        </p:xfrm>
        <a:graphic>
          <a:graphicData uri="http://schemas.openxmlformats.org/presentationml/2006/ole">
            <mc:AlternateContent xmlns:mc="http://schemas.openxmlformats.org/markup-compatibility/2006">
              <mc:Choice xmlns:v="urn:schemas-microsoft-com:vml" Requires="v">
                <p:oleObj spid="_x0000_s1816680" name="Equation" r:id="rId9" imgW="469800" imgH="393480" progId="Equation.DSMT4">
                  <p:embed/>
                </p:oleObj>
              </mc:Choice>
              <mc:Fallback>
                <p:oleObj name="Equation" r:id="rId9" imgW="469800" imgH="393480" progId="Equation.DSMT4">
                  <p:embed/>
                  <p:pic>
                    <p:nvPicPr>
                      <p:cNvPr id="0" name=""/>
                      <p:cNvPicPr>
                        <a:picLocks noChangeAspect="1" noChangeArrowheads="1"/>
                      </p:cNvPicPr>
                      <p:nvPr/>
                    </p:nvPicPr>
                    <p:blipFill>
                      <a:blip r:embed="rId10"/>
                      <a:srcRect/>
                      <a:stretch>
                        <a:fillRect/>
                      </a:stretch>
                    </p:blipFill>
                    <p:spPr bwMode="auto">
                      <a:xfrm>
                        <a:off x="272927" y="1758901"/>
                        <a:ext cx="798513"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8" name="Rectangle 17"/>
          <p:cNvSpPr/>
          <p:nvPr/>
        </p:nvSpPr>
        <p:spPr>
          <a:xfrm>
            <a:off x="1732484" y="2564904"/>
            <a:ext cx="7376070" cy="830997"/>
          </a:xfrm>
          <a:prstGeom prst="rect">
            <a:avLst/>
          </a:prstGeom>
        </p:spPr>
        <p:txBody>
          <a:bodyPr wrap="square">
            <a:spAutoFit/>
          </a:bodyPr>
          <a:lstStyle/>
          <a:p>
            <a:pPr algn="just"/>
            <a:r>
              <a:rPr lang="ru-RU" sz="1600" dirty="0">
                <a:latin typeface="Arial" pitchFamily="34" charset="0"/>
                <a:cs typeface="Arial" pitchFamily="34" charset="0"/>
              </a:rPr>
              <a:t>Градиент величины </a:t>
            </a:r>
            <a:r>
              <a:rPr lang="en-US" sz="1600" dirty="0">
                <a:latin typeface="Arial" pitchFamily="34" charset="0"/>
                <a:cs typeface="Arial" pitchFamily="34" charset="0"/>
              </a:rPr>
              <a:t>G</a:t>
            </a:r>
            <a:r>
              <a:rPr lang="ru-RU" sz="1600" dirty="0">
                <a:latin typeface="Arial" pitchFamily="34" charset="0"/>
                <a:cs typeface="Arial" pitchFamily="34" charset="0"/>
              </a:rPr>
              <a:t> – это вектор , характеризующий быстроту изменения этой функции в пространстве. Градиент направлен в сторону наиболее быстрого возрастания </a:t>
            </a:r>
            <a:r>
              <a:rPr lang="en-US" sz="1600" dirty="0">
                <a:latin typeface="Arial" pitchFamily="34" charset="0"/>
                <a:cs typeface="Arial" pitchFamily="34" charset="0"/>
              </a:rPr>
              <a:t>G </a:t>
            </a:r>
            <a:r>
              <a:rPr lang="ru-RU" sz="1600" dirty="0">
                <a:latin typeface="Arial" pitchFamily="34" charset="0"/>
                <a:cs typeface="Arial" pitchFamily="34" charset="0"/>
              </a:rPr>
              <a:t>и численно равен быстроте этого возрастания </a:t>
            </a:r>
          </a:p>
        </p:txBody>
      </p:sp>
      <p:graphicFrame>
        <p:nvGraphicFramePr>
          <p:cNvPr id="19" name="Object 18"/>
          <p:cNvGraphicFramePr>
            <a:graphicFrameLocks noChangeAspect="1"/>
          </p:cNvGraphicFramePr>
          <p:nvPr>
            <p:extLst>
              <p:ext uri="{D42A27DB-BD31-4B8C-83A1-F6EECF244321}">
                <p14:modId xmlns:p14="http://schemas.microsoft.com/office/powerpoint/2010/main" val="250067488"/>
              </p:ext>
            </p:extLst>
          </p:nvPr>
        </p:nvGraphicFramePr>
        <p:xfrm>
          <a:off x="395536" y="2708920"/>
          <a:ext cx="798512" cy="341312"/>
        </p:xfrm>
        <a:graphic>
          <a:graphicData uri="http://schemas.openxmlformats.org/presentationml/2006/ole">
            <mc:AlternateContent xmlns:mc="http://schemas.openxmlformats.org/markup-compatibility/2006">
              <mc:Choice xmlns:v="urn:schemas-microsoft-com:vml" Requires="v">
                <p:oleObj spid="_x0000_s1816681" name="Equation" r:id="rId11" imgW="469800" imgH="203040" progId="Equation.DSMT4">
                  <p:embed/>
                </p:oleObj>
              </mc:Choice>
              <mc:Fallback>
                <p:oleObj name="Equation" r:id="rId11" imgW="469800" imgH="203040" progId="Equation.DSMT4">
                  <p:embed/>
                  <p:pic>
                    <p:nvPicPr>
                      <p:cNvPr id="0" name=""/>
                      <p:cNvPicPr>
                        <a:picLocks noChangeAspect="1" noChangeArrowheads="1"/>
                      </p:cNvPicPr>
                      <p:nvPr/>
                    </p:nvPicPr>
                    <p:blipFill>
                      <a:blip r:embed="rId12"/>
                      <a:srcRect/>
                      <a:stretch>
                        <a:fillRect/>
                      </a:stretch>
                    </p:blipFill>
                    <p:spPr bwMode="auto">
                      <a:xfrm>
                        <a:off x="395536" y="2708920"/>
                        <a:ext cx="798512"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228383653"/>
              </p:ext>
            </p:extLst>
          </p:nvPr>
        </p:nvGraphicFramePr>
        <p:xfrm>
          <a:off x="218481" y="3645024"/>
          <a:ext cx="1423987" cy="660400"/>
        </p:xfrm>
        <a:graphic>
          <a:graphicData uri="http://schemas.openxmlformats.org/presentationml/2006/ole">
            <mc:AlternateContent xmlns:mc="http://schemas.openxmlformats.org/markup-compatibility/2006">
              <mc:Choice xmlns:v="urn:schemas-microsoft-com:vml" Requires="v">
                <p:oleObj spid="_x0000_s1816682" name="Equation" r:id="rId13" imgW="838080" imgH="393480" progId="Equation.DSMT4">
                  <p:embed/>
                </p:oleObj>
              </mc:Choice>
              <mc:Fallback>
                <p:oleObj name="Equation" r:id="rId13" imgW="838080" imgH="393480" progId="Equation.DSMT4">
                  <p:embed/>
                  <p:pic>
                    <p:nvPicPr>
                      <p:cNvPr id="0" name=""/>
                      <p:cNvPicPr>
                        <a:picLocks noChangeAspect="1" noChangeArrowheads="1"/>
                      </p:cNvPicPr>
                      <p:nvPr/>
                    </p:nvPicPr>
                    <p:blipFill>
                      <a:blip r:embed="rId14"/>
                      <a:srcRect/>
                      <a:stretch>
                        <a:fillRect/>
                      </a:stretch>
                    </p:blipFill>
                    <p:spPr bwMode="auto">
                      <a:xfrm>
                        <a:off x="218481" y="3645024"/>
                        <a:ext cx="1423987"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1" name="Rectangle 20"/>
          <p:cNvSpPr/>
          <p:nvPr/>
        </p:nvSpPr>
        <p:spPr>
          <a:xfrm>
            <a:off x="1732484" y="3645024"/>
            <a:ext cx="7159996" cy="584775"/>
          </a:xfrm>
          <a:prstGeom prst="rect">
            <a:avLst/>
          </a:prstGeom>
        </p:spPr>
        <p:txBody>
          <a:bodyPr wrap="square">
            <a:spAutoFit/>
          </a:bodyPr>
          <a:lstStyle/>
          <a:p>
            <a:pPr algn="just"/>
            <a:r>
              <a:rPr lang="ru-RU" sz="1600" dirty="0">
                <a:latin typeface="Arial" pitchFamily="34" charset="0"/>
                <a:cs typeface="Arial" pitchFamily="34" charset="0"/>
              </a:rPr>
              <a:t>В одномерном случае градиент равен просто производной вдоль данной координаты. В этом случае градиент направлен вдоль координаты </a:t>
            </a:r>
            <a:r>
              <a:rPr lang="en-US" sz="1600" dirty="0">
                <a:latin typeface="Arial" pitchFamily="34" charset="0"/>
                <a:cs typeface="Arial" pitchFamily="34" charset="0"/>
              </a:rPr>
              <a:t>x</a:t>
            </a:r>
            <a:endParaRPr lang="ru-RU" sz="1600" dirty="0">
              <a:latin typeface="Arial" pitchFamily="34" charset="0"/>
              <a:cs typeface="Arial" pitchFamily="34" charset="0"/>
            </a:endParaRPr>
          </a:p>
        </p:txBody>
      </p:sp>
      <p:sp>
        <p:nvSpPr>
          <p:cNvPr id="22" name="Rectangle 21"/>
          <p:cNvSpPr/>
          <p:nvPr/>
        </p:nvSpPr>
        <p:spPr>
          <a:xfrm>
            <a:off x="179512" y="4504764"/>
            <a:ext cx="8712968" cy="584775"/>
          </a:xfrm>
          <a:prstGeom prst="rect">
            <a:avLst/>
          </a:prstGeom>
        </p:spPr>
        <p:txBody>
          <a:bodyPr wrap="square">
            <a:spAutoFit/>
          </a:bodyPr>
          <a:lstStyle/>
          <a:p>
            <a:pPr algn="just"/>
            <a:r>
              <a:rPr lang="ru-RU" sz="1600" dirty="0">
                <a:latin typeface="Arial" pitchFamily="34" charset="0"/>
                <a:cs typeface="Arial" pitchFamily="34" charset="0"/>
              </a:rPr>
              <a:t>Величина </a:t>
            </a:r>
            <a:r>
              <a:rPr lang="en-US" sz="1600" dirty="0">
                <a:latin typeface="Arial" pitchFamily="34" charset="0"/>
                <a:cs typeface="Arial" pitchFamily="34" charset="0"/>
              </a:rPr>
              <a:t>G </a:t>
            </a:r>
            <a:r>
              <a:rPr lang="ru-RU" sz="1600" dirty="0">
                <a:latin typeface="Arial" pitchFamily="34" charset="0"/>
                <a:cs typeface="Arial" pitchFamily="34" charset="0"/>
              </a:rPr>
              <a:t>слева и справа от площадки </a:t>
            </a:r>
            <a:r>
              <a:rPr lang="en-US" sz="1600" dirty="0" err="1">
                <a:latin typeface="Arial" pitchFamily="34" charset="0"/>
                <a:cs typeface="Arial" pitchFamily="34" charset="0"/>
              </a:rPr>
              <a:t>dS</a:t>
            </a:r>
            <a:r>
              <a:rPr lang="en-US" sz="1600" dirty="0">
                <a:latin typeface="Arial" pitchFamily="34" charset="0"/>
                <a:cs typeface="Arial" pitchFamily="34" charset="0"/>
              </a:rPr>
              <a:t> </a:t>
            </a:r>
            <a:r>
              <a:rPr lang="ru-RU" sz="1600" dirty="0">
                <a:latin typeface="Arial" pitchFamily="34" charset="0"/>
                <a:cs typeface="Arial" pitchFamily="34" charset="0"/>
              </a:rPr>
              <a:t>на среднем расстоянии, которое пробегают молекулы, пересекающие площадку </a:t>
            </a:r>
            <a:r>
              <a:rPr lang="en-US" sz="1600" dirty="0" err="1">
                <a:latin typeface="Arial" pitchFamily="34" charset="0"/>
                <a:cs typeface="Arial" pitchFamily="34" charset="0"/>
              </a:rPr>
              <a:t>dS</a:t>
            </a:r>
            <a:r>
              <a:rPr lang="en-US" sz="1600" dirty="0">
                <a:latin typeface="Arial" pitchFamily="34" charset="0"/>
                <a:cs typeface="Arial" pitchFamily="34" charset="0"/>
              </a:rPr>
              <a:t>,</a:t>
            </a:r>
            <a:r>
              <a:rPr lang="ru-RU" sz="1600" dirty="0">
                <a:latin typeface="Arial" pitchFamily="34" charset="0"/>
                <a:cs typeface="Arial" pitchFamily="34" charset="0"/>
              </a:rPr>
              <a:t> после последнего столкновения</a:t>
            </a:r>
            <a:r>
              <a:rPr lang="en-US" sz="1600" dirty="0">
                <a:latin typeface="Arial" pitchFamily="34" charset="0"/>
                <a:cs typeface="Arial" pitchFamily="34" charset="0"/>
              </a:rPr>
              <a:t>.</a:t>
            </a:r>
            <a:r>
              <a:rPr lang="ru-RU" sz="1600" dirty="0">
                <a:latin typeface="Arial" pitchFamily="34" charset="0"/>
                <a:cs typeface="Arial" pitchFamily="34" charset="0"/>
              </a:rPr>
              <a:t> </a:t>
            </a:r>
          </a:p>
        </p:txBody>
      </p:sp>
      <p:sp>
        <p:nvSpPr>
          <p:cNvPr id="23" name="Parallelogram 22"/>
          <p:cNvSpPr/>
          <p:nvPr/>
        </p:nvSpPr>
        <p:spPr>
          <a:xfrm rot="8918217">
            <a:off x="987191" y="1181131"/>
            <a:ext cx="710281" cy="363450"/>
          </a:xfrm>
          <a:prstGeom prst="parallelogram">
            <a:avLst>
              <a:gd name="adj" fmla="val 65518"/>
            </a:avLst>
          </a:prstGeom>
          <a:solidFill>
            <a:schemeClr val="accent1">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24" name="Object 23"/>
          <p:cNvGraphicFramePr>
            <a:graphicFrameLocks noChangeAspect="1"/>
          </p:cNvGraphicFramePr>
          <p:nvPr>
            <p:extLst>
              <p:ext uri="{D42A27DB-BD31-4B8C-83A1-F6EECF244321}">
                <p14:modId xmlns:p14="http://schemas.microsoft.com/office/powerpoint/2010/main" val="1766674271"/>
              </p:ext>
            </p:extLst>
          </p:nvPr>
        </p:nvGraphicFramePr>
        <p:xfrm>
          <a:off x="944501" y="843911"/>
          <a:ext cx="366713" cy="298450"/>
        </p:xfrm>
        <a:graphic>
          <a:graphicData uri="http://schemas.openxmlformats.org/presentationml/2006/ole">
            <mc:AlternateContent xmlns:mc="http://schemas.openxmlformats.org/markup-compatibility/2006">
              <mc:Choice xmlns:v="urn:schemas-microsoft-com:vml" Requires="v">
                <p:oleObj spid="_x0000_s1816683" name="Equation" r:id="rId15" imgW="215640" imgH="177480" progId="Equation.DSMT4">
                  <p:embed/>
                </p:oleObj>
              </mc:Choice>
              <mc:Fallback>
                <p:oleObj name="Equation" r:id="rId15" imgW="215640" imgH="177480" progId="Equation.DSMT4">
                  <p:embed/>
                  <p:pic>
                    <p:nvPicPr>
                      <p:cNvPr id="0" name="Object 2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44501" y="843911"/>
                        <a:ext cx="366713"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3769831796"/>
              </p:ext>
            </p:extLst>
          </p:nvPr>
        </p:nvGraphicFramePr>
        <p:xfrm>
          <a:off x="209277" y="5350690"/>
          <a:ext cx="3046413" cy="723900"/>
        </p:xfrm>
        <a:graphic>
          <a:graphicData uri="http://schemas.openxmlformats.org/presentationml/2006/ole">
            <mc:AlternateContent xmlns:mc="http://schemas.openxmlformats.org/markup-compatibility/2006">
              <mc:Choice xmlns:v="urn:schemas-microsoft-com:vml" Requires="v">
                <p:oleObj spid="_x0000_s1816684" name="Equation" r:id="rId17" imgW="1790640" imgH="431640" progId="Equation.DSMT4">
                  <p:embed/>
                </p:oleObj>
              </mc:Choice>
              <mc:Fallback>
                <p:oleObj name="Equation" r:id="rId17" imgW="1790640" imgH="431640" progId="Equation.DSMT4">
                  <p:embed/>
                  <p:pic>
                    <p:nvPicPr>
                      <p:cNvPr id="0" name=""/>
                      <p:cNvPicPr>
                        <a:picLocks noChangeAspect="1" noChangeArrowheads="1"/>
                      </p:cNvPicPr>
                      <p:nvPr/>
                    </p:nvPicPr>
                    <p:blipFill>
                      <a:blip r:embed="rId18"/>
                      <a:srcRect/>
                      <a:stretch>
                        <a:fillRect/>
                      </a:stretch>
                    </p:blipFill>
                    <p:spPr bwMode="auto">
                      <a:xfrm>
                        <a:off x="209277" y="5350690"/>
                        <a:ext cx="3046413"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6" name="Rectangle 25"/>
          <p:cNvSpPr/>
          <p:nvPr/>
        </p:nvSpPr>
        <p:spPr>
          <a:xfrm>
            <a:off x="3449934" y="5301208"/>
            <a:ext cx="5484789" cy="1077218"/>
          </a:xfrm>
          <a:prstGeom prst="rect">
            <a:avLst/>
          </a:prstGeom>
        </p:spPr>
        <p:txBody>
          <a:bodyPr wrap="square">
            <a:spAutoFit/>
          </a:bodyPr>
          <a:lstStyle/>
          <a:p>
            <a:pPr algn="just"/>
            <a:r>
              <a:rPr lang="ru-RU" sz="1600" dirty="0">
                <a:latin typeface="Arial" pitchFamily="34" charset="0"/>
                <a:cs typeface="Arial" pitchFamily="34" charset="0"/>
              </a:rPr>
              <a:t>Считая что величина </a:t>
            </a:r>
            <a:r>
              <a:rPr lang="en-US" sz="1600" dirty="0">
                <a:latin typeface="Arial" pitchFamily="34" charset="0"/>
                <a:cs typeface="Arial" pitchFamily="34" charset="0"/>
              </a:rPr>
              <a:t>G</a:t>
            </a:r>
            <a:r>
              <a:rPr lang="ru-RU" sz="1600" dirty="0">
                <a:latin typeface="Arial" pitchFamily="34" charset="0"/>
                <a:cs typeface="Arial" pitchFamily="34" charset="0"/>
              </a:rPr>
              <a:t> меняется достаточно медленно и ее изменение на расстоянии порядка длины свободного пробега мало, можно ограничиться линейным слагаемым ряда Тейлора</a:t>
            </a:r>
            <a:r>
              <a:rPr lang="en-US" sz="1600" dirty="0">
                <a:latin typeface="Arial" pitchFamily="34" charset="0"/>
                <a:cs typeface="Arial" pitchFamily="34" charset="0"/>
              </a:rPr>
              <a:t> </a:t>
            </a:r>
            <a:endParaRPr lang="ru-RU" sz="1600" dirty="0">
              <a:latin typeface="Arial" pitchFamily="34" charset="0"/>
              <a:cs typeface="Arial" pitchFamily="34" charset="0"/>
            </a:endParaRPr>
          </a:p>
        </p:txBody>
      </p:sp>
      <p:sp>
        <p:nvSpPr>
          <p:cNvPr id="27" name="Rectangle 26">
            <a:extLst>
              <a:ext uri="{FF2B5EF4-FFF2-40B4-BE49-F238E27FC236}">
                <a16:creationId xmlns:a16="http://schemas.microsoft.com/office/drawing/2014/main" xmlns="" id="{291C81CB-F10F-4033-BB8D-D15A27811FFB}"/>
              </a:ext>
            </a:extLst>
          </p:cNvPr>
          <p:cNvSpPr/>
          <p:nvPr/>
        </p:nvSpPr>
        <p:spPr>
          <a:xfrm>
            <a:off x="113271" y="6247583"/>
            <a:ext cx="2555776" cy="338554"/>
          </a:xfrm>
          <a:prstGeom prst="rect">
            <a:avLst/>
          </a:prstGeom>
        </p:spPr>
        <p:txBody>
          <a:bodyPr wrap="square">
            <a:spAutoFit/>
          </a:bodyPr>
          <a:lstStyle/>
          <a:p>
            <a:pPr algn="just"/>
            <a:r>
              <a:rPr lang="ru-RU" sz="1600" dirty="0">
                <a:latin typeface="Arial" pitchFamily="34" charset="0"/>
                <a:cs typeface="Arial" pitchFamily="34" charset="0"/>
              </a:rPr>
              <a:t>Разложение вокруг точки</a:t>
            </a:r>
          </a:p>
        </p:txBody>
      </p:sp>
      <p:graphicFrame>
        <p:nvGraphicFramePr>
          <p:cNvPr id="28" name="Object 27">
            <a:extLst>
              <a:ext uri="{FF2B5EF4-FFF2-40B4-BE49-F238E27FC236}">
                <a16:creationId xmlns:a16="http://schemas.microsoft.com/office/drawing/2014/main" xmlns="" id="{14EFB2E1-ED56-489F-83B8-8F4D99AB89A4}"/>
              </a:ext>
            </a:extLst>
          </p:cNvPr>
          <p:cNvGraphicFramePr>
            <a:graphicFrameLocks noChangeAspect="1"/>
          </p:cNvGraphicFramePr>
          <p:nvPr>
            <p:extLst>
              <p:ext uri="{D42A27DB-BD31-4B8C-83A1-F6EECF244321}">
                <p14:modId xmlns:p14="http://schemas.microsoft.com/office/powerpoint/2010/main" val="1293051303"/>
              </p:ext>
            </p:extLst>
          </p:nvPr>
        </p:nvGraphicFramePr>
        <p:xfrm>
          <a:off x="2735640" y="6326688"/>
          <a:ext cx="215900" cy="233363"/>
        </p:xfrm>
        <a:graphic>
          <a:graphicData uri="http://schemas.openxmlformats.org/presentationml/2006/ole">
            <mc:AlternateContent xmlns:mc="http://schemas.openxmlformats.org/markup-compatibility/2006">
              <mc:Choice xmlns:v="urn:schemas-microsoft-com:vml" Requires="v">
                <p:oleObj spid="_x0000_s1816685" name="Equation" r:id="rId19" imgW="126720" imgH="139680" progId="Equation.DSMT4">
                  <p:embed/>
                </p:oleObj>
              </mc:Choice>
              <mc:Fallback>
                <p:oleObj name="Equation" r:id="rId19" imgW="126720" imgH="139680" progId="Equation.DSMT4">
                  <p:embed/>
                  <p:pic>
                    <p:nvPicPr>
                      <p:cNvPr id="25" name="Object 24"/>
                      <p:cNvPicPr>
                        <a:picLocks noChangeAspect="1" noChangeArrowheads="1"/>
                      </p:cNvPicPr>
                      <p:nvPr/>
                    </p:nvPicPr>
                    <p:blipFill>
                      <a:blip r:embed="rId20"/>
                      <a:srcRect/>
                      <a:stretch>
                        <a:fillRect/>
                      </a:stretch>
                    </p:blipFill>
                    <p:spPr bwMode="auto">
                      <a:xfrm>
                        <a:off x="2735640" y="6326688"/>
                        <a:ext cx="215900" cy="23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092639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1490564" y="54400"/>
            <a:ext cx="6480720"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Процессы переноса в газах</a:t>
            </a:r>
          </a:p>
        </p:txBody>
      </p:sp>
      <p:sp>
        <p:nvSpPr>
          <p:cNvPr id="5" name="Rectangle 4"/>
          <p:cNvSpPr/>
          <p:nvPr/>
        </p:nvSpPr>
        <p:spPr>
          <a:xfrm>
            <a:off x="3419871" y="843911"/>
            <a:ext cx="5472609" cy="584775"/>
          </a:xfrm>
          <a:prstGeom prst="rect">
            <a:avLst/>
          </a:prstGeom>
        </p:spPr>
        <p:txBody>
          <a:bodyPr wrap="square">
            <a:spAutoFit/>
          </a:bodyPr>
          <a:lstStyle/>
          <a:p>
            <a:pPr algn="just"/>
            <a:r>
              <a:rPr lang="ru-RU" sz="1600" dirty="0">
                <a:latin typeface="Arial" pitchFamily="34" charset="0"/>
                <a:cs typeface="Arial" pitchFamily="34" charset="0"/>
              </a:rPr>
              <a:t>Плотность потока числа молекул вдоль оси </a:t>
            </a:r>
            <a:r>
              <a:rPr lang="en-US" sz="1600" dirty="0">
                <a:latin typeface="Arial" pitchFamily="34" charset="0"/>
                <a:cs typeface="Arial" pitchFamily="34" charset="0"/>
              </a:rPr>
              <a:t>x </a:t>
            </a:r>
            <a:r>
              <a:rPr lang="ru-RU" sz="1600" dirty="0">
                <a:latin typeface="Arial" pitchFamily="34" charset="0"/>
                <a:cs typeface="Arial" pitchFamily="34" charset="0"/>
              </a:rPr>
              <a:t>в любом направлении (слева направо или справа налево)</a:t>
            </a:r>
          </a:p>
        </p:txBody>
      </p:sp>
      <p:cxnSp>
        <p:nvCxnSpPr>
          <p:cNvPr id="6" name="Straight Connector 5"/>
          <p:cNvCxnSpPr/>
          <p:nvPr/>
        </p:nvCxnSpPr>
        <p:spPr>
          <a:xfrm flipH="1">
            <a:off x="236340" y="1369768"/>
            <a:ext cx="2448272" cy="0"/>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graphicFrame>
        <p:nvGraphicFramePr>
          <p:cNvPr id="7" name="Object 6"/>
          <p:cNvGraphicFramePr>
            <a:graphicFrameLocks noChangeAspect="1"/>
          </p:cNvGraphicFramePr>
          <p:nvPr>
            <p:extLst>
              <p:ext uri="{D42A27DB-BD31-4B8C-83A1-F6EECF244321}">
                <p14:modId xmlns:p14="http://schemas.microsoft.com/office/powerpoint/2010/main" val="2862622558"/>
              </p:ext>
            </p:extLst>
          </p:nvPr>
        </p:nvGraphicFramePr>
        <p:xfrm>
          <a:off x="2684612" y="1043119"/>
          <a:ext cx="303212" cy="277813"/>
        </p:xfrm>
        <a:graphic>
          <a:graphicData uri="http://schemas.openxmlformats.org/presentationml/2006/ole">
            <mc:AlternateContent xmlns:mc="http://schemas.openxmlformats.org/markup-compatibility/2006">
              <mc:Choice xmlns:v="urn:schemas-microsoft-com:vml" Requires="v">
                <p:oleObj spid="_x0000_s1797780" name="Equation" r:id="rId3" imgW="177480" imgH="164880" progId="Equation.DSMT4">
                  <p:embed/>
                </p:oleObj>
              </mc:Choice>
              <mc:Fallback>
                <p:oleObj name="Equation" r:id="rId3" imgW="177480" imgH="164880" progId="Equation.DSMT4">
                  <p:embed/>
                  <p:pic>
                    <p:nvPicPr>
                      <p:cNvPr id="0" name=""/>
                      <p:cNvPicPr>
                        <a:picLocks noChangeAspect="1" noChangeArrowheads="1"/>
                      </p:cNvPicPr>
                      <p:nvPr/>
                    </p:nvPicPr>
                    <p:blipFill>
                      <a:blip r:embed="rId4"/>
                      <a:srcRect/>
                      <a:stretch>
                        <a:fillRect/>
                      </a:stretch>
                    </p:blipFill>
                    <p:spPr bwMode="auto">
                      <a:xfrm>
                        <a:off x="2684612" y="1043119"/>
                        <a:ext cx="303212"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50384349"/>
              </p:ext>
            </p:extLst>
          </p:nvPr>
        </p:nvGraphicFramePr>
        <p:xfrm>
          <a:off x="1259632" y="1997795"/>
          <a:ext cx="215900" cy="234950"/>
        </p:xfrm>
        <a:graphic>
          <a:graphicData uri="http://schemas.openxmlformats.org/presentationml/2006/ole">
            <mc:AlternateContent xmlns:mc="http://schemas.openxmlformats.org/markup-compatibility/2006">
              <mc:Choice xmlns:v="urn:schemas-microsoft-com:vml" Requires="v">
                <p:oleObj spid="_x0000_s1797781" name="Equation" r:id="rId5" imgW="126720" imgH="139680" progId="Equation.DSMT4">
                  <p:embed/>
                </p:oleObj>
              </mc:Choice>
              <mc:Fallback>
                <p:oleObj name="Equation" r:id="rId5" imgW="126720" imgH="139680" progId="Equation.DSMT4">
                  <p:embed/>
                  <p:pic>
                    <p:nvPicPr>
                      <p:cNvPr id="0" name=""/>
                      <p:cNvPicPr>
                        <a:picLocks noChangeAspect="1" noChangeArrowheads="1"/>
                      </p:cNvPicPr>
                      <p:nvPr/>
                    </p:nvPicPr>
                    <p:blipFill>
                      <a:blip r:embed="rId6"/>
                      <a:srcRect/>
                      <a:stretch>
                        <a:fillRect/>
                      </a:stretch>
                    </p:blipFill>
                    <p:spPr bwMode="auto">
                      <a:xfrm>
                        <a:off x="1259632" y="1997795"/>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9" name="Straight Connector 8"/>
          <p:cNvCxnSpPr/>
          <p:nvPr/>
        </p:nvCxnSpPr>
        <p:spPr>
          <a:xfrm>
            <a:off x="1353047" y="750789"/>
            <a:ext cx="0" cy="1224136"/>
          </a:xfrm>
          <a:prstGeom prst="line">
            <a:avLst/>
          </a:prstGeom>
          <a:ln w="34925">
            <a:solidFill>
              <a:srgbClr val="3F31F7"/>
            </a:solidFill>
            <a:prstDash val="soli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a:off x="2145135" y="750789"/>
            <a:ext cx="0" cy="1108695"/>
          </a:xfrm>
          <a:prstGeom prst="line">
            <a:avLst/>
          </a:prstGeom>
          <a:ln w="34925">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1" name="Object 10"/>
          <p:cNvGraphicFramePr>
            <a:graphicFrameLocks noChangeAspect="1"/>
          </p:cNvGraphicFramePr>
          <p:nvPr>
            <p:extLst>
              <p:ext uri="{D42A27DB-BD31-4B8C-83A1-F6EECF244321}">
                <p14:modId xmlns:p14="http://schemas.microsoft.com/office/powerpoint/2010/main" val="1931887639"/>
              </p:ext>
            </p:extLst>
          </p:nvPr>
        </p:nvGraphicFramePr>
        <p:xfrm>
          <a:off x="1857103" y="1758901"/>
          <a:ext cx="798513" cy="661987"/>
        </p:xfrm>
        <a:graphic>
          <a:graphicData uri="http://schemas.openxmlformats.org/presentationml/2006/ole">
            <mc:AlternateContent xmlns:mc="http://schemas.openxmlformats.org/markup-compatibility/2006">
              <mc:Choice xmlns:v="urn:schemas-microsoft-com:vml" Requires="v">
                <p:oleObj spid="_x0000_s1797782" name="Equation" r:id="rId7" imgW="469800" imgH="393480" progId="Equation.DSMT4">
                  <p:embed/>
                </p:oleObj>
              </mc:Choice>
              <mc:Fallback>
                <p:oleObj name="Equation" r:id="rId7" imgW="469800" imgH="393480" progId="Equation.DSMT4">
                  <p:embed/>
                  <p:pic>
                    <p:nvPicPr>
                      <p:cNvPr id="0" name=""/>
                      <p:cNvPicPr>
                        <a:picLocks noChangeAspect="1" noChangeArrowheads="1"/>
                      </p:cNvPicPr>
                      <p:nvPr/>
                    </p:nvPicPr>
                    <p:blipFill>
                      <a:blip r:embed="rId8"/>
                      <a:srcRect/>
                      <a:stretch>
                        <a:fillRect/>
                      </a:stretch>
                    </p:blipFill>
                    <p:spPr bwMode="auto">
                      <a:xfrm>
                        <a:off x="1857103" y="1758901"/>
                        <a:ext cx="798513"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2" name="Straight Connector 11"/>
          <p:cNvCxnSpPr>
            <a:cxnSpLocks/>
          </p:cNvCxnSpPr>
          <p:nvPr/>
        </p:nvCxnSpPr>
        <p:spPr>
          <a:xfrm>
            <a:off x="560959" y="750789"/>
            <a:ext cx="0" cy="1094407"/>
          </a:xfrm>
          <a:prstGeom prst="line">
            <a:avLst/>
          </a:prstGeom>
          <a:ln w="34925">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3" name="Object 12"/>
          <p:cNvGraphicFramePr>
            <a:graphicFrameLocks noChangeAspect="1"/>
          </p:cNvGraphicFramePr>
          <p:nvPr>
            <p:extLst>
              <p:ext uri="{D42A27DB-BD31-4B8C-83A1-F6EECF244321}">
                <p14:modId xmlns:p14="http://schemas.microsoft.com/office/powerpoint/2010/main" val="1894379833"/>
              </p:ext>
            </p:extLst>
          </p:nvPr>
        </p:nvGraphicFramePr>
        <p:xfrm>
          <a:off x="272927" y="1758901"/>
          <a:ext cx="798513" cy="661987"/>
        </p:xfrm>
        <a:graphic>
          <a:graphicData uri="http://schemas.openxmlformats.org/presentationml/2006/ole">
            <mc:AlternateContent xmlns:mc="http://schemas.openxmlformats.org/markup-compatibility/2006">
              <mc:Choice xmlns:v="urn:schemas-microsoft-com:vml" Requires="v">
                <p:oleObj spid="_x0000_s1797783" name="Equation" r:id="rId9" imgW="469800" imgH="393480" progId="Equation.DSMT4">
                  <p:embed/>
                </p:oleObj>
              </mc:Choice>
              <mc:Fallback>
                <p:oleObj name="Equation" r:id="rId9" imgW="469800" imgH="393480" progId="Equation.DSMT4">
                  <p:embed/>
                  <p:pic>
                    <p:nvPicPr>
                      <p:cNvPr id="0" name=""/>
                      <p:cNvPicPr>
                        <a:picLocks noChangeAspect="1" noChangeArrowheads="1"/>
                      </p:cNvPicPr>
                      <p:nvPr/>
                    </p:nvPicPr>
                    <p:blipFill>
                      <a:blip r:embed="rId10"/>
                      <a:srcRect/>
                      <a:stretch>
                        <a:fillRect/>
                      </a:stretch>
                    </p:blipFill>
                    <p:spPr bwMode="auto">
                      <a:xfrm>
                        <a:off x="272927" y="1758901"/>
                        <a:ext cx="798513"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4" name="Parallelogram 13"/>
          <p:cNvSpPr/>
          <p:nvPr/>
        </p:nvSpPr>
        <p:spPr>
          <a:xfrm rot="8918217">
            <a:off x="987191" y="1181131"/>
            <a:ext cx="710281" cy="363450"/>
          </a:xfrm>
          <a:prstGeom prst="parallelogram">
            <a:avLst>
              <a:gd name="adj" fmla="val 65518"/>
            </a:avLst>
          </a:prstGeom>
          <a:solidFill>
            <a:schemeClr val="accent1">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5" name="Object 14"/>
          <p:cNvGraphicFramePr>
            <a:graphicFrameLocks noChangeAspect="1"/>
          </p:cNvGraphicFramePr>
          <p:nvPr>
            <p:extLst>
              <p:ext uri="{D42A27DB-BD31-4B8C-83A1-F6EECF244321}">
                <p14:modId xmlns:p14="http://schemas.microsoft.com/office/powerpoint/2010/main" val="732134068"/>
              </p:ext>
            </p:extLst>
          </p:nvPr>
        </p:nvGraphicFramePr>
        <p:xfrm>
          <a:off x="944501" y="843911"/>
          <a:ext cx="366713" cy="298450"/>
        </p:xfrm>
        <a:graphic>
          <a:graphicData uri="http://schemas.openxmlformats.org/presentationml/2006/ole">
            <mc:AlternateContent xmlns:mc="http://schemas.openxmlformats.org/markup-compatibility/2006">
              <mc:Choice xmlns:v="urn:schemas-microsoft-com:vml" Requires="v">
                <p:oleObj spid="_x0000_s1797784" name="Equation" r:id="rId11" imgW="215640" imgH="177480" progId="Equation.DSMT4">
                  <p:embed/>
                </p:oleObj>
              </mc:Choice>
              <mc:Fallback>
                <p:oleObj name="Equation" r:id="rId11" imgW="215640" imgH="17748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44501" y="843911"/>
                        <a:ext cx="366713"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097065329"/>
              </p:ext>
            </p:extLst>
          </p:nvPr>
        </p:nvGraphicFramePr>
        <p:xfrm>
          <a:off x="5580112" y="1407827"/>
          <a:ext cx="773112" cy="663575"/>
        </p:xfrm>
        <a:graphic>
          <a:graphicData uri="http://schemas.openxmlformats.org/presentationml/2006/ole">
            <mc:AlternateContent xmlns:mc="http://schemas.openxmlformats.org/markup-compatibility/2006">
              <mc:Choice xmlns:v="urn:schemas-microsoft-com:vml" Requires="v">
                <p:oleObj spid="_x0000_s1797785" name="Equation" r:id="rId13" imgW="457200" imgH="393480" progId="Equation.DSMT4">
                  <p:embed/>
                </p:oleObj>
              </mc:Choice>
              <mc:Fallback>
                <p:oleObj name="Equation" r:id="rId13" imgW="457200" imgH="393480" progId="Equation.DSMT4">
                  <p:embed/>
                  <p:pic>
                    <p:nvPicPr>
                      <p:cNvPr id="0" name="Object 33"/>
                      <p:cNvPicPr>
                        <a:picLocks noChangeAspect="1" noChangeArrowheads="1"/>
                      </p:cNvPicPr>
                      <p:nvPr/>
                    </p:nvPicPr>
                    <p:blipFill>
                      <a:blip r:embed="rId14"/>
                      <a:srcRect/>
                      <a:stretch>
                        <a:fillRect/>
                      </a:stretch>
                    </p:blipFill>
                    <p:spPr bwMode="auto">
                      <a:xfrm>
                        <a:off x="5580112" y="1407827"/>
                        <a:ext cx="773112"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7" name="Rectangle 16"/>
          <p:cNvSpPr/>
          <p:nvPr/>
        </p:nvSpPr>
        <p:spPr>
          <a:xfrm>
            <a:off x="251198" y="2403698"/>
            <a:ext cx="8353250" cy="338554"/>
          </a:xfrm>
          <a:prstGeom prst="rect">
            <a:avLst/>
          </a:prstGeom>
        </p:spPr>
        <p:txBody>
          <a:bodyPr wrap="square">
            <a:spAutoFit/>
          </a:bodyPr>
          <a:lstStyle/>
          <a:p>
            <a:pPr algn="just"/>
            <a:r>
              <a:rPr lang="ru-RU" sz="1600" dirty="0">
                <a:latin typeface="Arial" pitchFamily="34" charset="0"/>
                <a:cs typeface="Arial" pitchFamily="34" charset="0"/>
              </a:rPr>
              <a:t>Плотность потока величины </a:t>
            </a:r>
            <a:r>
              <a:rPr lang="en-US" sz="1600" dirty="0">
                <a:latin typeface="Arial" pitchFamily="34" charset="0"/>
                <a:cs typeface="Arial" pitchFamily="34" charset="0"/>
              </a:rPr>
              <a:t>G </a:t>
            </a:r>
            <a:r>
              <a:rPr lang="ru-RU" sz="1600" dirty="0">
                <a:latin typeface="Arial" pitchFamily="34" charset="0"/>
                <a:cs typeface="Arial" pitchFamily="34" charset="0"/>
              </a:rPr>
              <a:t>сквозь площадку </a:t>
            </a:r>
            <a:r>
              <a:rPr lang="en-US" sz="1600" dirty="0" err="1">
                <a:latin typeface="Arial" pitchFamily="34" charset="0"/>
                <a:cs typeface="Arial" pitchFamily="34" charset="0"/>
              </a:rPr>
              <a:t>dS</a:t>
            </a:r>
            <a:r>
              <a:rPr lang="en-US" sz="1600" dirty="0">
                <a:latin typeface="Arial" pitchFamily="34" charset="0"/>
                <a:cs typeface="Arial" pitchFamily="34" charset="0"/>
              </a:rPr>
              <a:t> </a:t>
            </a:r>
            <a:r>
              <a:rPr lang="ru-RU" sz="1600" dirty="0">
                <a:latin typeface="Arial" pitchFamily="34" charset="0"/>
                <a:cs typeface="Arial" pitchFamily="34" charset="0"/>
              </a:rPr>
              <a:t>справа налево</a:t>
            </a:r>
          </a:p>
        </p:txBody>
      </p:sp>
      <p:sp>
        <p:nvSpPr>
          <p:cNvPr id="18" name="Right Arrow 17"/>
          <p:cNvSpPr/>
          <p:nvPr/>
        </p:nvSpPr>
        <p:spPr>
          <a:xfrm>
            <a:off x="279482" y="1499444"/>
            <a:ext cx="723540" cy="360040"/>
          </a:xfrm>
          <a:prstGeom prst="rightArrow">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Right Arrow 18"/>
          <p:cNvSpPr/>
          <p:nvPr/>
        </p:nvSpPr>
        <p:spPr>
          <a:xfrm rot="10800000">
            <a:off x="1691680" y="1509552"/>
            <a:ext cx="741487" cy="360040"/>
          </a:xfrm>
          <a:prstGeom prst="rightArrow">
            <a:avLst/>
          </a:prstGeom>
          <a:solidFill>
            <a:schemeClr val="accent4">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20" name="Object 19"/>
          <p:cNvGraphicFramePr>
            <a:graphicFrameLocks noChangeAspect="1"/>
          </p:cNvGraphicFramePr>
          <p:nvPr>
            <p:extLst>
              <p:ext uri="{D42A27DB-BD31-4B8C-83A1-F6EECF244321}">
                <p14:modId xmlns:p14="http://schemas.microsoft.com/office/powerpoint/2010/main" val="2380478821"/>
              </p:ext>
            </p:extLst>
          </p:nvPr>
        </p:nvGraphicFramePr>
        <p:xfrm>
          <a:off x="392076" y="2907754"/>
          <a:ext cx="4838700" cy="723900"/>
        </p:xfrm>
        <a:graphic>
          <a:graphicData uri="http://schemas.openxmlformats.org/presentationml/2006/ole">
            <mc:AlternateContent xmlns:mc="http://schemas.openxmlformats.org/markup-compatibility/2006">
              <mc:Choice xmlns:v="urn:schemas-microsoft-com:vml" Requires="v">
                <p:oleObj spid="_x0000_s1797786" name="Equation" r:id="rId15" imgW="2844720" imgH="431640" progId="Equation.DSMT4">
                  <p:embed/>
                </p:oleObj>
              </mc:Choice>
              <mc:Fallback>
                <p:oleObj name="Equation" r:id="rId15" imgW="2844720" imgH="431640" progId="Equation.DSMT4">
                  <p:embed/>
                  <p:pic>
                    <p:nvPicPr>
                      <p:cNvPr id="0" name="Object 24"/>
                      <p:cNvPicPr>
                        <a:picLocks noChangeAspect="1" noChangeArrowheads="1"/>
                      </p:cNvPicPr>
                      <p:nvPr/>
                    </p:nvPicPr>
                    <p:blipFill>
                      <a:blip r:embed="rId16"/>
                      <a:srcRect/>
                      <a:stretch>
                        <a:fillRect/>
                      </a:stretch>
                    </p:blipFill>
                    <p:spPr bwMode="auto">
                      <a:xfrm>
                        <a:off x="392076" y="2907754"/>
                        <a:ext cx="48387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2656122557"/>
              </p:ext>
            </p:extLst>
          </p:nvPr>
        </p:nvGraphicFramePr>
        <p:xfrm>
          <a:off x="2533006" y="1457426"/>
          <a:ext cx="303212" cy="403225"/>
        </p:xfrm>
        <a:graphic>
          <a:graphicData uri="http://schemas.openxmlformats.org/presentationml/2006/ole">
            <mc:AlternateContent xmlns:mc="http://schemas.openxmlformats.org/markup-compatibility/2006">
              <mc:Choice xmlns:v="urn:schemas-microsoft-com:vml" Requires="v">
                <p:oleObj spid="_x0000_s1797787" name="Equation" r:id="rId17" imgW="177480" imgH="241200" progId="Equation.DSMT4">
                  <p:embed/>
                </p:oleObj>
              </mc:Choice>
              <mc:Fallback>
                <p:oleObj name="Equation" r:id="rId17" imgW="177480" imgH="241200" progId="Equation.DSMT4">
                  <p:embed/>
                  <p:pic>
                    <p:nvPicPr>
                      <p:cNvPr id="0" name=""/>
                      <p:cNvPicPr>
                        <a:picLocks noChangeAspect="1" noChangeArrowheads="1"/>
                      </p:cNvPicPr>
                      <p:nvPr/>
                    </p:nvPicPr>
                    <p:blipFill>
                      <a:blip r:embed="rId18"/>
                      <a:srcRect/>
                      <a:stretch>
                        <a:fillRect/>
                      </a:stretch>
                    </p:blipFill>
                    <p:spPr bwMode="auto">
                      <a:xfrm>
                        <a:off x="2533006" y="1457426"/>
                        <a:ext cx="303212"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056662952"/>
              </p:ext>
            </p:extLst>
          </p:nvPr>
        </p:nvGraphicFramePr>
        <p:xfrm>
          <a:off x="-44218" y="1446735"/>
          <a:ext cx="303212" cy="403225"/>
        </p:xfrm>
        <a:graphic>
          <a:graphicData uri="http://schemas.openxmlformats.org/presentationml/2006/ole">
            <mc:AlternateContent xmlns:mc="http://schemas.openxmlformats.org/markup-compatibility/2006">
              <mc:Choice xmlns:v="urn:schemas-microsoft-com:vml" Requires="v">
                <p:oleObj spid="_x0000_s1797788" name="Equation" r:id="rId19" imgW="177480" imgH="241200" progId="Equation.DSMT4">
                  <p:embed/>
                </p:oleObj>
              </mc:Choice>
              <mc:Fallback>
                <p:oleObj name="Equation" r:id="rId19" imgW="177480" imgH="241200" progId="Equation.DSMT4">
                  <p:embed/>
                  <p:pic>
                    <p:nvPicPr>
                      <p:cNvPr id="0" name=""/>
                      <p:cNvPicPr>
                        <a:picLocks noChangeAspect="1" noChangeArrowheads="1"/>
                      </p:cNvPicPr>
                      <p:nvPr/>
                    </p:nvPicPr>
                    <p:blipFill>
                      <a:blip r:embed="rId20"/>
                      <a:srcRect/>
                      <a:stretch>
                        <a:fillRect/>
                      </a:stretch>
                    </p:blipFill>
                    <p:spPr bwMode="auto">
                      <a:xfrm>
                        <a:off x="-44218" y="1446735"/>
                        <a:ext cx="303212"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3" name="Rectangle 22"/>
          <p:cNvSpPr/>
          <p:nvPr/>
        </p:nvSpPr>
        <p:spPr>
          <a:xfrm>
            <a:off x="218431" y="3771850"/>
            <a:ext cx="6585817" cy="338554"/>
          </a:xfrm>
          <a:prstGeom prst="rect">
            <a:avLst/>
          </a:prstGeom>
        </p:spPr>
        <p:txBody>
          <a:bodyPr wrap="square">
            <a:spAutoFit/>
          </a:bodyPr>
          <a:lstStyle/>
          <a:p>
            <a:pPr algn="just"/>
            <a:r>
              <a:rPr lang="ru-RU" sz="1600" dirty="0">
                <a:latin typeface="Arial" pitchFamily="34" charset="0"/>
                <a:cs typeface="Arial" pitchFamily="34" charset="0"/>
              </a:rPr>
              <a:t>Плотность потока величины </a:t>
            </a:r>
            <a:r>
              <a:rPr lang="en-US" sz="1600" dirty="0">
                <a:latin typeface="Arial" pitchFamily="34" charset="0"/>
                <a:cs typeface="Arial" pitchFamily="34" charset="0"/>
              </a:rPr>
              <a:t>G </a:t>
            </a:r>
            <a:r>
              <a:rPr lang="ru-RU" sz="1600" dirty="0">
                <a:latin typeface="Arial" pitchFamily="34" charset="0"/>
                <a:cs typeface="Arial" pitchFamily="34" charset="0"/>
              </a:rPr>
              <a:t>сквозь площадку </a:t>
            </a:r>
            <a:r>
              <a:rPr lang="en-US" sz="1600" dirty="0" err="1">
                <a:latin typeface="Arial" pitchFamily="34" charset="0"/>
                <a:cs typeface="Arial" pitchFamily="34" charset="0"/>
              </a:rPr>
              <a:t>dS</a:t>
            </a:r>
            <a:r>
              <a:rPr lang="en-US" sz="1600" dirty="0">
                <a:latin typeface="Arial" pitchFamily="34" charset="0"/>
                <a:cs typeface="Arial" pitchFamily="34" charset="0"/>
              </a:rPr>
              <a:t> </a:t>
            </a:r>
            <a:r>
              <a:rPr lang="ru-RU" sz="1600" dirty="0">
                <a:latin typeface="Arial" pitchFamily="34" charset="0"/>
                <a:cs typeface="Arial" pitchFamily="34" charset="0"/>
              </a:rPr>
              <a:t>слева направо</a:t>
            </a:r>
          </a:p>
        </p:txBody>
      </p:sp>
      <p:sp>
        <p:nvSpPr>
          <p:cNvPr id="24" name="Right Arrow 23"/>
          <p:cNvSpPr/>
          <p:nvPr/>
        </p:nvSpPr>
        <p:spPr>
          <a:xfrm rot="10800000">
            <a:off x="6876256" y="2403698"/>
            <a:ext cx="741487" cy="360040"/>
          </a:xfrm>
          <a:prstGeom prst="rightArrow">
            <a:avLst/>
          </a:prstGeom>
          <a:solidFill>
            <a:schemeClr val="accent4">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Right Arrow 24"/>
          <p:cNvSpPr/>
          <p:nvPr/>
        </p:nvSpPr>
        <p:spPr>
          <a:xfrm>
            <a:off x="6949827" y="3761107"/>
            <a:ext cx="723540" cy="360040"/>
          </a:xfrm>
          <a:prstGeom prst="rightArrow">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26" name="Object 25"/>
          <p:cNvGraphicFramePr>
            <a:graphicFrameLocks noChangeAspect="1"/>
          </p:cNvGraphicFramePr>
          <p:nvPr>
            <p:extLst>
              <p:ext uri="{D42A27DB-BD31-4B8C-83A1-F6EECF244321}">
                <p14:modId xmlns:p14="http://schemas.microsoft.com/office/powerpoint/2010/main" val="1076324793"/>
              </p:ext>
            </p:extLst>
          </p:nvPr>
        </p:nvGraphicFramePr>
        <p:xfrm>
          <a:off x="392076" y="4203898"/>
          <a:ext cx="4470400" cy="723900"/>
        </p:xfrm>
        <a:graphic>
          <a:graphicData uri="http://schemas.openxmlformats.org/presentationml/2006/ole">
            <mc:AlternateContent xmlns:mc="http://schemas.openxmlformats.org/markup-compatibility/2006">
              <mc:Choice xmlns:v="urn:schemas-microsoft-com:vml" Requires="v">
                <p:oleObj spid="_x0000_s1797789" name="Equation" r:id="rId21" imgW="2628720" imgH="431640" progId="Equation.DSMT4">
                  <p:embed/>
                </p:oleObj>
              </mc:Choice>
              <mc:Fallback>
                <p:oleObj name="Equation" r:id="rId21" imgW="2628720" imgH="431640" progId="Equation.DSMT4">
                  <p:embed/>
                  <p:pic>
                    <p:nvPicPr>
                      <p:cNvPr id="0" name=""/>
                      <p:cNvPicPr>
                        <a:picLocks noChangeAspect="1" noChangeArrowheads="1"/>
                      </p:cNvPicPr>
                      <p:nvPr/>
                    </p:nvPicPr>
                    <p:blipFill>
                      <a:blip r:embed="rId22"/>
                      <a:srcRect/>
                      <a:stretch>
                        <a:fillRect/>
                      </a:stretch>
                    </p:blipFill>
                    <p:spPr bwMode="auto">
                      <a:xfrm>
                        <a:off x="392076" y="4203898"/>
                        <a:ext cx="44704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7" name="Rectangle 26"/>
          <p:cNvSpPr/>
          <p:nvPr/>
        </p:nvSpPr>
        <p:spPr>
          <a:xfrm>
            <a:off x="218431" y="5118877"/>
            <a:ext cx="4383582" cy="584775"/>
          </a:xfrm>
          <a:prstGeom prst="rect">
            <a:avLst/>
          </a:prstGeom>
        </p:spPr>
        <p:txBody>
          <a:bodyPr wrap="square">
            <a:spAutoFit/>
          </a:bodyPr>
          <a:lstStyle/>
          <a:p>
            <a:pPr algn="just"/>
            <a:r>
              <a:rPr lang="ru-RU" sz="1600" dirty="0">
                <a:latin typeface="Arial" pitchFamily="34" charset="0"/>
                <a:cs typeface="Arial" pitchFamily="34" charset="0"/>
              </a:rPr>
              <a:t>Суммарная плотность потока величины </a:t>
            </a:r>
            <a:r>
              <a:rPr lang="en-US" sz="1600" dirty="0">
                <a:latin typeface="Arial" pitchFamily="34" charset="0"/>
                <a:cs typeface="Arial" pitchFamily="34" charset="0"/>
              </a:rPr>
              <a:t>G </a:t>
            </a:r>
            <a:r>
              <a:rPr lang="ru-RU" sz="1600" dirty="0">
                <a:latin typeface="Arial" pitchFamily="34" charset="0"/>
                <a:cs typeface="Arial" pitchFamily="34" charset="0"/>
              </a:rPr>
              <a:t>сквозь площадку </a:t>
            </a:r>
            <a:r>
              <a:rPr lang="en-US" sz="1600" dirty="0" err="1">
                <a:latin typeface="Arial" pitchFamily="34" charset="0"/>
                <a:cs typeface="Arial" pitchFamily="34" charset="0"/>
              </a:rPr>
              <a:t>dS</a:t>
            </a:r>
            <a:endParaRPr lang="ru-RU" sz="1600" dirty="0">
              <a:latin typeface="Arial" pitchFamily="34" charset="0"/>
              <a:cs typeface="Arial" pitchFamily="34" charset="0"/>
            </a:endParaRPr>
          </a:p>
        </p:txBody>
      </p:sp>
      <p:graphicFrame>
        <p:nvGraphicFramePr>
          <p:cNvPr id="28" name="Object 27"/>
          <p:cNvGraphicFramePr>
            <a:graphicFrameLocks noChangeAspect="1"/>
          </p:cNvGraphicFramePr>
          <p:nvPr>
            <p:extLst>
              <p:ext uri="{D42A27DB-BD31-4B8C-83A1-F6EECF244321}">
                <p14:modId xmlns:p14="http://schemas.microsoft.com/office/powerpoint/2010/main" val="3676569784"/>
              </p:ext>
            </p:extLst>
          </p:nvPr>
        </p:nvGraphicFramePr>
        <p:xfrm>
          <a:off x="267966" y="5877272"/>
          <a:ext cx="4254500" cy="703262"/>
        </p:xfrm>
        <a:graphic>
          <a:graphicData uri="http://schemas.openxmlformats.org/presentationml/2006/ole">
            <mc:AlternateContent xmlns:mc="http://schemas.openxmlformats.org/markup-compatibility/2006">
              <mc:Choice xmlns:v="urn:schemas-microsoft-com:vml" Requires="v">
                <p:oleObj spid="_x0000_s1797790" name="Equation" r:id="rId23" imgW="2501640" imgH="419040" progId="Equation.DSMT4">
                  <p:embed/>
                </p:oleObj>
              </mc:Choice>
              <mc:Fallback>
                <p:oleObj name="Equation" r:id="rId23" imgW="2501640" imgH="419040" progId="Equation.DSMT4">
                  <p:embed/>
                  <p:pic>
                    <p:nvPicPr>
                      <p:cNvPr id="0" name=""/>
                      <p:cNvPicPr>
                        <a:picLocks noChangeAspect="1" noChangeArrowheads="1"/>
                      </p:cNvPicPr>
                      <p:nvPr/>
                    </p:nvPicPr>
                    <p:blipFill>
                      <a:blip r:embed="rId24"/>
                      <a:srcRect/>
                      <a:stretch>
                        <a:fillRect/>
                      </a:stretch>
                    </p:blipFill>
                    <p:spPr bwMode="auto">
                      <a:xfrm>
                        <a:off x="267966" y="5877272"/>
                        <a:ext cx="4254500"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873059647"/>
              </p:ext>
            </p:extLst>
          </p:nvPr>
        </p:nvGraphicFramePr>
        <p:xfrm>
          <a:off x="6140202" y="6043037"/>
          <a:ext cx="1619250" cy="703262"/>
        </p:xfrm>
        <a:graphic>
          <a:graphicData uri="http://schemas.openxmlformats.org/presentationml/2006/ole">
            <mc:AlternateContent xmlns:mc="http://schemas.openxmlformats.org/markup-compatibility/2006">
              <mc:Choice xmlns:v="urn:schemas-microsoft-com:vml" Requires="v">
                <p:oleObj spid="_x0000_s1797791" name="Equation" r:id="rId25" imgW="952200" imgH="419040" progId="Equation.DSMT4">
                  <p:embed/>
                </p:oleObj>
              </mc:Choice>
              <mc:Fallback>
                <p:oleObj name="Equation" r:id="rId25" imgW="952200" imgH="419040" progId="Equation.DSMT4">
                  <p:embed/>
                  <p:pic>
                    <p:nvPicPr>
                      <p:cNvPr id="0" name=""/>
                      <p:cNvPicPr>
                        <a:picLocks noChangeAspect="1" noChangeArrowheads="1"/>
                      </p:cNvPicPr>
                      <p:nvPr/>
                    </p:nvPicPr>
                    <p:blipFill>
                      <a:blip r:embed="rId26"/>
                      <a:srcRect/>
                      <a:stretch>
                        <a:fillRect/>
                      </a:stretch>
                    </p:blipFill>
                    <p:spPr bwMode="auto">
                      <a:xfrm>
                        <a:off x="6140202" y="6043037"/>
                        <a:ext cx="1619250" cy="703262"/>
                      </a:xfrm>
                      <a:prstGeom prst="rect">
                        <a:avLst/>
                      </a:prstGeom>
                      <a:noFill/>
                      <a:ln w="25400">
                        <a:solidFill>
                          <a:srgbClr val="C00000"/>
                        </a:solidFill>
                      </a:ln>
                    </p:spPr>
                  </p:pic>
                </p:oleObj>
              </mc:Fallback>
            </mc:AlternateContent>
          </a:graphicData>
        </a:graphic>
      </p:graphicFrame>
      <p:sp>
        <p:nvSpPr>
          <p:cNvPr id="30" name="Rectangle 29"/>
          <p:cNvSpPr/>
          <p:nvPr/>
        </p:nvSpPr>
        <p:spPr>
          <a:xfrm>
            <a:off x="4932040" y="5106088"/>
            <a:ext cx="4211960" cy="830997"/>
          </a:xfrm>
          <a:prstGeom prst="rect">
            <a:avLst/>
          </a:prstGeom>
        </p:spPr>
        <p:txBody>
          <a:bodyPr wrap="square">
            <a:spAutoFit/>
          </a:bodyPr>
          <a:lstStyle/>
          <a:p>
            <a:pPr algn="just"/>
            <a:r>
              <a:rPr lang="ru-RU" sz="1600" dirty="0">
                <a:latin typeface="Arial" pitchFamily="34" charset="0"/>
                <a:cs typeface="Arial" pitchFamily="34" charset="0"/>
              </a:rPr>
              <a:t>Основное уравнение процессов переноса – плотность потока пропорциональна градиенту величины с обратным знаком</a:t>
            </a:r>
          </a:p>
        </p:txBody>
      </p:sp>
      <p:sp>
        <p:nvSpPr>
          <p:cNvPr id="31" name="Rectangle 30">
            <a:extLst>
              <a:ext uri="{FF2B5EF4-FFF2-40B4-BE49-F238E27FC236}">
                <a16:creationId xmlns:a16="http://schemas.microsoft.com/office/drawing/2014/main" xmlns="" id="{7386D213-CEE3-4D60-A708-6C2DA3EF040F}"/>
              </a:ext>
            </a:extLst>
          </p:cNvPr>
          <p:cNvSpPr/>
          <p:nvPr/>
        </p:nvSpPr>
        <p:spPr>
          <a:xfrm>
            <a:off x="5796136" y="3073300"/>
            <a:ext cx="1366422" cy="338554"/>
          </a:xfrm>
          <a:prstGeom prst="rect">
            <a:avLst/>
          </a:prstGeom>
        </p:spPr>
        <p:txBody>
          <a:bodyPr wrap="square">
            <a:spAutoFit/>
          </a:bodyPr>
          <a:lstStyle/>
          <a:p>
            <a:pPr algn="just"/>
            <a:r>
              <a:rPr lang="ru-RU" sz="1600" dirty="0">
                <a:latin typeface="Arial" pitchFamily="34" charset="0"/>
                <a:cs typeface="Arial" pitchFamily="34" charset="0"/>
              </a:rPr>
              <a:t>Знак минус</a:t>
            </a:r>
          </a:p>
        </p:txBody>
      </p:sp>
      <p:sp>
        <p:nvSpPr>
          <p:cNvPr id="32" name="Rectangle 31">
            <a:extLst>
              <a:ext uri="{FF2B5EF4-FFF2-40B4-BE49-F238E27FC236}">
                <a16:creationId xmlns:a16="http://schemas.microsoft.com/office/drawing/2014/main" xmlns="" id="{961AE7F3-791D-432C-B25C-7170047E8D52}"/>
              </a:ext>
            </a:extLst>
          </p:cNvPr>
          <p:cNvSpPr/>
          <p:nvPr/>
        </p:nvSpPr>
        <p:spPr>
          <a:xfrm>
            <a:off x="5796136" y="4396571"/>
            <a:ext cx="1366422" cy="338554"/>
          </a:xfrm>
          <a:prstGeom prst="rect">
            <a:avLst/>
          </a:prstGeom>
        </p:spPr>
        <p:txBody>
          <a:bodyPr wrap="square">
            <a:spAutoFit/>
          </a:bodyPr>
          <a:lstStyle/>
          <a:p>
            <a:pPr algn="just"/>
            <a:r>
              <a:rPr lang="ru-RU" sz="1600" dirty="0">
                <a:latin typeface="Arial" pitchFamily="34" charset="0"/>
                <a:cs typeface="Arial" pitchFamily="34" charset="0"/>
              </a:rPr>
              <a:t>Знак плюс</a:t>
            </a:r>
          </a:p>
        </p:txBody>
      </p:sp>
    </p:spTree>
    <p:extLst>
      <p:ext uri="{BB962C8B-B14F-4D97-AF65-F5344CB8AC3E}">
        <p14:creationId xmlns:p14="http://schemas.microsoft.com/office/powerpoint/2010/main" val="2926094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2195736" y="17881"/>
            <a:ext cx="4464496"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Теплопроводность</a:t>
            </a:r>
          </a:p>
        </p:txBody>
      </p:sp>
      <p:sp>
        <p:nvSpPr>
          <p:cNvPr id="5" name="Rectangle 4"/>
          <p:cNvSpPr/>
          <p:nvPr/>
        </p:nvSpPr>
        <p:spPr>
          <a:xfrm>
            <a:off x="2239169" y="5940751"/>
            <a:ext cx="2332831" cy="830997"/>
          </a:xfrm>
          <a:prstGeom prst="rect">
            <a:avLst/>
          </a:prstGeom>
        </p:spPr>
        <p:txBody>
          <a:bodyPr wrap="square">
            <a:spAutoFit/>
          </a:bodyPr>
          <a:lstStyle/>
          <a:p>
            <a:pPr algn="just"/>
            <a:r>
              <a:rPr lang="ru-RU" sz="1600" dirty="0">
                <a:latin typeface="Arial" pitchFamily="34" charset="0"/>
                <a:cs typeface="Arial" pitchFamily="34" charset="0"/>
              </a:rPr>
              <a:t>Коэффициент теплопроводности для газов</a:t>
            </a:r>
          </a:p>
        </p:txBody>
      </p:sp>
      <p:sp>
        <p:nvSpPr>
          <p:cNvPr id="6" name="Rectangle 5"/>
          <p:cNvSpPr/>
          <p:nvPr/>
        </p:nvSpPr>
        <p:spPr>
          <a:xfrm>
            <a:off x="2100403" y="2420888"/>
            <a:ext cx="2975653" cy="1323439"/>
          </a:xfrm>
          <a:prstGeom prst="rect">
            <a:avLst/>
          </a:prstGeom>
        </p:spPr>
        <p:txBody>
          <a:bodyPr wrap="square">
            <a:spAutoFit/>
          </a:bodyPr>
          <a:lstStyle/>
          <a:p>
            <a:pPr algn="just"/>
            <a:r>
              <a:rPr lang="en-US" sz="1600" dirty="0">
                <a:latin typeface="Arial" pitchFamily="34" charset="0"/>
                <a:cs typeface="Arial" pitchFamily="34" charset="0"/>
              </a:rPr>
              <a:t>G </a:t>
            </a:r>
            <a:r>
              <a:rPr lang="ru-RU" sz="1600" dirty="0">
                <a:latin typeface="Arial" pitchFamily="34" charset="0"/>
                <a:cs typeface="Arial" pitchFamily="34" charset="0"/>
              </a:rPr>
              <a:t>есть средняя энергия теплового движения, приходящаяся на одну молекулу. Для идеального газа с </a:t>
            </a:r>
            <a:r>
              <a:rPr lang="en-US" sz="1600" dirty="0">
                <a:latin typeface="Arial" pitchFamily="34" charset="0"/>
                <a:cs typeface="Arial" pitchFamily="34" charset="0"/>
              </a:rPr>
              <a:t>i </a:t>
            </a:r>
            <a:r>
              <a:rPr lang="ru-RU" sz="1600" dirty="0">
                <a:latin typeface="Arial" pitchFamily="34" charset="0"/>
                <a:cs typeface="Arial" pitchFamily="34" charset="0"/>
              </a:rPr>
              <a:t>степенями свободы</a:t>
            </a:r>
          </a:p>
        </p:txBody>
      </p:sp>
      <p:graphicFrame>
        <p:nvGraphicFramePr>
          <p:cNvPr id="7" name="Object 6"/>
          <p:cNvGraphicFramePr>
            <a:graphicFrameLocks noChangeAspect="1"/>
          </p:cNvGraphicFramePr>
          <p:nvPr>
            <p:extLst>
              <p:ext uri="{D42A27DB-BD31-4B8C-83A1-F6EECF244321}">
                <p14:modId xmlns:p14="http://schemas.microsoft.com/office/powerpoint/2010/main" val="2784834320"/>
              </p:ext>
            </p:extLst>
          </p:nvPr>
        </p:nvGraphicFramePr>
        <p:xfrm>
          <a:off x="5124896" y="2564904"/>
          <a:ext cx="3911600" cy="723900"/>
        </p:xfrm>
        <a:graphic>
          <a:graphicData uri="http://schemas.openxmlformats.org/presentationml/2006/ole">
            <mc:AlternateContent xmlns:mc="http://schemas.openxmlformats.org/markup-compatibility/2006">
              <mc:Choice xmlns:v="urn:schemas-microsoft-com:vml" Requires="v">
                <p:oleObj spid="_x0000_s1788886" name="Equation" r:id="rId3" imgW="2298600" imgH="431640" progId="Equation.DSMT4">
                  <p:embed/>
                </p:oleObj>
              </mc:Choice>
              <mc:Fallback>
                <p:oleObj name="Equation" r:id="rId3" imgW="2298600" imgH="431640" progId="Equation.DSMT4">
                  <p:embed/>
                  <p:pic>
                    <p:nvPicPr>
                      <p:cNvPr id="0" name="Object 27"/>
                      <p:cNvPicPr>
                        <a:picLocks noChangeAspect="1" noChangeArrowheads="1"/>
                      </p:cNvPicPr>
                      <p:nvPr/>
                    </p:nvPicPr>
                    <p:blipFill>
                      <a:blip r:embed="rId4"/>
                      <a:srcRect/>
                      <a:stretch>
                        <a:fillRect/>
                      </a:stretch>
                    </p:blipFill>
                    <p:spPr bwMode="auto">
                      <a:xfrm>
                        <a:off x="5124896" y="2564904"/>
                        <a:ext cx="39116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8" name="Rectangle 7"/>
          <p:cNvSpPr/>
          <p:nvPr/>
        </p:nvSpPr>
        <p:spPr>
          <a:xfrm>
            <a:off x="2051719" y="635204"/>
            <a:ext cx="7056785" cy="1569660"/>
          </a:xfrm>
          <a:prstGeom prst="rect">
            <a:avLst/>
          </a:prstGeom>
        </p:spPr>
        <p:txBody>
          <a:bodyPr wrap="square">
            <a:spAutoFit/>
          </a:bodyPr>
          <a:lstStyle/>
          <a:p>
            <a:pPr algn="just"/>
            <a:r>
              <a:rPr lang="ru-RU" sz="1600" dirty="0">
                <a:latin typeface="Arial" pitchFamily="34" charset="0"/>
                <a:cs typeface="Arial" pitchFamily="34" charset="0"/>
              </a:rPr>
              <a:t>Если газ неравномерно нагрет, то наблюдается выравнивание температуры: более нагретая часть охлаждается, более холодная - нагревается. Это связано с потоком тепла от более нагретой части газа к более холодной. Если газ предоставить самому себе, то температура выровняется (нестационарный процесс). В других случаях, например, как в лампе накаливания, процесс теплопроводности стационарный.  </a:t>
            </a:r>
          </a:p>
        </p:txBody>
      </p:sp>
      <p:pic>
        <p:nvPicPr>
          <p:cNvPr id="1615877" name="Picture 5" descr="C:\Users\PierreYV\Downloads\LampEdisso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620688"/>
            <a:ext cx="2096725" cy="209672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195736" y="4437112"/>
            <a:ext cx="6696744" cy="1077218"/>
          </a:xfrm>
          <a:prstGeom prst="rect">
            <a:avLst/>
          </a:prstGeom>
        </p:spPr>
        <p:txBody>
          <a:bodyPr wrap="square">
            <a:spAutoFit/>
          </a:bodyPr>
          <a:lstStyle/>
          <a:p>
            <a:pPr algn="just"/>
            <a:r>
              <a:rPr lang="ru-RU" sz="1600" b="1" dirty="0">
                <a:latin typeface="Arial" pitchFamily="34" charset="0"/>
                <a:cs typeface="Arial" pitchFamily="34" charset="0"/>
              </a:rPr>
              <a:t>Закон Фурье. </a:t>
            </a:r>
            <a:r>
              <a:rPr lang="ru-RU" sz="1600" dirty="0">
                <a:latin typeface="Arial" pitchFamily="34" charset="0"/>
                <a:cs typeface="Arial" pitchFamily="34" charset="0"/>
              </a:rPr>
              <a:t>Поток тепла пропорционален градиенту температуры. Направление потока тепла совпадает с направлением падения температуры. Закон справедлив не только для газов, но и для жидкостей и твердых тел.</a:t>
            </a:r>
          </a:p>
        </p:txBody>
      </p:sp>
      <p:graphicFrame>
        <p:nvGraphicFramePr>
          <p:cNvPr id="9" name="Object 8"/>
          <p:cNvGraphicFramePr>
            <a:graphicFrameLocks noChangeAspect="1"/>
          </p:cNvGraphicFramePr>
          <p:nvPr>
            <p:extLst>
              <p:ext uri="{D42A27DB-BD31-4B8C-83A1-F6EECF244321}">
                <p14:modId xmlns:p14="http://schemas.microsoft.com/office/powerpoint/2010/main" val="1306830779"/>
              </p:ext>
            </p:extLst>
          </p:nvPr>
        </p:nvGraphicFramePr>
        <p:xfrm>
          <a:off x="5966866" y="3621683"/>
          <a:ext cx="2892425" cy="766762"/>
        </p:xfrm>
        <a:graphic>
          <a:graphicData uri="http://schemas.openxmlformats.org/presentationml/2006/ole">
            <mc:AlternateContent xmlns:mc="http://schemas.openxmlformats.org/markup-compatibility/2006">
              <mc:Choice xmlns:v="urn:schemas-microsoft-com:vml" Requires="v">
                <p:oleObj spid="_x0000_s1788887" name="Equation" r:id="rId6" imgW="1701720" imgH="457200" progId="Equation.DSMT4">
                  <p:embed/>
                </p:oleObj>
              </mc:Choice>
              <mc:Fallback>
                <p:oleObj name="Equation" r:id="rId6" imgW="1701720" imgH="457200" progId="Equation.DSMT4">
                  <p:embed/>
                  <p:pic>
                    <p:nvPicPr>
                      <p:cNvPr id="0" name="Object 28"/>
                      <p:cNvPicPr>
                        <a:picLocks noChangeAspect="1" noChangeArrowheads="1"/>
                      </p:cNvPicPr>
                      <p:nvPr/>
                    </p:nvPicPr>
                    <p:blipFill>
                      <a:blip r:embed="rId7"/>
                      <a:srcRect/>
                      <a:stretch>
                        <a:fillRect/>
                      </a:stretch>
                    </p:blipFill>
                    <p:spPr bwMode="auto">
                      <a:xfrm>
                        <a:off x="5966866" y="3621683"/>
                        <a:ext cx="2892425" cy="766762"/>
                      </a:xfrm>
                      <a:prstGeom prst="rect">
                        <a:avLst/>
                      </a:prstGeom>
                      <a:noFill/>
                      <a:ln w="25400">
                        <a:noFill/>
                        <a:miter lim="800000"/>
                        <a:headEnd/>
                        <a:tailEnd/>
                      </a:ln>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442897186"/>
              </p:ext>
            </p:extLst>
          </p:nvPr>
        </p:nvGraphicFramePr>
        <p:xfrm>
          <a:off x="433204" y="4627517"/>
          <a:ext cx="1230313" cy="660400"/>
        </p:xfrm>
        <a:graphic>
          <a:graphicData uri="http://schemas.openxmlformats.org/presentationml/2006/ole">
            <mc:AlternateContent xmlns:mc="http://schemas.openxmlformats.org/markup-compatibility/2006">
              <mc:Choice xmlns:v="urn:schemas-microsoft-com:vml" Requires="v">
                <p:oleObj spid="_x0000_s1788888" name="Equation" r:id="rId8" imgW="723600" imgH="393480" progId="Equation.DSMT4">
                  <p:embed/>
                </p:oleObj>
              </mc:Choice>
              <mc:Fallback>
                <p:oleObj name="Equation" r:id="rId8" imgW="723600" imgH="393480" progId="Equation.DSMT4">
                  <p:embed/>
                  <p:pic>
                    <p:nvPicPr>
                      <p:cNvPr id="0" name=""/>
                      <p:cNvPicPr>
                        <a:picLocks noChangeAspect="1" noChangeArrowheads="1"/>
                      </p:cNvPicPr>
                      <p:nvPr/>
                    </p:nvPicPr>
                    <p:blipFill>
                      <a:blip r:embed="rId9"/>
                      <a:srcRect/>
                      <a:stretch>
                        <a:fillRect/>
                      </a:stretch>
                    </p:blipFill>
                    <p:spPr bwMode="auto">
                      <a:xfrm>
                        <a:off x="433204" y="4627517"/>
                        <a:ext cx="1230313" cy="660400"/>
                      </a:xfrm>
                      <a:prstGeom prst="rect">
                        <a:avLst/>
                      </a:prstGeom>
                      <a:noFill/>
                      <a:ln w="2540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76449760"/>
              </p:ext>
            </p:extLst>
          </p:nvPr>
        </p:nvGraphicFramePr>
        <p:xfrm>
          <a:off x="303213" y="5942013"/>
          <a:ext cx="1490662" cy="723900"/>
        </p:xfrm>
        <a:graphic>
          <a:graphicData uri="http://schemas.openxmlformats.org/presentationml/2006/ole">
            <mc:AlternateContent xmlns:mc="http://schemas.openxmlformats.org/markup-compatibility/2006">
              <mc:Choice xmlns:v="urn:schemas-microsoft-com:vml" Requires="v">
                <p:oleObj spid="_x0000_s1788889" name="Equation" r:id="rId10" imgW="876240" imgH="431640" progId="Equation.DSMT4">
                  <p:embed/>
                </p:oleObj>
              </mc:Choice>
              <mc:Fallback>
                <p:oleObj name="Equation" r:id="rId10" imgW="876240" imgH="431640" progId="Equation.DSMT4">
                  <p:embed/>
                  <p:pic>
                    <p:nvPicPr>
                      <p:cNvPr id="0" name=""/>
                      <p:cNvPicPr>
                        <a:picLocks noChangeAspect="1" noChangeArrowheads="1"/>
                      </p:cNvPicPr>
                      <p:nvPr/>
                    </p:nvPicPr>
                    <p:blipFill>
                      <a:blip r:embed="rId11"/>
                      <a:srcRect/>
                      <a:stretch>
                        <a:fillRect/>
                      </a:stretch>
                    </p:blipFill>
                    <p:spPr bwMode="auto">
                      <a:xfrm>
                        <a:off x="303213" y="5942013"/>
                        <a:ext cx="1490662" cy="723900"/>
                      </a:xfrm>
                      <a:prstGeom prst="rect">
                        <a:avLst/>
                      </a:prstGeom>
                      <a:noFill/>
                      <a:ln w="2540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543147536"/>
              </p:ext>
            </p:extLst>
          </p:nvPr>
        </p:nvGraphicFramePr>
        <p:xfrm>
          <a:off x="4427984" y="5955187"/>
          <a:ext cx="4360863" cy="723900"/>
        </p:xfrm>
        <a:graphic>
          <a:graphicData uri="http://schemas.openxmlformats.org/presentationml/2006/ole">
            <mc:AlternateContent xmlns:mc="http://schemas.openxmlformats.org/markup-compatibility/2006">
              <mc:Choice xmlns:v="urn:schemas-microsoft-com:vml" Requires="v">
                <p:oleObj spid="_x0000_s1788890" name="Equation" r:id="rId12" imgW="2565360" imgH="431640" progId="Equation.DSMT4">
                  <p:embed/>
                </p:oleObj>
              </mc:Choice>
              <mc:Fallback>
                <p:oleObj name="Equation" r:id="rId12" imgW="2565360" imgH="431640" progId="Equation.DSMT4">
                  <p:embed/>
                  <p:pic>
                    <p:nvPicPr>
                      <p:cNvPr id="0" name=""/>
                      <p:cNvPicPr>
                        <a:picLocks noChangeAspect="1" noChangeArrowheads="1"/>
                      </p:cNvPicPr>
                      <p:nvPr/>
                    </p:nvPicPr>
                    <p:blipFill>
                      <a:blip r:embed="rId13"/>
                      <a:srcRect/>
                      <a:stretch>
                        <a:fillRect/>
                      </a:stretch>
                    </p:blipFill>
                    <p:spPr bwMode="auto">
                      <a:xfrm>
                        <a:off x="4427984" y="5955187"/>
                        <a:ext cx="4360863" cy="723900"/>
                      </a:xfrm>
                      <a:prstGeom prst="rect">
                        <a:avLst/>
                      </a:prstGeom>
                      <a:noFill/>
                      <a:ln w="25400">
                        <a:noFill/>
                        <a:miter lim="800000"/>
                        <a:headEnd/>
                        <a:tailEnd/>
                      </a:ln>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586283258"/>
              </p:ext>
            </p:extLst>
          </p:nvPr>
        </p:nvGraphicFramePr>
        <p:xfrm>
          <a:off x="2682004" y="3685182"/>
          <a:ext cx="1619250" cy="703263"/>
        </p:xfrm>
        <a:graphic>
          <a:graphicData uri="http://schemas.openxmlformats.org/presentationml/2006/ole">
            <mc:AlternateContent xmlns:mc="http://schemas.openxmlformats.org/markup-compatibility/2006">
              <mc:Choice xmlns:v="urn:schemas-microsoft-com:vml" Requires="v">
                <p:oleObj spid="_x0000_s1788891" name="Equation" r:id="rId14" imgW="952200" imgH="419040" progId="Equation.DSMT4">
                  <p:embed/>
                </p:oleObj>
              </mc:Choice>
              <mc:Fallback>
                <p:oleObj name="Equation" r:id="rId14" imgW="952200" imgH="419040" progId="Equation.DSMT4">
                  <p:embed/>
                  <p:pic>
                    <p:nvPicPr>
                      <p:cNvPr id="0" name="Object 2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82004" y="3685182"/>
                        <a:ext cx="1619250" cy="703263"/>
                      </a:xfrm>
                      <a:prstGeom prst="rect">
                        <a:avLst/>
                      </a:prstGeom>
                      <a:noFill/>
                      <a:ln w="25400">
                        <a:noFill/>
                        <a:miter lim="800000"/>
                        <a:headEnd/>
                        <a:tailEnd/>
                      </a:ln>
                    </p:spPr>
                  </p:pic>
                </p:oleObj>
              </mc:Fallback>
            </mc:AlternateContent>
          </a:graphicData>
        </a:graphic>
      </p:graphicFrame>
      <p:sp>
        <p:nvSpPr>
          <p:cNvPr id="16" name="Right Arrow 15"/>
          <p:cNvSpPr/>
          <p:nvPr/>
        </p:nvSpPr>
        <p:spPr>
          <a:xfrm>
            <a:off x="4860031" y="3789040"/>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Rectangle 16"/>
          <p:cNvSpPr/>
          <p:nvPr/>
        </p:nvSpPr>
        <p:spPr>
          <a:xfrm>
            <a:off x="107504" y="3296816"/>
            <a:ext cx="1908213" cy="864096"/>
          </a:xfrm>
          <a:prstGeom prst="rect">
            <a:avLst/>
          </a:prstGeom>
          <a:gradFill>
            <a:gsLst>
              <a:gs pos="0">
                <a:srgbClr val="FB5F5F"/>
              </a:gs>
              <a:gs pos="100000">
                <a:schemeClr val="tx2">
                  <a:lumMod val="60000"/>
                  <a:lumOff val="40000"/>
                </a:schemeClr>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Right Arrow 17"/>
          <p:cNvSpPr/>
          <p:nvPr/>
        </p:nvSpPr>
        <p:spPr>
          <a:xfrm>
            <a:off x="647566" y="3563491"/>
            <a:ext cx="779607" cy="492224"/>
          </a:xfrm>
          <a:prstGeom prst="rightArrow">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9" name="Object 18"/>
          <p:cNvGraphicFramePr>
            <a:graphicFrameLocks noChangeAspect="1"/>
          </p:cNvGraphicFramePr>
          <p:nvPr>
            <p:extLst>
              <p:ext uri="{D42A27DB-BD31-4B8C-83A1-F6EECF244321}">
                <p14:modId xmlns:p14="http://schemas.microsoft.com/office/powerpoint/2010/main" val="3683529474"/>
              </p:ext>
            </p:extLst>
          </p:nvPr>
        </p:nvGraphicFramePr>
        <p:xfrm>
          <a:off x="875834" y="3316685"/>
          <a:ext cx="273050" cy="363537"/>
        </p:xfrm>
        <a:graphic>
          <a:graphicData uri="http://schemas.openxmlformats.org/presentationml/2006/ole">
            <mc:AlternateContent xmlns:mc="http://schemas.openxmlformats.org/markup-compatibility/2006">
              <mc:Choice xmlns:v="urn:schemas-microsoft-com:vml" Requires="v">
                <p:oleObj spid="_x0000_s1788892" name="Equation" r:id="rId16" imgW="152280" imgH="203040" progId="Equation.DSMT4">
                  <p:embed/>
                </p:oleObj>
              </mc:Choice>
              <mc:Fallback>
                <p:oleObj name="Equation" r:id="rId16" imgW="152280" imgH="203040" progId="Equation.DSMT4">
                  <p:embed/>
                  <p:pic>
                    <p:nvPicPr>
                      <p:cNvPr id="0" name=""/>
                      <p:cNvPicPr>
                        <a:picLocks noChangeAspect="1" noChangeArrowheads="1"/>
                      </p:cNvPicPr>
                      <p:nvPr/>
                    </p:nvPicPr>
                    <p:blipFill>
                      <a:blip r:embed="rId17"/>
                      <a:srcRect/>
                      <a:stretch>
                        <a:fillRect/>
                      </a:stretch>
                    </p:blipFill>
                    <p:spPr bwMode="auto">
                      <a:xfrm>
                        <a:off x="875834" y="3316685"/>
                        <a:ext cx="27305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1148042838"/>
              </p:ext>
            </p:extLst>
          </p:nvPr>
        </p:nvGraphicFramePr>
        <p:xfrm>
          <a:off x="120899" y="3296816"/>
          <a:ext cx="250825" cy="407987"/>
        </p:xfrm>
        <a:graphic>
          <a:graphicData uri="http://schemas.openxmlformats.org/presentationml/2006/ole">
            <mc:AlternateContent xmlns:mc="http://schemas.openxmlformats.org/markup-compatibility/2006">
              <mc:Choice xmlns:v="urn:schemas-microsoft-com:vml" Requires="v">
                <p:oleObj spid="_x0000_s1788893" name="Equation" r:id="rId18" imgW="139680" imgH="228600" progId="Equation.DSMT4">
                  <p:embed/>
                </p:oleObj>
              </mc:Choice>
              <mc:Fallback>
                <p:oleObj name="Equation" r:id="rId18" imgW="139680" imgH="228600" progId="Equation.DSMT4">
                  <p:embed/>
                  <p:pic>
                    <p:nvPicPr>
                      <p:cNvPr id="0" name=""/>
                      <p:cNvPicPr>
                        <a:picLocks noChangeAspect="1" noChangeArrowheads="1"/>
                      </p:cNvPicPr>
                      <p:nvPr/>
                    </p:nvPicPr>
                    <p:blipFill>
                      <a:blip r:embed="rId19"/>
                      <a:srcRect/>
                      <a:stretch>
                        <a:fillRect/>
                      </a:stretch>
                    </p:blipFill>
                    <p:spPr bwMode="auto">
                      <a:xfrm>
                        <a:off x="120899" y="3296816"/>
                        <a:ext cx="250825"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156840443"/>
              </p:ext>
            </p:extLst>
          </p:nvPr>
        </p:nvGraphicFramePr>
        <p:xfrm>
          <a:off x="1691842" y="3296816"/>
          <a:ext cx="296863" cy="407987"/>
        </p:xfrm>
        <a:graphic>
          <a:graphicData uri="http://schemas.openxmlformats.org/presentationml/2006/ole">
            <mc:AlternateContent xmlns:mc="http://schemas.openxmlformats.org/markup-compatibility/2006">
              <mc:Choice xmlns:v="urn:schemas-microsoft-com:vml" Requires="v">
                <p:oleObj spid="_x0000_s1788894" name="Equation" r:id="rId20" imgW="164880" imgH="228600" progId="Equation.DSMT4">
                  <p:embed/>
                </p:oleObj>
              </mc:Choice>
              <mc:Fallback>
                <p:oleObj name="Equation" r:id="rId20" imgW="164880" imgH="228600" progId="Equation.DSMT4">
                  <p:embed/>
                  <p:pic>
                    <p:nvPicPr>
                      <p:cNvPr id="0" name=""/>
                      <p:cNvPicPr>
                        <a:picLocks noChangeAspect="1" noChangeArrowheads="1"/>
                      </p:cNvPicPr>
                      <p:nvPr/>
                    </p:nvPicPr>
                    <p:blipFill>
                      <a:blip r:embed="rId21"/>
                      <a:srcRect/>
                      <a:stretch>
                        <a:fillRect/>
                      </a:stretch>
                    </p:blipFill>
                    <p:spPr bwMode="auto">
                      <a:xfrm>
                        <a:off x="1691842" y="3296816"/>
                        <a:ext cx="296863"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3328059414"/>
              </p:ext>
            </p:extLst>
          </p:nvPr>
        </p:nvGraphicFramePr>
        <p:xfrm>
          <a:off x="636121" y="2861023"/>
          <a:ext cx="752475" cy="407987"/>
        </p:xfrm>
        <a:graphic>
          <a:graphicData uri="http://schemas.openxmlformats.org/presentationml/2006/ole">
            <mc:AlternateContent xmlns:mc="http://schemas.openxmlformats.org/markup-compatibility/2006">
              <mc:Choice xmlns:v="urn:schemas-microsoft-com:vml" Requires="v">
                <p:oleObj spid="_x0000_s1788895" name="Equation" r:id="rId22" imgW="419040" imgH="228600" progId="Equation.DSMT4">
                  <p:embed/>
                </p:oleObj>
              </mc:Choice>
              <mc:Fallback>
                <p:oleObj name="Equation" r:id="rId22" imgW="419040" imgH="228600" progId="Equation.DSMT4">
                  <p:embed/>
                  <p:pic>
                    <p:nvPicPr>
                      <p:cNvPr id="0" name=""/>
                      <p:cNvPicPr>
                        <a:picLocks noChangeAspect="1" noChangeArrowheads="1"/>
                      </p:cNvPicPr>
                      <p:nvPr/>
                    </p:nvPicPr>
                    <p:blipFill>
                      <a:blip r:embed="rId23"/>
                      <a:srcRect/>
                      <a:stretch>
                        <a:fillRect/>
                      </a:stretch>
                    </p:blipFill>
                    <p:spPr bwMode="auto">
                      <a:xfrm>
                        <a:off x="636121" y="2861023"/>
                        <a:ext cx="752475"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3381863015"/>
              </p:ext>
            </p:extLst>
          </p:nvPr>
        </p:nvGraphicFramePr>
        <p:xfrm>
          <a:off x="7092280" y="5493097"/>
          <a:ext cx="906462" cy="384175"/>
        </p:xfrm>
        <a:graphic>
          <a:graphicData uri="http://schemas.openxmlformats.org/presentationml/2006/ole">
            <mc:AlternateContent xmlns:mc="http://schemas.openxmlformats.org/markup-compatibility/2006">
              <mc:Choice xmlns:v="urn:schemas-microsoft-com:vml" Requires="v">
                <p:oleObj spid="_x0000_s1788896" name="Equation" r:id="rId24" imgW="533160" imgH="228600" progId="Equation.DSMT4">
                  <p:embed/>
                </p:oleObj>
              </mc:Choice>
              <mc:Fallback>
                <p:oleObj name="Equation" r:id="rId24" imgW="533160" imgH="228600" progId="Equation.DSMT4">
                  <p:embed/>
                  <p:pic>
                    <p:nvPicPr>
                      <p:cNvPr id="0" name=""/>
                      <p:cNvPicPr>
                        <a:picLocks noChangeAspect="1" noChangeArrowheads="1"/>
                      </p:cNvPicPr>
                      <p:nvPr/>
                    </p:nvPicPr>
                    <p:blipFill>
                      <a:blip r:embed="rId25"/>
                      <a:srcRect/>
                      <a:stretch>
                        <a:fillRect/>
                      </a:stretch>
                    </p:blipFill>
                    <p:spPr bwMode="auto">
                      <a:xfrm>
                        <a:off x="7092280" y="5493097"/>
                        <a:ext cx="906462" cy="384175"/>
                      </a:xfrm>
                      <a:prstGeom prst="rect">
                        <a:avLst/>
                      </a:prstGeom>
                      <a:noFill/>
                      <a:ln w="25400">
                        <a:noFill/>
                        <a:miter lim="800000"/>
                        <a:headEnd/>
                        <a:tailEnd/>
                      </a:ln>
                    </p:spPr>
                  </p:pic>
                </p:oleObj>
              </mc:Fallback>
            </mc:AlternateContent>
          </a:graphicData>
        </a:graphic>
      </p:graphicFrame>
      <p:graphicFrame>
        <p:nvGraphicFramePr>
          <p:cNvPr id="24" name="Object 23">
            <a:extLst>
              <a:ext uri="{FF2B5EF4-FFF2-40B4-BE49-F238E27FC236}">
                <a16:creationId xmlns:a16="http://schemas.microsoft.com/office/drawing/2014/main" xmlns="" id="{2A3CDF12-77DE-48F3-AE8F-34A640DE20C1}"/>
              </a:ext>
            </a:extLst>
          </p:cNvPr>
          <p:cNvGraphicFramePr>
            <a:graphicFrameLocks noChangeAspect="1"/>
          </p:cNvGraphicFramePr>
          <p:nvPr>
            <p:extLst>
              <p:ext uri="{D42A27DB-BD31-4B8C-83A1-F6EECF244321}">
                <p14:modId xmlns:p14="http://schemas.microsoft.com/office/powerpoint/2010/main" val="2275352971"/>
              </p:ext>
            </p:extLst>
          </p:nvPr>
        </p:nvGraphicFramePr>
        <p:xfrm>
          <a:off x="5539646" y="5494685"/>
          <a:ext cx="1165225" cy="382587"/>
        </p:xfrm>
        <a:graphic>
          <a:graphicData uri="http://schemas.openxmlformats.org/presentationml/2006/ole">
            <mc:AlternateContent xmlns:mc="http://schemas.openxmlformats.org/markup-compatibility/2006">
              <mc:Choice xmlns:v="urn:schemas-microsoft-com:vml" Requires="v">
                <p:oleObj spid="_x0000_s1788897" name="Equation" r:id="rId26" imgW="685800" imgH="228600" progId="Equation.DSMT4">
                  <p:embed/>
                </p:oleObj>
              </mc:Choice>
              <mc:Fallback>
                <p:oleObj name="Equation" r:id="rId26" imgW="685800" imgH="228600" progId="Equation.DSMT4">
                  <p:embed/>
                  <p:pic>
                    <p:nvPicPr>
                      <p:cNvPr id="14" name="Object 13"/>
                      <p:cNvPicPr>
                        <a:picLocks noChangeAspect="1" noChangeArrowheads="1"/>
                      </p:cNvPicPr>
                      <p:nvPr/>
                    </p:nvPicPr>
                    <p:blipFill>
                      <a:blip r:embed="rId27"/>
                      <a:srcRect/>
                      <a:stretch>
                        <a:fillRect/>
                      </a:stretch>
                    </p:blipFill>
                    <p:spPr bwMode="auto">
                      <a:xfrm>
                        <a:off x="5539646" y="5494685"/>
                        <a:ext cx="1165225" cy="382587"/>
                      </a:xfrm>
                      <a:prstGeom prst="rect">
                        <a:avLst/>
                      </a:prstGeom>
                      <a:noFill/>
                      <a:ln w="25400">
                        <a:noFill/>
                        <a:miter lim="800000"/>
                        <a:headEnd/>
                        <a:tailEnd/>
                      </a:ln>
                    </p:spPr>
                  </p:pic>
                </p:oleObj>
              </mc:Fallback>
            </mc:AlternateContent>
          </a:graphicData>
        </a:graphic>
      </p:graphicFrame>
    </p:spTree>
    <p:extLst>
      <p:ext uri="{BB962C8B-B14F-4D97-AF65-F5344CB8AC3E}">
        <p14:creationId xmlns:p14="http://schemas.microsoft.com/office/powerpoint/2010/main" val="3407946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395536" y="54400"/>
            <a:ext cx="8280920"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Коэффициент теплопроводности в газе</a:t>
            </a:r>
          </a:p>
        </p:txBody>
      </p:sp>
      <p:graphicFrame>
        <p:nvGraphicFramePr>
          <p:cNvPr id="5" name="Object 4"/>
          <p:cNvGraphicFramePr>
            <a:graphicFrameLocks noChangeAspect="1"/>
          </p:cNvGraphicFramePr>
          <p:nvPr>
            <p:extLst>
              <p:ext uri="{D42A27DB-BD31-4B8C-83A1-F6EECF244321}">
                <p14:modId xmlns:p14="http://schemas.microsoft.com/office/powerpoint/2010/main" val="391076220"/>
              </p:ext>
            </p:extLst>
          </p:nvPr>
        </p:nvGraphicFramePr>
        <p:xfrm>
          <a:off x="251520" y="764704"/>
          <a:ext cx="1489075" cy="723900"/>
        </p:xfrm>
        <a:graphic>
          <a:graphicData uri="http://schemas.openxmlformats.org/presentationml/2006/ole">
            <mc:AlternateContent xmlns:mc="http://schemas.openxmlformats.org/markup-compatibility/2006">
              <mc:Choice xmlns:v="urn:schemas-microsoft-com:vml" Requires="v">
                <p:oleObj spid="_x0000_s1807654" name="Equation" r:id="rId3" imgW="876240" imgH="431640" progId="Equation.DSMT4">
                  <p:embed/>
                </p:oleObj>
              </mc:Choice>
              <mc:Fallback>
                <p:oleObj name="Equation" r:id="rId3" imgW="876240" imgH="431640" progId="Equation.DSMT4">
                  <p:embed/>
                  <p:pic>
                    <p:nvPicPr>
                      <p:cNvPr id="0" name="Object 12"/>
                      <p:cNvPicPr>
                        <a:picLocks noChangeAspect="1" noChangeArrowheads="1"/>
                      </p:cNvPicPr>
                      <p:nvPr/>
                    </p:nvPicPr>
                    <p:blipFill>
                      <a:blip r:embed="rId4"/>
                      <a:srcRect/>
                      <a:stretch>
                        <a:fillRect/>
                      </a:stretch>
                    </p:blipFill>
                    <p:spPr bwMode="auto">
                      <a:xfrm>
                        <a:off x="251520" y="764704"/>
                        <a:ext cx="1489075" cy="723900"/>
                      </a:xfrm>
                      <a:prstGeom prst="rect">
                        <a:avLst/>
                      </a:prstGeom>
                      <a:noFill/>
                      <a:ln w="2540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37859826"/>
              </p:ext>
            </p:extLst>
          </p:nvPr>
        </p:nvGraphicFramePr>
        <p:xfrm>
          <a:off x="8089900" y="796925"/>
          <a:ext cx="606425" cy="660400"/>
        </p:xfrm>
        <a:graphic>
          <a:graphicData uri="http://schemas.openxmlformats.org/presentationml/2006/ole">
            <mc:AlternateContent xmlns:mc="http://schemas.openxmlformats.org/markup-compatibility/2006">
              <mc:Choice xmlns:v="urn:schemas-microsoft-com:vml" Requires="v">
                <p:oleObj spid="_x0000_s1807655" name="Equation" r:id="rId5" imgW="355320" imgH="393480" progId="Equation.DSMT4">
                  <p:embed/>
                </p:oleObj>
              </mc:Choice>
              <mc:Fallback>
                <p:oleObj name="Equation" r:id="rId5" imgW="355320" imgH="393480" progId="Equation.DSMT4">
                  <p:embed/>
                  <p:pic>
                    <p:nvPicPr>
                      <p:cNvPr id="0" name="Object 8"/>
                      <p:cNvPicPr>
                        <a:picLocks noChangeAspect="1" noChangeArrowheads="1"/>
                      </p:cNvPicPr>
                      <p:nvPr/>
                    </p:nvPicPr>
                    <p:blipFill>
                      <a:blip r:embed="rId6"/>
                      <a:srcRect/>
                      <a:stretch>
                        <a:fillRect/>
                      </a:stretch>
                    </p:blipFill>
                    <p:spPr bwMode="auto">
                      <a:xfrm>
                        <a:off x="8089900" y="796925"/>
                        <a:ext cx="6064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7" name="Rectangle 6"/>
          <p:cNvSpPr/>
          <p:nvPr/>
        </p:nvSpPr>
        <p:spPr>
          <a:xfrm>
            <a:off x="5278578" y="957377"/>
            <a:ext cx="2763307" cy="338554"/>
          </a:xfrm>
          <a:prstGeom prst="rect">
            <a:avLst/>
          </a:prstGeom>
        </p:spPr>
        <p:txBody>
          <a:bodyPr wrap="square">
            <a:spAutoFit/>
          </a:bodyPr>
          <a:lstStyle/>
          <a:p>
            <a:pPr algn="just"/>
            <a:r>
              <a:rPr lang="ru-RU" sz="1600" dirty="0">
                <a:latin typeface="Arial" pitchFamily="34" charset="0"/>
                <a:cs typeface="Arial" pitchFamily="34" charset="0"/>
              </a:rPr>
              <a:t>Единица измерения в СИ</a:t>
            </a:r>
          </a:p>
        </p:txBody>
      </p:sp>
      <p:graphicFrame>
        <p:nvGraphicFramePr>
          <p:cNvPr id="10" name="Object 9"/>
          <p:cNvGraphicFramePr>
            <a:graphicFrameLocks noChangeAspect="1"/>
          </p:cNvGraphicFramePr>
          <p:nvPr>
            <p:extLst>
              <p:ext uri="{D42A27DB-BD31-4B8C-83A1-F6EECF244321}">
                <p14:modId xmlns:p14="http://schemas.microsoft.com/office/powerpoint/2010/main" val="3578457123"/>
              </p:ext>
            </p:extLst>
          </p:nvPr>
        </p:nvGraphicFramePr>
        <p:xfrm>
          <a:off x="2004095" y="796454"/>
          <a:ext cx="1511300" cy="660400"/>
        </p:xfrm>
        <a:graphic>
          <a:graphicData uri="http://schemas.openxmlformats.org/presentationml/2006/ole">
            <mc:AlternateContent xmlns:mc="http://schemas.openxmlformats.org/markup-compatibility/2006">
              <mc:Choice xmlns:v="urn:schemas-microsoft-com:vml" Requires="v">
                <p:oleObj spid="_x0000_s1807656" name="Equation" r:id="rId7" imgW="888840" imgH="393480" progId="Equation.DSMT4">
                  <p:embed/>
                </p:oleObj>
              </mc:Choice>
              <mc:Fallback>
                <p:oleObj name="Equation" r:id="rId7" imgW="888840" imgH="393480" progId="Equation.DSMT4">
                  <p:embed/>
                  <p:pic>
                    <p:nvPicPr>
                      <p:cNvPr id="0" name=""/>
                      <p:cNvPicPr>
                        <a:picLocks noChangeAspect="1" noChangeArrowheads="1"/>
                      </p:cNvPicPr>
                      <p:nvPr/>
                    </p:nvPicPr>
                    <p:blipFill>
                      <a:blip r:embed="rId8"/>
                      <a:srcRect/>
                      <a:stretch>
                        <a:fillRect/>
                      </a:stretch>
                    </p:blipFill>
                    <p:spPr bwMode="auto">
                      <a:xfrm>
                        <a:off x="2004095" y="796454"/>
                        <a:ext cx="1511300" cy="660400"/>
                      </a:xfrm>
                      <a:prstGeom prst="rect">
                        <a:avLst/>
                      </a:prstGeom>
                      <a:noFill/>
                      <a:ln w="2540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533218745"/>
              </p:ext>
            </p:extLst>
          </p:nvPr>
        </p:nvGraphicFramePr>
        <p:xfrm>
          <a:off x="3779912" y="796454"/>
          <a:ext cx="1293813" cy="660400"/>
        </p:xfrm>
        <a:graphic>
          <a:graphicData uri="http://schemas.openxmlformats.org/presentationml/2006/ole">
            <mc:AlternateContent xmlns:mc="http://schemas.openxmlformats.org/markup-compatibility/2006">
              <mc:Choice xmlns:v="urn:schemas-microsoft-com:vml" Requires="v">
                <p:oleObj spid="_x0000_s1807657" name="Equation" r:id="rId9" imgW="761760" imgH="393480" progId="Equation.DSMT4">
                  <p:embed/>
                </p:oleObj>
              </mc:Choice>
              <mc:Fallback>
                <p:oleObj name="Equation" r:id="rId9" imgW="761760" imgH="393480" progId="Equation.DSMT4">
                  <p:embed/>
                  <p:pic>
                    <p:nvPicPr>
                      <p:cNvPr id="0" name=""/>
                      <p:cNvPicPr>
                        <a:picLocks noChangeAspect="1" noChangeArrowheads="1"/>
                      </p:cNvPicPr>
                      <p:nvPr/>
                    </p:nvPicPr>
                    <p:blipFill>
                      <a:blip r:embed="rId10"/>
                      <a:srcRect/>
                      <a:stretch>
                        <a:fillRect/>
                      </a:stretch>
                    </p:blipFill>
                    <p:spPr bwMode="auto">
                      <a:xfrm>
                        <a:off x="3779912" y="796454"/>
                        <a:ext cx="1293813" cy="660400"/>
                      </a:xfrm>
                      <a:prstGeom prst="rect">
                        <a:avLst/>
                      </a:prstGeom>
                      <a:noFill/>
                      <a:ln w="2540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03971169"/>
              </p:ext>
            </p:extLst>
          </p:nvPr>
        </p:nvGraphicFramePr>
        <p:xfrm>
          <a:off x="467544" y="2109506"/>
          <a:ext cx="1143000" cy="708025"/>
        </p:xfrm>
        <a:graphic>
          <a:graphicData uri="http://schemas.openxmlformats.org/presentationml/2006/ole">
            <mc:AlternateContent xmlns:mc="http://schemas.openxmlformats.org/markup-compatibility/2006">
              <mc:Choice xmlns:v="urn:schemas-microsoft-com:vml" Requires="v">
                <p:oleObj spid="_x0000_s1807658" name="Equation" r:id="rId11" imgW="672840" imgH="419040" progId="Equation.DSMT4">
                  <p:embed/>
                </p:oleObj>
              </mc:Choice>
              <mc:Fallback>
                <p:oleObj name="Equation" r:id="rId11" imgW="672840" imgH="419040" progId="Equation.DSMT4">
                  <p:embed/>
                  <p:pic>
                    <p:nvPicPr>
                      <p:cNvPr id="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7544" y="2109506"/>
                        <a:ext cx="1143000" cy="708025"/>
                      </a:xfrm>
                      <a:prstGeom prst="rect">
                        <a:avLst/>
                      </a:prstGeom>
                      <a:noFill/>
                      <a:ln w="31750">
                        <a:noFill/>
                        <a:miter lim="800000"/>
                        <a:headEnd/>
                        <a:tailEnd/>
                      </a:ln>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544433443"/>
              </p:ext>
            </p:extLst>
          </p:nvPr>
        </p:nvGraphicFramePr>
        <p:xfrm>
          <a:off x="3075937" y="2106802"/>
          <a:ext cx="3454400" cy="725487"/>
        </p:xfrm>
        <a:graphic>
          <a:graphicData uri="http://schemas.openxmlformats.org/presentationml/2006/ole">
            <mc:AlternateContent xmlns:mc="http://schemas.openxmlformats.org/markup-compatibility/2006">
              <mc:Choice xmlns:v="urn:schemas-microsoft-com:vml" Requires="v">
                <p:oleObj spid="_x0000_s1807659" name="Equation" r:id="rId13" imgW="2031840" imgH="431640" progId="Equation.DSMT4">
                  <p:embed/>
                </p:oleObj>
              </mc:Choice>
              <mc:Fallback>
                <p:oleObj name="Equation" r:id="rId13" imgW="2031840" imgH="431640" progId="Equation.DSMT4">
                  <p:embed/>
                  <p:pic>
                    <p:nvPicPr>
                      <p:cNvPr id="0" name=""/>
                      <p:cNvPicPr>
                        <a:picLocks noChangeAspect="1" noChangeArrowheads="1"/>
                      </p:cNvPicPr>
                      <p:nvPr/>
                    </p:nvPicPr>
                    <p:blipFill>
                      <a:blip r:embed="rId14"/>
                      <a:srcRect/>
                      <a:stretch>
                        <a:fillRect/>
                      </a:stretch>
                    </p:blipFill>
                    <p:spPr bwMode="auto">
                      <a:xfrm>
                        <a:off x="3075937" y="2106802"/>
                        <a:ext cx="3454400" cy="725487"/>
                      </a:xfrm>
                      <a:prstGeom prst="rect">
                        <a:avLst/>
                      </a:prstGeom>
                      <a:noFill/>
                      <a:ln w="25400">
                        <a:noFill/>
                        <a:miter lim="800000"/>
                        <a:headEnd/>
                        <a:tailEnd/>
                      </a:ln>
                    </p:spPr>
                  </p:pic>
                </p:oleObj>
              </mc:Fallback>
            </mc:AlternateContent>
          </a:graphicData>
        </a:graphic>
      </p:graphicFrame>
      <p:sp>
        <p:nvSpPr>
          <p:cNvPr id="14" name="Rectangle 13"/>
          <p:cNvSpPr/>
          <p:nvPr/>
        </p:nvSpPr>
        <p:spPr>
          <a:xfrm>
            <a:off x="251520" y="1605449"/>
            <a:ext cx="7560840" cy="338554"/>
          </a:xfrm>
          <a:prstGeom prst="rect">
            <a:avLst/>
          </a:prstGeom>
        </p:spPr>
        <p:txBody>
          <a:bodyPr wrap="square">
            <a:spAutoFit/>
          </a:bodyPr>
          <a:lstStyle/>
          <a:p>
            <a:pPr algn="just"/>
            <a:r>
              <a:rPr lang="ru-RU" sz="1600" dirty="0">
                <a:latin typeface="Arial" pitchFamily="34" charset="0"/>
                <a:cs typeface="Arial" pitchFamily="34" charset="0"/>
              </a:rPr>
              <a:t>Длина свободного пробега в газе обратно пропорциональна концентрации</a:t>
            </a:r>
          </a:p>
        </p:txBody>
      </p:sp>
      <p:sp>
        <p:nvSpPr>
          <p:cNvPr id="15" name="Right Arrow 14"/>
          <p:cNvSpPr/>
          <p:nvPr/>
        </p:nvSpPr>
        <p:spPr>
          <a:xfrm>
            <a:off x="1979712" y="2253522"/>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Rectangle 15"/>
          <p:cNvSpPr/>
          <p:nvPr/>
        </p:nvSpPr>
        <p:spPr>
          <a:xfrm>
            <a:off x="0" y="2901594"/>
            <a:ext cx="9144000" cy="830997"/>
          </a:xfrm>
          <a:prstGeom prst="rect">
            <a:avLst/>
          </a:prstGeom>
        </p:spPr>
        <p:txBody>
          <a:bodyPr wrap="square">
            <a:spAutoFit/>
          </a:bodyPr>
          <a:lstStyle/>
          <a:p>
            <a:pPr algn="just"/>
            <a:r>
              <a:rPr lang="ru-RU" sz="1600" dirty="0">
                <a:latin typeface="Arial" pitchFamily="34" charset="0"/>
                <a:cs typeface="Arial" pitchFamily="34" charset="0"/>
              </a:rPr>
              <a:t>При постоянной температуре коэффициент теплопроводности газа не зависит от концентрации, и, следовательно, не зависит от давления. Только при самых малых давлениях коэффициент теплопроводности начинает уменьшаться с уменьшением давления</a:t>
            </a:r>
          </a:p>
        </p:txBody>
      </p:sp>
      <p:graphicFrame>
        <p:nvGraphicFramePr>
          <p:cNvPr id="17" name="Object 16"/>
          <p:cNvGraphicFramePr>
            <a:graphicFrameLocks noChangeAspect="1"/>
          </p:cNvGraphicFramePr>
          <p:nvPr>
            <p:extLst>
              <p:ext uri="{D42A27DB-BD31-4B8C-83A1-F6EECF244321}">
                <p14:modId xmlns:p14="http://schemas.microsoft.com/office/powerpoint/2010/main" val="1350732525"/>
              </p:ext>
            </p:extLst>
          </p:nvPr>
        </p:nvGraphicFramePr>
        <p:xfrm>
          <a:off x="1990725" y="4024313"/>
          <a:ext cx="1338263" cy="361950"/>
        </p:xfrm>
        <a:graphic>
          <a:graphicData uri="http://schemas.openxmlformats.org/presentationml/2006/ole">
            <mc:AlternateContent xmlns:mc="http://schemas.openxmlformats.org/markup-compatibility/2006">
              <mc:Choice xmlns:v="urn:schemas-microsoft-com:vml" Requires="v">
                <p:oleObj spid="_x0000_s1807660" name="Equation" r:id="rId15" imgW="787320" imgH="215640" progId="Equation.DSMT4">
                  <p:embed/>
                </p:oleObj>
              </mc:Choice>
              <mc:Fallback>
                <p:oleObj name="Equation" r:id="rId15" imgW="787320" imgH="215640" progId="Equation.DSMT4">
                  <p:embed/>
                  <p:pic>
                    <p:nvPicPr>
                      <p:cNvPr id="0" name=""/>
                      <p:cNvPicPr>
                        <a:picLocks noChangeAspect="1" noChangeArrowheads="1"/>
                      </p:cNvPicPr>
                      <p:nvPr/>
                    </p:nvPicPr>
                    <p:blipFill>
                      <a:blip r:embed="rId16"/>
                      <a:srcRect/>
                      <a:stretch>
                        <a:fillRect/>
                      </a:stretch>
                    </p:blipFill>
                    <p:spPr bwMode="auto">
                      <a:xfrm>
                        <a:off x="1990725" y="4024313"/>
                        <a:ext cx="1338263" cy="361950"/>
                      </a:xfrm>
                      <a:prstGeom prst="rect">
                        <a:avLst/>
                      </a:prstGeom>
                      <a:noFill/>
                      <a:ln w="25400">
                        <a:noFill/>
                        <a:miter lim="800000"/>
                        <a:headEnd/>
                        <a:tailEnd/>
                      </a:ln>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2771238569"/>
              </p:ext>
            </p:extLst>
          </p:nvPr>
        </p:nvGraphicFramePr>
        <p:xfrm>
          <a:off x="6905625" y="2016125"/>
          <a:ext cx="2012950" cy="815975"/>
        </p:xfrm>
        <a:graphic>
          <a:graphicData uri="http://schemas.openxmlformats.org/presentationml/2006/ole">
            <mc:AlternateContent xmlns:mc="http://schemas.openxmlformats.org/markup-compatibility/2006">
              <mc:Choice xmlns:v="urn:schemas-microsoft-com:vml" Requires="v">
                <p:oleObj spid="_x0000_s1807661" name="Equation" r:id="rId17" imgW="1180800" imgH="482400" progId="Equation.DSMT4">
                  <p:embed/>
                </p:oleObj>
              </mc:Choice>
              <mc:Fallback>
                <p:oleObj name="Equation" r:id="rId17" imgW="1180800" imgH="482400" progId="Equation.DSMT4">
                  <p:embed/>
                  <p:pic>
                    <p:nvPicPr>
                      <p:cNvPr id="0" name="Object 12"/>
                      <p:cNvPicPr>
                        <a:picLocks noChangeAspect="1" noChangeArrowheads="1"/>
                      </p:cNvPicPr>
                      <p:nvPr/>
                    </p:nvPicPr>
                    <p:blipFill>
                      <a:blip r:embed="rId18"/>
                      <a:srcRect/>
                      <a:stretch>
                        <a:fillRect/>
                      </a:stretch>
                    </p:blipFill>
                    <p:spPr bwMode="auto">
                      <a:xfrm>
                        <a:off x="6905625" y="2016125"/>
                        <a:ext cx="201295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9" name="Right Arrow 18"/>
          <p:cNvSpPr/>
          <p:nvPr/>
        </p:nvSpPr>
        <p:spPr>
          <a:xfrm>
            <a:off x="1197149" y="4024114"/>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Rectangle 19"/>
          <p:cNvSpPr/>
          <p:nvPr/>
        </p:nvSpPr>
        <p:spPr>
          <a:xfrm>
            <a:off x="35496" y="4653136"/>
            <a:ext cx="8928992" cy="1077218"/>
          </a:xfrm>
          <a:prstGeom prst="rect">
            <a:avLst/>
          </a:prstGeom>
        </p:spPr>
        <p:txBody>
          <a:bodyPr wrap="square">
            <a:spAutoFit/>
          </a:bodyPr>
          <a:lstStyle/>
          <a:p>
            <a:pPr algn="just"/>
            <a:r>
              <a:rPr lang="ru-RU" sz="1600" dirty="0">
                <a:latin typeface="Arial" pitchFamily="34" charset="0"/>
                <a:cs typeface="Arial" pitchFamily="34" charset="0"/>
              </a:rPr>
              <a:t>В первом приближении коэффициент теплопроводности пропорционален корню из температуры. Также необходимо учесть уменьшение сечения рассеяния с температурой. Поэтому коэффициент теплопроводности возрастает несколько быстрее. Для многоатомных газов с температурой дополнительно возрастает теплоемкость.</a:t>
            </a:r>
          </a:p>
        </p:txBody>
      </p:sp>
      <p:graphicFrame>
        <p:nvGraphicFramePr>
          <p:cNvPr id="22" name="Object 21"/>
          <p:cNvGraphicFramePr>
            <a:graphicFrameLocks noChangeAspect="1"/>
          </p:cNvGraphicFramePr>
          <p:nvPr>
            <p:extLst>
              <p:ext uri="{D42A27DB-BD31-4B8C-83A1-F6EECF244321}">
                <p14:modId xmlns:p14="http://schemas.microsoft.com/office/powerpoint/2010/main" val="2407590878"/>
              </p:ext>
            </p:extLst>
          </p:nvPr>
        </p:nvGraphicFramePr>
        <p:xfrm>
          <a:off x="4067944" y="4005263"/>
          <a:ext cx="2130425" cy="430212"/>
        </p:xfrm>
        <a:graphic>
          <a:graphicData uri="http://schemas.openxmlformats.org/presentationml/2006/ole">
            <mc:AlternateContent xmlns:mc="http://schemas.openxmlformats.org/markup-compatibility/2006">
              <mc:Choice xmlns:v="urn:schemas-microsoft-com:vml" Requires="v">
                <p:oleObj spid="_x0000_s1807662" name="Equation" r:id="rId19" imgW="1117440" imgH="253800" progId="Equation.DSMT4">
                  <p:embed/>
                </p:oleObj>
              </mc:Choice>
              <mc:Fallback>
                <p:oleObj name="Equation" r:id="rId19" imgW="1117440" imgH="253800" progId="Equation.DSMT4">
                  <p:embed/>
                  <p:pic>
                    <p:nvPicPr>
                      <p:cNvPr id="0" name="Object 5"/>
                      <p:cNvPicPr>
                        <a:picLocks noChangeAspect="1" noChangeArrowheads="1"/>
                      </p:cNvPicPr>
                      <p:nvPr/>
                    </p:nvPicPr>
                    <p:blipFill>
                      <a:blip r:embed="rId20"/>
                      <a:srcRect/>
                      <a:stretch>
                        <a:fillRect/>
                      </a:stretch>
                    </p:blipFill>
                    <p:spPr bwMode="auto">
                      <a:xfrm>
                        <a:off x="4067944" y="4005263"/>
                        <a:ext cx="21304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3739784820"/>
              </p:ext>
            </p:extLst>
          </p:nvPr>
        </p:nvGraphicFramePr>
        <p:xfrm>
          <a:off x="285750" y="5878513"/>
          <a:ext cx="1508125" cy="808037"/>
        </p:xfrm>
        <a:graphic>
          <a:graphicData uri="http://schemas.openxmlformats.org/presentationml/2006/ole">
            <mc:AlternateContent xmlns:mc="http://schemas.openxmlformats.org/markup-compatibility/2006">
              <mc:Choice xmlns:v="urn:schemas-microsoft-com:vml" Requires="v">
                <p:oleObj spid="_x0000_s1807663" name="Equation" r:id="rId21" imgW="888840" imgH="482400" progId="Equation.DSMT4">
                  <p:embed/>
                </p:oleObj>
              </mc:Choice>
              <mc:Fallback>
                <p:oleObj name="Equation" r:id="rId21" imgW="888840" imgH="482400" progId="Equation.DSMT4">
                  <p:embed/>
                  <p:pic>
                    <p:nvPicPr>
                      <p:cNvPr id="0" name=""/>
                      <p:cNvPicPr>
                        <a:picLocks noChangeAspect="1" noChangeArrowheads="1"/>
                      </p:cNvPicPr>
                      <p:nvPr/>
                    </p:nvPicPr>
                    <p:blipFill>
                      <a:blip r:embed="rId22"/>
                      <a:srcRect/>
                      <a:stretch>
                        <a:fillRect/>
                      </a:stretch>
                    </p:blipFill>
                    <p:spPr bwMode="auto">
                      <a:xfrm>
                        <a:off x="285750" y="5878513"/>
                        <a:ext cx="1508125" cy="808037"/>
                      </a:xfrm>
                      <a:prstGeom prst="rect">
                        <a:avLst/>
                      </a:prstGeom>
                      <a:noFill/>
                      <a:ln w="25400">
                        <a:noFill/>
                        <a:miter lim="800000"/>
                        <a:headEnd/>
                        <a:tailEnd/>
                      </a:ln>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192032457"/>
              </p:ext>
            </p:extLst>
          </p:nvPr>
        </p:nvGraphicFramePr>
        <p:xfrm>
          <a:off x="95250" y="4024313"/>
          <a:ext cx="1017588" cy="365125"/>
        </p:xfrm>
        <a:graphic>
          <a:graphicData uri="http://schemas.openxmlformats.org/presentationml/2006/ole">
            <mc:AlternateContent xmlns:mc="http://schemas.openxmlformats.org/markup-compatibility/2006">
              <mc:Choice xmlns:v="urn:schemas-microsoft-com:vml" Requires="v">
                <p:oleObj spid="_x0000_s1807664" name="Equation" r:id="rId23" imgW="596880" imgH="215640" progId="Equation.DSMT4">
                  <p:embed/>
                </p:oleObj>
              </mc:Choice>
              <mc:Fallback>
                <p:oleObj name="Equation" r:id="rId23" imgW="596880" imgH="215640" progId="Equation.DSMT4">
                  <p:embed/>
                  <p:pic>
                    <p:nvPicPr>
                      <p:cNvPr id="0" name=""/>
                      <p:cNvPicPr>
                        <a:picLocks noChangeAspect="1" noChangeArrowheads="1"/>
                      </p:cNvPicPr>
                      <p:nvPr/>
                    </p:nvPicPr>
                    <p:blipFill>
                      <a:blip r:embed="rId24"/>
                      <a:srcRect/>
                      <a:stretch>
                        <a:fillRect/>
                      </a:stretch>
                    </p:blipFill>
                    <p:spPr bwMode="auto">
                      <a:xfrm>
                        <a:off x="95250" y="4024313"/>
                        <a:ext cx="10175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2733980981"/>
              </p:ext>
            </p:extLst>
          </p:nvPr>
        </p:nvGraphicFramePr>
        <p:xfrm>
          <a:off x="7092950" y="3797300"/>
          <a:ext cx="1987550" cy="788988"/>
        </p:xfrm>
        <a:graphic>
          <a:graphicData uri="http://schemas.openxmlformats.org/presentationml/2006/ole">
            <mc:AlternateContent xmlns:mc="http://schemas.openxmlformats.org/markup-compatibility/2006">
              <mc:Choice xmlns:v="urn:schemas-microsoft-com:vml" Requires="v">
                <p:oleObj spid="_x0000_s1807665" name="Equation" r:id="rId25" imgW="1168200" imgH="469800" progId="Equation.DSMT4">
                  <p:embed/>
                </p:oleObj>
              </mc:Choice>
              <mc:Fallback>
                <p:oleObj name="Equation" r:id="rId25" imgW="1168200" imgH="469800" progId="Equation.DSMT4">
                  <p:embed/>
                  <p:pic>
                    <p:nvPicPr>
                      <p:cNvPr id="0" name=""/>
                      <p:cNvPicPr>
                        <a:picLocks noChangeAspect="1" noChangeArrowheads="1"/>
                      </p:cNvPicPr>
                      <p:nvPr/>
                    </p:nvPicPr>
                    <p:blipFill>
                      <a:blip r:embed="rId26"/>
                      <a:srcRect/>
                      <a:stretch>
                        <a:fillRect/>
                      </a:stretch>
                    </p:blipFill>
                    <p:spPr bwMode="auto">
                      <a:xfrm>
                        <a:off x="7092950" y="3797300"/>
                        <a:ext cx="1987550" cy="788988"/>
                      </a:xfrm>
                      <a:prstGeom prst="rect">
                        <a:avLst/>
                      </a:prstGeom>
                      <a:noFill/>
                      <a:ln w="25400">
                        <a:noFill/>
                        <a:miter lim="800000"/>
                        <a:headEnd/>
                        <a:tailEnd/>
                      </a:ln>
                    </p:spPr>
                  </p:pic>
                </p:oleObj>
              </mc:Fallback>
            </mc:AlternateContent>
          </a:graphicData>
        </a:graphic>
      </p:graphicFrame>
      <p:sp>
        <p:nvSpPr>
          <p:cNvPr id="26" name="Right Arrow 25"/>
          <p:cNvSpPr/>
          <p:nvPr/>
        </p:nvSpPr>
        <p:spPr>
          <a:xfrm>
            <a:off x="6300192" y="4005064"/>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Rectangle 26"/>
          <p:cNvSpPr/>
          <p:nvPr/>
        </p:nvSpPr>
        <p:spPr>
          <a:xfrm>
            <a:off x="2007518" y="5838363"/>
            <a:ext cx="6956970" cy="830997"/>
          </a:xfrm>
          <a:prstGeom prst="rect">
            <a:avLst/>
          </a:prstGeom>
        </p:spPr>
        <p:txBody>
          <a:bodyPr wrap="square">
            <a:spAutoFit/>
          </a:bodyPr>
          <a:lstStyle/>
          <a:p>
            <a:pPr algn="just"/>
            <a:r>
              <a:rPr lang="ru-RU" sz="1600" dirty="0">
                <a:latin typeface="Arial" pitchFamily="34" charset="0"/>
                <a:cs typeface="Arial" pitchFamily="34" charset="0"/>
              </a:rPr>
              <a:t>Средняя скорость при данной температуре обратно пропорциональна массе. Коэффициент теплопроводности легких газов больше, чем у тяжелых газов. Кислород при </a:t>
            </a:r>
            <a:r>
              <a:rPr lang="ru-RU" sz="1600" dirty="0" err="1">
                <a:latin typeface="Arial" pitchFamily="34" charset="0"/>
                <a:cs typeface="Arial" pitchFamily="34" charset="0"/>
              </a:rPr>
              <a:t>н.у</a:t>
            </a:r>
            <a:r>
              <a:rPr lang="ru-RU" sz="1600" dirty="0">
                <a:latin typeface="Arial" pitchFamily="34" charset="0"/>
                <a:cs typeface="Arial" pitchFamily="34" charset="0"/>
              </a:rPr>
              <a:t>. 0.024 Вт/</a:t>
            </a:r>
            <a:r>
              <a:rPr lang="ru-RU" sz="1600" dirty="0" err="1">
                <a:latin typeface="Arial" pitchFamily="34" charset="0"/>
                <a:cs typeface="Arial" pitchFamily="34" charset="0"/>
              </a:rPr>
              <a:t>мК</a:t>
            </a:r>
            <a:r>
              <a:rPr lang="ru-RU" sz="1600" dirty="0">
                <a:latin typeface="Arial" pitchFamily="34" charset="0"/>
                <a:cs typeface="Arial" pitchFamily="34" charset="0"/>
              </a:rPr>
              <a:t>, водород 0.176 Вт/</a:t>
            </a:r>
            <a:r>
              <a:rPr lang="ru-RU" sz="1600" dirty="0" err="1">
                <a:latin typeface="Arial" pitchFamily="34" charset="0"/>
                <a:cs typeface="Arial" pitchFamily="34" charset="0"/>
              </a:rPr>
              <a:t>мК</a:t>
            </a:r>
            <a:r>
              <a:rPr lang="ru-RU" sz="1600" dirty="0">
                <a:latin typeface="Arial" pitchFamily="34" charset="0"/>
                <a:cs typeface="Arial" pitchFamily="34" charset="0"/>
              </a:rPr>
              <a:t>.</a:t>
            </a:r>
          </a:p>
        </p:txBody>
      </p:sp>
    </p:spTree>
    <p:extLst>
      <p:ext uri="{BB962C8B-B14F-4D97-AF65-F5344CB8AC3E}">
        <p14:creationId xmlns:p14="http://schemas.microsoft.com/office/powerpoint/2010/main" val="788953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395536" y="54400"/>
            <a:ext cx="8280920"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Коэффициент теплопроводности в газе</a:t>
            </a:r>
          </a:p>
        </p:txBody>
      </p:sp>
      <p:sp>
        <p:nvSpPr>
          <p:cNvPr id="5" name="Rectangle 4"/>
          <p:cNvSpPr/>
          <p:nvPr/>
        </p:nvSpPr>
        <p:spPr>
          <a:xfrm>
            <a:off x="467544" y="980728"/>
            <a:ext cx="7920880" cy="338554"/>
          </a:xfrm>
          <a:prstGeom prst="rect">
            <a:avLst/>
          </a:prstGeom>
        </p:spPr>
        <p:txBody>
          <a:bodyPr wrap="square">
            <a:spAutoFit/>
          </a:bodyPr>
          <a:lstStyle/>
          <a:p>
            <a:pPr algn="just"/>
            <a:r>
              <a:rPr lang="ru-RU" sz="1600" dirty="0">
                <a:latin typeface="Arial" pitchFamily="34" charset="0"/>
                <a:cs typeface="Arial" pitchFamily="34" charset="0"/>
              </a:rPr>
              <a:t>График зависимости от температуры</a:t>
            </a:r>
          </a:p>
        </p:txBody>
      </p:sp>
    </p:spTree>
    <p:extLst>
      <p:ext uri="{BB962C8B-B14F-4D97-AF65-F5344CB8AC3E}">
        <p14:creationId xmlns:p14="http://schemas.microsoft.com/office/powerpoint/2010/main" val="32124461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1547664" y="54400"/>
            <a:ext cx="6120680"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Вязкость (Внутреннее трение)</a:t>
            </a:r>
          </a:p>
        </p:txBody>
      </p:sp>
      <p:sp>
        <p:nvSpPr>
          <p:cNvPr id="5" name="Rectangle 4"/>
          <p:cNvSpPr/>
          <p:nvPr/>
        </p:nvSpPr>
        <p:spPr>
          <a:xfrm>
            <a:off x="236340" y="6469618"/>
            <a:ext cx="5328592" cy="369332"/>
          </a:xfrm>
          <a:prstGeom prst="rect">
            <a:avLst/>
          </a:prstGeom>
        </p:spPr>
        <p:txBody>
          <a:bodyPr wrap="square">
            <a:spAutoFit/>
          </a:bodyPr>
          <a:lstStyle/>
          <a:p>
            <a:r>
              <a:rPr lang="en-US" dirty="0"/>
              <a:t>https://www.youtube.com/watch?v=qG3-xKrr-QQ</a:t>
            </a:r>
            <a:endParaRPr lang="ru-RU" dirty="0"/>
          </a:p>
        </p:txBody>
      </p:sp>
      <p:cxnSp>
        <p:nvCxnSpPr>
          <p:cNvPr id="6" name="Straight Connector 5"/>
          <p:cNvCxnSpPr/>
          <p:nvPr/>
        </p:nvCxnSpPr>
        <p:spPr>
          <a:xfrm flipH="1">
            <a:off x="236340" y="2688630"/>
            <a:ext cx="2448272" cy="0"/>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graphicFrame>
        <p:nvGraphicFramePr>
          <p:cNvPr id="7" name="Object 6"/>
          <p:cNvGraphicFramePr>
            <a:graphicFrameLocks noChangeAspect="1"/>
          </p:cNvGraphicFramePr>
          <p:nvPr>
            <p:extLst>
              <p:ext uri="{D42A27DB-BD31-4B8C-83A1-F6EECF244321}">
                <p14:modId xmlns:p14="http://schemas.microsoft.com/office/powerpoint/2010/main" val="1224481241"/>
              </p:ext>
            </p:extLst>
          </p:nvPr>
        </p:nvGraphicFramePr>
        <p:xfrm>
          <a:off x="2771800" y="2719140"/>
          <a:ext cx="303212" cy="277812"/>
        </p:xfrm>
        <a:graphic>
          <a:graphicData uri="http://schemas.openxmlformats.org/presentationml/2006/ole">
            <mc:AlternateContent xmlns:mc="http://schemas.openxmlformats.org/markup-compatibility/2006">
              <mc:Choice xmlns:v="urn:schemas-microsoft-com:vml" Requires="v">
                <p:oleObj spid="_x0000_s1815712" name="Equation" r:id="rId3" imgW="177480" imgH="164880" progId="Equation.DSMT4">
                  <p:embed/>
                </p:oleObj>
              </mc:Choice>
              <mc:Fallback>
                <p:oleObj name="Equation" r:id="rId3" imgW="177480" imgH="16488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800" y="2719140"/>
                        <a:ext cx="3032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8" name="Straight Connector 7"/>
          <p:cNvCxnSpPr/>
          <p:nvPr/>
        </p:nvCxnSpPr>
        <p:spPr>
          <a:xfrm>
            <a:off x="236340" y="960438"/>
            <a:ext cx="0" cy="1728192"/>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graphicFrame>
        <p:nvGraphicFramePr>
          <p:cNvPr id="11" name="Object 10"/>
          <p:cNvGraphicFramePr>
            <a:graphicFrameLocks noChangeAspect="1"/>
          </p:cNvGraphicFramePr>
          <p:nvPr>
            <p:extLst>
              <p:ext uri="{D42A27DB-BD31-4B8C-83A1-F6EECF244321}">
                <p14:modId xmlns:p14="http://schemas.microsoft.com/office/powerpoint/2010/main" val="1127807410"/>
              </p:ext>
            </p:extLst>
          </p:nvPr>
        </p:nvGraphicFramePr>
        <p:xfrm>
          <a:off x="323528" y="746819"/>
          <a:ext cx="215900" cy="234950"/>
        </p:xfrm>
        <a:graphic>
          <a:graphicData uri="http://schemas.openxmlformats.org/presentationml/2006/ole">
            <mc:AlternateContent xmlns:mc="http://schemas.openxmlformats.org/markup-compatibility/2006">
              <mc:Choice xmlns:v="urn:schemas-microsoft-com:vml" Requires="v">
                <p:oleObj spid="_x0000_s1815713" name="Equation" r:id="rId5" imgW="126720" imgH="139680" progId="Equation.DSMT4">
                  <p:embed/>
                </p:oleObj>
              </mc:Choice>
              <mc:Fallback>
                <p:oleObj name="Equation" r:id="rId5" imgW="126720" imgH="139680" progId="Equation.DSMT4">
                  <p:embed/>
                  <p:pic>
                    <p:nvPicPr>
                      <p:cNvPr id="0" name=""/>
                      <p:cNvPicPr>
                        <a:picLocks noChangeAspect="1" noChangeArrowheads="1"/>
                      </p:cNvPicPr>
                      <p:nvPr/>
                    </p:nvPicPr>
                    <p:blipFill>
                      <a:blip r:embed="rId6"/>
                      <a:srcRect/>
                      <a:stretch>
                        <a:fillRect/>
                      </a:stretch>
                    </p:blipFill>
                    <p:spPr bwMode="auto">
                      <a:xfrm>
                        <a:off x="323528" y="746819"/>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3" name="Straight Connector 12"/>
          <p:cNvCxnSpPr/>
          <p:nvPr/>
        </p:nvCxnSpPr>
        <p:spPr>
          <a:xfrm flipV="1">
            <a:off x="236340" y="960438"/>
            <a:ext cx="2103412" cy="1728192"/>
          </a:xfrm>
          <a:prstGeom prst="line">
            <a:avLst/>
          </a:prstGeom>
          <a:ln w="31750">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899593" y="2110941"/>
            <a:ext cx="0" cy="577689"/>
          </a:xfrm>
          <a:prstGeom prst="line">
            <a:avLst/>
          </a:prstGeom>
          <a:ln w="41275">
            <a:solidFill>
              <a:schemeClr val="accent2">
                <a:lumMod val="75000"/>
              </a:schemeClr>
            </a:solidFill>
            <a:headEnd type="triangle" w="med" len="lg"/>
            <a:tailEnd type="none" w="lg" len="lg"/>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403648" y="1752526"/>
            <a:ext cx="0" cy="936104"/>
          </a:xfrm>
          <a:prstGeom prst="line">
            <a:avLst/>
          </a:prstGeom>
          <a:ln w="41275">
            <a:solidFill>
              <a:schemeClr val="accent2">
                <a:lumMod val="75000"/>
              </a:schemeClr>
            </a:solidFill>
            <a:headEnd type="triangle" w="med" len="lg"/>
            <a:tailEnd type="none" w="lg" len="lg"/>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907704" y="1356482"/>
            <a:ext cx="0" cy="1332148"/>
          </a:xfrm>
          <a:prstGeom prst="line">
            <a:avLst/>
          </a:prstGeom>
          <a:ln w="41275">
            <a:solidFill>
              <a:schemeClr val="accent2">
                <a:lumMod val="75000"/>
              </a:schemeClr>
            </a:solidFill>
            <a:headEnd type="triangle" w="med" len="lg"/>
            <a:tailEnd type="none" w="lg" len="lg"/>
          </a:ln>
        </p:spPr>
        <p:style>
          <a:lnRef idx="1">
            <a:schemeClr val="accent1"/>
          </a:lnRef>
          <a:fillRef idx="0">
            <a:schemeClr val="accent1"/>
          </a:fillRef>
          <a:effectRef idx="0">
            <a:schemeClr val="accent1"/>
          </a:effectRef>
          <a:fontRef idx="minor">
            <a:schemeClr val="tx1"/>
          </a:fontRef>
        </p:style>
      </p:cxnSp>
      <p:graphicFrame>
        <p:nvGraphicFramePr>
          <p:cNvPr id="22" name="Object 21"/>
          <p:cNvGraphicFramePr>
            <a:graphicFrameLocks noChangeAspect="1"/>
          </p:cNvGraphicFramePr>
          <p:nvPr>
            <p:extLst>
              <p:ext uri="{D42A27DB-BD31-4B8C-83A1-F6EECF244321}">
                <p14:modId xmlns:p14="http://schemas.microsoft.com/office/powerpoint/2010/main" val="138945631"/>
              </p:ext>
            </p:extLst>
          </p:nvPr>
        </p:nvGraphicFramePr>
        <p:xfrm>
          <a:off x="1460476" y="1960922"/>
          <a:ext cx="368300" cy="300037"/>
        </p:xfrm>
        <a:graphic>
          <a:graphicData uri="http://schemas.openxmlformats.org/presentationml/2006/ole">
            <mc:AlternateContent xmlns:mc="http://schemas.openxmlformats.org/markup-compatibility/2006">
              <mc:Choice xmlns:v="urn:schemas-microsoft-com:vml" Requires="v">
                <p:oleObj spid="_x0000_s1815714" name="Equation" r:id="rId7" imgW="215640" imgH="177480" progId="Equation.DSMT4">
                  <p:embed/>
                </p:oleObj>
              </mc:Choice>
              <mc:Fallback>
                <p:oleObj name="Equation" r:id="rId7" imgW="215640" imgH="177480" progId="Equation.DSMT4">
                  <p:embed/>
                  <p:pic>
                    <p:nvPicPr>
                      <p:cNvPr id="0" name=""/>
                      <p:cNvPicPr>
                        <a:picLocks noChangeAspect="1" noChangeArrowheads="1"/>
                      </p:cNvPicPr>
                      <p:nvPr/>
                    </p:nvPicPr>
                    <p:blipFill>
                      <a:blip r:embed="rId8"/>
                      <a:srcRect/>
                      <a:stretch>
                        <a:fillRect/>
                      </a:stretch>
                    </p:blipFill>
                    <p:spPr bwMode="auto">
                      <a:xfrm>
                        <a:off x="1460476" y="1960922"/>
                        <a:ext cx="36830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1830254224"/>
              </p:ext>
            </p:extLst>
          </p:nvPr>
        </p:nvGraphicFramePr>
        <p:xfrm>
          <a:off x="2051720" y="1447155"/>
          <a:ext cx="388937" cy="300038"/>
        </p:xfrm>
        <a:graphic>
          <a:graphicData uri="http://schemas.openxmlformats.org/presentationml/2006/ole">
            <mc:AlternateContent xmlns:mc="http://schemas.openxmlformats.org/markup-compatibility/2006">
              <mc:Choice xmlns:v="urn:schemas-microsoft-com:vml" Requires="v">
                <p:oleObj spid="_x0000_s1815715" name="Equation" r:id="rId9" imgW="228600" imgH="177480" progId="Equation.DSMT4">
                  <p:embed/>
                </p:oleObj>
              </mc:Choice>
              <mc:Fallback>
                <p:oleObj name="Equation" r:id="rId9" imgW="228600" imgH="177480" progId="Equation.DSMT4">
                  <p:embed/>
                  <p:pic>
                    <p:nvPicPr>
                      <p:cNvPr id="0" name=""/>
                      <p:cNvPicPr>
                        <a:picLocks noChangeAspect="1" noChangeArrowheads="1"/>
                      </p:cNvPicPr>
                      <p:nvPr/>
                    </p:nvPicPr>
                    <p:blipFill>
                      <a:blip r:embed="rId10"/>
                      <a:srcRect/>
                      <a:stretch>
                        <a:fillRect/>
                      </a:stretch>
                    </p:blipFill>
                    <p:spPr bwMode="auto">
                      <a:xfrm>
                        <a:off x="2051720" y="1447155"/>
                        <a:ext cx="388937"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24" name="Straight Arrow Connector 23"/>
          <p:cNvCxnSpPr/>
          <p:nvPr/>
        </p:nvCxnSpPr>
        <p:spPr>
          <a:xfrm flipV="1">
            <a:off x="1418652" y="1837880"/>
            <a:ext cx="489052" cy="1"/>
          </a:xfrm>
          <a:prstGeom prst="straightConnector1">
            <a:avLst/>
          </a:prstGeom>
          <a:ln w="19050">
            <a:solidFill>
              <a:schemeClr val="tx1"/>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2024951" y="1248470"/>
            <a:ext cx="0" cy="576064"/>
          </a:xfrm>
          <a:prstGeom prst="straightConnector1">
            <a:avLst/>
          </a:prstGeom>
          <a:ln w="19050">
            <a:solidFill>
              <a:schemeClr val="tx1"/>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3180184" y="658431"/>
            <a:ext cx="5856312" cy="2800767"/>
          </a:xfrm>
          <a:prstGeom prst="rect">
            <a:avLst/>
          </a:prstGeom>
        </p:spPr>
        <p:txBody>
          <a:bodyPr wrap="square">
            <a:spAutoFit/>
          </a:bodyPr>
          <a:lstStyle/>
          <a:p>
            <a:pPr algn="just"/>
            <a:r>
              <a:rPr lang="ru-RU" sz="1600" dirty="0">
                <a:latin typeface="Arial" pitchFamily="34" charset="0"/>
                <a:cs typeface="Arial" pitchFamily="34" charset="0"/>
              </a:rPr>
              <a:t>Вязкость обусловливается переносом импульса упорядоченного движения молекул поперек направления движения слоев газа, имеющих различные скорости. Перенос импульса происходит за счет хаотического теплового движения молекул.</a:t>
            </a:r>
          </a:p>
          <a:p>
            <a:pPr algn="just"/>
            <a:endParaRPr lang="ru-RU" sz="1600" dirty="0">
              <a:latin typeface="Arial" pitchFamily="34" charset="0"/>
              <a:cs typeface="Arial" pitchFamily="34" charset="0"/>
            </a:endParaRPr>
          </a:p>
          <a:p>
            <a:pPr algn="just"/>
            <a:r>
              <a:rPr lang="ru-RU" sz="1600" dirty="0">
                <a:latin typeface="Arial" pitchFamily="34" charset="0"/>
                <a:cs typeface="Arial" pitchFamily="34" charset="0"/>
              </a:rPr>
              <a:t>Импульс упорядоченного движения быстрее движущегося слоя уменьшается, а медленнее движущегося – увеличивается. Т.е. быстрый слой тормозится, а медленный слой ускоряется. Это означает наличие силы трения между движущимися слоями.</a:t>
            </a:r>
          </a:p>
        </p:txBody>
      </p:sp>
      <p:graphicFrame>
        <p:nvGraphicFramePr>
          <p:cNvPr id="29" name="Object 28"/>
          <p:cNvGraphicFramePr>
            <a:graphicFrameLocks noChangeAspect="1"/>
          </p:cNvGraphicFramePr>
          <p:nvPr>
            <p:extLst>
              <p:ext uri="{D42A27DB-BD31-4B8C-83A1-F6EECF244321}">
                <p14:modId xmlns:p14="http://schemas.microsoft.com/office/powerpoint/2010/main" val="1057321018"/>
              </p:ext>
            </p:extLst>
          </p:nvPr>
        </p:nvGraphicFramePr>
        <p:xfrm>
          <a:off x="405701" y="3373810"/>
          <a:ext cx="1619250" cy="703262"/>
        </p:xfrm>
        <a:graphic>
          <a:graphicData uri="http://schemas.openxmlformats.org/presentationml/2006/ole">
            <mc:AlternateContent xmlns:mc="http://schemas.openxmlformats.org/markup-compatibility/2006">
              <mc:Choice xmlns:v="urn:schemas-microsoft-com:vml" Requires="v">
                <p:oleObj spid="_x0000_s1815716" name="Equation" r:id="rId11" imgW="952087" imgH="418918" progId="Equation.DSMT4">
                  <p:embed/>
                </p:oleObj>
              </mc:Choice>
              <mc:Fallback>
                <p:oleObj name="Equation" r:id="rId11" imgW="952087" imgH="418918" progId="Equation.DSMT4">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05701" y="3373810"/>
                        <a:ext cx="1619250"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825097899"/>
              </p:ext>
            </p:extLst>
          </p:nvPr>
        </p:nvGraphicFramePr>
        <p:xfrm>
          <a:off x="2617788" y="3533552"/>
          <a:ext cx="928687" cy="384175"/>
        </p:xfrm>
        <a:graphic>
          <a:graphicData uri="http://schemas.openxmlformats.org/presentationml/2006/ole">
            <mc:AlternateContent xmlns:mc="http://schemas.openxmlformats.org/markup-compatibility/2006">
              <mc:Choice xmlns:v="urn:schemas-microsoft-com:vml" Requires="v">
                <p:oleObj spid="_x0000_s1815717" name="Equation" r:id="rId13" imgW="545760" imgH="228600" progId="Equation.DSMT4">
                  <p:embed/>
                </p:oleObj>
              </mc:Choice>
              <mc:Fallback>
                <p:oleObj name="Equation" r:id="rId13" imgW="545760" imgH="228600" progId="Equation.DSMT4">
                  <p:embed/>
                  <p:pic>
                    <p:nvPicPr>
                      <p:cNvPr id="0" name=""/>
                      <p:cNvPicPr>
                        <a:picLocks noChangeAspect="1" noChangeArrowheads="1"/>
                      </p:cNvPicPr>
                      <p:nvPr/>
                    </p:nvPicPr>
                    <p:blipFill>
                      <a:blip r:embed="rId14"/>
                      <a:srcRect/>
                      <a:stretch>
                        <a:fillRect/>
                      </a:stretch>
                    </p:blipFill>
                    <p:spPr bwMode="auto">
                      <a:xfrm>
                        <a:off x="2617788" y="3533552"/>
                        <a:ext cx="9286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31" name="Right Arrow 30"/>
          <p:cNvSpPr/>
          <p:nvPr/>
        </p:nvSpPr>
        <p:spPr>
          <a:xfrm>
            <a:off x="3995936" y="3509417"/>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32" name="Object 31"/>
          <p:cNvGraphicFramePr>
            <a:graphicFrameLocks noChangeAspect="1"/>
          </p:cNvGraphicFramePr>
          <p:nvPr>
            <p:extLst>
              <p:ext uri="{D42A27DB-BD31-4B8C-83A1-F6EECF244321}">
                <p14:modId xmlns:p14="http://schemas.microsoft.com/office/powerpoint/2010/main" val="739937645"/>
              </p:ext>
            </p:extLst>
          </p:nvPr>
        </p:nvGraphicFramePr>
        <p:xfrm>
          <a:off x="5094288" y="3373215"/>
          <a:ext cx="2743200" cy="703262"/>
        </p:xfrm>
        <a:graphic>
          <a:graphicData uri="http://schemas.openxmlformats.org/presentationml/2006/ole">
            <mc:AlternateContent xmlns:mc="http://schemas.openxmlformats.org/markup-compatibility/2006">
              <mc:Choice xmlns:v="urn:schemas-microsoft-com:vml" Requires="v">
                <p:oleObj spid="_x0000_s1815718" name="Equation" r:id="rId15" imgW="1612800" imgH="419040" progId="Equation.DSMT4">
                  <p:embed/>
                </p:oleObj>
              </mc:Choice>
              <mc:Fallback>
                <p:oleObj name="Equation" r:id="rId15" imgW="1612800" imgH="419040" progId="Equation.DSMT4">
                  <p:embed/>
                  <p:pic>
                    <p:nvPicPr>
                      <p:cNvPr id="0" name=""/>
                      <p:cNvPicPr>
                        <a:picLocks noChangeAspect="1" noChangeArrowheads="1"/>
                      </p:cNvPicPr>
                      <p:nvPr/>
                    </p:nvPicPr>
                    <p:blipFill>
                      <a:blip r:embed="rId16"/>
                      <a:srcRect/>
                      <a:stretch>
                        <a:fillRect/>
                      </a:stretch>
                    </p:blipFill>
                    <p:spPr bwMode="auto">
                      <a:xfrm>
                        <a:off x="5094288" y="3373215"/>
                        <a:ext cx="2743200"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33" name="Object 32"/>
          <p:cNvGraphicFramePr>
            <a:graphicFrameLocks noChangeAspect="1"/>
          </p:cNvGraphicFramePr>
          <p:nvPr>
            <p:extLst>
              <p:ext uri="{D42A27DB-BD31-4B8C-83A1-F6EECF244321}">
                <p14:modId xmlns:p14="http://schemas.microsoft.com/office/powerpoint/2010/main" val="4017046159"/>
              </p:ext>
            </p:extLst>
          </p:nvPr>
        </p:nvGraphicFramePr>
        <p:xfrm>
          <a:off x="236340" y="4220344"/>
          <a:ext cx="1295400" cy="660400"/>
        </p:xfrm>
        <a:graphic>
          <a:graphicData uri="http://schemas.openxmlformats.org/presentationml/2006/ole">
            <mc:AlternateContent xmlns:mc="http://schemas.openxmlformats.org/markup-compatibility/2006">
              <mc:Choice xmlns:v="urn:schemas-microsoft-com:vml" Requires="v">
                <p:oleObj spid="_x0000_s1815719" name="Equation" r:id="rId17" imgW="761760" imgH="393480" progId="Equation.DSMT4">
                  <p:embed/>
                </p:oleObj>
              </mc:Choice>
              <mc:Fallback>
                <p:oleObj name="Equation" r:id="rId17" imgW="761760" imgH="393480" progId="Equation.DSMT4">
                  <p:embed/>
                  <p:pic>
                    <p:nvPicPr>
                      <p:cNvPr id="0" name=""/>
                      <p:cNvPicPr>
                        <a:picLocks noChangeAspect="1" noChangeArrowheads="1"/>
                      </p:cNvPicPr>
                      <p:nvPr/>
                    </p:nvPicPr>
                    <p:blipFill>
                      <a:blip r:embed="rId18"/>
                      <a:srcRect/>
                      <a:stretch>
                        <a:fillRect/>
                      </a:stretch>
                    </p:blipFill>
                    <p:spPr bwMode="auto">
                      <a:xfrm>
                        <a:off x="236340" y="4220344"/>
                        <a:ext cx="1295400" cy="660400"/>
                      </a:xfrm>
                      <a:prstGeom prst="rect">
                        <a:avLst/>
                      </a:prstGeom>
                      <a:noFill/>
                      <a:ln w="31750">
                        <a:solidFill>
                          <a:srgbClr val="C00000"/>
                        </a:solidFill>
                      </a:ln>
                    </p:spPr>
                  </p:pic>
                </p:oleObj>
              </mc:Fallback>
            </mc:AlternateContent>
          </a:graphicData>
        </a:graphic>
      </p:graphicFrame>
      <p:sp>
        <p:nvSpPr>
          <p:cNvPr id="34" name="Rectangle 33"/>
          <p:cNvSpPr/>
          <p:nvPr/>
        </p:nvSpPr>
        <p:spPr>
          <a:xfrm>
            <a:off x="1855590" y="4005064"/>
            <a:ext cx="7200800" cy="1569660"/>
          </a:xfrm>
          <a:prstGeom prst="rect">
            <a:avLst/>
          </a:prstGeom>
        </p:spPr>
        <p:txBody>
          <a:bodyPr wrap="square">
            <a:spAutoFit/>
          </a:bodyPr>
          <a:lstStyle/>
          <a:p>
            <a:pPr algn="just"/>
            <a:r>
              <a:rPr lang="ru-RU" sz="1600" b="1" dirty="0">
                <a:latin typeface="Arial" pitchFamily="34" charset="0"/>
                <a:cs typeface="Arial" pitchFamily="34" charset="0"/>
              </a:rPr>
              <a:t>Закона Ньютона </a:t>
            </a:r>
            <a:r>
              <a:rPr lang="ru-RU" sz="1600" dirty="0">
                <a:latin typeface="Arial" pitchFamily="34" charset="0"/>
                <a:cs typeface="Arial" pitchFamily="34" charset="0"/>
              </a:rPr>
              <a:t>для внутреннего трения - плотность потока импульса (импульс в единицу времени через единицу площади), пропорциональна градиенту скорости слоёв. Импульс в единицу времени есть сила, поэтому плотность потока имеет размерность давления. Знак минус – сила трения, действующая на более быстрые слои, направлена против вектора скорости </a:t>
            </a:r>
          </a:p>
        </p:txBody>
      </p:sp>
      <p:graphicFrame>
        <p:nvGraphicFramePr>
          <p:cNvPr id="35" name="Object 34"/>
          <p:cNvGraphicFramePr>
            <a:graphicFrameLocks noChangeAspect="1"/>
          </p:cNvGraphicFramePr>
          <p:nvPr>
            <p:extLst>
              <p:ext uri="{D42A27DB-BD31-4B8C-83A1-F6EECF244321}">
                <p14:modId xmlns:p14="http://schemas.microsoft.com/office/powerpoint/2010/main" val="4174812679"/>
              </p:ext>
            </p:extLst>
          </p:nvPr>
        </p:nvGraphicFramePr>
        <p:xfrm>
          <a:off x="220663" y="5676900"/>
          <a:ext cx="1271587" cy="661988"/>
        </p:xfrm>
        <a:graphic>
          <a:graphicData uri="http://schemas.openxmlformats.org/presentationml/2006/ole">
            <mc:AlternateContent xmlns:mc="http://schemas.openxmlformats.org/markup-compatibility/2006">
              <mc:Choice xmlns:v="urn:schemas-microsoft-com:vml" Requires="v">
                <p:oleObj spid="_x0000_s1815720" name="Equation" r:id="rId19" imgW="749160" imgH="393480" progId="Equation.DSMT4">
                  <p:embed/>
                </p:oleObj>
              </mc:Choice>
              <mc:Fallback>
                <p:oleObj name="Equation" r:id="rId19" imgW="749160" imgH="393480" progId="Equation.DSMT4">
                  <p:embed/>
                  <p:pic>
                    <p:nvPicPr>
                      <p:cNvPr id="0" name=""/>
                      <p:cNvPicPr>
                        <a:picLocks noChangeAspect="1" noChangeArrowheads="1"/>
                      </p:cNvPicPr>
                      <p:nvPr/>
                    </p:nvPicPr>
                    <p:blipFill>
                      <a:blip r:embed="rId20"/>
                      <a:srcRect/>
                      <a:stretch>
                        <a:fillRect/>
                      </a:stretch>
                    </p:blipFill>
                    <p:spPr bwMode="auto">
                      <a:xfrm>
                        <a:off x="220663" y="5676900"/>
                        <a:ext cx="1271587" cy="661988"/>
                      </a:xfrm>
                      <a:prstGeom prst="rect">
                        <a:avLst/>
                      </a:prstGeom>
                      <a:noFill/>
                      <a:ln w="31750">
                        <a:solidFill>
                          <a:srgbClr val="C00000"/>
                        </a:solidFill>
                      </a:ln>
                    </p:spPr>
                  </p:pic>
                </p:oleObj>
              </mc:Fallback>
            </mc:AlternateContent>
          </a:graphicData>
        </a:graphic>
      </p:graphicFrame>
      <p:sp>
        <p:nvSpPr>
          <p:cNvPr id="36" name="Rectangle 35"/>
          <p:cNvSpPr/>
          <p:nvPr/>
        </p:nvSpPr>
        <p:spPr>
          <a:xfrm>
            <a:off x="1855590" y="5661248"/>
            <a:ext cx="2932434" cy="584775"/>
          </a:xfrm>
          <a:prstGeom prst="rect">
            <a:avLst/>
          </a:prstGeom>
        </p:spPr>
        <p:txBody>
          <a:bodyPr wrap="square">
            <a:spAutoFit/>
          </a:bodyPr>
          <a:lstStyle/>
          <a:p>
            <a:pPr algn="just"/>
            <a:r>
              <a:rPr lang="ru-RU" sz="1600" dirty="0">
                <a:latin typeface="Arial" pitchFamily="34" charset="0"/>
                <a:cs typeface="Arial" pitchFamily="34" charset="0"/>
              </a:rPr>
              <a:t>Коэффициент динамической вязкости для газов</a:t>
            </a:r>
          </a:p>
        </p:txBody>
      </p:sp>
      <p:graphicFrame>
        <p:nvGraphicFramePr>
          <p:cNvPr id="37" name="Object 36"/>
          <p:cNvGraphicFramePr>
            <a:graphicFrameLocks noChangeAspect="1"/>
          </p:cNvGraphicFramePr>
          <p:nvPr>
            <p:extLst>
              <p:ext uri="{D42A27DB-BD31-4B8C-83A1-F6EECF244321}">
                <p14:modId xmlns:p14="http://schemas.microsoft.com/office/powerpoint/2010/main" val="2674990338"/>
              </p:ext>
            </p:extLst>
          </p:nvPr>
        </p:nvGraphicFramePr>
        <p:xfrm>
          <a:off x="5578781" y="5626602"/>
          <a:ext cx="1035050" cy="706438"/>
        </p:xfrm>
        <a:graphic>
          <a:graphicData uri="http://schemas.openxmlformats.org/presentationml/2006/ole">
            <mc:AlternateContent xmlns:mc="http://schemas.openxmlformats.org/markup-compatibility/2006">
              <mc:Choice xmlns:v="urn:schemas-microsoft-com:vml" Requires="v">
                <p:oleObj spid="_x0000_s1815721" name="Equation" r:id="rId21" imgW="609480" imgH="419040" progId="Equation.DSMT4">
                  <p:embed/>
                </p:oleObj>
              </mc:Choice>
              <mc:Fallback>
                <p:oleObj name="Equation" r:id="rId21" imgW="609480" imgH="419040" progId="Equation.DSMT4">
                  <p:embed/>
                  <p:pic>
                    <p:nvPicPr>
                      <p:cNvPr id="0" name=""/>
                      <p:cNvPicPr>
                        <a:picLocks noChangeAspect="1" noChangeArrowheads="1"/>
                      </p:cNvPicPr>
                      <p:nvPr/>
                    </p:nvPicPr>
                    <p:blipFill>
                      <a:blip r:embed="rId22"/>
                      <a:srcRect/>
                      <a:stretch>
                        <a:fillRect/>
                      </a:stretch>
                    </p:blipFill>
                    <p:spPr bwMode="auto">
                      <a:xfrm>
                        <a:off x="5578781" y="5626602"/>
                        <a:ext cx="1035050" cy="706438"/>
                      </a:xfrm>
                      <a:prstGeom prst="rect">
                        <a:avLst/>
                      </a:prstGeom>
                      <a:noFill/>
                      <a:ln w="31750">
                        <a:solidFill>
                          <a:srgbClr val="C00000"/>
                        </a:solidFill>
                      </a:ln>
                    </p:spPr>
                  </p:pic>
                </p:oleObj>
              </mc:Fallback>
            </mc:AlternateContent>
          </a:graphicData>
        </a:graphic>
      </p:graphicFrame>
      <p:sp>
        <p:nvSpPr>
          <p:cNvPr id="38" name="Rectangle 37"/>
          <p:cNvSpPr/>
          <p:nvPr/>
        </p:nvSpPr>
        <p:spPr>
          <a:xfrm>
            <a:off x="6930176" y="5567517"/>
            <a:ext cx="2448272" cy="830997"/>
          </a:xfrm>
          <a:prstGeom prst="rect">
            <a:avLst/>
          </a:prstGeom>
        </p:spPr>
        <p:txBody>
          <a:bodyPr wrap="square">
            <a:spAutoFit/>
          </a:bodyPr>
          <a:lstStyle/>
          <a:p>
            <a:pPr algn="just"/>
            <a:r>
              <a:rPr lang="ru-RU" sz="1600" dirty="0">
                <a:latin typeface="Arial" pitchFamily="34" charset="0"/>
                <a:cs typeface="Arial" pitchFamily="34" charset="0"/>
              </a:rPr>
              <a:t>Коэффициент кинематической вязкости</a:t>
            </a:r>
          </a:p>
        </p:txBody>
      </p:sp>
      <p:sp>
        <p:nvSpPr>
          <p:cNvPr id="27" name="Rectangle 26">
            <a:extLst>
              <a:ext uri="{FF2B5EF4-FFF2-40B4-BE49-F238E27FC236}">
                <a16:creationId xmlns:a16="http://schemas.microsoft.com/office/drawing/2014/main" xmlns="" id="{30D12881-BF60-423F-A018-6BD7DA3A3E02}"/>
              </a:ext>
            </a:extLst>
          </p:cNvPr>
          <p:cNvSpPr/>
          <p:nvPr/>
        </p:nvSpPr>
        <p:spPr>
          <a:xfrm>
            <a:off x="5433505" y="6485007"/>
            <a:ext cx="2448272" cy="338554"/>
          </a:xfrm>
          <a:prstGeom prst="rect">
            <a:avLst/>
          </a:prstGeom>
        </p:spPr>
        <p:txBody>
          <a:bodyPr wrap="square">
            <a:spAutoFit/>
          </a:bodyPr>
          <a:lstStyle/>
          <a:p>
            <a:pPr algn="just"/>
            <a:r>
              <a:rPr lang="ru-RU" sz="1600" dirty="0">
                <a:latin typeface="Arial" pitchFamily="34" charset="0"/>
                <a:cs typeface="Arial" pitchFamily="34" charset="0"/>
              </a:rPr>
              <a:t>Опыт с вязкостью газов</a:t>
            </a:r>
          </a:p>
        </p:txBody>
      </p:sp>
      <p:graphicFrame>
        <p:nvGraphicFramePr>
          <p:cNvPr id="39" name="Object 38">
            <a:extLst>
              <a:ext uri="{FF2B5EF4-FFF2-40B4-BE49-F238E27FC236}">
                <a16:creationId xmlns:a16="http://schemas.microsoft.com/office/drawing/2014/main" xmlns="" id="{8AC1728C-7846-4394-BD39-313A10985DC3}"/>
              </a:ext>
            </a:extLst>
          </p:cNvPr>
          <p:cNvGraphicFramePr>
            <a:graphicFrameLocks noChangeAspect="1"/>
          </p:cNvGraphicFramePr>
          <p:nvPr>
            <p:extLst>
              <p:ext uri="{D42A27DB-BD31-4B8C-83A1-F6EECF244321}">
                <p14:modId xmlns:p14="http://schemas.microsoft.com/office/powerpoint/2010/main" val="2294312978"/>
              </p:ext>
            </p:extLst>
          </p:nvPr>
        </p:nvGraphicFramePr>
        <p:xfrm>
          <a:off x="4387212" y="6007894"/>
          <a:ext cx="906463" cy="384175"/>
        </p:xfrm>
        <a:graphic>
          <a:graphicData uri="http://schemas.openxmlformats.org/presentationml/2006/ole">
            <mc:AlternateContent xmlns:mc="http://schemas.openxmlformats.org/markup-compatibility/2006">
              <mc:Choice xmlns:v="urn:schemas-microsoft-com:vml" Requires="v">
                <p:oleObj spid="_x0000_s1815722" name="Equation" r:id="rId23" imgW="533160" imgH="228600" progId="Equation.DSMT4">
                  <p:embed/>
                </p:oleObj>
              </mc:Choice>
              <mc:Fallback>
                <p:oleObj name="Equation" r:id="rId23" imgW="533160" imgH="228600" progId="Equation.DSMT4">
                  <p:embed/>
                  <p:pic>
                    <p:nvPicPr>
                      <p:cNvPr id="32" name="Object 31"/>
                      <p:cNvPicPr>
                        <a:picLocks noChangeAspect="1" noChangeArrowheads="1"/>
                      </p:cNvPicPr>
                      <p:nvPr/>
                    </p:nvPicPr>
                    <p:blipFill>
                      <a:blip r:embed="rId24"/>
                      <a:srcRect/>
                      <a:stretch>
                        <a:fillRect/>
                      </a:stretch>
                    </p:blipFill>
                    <p:spPr bwMode="auto">
                      <a:xfrm>
                        <a:off x="4387212" y="6007894"/>
                        <a:ext cx="906463"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42506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Rot="1" noChangeArrowheads="1"/>
          </p:cNvSpPr>
          <p:nvPr/>
        </p:nvSpPr>
        <p:spPr bwMode="auto">
          <a:xfrm>
            <a:off x="1763688" y="44624"/>
            <a:ext cx="5760640"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Коэффициент вязкости в газе</a:t>
            </a:r>
          </a:p>
        </p:txBody>
      </p:sp>
      <p:graphicFrame>
        <p:nvGraphicFramePr>
          <p:cNvPr id="6" name="Object 5"/>
          <p:cNvGraphicFramePr>
            <a:graphicFrameLocks noChangeAspect="1"/>
          </p:cNvGraphicFramePr>
          <p:nvPr>
            <p:extLst>
              <p:ext uri="{D42A27DB-BD31-4B8C-83A1-F6EECF244321}">
                <p14:modId xmlns:p14="http://schemas.microsoft.com/office/powerpoint/2010/main" val="785732405"/>
              </p:ext>
            </p:extLst>
          </p:nvPr>
        </p:nvGraphicFramePr>
        <p:xfrm>
          <a:off x="292100" y="836613"/>
          <a:ext cx="1273175" cy="661987"/>
        </p:xfrm>
        <a:graphic>
          <a:graphicData uri="http://schemas.openxmlformats.org/presentationml/2006/ole">
            <mc:AlternateContent xmlns:mc="http://schemas.openxmlformats.org/markup-compatibility/2006">
              <mc:Choice xmlns:v="urn:schemas-microsoft-com:vml" Requires="v">
                <p:oleObj spid="_x0000_s1782757" name="Equation" r:id="rId3" imgW="749160" imgH="393480" progId="Equation.DSMT4">
                  <p:embed/>
                </p:oleObj>
              </mc:Choice>
              <mc:Fallback>
                <p:oleObj name="Equation" r:id="rId3" imgW="749160" imgH="393480" progId="Equation.DSMT4">
                  <p:embed/>
                  <p:pic>
                    <p:nvPicPr>
                      <p:cNvPr id="0" name="Object 34"/>
                      <p:cNvPicPr>
                        <a:picLocks noChangeAspect="1" noChangeArrowheads="1"/>
                      </p:cNvPicPr>
                      <p:nvPr/>
                    </p:nvPicPr>
                    <p:blipFill>
                      <a:blip r:embed="rId4"/>
                      <a:srcRect/>
                      <a:stretch>
                        <a:fillRect/>
                      </a:stretch>
                    </p:blipFill>
                    <p:spPr bwMode="auto">
                      <a:xfrm>
                        <a:off x="292100" y="836613"/>
                        <a:ext cx="1273175" cy="661987"/>
                      </a:xfrm>
                      <a:prstGeom prst="rect">
                        <a:avLst/>
                      </a:prstGeom>
                      <a:noFill/>
                      <a:ln w="3175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585753915"/>
              </p:ext>
            </p:extLst>
          </p:nvPr>
        </p:nvGraphicFramePr>
        <p:xfrm>
          <a:off x="6757680" y="836712"/>
          <a:ext cx="2057400" cy="660400"/>
        </p:xfrm>
        <a:graphic>
          <a:graphicData uri="http://schemas.openxmlformats.org/presentationml/2006/ole">
            <mc:AlternateContent xmlns:mc="http://schemas.openxmlformats.org/markup-compatibility/2006">
              <mc:Choice xmlns:v="urn:schemas-microsoft-com:vml" Requires="v">
                <p:oleObj spid="_x0000_s1782758" name="Equation" r:id="rId5" imgW="1206360" imgH="393480" progId="Equation.DSMT4">
                  <p:embed/>
                </p:oleObj>
              </mc:Choice>
              <mc:Fallback>
                <p:oleObj name="Equation" r:id="rId5" imgW="1206360" imgH="393480" progId="Equation.DSMT4">
                  <p:embed/>
                  <p:pic>
                    <p:nvPicPr>
                      <p:cNvPr id="0" name=""/>
                      <p:cNvPicPr>
                        <a:picLocks noChangeAspect="1" noChangeArrowheads="1"/>
                      </p:cNvPicPr>
                      <p:nvPr/>
                    </p:nvPicPr>
                    <p:blipFill>
                      <a:blip r:embed="rId6"/>
                      <a:srcRect/>
                      <a:stretch>
                        <a:fillRect/>
                      </a:stretch>
                    </p:blipFill>
                    <p:spPr bwMode="auto">
                      <a:xfrm>
                        <a:off x="6757680" y="836712"/>
                        <a:ext cx="20574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8" name="Rectangle 7"/>
          <p:cNvSpPr/>
          <p:nvPr/>
        </p:nvSpPr>
        <p:spPr>
          <a:xfrm>
            <a:off x="3491880" y="836712"/>
            <a:ext cx="3123347" cy="584775"/>
          </a:xfrm>
          <a:prstGeom prst="rect">
            <a:avLst/>
          </a:prstGeom>
        </p:spPr>
        <p:txBody>
          <a:bodyPr wrap="square">
            <a:spAutoFit/>
          </a:bodyPr>
          <a:lstStyle/>
          <a:p>
            <a:pPr algn="just"/>
            <a:r>
              <a:rPr lang="ru-RU" sz="1600" dirty="0">
                <a:latin typeface="Arial" pitchFamily="34" charset="0"/>
                <a:cs typeface="Arial" pitchFamily="34" charset="0"/>
              </a:rPr>
              <a:t>Единица измерения динамической вязкости в СИ</a:t>
            </a:r>
          </a:p>
        </p:txBody>
      </p:sp>
      <p:graphicFrame>
        <p:nvGraphicFramePr>
          <p:cNvPr id="9" name="Object 8"/>
          <p:cNvGraphicFramePr>
            <a:graphicFrameLocks noChangeAspect="1"/>
          </p:cNvGraphicFramePr>
          <p:nvPr>
            <p:extLst>
              <p:ext uri="{D42A27DB-BD31-4B8C-83A1-F6EECF244321}">
                <p14:modId xmlns:p14="http://schemas.microsoft.com/office/powerpoint/2010/main" val="1904674769"/>
              </p:ext>
            </p:extLst>
          </p:nvPr>
        </p:nvGraphicFramePr>
        <p:xfrm>
          <a:off x="2070770" y="822797"/>
          <a:ext cx="1120775" cy="661987"/>
        </p:xfrm>
        <a:graphic>
          <a:graphicData uri="http://schemas.openxmlformats.org/presentationml/2006/ole">
            <mc:AlternateContent xmlns:mc="http://schemas.openxmlformats.org/markup-compatibility/2006">
              <mc:Choice xmlns:v="urn:schemas-microsoft-com:vml" Requires="v">
                <p:oleObj spid="_x0000_s1782759" name="Equation" r:id="rId7" imgW="660240" imgH="393480" progId="Equation.DSMT4">
                  <p:embed/>
                </p:oleObj>
              </mc:Choice>
              <mc:Fallback>
                <p:oleObj name="Equation" r:id="rId7" imgW="660240" imgH="393480" progId="Equation.DSMT4">
                  <p:embed/>
                  <p:pic>
                    <p:nvPicPr>
                      <p:cNvPr id="0" name=""/>
                      <p:cNvPicPr>
                        <a:picLocks noChangeAspect="1" noChangeArrowheads="1"/>
                      </p:cNvPicPr>
                      <p:nvPr/>
                    </p:nvPicPr>
                    <p:blipFill>
                      <a:blip r:embed="rId8"/>
                      <a:srcRect/>
                      <a:stretch>
                        <a:fillRect/>
                      </a:stretch>
                    </p:blipFill>
                    <p:spPr bwMode="auto">
                      <a:xfrm>
                        <a:off x="2070770" y="822797"/>
                        <a:ext cx="1120775" cy="661987"/>
                      </a:xfrm>
                      <a:prstGeom prst="rect">
                        <a:avLst/>
                      </a:prstGeom>
                      <a:noFill/>
                      <a:ln w="3175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685223725"/>
              </p:ext>
            </p:extLst>
          </p:nvPr>
        </p:nvGraphicFramePr>
        <p:xfrm>
          <a:off x="467544" y="3068960"/>
          <a:ext cx="1143000" cy="708025"/>
        </p:xfrm>
        <a:graphic>
          <a:graphicData uri="http://schemas.openxmlformats.org/presentationml/2006/ole">
            <mc:AlternateContent xmlns:mc="http://schemas.openxmlformats.org/markup-compatibility/2006">
              <mc:Choice xmlns:v="urn:schemas-microsoft-com:vml" Requires="v">
                <p:oleObj spid="_x0000_s1782760" name="Equation" r:id="rId9" imgW="672840" imgH="419040" progId="Equation.DSMT4">
                  <p:embed/>
                </p:oleObj>
              </mc:Choice>
              <mc:Fallback>
                <p:oleObj name="Equation" r:id="rId9" imgW="672840" imgH="419040" progId="Equation.DSMT4">
                  <p:embed/>
                  <p:pic>
                    <p:nvPicPr>
                      <p:cNvPr id="0" name=""/>
                      <p:cNvPicPr>
                        <a:picLocks noChangeAspect="1" noChangeArrowheads="1"/>
                      </p:cNvPicPr>
                      <p:nvPr/>
                    </p:nvPicPr>
                    <p:blipFill>
                      <a:blip r:embed="rId10"/>
                      <a:srcRect/>
                      <a:stretch>
                        <a:fillRect/>
                      </a:stretch>
                    </p:blipFill>
                    <p:spPr bwMode="auto">
                      <a:xfrm>
                        <a:off x="467544" y="3068960"/>
                        <a:ext cx="1143000" cy="708025"/>
                      </a:xfrm>
                      <a:prstGeom prst="rect">
                        <a:avLst/>
                      </a:prstGeom>
                      <a:noFill/>
                      <a:ln w="31750">
                        <a:noFill/>
                        <a:miter lim="800000"/>
                        <a:headEnd/>
                        <a:tailEnd/>
                      </a:ln>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980480940"/>
              </p:ext>
            </p:extLst>
          </p:nvPr>
        </p:nvGraphicFramePr>
        <p:xfrm>
          <a:off x="2970213" y="3077179"/>
          <a:ext cx="3132137" cy="703263"/>
        </p:xfrm>
        <a:graphic>
          <a:graphicData uri="http://schemas.openxmlformats.org/presentationml/2006/ole">
            <mc:AlternateContent xmlns:mc="http://schemas.openxmlformats.org/markup-compatibility/2006">
              <mc:Choice xmlns:v="urn:schemas-microsoft-com:vml" Requires="v">
                <p:oleObj spid="_x0000_s1782761" name="Equation" r:id="rId11" imgW="1841400" imgH="419040" progId="Equation.DSMT4">
                  <p:embed/>
                </p:oleObj>
              </mc:Choice>
              <mc:Fallback>
                <p:oleObj name="Equation" r:id="rId11" imgW="1841400" imgH="419040" progId="Equation.DSMT4">
                  <p:embed/>
                  <p:pic>
                    <p:nvPicPr>
                      <p:cNvPr id="0" name=""/>
                      <p:cNvPicPr>
                        <a:picLocks noChangeAspect="1" noChangeArrowheads="1"/>
                      </p:cNvPicPr>
                      <p:nvPr/>
                    </p:nvPicPr>
                    <p:blipFill>
                      <a:blip r:embed="rId12"/>
                      <a:srcRect/>
                      <a:stretch>
                        <a:fillRect/>
                      </a:stretch>
                    </p:blipFill>
                    <p:spPr bwMode="auto">
                      <a:xfrm>
                        <a:off x="2970213" y="3077179"/>
                        <a:ext cx="3132137" cy="703263"/>
                      </a:xfrm>
                      <a:prstGeom prst="rect">
                        <a:avLst/>
                      </a:prstGeom>
                      <a:noFill/>
                      <a:ln w="25400">
                        <a:noFill/>
                        <a:miter lim="800000"/>
                        <a:headEnd/>
                        <a:tailEnd/>
                      </a:ln>
                    </p:spPr>
                  </p:pic>
                </p:oleObj>
              </mc:Fallback>
            </mc:AlternateContent>
          </a:graphicData>
        </a:graphic>
      </p:graphicFrame>
      <p:sp>
        <p:nvSpPr>
          <p:cNvPr id="12" name="Rectangle 11"/>
          <p:cNvSpPr/>
          <p:nvPr/>
        </p:nvSpPr>
        <p:spPr>
          <a:xfrm>
            <a:off x="107504" y="2636912"/>
            <a:ext cx="7560840" cy="338554"/>
          </a:xfrm>
          <a:prstGeom prst="rect">
            <a:avLst/>
          </a:prstGeom>
        </p:spPr>
        <p:txBody>
          <a:bodyPr wrap="square">
            <a:spAutoFit/>
          </a:bodyPr>
          <a:lstStyle/>
          <a:p>
            <a:pPr algn="just"/>
            <a:r>
              <a:rPr lang="ru-RU" sz="1600" dirty="0">
                <a:latin typeface="Arial" pitchFamily="34" charset="0"/>
                <a:cs typeface="Arial" pitchFamily="34" charset="0"/>
              </a:rPr>
              <a:t>Длина свободного пробега в газе обратно пропорциональна концентрации</a:t>
            </a:r>
          </a:p>
        </p:txBody>
      </p:sp>
      <p:sp>
        <p:nvSpPr>
          <p:cNvPr id="13" name="Right Arrow 12"/>
          <p:cNvSpPr/>
          <p:nvPr/>
        </p:nvSpPr>
        <p:spPr>
          <a:xfrm>
            <a:off x="1907704" y="3212976"/>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4" name="Object 13"/>
          <p:cNvGraphicFramePr>
            <a:graphicFrameLocks noChangeAspect="1"/>
          </p:cNvGraphicFramePr>
          <p:nvPr>
            <p:extLst>
              <p:ext uri="{D42A27DB-BD31-4B8C-83A1-F6EECF244321}">
                <p14:modId xmlns:p14="http://schemas.microsoft.com/office/powerpoint/2010/main" val="112447062"/>
              </p:ext>
            </p:extLst>
          </p:nvPr>
        </p:nvGraphicFramePr>
        <p:xfrm>
          <a:off x="319088" y="4652963"/>
          <a:ext cx="2012950" cy="817562"/>
        </p:xfrm>
        <a:graphic>
          <a:graphicData uri="http://schemas.openxmlformats.org/presentationml/2006/ole">
            <mc:AlternateContent xmlns:mc="http://schemas.openxmlformats.org/markup-compatibility/2006">
              <mc:Choice xmlns:v="urn:schemas-microsoft-com:vml" Requires="v">
                <p:oleObj spid="_x0000_s1782762" name="Equation" r:id="rId13" imgW="1180800" imgH="482400" progId="Equation.DSMT4">
                  <p:embed/>
                </p:oleObj>
              </mc:Choice>
              <mc:Fallback>
                <p:oleObj name="Equation" r:id="rId13" imgW="1180800" imgH="482400" progId="Equation.DSMT4">
                  <p:embed/>
                  <p:pic>
                    <p:nvPicPr>
                      <p:cNvPr id="0" name="Object 17"/>
                      <p:cNvPicPr>
                        <a:picLocks noChangeAspect="1" noChangeArrowheads="1"/>
                      </p:cNvPicPr>
                      <p:nvPr/>
                    </p:nvPicPr>
                    <p:blipFill>
                      <a:blip r:embed="rId14"/>
                      <a:srcRect/>
                      <a:stretch>
                        <a:fillRect/>
                      </a:stretch>
                    </p:blipFill>
                    <p:spPr bwMode="auto">
                      <a:xfrm>
                        <a:off x="319088" y="4652963"/>
                        <a:ext cx="2012950"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5" name="Rectangle 14"/>
          <p:cNvSpPr/>
          <p:nvPr/>
        </p:nvSpPr>
        <p:spPr>
          <a:xfrm>
            <a:off x="107504" y="3861048"/>
            <a:ext cx="8712968" cy="584775"/>
          </a:xfrm>
          <a:prstGeom prst="rect">
            <a:avLst/>
          </a:prstGeom>
        </p:spPr>
        <p:txBody>
          <a:bodyPr wrap="square">
            <a:spAutoFit/>
          </a:bodyPr>
          <a:lstStyle/>
          <a:p>
            <a:pPr algn="just"/>
            <a:r>
              <a:rPr lang="ru-RU" sz="1600" dirty="0">
                <a:latin typeface="Arial" pitchFamily="34" charset="0"/>
                <a:cs typeface="Arial" pitchFamily="34" charset="0"/>
              </a:rPr>
              <a:t>При постоянной температуре коэффициент динамической вязкости газа не зависит от концентрации, и, следовательно, не зависит от давления.</a:t>
            </a:r>
          </a:p>
        </p:txBody>
      </p:sp>
      <p:graphicFrame>
        <p:nvGraphicFramePr>
          <p:cNvPr id="23" name="Object 22"/>
          <p:cNvGraphicFramePr>
            <a:graphicFrameLocks noChangeAspect="1"/>
          </p:cNvGraphicFramePr>
          <p:nvPr>
            <p:extLst>
              <p:ext uri="{D42A27DB-BD31-4B8C-83A1-F6EECF244321}">
                <p14:modId xmlns:p14="http://schemas.microsoft.com/office/powerpoint/2010/main" val="430530333"/>
              </p:ext>
            </p:extLst>
          </p:nvPr>
        </p:nvGraphicFramePr>
        <p:xfrm>
          <a:off x="3778250" y="4733925"/>
          <a:ext cx="2974975" cy="828675"/>
        </p:xfrm>
        <a:graphic>
          <a:graphicData uri="http://schemas.openxmlformats.org/presentationml/2006/ole">
            <mc:AlternateContent xmlns:mc="http://schemas.openxmlformats.org/markup-compatibility/2006">
              <mc:Choice xmlns:v="urn:schemas-microsoft-com:vml" Requires="v">
                <p:oleObj spid="_x0000_s1782763" name="Equation" r:id="rId15" imgW="1752480" imgH="495000" progId="Equation.DSMT4">
                  <p:embed/>
                </p:oleObj>
              </mc:Choice>
              <mc:Fallback>
                <p:oleObj name="Equation" r:id="rId15" imgW="1752480" imgH="495000" progId="Equation.DSMT4">
                  <p:embed/>
                  <p:pic>
                    <p:nvPicPr>
                      <p:cNvPr id="0" name=""/>
                      <p:cNvPicPr>
                        <a:picLocks noChangeAspect="1" noChangeArrowheads="1"/>
                      </p:cNvPicPr>
                      <p:nvPr/>
                    </p:nvPicPr>
                    <p:blipFill>
                      <a:blip r:embed="rId16"/>
                      <a:srcRect/>
                      <a:stretch>
                        <a:fillRect/>
                      </a:stretch>
                    </p:blipFill>
                    <p:spPr bwMode="auto">
                      <a:xfrm>
                        <a:off x="3778250" y="4733925"/>
                        <a:ext cx="2974975" cy="828675"/>
                      </a:xfrm>
                      <a:prstGeom prst="rect">
                        <a:avLst/>
                      </a:prstGeom>
                      <a:noFill/>
                      <a:ln w="25400">
                        <a:noFill/>
                        <a:miter lim="800000"/>
                        <a:headEnd/>
                        <a:tailEnd/>
                      </a:ln>
                    </p:spPr>
                  </p:pic>
                </p:oleObj>
              </mc:Fallback>
            </mc:AlternateContent>
          </a:graphicData>
        </a:graphic>
      </p:graphicFrame>
      <p:sp>
        <p:nvSpPr>
          <p:cNvPr id="24" name="Rectangle 23"/>
          <p:cNvSpPr/>
          <p:nvPr/>
        </p:nvSpPr>
        <p:spPr>
          <a:xfrm>
            <a:off x="107504" y="5625404"/>
            <a:ext cx="8928992" cy="1077218"/>
          </a:xfrm>
          <a:prstGeom prst="rect">
            <a:avLst/>
          </a:prstGeom>
        </p:spPr>
        <p:txBody>
          <a:bodyPr wrap="square">
            <a:spAutoFit/>
          </a:bodyPr>
          <a:lstStyle/>
          <a:p>
            <a:pPr algn="just"/>
            <a:r>
              <a:rPr lang="ru-RU" sz="1600" dirty="0">
                <a:latin typeface="Arial" pitchFamily="34" charset="0"/>
                <a:cs typeface="Arial" pitchFamily="34" charset="0"/>
              </a:rPr>
              <a:t>Динамическая вязкость газов при постоянной температуре должна была быть пропорциональна квадратному корню  из массы молекулы, однако такой четкой зависимости не наблюдается, т.к. еще играет роль абсолютная величина эффективного сечения </a:t>
            </a:r>
          </a:p>
        </p:txBody>
      </p:sp>
      <p:graphicFrame>
        <p:nvGraphicFramePr>
          <p:cNvPr id="2" name="Object 1"/>
          <p:cNvGraphicFramePr>
            <a:graphicFrameLocks noChangeAspect="1"/>
          </p:cNvGraphicFramePr>
          <p:nvPr>
            <p:extLst>
              <p:ext uri="{D42A27DB-BD31-4B8C-83A1-F6EECF244321}">
                <p14:modId xmlns:p14="http://schemas.microsoft.com/office/powerpoint/2010/main" val="4007992134"/>
              </p:ext>
            </p:extLst>
          </p:nvPr>
        </p:nvGraphicFramePr>
        <p:xfrm>
          <a:off x="417513" y="1824038"/>
          <a:ext cx="1035050" cy="704850"/>
        </p:xfrm>
        <a:graphic>
          <a:graphicData uri="http://schemas.openxmlformats.org/presentationml/2006/ole">
            <mc:AlternateContent xmlns:mc="http://schemas.openxmlformats.org/markup-compatibility/2006">
              <mc:Choice xmlns:v="urn:schemas-microsoft-com:vml" Requires="v">
                <p:oleObj spid="_x0000_s1782764" name="Equation" r:id="rId17" imgW="609480" imgH="419040" progId="Equation.DSMT4">
                  <p:embed/>
                </p:oleObj>
              </mc:Choice>
              <mc:Fallback>
                <p:oleObj name="Equation" r:id="rId17" imgW="609480" imgH="419040" progId="Equation.DSMT4">
                  <p:embed/>
                  <p:pic>
                    <p:nvPicPr>
                      <p:cNvPr id="0" name="Object 5"/>
                      <p:cNvPicPr>
                        <a:picLocks noChangeAspect="1" noChangeArrowheads="1"/>
                      </p:cNvPicPr>
                      <p:nvPr/>
                    </p:nvPicPr>
                    <p:blipFill>
                      <a:blip r:embed="rId18"/>
                      <a:srcRect/>
                      <a:stretch>
                        <a:fillRect/>
                      </a:stretch>
                    </p:blipFill>
                    <p:spPr bwMode="auto">
                      <a:xfrm>
                        <a:off x="417513" y="1824038"/>
                        <a:ext cx="1035050" cy="704850"/>
                      </a:xfrm>
                      <a:prstGeom prst="rect">
                        <a:avLst/>
                      </a:prstGeom>
                      <a:noFill/>
                      <a:ln w="3175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 name="Rectangle 24"/>
          <p:cNvSpPr/>
          <p:nvPr/>
        </p:nvSpPr>
        <p:spPr>
          <a:xfrm>
            <a:off x="3459485" y="1844824"/>
            <a:ext cx="3123347" cy="584775"/>
          </a:xfrm>
          <a:prstGeom prst="rect">
            <a:avLst/>
          </a:prstGeom>
        </p:spPr>
        <p:txBody>
          <a:bodyPr wrap="square">
            <a:spAutoFit/>
          </a:bodyPr>
          <a:lstStyle/>
          <a:p>
            <a:pPr algn="just"/>
            <a:r>
              <a:rPr lang="ru-RU" sz="1600" dirty="0">
                <a:latin typeface="Arial" pitchFamily="34" charset="0"/>
                <a:cs typeface="Arial" pitchFamily="34" charset="0"/>
              </a:rPr>
              <a:t>Единица измерения кинематической вязкости в СИ</a:t>
            </a:r>
          </a:p>
        </p:txBody>
      </p:sp>
      <p:graphicFrame>
        <p:nvGraphicFramePr>
          <p:cNvPr id="26" name="Object 25"/>
          <p:cNvGraphicFramePr>
            <a:graphicFrameLocks noChangeAspect="1"/>
          </p:cNvGraphicFramePr>
          <p:nvPr>
            <p:extLst>
              <p:ext uri="{D42A27DB-BD31-4B8C-83A1-F6EECF244321}">
                <p14:modId xmlns:p14="http://schemas.microsoft.com/office/powerpoint/2010/main" val="4062347262"/>
              </p:ext>
            </p:extLst>
          </p:nvPr>
        </p:nvGraphicFramePr>
        <p:xfrm>
          <a:off x="6804248" y="1785580"/>
          <a:ext cx="388938" cy="703262"/>
        </p:xfrm>
        <a:graphic>
          <a:graphicData uri="http://schemas.openxmlformats.org/presentationml/2006/ole">
            <mc:AlternateContent xmlns:mc="http://schemas.openxmlformats.org/markup-compatibility/2006">
              <mc:Choice xmlns:v="urn:schemas-microsoft-com:vml" Requires="v">
                <p:oleObj spid="_x0000_s1782765" name="Equation" r:id="rId19" imgW="228600" imgH="419040" progId="Equation.DSMT4">
                  <p:embed/>
                </p:oleObj>
              </mc:Choice>
              <mc:Fallback>
                <p:oleObj name="Equation" r:id="rId19" imgW="228600" imgH="419040" progId="Equation.DSMT4">
                  <p:embed/>
                  <p:pic>
                    <p:nvPicPr>
                      <p:cNvPr id="0" name=""/>
                      <p:cNvPicPr>
                        <a:picLocks noChangeAspect="1" noChangeArrowheads="1"/>
                      </p:cNvPicPr>
                      <p:nvPr/>
                    </p:nvPicPr>
                    <p:blipFill>
                      <a:blip r:embed="rId20"/>
                      <a:srcRect/>
                      <a:stretch>
                        <a:fillRect/>
                      </a:stretch>
                    </p:blipFill>
                    <p:spPr bwMode="auto">
                      <a:xfrm>
                        <a:off x="6804248" y="1785580"/>
                        <a:ext cx="388938"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4245990707"/>
              </p:ext>
            </p:extLst>
          </p:nvPr>
        </p:nvGraphicFramePr>
        <p:xfrm>
          <a:off x="2699792" y="4567535"/>
          <a:ext cx="1060450" cy="301625"/>
        </p:xfrm>
        <a:graphic>
          <a:graphicData uri="http://schemas.openxmlformats.org/presentationml/2006/ole">
            <mc:AlternateContent xmlns:mc="http://schemas.openxmlformats.org/markup-compatibility/2006">
              <mc:Choice xmlns:v="urn:schemas-microsoft-com:vml" Requires="v">
                <p:oleObj spid="_x0000_s1782766" name="Equation" r:id="rId21" imgW="622080" imgH="177480" progId="Equation.DSMT4">
                  <p:embed/>
                </p:oleObj>
              </mc:Choice>
              <mc:Fallback>
                <p:oleObj name="Equation" r:id="rId21" imgW="622080" imgH="177480" progId="Equation.DSMT4">
                  <p:embed/>
                  <p:pic>
                    <p:nvPicPr>
                      <p:cNvPr id="0" name=""/>
                      <p:cNvPicPr>
                        <a:picLocks noChangeAspect="1" noChangeArrowheads="1"/>
                      </p:cNvPicPr>
                      <p:nvPr/>
                    </p:nvPicPr>
                    <p:blipFill>
                      <a:blip r:embed="rId22"/>
                      <a:srcRect/>
                      <a:stretch>
                        <a:fillRect/>
                      </a:stretch>
                    </p:blipFill>
                    <p:spPr bwMode="auto">
                      <a:xfrm>
                        <a:off x="2699792" y="4567535"/>
                        <a:ext cx="10604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8" name="Right Arrow 27"/>
          <p:cNvSpPr/>
          <p:nvPr/>
        </p:nvSpPr>
        <p:spPr>
          <a:xfrm>
            <a:off x="2843808" y="4941168"/>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04867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827584" y="54400"/>
            <a:ext cx="7776864" cy="854320"/>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Коэффициент вязкости газа в зависимости от температуры</a:t>
            </a:r>
          </a:p>
        </p:txBody>
      </p:sp>
      <p:graphicFrame>
        <p:nvGraphicFramePr>
          <p:cNvPr id="3" name="Object 2"/>
          <p:cNvGraphicFramePr>
            <a:graphicFrameLocks noChangeAspect="1"/>
          </p:cNvGraphicFramePr>
          <p:nvPr>
            <p:extLst>
              <p:ext uri="{D42A27DB-BD31-4B8C-83A1-F6EECF244321}">
                <p14:modId xmlns:p14="http://schemas.microsoft.com/office/powerpoint/2010/main" val="918412974"/>
              </p:ext>
            </p:extLst>
          </p:nvPr>
        </p:nvGraphicFramePr>
        <p:xfrm>
          <a:off x="7508875" y="1341438"/>
          <a:ext cx="1336675" cy="403225"/>
        </p:xfrm>
        <a:graphic>
          <a:graphicData uri="http://schemas.openxmlformats.org/presentationml/2006/ole">
            <mc:AlternateContent xmlns:mc="http://schemas.openxmlformats.org/markup-compatibility/2006">
              <mc:Choice xmlns:v="urn:schemas-microsoft-com:vml" Requires="v">
                <p:oleObj spid="_x0000_s1780616" name="Equation" r:id="rId3" imgW="787320" imgH="241200" progId="Equation.DSMT4">
                  <p:embed/>
                </p:oleObj>
              </mc:Choice>
              <mc:Fallback>
                <p:oleObj name="Equation" r:id="rId3" imgW="787320" imgH="241200" progId="Equation.DSMT4">
                  <p:embed/>
                  <p:pic>
                    <p:nvPicPr>
                      <p:cNvPr id="0" name=""/>
                      <p:cNvPicPr>
                        <a:picLocks noChangeAspect="1" noChangeArrowheads="1"/>
                      </p:cNvPicPr>
                      <p:nvPr/>
                    </p:nvPicPr>
                    <p:blipFill>
                      <a:blip r:embed="rId4"/>
                      <a:srcRect/>
                      <a:stretch>
                        <a:fillRect/>
                      </a:stretch>
                    </p:blipFill>
                    <p:spPr bwMode="auto">
                      <a:xfrm>
                        <a:off x="7508875" y="1341438"/>
                        <a:ext cx="1336675" cy="403225"/>
                      </a:xfrm>
                      <a:prstGeom prst="rect">
                        <a:avLst/>
                      </a:prstGeom>
                      <a:noFill/>
                      <a:ln w="25400">
                        <a:noFill/>
                        <a:miter lim="800000"/>
                        <a:headEnd/>
                        <a:tailEnd/>
                      </a:ln>
                    </p:spPr>
                  </p:pic>
                </p:oleObj>
              </mc:Fallback>
            </mc:AlternateContent>
          </a:graphicData>
        </a:graphic>
      </p:graphicFrame>
      <p:sp>
        <p:nvSpPr>
          <p:cNvPr id="5" name="Right Arrow 4"/>
          <p:cNvSpPr/>
          <p:nvPr/>
        </p:nvSpPr>
        <p:spPr>
          <a:xfrm>
            <a:off x="6512743" y="1340768"/>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6" name="Object 5"/>
          <p:cNvGraphicFramePr>
            <a:graphicFrameLocks noChangeAspect="1"/>
          </p:cNvGraphicFramePr>
          <p:nvPr>
            <p:extLst>
              <p:ext uri="{D42A27DB-BD31-4B8C-83A1-F6EECF244321}">
                <p14:modId xmlns:p14="http://schemas.microsoft.com/office/powerpoint/2010/main" val="750894224"/>
              </p:ext>
            </p:extLst>
          </p:nvPr>
        </p:nvGraphicFramePr>
        <p:xfrm>
          <a:off x="263525" y="2969270"/>
          <a:ext cx="2130425" cy="430213"/>
        </p:xfrm>
        <a:graphic>
          <a:graphicData uri="http://schemas.openxmlformats.org/presentationml/2006/ole">
            <mc:AlternateContent xmlns:mc="http://schemas.openxmlformats.org/markup-compatibility/2006">
              <mc:Choice xmlns:v="urn:schemas-microsoft-com:vml" Requires="v">
                <p:oleObj spid="_x0000_s1780617" name="Equation" r:id="rId5" imgW="1117440" imgH="253800" progId="Equation.DSMT4">
                  <p:embed/>
                </p:oleObj>
              </mc:Choice>
              <mc:Fallback>
                <p:oleObj name="Equation" r:id="rId5" imgW="1117440" imgH="253800" progId="Equation.DSMT4">
                  <p:embed/>
                  <p:pic>
                    <p:nvPicPr>
                      <p:cNvPr id="0" name=""/>
                      <p:cNvPicPr>
                        <a:picLocks noChangeAspect="1" noChangeArrowheads="1"/>
                      </p:cNvPicPr>
                      <p:nvPr/>
                    </p:nvPicPr>
                    <p:blipFill>
                      <a:blip r:embed="rId6"/>
                      <a:srcRect/>
                      <a:stretch>
                        <a:fillRect/>
                      </a:stretch>
                    </p:blipFill>
                    <p:spPr bwMode="auto">
                      <a:xfrm>
                        <a:off x="263525" y="2969270"/>
                        <a:ext cx="213042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831337107"/>
              </p:ext>
            </p:extLst>
          </p:nvPr>
        </p:nvGraphicFramePr>
        <p:xfrm>
          <a:off x="2773363" y="1362075"/>
          <a:ext cx="1016000" cy="365125"/>
        </p:xfrm>
        <a:graphic>
          <a:graphicData uri="http://schemas.openxmlformats.org/presentationml/2006/ole">
            <mc:AlternateContent xmlns:mc="http://schemas.openxmlformats.org/markup-compatibility/2006">
              <mc:Choice xmlns:v="urn:schemas-microsoft-com:vml" Requires="v">
                <p:oleObj spid="_x0000_s1780618" name="Equation" r:id="rId7" imgW="596880" imgH="215640" progId="Equation.DSMT4">
                  <p:embed/>
                </p:oleObj>
              </mc:Choice>
              <mc:Fallback>
                <p:oleObj name="Equation" r:id="rId7" imgW="596880" imgH="215640" progId="Equation.DSMT4">
                  <p:embed/>
                  <p:pic>
                    <p:nvPicPr>
                      <p:cNvPr id="0" name=""/>
                      <p:cNvPicPr>
                        <a:picLocks noChangeAspect="1" noChangeArrowheads="1"/>
                      </p:cNvPicPr>
                      <p:nvPr/>
                    </p:nvPicPr>
                    <p:blipFill>
                      <a:blip r:embed="rId8"/>
                      <a:srcRect/>
                      <a:stretch>
                        <a:fillRect/>
                      </a:stretch>
                    </p:blipFill>
                    <p:spPr bwMode="auto">
                      <a:xfrm>
                        <a:off x="2773363" y="1362075"/>
                        <a:ext cx="1016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641905865"/>
              </p:ext>
            </p:extLst>
          </p:nvPr>
        </p:nvGraphicFramePr>
        <p:xfrm>
          <a:off x="6815138" y="2790825"/>
          <a:ext cx="1965325" cy="788988"/>
        </p:xfrm>
        <a:graphic>
          <a:graphicData uri="http://schemas.openxmlformats.org/presentationml/2006/ole">
            <mc:AlternateContent xmlns:mc="http://schemas.openxmlformats.org/markup-compatibility/2006">
              <mc:Choice xmlns:v="urn:schemas-microsoft-com:vml" Requires="v">
                <p:oleObj spid="_x0000_s1780619" name="Equation" r:id="rId9" imgW="1155600" imgH="469800" progId="Equation.DSMT4">
                  <p:embed/>
                </p:oleObj>
              </mc:Choice>
              <mc:Fallback>
                <p:oleObj name="Equation" r:id="rId9" imgW="1155600" imgH="469800" progId="Equation.DSMT4">
                  <p:embed/>
                  <p:pic>
                    <p:nvPicPr>
                      <p:cNvPr id="0" name=""/>
                      <p:cNvPicPr>
                        <a:picLocks noChangeAspect="1" noChangeArrowheads="1"/>
                      </p:cNvPicPr>
                      <p:nvPr/>
                    </p:nvPicPr>
                    <p:blipFill>
                      <a:blip r:embed="rId10"/>
                      <a:srcRect/>
                      <a:stretch>
                        <a:fillRect/>
                      </a:stretch>
                    </p:blipFill>
                    <p:spPr bwMode="auto">
                      <a:xfrm>
                        <a:off x="6815138" y="2790825"/>
                        <a:ext cx="1965325" cy="788988"/>
                      </a:xfrm>
                      <a:prstGeom prst="rect">
                        <a:avLst/>
                      </a:prstGeom>
                      <a:noFill/>
                      <a:ln w="25400">
                        <a:noFill/>
                        <a:miter lim="800000"/>
                        <a:headEnd/>
                        <a:tailEnd/>
                      </a:ln>
                    </p:spPr>
                  </p:pic>
                </p:oleObj>
              </mc:Fallback>
            </mc:AlternateContent>
          </a:graphicData>
        </a:graphic>
      </p:graphicFrame>
      <p:sp>
        <p:nvSpPr>
          <p:cNvPr id="9" name="Right Arrow 8"/>
          <p:cNvSpPr/>
          <p:nvPr/>
        </p:nvSpPr>
        <p:spPr>
          <a:xfrm>
            <a:off x="2471539" y="2968575"/>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Rectangle 9"/>
          <p:cNvSpPr/>
          <p:nvPr/>
        </p:nvSpPr>
        <p:spPr>
          <a:xfrm>
            <a:off x="104602" y="2132856"/>
            <a:ext cx="8928992" cy="584775"/>
          </a:xfrm>
          <a:prstGeom prst="rect">
            <a:avLst/>
          </a:prstGeom>
        </p:spPr>
        <p:txBody>
          <a:bodyPr wrap="square">
            <a:spAutoFit/>
          </a:bodyPr>
          <a:lstStyle/>
          <a:p>
            <a:pPr algn="just"/>
            <a:r>
              <a:rPr lang="ru-RU" sz="1600" dirty="0">
                <a:latin typeface="Arial" pitchFamily="34" charset="0"/>
                <a:cs typeface="Arial" pitchFamily="34" charset="0"/>
              </a:rPr>
              <a:t>В первом приближении (в модели абсолютно твердых шаров) коэффициент динамической вязкости газа пропорционален квадратному корню из температуры. </a:t>
            </a:r>
          </a:p>
        </p:txBody>
      </p:sp>
      <p:graphicFrame>
        <p:nvGraphicFramePr>
          <p:cNvPr id="2" name="Object 1"/>
          <p:cNvGraphicFramePr>
            <a:graphicFrameLocks noChangeAspect="1"/>
          </p:cNvGraphicFramePr>
          <p:nvPr>
            <p:extLst>
              <p:ext uri="{D42A27DB-BD31-4B8C-83A1-F6EECF244321}">
                <p14:modId xmlns:p14="http://schemas.microsoft.com/office/powerpoint/2010/main" val="2121493904"/>
              </p:ext>
            </p:extLst>
          </p:nvPr>
        </p:nvGraphicFramePr>
        <p:xfrm>
          <a:off x="323528" y="1171278"/>
          <a:ext cx="1190625" cy="817562"/>
        </p:xfrm>
        <a:graphic>
          <a:graphicData uri="http://schemas.openxmlformats.org/presentationml/2006/ole">
            <mc:AlternateContent xmlns:mc="http://schemas.openxmlformats.org/markup-compatibility/2006">
              <mc:Choice xmlns:v="urn:schemas-microsoft-com:vml" Requires="v">
                <p:oleObj spid="_x0000_s1780620" name="Equation" r:id="rId11" imgW="698400" imgH="482400" progId="Equation.DSMT4">
                  <p:embed/>
                </p:oleObj>
              </mc:Choice>
              <mc:Fallback>
                <p:oleObj name="Equation" r:id="rId11" imgW="698400" imgH="482400" progId="Equation.DSMT4">
                  <p:embed/>
                  <p:pic>
                    <p:nvPicPr>
                      <p:cNvPr id="0" name="Object 13"/>
                      <p:cNvPicPr>
                        <a:picLocks noChangeAspect="1" noChangeArrowheads="1"/>
                      </p:cNvPicPr>
                      <p:nvPr/>
                    </p:nvPicPr>
                    <p:blipFill>
                      <a:blip r:embed="rId12"/>
                      <a:srcRect/>
                      <a:stretch>
                        <a:fillRect/>
                      </a:stretch>
                    </p:blipFill>
                    <p:spPr bwMode="auto">
                      <a:xfrm>
                        <a:off x="323528" y="1171278"/>
                        <a:ext cx="1190625"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1" name="Rectangle 10"/>
          <p:cNvSpPr/>
          <p:nvPr/>
        </p:nvSpPr>
        <p:spPr>
          <a:xfrm>
            <a:off x="129729" y="3573016"/>
            <a:ext cx="8816578" cy="830997"/>
          </a:xfrm>
          <a:prstGeom prst="rect">
            <a:avLst/>
          </a:prstGeom>
        </p:spPr>
        <p:txBody>
          <a:bodyPr wrap="square">
            <a:spAutoFit/>
          </a:bodyPr>
          <a:lstStyle/>
          <a:p>
            <a:pPr algn="just"/>
            <a:r>
              <a:rPr lang="ru-RU" sz="1600" dirty="0">
                <a:latin typeface="Arial" pitchFamily="34" charset="0"/>
                <a:cs typeface="Arial" pitchFamily="34" charset="0"/>
              </a:rPr>
              <a:t>Также необходимо учесть уменьшение сечения рассеяния с температурой. Поэтому коэффициент динамической вязкости возрастает с температурой несколько быстрее, чем коренная зависимость. </a:t>
            </a:r>
          </a:p>
        </p:txBody>
      </p:sp>
      <p:sp>
        <p:nvSpPr>
          <p:cNvPr id="12" name="Right Arrow 11"/>
          <p:cNvSpPr/>
          <p:nvPr/>
        </p:nvSpPr>
        <p:spPr>
          <a:xfrm>
            <a:off x="1880369" y="1361529"/>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3" name="Object 12"/>
          <p:cNvGraphicFramePr>
            <a:graphicFrameLocks noChangeAspect="1"/>
          </p:cNvGraphicFramePr>
          <p:nvPr>
            <p:extLst>
              <p:ext uri="{D42A27DB-BD31-4B8C-83A1-F6EECF244321}">
                <p14:modId xmlns:p14="http://schemas.microsoft.com/office/powerpoint/2010/main" val="3761930211"/>
              </p:ext>
            </p:extLst>
          </p:nvPr>
        </p:nvGraphicFramePr>
        <p:xfrm>
          <a:off x="4716016" y="1196752"/>
          <a:ext cx="1446213" cy="703263"/>
        </p:xfrm>
        <a:graphic>
          <a:graphicData uri="http://schemas.openxmlformats.org/presentationml/2006/ole">
            <mc:AlternateContent xmlns:mc="http://schemas.openxmlformats.org/markup-compatibility/2006">
              <mc:Choice xmlns:v="urn:schemas-microsoft-com:vml" Requires="v">
                <p:oleObj spid="_x0000_s1780621" name="Equation" r:id="rId13" imgW="850680" imgH="419040" progId="Equation.DSMT4">
                  <p:embed/>
                </p:oleObj>
              </mc:Choice>
              <mc:Fallback>
                <p:oleObj name="Equation" r:id="rId13" imgW="850680" imgH="419040" progId="Equation.DSMT4">
                  <p:embed/>
                  <p:pic>
                    <p:nvPicPr>
                      <p:cNvPr id="0" name="Object 10"/>
                      <p:cNvPicPr>
                        <a:picLocks noChangeAspect="1" noChangeArrowheads="1"/>
                      </p:cNvPicPr>
                      <p:nvPr/>
                    </p:nvPicPr>
                    <p:blipFill>
                      <a:blip r:embed="rId14"/>
                      <a:srcRect/>
                      <a:stretch>
                        <a:fillRect/>
                      </a:stretch>
                    </p:blipFill>
                    <p:spPr bwMode="auto">
                      <a:xfrm>
                        <a:off x="4716016" y="1196752"/>
                        <a:ext cx="1446213"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690701987"/>
              </p:ext>
            </p:extLst>
          </p:nvPr>
        </p:nvGraphicFramePr>
        <p:xfrm>
          <a:off x="3563888" y="2780928"/>
          <a:ext cx="2806700" cy="787400"/>
        </p:xfrm>
        <a:graphic>
          <a:graphicData uri="http://schemas.openxmlformats.org/presentationml/2006/ole">
            <mc:AlternateContent xmlns:mc="http://schemas.openxmlformats.org/markup-compatibility/2006">
              <mc:Choice xmlns:v="urn:schemas-microsoft-com:vml" Requires="v">
                <p:oleObj spid="_x0000_s1780622" name="Equation" r:id="rId15" imgW="1650960" imgH="469800" progId="Equation.DSMT4">
                  <p:embed/>
                </p:oleObj>
              </mc:Choice>
              <mc:Fallback>
                <p:oleObj name="Equation" r:id="rId15" imgW="1650960" imgH="469800" progId="Equation.DSMT4">
                  <p:embed/>
                  <p:pic>
                    <p:nvPicPr>
                      <p:cNvPr id="0" name=""/>
                      <p:cNvPicPr>
                        <a:picLocks noChangeAspect="1" noChangeArrowheads="1"/>
                      </p:cNvPicPr>
                      <p:nvPr/>
                    </p:nvPicPr>
                    <p:blipFill>
                      <a:blip r:embed="rId16"/>
                      <a:srcRect/>
                      <a:stretch>
                        <a:fillRect/>
                      </a:stretch>
                    </p:blipFill>
                    <p:spPr bwMode="auto">
                      <a:xfrm>
                        <a:off x="3563888" y="2780928"/>
                        <a:ext cx="280670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358983550"/>
              </p:ext>
            </p:extLst>
          </p:nvPr>
        </p:nvGraphicFramePr>
        <p:xfrm>
          <a:off x="326504" y="5157192"/>
          <a:ext cx="2505075" cy="787400"/>
        </p:xfrm>
        <a:graphic>
          <a:graphicData uri="http://schemas.openxmlformats.org/presentationml/2006/ole">
            <mc:AlternateContent xmlns:mc="http://schemas.openxmlformats.org/markup-compatibility/2006">
              <mc:Choice xmlns:v="urn:schemas-microsoft-com:vml" Requires="v">
                <p:oleObj spid="_x0000_s1780623" name="Equation" r:id="rId17" imgW="1473120" imgH="469800" progId="Equation.DSMT4">
                  <p:embed/>
                </p:oleObj>
              </mc:Choice>
              <mc:Fallback>
                <p:oleObj name="Equation" r:id="rId17" imgW="1473120" imgH="469800" progId="Equation.DSMT4">
                  <p:embed/>
                  <p:pic>
                    <p:nvPicPr>
                      <p:cNvPr id="0" name=""/>
                      <p:cNvPicPr>
                        <a:picLocks noChangeAspect="1" noChangeArrowheads="1"/>
                      </p:cNvPicPr>
                      <p:nvPr/>
                    </p:nvPicPr>
                    <p:blipFill>
                      <a:blip r:embed="rId18"/>
                      <a:srcRect/>
                      <a:stretch>
                        <a:fillRect/>
                      </a:stretch>
                    </p:blipFill>
                    <p:spPr bwMode="auto">
                      <a:xfrm>
                        <a:off x="326504" y="5157192"/>
                        <a:ext cx="2505075"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453681966"/>
              </p:ext>
            </p:extLst>
          </p:nvPr>
        </p:nvGraphicFramePr>
        <p:xfrm>
          <a:off x="5367361" y="5058053"/>
          <a:ext cx="2290763" cy="852487"/>
        </p:xfrm>
        <a:graphic>
          <a:graphicData uri="http://schemas.openxmlformats.org/presentationml/2006/ole">
            <mc:AlternateContent xmlns:mc="http://schemas.openxmlformats.org/markup-compatibility/2006">
              <mc:Choice xmlns:v="urn:schemas-microsoft-com:vml" Requires="v">
                <p:oleObj spid="_x0000_s1780624" name="Equation" r:id="rId19" imgW="1346040" imgH="507960" progId="Equation.DSMT4">
                  <p:embed/>
                </p:oleObj>
              </mc:Choice>
              <mc:Fallback>
                <p:oleObj name="Equation" r:id="rId19" imgW="1346040" imgH="507960" progId="Equation.DSMT4">
                  <p:embed/>
                  <p:pic>
                    <p:nvPicPr>
                      <p:cNvPr id="0" name=""/>
                      <p:cNvPicPr>
                        <a:picLocks noChangeAspect="1" noChangeArrowheads="1"/>
                      </p:cNvPicPr>
                      <p:nvPr/>
                    </p:nvPicPr>
                    <p:blipFill>
                      <a:blip r:embed="rId20"/>
                      <a:srcRect/>
                      <a:stretch>
                        <a:fillRect/>
                      </a:stretch>
                    </p:blipFill>
                    <p:spPr bwMode="auto">
                      <a:xfrm>
                        <a:off x="5367361" y="5058053"/>
                        <a:ext cx="2290763" cy="85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17" name="Rectangle 16"/>
          <p:cNvSpPr/>
          <p:nvPr/>
        </p:nvSpPr>
        <p:spPr>
          <a:xfrm>
            <a:off x="144959" y="4446638"/>
            <a:ext cx="2895823" cy="584775"/>
          </a:xfrm>
          <a:prstGeom prst="rect">
            <a:avLst/>
          </a:prstGeom>
        </p:spPr>
        <p:txBody>
          <a:bodyPr wrap="square">
            <a:spAutoFit/>
          </a:bodyPr>
          <a:lstStyle/>
          <a:p>
            <a:pPr algn="just"/>
            <a:r>
              <a:rPr lang="ru-RU" sz="1600" dirty="0">
                <a:latin typeface="Arial" pitchFamily="34" charset="0"/>
                <a:cs typeface="Arial" pitchFamily="34" charset="0"/>
              </a:rPr>
              <a:t>Более точный вариант формулы </a:t>
            </a:r>
            <a:r>
              <a:rPr lang="ru-RU" sz="1600" dirty="0" err="1">
                <a:latin typeface="Arial" pitchFamily="34" charset="0"/>
                <a:cs typeface="Arial" pitchFamily="34" charset="0"/>
              </a:rPr>
              <a:t>Сёзерленда</a:t>
            </a:r>
            <a:endParaRPr lang="ru-RU" sz="1600" dirty="0">
              <a:latin typeface="Arial" pitchFamily="34" charset="0"/>
              <a:cs typeface="Arial" pitchFamily="34" charset="0"/>
            </a:endParaRPr>
          </a:p>
        </p:txBody>
      </p:sp>
      <p:sp>
        <p:nvSpPr>
          <p:cNvPr id="18" name="Rectangle 17"/>
          <p:cNvSpPr/>
          <p:nvPr/>
        </p:nvSpPr>
        <p:spPr>
          <a:xfrm>
            <a:off x="4139952" y="4437112"/>
            <a:ext cx="4806355" cy="584775"/>
          </a:xfrm>
          <a:prstGeom prst="rect">
            <a:avLst/>
          </a:prstGeom>
        </p:spPr>
        <p:txBody>
          <a:bodyPr wrap="square">
            <a:spAutoFit/>
          </a:bodyPr>
          <a:lstStyle/>
          <a:p>
            <a:pPr algn="just"/>
            <a:r>
              <a:rPr lang="ru-RU" sz="1600" dirty="0">
                <a:latin typeface="Arial" pitchFamily="34" charset="0"/>
                <a:cs typeface="Arial" pitchFamily="34" charset="0"/>
              </a:rPr>
              <a:t>Если известна вязкость газа </a:t>
            </a:r>
            <a:r>
              <a:rPr lang="el-GR" sz="1600" dirty="0">
                <a:latin typeface="Arial" pitchFamily="34" charset="0"/>
                <a:cs typeface="Arial" pitchFamily="34" charset="0"/>
              </a:rPr>
              <a:t>η</a:t>
            </a:r>
            <a:r>
              <a:rPr lang="en-US" sz="1600" baseline="-25000" dirty="0">
                <a:latin typeface="Arial" pitchFamily="34" charset="0"/>
                <a:cs typeface="Arial" pitchFamily="34" charset="0"/>
              </a:rPr>
              <a:t>1</a:t>
            </a:r>
            <a:r>
              <a:rPr lang="ru-RU" sz="1600" dirty="0">
                <a:latin typeface="Arial" pitchFamily="34" charset="0"/>
                <a:cs typeface="Arial" pitchFamily="34" charset="0"/>
              </a:rPr>
              <a:t> при какой-то температуре </a:t>
            </a:r>
            <a:r>
              <a:rPr lang="en-US" sz="1600" i="1" dirty="0">
                <a:latin typeface="Arial" pitchFamily="34" charset="0"/>
                <a:cs typeface="Arial" pitchFamily="34" charset="0"/>
              </a:rPr>
              <a:t>T</a:t>
            </a:r>
            <a:r>
              <a:rPr lang="en-US" sz="1600" baseline="-25000" dirty="0">
                <a:latin typeface="Arial" pitchFamily="34" charset="0"/>
                <a:cs typeface="Arial" pitchFamily="34" charset="0"/>
              </a:rPr>
              <a:t>1</a:t>
            </a:r>
            <a:r>
              <a:rPr lang="en-US" sz="1600" dirty="0">
                <a:latin typeface="Arial" pitchFamily="34" charset="0"/>
                <a:cs typeface="Arial" pitchFamily="34" charset="0"/>
              </a:rPr>
              <a:t>, </a:t>
            </a:r>
            <a:r>
              <a:rPr lang="ru-RU" sz="1600" dirty="0">
                <a:latin typeface="Arial" pitchFamily="34" charset="0"/>
                <a:cs typeface="Arial" pitchFamily="34" charset="0"/>
              </a:rPr>
              <a:t>то при температуре </a:t>
            </a:r>
            <a:r>
              <a:rPr lang="en-US" sz="1600" i="1" dirty="0">
                <a:latin typeface="Arial" pitchFamily="34" charset="0"/>
                <a:cs typeface="Arial" pitchFamily="34" charset="0"/>
              </a:rPr>
              <a:t>T </a:t>
            </a:r>
            <a:r>
              <a:rPr lang="ru-RU" sz="1600" dirty="0">
                <a:latin typeface="Arial" pitchFamily="34" charset="0"/>
                <a:cs typeface="Arial" pitchFamily="34" charset="0"/>
              </a:rPr>
              <a:t>вязкость</a:t>
            </a:r>
          </a:p>
        </p:txBody>
      </p:sp>
      <p:sp>
        <p:nvSpPr>
          <p:cNvPr id="19" name="Rectangle 18"/>
          <p:cNvSpPr/>
          <p:nvPr/>
        </p:nvSpPr>
        <p:spPr>
          <a:xfrm>
            <a:off x="177676" y="5949280"/>
            <a:ext cx="8855918" cy="830997"/>
          </a:xfrm>
          <a:prstGeom prst="rect">
            <a:avLst/>
          </a:prstGeom>
        </p:spPr>
        <p:txBody>
          <a:bodyPr wrap="square">
            <a:spAutoFit/>
          </a:bodyPr>
          <a:lstStyle/>
          <a:p>
            <a:pPr algn="just"/>
            <a:r>
              <a:rPr lang="ru-RU" sz="1600" dirty="0">
                <a:latin typeface="Arial" pitchFamily="34" charset="0"/>
                <a:cs typeface="Arial" pitchFamily="34" charset="0"/>
              </a:rPr>
              <a:t>Формула относительно хорошо работает для азота, кислорода, аргона, но не очень точна для таких газов как водород и гелий. Поэтому формула </a:t>
            </a:r>
            <a:r>
              <a:rPr lang="ru-RU" sz="1600" dirty="0" err="1">
                <a:latin typeface="Arial" pitchFamily="34" charset="0"/>
                <a:cs typeface="Arial" pitchFamily="34" charset="0"/>
              </a:rPr>
              <a:t>Сёзерленда</a:t>
            </a:r>
            <a:r>
              <a:rPr lang="ru-RU" sz="1600" dirty="0">
                <a:latin typeface="Arial" pitchFamily="34" charset="0"/>
                <a:cs typeface="Arial" pitchFamily="34" charset="0"/>
              </a:rPr>
              <a:t> часто воспринимается как интерполяционная формула для некоторых экспериментальных данных</a:t>
            </a:r>
          </a:p>
        </p:txBody>
      </p:sp>
    </p:spTree>
    <p:extLst>
      <p:ext uri="{BB962C8B-B14F-4D97-AF65-F5344CB8AC3E}">
        <p14:creationId xmlns:p14="http://schemas.microsoft.com/office/powerpoint/2010/main" val="835888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p:cNvSpPr/>
          <p:nvPr/>
        </p:nvSpPr>
        <p:spPr>
          <a:xfrm>
            <a:off x="1269157" y="1179798"/>
            <a:ext cx="648072" cy="648072"/>
          </a:xfrm>
          <a:prstGeom prst="ellipse">
            <a:avLst/>
          </a:prstGeom>
          <a:gradFill flip="none" rotWithShape="1">
            <a:gsLst>
              <a:gs pos="0">
                <a:srgbClr val="FB5F5F"/>
              </a:gs>
              <a:gs pos="100000">
                <a:schemeClr val="accent2">
                  <a:lumMod val="40000"/>
                  <a:lumOff val="60000"/>
                  <a:alpha val="43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Rectangle 4"/>
          <p:cNvSpPr txBox="1">
            <a:spLocks noRot="1" noChangeArrowheads="1"/>
          </p:cNvSpPr>
          <p:nvPr/>
        </p:nvSpPr>
        <p:spPr bwMode="auto">
          <a:xfrm>
            <a:off x="725578" y="33184"/>
            <a:ext cx="7590838"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Поперечное сечение столкновений</a:t>
            </a:r>
          </a:p>
        </p:txBody>
      </p:sp>
      <p:sp>
        <p:nvSpPr>
          <p:cNvPr id="5" name="Rectangle 4"/>
          <p:cNvSpPr/>
          <p:nvPr/>
        </p:nvSpPr>
        <p:spPr>
          <a:xfrm>
            <a:off x="2489926" y="692696"/>
            <a:ext cx="6474562" cy="2062103"/>
          </a:xfrm>
          <a:prstGeom prst="rect">
            <a:avLst/>
          </a:prstGeom>
        </p:spPr>
        <p:txBody>
          <a:bodyPr wrap="square">
            <a:spAutoFit/>
          </a:bodyPr>
          <a:lstStyle/>
          <a:p>
            <a:pPr algn="just"/>
            <a:r>
              <a:rPr lang="ru-RU" sz="1600" b="1" dirty="0">
                <a:latin typeface="Arial" pitchFamily="34" charset="0"/>
                <a:cs typeface="Arial" pitchFamily="34" charset="0"/>
              </a:rPr>
              <a:t>Эффективное поперечное сечение </a:t>
            </a:r>
            <a:r>
              <a:rPr lang="ru-RU" sz="1600" dirty="0">
                <a:latin typeface="Arial" pitchFamily="34" charset="0"/>
                <a:cs typeface="Arial" pitchFamily="34" charset="0"/>
              </a:rPr>
              <a:t>- количественная характеристика вероятностного акта столкновения налетающей частицы на частицу мишени. Эффективное поперечное сечение имеет размерность площади. Наглядно эту величину можно представить как условную сумму поперечных сечений частиц, из которых состоит мишень. Вероятность рассматриваемого результата столкновения равна вероятности того, что падающая частица, двигаясь прямолинейной, попадет в площадку </a:t>
            </a:r>
            <a:r>
              <a:rPr lang="el-GR" sz="1600" dirty="0">
                <a:latin typeface="Arial" pitchFamily="34" charset="0"/>
                <a:cs typeface="Arial" pitchFamily="34" charset="0"/>
              </a:rPr>
              <a:t>σ</a:t>
            </a:r>
            <a:r>
              <a:rPr lang="ru-RU" sz="1600" dirty="0">
                <a:latin typeface="Arial" pitchFamily="34" charset="0"/>
                <a:cs typeface="Arial" pitchFamily="34" charset="0"/>
              </a:rPr>
              <a:t>. </a:t>
            </a:r>
          </a:p>
        </p:txBody>
      </p:sp>
      <p:graphicFrame>
        <p:nvGraphicFramePr>
          <p:cNvPr id="6" name="Object 5"/>
          <p:cNvGraphicFramePr>
            <a:graphicFrameLocks noChangeAspect="1"/>
          </p:cNvGraphicFramePr>
          <p:nvPr>
            <p:extLst>
              <p:ext uri="{D42A27DB-BD31-4B8C-83A1-F6EECF244321}">
                <p14:modId xmlns:p14="http://schemas.microsoft.com/office/powerpoint/2010/main" val="2055761747"/>
              </p:ext>
            </p:extLst>
          </p:nvPr>
        </p:nvGraphicFramePr>
        <p:xfrm>
          <a:off x="1022238" y="1599927"/>
          <a:ext cx="258763" cy="236538"/>
        </p:xfrm>
        <a:graphic>
          <a:graphicData uri="http://schemas.openxmlformats.org/presentationml/2006/ole">
            <mc:AlternateContent xmlns:mc="http://schemas.openxmlformats.org/markup-compatibility/2006">
              <mc:Choice xmlns:v="urn:schemas-microsoft-com:vml" Requires="v">
                <p:oleObj spid="_x0000_s1818628" name="Equation" r:id="rId4" imgW="152280" imgH="139680" progId="Equation.DSMT4">
                  <p:embed/>
                </p:oleObj>
              </mc:Choice>
              <mc:Fallback>
                <p:oleObj name="Equation" r:id="rId4" imgW="152280" imgH="139680" progId="Equation.DSMT4">
                  <p:embed/>
                  <p:pic>
                    <p:nvPicPr>
                      <p:cNvPr id="0" name="Object 29"/>
                      <p:cNvPicPr>
                        <a:picLocks noChangeAspect="1" noChangeArrowheads="1"/>
                      </p:cNvPicPr>
                      <p:nvPr/>
                    </p:nvPicPr>
                    <p:blipFill>
                      <a:blip r:embed="rId5"/>
                      <a:srcRect/>
                      <a:stretch>
                        <a:fillRect/>
                      </a:stretch>
                    </p:blipFill>
                    <p:spPr bwMode="auto">
                      <a:xfrm>
                        <a:off x="1022238" y="1599927"/>
                        <a:ext cx="258763"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7" name="Oval 6"/>
          <p:cNvSpPr/>
          <p:nvPr/>
        </p:nvSpPr>
        <p:spPr>
          <a:xfrm>
            <a:off x="179512" y="1225327"/>
            <a:ext cx="144016" cy="14401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9" name="Straight Arrow Connector 8"/>
          <p:cNvCxnSpPr/>
          <p:nvPr/>
        </p:nvCxnSpPr>
        <p:spPr>
          <a:xfrm>
            <a:off x="323528" y="1297335"/>
            <a:ext cx="648072" cy="0"/>
          </a:xfrm>
          <a:prstGeom prst="straightConnector1">
            <a:avLst/>
          </a:prstGeom>
          <a:ln w="41275">
            <a:solidFill>
              <a:schemeClr val="accent4">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179512" y="908720"/>
            <a:ext cx="144016" cy="14401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5" name="Straight Connector 14"/>
          <p:cNvCxnSpPr/>
          <p:nvPr/>
        </p:nvCxnSpPr>
        <p:spPr>
          <a:xfrm flipH="1">
            <a:off x="323528" y="980728"/>
            <a:ext cx="1656184" cy="0"/>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23528" y="980728"/>
            <a:ext cx="648072" cy="0"/>
          </a:xfrm>
          <a:prstGeom prst="straightConnector1">
            <a:avLst/>
          </a:prstGeom>
          <a:ln w="41275">
            <a:solidFill>
              <a:schemeClr val="accent4">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323528" y="1282502"/>
            <a:ext cx="1296144" cy="0"/>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1619672" y="1031590"/>
            <a:ext cx="648072" cy="252028"/>
          </a:xfrm>
          <a:prstGeom prst="line">
            <a:avLst/>
          </a:prstGeom>
          <a:ln w="25400">
            <a:solidFill>
              <a:schemeClr val="accent4">
                <a:lumMod val="7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1431175" y="1330127"/>
            <a:ext cx="324036" cy="32403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Cube 23"/>
          <p:cNvSpPr/>
          <p:nvPr/>
        </p:nvSpPr>
        <p:spPr>
          <a:xfrm>
            <a:off x="725578" y="3212976"/>
            <a:ext cx="1224136" cy="1152128"/>
          </a:xfrm>
          <a:prstGeom prst="cub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Oval 24"/>
          <p:cNvSpPr/>
          <p:nvPr/>
        </p:nvSpPr>
        <p:spPr>
          <a:xfrm>
            <a:off x="594866" y="4555901"/>
            <a:ext cx="144016" cy="144016"/>
          </a:xfrm>
          <a:prstGeom prst="ellipse">
            <a:avLst/>
          </a:prstGeom>
          <a:solidFill>
            <a:srgbClr val="4110F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Oval 25"/>
          <p:cNvSpPr/>
          <p:nvPr/>
        </p:nvSpPr>
        <p:spPr>
          <a:xfrm>
            <a:off x="819826" y="3622821"/>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Oval 26"/>
          <p:cNvSpPr/>
          <p:nvPr/>
        </p:nvSpPr>
        <p:spPr>
          <a:xfrm>
            <a:off x="1099381" y="3784839"/>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Oval 27"/>
          <p:cNvSpPr/>
          <p:nvPr/>
        </p:nvSpPr>
        <p:spPr>
          <a:xfrm>
            <a:off x="1337020" y="4070226"/>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Oval 28"/>
          <p:cNvSpPr/>
          <p:nvPr/>
        </p:nvSpPr>
        <p:spPr>
          <a:xfrm>
            <a:off x="851592" y="4102841"/>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Oval 29"/>
          <p:cNvSpPr/>
          <p:nvPr/>
        </p:nvSpPr>
        <p:spPr>
          <a:xfrm>
            <a:off x="1363499" y="3555740"/>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Oval 30"/>
          <p:cNvSpPr/>
          <p:nvPr/>
        </p:nvSpPr>
        <p:spPr>
          <a:xfrm>
            <a:off x="1327495" y="3851201"/>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32" name="Object 31"/>
          <p:cNvGraphicFramePr>
            <a:graphicFrameLocks noChangeAspect="1"/>
          </p:cNvGraphicFramePr>
          <p:nvPr>
            <p:extLst>
              <p:ext uri="{D42A27DB-BD31-4B8C-83A1-F6EECF244321}">
                <p14:modId xmlns:p14="http://schemas.microsoft.com/office/powerpoint/2010/main" val="1091761665"/>
              </p:ext>
            </p:extLst>
          </p:nvPr>
        </p:nvGraphicFramePr>
        <p:xfrm>
          <a:off x="1475656" y="3174876"/>
          <a:ext cx="323850" cy="300037"/>
        </p:xfrm>
        <a:graphic>
          <a:graphicData uri="http://schemas.openxmlformats.org/presentationml/2006/ole">
            <mc:AlternateContent xmlns:mc="http://schemas.openxmlformats.org/markup-compatibility/2006">
              <mc:Choice xmlns:v="urn:schemas-microsoft-com:vml" Requires="v">
                <p:oleObj spid="_x0000_s1818629" name="Equation" r:id="rId6" imgW="190440" imgH="177480" progId="Equation.DSMT4">
                  <p:embed/>
                </p:oleObj>
              </mc:Choice>
              <mc:Fallback>
                <p:oleObj name="Equation" r:id="rId6" imgW="190440" imgH="177480" progId="Equation.DSMT4">
                  <p:embed/>
                  <p:pic>
                    <p:nvPicPr>
                      <p:cNvPr id="0" name=""/>
                      <p:cNvPicPr>
                        <a:picLocks noChangeAspect="1" noChangeArrowheads="1"/>
                      </p:cNvPicPr>
                      <p:nvPr/>
                    </p:nvPicPr>
                    <p:blipFill>
                      <a:blip r:embed="rId7"/>
                      <a:srcRect/>
                      <a:stretch>
                        <a:fillRect/>
                      </a:stretch>
                    </p:blipFill>
                    <p:spPr bwMode="auto">
                      <a:xfrm>
                        <a:off x="1475656" y="3174876"/>
                        <a:ext cx="32385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3" name="Object 32"/>
          <p:cNvGraphicFramePr>
            <a:graphicFrameLocks noChangeAspect="1"/>
          </p:cNvGraphicFramePr>
          <p:nvPr>
            <p:extLst>
              <p:ext uri="{D42A27DB-BD31-4B8C-83A1-F6EECF244321}">
                <p14:modId xmlns:p14="http://schemas.microsoft.com/office/powerpoint/2010/main" val="822950043"/>
              </p:ext>
            </p:extLst>
          </p:nvPr>
        </p:nvGraphicFramePr>
        <p:xfrm>
          <a:off x="323528" y="3622821"/>
          <a:ext cx="236538" cy="300038"/>
        </p:xfrm>
        <a:graphic>
          <a:graphicData uri="http://schemas.openxmlformats.org/presentationml/2006/ole">
            <mc:AlternateContent xmlns:mc="http://schemas.openxmlformats.org/markup-compatibility/2006">
              <mc:Choice xmlns:v="urn:schemas-microsoft-com:vml" Requires="v">
                <p:oleObj spid="_x0000_s1818630" name="Equation" r:id="rId8" imgW="139680" imgH="177480" progId="Equation.DSMT4">
                  <p:embed/>
                </p:oleObj>
              </mc:Choice>
              <mc:Fallback>
                <p:oleObj name="Equation" r:id="rId8" imgW="139680" imgH="177480" progId="Equation.DSMT4">
                  <p:embed/>
                  <p:pic>
                    <p:nvPicPr>
                      <p:cNvPr id="0" name=""/>
                      <p:cNvPicPr>
                        <a:picLocks noChangeAspect="1" noChangeArrowheads="1"/>
                      </p:cNvPicPr>
                      <p:nvPr/>
                    </p:nvPicPr>
                    <p:blipFill>
                      <a:blip r:embed="rId9"/>
                      <a:srcRect/>
                      <a:stretch>
                        <a:fillRect/>
                      </a:stretch>
                    </p:blipFill>
                    <p:spPr bwMode="auto">
                      <a:xfrm>
                        <a:off x="323528" y="3622821"/>
                        <a:ext cx="2365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34" name="Straight Arrow Connector 33"/>
          <p:cNvCxnSpPr/>
          <p:nvPr/>
        </p:nvCxnSpPr>
        <p:spPr>
          <a:xfrm flipV="1">
            <a:off x="725578" y="4001337"/>
            <a:ext cx="572859" cy="579791"/>
          </a:xfrm>
          <a:prstGeom prst="straightConnector1">
            <a:avLst/>
          </a:prstGeom>
          <a:ln w="41275">
            <a:solidFill>
              <a:schemeClr val="accent4">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graphicFrame>
        <p:nvGraphicFramePr>
          <p:cNvPr id="40" name="Object 39"/>
          <p:cNvGraphicFramePr>
            <a:graphicFrameLocks noChangeAspect="1"/>
          </p:cNvGraphicFramePr>
          <p:nvPr>
            <p:extLst>
              <p:ext uri="{D42A27DB-BD31-4B8C-83A1-F6EECF244321}">
                <p14:modId xmlns:p14="http://schemas.microsoft.com/office/powerpoint/2010/main" val="4144490209"/>
              </p:ext>
            </p:extLst>
          </p:nvPr>
        </p:nvGraphicFramePr>
        <p:xfrm>
          <a:off x="2771800" y="3075806"/>
          <a:ext cx="280987" cy="385763"/>
        </p:xfrm>
        <a:graphic>
          <a:graphicData uri="http://schemas.openxmlformats.org/presentationml/2006/ole">
            <mc:AlternateContent xmlns:mc="http://schemas.openxmlformats.org/markup-compatibility/2006">
              <mc:Choice xmlns:v="urn:schemas-microsoft-com:vml" Requires="v">
                <p:oleObj spid="_x0000_s1818631" name="Equation" r:id="rId10" imgW="164880" imgH="228600" progId="Equation.DSMT4">
                  <p:embed/>
                </p:oleObj>
              </mc:Choice>
              <mc:Fallback>
                <p:oleObj name="Equation" r:id="rId10" imgW="164880" imgH="228600" progId="Equation.DSMT4">
                  <p:embed/>
                  <p:pic>
                    <p:nvPicPr>
                      <p:cNvPr id="0" name=""/>
                      <p:cNvPicPr>
                        <a:picLocks noChangeAspect="1" noChangeArrowheads="1"/>
                      </p:cNvPicPr>
                      <p:nvPr/>
                    </p:nvPicPr>
                    <p:blipFill>
                      <a:blip r:embed="rId11"/>
                      <a:srcRect/>
                      <a:stretch>
                        <a:fillRect/>
                      </a:stretch>
                    </p:blipFill>
                    <p:spPr bwMode="auto">
                      <a:xfrm>
                        <a:off x="2771800" y="3075806"/>
                        <a:ext cx="280987"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41" name="Rectangle 40"/>
          <p:cNvSpPr/>
          <p:nvPr/>
        </p:nvSpPr>
        <p:spPr>
          <a:xfrm>
            <a:off x="3624274" y="3080016"/>
            <a:ext cx="4620133" cy="338554"/>
          </a:xfrm>
          <a:prstGeom prst="rect">
            <a:avLst/>
          </a:prstGeom>
        </p:spPr>
        <p:txBody>
          <a:bodyPr wrap="square">
            <a:spAutoFit/>
          </a:bodyPr>
          <a:lstStyle/>
          <a:p>
            <a:pPr algn="just"/>
            <a:r>
              <a:rPr lang="ru-RU" sz="1600" dirty="0">
                <a:latin typeface="Arial" pitchFamily="34" charset="0"/>
                <a:cs typeface="Arial" pitchFamily="34" charset="0"/>
              </a:rPr>
              <a:t>Объемная концентрация молекул-мишеней</a:t>
            </a:r>
          </a:p>
        </p:txBody>
      </p:sp>
      <p:graphicFrame>
        <p:nvGraphicFramePr>
          <p:cNvPr id="42" name="Object 41"/>
          <p:cNvGraphicFramePr>
            <a:graphicFrameLocks noChangeAspect="1"/>
          </p:cNvGraphicFramePr>
          <p:nvPr>
            <p:extLst>
              <p:ext uri="{D42A27DB-BD31-4B8C-83A1-F6EECF244321}">
                <p14:modId xmlns:p14="http://schemas.microsoft.com/office/powerpoint/2010/main" val="1424194147"/>
              </p:ext>
            </p:extLst>
          </p:nvPr>
        </p:nvGraphicFramePr>
        <p:xfrm>
          <a:off x="2771800" y="3566660"/>
          <a:ext cx="669925" cy="385762"/>
        </p:xfrm>
        <a:graphic>
          <a:graphicData uri="http://schemas.openxmlformats.org/presentationml/2006/ole">
            <mc:AlternateContent xmlns:mc="http://schemas.openxmlformats.org/markup-compatibility/2006">
              <mc:Choice xmlns:v="urn:schemas-microsoft-com:vml" Requires="v">
                <p:oleObj spid="_x0000_s1818632" name="Equation" r:id="rId12" imgW="393480" imgH="228600" progId="Equation.DSMT4">
                  <p:embed/>
                </p:oleObj>
              </mc:Choice>
              <mc:Fallback>
                <p:oleObj name="Equation" r:id="rId12" imgW="393480" imgH="228600" progId="Equation.DSMT4">
                  <p:embed/>
                  <p:pic>
                    <p:nvPicPr>
                      <p:cNvPr id="0" name=""/>
                      <p:cNvPicPr>
                        <a:picLocks noChangeAspect="1" noChangeArrowheads="1"/>
                      </p:cNvPicPr>
                      <p:nvPr/>
                    </p:nvPicPr>
                    <p:blipFill>
                      <a:blip r:embed="rId13"/>
                      <a:srcRect/>
                      <a:stretch>
                        <a:fillRect/>
                      </a:stretch>
                    </p:blipFill>
                    <p:spPr bwMode="auto">
                      <a:xfrm>
                        <a:off x="2771800" y="3566660"/>
                        <a:ext cx="669925"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43" name="Rectangle 42"/>
          <p:cNvSpPr/>
          <p:nvPr/>
        </p:nvSpPr>
        <p:spPr>
          <a:xfrm>
            <a:off x="3652850" y="3568896"/>
            <a:ext cx="3384376" cy="338554"/>
          </a:xfrm>
          <a:prstGeom prst="rect">
            <a:avLst/>
          </a:prstGeom>
        </p:spPr>
        <p:txBody>
          <a:bodyPr wrap="square">
            <a:spAutoFit/>
          </a:bodyPr>
          <a:lstStyle/>
          <a:p>
            <a:pPr algn="just"/>
            <a:r>
              <a:rPr lang="ru-RU" sz="1600" dirty="0">
                <a:latin typeface="Arial" pitchFamily="34" charset="0"/>
                <a:cs typeface="Arial" pitchFamily="34" charset="0"/>
              </a:rPr>
              <a:t>Число мишеней в слое объемом</a:t>
            </a:r>
          </a:p>
        </p:txBody>
      </p:sp>
      <p:graphicFrame>
        <p:nvGraphicFramePr>
          <p:cNvPr id="44" name="Object 43"/>
          <p:cNvGraphicFramePr>
            <a:graphicFrameLocks noChangeAspect="1"/>
          </p:cNvGraphicFramePr>
          <p:nvPr>
            <p:extLst>
              <p:ext uri="{D42A27DB-BD31-4B8C-83A1-F6EECF244321}">
                <p14:modId xmlns:p14="http://schemas.microsoft.com/office/powerpoint/2010/main" val="3878271031"/>
              </p:ext>
            </p:extLst>
          </p:nvPr>
        </p:nvGraphicFramePr>
        <p:xfrm>
          <a:off x="6876256" y="3585710"/>
          <a:ext cx="474663" cy="300038"/>
        </p:xfrm>
        <a:graphic>
          <a:graphicData uri="http://schemas.openxmlformats.org/presentationml/2006/ole">
            <mc:AlternateContent xmlns:mc="http://schemas.openxmlformats.org/markup-compatibility/2006">
              <mc:Choice xmlns:v="urn:schemas-microsoft-com:vml" Requires="v">
                <p:oleObj spid="_x0000_s1818633" name="Equation" r:id="rId14" imgW="279360" imgH="177480" progId="Equation.DSMT4">
                  <p:embed/>
                </p:oleObj>
              </mc:Choice>
              <mc:Fallback>
                <p:oleObj name="Equation" r:id="rId14" imgW="279360" imgH="177480" progId="Equation.DSMT4">
                  <p:embed/>
                  <p:pic>
                    <p:nvPicPr>
                      <p:cNvPr id="0" name=""/>
                      <p:cNvPicPr>
                        <a:picLocks noChangeAspect="1" noChangeArrowheads="1"/>
                      </p:cNvPicPr>
                      <p:nvPr/>
                    </p:nvPicPr>
                    <p:blipFill>
                      <a:blip r:embed="rId15"/>
                      <a:srcRect/>
                      <a:stretch>
                        <a:fillRect/>
                      </a:stretch>
                    </p:blipFill>
                    <p:spPr bwMode="auto">
                      <a:xfrm>
                        <a:off x="6876256" y="3585710"/>
                        <a:ext cx="47466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45" name="Object 44"/>
          <p:cNvGraphicFramePr>
            <a:graphicFrameLocks noChangeAspect="1"/>
          </p:cNvGraphicFramePr>
          <p:nvPr>
            <p:extLst>
              <p:ext uri="{D42A27DB-BD31-4B8C-83A1-F6EECF244321}">
                <p14:modId xmlns:p14="http://schemas.microsoft.com/office/powerpoint/2010/main" val="1063948307"/>
              </p:ext>
            </p:extLst>
          </p:nvPr>
        </p:nvGraphicFramePr>
        <p:xfrm>
          <a:off x="2264060" y="4107473"/>
          <a:ext cx="1382713" cy="385762"/>
        </p:xfrm>
        <a:graphic>
          <a:graphicData uri="http://schemas.openxmlformats.org/presentationml/2006/ole">
            <mc:AlternateContent xmlns:mc="http://schemas.openxmlformats.org/markup-compatibility/2006">
              <mc:Choice xmlns:v="urn:schemas-microsoft-com:vml" Requires="v">
                <p:oleObj spid="_x0000_s1818634" name="Equation" r:id="rId16" imgW="812520" imgH="228600" progId="Equation.DSMT4">
                  <p:embed/>
                </p:oleObj>
              </mc:Choice>
              <mc:Fallback>
                <p:oleObj name="Equation" r:id="rId16" imgW="812520" imgH="228600" progId="Equation.DSMT4">
                  <p:embed/>
                  <p:pic>
                    <p:nvPicPr>
                      <p:cNvPr id="0" name=""/>
                      <p:cNvPicPr>
                        <a:picLocks noChangeAspect="1" noChangeArrowheads="1"/>
                      </p:cNvPicPr>
                      <p:nvPr/>
                    </p:nvPicPr>
                    <p:blipFill>
                      <a:blip r:embed="rId17"/>
                      <a:srcRect/>
                      <a:stretch>
                        <a:fillRect/>
                      </a:stretch>
                    </p:blipFill>
                    <p:spPr bwMode="auto">
                      <a:xfrm>
                        <a:off x="2264060" y="4107473"/>
                        <a:ext cx="1382713"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46" name="Rectangle 45"/>
          <p:cNvSpPr/>
          <p:nvPr/>
        </p:nvSpPr>
        <p:spPr>
          <a:xfrm>
            <a:off x="3707904" y="4080334"/>
            <a:ext cx="5256584" cy="830997"/>
          </a:xfrm>
          <a:prstGeom prst="rect">
            <a:avLst/>
          </a:prstGeom>
        </p:spPr>
        <p:txBody>
          <a:bodyPr wrap="square">
            <a:spAutoFit/>
          </a:bodyPr>
          <a:lstStyle/>
          <a:p>
            <a:pPr algn="just"/>
            <a:r>
              <a:rPr lang="ru-RU" sz="1600" dirty="0">
                <a:latin typeface="Arial" pitchFamily="34" charset="0"/>
                <a:cs typeface="Arial" pitchFamily="34" charset="0"/>
              </a:rPr>
              <a:t>Площадь, перекрываемая мишенями (если слой </a:t>
            </a:r>
            <a:r>
              <a:rPr lang="en-US" sz="1600" i="1" dirty="0">
                <a:latin typeface="Arial" pitchFamily="34" charset="0"/>
                <a:cs typeface="Arial" pitchFamily="34" charset="0"/>
              </a:rPr>
              <a:t>dx</a:t>
            </a:r>
            <a:r>
              <a:rPr lang="en-US" sz="1600" dirty="0">
                <a:latin typeface="Arial" pitchFamily="34" charset="0"/>
                <a:cs typeface="Arial" pitchFamily="34" charset="0"/>
              </a:rPr>
              <a:t> </a:t>
            </a:r>
            <a:r>
              <a:rPr lang="ru-RU" sz="1600" dirty="0">
                <a:latin typeface="Arial" pitchFamily="34" charset="0"/>
                <a:cs typeface="Arial" pitchFamily="34" charset="0"/>
              </a:rPr>
              <a:t>достаточно тонкий и проекции сечений мишеней практически не перекрывают друг друга)</a:t>
            </a:r>
          </a:p>
        </p:txBody>
      </p:sp>
      <p:graphicFrame>
        <p:nvGraphicFramePr>
          <p:cNvPr id="47" name="Object 46"/>
          <p:cNvGraphicFramePr>
            <a:graphicFrameLocks noChangeAspect="1"/>
          </p:cNvGraphicFramePr>
          <p:nvPr>
            <p:extLst>
              <p:ext uri="{D42A27DB-BD31-4B8C-83A1-F6EECF244321}">
                <p14:modId xmlns:p14="http://schemas.microsoft.com/office/powerpoint/2010/main" val="1925395557"/>
              </p:ext>
            </p:extLst>
          </p:nvPr>
        </p:nvGraphicFramePr>
        <p:xfrm>
          <a:off x="1765311" y="4869160"/>
          <a:ext cx="1858963" cy="665163"/>
        </p:xfrm>
        <a:graphic>
          <a:graphicData uri="http://schemas.openxmlformats.org/presentationml/2006/ole">
            <mc:AlternateContent xmlns:mc="http://schemas.openxmlformats.org/markup-compatibility/2006">
              <mc:Choice xmlns:v="urn:schemas-microsoft-com:vml" Requires="v">
                <p:oleObj spid="_x0000_s1818635" name="Equation" r:id="rId18" imgW="1091880" imgH="393480" progId="Equation.DSMT4">
                  <p:embed/>
                </p:oleObj>
              </mc:Choice>
              <mc:Fallback>
                <p:oleObj name="Equation" r:id="rId18" imgW="1091880" imgH="393480" progId="Equation.DSMT4">
                  <p:embed/>
                  <p:pic>
                    <p:nvPicPr>
                      <p:cNvPr id="0" name=""/>
                      <p:cNvPicPr>
                        <a:picLocks noChangeAspect="1" noChangeArrowheads="1"/>
                      </p:cNvPicPr>
                      <p:nvPr/>
                    </p:nvPicPr>
                    <p:blipFill>
                      <a:blip r:embed="rId19"/>
                      <a:srcRect/>
                      <a:stretch>
                        <a:fillRect/>
                      </a:stretch>
                    </p:blipFill>
                    <p:spPr bwMode="auto">
                      <a:xfrm>
                        <a:off x="1765311" y="4869160"/>
                        <a:ext cx="1858963"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48" name="Rectangle 47"/>
          <p:cNvSpPr/>
          <p:nvPr/>
        </p:nvSpPr>
        <p:spPr>
          <a:xfrm>
            <a:off x="3707904" y="4941168"/>
            <a:ext cx="5256584" cy="584775"/>
          </a:xfrm>
          <a:prstGeom prst="rect">
            <a:avLst/>
          </a:prstGeom>
        </p:spPr>
        <p:txBody>
          <a:bodyPr wrap="square">
            <a:spAutoFit/>
          </a:bodyPr>
          <a:lstStyle/>
          <a:p>
            <a:pPr algn="just"/>
            <a:r>
              <a:rPr lang="ru-RU" sz="1600" dirty="0">
                <a:latin typeface="Arial" pitchFamily="34" charset="0"/>
                <a:cs typeface="Arial" pitchFamily="34" charset="0"/>
              </a:rPr>
              <a:t>Вероятность того, что падающая частица попадет в одну из частиц мишеней (столкнется) в слое </a:t>
            </a:r>
            <a:r>
              <a:rPr lang="en-US" sz="1600" i="1" dirty="0">
                <a:latin typeface="Arial" pitchFamily="34" charset="0"/>
                <a:cs typeface="Arial" pitchFamily="34" charset="0"/>
              </a:rPr>
              <a:t>dx</a:t>
            </a:r>
            <a:endParaRPr lang="ru-RU" sz="1600" dirty="0">
              <a:latin typeface="Arial" pitchFamily="34" charset="0"/>
              <a:cs typeface="Arial" pitchFamily="34" charset="0"/>
            </a:endParaRPr>
          </a:p>
        </p:txBody>
      </p:sp>
      <p:sp>
        <p:nvSpPr>
          <p:cNvPr id="49" name="Rectangle 48"/>
          <p:cNvSpPr/>
          <p:nvPr/>
        </p:nvSpPr>
        <p:spPr>
          <a:xfrm>
            <a:off x="-11187" y="2816794"/>
            <a:ext cx="2016224" cy="338554"/>
          </a:xfrm>
          <a:prstGeom prst="rect">
            <a:avLst/>
          </a:prstGeom>
        </p:spPr>
        <p:txBody>
          <a:bodyPr wrap="square">
            <a:spAutoFit/>
          </a:bodyPr>
          <a:lstStyle/>
          <a:p>
            <a:pPr algn="just"/>
            <a:r>
              <a:rPr lang="ru-RU" sz="1600" dirty="0">
                <a:latin typeface="Arial" pitchFamily="34" charset="0"/>
                <a:cs typeface="Arial" pitchFamily="34" charset="0"/>
              </a:rPr>
              <a:t>Молекулы-мишени</a:t>
            </a:r>
          </a:p>
        </p:txBody>
      </p:sp>
      <p:sp>
        <p:nvSpPr>
          <p:cNvPr id="50" name="Rectangle 49"/>
          <p:cNvSpPr/>
          <p:nvPr/>
        </p:nvSpPr>
        <p:spPr>
          <a:xfrm>
            <a:off x="130895" y="4725541"/>
            <a:ext cx="1549404" cy="830997"/>
          </a:xfrm>
          <a:prstGeom prst="rect">
            <a:avLst/>
          </a:prstGeom>
        </p:spPr>
        <p:txBody>
          <a:bodyPr wrap="square">
            <a:spAutoFit/>
          </a:bodyPr>
          <a:lstStyle/>
          <a:p>
            <a:pPr algn="just"/>
            <a:r>
              <a:rPr lang="ru-RU" sz="1600" dirty="0">
                <a:latin typeface="Arial" pitchFamily="34" charset="0"/>
                <a:cs typeface="Arial" pitchFamily="34" charset="0"/>
              </a:rPr>
              <a:t>Точечная падающая частица</a:t>
            </a:r>
          </a:p>
        </p:txBody>
      </p:sp>
      <p:sp>
        <p:nvSpPr>
          <p:cNvPr id="51" name="Rectangle 50"/>
          <p:cNvSpPr/>
          <p:nvPr/>
        </p:nvSpPr>
        <p:spPr>
          <a:xfrm>
            <a:off x="97794" y="5689356"/>
            <a:ext cx="8866693" cy="1077218"/>
          </a:xfrm>
          <a:prstGeom prst="rect">
            <a:avLst/>
          </a:prstGeom>
        </p:spPr>
        <p:txBody>
          <a:bodyPr wrap="square">
            <a:spAutoFit/>
          </a:bodyPr>
          <a:lstStyle/>
          <a:p>
            <a:pPr algn="just"/>
            <a:r>
              <a:rPr lang="ru-RU" sz="1600" dirty="0">
                <a:latin typeface="Arial" pitchFamily="34" charset="0"/>
                <a:cs typeface="Arial" pitchFamily="34" charset="0"/>
              </a:rPr>
              <a:t>Процесс столкновения может состоять в том, что падающая частица изменяет направление движения и выбывает из движения в заданном направлении. В результате столкновения может произойти и ионизация. Вероятность столкновения может быть вычислена теоретически или измерена экспериментально </a:t>
            </a:r>
          </a:p>
        </p:txBody>
      </p:sp>
      <p:graphicFrame>
        <p:nvGraphicFramePr>
          <p:cNvPr id="52" name="Object 51"/>
          <p:cNvGraphicFramePr>
            <a:graphicFrameLocks noChangeAspect="1"/>
          </p:cNvGraphicFramePr>
          <p:nvPr>
            <p:extLst>
              <p:ext uri="{D42A27DB-BD31-4B8C-83A1-F6EECF244321}">
                <p14:modId xmlns:p14="http://schemas.microsoft.com/office/powerpoint/2010/main" val="1805115213"/>
              </p:ext>
            </p:extLst>
          </p:nvPr>
        </p:nvGraphicFramePr>
        <p:xfrm>
          <a:off x="1039674" y="3555740"/>
          <a:ext cx="258763" cy="236538"/>
        </p:xfrm>
        <a:graphic>
          <a:graphicData uri="http://schemas.openxmlformats.org/presentationml/2006/ole">
            <mc:AlternateContent xmlns:mc="http://schemas.openxmlformats.org/markup-compatibility/2006">
              <mc:Choice xmlns:v="urn:schemas-microsoft-com:vml" Requires="v">
                <p:oleObj spid="_x0000_s1818636" name="Equation" r:id="rId20" imgW="152280" imgH="139680" progId="Equation.DSMT4">
                  <p:embed/>
                </p:oleObj>
              </mc:Choice>
              <mc:Fallback>
                <p:oleObj name="Equation" r:id="rId20" imgW="152280" imgH="139680" progId="Equation.DSMT4">
                  <p:embed/>
                  <p:pic>
                    <p:nvPicPr>
                      <p:cNvPr id="0" name=""/>
                      <p:cNvPicPr>
                        <a:picLocks noChangeAspect="1" noChangeArrowheads="1"/>
                      </p:cNvPicPr>
                      <p:nvPr/>
                    </p:nvPicPr>
                    <p:blipFill>
                      <a:blip r:embed="rId5"/>
                      <a:srcRect/>
                      <a:stretch>
                        <a:fillRect/>
                      </a:stretch>
                    </p:blipFill>
                    <p:spPr bwMode="auto">
                      <a:xfrm>
                        <a:off x="1039674" y="3555740"/>
                        <a:ext cx="258763"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115311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827584" y="54400"/>
            <a:ext cx="7776864" cy="854320"/>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Коэффициент вязкости газа в зависимости от температуры</a:t>
            </a:r>
          </a:p>
        </p:txBody>
      </p:sp>
      <p:graphicFrame>
        <p:nvGraphicFramePr>
          <p:cNvPr id="5" name="Object 4"/>
          <p:cNvGraphicFramePr>
            <a:graphicFrameLocks noChangeAspect="1"/>
          </p:cNvGraphicFramePr>
          <p:nvPr>
            <p:extLst>
              <p:ext uri="{D42A27DB-BD31-4B8C-83A1-F6EECF244321}">
                <p14:modId xmlns:p14="http://schemas.microsoft.com/office/powerpoint/2010/main" val="938543169"/>
              </p:ext>
            </p:extLst>
          </p:nvPr>
        </p:nvGraphicFramePr>
        <p:xfrm>
          <a:off x="215008" y="1196752"/>
          <a:ext cx="2460625" cy="808037"/>
        </p:xfrm>
        <a:graphic>
          <a:graphicData uri="http://schemas.openxmlformats.org/presentationml/2006/ole">
            <mc:AlternateContent xmlns:mc="http://schemas.openxmlformats.org/markup-compatibility/2006">
              <mc:Choice xmlns:v="urn:schemas-microsoft-com:vml" Requires="v">
                <p:oleObj spid="_x0000_s1799376" name="Equation" r:id="rId3" imgW="1447560" imgH="482400" progId="Equation.DSMT4">
                  <p:embed/>
                </p:oleObj>
              </mc:Choice>
              <mc:Fallback>
                <p:oleObj name="Equation" r:id="rId3" imgW="1447560" imgH="482400" progId="Equation.DSMT4">
                  <p:embed/>
                  <p:pic>
                    <p:nvPicPr>
                      <p:cNvPr id="0" name="Object 14"/>
                      <p:cNvPicPr>
                        <a:picLocks noChangeAspect="1" noChangeArrowheads="1"/>
                      </p:cNvPicPr>
                      <p:nvPr/>
                    </p:nvPicPr>
                    <p:blipFill>
                      <a:blip r:embed="rId4"/>
                      <a:srcRect/>
                      <a:stretch>
                        <a:fillRect/>
                      </a:stretch>
                    </p:blipFill>
                    <p:spPr bwMode="auto">
                      <a:xfrm>
                        <a:off x="215008" y="1196752"/>
                        <a:ext cx="2460625"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272778615"/>
              </p:ext>
            </p:extLst>
          </p:nvPr>
        </p:nvGraphicFramePr>
        <p:xfrm>
          <a:off x="107504" y="2492896"/>
          <a:ext cx="2627759" cy="868304"/>
        </p:xfrm>
        <a:graphic>
          <a:graphicData uri="http://schemas.openxmlformats.org/presentationml/2006/ole">
            <mc:AlternateContent xmlns:mc="http://schemas.openxmlformats.org/markup-compatibility/2006">
              <mc:Choice xmlns:v="urn:schemas-microsoft-com:vml" Requires="v">
                <p:oleObj spid="_x0000_s1799377" name="Equation" r:id="rId5" imgW="1459866" imgH="482391" progId="Equation.DSMT4">
                  <p:embed/>
                </p:oleObj>
              </mc:Choice>
              <mc:Fallback>
                <p:oleObj name="Equation" r:id="rId5" imgW="1459866" imgH="482391"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2492896"/>
                        <a:ext cx="2627759" cy="868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7" name="Rectangle 6"/>
          <p:cNvSpPr/>
          <p:nvPr/>
        </p:nvSpPr>
        <p:spPr>
          <a:xfrm>
            <a:off x="2915816" y="980728"/>
            <a:ext cx="6228184" cy="1323439"/>
          </a:xfrm>
          <a:prstGeom prst="rect">
            <a:avLst/>
          </a:prstGeom>
        </p:spPr>
        <p:txBody>
          <a:bodyPr wrap="square">
            <a:spAutoFit/>
          </a:bodyPr>
          <a:lstStyle/>
          <a:p>
            <a:pPr algn="just"/>
            <a:r>
              <a:rPr lang="ru-RU" sz="1600" dirty="0">
                <a:latin typeface="Arial" pitchFamily="34" charset="0"/>
                <a:cs typeface="Arial" pitchFamily="34" charset="0"/>
              </a:rPr>
              <a:t>Кинетическая теория газов дает более точное выражение для коэффициента вязкости, которое рассчитывается исходя из интеграла столкновений. Интеграл столкновений является сложной функцией температуры и параметров молекул и их силового взаимодействия.</a:t>
            </a:r>
          </a:p>
        </p:txBody>
      </p:sp>
      <p:sp>
        <p:nvSpPr>
          <p:cNvPr id="8" name="Rectangle 7"/>
          <p:cNvSpPr/>
          <p:nvPr/>
        </p:nvSpPr>
        <p:spPr>
          <a:xfrm>
            <a:off x="2915816" y="2492896"/>
            <a:ext cx="6137920" cy="1077218"/>
          </a:xfrm>
          <a:prstGeom prst="rect">
            <a:avLst/>
          </a:prstGeom>
        </p:spPr>
        <p:txBody>
          <a:bodyPr wrap="square">
            <a:spAutoFit/>
          </a:bodyPr>
          <a:lstStyle/>
          <a:p>
            <a:pPr algn="just"/>
            <a:r>
              <a:rPr lang="ru-RU" sz="1600" dirty="0">
                <a:latin typeface="Arial" pitchFamily="34" charset="0"/>
                <a:cs typeface="Arial" pitchFamily="34" charset="0"/>
              </a:rPr>
              <a:t>Например, интеграл столкновений может быть рассчитан для потенциала </a:t>
            </a:r>
            <a:r>
              <a:rPr lang="ru-RU" sz="1600" dirty="0" err="1">
                <a:latin typeface="Arial" pitchFamily="34" charset="0"/>
                <a:cs typeface="Arial" pitchFamily="34" charset="0"/>
              </a:rPr>
              <a:t>Леннарда</a:t>
            </a:r>
            <a:r>
              <a:rPr lang="ru-RU" sz="1600" dirty="0">
                <a:latin typeface="Arial" pitchFamily="34" charset="0"/>
                <a:cs typeface="Arial" pitchFamily="34" charset="0"/>
              </a:rPr>
              <a:t>-Джонса, предложенного для описания взаимодействия сферически симметричных молекул. </a:t>
            </a:r>
            <a:r>
              <a:rPr lang="en-US" sz="1600" i="1" dirty="0">
                <a:latin typeface="Arial" pitchFamily="34" charset="0"/>
                <a:cs typeface="Arial" pitchFamily="34" charset="0"/>
              </a:rPr>
              <a:t>U</a:t>
            </a:r>
            <a:r>
              <a:rPr lang="en-US" sz="1600" baseline="-25000" dirty="0">
                <a:latin typeface="Arial" pitchFamily="34" charset="0"/>
                <a:cs typeface="Arial" pitchFamily="34" charset="0"/>
              </a:rPr>
              <a:t>0 </a:t>
            </a:r>
            <a:r>
              <a:rPr lang="en-US" sz="1600" dirty="0">
                <a:latin typeface="Arial" pitchFamily="34" charset="0"/>
                <a:cs typeface="Arial" pitchFamily="34" charset="0"/>
              </a:rPr>
              <a:t>– </a:t>
            </a:r>
            <a:r>
              <a:rPr lang="ru-RU" sz="1600" dirty="0">
                <a:latin typeface="Arial" pitchFamily="34" charset="0"/>
                <a:cs typeface="Arial" pitchFamily="34" charset="0"/>
              </a:rPr>
              <a:t>глубина потенциальной ямы</a:t>
            </a:r>
          </a:p>
        </p:txBody>
      </p:sp>
      <p:sp>
        <p:nvSpPr>
          <p:cNvPr id="9" name="Rectangle 8"/>
          <p:cNvSpPr/>
          <p:nvPr/>
        </p:nvSpPr>
        <p:spPr>
          <a:xfrm>
            <a:off x="35496" y="3670471"/>
            <a:ext cx="8946232" cy="830997"/>
          </a:xfrm>
          <a:prstGeom prst="rect">
            <a:avLst/>
          </a:prstGeom>
        </p:spPr>
        <p:txBody>
          <a:bodyPr wrap="square">
            <a:spAutoFit/>
          </a:bodyPr>
          <a:lstStyle/>
          <a:p>
            <a:pPr algn="just"/>
            <a:r>
              <a:rPr lang="ru-RU" sz="1600" dirty="0">
                <a:latin typeface="Arial" pitchFamily="34" charset="0"/>
                <a:cs typeface="Arial" pitchFamily="34" charset="0"/>
              </a:rPr>
              <a:t>Интеграл не выражается в элементарных функциях, однако он может быть рассчитан численно и для него предложена интерполяционная формула, которая дает ошибку менее 0.06 % в широком интервале температур</a:t>
            </a:r>
          </a:p>
        </p:txBody>
      </p:sp>
      <p:graphicFrame>
        <p:nvGraphicFramePr>
          <p:cNvPr id="10" name="Object 9"/>
          <p:cNvGraphicFramePr>
            <a:graphicFrameLocks noChangeAspect="1"/>
          </p:cNvGraphicFramePr>
          <p:nvPr>
            <p:extLst>
              <p:ext uri="{D42A27DB-BD31-4B8C-83A1-F6EECF244321}">
                <p14:modId xmlns:p14="http://schemas.microsoft.com/office/powerpoint/2010/main" val="3123748338"/>
              </p:ext>
            </p:extLst>
          </p:nvPr>
        </p:nvGraphicFramePr>
        <p:xfrm>
          <a:off x="179512" y="4501468"/>
          <a:ext cx="8305740" cy="799740"/>
        </p:xfrm>
        <a:graphic>
          <a:graphicData uri="http://schemas.openxmlformats.org/presentationml/2006/ole">
            <mc:AlternateContent xmlns:mc="http://schemas.openxmlformats.org/markup-compatibility/2006">
              <mc:Choice xmlns:v="urn:schemas-microsoft-com:vml" Requires="v">
                <p:oleObj spid="_x0000_s1799378" name="Equation" r:id="rId7" imgW="5537160" imgH="533160" progId="Equation.DSMT4">
                  <p:embed/>
                </p:oleObj>
              </mc:Choice>
              <mc:Fallback>
                <p:oleObj name="Equation" r:id="rId7" imgW="5537160" imgH="533160" progId="Equation.DSMT4">
                  <p:embed/>
                  <p:pic>
                    <p:nvPicPr>
                      <p:cNvPr id="0" name=""/>
                      <p:cNvPicPr>
                        <a:picLocks noChangeAspect="1" noChangeArrowheads="1"/>
                      </p:cNvPicPr>
                      <p:nvPr/>
                    </p:nvPicPr>
                    <p:blipFill>
                      <a:blip r:embed="rId8"/>
                      <a:srcRect/>
                      <a:stretch>
                        <a:fillRect/>
                      </a:stretch>
                    </p:blipFill>
                    <p:spPr bwMode="auto">
                      <a:xfrm>
                        <a:off x="179512" y="4501468"/>
                        <a:ext cx="8305740" cy="79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014826774"/>
              </p:ext>
            </p:extLst>
          </p:nvPr>
        </p:nvGraphicFramePr>
        <p:xfrm>
          <a:off x="4130427" y="4185573"/>
          <a:ext cx="1790640" cy="380700"/>
        </p:xfrm>
        <a:graphic>
          <a:graphicData uri="http://schemas.openxmlformats.org/presentationml/2006/ole">
            <mc:AlternateContent xmlns:mc="http://schemas.openxmlformats.org/markup-compatibility/2006">
              <mc:Choice xmlns:v="urn:schemas-microsoft-com:vml" Requires="v">
                <p:oleObj spid="_x0000_s1799379" name="Equation" r:id="rId9" imgW="1193760" imgH="253800" progId="Equation.DSMT4">
                  <p:embed/>
                </p:oleObj>
              </mc:Choice>
              <mc:Fallback>
                <p:oleObj name="Equation" r:id="rId9" imgW="1193760" imgH="253800" progId="Equation.DSMT4">
                  <p:embed/>
                  <p:pic>
                    <p:nvPicPr>
                      <p:cNvPr id="0" name=""/>
                      <p:cNvPicPr/>
                      <p:nvPr/>
                    </p:nvPicPr>
                    <p:blipFill>
                      <a:blip r:embed="rId10"/>
                      <a:stretch>
                        <a:fillRect/>
                      </a:stretch>
                    </p:blipFill>
                    <p:spPr>
                      <a:xfrm>
                        <a:off x="4130427" y="4185573"/>
                        <a:ext cx="1790640" cy="380700"/>
                      </a:xfrm>
                      <a:prstGeom prst="rect">
                        <a:avLst/>
                      </a:prstGeom>
                    </p:spPr>
                  </p:pic>
                </p:oleObj>
              </mc:Fallback>
            </mc:AlternateContent>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4077952200"/>
              </p:ext>
            </p:extLst>
          </p:nvPr>
        </p:nvGraphicFramePr>
        <p:xfrm>
          <a:off x="179512" y="5517232"/>
          <a:ext cx="8640961" cy="1112520"/>
        </p:xfrm>
        <a:graphic>
          <a:graphicData uri="http://schemas.openxmlformats.org/drawingml/2006/table">
            <a:tbl>
              <a:tblPr firstRow="1" bandRow="1">
                <a:tableStyleId>{5C22544A-7EE6-4342-B048-85BDC9FD1C3A}</a:tableStyleId>
              </a:tblPr>
              <a:tblGrid>
                <a:gridCol w="1927987">
                  <a:extLst>
                    <a:ext uri="{9D8B030D-6E8A-4147-A177-3AD203B41FA5}">
                      <a16:colId xmlns:a16="http://schemas.microsoft.com/office/drawing/2014/main" xmlns="" val="20000"/>
                    </a:ext>
                  </a:extLst>
                </a:gridCol>
                <a:gridCol w="880325">
                  <a:extLst>
                    <a:ext uri="{9D8B030D-6E8A-4147-A177-3AD203B41FA5}">
                      <a16:colId xmlns:a16="http://schemas.microsoft.com/office/drawing/2014/main" xmlns="" val="20001"/>
                    </a:ext>
                  </a:extLst>
                </a:gridCol>
                <a:gridCol w="720080">
                  <a:extLst>
                    <a:ext uri="{9D8B030D-6E8A-4147-A177-3AD203B41FA5}">
                      <a16:colId xmlns:a16="http://schemas.microsoft.com/office/drawing/2014/main" xmlns="" val="20002"/>
                    </a:ext>
                  </a:extLst>
                </a:gridCol>
                <a:gridCol w="792088">
                  <a:extLst>
                    <a:ext uri="{9D8B030D-6E8A-4147-A177-3AD203B41FA5}">
                      <a16:colId xmlns:a16="http://schemas.microsoft.com/office/drawing/2014/main" xmlns="" val="20003"/>
                    </a:ext>
                  </a:extLst>
                </a:gridCol>
                <a:gridCol w="792088">
                  <a:extLst>
                    <a:ext uri="{9D8B030D-6E8A-4147-A177-3AD203B41FA5}">
                      <a16:colId xmlns:a16="http://schemas.microsoft.com/office/drawing/2014/main" xmlns="" val="20004"/>
                    </a:ext>
                  </a:extLst>
                </a:gridCol>
                <a:gridCol w="792088">
                  <a:extLst>
                    <a:ext uri="{9D8B030D-6E8A-4147-A177-3AD203B41FA5}">
                      <a16:colId xmlns:a16="http://schemas.microsoft.com/office/drawing/2014/main" xmlns="" val="20005"/>
                    </a:ext>
                  </a:extLst>
                </a:gridCol>
                <a:gridCol w="816091">
                  <a:extLst>
                    <a:ext uri="{9D8B030D-6E8A-4147-A177-3AD203B41FA5}">
                      <a16:colId xmlns:a16="http://schemas.microsoft.com/office/drawing/2014/main" xmlns="" val="20006"/>
                    </a:ext>
                  </a:extLst>
                </a:gridCol>
                <a:gridCol w="960107">
                  <a:extLst>
                    <a:ext uri="{9D8B030D-6E8A-4147-A177-3AD203B41FA5}">
                      <a16:colId xmlns:a16="http://schemas.microsoft.com/office/drawing/2014/main" xmlns="" val="20007"/>
                    </a:ext>
                  </a:extLst>
                </a:gridCol>
                <a:gridCol w="960107">
                  <a:extLst>
                    <a:ext uri="{9D8B030D-6E8A-4147-A177-3AD203B41FA5}">
                      <a16:colId xmlns:a16="http://schemas.microsoft.com/office/drawing/2014/main" xmlns="" val="20008"/>
                    </a:ext>
                  </a:extLst>
                </a:gridCol>
              </a:tblGrid>
              <a:tr h="370840">
                <a:tc>
                  <a:txBody>
                    <a:bodyPr/>
                    <a:lstStyle/>
                    <a:p>
                      <a:r>
                        <a:rPr lang="ru-RU" dirty="0"/>
                        <a:t>Газ</a:t>
                      </a:r>
                    </a:p>
                  </a:txBody>
                  <a:tcPr/>
                </a:tc>
                <a:tc>
                  <a:txBody>
                    <a:bodyPr/>
                    <a:lstStyle/>
                    <a:p>
                      <a:r>
                        <a:rPr lang="ru-RU" dirty="0"/>
                        <a:t>воздух</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He</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H</a:t>
                      </a:r>
                      <a:r>
                        <a:rPr lang="en-US" baseline="-25000" dirty="0"/>
                        <a:t>2</a:t>
                      </a:r>
                      <a:endParaRPr lang="ru-RU" baseline="-25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a:t>Ar</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N</a:t>
                      </a:r>
                      <a:r>
                        <a:rPr lang="en-US" baseline="-25000" dirty="0"/>
                        <a:t>2</a:t>
                      </a:r>
                      <a:endParaRPr lang="ru-RU" baseline="-25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O</a:t>
                      </a:r>
                      <a:r>
                        <a:rPr lang="en-US" baseline="-25000" dirty="0"/>
                        <a:t>2</a:t>
                      </a:r>
                      <a:endParaRPr lang="ru-RU" baseline="-25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CO</a:t>
                      </a:r>
                      <a:r>
                        <a:rPr lang="en-US" baseline="-25000" dirty="0"/>
                        <a:t>2</a:t>
                      </a:r>
                      <a:endParaRPr lang="ru-RU" baseline="-25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CH</a:t>
                      </a:r>
                      <a:r>
                        <a:rPr lang="en-US" baseline="-25000" dirty="0"/>
                        <a:t>4</a:t>
                      </a:r>
                      <a:endParaRPr lang="ru-RU" baseline="-25000" dirty="0"/>
                    </a:p>
                  </a:txBody>
                  <a:tcPr/>
                </a:tc>
                <a:extLst>
                  <a:ext uri="{0D108BD9-81ED-4DB2-BD59-A6C34878D82A}">
                    <a16:rowId xmlns:a16="http://schemas.microsoft.com/office/drawing/2014/main" xmlns="" val="10000"/>
                  </a:ext>
                </a:extLst>
              </a:tr>
              <a:tr h="370840">
                <a:tc>
                  <a:txBody>
                    <a:bodyPr/>
                    <a:lstStyle/>
                    <a:p>
                      <a:r>
                        <a:rPr lang="en-US" i="1" dirty="0">
                          <a:latin typeface="Arial" pitchFamily="34" charset="0"/>
                          <a:cs typeface="Arial" pitchFamily="34" charset="0"/>
                        </a:rPr>
                        <a:t>r</a:t>
                      </a:r>
                      <a:r>
                        <a:rPr lang="en-US" baseline="-25000" dirty="0">
                          <a:latin typeface="Arial" pitchFamily="34" charset="0"/>
                          <a:cs typeface="Arial" pitchFamily="34" charset="0"/>
                        </a:rPr>
                        <a:t>1</a:t>
                      </a:r>
                      <a:r>
                        <a:rPr lang="en-US" baseline="0" dirty="0">
                          <a:latin typeface="Arial" pitchFamily="34" charset="0"/>
                          <a:cs typeface="Arial" pitchFamily="34" charset="0"/>
                        </a:rPr>
                        <a:t>,10</a:t>
                      </a:r>
                      <a:r>
                        <a:rPr lang="en-US" baseline="30000" dirty="0">
                          <a:latin typeface="Arial" pitchFamily="34" charset="0"/>
                          <a:cs typeface="Arial" pitchFamily="34" charset="0"/>
                        </a:rPr>
                        <a:t>-10</a:t>
                      </a:r>
                      <a:r>
                        <a:rPr lang="en-US" baseline="0" dirty="0">
                          <a:latin typeface="Arial" pitchFamily="34" charset="0"/>
                          <a:cs typeface="Arial" pitchFamily="34" charset="0"/>
                        </a:rPr>
                        <a:t>,</a:t>
                      </a:r>
                      <a:r>
                        <a:rPr lang="ru-RU" baseline="0" dirty="0">
                          <a:latin typeface="Arial" pitchFamily="34" charset="0"/>
                          <a:cs typeface="Arial" pitchFamily="34" charset="0"/>
                        </a:rPr>
                        <a:t> м</a:t>
                      </a:r>
                      <a:endParaRPr lang="ru-RU" baseline="30000" dirty="0">
                        <a:latin typeface="Arial" pitchFamily="34" charset="0"/>
                        <a:cs typeface="Arial" pitchFamily="34" charset="0"/>
                      </a:endParaRPr>
                    </a:p>
                  </a:txBody>
                  <a:tcPr/>
                </a:tc>
                <a:tc>
                  <a:txBody>
                    <a:bodyPr/>
                    <a:lstStyle/>
                    <a:p>
                      <a:r>
                        <a:rPr lang="ru-RU" dirty="0"/>
                        <a:t>3.617</a:t>
                      </a:r>
                    </a:p>
                  </a:txBody>
                  <a:tcPr/>
                </a:tc>
                <a:tc>
                  <a:txBody>
                    <a:bodyPr/>
                    <a:lstStyle/>
                    <a:p>
                      <a:r>
                        <a:rPr lang="ru-RU" dirty="0"/>
                        <a:t>2.576 </a:t>
                      </a:r>
                    </a:p>
                  </a:txBody>
                  <a:tcPr/>
                </a:tc>
                <a:tc>
                  <a:txBody>
                    <a:bodyPr/>
                    <a:lstStyle/>
                    <a:p>
                      <a:r>
                        <a:rPr lang="ru-RU" dirty="0"/>
                        <a:t>2.915</a:t>
                      </a:r>
                    </a:p>
                  </a:txBody>
                  <a:tcPr anchor="ctr"/>
                </a:tc>
                <a:tc>
                  <a:txBody>
                    <a:bodyPr/>
                    <a:lstStyle/>
                    <a:p>
                      <a:r>
                        <a:rPr lang="ru-RU" dirty="0"/>
                        <a:t>3.432 </a:t>
                      </a:r>
                    </a:p>
                  </a:txBody>
                  <a:tcPr anchor="ctr"/>
                </a:tc>
                <a:tc>
                  <a:txBody>
                    <a:bodyPr/>
                    <a:lstStyle/>
                    <a:p>
                      <a:r>
                        <a:rPr lang="ru-RU" dirty="0"/>
                        <a:t>3.667</a:t>
                      </a:r>
                    </a:p>
                  </a:txBody>
                  <a:tcPr/>
                </a:tc>
                <a:tc>
                  <a:txBody>
                    <a:bodyPr/>
                    <a:lstStyle/>
                    <a:p>
                      <a:r>
                        <a:rPr lang="ru-RU" dirty="0"/>
                        <a:t>3.433</a:t>
                      </a:r>
                    </a:p>
                  </a:txBody>
                  <a:tcPr/>
                </a:tc>
                <a:tc>
                  <a:txBody>
                    <a:bodyPr/>
                    <a:lstStyle/>
                    <a:p>
                      <a:r>
                        <a:rPr lang="ru-RU" dirty="0"/>
                        <a:t>3.996</a:t>
                      </a:r>
                    </a:p>
                  </a:txBody>
                  <a:tcPr/>
                </a:tc>
                <a:tc>
                  <a:txBody>
                    <a:bodyPr/>
                    <a:lstStyle/>
                    <a:p>
                      <a:r>
                        <a:rPr lang="ru-RU" dirty="0"/>
                        <a:t>3.780</a:t>
                      </a:r>
                    </a:p>
                  </a:txBody>
                  <a:tcPr/>
                </a:tc>
                <a:extLst>
                  <a:ext uri="{0D108BD9-81ED-4DB2-BD59-A6C34878D82A}">
                    <a16:rowId xmlns:a16="http://schemas.microsoft.com/office/drawing/2014/main" xmlns="" val="10001"/>
                  </a:ext>
                </a:extLst>
              </a:tr>
              <a:tr h="370840">
                <a:tc>
                  <a:txBody>
                    <a:bodyPr/>
                    <a:lstStyle/>
                    <a:p>
                      <a:r>
                        <a:rPr lang="en-US" sz="1800" i="1" dirty="0">
                          <a:latin typeface="Arial" pitchFamily="34" charset="0"/>
                          <a:cs typeface="Arial" pitchFamily="34" charset="0"/>
                        </a:rPr>
                        <a:t>U</a:t>
                      </a:r>
                      <a:r>
                        <a:rPr lang="en-US" sz="1800" baseline="-25000" dirty="0">
                          <a:latin typeface="Arial" pitchFamily="34" charset="0"/>
                          <a:cs typeface="Arial" pitchFamily="34" charset="0"/>
                        </a:rPr>
                        <a:t>0</a:t>
                      </a:r>
                      <a:r>
                        <a:rPr lang="en-US" sz="1800" baseline="0" dirty="0">
                          <a:latin typeface="Arial" pitchFamily="34" charset="0"/>
                          <a:cs typeface="Arial" pitchFamily="34" charset="0"/>
                        </a:rPr>
                        <a:t>/k, </a:t>
                      </a:r>
                      <a:r>
                        <a:rPr lang="ru-RU" sz="1800" baseline="0" dirty="0">
                          <a:latin typeface="Arial" pitchFamily="34" charset="0"/>
                          <a:cs typeface="Arial" pitchFamily="34" charset="0"/>
                        </a:rPr>
                        <a:t>К</a:t>
                      </a:r>
                      <a:endParaRPr lang="ru-RU" baseline="0" dirty="0"/>
                    </a:p>
                  </a:txBody>
                  <a:tcPr/>
                </a:tc>
                <a:tc>
                  <a:txBody>
                    <a:bodyPr/>
                    <a:lstStyle/>
                    <a:p>
                      <a:r>
                        <a:rPr lang="ru-RU" dirty="0"/>
                        <a:t>97.0</a:t>
                      </a:r>
                    </a:p>
                  </a:txBody>
                  <a:tcPr/>
                </a:tc>
                <a:tc>
                  <a:txBody>
                    <a:bodyPr/>
                    <a:lstStyle/>
                    <a:p>
                      <a:r>
                        <a:rPr lang="ru-RU" dirty="0"/>
                        <a:t>10.2 </a:t>
                      </a:r>
                    </a:p>
                  </a:txBody>
                  <a:tcPr/>
                </a:tc>
                <a:tc>
                  <a:txBody>
                    <a:bodyPr/>
                    <a:lstStyle/>
                    <a:p>
                      <a:r>
                        <a:rPr lang="ru-RU" dirty="0"/>
                        <a:t>38.0</a:t>
                      </a:r>
                    </a:p>
                  </a:txBody>
                  <a:tcPr/>
                </a:tc>
                <a:tc>
                  <a:txBody>
                    <a:bodyPr/>
                    <a:lstStyle/>
                    <a:p>
                      <a:r>
                        <a:rPr lang="ru-RU" dirty="0"/>
                        <a:t>122.4 </a:t>
                      </a:r>
                    </a:p>
                  </a:txBody>
                  <a:tcPr/>
                </a:tc>
                <a:tc>
                  <a:txBody>
                    <a:bodyPr/>
                    <a:lstStyle/>
                    <a:p>
                      <a:r>
                        <a:rPr lang="ru-RU" dirty="0"/>
                        <a:t>99.8 </a:t>
                      </a:r>
                    </a:p>
                  </a:txBody>
                  <a:tcPr/>
                </a:tc>
                <a:tc>
                  <a:txBody>
                    <a:bodyPr/>
                    <a:lstStyle/>
                    <a:p>
                      <a:r>
                        <a:rPr lang="ru-RU" dirty="0"/>
                        <a:t>113 </a:t>
                      </a:r>
                    </a:p>
                  </a:txBody>
                  <a:tcPr/>
                </a:tc>
                <a:tc>
                  <a:txBody>
                    <a:bodyPr/>
                    <a:lstStyle/>
                    <a:p>
                      <a:r>
                        <a:rPr lang="ru-RU" dirty="0"/>
                        <a:t>190 </a:t>
                      </a:r>
                    </a:p>
                  </a:txBody>
                  <a:tcPr/>
                </a:tc>
                <a:tc>
                  <a:txBody>
                    <a:bodyPr/>
                    <a:lstStyle/>
                    <a:p>
                      <a:r>
                        <a:rPr lang="ru-RU"/>
                        <a:t>154</a:t>
                      </a:r>
                      <a:endParaRPr lang="ru-RU" dirty="0"/>
                    </a:p>
                  </a:txBody>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24031357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2483768" y="54400"/>
            <a:ext cx="4320480" cy="686168"/>
          </a:xfrm>
          <a:prstGeom prst="rect">
            <a:avLst/>
          </a:prstGeom>
          <a:noFill/>
          <a:ln w="9525">
            <a:noFill/>
            <a:miter lim="800000"/>
            <a:headEnd/>
            <a:tailEnd/>
          </a:ln>
        </p:spPr>
        <p:txBody>
          <a:bodyPr anchor="ctr"/>
          <a:lstStyle/>
          <a:p>
            <a:pPr algn="ctr">
              <a:defRPr/>
            </a:pPr>
            <a:r>
              <a:rPr lang="ru-RU" sz="2800" b="1" kern="0" dirty="0" err="1">
                <a:solidFill>
                  <a:srgbClr val="003399"/>
                </a:solidFill>
                <a:latin typeface="Arial" pitchFamily="34" charset="0"/>
                <a:cs typeface="Arial" pitchFamily="34" charset="0"/>
              </a:rPr>
              <a:t>Самодиффузия</a:t>
            </a:r>
            <a:endParaRPr lang="ru-RU" sz="2800" b="1" kern="0" dirty="0">
              <a:solidFill>
                <a:srgbClr val="003399"/>
              </a:solidFill>
              <a:latin typeface="Arial" pitchFamily="34" charset="0"/>
              <a:cs typeface="Arial" pitchFamily="34" charset="0"/>
            </a:endParaRPr>
          </a:p>
        </p:txBody>
      </p:sp>
      <p:sp>
        <p:nvSpPr>
          <p:cNvPr id="5" name="Rectangle 4"/>
          <p:cNvSpPr/>
          <p:nvPr/>
        </p:nvSpPr>
        <p:spPr>
          <a:xfrm>
            <a:off x="3347864" y="764704"/>
            <a:ext cx="5472608" cy="2062103"/>
          </a:xfrm>
          <a:prstGeom prst="rect">
            <a:avLst/>
          </a:prstGeom>
        </p:spPr>
        <p:txBody>
          <a:bodyPr wrap="square">
            <a:spAutoFit/>
          </a:bodyPr>
          <a:lstStyle/>
          <a:p>
            <a:pPr algn="just"/>
            <a:r>
              <a:rPr lang="ru-RU" sz="1600" dirty="0">
                <a:latin typeface="Arial" pitchFamily="34" charset="0"/>
                <a:cs typeface="Arial" pitchFamily="34" charset="0"/>
              </a:rPr>
              <a:t>Диффузия – это явление проникновения двух или нескольких соприкасающихся веществ друг в друга. Диффузия возникает, если вещество неоднородно по составу и концентрация компонентов меняется от точки к точке. При наличии разности концентраций возникает диффузный поток, который приводит к выравниванию концентраций. Диффузия может быть стационарной или нестационарной</a:t>
            </a:r>
          </a:p>
        </p:txBody>
      </p:sp>
      <p:pic>
        <p:nvPicPr>
          <p:cNvPr id="1670146" name="Picture 2" descr="C:\Users\PierreYV\Downloads\Diffus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72" y="740568"/>
            <a:ext cx="3237446" cy="2023404"/>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9472" y="2827576"/>
            <a:ext cx="9017024" cy="1077218"/>
          </a:xfrm>
          <a:prstGeom prst="rect">
            <a:avLst/>
          </a:prstGeom>
        </p:spPr>
        <p:txBody>
          <a:bodyPr wrap="square">
            <a:spAutoFit/>
          </a:bodyPr>
          <a:lstStyle/>
          <a:p>
            <a:pPr algn="just"/>
            <a:r>
              <a:rPr lang="ru-RU" sz="1600" dirty="0">
                <a:latin typeface="Arial" pitchFamily="34" charset="0"/>
                <a:cs typeface="Arial" pitchFamily="34" charset="0"/>
              </a:rPr>
              <a:t>Рассмотрим гипотетическую ситуацию - газ из двух компонент, молекулы которых отличаются только «цветом». Тогда речь идет о </a:t>
            </a:r>
            <a:r>
              <a:rPr lang="ru-RU" sz="1600" dirty="0" err="1">
                <a:latin typeface="Arial" pitchFamily="34" charset="0"/>
                <a:cs typeface="Arial" pitchFamily="34" charset="0"/>
              </a:rPr>
              <a:t>самодиффузии</a:t>
            </a:r>
            <a:r>
              <a:rPr lang="ru-RU" sz="1600" dirty="0">
                <a:latin typeface="Arial" pitchFamily="34" charset="0"/>
                <a:cs typeface="Arial" pitchFamily="34" charset="0"/>
              </a:rPr>
              <a:t>. На практике близкая ситуация возникает, если рассматривать смесь изотопов одного и того же вещества, которые лишь незначительно отличаются друг от друга по массе, но не другими свойствами  </a:t>
            </a:r>
          </a:p>
        </p:txBody>
      </p:sp>
      <p:graphicFrame>
        <p:nvGraphicFramePr>
          <p:cNvPr id="6" name="Object 5"/>
          <p:cNvGraphicFramePr>
            <a:graphicFrameLocks noChangeAspect="1"/>
          </p:cNvGraphicFramePr>
          <p:nvPr>
            <p:extLst>
              <p:ext uri="{D42A27DB-BD31-4B8C-83A1-F6EECF244321}">
                <p14:modId xmlns:p14="http://schemas.microsoft.com/office/powerpoint/2010/main" val="3249113582"/>
              </p:ext>
            </p:extLst>
          </p:nvPr>
        </p:nvGraphicFramePr>
        <p:xfrm>
          <a:off x="323528" y="4269791"/>
          <a:ext cx="1619250" cy="703263"/>
        </p:xfrm>
        <a:graphic>
          <a:graphicData uri="http://schemas.openxmlformats.org/presentationml/2006/ole">
            <mc:AlternateContent xmlns:mc="http://schemas.openxmlformats.org/markup-compatibility/2006">
              <mc:Choice xmlns:v="urn:schemas-microsoft-com:vml" Requires="v">
                <p:oleObj spid="_x0000_s1803578" name="Equation" r:id="rId4" imgW="952087" imgH="418918" progId="Equation.DSMT4">
                  <p:embed/>
                </p:oleObj>
              </mc:Choice>
              <mc:Fallback>
                <p:oleObj name="Equation" r:id="rId4" imgW="952087" imgH="418918" progId="Equation.DSMT4">
                  <p:embed/>
                  <p:pic>
                    <p:nvPicPr>
                      <p:cNvPr id="0" name="Object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4269791"/>
                        <a:ext cx="161925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152259889"/>
              </p:ext>
            </p:extLst>
          </p:nvPr>
        </p:nvGraphicFramePr>
        <p:xfrm>
          <a:off x="2627784" y="4241865"/>
          <a:ext cx="258763" cy="384175"/>
        </p:xfrm>
        <a:graphic>
          <a:graphicData uri="http://schemas.openxmlformats.org/presentationml/2006/ole">
            <mc:AlternateContent xmlns:mc="http://schemas.openxmlformats.org/markup-compatibility/2006">
              <mc:Choice xmlns:v="urn:schemas-microsoft-com:vml" Requires="v">
                <p:oleObj spid="_x0000_s1803579" name="Equation" r:id="rId6" imgW="152280" imgH="228600" progId="Equation.DSMT4">
                  <p:embed/>
                </p:oleObj>
              </mc:Choice>
              <mc:Fallback>
                <p:oleObj name="Equation" r:id="rId6" imgW="152280" imgH="228600" progId="Equation.DSMT4">
                  <p:embed/>
                  <p:pic>
                    <p:nvPicPr>
                      <p:cNvPr id="0" name="Object 29"/>
                      <p:cNvPicPr>
                        <a:picLocks noChangeAspect="1" noChangeArrowheads="1"/>
                      </p:cNvPicPr>
                      <p:nvPr/>
                    </p:nvPicPr>
                    <p:blipFill>
                      <a:blip r:embed="rId7"/>
                      <a:srcRect/>
                      <a:stretch>
                        <a:fillRect/>
                      </a:stretch>
                    </p:blipFill>
                    <p:spPr bwMode="auto">
                      <a:xfrm>
                        <a:off x="2627784" y="4241865"/>
                        <a:ext cx="258763"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10" name="Rectangle 9"/>
          <p:cNvSpPr/>
          <p:nvPr/>
        </p:nvSpPr>
        <p:spPr>
          <a:xfrm>
            <a:off x="3093740" y="4263970"/>
            <a:ext cx="3566492" cy="338554"/>
          </a:xfrm>
          <a:prstGeom prst="rect">
            <a:avLst/>
          </a:prstGeom>
        </p:spPr>
        <p:txBody>
          <a:bodyPr wrap="square">
            <a:spAutoFit/>
          </a:bodyPr>
          <a:lstStyle/>
          <a:p>
            <a:pPr algn="just"/>
            <a:r>
              <a:rPr lang="ru-RU" sz="1600" dirty="0">
                <a:latin typeface="Arial" pitchFamily="34" charset="0"/>
                <a:cs typeface="Arial" pitchFamily="34" charset="0"/>
              </a:rPr>
              <a:t>- концентрация первой компоненты</a:t>
            </a:r>
          </a:p>
        </p:txBody>
      </p:sp>
      <p:graphicFrame>
        <p:nvGraphicFramePr>
          <p:cNvPr id="11" name="Object 10"/>
          <p:cNvGraphicFramePr>
            <a:graphicFrameLocks noChangeAspect="1"/>
          </p:cNvGraphicFramePr>
          <p:nvPr>
            <p:extLst>
              <p:ext uri="{D42A27DB-BD31-4B8C-83A1-F6EECF244321}">
                <p14:modId xmlns:p14="http://schemas.microsoft.com/office/powerpoint/2010/main" val="2343179199"/>
              </p:ext>
            </p:extLst>
          </p:nvPr>
        </p:nvGraphicFramePr>
        <p:xfrm>
          <a:off x="2637309" y="4602228"/>
          <a:ext cx="279400" cy="384175"/>
        </p:xfrm>
        <a:graphic>
          <a:graphicData uri="http://schemas.openxmlformats.org/presentationml/2006/ole">
            <mc:AlternateContent xmlns:mc="http://schemas.openxmlformats.org/markup-compatibility/2006">
              <mc:Choice xmlns:v="urn:schemas-microsoft-com:vml" Requires="v">
                <p:oleObj spid="_x0000_s1803580" name="Equation" r:id="rId8" imgW="164880" imgH="228600" progId="Equation.DSMT4">
                  <p:embed/>
                </p:oleObj>
              </mc:Choice>
              <mc:Fallback>
                <p:oleObj name="Equation" r:id="rId8" imgW="164880" imgH="228600" progId="Equation.DSMT4">
                  <p:embed/>
                  <p:pic>
                    <p:nvPicPr>
                      <p:cNvPr id="0" name=""/>
                      <p:cNvPicPr>
                        <a:picLocks noChangeAspect="1" noChangeArrowheads="1"/>
                      </p:cNvPicPr>
                      <p:nvPr/>
                    </p:nvPicPr>
                    <p:blipFill>
                      <a:blip r:embed="rId9"/>
                      <a:srcRect/>
                      <a:stretch>
                        <a:fillRect/>
                      </a:stretch>
                    </p:blipFill>
                    <p:spPr bwMode="auto">
                      <a:xfrm>
                        <a:off x="2637309" y="4602228"/>
                        <a:ext cx="2794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12" name="Rectangle 11"/>
          <p:cNvSpPr/>
          <p:nvPr/>
        </p:nvSpPr>
        <p:spPr>
          <a:xfrm>
            <a:off x="3094906" y="4627804"/>
            <a:ext cx="3672408" cy="338554"/>
          </a:xfrm>
          <a:prstGeom prst="rect">
            <a:avLst/>
          </a:prstGeom>
        </p:spPr>
        <p:txBody>
          <a:bodyPr wrap="square">
            <a:spAutoFit/>
          </a:bodyPr>
          <a:lstStyle/>
          <a:p>
            <a:pPr algn="just"/>
            <a:r>
              <a:rPr lang="ru-RU" sz="1600" dirty="0">
                <a:latin typeface="Arial" pitchFamily="34" charset="0"/>
                <a:cs typeface="Arial" pitchFamily="34" charset="0"/>
              </a:rPr>
              <a:t>- концентрация второй компоненты</a:t>
            </a:r>
          </a:p>
        </p:txBody>
      </p:sp>
      <p:graphicFrame>
        <p:nvGraphicFramePr>
          <p:cNvPr id="13" name="Object 12"/>
          <p:cNvGraphicFramePr>
            <a:graphicFrameLocks noChangeAspect="1"/>
          </p:cNvGraphicFramePr>
          <p:nvPr>
            <p:extLst>
              <p:ext uri="{D42A27DB-BD31-4B8C-83A1-F6EECF244321}">
                <p14:modId xmlns:p14="http://schemas.microsoft.com/office/powerpoint/2010/main" val="1936735265"/>
              </p:ext>
            </p:extLst>
          </p:nvPr>
        </p:nvGraphicFramePr>
        <p:xfrm>
          <a:off x="2618259" y="3861048"/>
          <a:ext cx="1941513" cy="384175"/>
        </p:xfrm>
        <a:graphic>
          <a:graphicData uri="http://schemas.openxmlformats.org/presentationml/2006/ole">
            <mc:AlternateContent xmlns:mc="http://schemas.openxmlformats.org/markup-compatibility/2006">
              <mc:Choice xmlns:v="urn:schemas-microsoft-com:vml" Requires="v">
                <p:oleObj spid="_x0000_s1803581" name="Equation" r:id="rId10" imgW="1143000" imgH="228600" progId="Equation.DSMT4">
                  <p:embed/>
                </p:oleObj>
              </mc:Choice>
              <mc:Fallback>
                <p:oleObj name="Equation" r:id="rId10" imgW="1143000" imgH="228600" progId="Equation.DSMT4">
                  <p:embed/>
                  <p:pic>
                    <p:nvPicPr>
                      <p:cNvPr id="0" name=""/>
                      <p:cNvPicPr>
                        <a:picLocks noChangeAspect="1" noChangeArrowheads="1"/>
                      </p:cNvPicPr>
                      <p:nvPr/>
                    </p:nvPicPr>
                    <p:blipFill>
                      <a:blip r:embed="rId11"/>
                      <a:srcRect/>
                      <a:stretch>
                        <a:fillRect/>
                      </a:stretch>
                    </p:blipFill>
                    <p:spPr bwMode="auto">
                      <a:xfrm>
                        <a:off x="2618259" y="3861048"/>
                        <a:ext cx="1941513"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869949163"/>
              </p:ext>
            </p:extLst>
          </p:nvPr>
        </p:nvGraphicFramePr>
        <p:xfrm>
          <a:off x="6948264" y="4233448"/>
          <a:ext cx="1100137" cy="384175"/>
        </p:xfrm>
        <a:graphic>
          <a:graphicData uri="http://schemas.openxmlformats.org/presentationml/2006/ole">
            <mc:AlternateContent xmlns:mc="http://schemas.openxmlformats.org/markup-compatibility/2006">
              <mc:Choice xmlns:v="urn:schemas-microsoft-com:vml" Requires="v">
                <p:oleObj spid="_x0000_s1803582" name="Equation" r:id="rId12" imgW="647640" imgH="228600" progId="Equation.DSMT4">
                  <p:embed/>
                </p:oleObj>
              </mc:Choice>
              <mc:Fallback>
                <p:oleObj name="Equation" r:id="rId12" imgW="647640" imgH="228600" progId="Equation.DSMT4">
                  <p:embed/>
                  <p:pic>
                    <p:nvPicPr>
                      <p:cNvPr id="0" name=""/>
                      <p:cNvPicPr>
                        <a:picLocks noChangeAspect="1" noChangeArrowheads="1"/>
                      </p:cNvPicPr>
                      <p:nvPr/>
                    </p:nvPicPr>
                    <p:blipFill>
                      <a:blip r:embed="rId13"/>
                      <a:srcRect/>
                      <a:stretch>
                        <a:fillRect/>
                      </a:stretch>
                    </p:blipFill>
                    <p:spPr bwMode="auto">
                      <a:xfrm>
                        <a:off x="6948264" y="4233448"/>
                        <a:ext cx="110013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77935368"/>
              </p:ext>
            </p:extLst>
          </p:nvPr>
        </p:nvGraphicFramePr>
        <p:xfrm>
          <a:off x="6938739" y="4582183"/>
          <a:ext cx="1143000" cy="384175"/>
        </p:xfrm>
        <a:graphic>
          <a:graphicData uri="http://schemas.openxmlformats.org/presentationml/2006/ole">
            <mc:AlternateContent xmlns:mc="http://schemas.openxmlformats.org/markup-compatibility/2006">
              <mc:Choice xmlns:v="urn:schemas-microsoft-com:vml" Requires="v">
                <p:oleObj spid="_x0000_s1803583" name="Equation" r:id="rId14" imgW="672840" imgH="228600" progId="Equation.DSMT4">
                  <p:embed/>
                </p:oleObj>
              </mc:Choice>
              <mc:Fallback>
                <p:oleObj name="Equation" r:id="rId14" imgW="672840" imgH="228600" progId="Equation.DSMT4">
                  <p:embed/>
                  <p:pic>
                    <p:nvPicPr>
                      <p:cNvPr id="0" name=""/>
                      <p:cNvPicPr>
                        <a:picLocks noChangeAspect="1" noChangeArrowheads="1"/>
                      </p:cNvPicPr>
                      <p:nvPr/>
                    </p:nvPicPr>
                    <p:blipFill>
                      <a:blip r:embed="rId15"/>
                      <a:srcRect/>
                      <a:stretch>
                        <a:fillRect/>
                      </a:stretch>
                    </p:blipFill>
                    <p:spPr bwMode="auto">
                      <a:xfrm>
                        <a:off x="6938739" y="4582183"/>
                        <a:ext cx="11430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1758888584"/>
              </p:ext>
            </p:extLst>
          </p:nvPr>
        </p:nvGraphicFramePr>
        <p:xfrm>
          <a:off x="122982" y="5177969"/>
          <a:ext cx="3241675" cy="746125"/>
        </p:xfrm>
        <a:graphic>
          <a:graphicData uri="http://schemas.openxmlformats.org/presentationml/2006/ole">
            <mc:AlternateContent xmlns:mc="http://schemas.openxmlformats.org/markup-compatibility/2006">
              <mc:Choice xmlns:v="urn:schemas-microsoft-com:vml" Requires="v">
                <p:oleObj spid="_x0000_s1803584" name="Equation" r:id="rId16" imgW="1904760" imgH="444240" progId="Equation.DSMT4">
                  <p:embed/>
                </p:oleObj>
              </mc:Choice>
              <mc:Fallback>
                <p:oleObj name="Equation" r:id="rId16" imgW="1904760" imgH="444240" progId="Equation.DSMT4">
                  <p:embed/>
                  <p:pic>
                    <p:nvPicPr>
                      <p:cNvPr id="0" name=""/>
                      <p:cNvPicPr>
                        <a:picLocks noChangeAspect="1" noChangeArrowheads="1"/>
                      </p:cNvPicPr>
                      <p:nvPr/>
                    </p:nvPicPr>
                    <p:blipFill>
                      <a:blip r:embed="rId17"/>
                      <a:srcRect/>
                      <a:stretch>
                        <a:fillRect/>
                      </a:stretch>
                    </p:blipFill>
                    <p:spPr bwMode="auto">
                      <a:xfrm>
                        <a:off x="122982" y="5177969"/>
                        <a:ext cx="32416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3492699803"/>
              </p:ext>
            </p:extLst>
          </p:nvPr>
        </p:nvGraphicFramePr>
        <p:xfrm>
          <a:off x="3962970" y="5105961"/>
          <a:ext cx="1362075" cy="660400"/>
        </p:xfrm>
        <a:graphic>
          <a:graphicData uri="http://schemas.openxmlformats.org/presentationml/2006/ole">
            <mc:AlternateContent xmlns:mc="http://schemas.openxmlformats.org/markup-compatibility/2006">
              <mc:Choice xmlns:v="urn:schemas-microsoft-com:vml" Requires="v">
                <p:oleObj spid="_x0000_s1803585" name="Equation" r:id="rId18" imgW="799920" imgH="393480" progId="Equation.DSMT4">
                  <p:embed/>
                </p:oleObj>
              </mc:Choice>
              <mc:Fallback>
                <p:oleObj name="Equation" r:id="rId18" imgW="799920" imgH="393480" progId="Equation.DSMT4">
                  <p:embed/>
                  <p:pic>
                    <p:nvPicPr>
                      <p:cNvPr id="0" name=""/>
                      <p:cNvPicPr>
                        <a:picLocks noChangeAspect="1" noChangeArrowheads="1"/>
                      </p:cNvPicPr>
                      <p:nvPr/>
                    </p:nvPicPr>
                    <p:blipFill>
                      <a:blip r:embed="rId19"/>
                      <a:srcRect/>
                      <a:stretch>
                        <a:fillRect/>
                      </a:stretch>
                    </p:blipFill>
                    <p:spPr bwMode="auto">
                      <a:xfrm>
                        <a:off x="3962970" y="5105961"/>
                        <a:ext cx="1362075" cy="660400"/>
                      </a:xfrm>
                      <a:prstGeom prst="rect">
                        <a:avLst/>
                      </a:prstGeom>
                      <a:noFill/>
                      <a:ln w="28575">
                        <a:solidFill>
                          <a:srgbClr val="C00000"/>
                        </a:solidFill>
                      </a:ln>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3451272698"/>
              </p:ext>
            </p:extLst>
          </p:nvPr>
        </p:nvGraphicFramePr>
        <p:xfrm>
          <a:off x="4133850" y="5908675"/>
          <a:ext cx="1019175" cy="661988"/>
        </p:xfrm>
        <a:graphic>
          <a:graphicData uri="http://schemas.openxmlformats.org/presentationml/2006/ole">
            <mc:AlternateContent xmlns:mc="http://schemas.openxmlformats.org/markup-compatibility/2006">
              <mc:Choice xmlns:v="urn:schemas-microsoft-com:vml" Requires="v">
                <p:oleObj spid="_x0000_s1803586" name="Equation" r:id="rId20" imgW="596880" imgH="393480" progId="Equation.DSMT4">
                  <p:embed/>
                </p:oleObj>
              </mc:Choice>
              <mc:Fallback>
                <p:oleObj name="Equation" r:id="rId20" imgW="596880" imgH="393480" progId="Equation.DSMT4">
                  <p:embed/>
                  <p:pic>
                    <p:nvPicPr>
                      <p:cNvPr id="0" name=""/>
                      <p:cNvPicPr>
                        <a:picLocks noChangeAspect="1" noChangeArrowheads="1"/>
                      </p:cNvPicPr>
                      <p:nvPr/>
                    </p:nvPicPr>
                    <p:blipFill>
                      <a:blip r:embed="rId21"/>
                      <a:srcRect/>
                      <a:stretch>
                        <a:fillRect/>
                      </a:stretch>
                    </p:blipFill>
                    <p:spPr bwMode="auto">
                      <a:xfrm>
                        <a:off x="4133850" y="5908675"/>
                        <a:ext cx="1019175" cy="661988"/>
                      </a:xfrm>
                      <a:prstGeom prst="rect">
                        <a:avLst/>
                      </a:prstGeom>
                      <a:noFill/>
                      <a:ln w="28575">
                        <a:solidFill>
                          <a:srgbClr val="C00000"/>
                        </a:solidFill>
                      </a:ln>
                    </p:spPr>
                  </p:pic>
                </p:oleObj>
              </mc:Fallback>
            </mc:AlternateContent>
          </a:graphicData>
        </a:graphic>
      </p:graphicFrame>
      <p:sp>
        <p:nvSpPr>
          <p:cNvPr id="19" name="Rectangle 18"/>
          <p:cNvSpPr/>
          <p:nvPr/>
        </p:nvSpPr>
        <p:spPr>
          <a:xfrm>
            <a:off x="5471592" y="5033953"/>
            <a:ext cx="3564904" cy="830997"/>
          </a:xfrm>
          <a:prstGeom prst="rect">
            <a:avLst/>
          </a:prstGeom>
        </p:spPr>
        <p:txBody>
          <a:bodyPr wrap="square">
            <a:spAutoFit/>
          </a:bodyPr>
          <a:lstStyle/>
          <a:p>
            <a:pPr algn="just"/>
            <a:r>
              <a:rPr lang="ru-RU" sz="1600" dirty="0">
                <a:latin typeface="Arial" pitchFamily="34" charset="0"/>
                <a:cs typeface="Arial" pitchFamily="34" charset="0"/>
              </a:rPr>
              <a:t>Закон </a:t>
            </a:r>
            <a:r>
              <a:rPr lang="ru-RU" sz="1600" dirty="0" err="1">
                <a:latin typeface="Arial" pitchFamily="34" charset="0"/>
                <a:cs typeface="Arial" pitchFamily="34" charset="0"/>
              </a:rPr>
              <a:t>Фика</a:t>
            </a:r>
            <a:r>
              <a:rPr lang="ru-RU" sz="1600" dirty="0">
                <a:latin typeface="Arial" pitchFamily="34" charset="0"/>
                <a:cs typeface="Arial" pitchFamily="34" charset="0"/>
              </a:rPr>
              <a:t> – поток вещества пропорционален градиенту концентрации</a:t>
            </a:r>
          </a:p>
        </p:txBody>
      </p:sp>
      <p:sp>
        <p:nvSpPr>
          <p:cNvPr id="20" name="Rectangle 19"/>
          <p:cNvSpPr/>
          <p:nvPr/>
        </p:nvSpPr>
        <p:spPr>
          <a:xfrm>
            <a:off x="5508104" y="5917099"/>
            <a:ext cx="2916832" cy="584775"/>
          </a:xfrm>
          <a:prstGeom prst="rect">
            <a:avLst/>
          </a:prstGeom>
        </p:spPr>
        <p:txBody>
          <a:bodyPr wrap="square">
            <a:spAutoFit/>
          </a:bodyPr>
          <a:lstStyle/>
          <a:p>
            <a:pPr algn="just"/>
            <a:r>
              <a:rPr lang="ru-RU" sz="1600" dirty="0">
                <a:latin typeface="Arial" pitchFamily="34" charset="0"/>
                <a:cs typeface="Arial" pitchFamily="34" charset="0"/>
              </a:rPr>
              <a:t>Коэффициент </a:t>
            </a:r>
            <a:r>
              <a:rPr lang="ru-RU" sz="1600" dirty="0" err="1">
                <a:latin typeface="Arial" pitchFamily="34" charset="0"/>
                <a:cs typeface="Arial" pitchFamily="34" charset="0"/>
              </a:rPr>
              <a:t>самодиффузии</a:t>
            </a:r>
            <a:r>
              <a:rPr lang="ru-RU" sz="1600" dirty="0">
                <a:latin typeface="Arial" pitchFamily="34" charset="0"/>
                <a:cs typeface="Arial" pitchFamily="34" charset="0"/>
              </a:rPr>
              <a:t> для газов</a:t>
            </a:r>
          </a:p>
        </p:txBody>
      </p:sp>
    </p:spTree>
    <p:extLst>
      <p:ext uri="{BB962C8B-B14F-4D97-AF65-F5344CB8AC3E}">
        <p14:creationId xmlns:p14="http://schemas.microsoft.com/office/powerpoint/2010/main" val="2833009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3640668"/>
            <a:ext cx="8928992" cy="338554"/>
          </a:xfrm>
          <a:prstGeom prst="rect">
            <a:avLst/>
          </a:prstGeom>
        </p:spPr>
        <p:txBody>
          <a:bodyPr wrap="square">
            <a:spAutoFit/>
          </a:bodyPr>
          <a:lstStyle/>
          <a:p>
            <a:pPr algn="just"/>
            <a:r>
              <a:rPr lang="ru-RU" sz="1600" dirty="0">
                <a:latin typeface="Arial" pitchFamily="34" charset="0"/>
                <a:cs typeface="Arial" pitchFamily="34" charset="0"/>
              </a:rPr>
              <a:t>При постоянной температуре коэффициент диффузии обратно пропорционален давлению</a:t>
            </a:r>
          </a:p>
        </p:txBody>
      </p:sp>
      <p:graphicFrame>
        <p:nvGraphicFramePr>
          <p:cNvPr id="5" name="Object 4"/>
          <p:cNvGraphicFramePr>
            <a:graphicFrameLocks noChangeAspect="1"/>
          </p:cNvGraphicFramePr>
          <p:nvPr>
            <p:extLst>
              <p:ext uri="{D42A27DB-BD31-4B8C-83A1-F6EECF244321}">
                <p14:modId xmlns:p14="http://schemas.microsoft.com/office/powerpoint/2010/main" val="1387008504"/>
              </p:ext>
            </p:extLst>
          </p:nvPr>
        </p:nvGraphicFramePr>
        <p:xfrm>
          <a:off x="466204" y="863878"/>
          <a:ext cx="866775" cy="704850"/>
        </p:xfrm>
        <a:graphic>
          <a:graphicData uri="http://schemas.openxmlformats.org/presentationml/2006/ole">
            <mc:AlternateContent xmlns:mc="http://schemas.openxmlformats.org/markup-compatibility/2006">
              <mc:Choice xmlns:v="urn:schemas-microsoft-com:vml" Requires="v">
                <p:oleObj spid="_x0000_s1819658" name="Equation" r:id="rId3" imgW="507960" imgH="419040" progId="Equation.DSMT4">
                  <p:embed/>
                </p:oleObj>
              </mc:Choice>
              <mc:Fallback>
                <p:oleObj name="Equation" r:id="rId3" imgW="507960" imgH="419040" progId="Equation.DSMT4">
                  <p:embed/>
                  <p:pic>
                    <p:nvPicPr>
                      <p:cNvPr id="0" name="Object 17"/>
                      <p:cNvPicPr>
                        <a:picLocks noChangeAspect="1" noChangeArrowheads="1"/>
                      </p:cNvPicPr>
                      <p:nvPr/>
                    </p:nvPicPr>
                    <p:blipFill>
                      <a:blip r:embed="rId4"/>
                      <a:srcRect/>
                      <a:stretch>
                        <a:fillRect/>
                      </a:stretch>
                    </p:blipFill>
                    <p:spPr bwMode="auto">
                      <a:xfrm>
                        <a:off x="466204" y="863878"/>
                        <a:ext cx="866775" cy="704850"/>
                      </a:xfrm>
                      <a:prstGeom prst="rect">
                        <a:avLst/>
                      </a:prstGeom>
                      <a:noFill/>
                      <a:ln w="28575">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4"/>
          <p:cNvSpPr txBox="1">
            <a:spLocks noRot="1" noChangeArrowheads="1"/>
          </p:cNvSpPr>
          <p:nvPr/>
        </p:nvSpPr>
        <p:spPr bwMode="auto">
          <a:xfrm>
            <a:off x="899592" y="16300"/>
            <a:ext cx="7344816"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Коэффициент </a:t>
            </a:r>
            <a:r>
              <a:rPr lang="ru-RU" sz="2800" b="1" kern="0" dirty="0" err="1">
                <a:solidFill>
                  <a:srgbClr val="003399"/>
                </a:solidFill>
                <a:latin typeface="Arial" pitchFamily="34" charset="0"/>
                <a:cs typeface="Arial" pitchFamily="34" charset="0"/>
              </a:rPr>
              <a:t>самодиффузии</a:t>
            </a:r>
            <a:r>
              <a:rPr lang="ru-RU" sz="2800" b="1" kern="0" dirty="0">
                <a:solidFill>
                  <a:srgbClr val="003399"/>
                </a:solidFill>
                <a:latin typeface="Arial" pitchFamily="34" charset="0"/>
                <a:cs typeface="Arial" pitchFamily="34" charset="0"/>
              </a:rPr>
              <a:t> в газе</a:t>
            </a:r>
          </a:p>
        </p:txBody>
      </p:sp>
      <p:graphicFrame>
        <p:nvGraphicFramePr>
          <p:cNvPr id="7" name="Object 6"/>
          <p:cNvGraphicFramePr>
            <a:graphicFrameLocks noChangeAspect="1"/>
          </p:cNvGraphicFramePr>
          <p:nvPr>
            <p:extLst>
              <p:ext uri="{D42A27DB-BD31-4B8C-83A1-F6EECF244321}">
                <p14:modId xmlns:p14="http://schemas.microsoft.com/office/powerpoint/2010/main" val="1497041278"/>
              </p:ext>
            </p:extLst>
          </p:nvPr>
        </p:nvGraphicFramePr>
        <p:xfrm>
          <a:off x="6444208" y="804634"/>
          <a:ext cx="390525" cy="703262"/>
        </p:xfrm>
        <a:graphic>
          <a:graphicData uri="http://schemas.openxmlformats.org/presentationml/2006/ole">
            <mc:AlternateContent xmlns:mc="http://schemas.openxmlformats.org/markup-compatibility/2006">
              <mc:Choice xmlns:v="urn:schemas-microsoft-com:vml" Requires="v">
                <p:oleObj spid="_x0000_s1819659" name="Equation" r:id="rId5" imgW="228600" imgH="419040" progId="Equation.DSMT4">
                  <p:embed/>
                </p:oleObj>
              </mc:Choice>
              <mc:Fallback>
                <p:oleObj name="Equation" r:id="rId5" imgW="228600" imgH="419040" progId="Equation.DSMT4">
                  <p:embed/>
                  <p:pic>
                    <p:nvPicPr>
                      <p:cNvPr id="0" name=""/>
                      <p:cNvPicPr>
                        <a:picLocks noChangeAspect="1" noChangeArrowheads="1"/>
                      </p:cNvPicPr>
                      <p:nvPr/>
                    </p:nvPicPr>
                    <p:blipFill>
                      <a:blip r:embed="rId6"/>
                      <a:srcRect/>
                      <a:stretch>
                        <a:fillRect/>
                      </a:stretch>
                    </p:blipFill>
                    <p:spPr bwMode="auto">
                      <a:xfrm>
                        <a:off x="6444208" y="804634"/>
                        <a:ext cx="390525"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8" name="Rectangle 7"/>
          <p:cNvSpPr/>
          <p:nvPr/>
        </p:nvSpPr>
        <p:spPr>
          <a:xfrm>
            <a:off x="2699792" y="863878"/>
            <a:ext cx="3384375" cy="584775"/>
          </a:xfrm>
          <a:prstGeom prst="rect">
            <a:avLst/>
          </a:prstGeom>
        </p:spPr>
        <p:txBody>
          <a:bodyPr wrap="square">
            <a:spAutoFit/>
          </a:bodyPr>
          <a:lstStyle/>
          <a:p>
            <a:pPr algn="just"/>
            <a:r>
              <a:rPr lang="ru-RU" sz="1600" dirty="0">
                <a:latin typeface="Arial" pitchFamily="34" charset="0"/>
                <a:cs typeface="Arial" pitchFamily="34" charset="0"/>
              </a:rPr>
              <a:t>Единица измерения коэффициента диффузии в СИ</a:t>
            </a:r>
          </a:p>
        </p:txBody>
      </p:sp>
      <p:sp>
        <p:nvSpPr>
          <p:cNvPr id="9" name="Rectangle 8"/>
          <p:cNvSpPr/>
          <p:nvPr/>
        </p:nvSpPr>
        <p:spPr>
          <a:xfrm>
            <a:off x="268288" y="1700808"/>
            <a:ext cx="7560840" cy="338554"/>
          </a:xfrm>
          <a:prstGeom prst="rect">
            <a:avLst/>
          </a:prstGeom>
        </p:spPr>
        <p:txBody>
          <a:bodyPr wrap="square">
            <a:spAutoFit/>
          </a:bodyPr>
          <a:lstStyle/>
          <a:p>
            <a:pPr algn="just"/>
            <a:r>
              <a:rPr lang="ru-RU" sz="1600" dirty="0">
                <a:latin typeface="Arial" pitchFamily="34" charset="0"/>
                <a:cs typeface="Arial" pitchFamily="34" charset="0"/>
              </a:rPr>
              <a:t>Длина свободного пробега в газе обратно пропорциональна концентрации</a:t>
            </a:r>
          </a:p>
        </p:txBody>
      </p:sp>
      <p:graphicFrame>
        <p:nvGraphicFramePr>
          <p:cNvPr id="10" name="Object 9"/>
          <p:cNvGraphicFramePr>
            <a:graphicFrameLocks noChangeAspect="1"/>
          </p:cNvGraphicFramePr>
          <p:nvPr>
            <p:extLst>
              <p:ext uri="{D42A27DB-BD31-4B8C-83A1-F6EECF244321}">
                <p14:modId xmlns:p14="http://schemas.microsoft.com/office/powerpoint/2010/main" val="3782390534"/>
              </p:ext>
            </p:extLst>
          </p:nvPr>
        </p:nvGraphicFramePr>
        <p:xfrm>
          <a:off x="481098" y="2039362"/>
          <a:ext cx="1143000" cy="708025"/>
        </p:xfrm>
        <a:graphic>
          <a:graphicData uri="http://schemas.openxmlformats.org/presentationml/2006/ole">
            <mc:AlternateContent xmlns:mc="http://schemas.openxmlformats.org/markup-compatibility/2006">
              <mc:Choice xmlns:v="urn:schemas-microsoft-com:vml" Requires="v">
                <p:oleObj spid="_x0000_s1819660" name="Equation" r:id="rId7" imgW="672840" imgH="419040" progId="Equation.DSMT4">
                  <p:embed/>
                </p:oleObj>
              </mc:Choice>
              <mc:Fallback>
                <p:oleObj name="Equation" r:id="rId7" imgW="672840" imgH="41904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1098" y="2039362"/>
                        <a:ext cx="1143000" cy="708025"/>
                      </a:xfrm>
                      <a:prstGeom prst="rect">
                        <a:avLst/>
                      </a:prstGeom>
                      <a:noFill/>
                      <a:ln w="31750">
                        <a:noFill/>
                        <a:miter lim="800000"/>
                        <a:headEnd/>
                        <a:tailEnd/>
                      </a:ln>
                    </p:spPr>
                  </p:pic>
                </p:oleObj>
              </mc:Fallback>
            </mc:AlternateContent>
          </a:graphicData>
        </a:graphic>
      </p:graphicFrame>
      <p:sp>
        <p:nvSpPr>
          <p:cNvPr id="11" name="Right Arrow 10"/>
          <p:cNvSpPr/>
          <p:nvPr/>
        </p:nvSpPr>
        <p:spPr>
          <a:xfrm>
            <a:off x="1979712" y="2253522"/>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2" name="Object 11"/>
          <p:cNvGraphicFramePr>
            <a:graphicFrameLocks noChangeAspect="1"/>
          </p:cNvGraphicFramePr>
          <p:nvPr>
            <p:extLst>
              <p:ext uri="{D42A27DB-BD31-4B8C-83A1-F6EECF244321}">
                <p14:modId xmlns:p14="http://schemas.microsoft.com/office/powerpoint/2010/main" val="2196625386"/>
              </p:ext>
            </p:extLst>
          </p:nvPr>
        </p:nvGraphicFramePr>
        <p:xfrm>
          <a:off x="2915816" y="2132856"/>
          <a:ext cx="2763837" cy="766762"/>
        </p:xfrm>
        <a:graphic>
          <a:graphicData uri="http://schemas.openxmlformats.org/presentationml/2006/ole">
            <mc:AlternateContent xmlns:mc="http://schemas.openxmlformats.org/markup-compatibility/2006">
              <mc:Choice xmlns:v="urn:schemas-microsoft-com:vml" Requires="v">
                <p:oleObj spid="_x0000_s1819661" name="Equation" r:id="rId9" imgW="1625400" imgH="457200" progId="Equation.DSMT4">
                  <p:embed/>
                </p:oleObj>
              </mc:Choice>
              <mc:Fallback>
                <p:oleObj name="Equation" r:id="rId9" imgW="1625400" imgH="457200" progId="Equation.DSMT4">
                  <p:embed/>
                  <p:pic>
                    <p:nvPicPr>
                      <p:cNvPr id="0" name="Object 10"/>
                      <p:cNvPicPr>
                        <a:picLocks noChangeAspect="1" noChangeArrowheads="1"/>
                      </p:cNvPicPr>
                      <p:nvPr/>
                    </p:nvPicPr>
                    <p:blipFill>
                      <a:blip r:embed="rId10"/>
                      <a:srcRect/>
                      <a:stretch>
                        <a:fillRect/>
                      </a:stretch>
                    </p:blipFill>
                    <p:spPr bwMode="auto">
                      <a:xfrm>
                        <a:off x="2915816" y="2132856"/>
                        <a:ext cx="2763837"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274928327"/>
              </p:ext>
            </p:extLst>
          </p:nvPr>
        </p:nvGraphicFramePr>
        <p:xfrm>
          <a:off x="6905625" y="2062163"/>
          <a:ext cx="2012950" cy="817562"/>
        </p:xfrm>
        <a:graphic>
          <a:graphicData uri="http://schemas.openxmlformats.org/presentationml/2006/ole">
            <mc:AlternateContent xmlns:mc="http://schemas.openxmlformats.org/markup-compatibility/2006">
              <mc:Choice xmlns:v="urn:schemas-microsoft-com:vml" Requires="v">
                <p:oleObj spid="_x0000_s1819662" name="Equation" r:id="rId11" imgW="1180800" imgH="482400" progId="Equation.DSMT4">
                  <p:embed/>
                </p:oleObj>
              </mc:Choice>
              <mc:Fallback>
                <p:oleObj name="Equation" r:id="rId11" imgW="1180800" imgH="482400" progId="Equation.DSMT4">
                  <p:embed/>
                  <p:pic>
                    <p:nvPicPr>
                      <p:cNvPr id="0" name="Object 13"/>
                      <p:cNvPicPr>
                        <a:picLocks noChangeAspect="1" noChangeArrowheads="1"/>
                      </p:cNvPicPr>
                      <p:nvPr/>
                    </p:nvPicPr>
                    <p:blipFill>
                      <a:blip r:embed="rId12"/>
                      <a:srcRect/>
                      <a:stretch>
                        <a:fillRect/>
                      </a:stretch>
                    </p:blipFill>
                    <p:spPr bwMode="auto">
                      <a:xfrm>
                        <a:off x="6905625" y="2062163"/>
                        <a:ext cx="2012950"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906164329"/>
              </p:ext>
            </p:extLst>
          </p:nvPr>
        </p:nvGraphicFramePr>
        <p:xfrm>
          <a:off x="539552" y="2852936"/>
          <a:ext cx="927100" cy="344488"/>
        </p:xfrm>
        <a:graphic>
          <a:graphicData uri="http://schemas.openxmlformats.org/presentationml/2006/ole">
            <mc:AlternateContent xmlns:mc="http://schemas.openxmlformats.org/markup-compatibility/2006">
              <mc:Choice xmlns:v="urn:schemas-microsoft-com:vml" Requires="v">
                <p:oleObj spid="_x0000_s1819663" name="Equation" r:id="rId13" imgW="545760" imgH="203040" progId="Equation.DSMT4">
                  <p:embed/>
                </p:oleObj>
              </mc:Choice>
              <mc:Fallback>
                <p:oleObj name="Equation" r:id="rId13" imgW="545760" imgH="203040" progId="Equation.DSMT4">
                  <p:embed/>
                  <p:pic>
                    <p:nvPicPr>
                      <p:cNvPr id="0" name=""/>
                      <p:cNvPicPr>
                        <a:picLocks noChangeAspect="1" noChangeArrowheads="1"/>
                      </p:cNvPicPr>
                      <p:nvPr/>
                    </p:nvPicPr>
                    <p:blipFill>
                      <a:blip r:embed="rId14"/>
                      <a:srcRect/>
                      <a:stretch>
                        <a:fillRect/>
                      </a:stretch>
                    </p:blipFill>
                    <p:spPr bwMode="auto">
                      <a:xfrm>
                        <a:off x="539552" y="2852936"/>
                        <a:ext cx="927100" cy="344488"/>
                      </a:xfrm>
                      <a:prstGeom prst="rect">
                        <a:avLst/>
                      </a:prstGeom>
                      <a:noFill/>
                      <a:ln w="31750">
                        <a:noFill/>
                        <a:miter lim="800000"/>
                        <a:headEnd/>
                        <a:tailEnd/>
                      </a:ln>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4255989870"/>
              </p:ext>
            </p:extLst>
          </p:nvPr>
        </p:nvGraphicFramePr>
        <p:xfrm>
          <a:off x="3026879" y="3212976"/>
          <a:ext cx="1057275" cy="296863"/>
        </p:xfrm>
        <a:graphic>
          <a:graphicData uri="http://schemas.openxmlformats.org/presentationml/2006/ole">
            <mc:AlternateContent xmlns:mc="http://schemas.openxmlformats.org/markup-compatibility/2006">
              <mc:Choice xmlns:v="urn:schemas-microsoft-com:vml" Requires="v">
                <p:oleObj spid="_x0000_s1819664" name="Equation" r:id="rId15" imgW="622080" imgH="177480" progId="Equation.DSMT4">
                  <p:embed/>
                </p:oleObj>
              </mc:Choice>
              <mc:Fallback>
                <p:oleObj name="Equation" r:id="rId15" imgW="622080" imgH="177480" progId="Equation.DSMT4">
                  <p:embed/>
                  <p:pic>
                    <p:nvPicPr>
                      <p:cNvPr id="0" name=""/>
                      <p:cNvPicPr>
                        <a:picLocks noChangeAspect="1" noChangeArrowheads="1"/>
                      </p:cNvPicPr>
                      <p:nvPr/>
                    </p:nvPicPr>
                    <p:blipFill>
                      <a:blip r:embed="rId16"/>
                      <a:srcRect/>
                      <a:stretch>
                        <a:fillRect/>
                      </a:stretch>
                    </p:blipFill>
                    <p:spPr bwMode="auto">
                      <a:xfrm>
                        <a:off x="3026879" y="3212976"/>
                        <a:ext cx="1057275"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031660286"/>
              </p:ext>
            </p:extLst>
          </p:nvPr>
        </p:nvGraphicFramePr>
        <p:xfrm>
          <a:off x="4695825" y="2997200"/>
          <a:ext cx="798513" cy="703263"/>
        </p:xfrm>
        <a:graphic>
          <a:graphicData uri="http://schemas.openxmlformats.org/presentationml/2006/ole">
            <mc:AlternateContent xmlns:mc="http://schemas.openxmlformats.org/markup-compatibility/2006">
              <mc:Choice xmlns:v="urn:schemas-microsoft-com:vml" Requires="v">
                <p:oleObj spid="_x0000_s1819665" name="Equation" r:id="rId17" imgW="469800" imgH="419040" progId="Equation.DSMT4">
                  <p:embed/>
                </p:oleObj>
              </mc:Choice>
              <mc:Fallback>
                <p:oleObj name="Equation" r:id="rId17" imgW="469800" imgH="419040" progId="Equation.DSMT4">
                  <p:embed/>
                  <p:pic>
                    <p:nvPicPr>
                      <p:cNvPr id="0" name=""/>
                      <p:cNvPicPr>
                        <a:picLocks noChangeAspect="1" noChangeArrowheads="1"/>
                      </p:cNvPicPr>
                      <p:nvPr/>
                    </p:nvPicPr>
                    <p:blipFill>
                      <a:blip r:embed="rId18"/>
                      <a:srcRect/>
                      <a:stretch>
                        <a:fillRect/>
                      </a:stretch>
                    </p:blipFill>
                    <p:spPr bwMode="auto">
                      <a:xfrm>
                        <a:off x="4695825" y="2997200"/>
                        <a:ext cx="798513"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80274061"/>
              </p:ext>
            </p:extLst>
          </p:nvPr>
        </p:nvGraphicFramePr>
        <p:xfrm>
          <a:off x="2019300" y="4284663"/>
          <a:ext cx="1681163" cy="339725"/>
        </p:xfrm>
        <a:graphic>
          <a:graphicData uri="http://schemas.openxmlformats.org/presentationml/2006/ole">
            <mc:AlternateContent xmlns:mc="http://schemas.openxmlformats.org/markup-compatibility/2006">
              <mc:Choice xmlns:v="urn:schemas-microsoft-com:vml" Requires="v">
                <p:oleObj spid="_x0000_s1819666" name="Equation" r:id="rId19" imgW="990360" imgH="203040" progId="Equation.DSMT4">
                  <p:embed/>
                </p:oleObj>
              </mc:Choice>
              <mc:Fallback>
                <p:oleObj name="Equation" r:id="rId19" imgW="990360" imgH="203040" progId="Equation.DSMT4">
                  <p:embed/>
                  <p:pic>
                    <p:nvPicPr>
                      <p:cNvPr id="0" name=""/>
                      <p:cNvPicPr>
                        <a:picLocks noChangeAspect="1" noChangeArrowheads="1"/>
                      </p:cNvPicPr>
                      <p:nvPr/>
                    </p:nvPicPr>
                    <p:blipFill>
                      <a:blip r:embed="rId20"/>
                      <a:srcRect/>
                      <a:stretch>
                        <a:fillRect/>
                      </a:stretch>
                    </p:blipFill>
                    <p:spPr bwMode="auto">
                      <a:xfrm>
                        <a:off x="2019300" y="4284663"/>
                        <a:ext cx="1681163" cy="339725"/>
                      </a:xfrm>
                      <a:prstGeom prst="rect">
                        <a:avLst/>
                      </a:prstGeom>
                      <a:noFill/>
                      <a:ln w="25400">
                        <a:noFill/>
                        <a:miter lim="800000"/>
                        <a:headEnd/>
                        <a:tailEnd/>
                      </a:ln>
                    </p:spPr>
                  </p:pic>
                </p:oleObj>
              </mc:Fallback>
            </mc:AlternateContent>
          </a:graphicData>
        </a:graphic>
      </p:graphicFrame>
      <p:sp>
        <p:nvSpPr>
          <p:cNvPr id="18" name="Right Arrow 17"/>
          <p:cNvSpPr/>
          <p:nvPr/>
        </p:nvSpPr>
        <p:spPr>
          <a:xfrm>
            <a:off x="1226146" y="4264719"/>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9" name="Object 18"/>
          <p:cNvGraphicFramePr>
            <a:graphicFrameLocks noChangeAspect="1"/>
          </p:cNvGraphicFramePr>
          <p:nvPr>
            <p:extLst>
              <p:ext uri="{D42A27DB-BD31-4B8C-83A1-F6EECF244321}">
                <p14:modId xmlns:p14="http://schemas.microsoft.com/office/powerpoint/2010/main" val="4122418347"/>
              </p:ext>
            </p:extLst>
          </p:nvPr>
        </p:nvGraphicFramePr>
        <p:xfrm>
          <a:off x="3937000" y="4244975"/>
          <a:ext cx="2130425" cy="430213"/>
        </p:xfrm>
        <a:graphic>
          <a:graphicData uri="http://schemas.openxmlformats.org/presentationml/2006/ole">
            <mc:AlternateContent xmlns:mc="http://schemas.openxmlformats.org/markup-compatibility/2006">
              <mc:Choice xmlns:v="urn:schemas-microsoft-com:vml" Requires="v">
                <p:oleObj spid="_x0000_s1819667" name="Equation" r:id="rId21" imgW="1117440" imgH="253800" progId="Equation.DSMT4">
                  <p:embed/>
                </p:oleObj>
              </mc:Choice>
              <mc:Fallback>
                <p:oleObj name="Equation" r:id="rId21" imgW="1117440" imgH="253800" progId="Equation.DSMT4">
                  <p:embed/>
                  <p:pic>
                    <p:nvPicPr>
                      <p:cNvPr id="0" name=""/>
                      <p:cNvPicPr>
                        <a:picLocks noChangeAspect="1" noChangeArrowheads="1"/>
                      </p:cNvPicPr>
                      <p:nvPr/>
                    </p:nvPicPr>
                    <p:blipFill>
                      <a:blip r:embed="rId22"/>
                      <a:srcRect/>
                      <a:stretch>
                        <a:fillRect/>
                      </a:stretch>
                    </p:blipFill>
                    <p:spPr bwMode="auto">
                      <a:xfrm>
                        <a:off x="3937000" y="4244975"/>
                        <a:ext cx="213042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590187598"/>
              </p:ext>
            </p:extLst>
          </p:nvPr>
        </p:nvGraphicFramePr>
        <p:xfrm>
          <a:off x="14288" y="4149725"/>
          <a:ext cx="1016000" cy="365125"/>
        </p:xfrm>
        <a:graphic>
          <a:graphicData uri="http://schemas.openxmlformats.org/presentationml/2006/ole">
            <mc:AlternateContent xmlns:mc="http://schemas.openxmlformats.org/markup-compatibility/2006">
              <mc:Choice xmlns:v="urn:schemas-microsoft-com:vml" Requires="v">
                <p:oleObj spid="_x0000_s1819668" name="Equation" r:id="rId23" imgW="596880" imgH="215640" progId="Equation.DSMT4">
                  <p:embed/>
                </p:oleObj>
              </mc:Choice>
              <mc:Fallback>
                <p:oleObj name="Equation" r:id="rId23" imgW="596880" imgH="215640" progId="Equation.DSMT4">
                  <p:embed/>
                  <p:pic>
                    <p:nvPicPr>
                      <p:cNvPr id="0" name=""/>
                      <p:cNvPicPr>
                        <a:picLocks noChangeAspect="1" noChangeArrowheads="1"/>
                      </p:cNvPicPr>
                      <p:nvPr/>
                    </p:nvPicPr>
                    <p:blipFill>
                      <a:blip r:embed="rId24"/>
                      <a:srcRect/>
                      <a:stretch>
                        <a:fillRect/>
                      </a:stretch>
                    </p:blipFill>
                    <p:spPr bwMode="auto">
                      <a:xfrm>
                        <a:off x="14288" y="4149725"/>
                        <a:ext cx="1016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1694959972"/>
              </p:ext>
            </p:extLst>
          </p:nvPr>
        </p:nvGraphicFramePr>
        <p:xfrm>
          <a:off x="6897688" y="4044950"/>
          <a:ext cx="2225675" cy="769938"/>
        </p:xfrm>
        <a:graphic>
          <a:graphicData uri="http://schemas.openxmlformats.org/presentationml/2006/ole">
            <mc:AlternateContent xmlns:mc="http://schemas.openxmlformats.org/markup-compatibility/2006">
              <mc:Choice xmlns:v="urn:schemas-microsoft-com:vml" Requires="v">
                <p:oleObj spid="_x0000_s1819669" name="Equation" r:id="rId25" imgW="1307880" imgH="457200" progId="Equation.DSMT4">
                  <p:embed/>
                </p:oleObj>
              </mc:Choice>
              <mc:Fallback>
                <p:oleObj name="Equation" r:id="rId25" imgW="1307880" imgH="457200" progId="Equation.DSMT4">
                  <p:embed/>
                  <p:pic>
                    <p:nvPicPr>
                      <p:cNvPr id="0" name=""/>
                      <p:cNvPicPr>
                        <a:picLocks noChangeAspect="1" noChangeArrowheads="1"/>
                      </p:cNvPicPr>
                      <p:nvPr/>
                    </p:nvPicPr>
                    <p:blipFill>
                      <a:blip r:embed="rId26"/>
                      <a:srcRect/>
                      <a:stretch>
                        <a:fillRect/>
                      </a:stretch>
                    </p:blipFill>
                    <p:spPr bwMode="auto">
                      <a:xfrm>
                        <a:off x="6897688" y="4044950"/>
                        <a:ext cx="2225675" cy="769938"/>
                      </a:xfrm>
                      <a:prstGeom prst="rect">
                        <a:avLst/>
                      </a:prstGeom>
                      <a:noFill/>
                      <a:ln w="25400">
                        <a:noFill/>
                        <a:miter lim="800000"/>
                        <a:headEnd/>
                        <a:tailEnd/>
                      </a:ln>
                    </p:spPr>
                  </p:pic>
                </p:oleObj>
              </mc:Fallback>
            </mc:AlternateContent>
          </a:graphicData>
        </a:graphic>
      </p:graphicFrame>
      <p:sp>
        <p:nvSpPr>
          <p:cNvPr id="22" name="Right Arrow 21"/>
          <p:cNvSpPr/>
          <p:nvPr/>
        </p:nvSpPr>
        <p:spPr>
          <a:xfrm>
            <a:off x="6145237" y="4245669"/>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Rectangle 22"/>
          <p:cNvSpPr/>
          <p:nvPr/>
        </p:nvSpPr>
        <p:spPr>
          <a:xfrm>
            <a:off x="107504" y="5013176"/>
            <a:ext cx="8928992" cy="1077218"/>
          </a:xfrm>
          <a:prstGeom prst="rect">
            <a:avLst/>
          </a:prstGeom>
        </p:spPr>
        <p:txBody>
          <a:bodyPr wrap="square">
            <a:spAutoFit/>
          </a:bodyPr>
          <a:lstStyle/>
          <a:p>
            <a:pPr algn="just"/>
            <a:r>
              <a:rPr lang="ru-RU" sz="1600" dirty="0">
                <a:latin typeface="Arial" pitchFamily="34" charset="0"/>
                <a:cs typeface="Arial" pitchFamily="34" charset="0"/>
              </a:rPr>
              <a:t>В первом приближении коэффициент диффузии газа при постоянном давлении пропорционален температуре в степени три вторых. Также необходимо учесть уменьшение сечения рассеяния с температурой. Поэтому коэффициент диффузии возрастает с температурой несколько быстрее, чем температура в степени три вторых. </a:t>
            </a:r>
          </a:p>
        </p:txBody>
      </p:sp>
      <p:sp>
        <p:nvSpPr>
          <p:cNvPr id="24" name="Rectangle 23"/>
          <p:cNvSpPr/>
          <p:nvPr/>
        </p:nvSpPr>
        <p:spPr>
          <a:xfrm>
            <a:off x="5569967" y="3140968"/>
            <a:ext cx="648072" cy="338554"/>
          </a:xfrm>
          <a:prstGeom prst="rect">
            <a:avLst/>
          </a:prstGeom>
        </p:spPr>
        <p:txBody>
          <a:bodyPr wrap="square">
            <a:spAutoFit/>
          </a:bodyPr>
          <a:lstStyle/>
          <a:p>
            <a:pPr algn="just"/>
            <a:r>
              <a:rPr lang="ru-RU" sz="1600" dirty="0">
                <a:latin typeface="Arial" pitchFamily="34" charset="0"/>
                <a:cs typeface="Arial" pitchFamily="34" charset="0"/>
              </a:rPr>
              <a:t>или</a:t>
            </a:r>
          </a:p>
        </p:txBody>
      </p:sp>
      <p:graphicFrame>
        <p:nvGraphicFramePr>
          <p:cNvPr id="25" name="Object 24"/>
          <p:cNvGraphicFramePr>
            <a:graphicFrameLocks noChangeAspect="1"/>
          </p:cNvGraphicFramePr>
          <p:nvPr>
            <p:extLst>
              <p:ext uri="{D42A27DB-BD31-4B8C-83A1-F6EECF244321}">
                <p14:modId xmlns:p14="http://schemas.microsoft.com/office/powerpoint/2010/main" val="359006602"/>
              </p:ext>
            </p:extLst>
          </p:nvPr>
        </p:nvGraphicFramePr>
        <p:xfrm>
          <a:off x="6225629" y="3160018"/>
          <a:ext cx="1230313" cy="341313"/>
        </p:xfrm>
        <a:graphic>
          <a:graphicData uri="http://schemas.openxmlformats.org/presentationml/2006/ole">
            <mc:AlternateContent xmlns:mc="http://schemas.openxmlformats.org/markup-compatibility/2006">
              <mc:Choice xmlns:v="urn:schemas-microsoft-com:vml" Requires="v">
                <p:oleObj spid="_x0000_s1819670" name="Equation" r:id="rId27" imgW="723600" imgH="203040" progId="Equation.DSMT4">
                  <p:embed/>
                </p:oleObj>
              </mc:Choice>
              <mc:Fallback>
                <p:oleObj name="Equation" r:id="rId27" imgW="723600" imgH="203040" progId="Equation.DSMT4">
                  <p:embed/>
                  <p:pic>
                    <p:nvPicPr>
                      <p:cNvPr id="0" name=""/>
                      <p:cNvPicPr>
                        <a:picLocks noChangeAspect="1" noChangeArrowheads="1"/>
                      </p:cNvPicPr>
                      <p:nvPr/>
                    </p:nvPicPr>
                    <p:blipFill>
                      <a:blip r:embed="rId28"/>
                      <a:srcRect/>
                      <a:stretch>
                        <a:fillRect/>
                      </a:stretch>
                    </p:blipFill>
                    <p:spPr bwMode="auto">
                      <a:xfrm>
                        <a:off x="6225629" y="3160018"/>
                        <a:ext cx="1230313"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444412684"/>
              </p:ext>
            </p:extLst>
          </p:nvPr>
        </p:nvGraphicFramePr>
        <p:xfrm>
          <a:off x="58341" y="4562078"/>
          <a:ext cx="1057275" cy="296863"/>
        </p:xfrm>
        <a:graphic>
          <a:graphicData uri="http://schemas.openxmlformats.org/presentationml/2006/ole">
            <mc:AlternateContent xmlns:mc="http://schemas.openxmlformats.org/markup-compatibility/2006">
              <mc:Choice xmlns:v="urn:schemas-microsoft-com:vml" Requires="v">
                <p:oleObj spid="_x0000_s1819671" name="Equation" r:id="rId29" imgW="622080" imgH="177480" progId="Equation.DSMT4">
                  <p:embed/>
                </p:oleObj>
              </mc:Choice>
              <mc:Fallback>
                <p:oleObj name="Equation" r:id="rId29" imgW="622080" imgH="177480" progId="Equation.DSMT4">
                  <p:embed/>
                  <p:pic>
                    <p:nvPicPr>
                      <p:cNvPr id="0" name=""/>
                      <p:cNvPicPr>
                        <a:picLocks noChangeAspect="1" noChangeArrowheads="1"/>
                      </p:cNvPicPr>
                      <p:nvPr/>
                    </p:nvPicPr>
                    <p:blipFill>
                      <a:blip r:embed="rId30"/>
                      <a:srcRect/>
                      <a:stretch>
                        <a:fillRect/>
                      </a:stretch>
                    </p:blipFill>
                    <p:spPr bwMode="auto">
                      <a:xfrm>
                        <a:off x="58341" y="4562078"/>
                        <a:ext cx="1057275"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6781965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899592" y="16300"/>
            <a:ext cx="7344816" cy="1108444"/>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Связь между коэффициентами процессов переноса в газе</a:t>
            </a:r>
          </a:p>
        </p:txBody>
      </p:sp>
      <p:graphicFrame>
        <p:nvGraphicFramePr>
          <p:cNvPr id="5" name="Object 4"/>
          <p:cNvGraphicFramePr>
            <a:graphicFrameLocks noChangeAspect="1"/>
          </p:cNvGraphicFramePr>
          <p:nvPr>
            <p:extLst>
              <p:ext uri="{D42A27DB-BD31-4B8C-83A1-F6EECF244321}">
                <p14:modId xmlns:p14="http://schemas.microsoft.com/office/powerpoint/2010/main" val="2067711524"/>
              </p:ext>
            </p:extLst>
          </p:nvPr>
        </p:nvGraphicFramePr>
        <p:xfrm>
          <a:off x="971600" y="1916832"/>
          <a:ext cx="1019175" cy="661987"/>
        </p:xfrm>
        <a:graphic>
          <a:graphicData uri="http://schemas.openxmlformats.org/presentationml/2006/ole">
            <mc:AlternateContent xmlns:mc="http://schemas.openxmlformats.org/markup-compatibility/2006">
              <mc:Choice xmlns:v="urn:schemas-microsoft-com:vml" Requires="v">
                <p:oleObj spid="_x0000_s1813652" name="Equation" r:id="rId3" imgW="596880" imgH="393480" progId="Equation.DSMT4">
                  <p:embed/>
                </p:oleObj>
              </mc:Choice>
              <mc:Fallback>
                <p:oleObj name="Equation" r:id="rId3" imgW="596880" imgH="393480" progId="Equation.DSMT4">
                  <p:embed/>
                  <p:pic>
                    <p:nvPicPr>
                      <p:cNvPr id="0" name="Object 4"/>
                      <p:cNvPicPr>
                        <a:picLocks noChangeAspect="1" noChangeArrowheads="1"/>
                      </p:cNvPicPr>
                      <p:nvPr/>
                    </p:nvPicPr>
                    <p:blipFill>
                      <a:blip r:embed="rId4"/>
                      <a:srcRect/>
                      <a:stretch>
                        <a:fillRect/>
                      </a:stretch>
                    </p:blipFill>
                    <p:spPr bwMode="auto">
                      <a:xfrm>
                        <a:off x="971600" y="1916832"/>
                        <a:ext cx="1019175" cy="661987"/>
                      </a:xfrm>
                      <a:prstGeom prst="rect">
                        <a:avLst/>
                      </a:prstGeom>
                      <a:noFill/>
                      <a:ln w="28575">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386406715"/>
              </p:ext>
            </p:extLst>
          </p:nvPr>
        </p:nvGraphicFramePr>
        <p:xfrm>
          <a:off x="3419872" y="1916832"/>
          <a:ext cx="1273175" cy="661987"/>
        </p:xfrm>
        <a:graphic>
          <a:graphicData uri="http://schemas.openxmlformats.org/presentationml/2006/ole">
            <mc:AlternateContent xmlns:mc="http://schemas.openxmlformats.org/markup-compatibility/2006">
              <mc:Choice xmlns:v="urn:schemas-microsoft-com:vml" Requires="v">
                <p:oleObj spid="_x0000_s1813653" name="Equation" r:id="rId5" imgW="749160" imgH="393480" progId="Equation.DSMT4">
                  <p:embed/>
                </p:oleObj>
              </mc:Choice>
              <mc:Fallback>
                <p:oleObj name="Equation" r:id="rId5" imgW="749160" imgH="39348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9872" y="1916832"/>
                        <a:ext cx="1273175" cy="661987"/>
                      </a:xfrm>
                      <a:prstGeom prst="rect">
                        <a:avLst/>
                      </a:prstGeom>
                      <a:noFill/>
                      <a:ln w="3175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930324731"/>
              </p:ext>
            </p:extLst>
          </p:nvPr>
        </p:nvGraphicFramePr>
        <p:xfrm>
          <a:off x="6729387" y="1903487"/>
          <a:ext cx="1489075" cy="723900"/>
        </p:xfrm>
        <a:graphic>
          <a:graphicData uri="http://schemas.openxmlformats.org/presentationml/2006/ole">
            <mc:AlternateContent xmlns:mc="http://schemas.openxmlformats.org/markup-compatibility/2006">
              <mc:Choice xmlns:v="urn:schemas-microsoft-com:vml" Requires="v">
                <p:oleObj spid="_x0000_s1813654" name="Equation" r:id="rId7" imgW="876240" imgH="431640" progId="Equation.DSMT4">
                  <p:embed/>
                </p:oleObj>
              </mc:Choice>
              <mc:Fallback>
                <p:oleObj name="Equation" r:id="rId7" imgW="876240" imgH="431640" progId="Equation.DSMT4">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29387" y="1903487"/>
                        <a:ext cx="1489075" cy="723900"/>
                      </a:xfrm>
                      <a:prstGeom prst="rect">
                        <a:avLst/>
                      </a:prstGeom>
                      <a:noFill/>
                      <a:ln w="2540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p:cNvSpPr/>
          <p:nvPr/>
        </p:nvSpPr>
        <p:spPr>
          <a:xfrm>
            <a:off x="539552" y="1196751"/>
            <a:ext cx="2088232" cy="584775"/>
          </a:xfrm>
          <a:prstGeom prst="rect">
            <a:avLst/>
          </a:prstGeom>
        </p:spPr>
        <p:txBody>
          <a:bodyPr wrap="square">
            <a:spAutoFit/>
          </a:bodyPr>
          <a:lstStyle/>
          <a:p>
            <a:pPr algn="just"/>
            <a:r>
              <a:rPr lang="ru-RU" sz="1600" dirty="0">
                <a:latin typeface="Arial" pitchFamily="34" charset="0"/>
                <a:cs typeface="Arial" pitchFamily="34" charset="0"/>
              </a:rPr>
              <a:t>Коэффициент </a:t>
            </a:r>
            <a:r>
              <a:rPr lang="ru-RU" sz="1600" dirty="0" err="1">
                <a:latin typeface="Arial" pitchFamily="34" charset="0"/>
                <a:cs typeface="Arial" pitchFamily="34" charset="0"/>
              </a:rPr>
              <a:t>самодиффузии</a:t>
            </a:r>
            <a:endParaRPr lang="ru-RU" sz="1600" dirty="0">
              <a:latin typeface="Arial" pitchFamily="34" charset="0"/>
              <a:cs typeface="Arial" pitchFamily="34" charset="0"/>
            </a:endParaRPr>
          </a:p>
        </p:txBody>
      </p:sp>
      <p:sp>
        <p:nvSpPr>
          <p:cNvPr id="9" name="Rectangle 8"/>
          <p:cNvSpPr/>
          <p:nvPr/>
        </p:nvSpPr>
        <p:spPr>
          <a:xfrm>
            <a:off x="2987824" y="1196751"/>
            <a:ext cx="2520280" cy="584775"/>
          </a:xfrm>
          <a:prstGeom prst="rect">
            <a:avLst/>
          </a:prstGeom>
        </p:spPr>
        <p:txBody>
          <a:bodyPr wrap="square">
            <a:spAutoFit/>
          </a:bodyPr>
          <a:lstStyle/>
          <a:p>
            <a:pPr algn="just"/>
            <a:r>
              <a:rPr lang="ru-RU" sz="1600" dirty="0">
                <a:latin typeface="Arial" pitchFamily="34" charset="0"/>
                <a:cs typeface="Arial" pitchFamily="34" charset="0"/>
              </a:rPr>
              <a:t>Коэффициент динамической вязкости</a:t>
            </a:r>
          </a:p>
        </p:txBody>
      </p:sp>
      <p:sp>
        <p:nvSpPr>
          <p:cNvPr id="10" name="Rectangle 9"/>
          <p:cNvSpPr/>
          <p:nvPr/>
        </p:nvSpPr>
        <p:spPr>
          <a:xfrm>
            <a:off x="6588224" y="1193351"/>
            <a:ext cx="2160240" cy="584775"/>
          </a:xfrm>
          <a:prstGeom prst="rect">
            <a:avLst/>
          </a:prstGeom>
        </p:spPr>
        <p:txBody>
          <a:bodyPr wrap="square">
            <a:spAutoFit/>
          </a:bodyPr>
          <a:lstStyle/>
          <a:p>
            <a:pPr algn="just"/>
            <a:r>
              <a:rPr lang="ru-RU" sz="1600" dirty="0">
                <a:latin typeface="Arial" pitchFamily="34" charset="0"/>
                <a:cs typeface="Arial" pitchFamily="34" charset="0"/>
              </a:rPr>
              <a:t>Коэффициент теплопроводности</a:t>
            </a:r>
          </a:p>
        </p:txBody>
      </p:sp>
      <p:graphicFrame>
        <p:nvGraphicFramePr>
          <p:cNvPr id="12" name="Object 11"/>
          <p:cNvGraphicFramePr>
            <a:graphicFrameLocks noChangeAspect="1"/>
          </p:cNvGraphicFramePr>
          <p:nvPr>
            <p:extLst>
              <p:ext uri="{D42A27DB-BD31-4B8C-83A1-F6EECF244321}">
                <p14:modId xmlns:p14="http://schemas.microsoft.com/office/powerpoint/2010/main" val="3009791455"/>
              </p:ext>
            </p:extLst>
          </p:nvPr>
        </p:nvGraphicFramePr>
        <p:xfrm>
          <a:off x="437628" y="2780928"/>
          <a:ext cx="5070476" cy="808037"/>
        </p:xfrm>
        <a:graphic>
          <a:graphicData uri="http://schemas.openxmlformats.org/presentationml/2006/ole">
            <mc:AlternateContent xmlns:mc="http://schemas.openxmlformats.org/markup-compatibility/2006">
              <mc:Choice xmlns:v="urn:schemas-microsoft-com:vml" Requires="v">
                <p:oleObj spid="_x0000_s1813655" name="Equation" r:id="rId9" imgW="2984400" imgH="482400" progId="Equation.DSMT4">
                  <p:embed/>
                </p:oleObj>
              </mc:Choice>
              <mc:Fallback>
                <p:oleObj name="Equation" r:id="rId9" imgW="2984400" imgH="482400" progId="Equation.DSMT4">
                  <p:embed/>
                  <p:pic>
                    <p:nvPicPr>
                      <p:cNvPr id="0" name="Object 5"/>
                      <p:cNvPicPr>
                        <a:picLocks noChangeAspect="1" noChangeArrowheads="1"/>
                      </p:cNvPicPr>
                      <p:nvPr/>
                    </p:nvPicPr>
                    <p:blipFill>
                      <a:blip r:embed="rId10"/>
                      <a:srcRect/>
                      <a:stretch>
                        <a:fillRect/>
                      </a:stretch>
                    </p:blipFill>
                    <p:spPr bwMode="auto">
                      <a:xfrm>
                        <a:off x="437628" y="2780928"/>
                        <a:ext cx="5070476"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670234061"/>
              </p:ext>
            </p:extLst>
          </p:nvPr>
        </p:nvGraphicFramePr>
        <p:xfrm>
          <a:off x="6084168" y="2924944"/>
          <a:ext cx="862013" cy="382588"/>
        </p:xfrm>
        <a:graphic>
          <a:graphicData uri="http://schemas.openxmlformats.org/presentationml/2006/ole">
            <mc:AlternateContent xmlns:mc="http://schemas.openxmlformats.org/markup-compatibility/2006">
              <mc:Choice xmlns:v="urn:schemas-microsoft-com:vml" Requires="v">
                <p:oleObj spid="_x0000_s1813656" name="Equation" r:id="rId11" imgW="507960" imgH="228600" progId="Equation.DSMT4">
                  <p:embed/>
                </p:oleObj>
              </mc:Choice>
              <mc:Fallback>
                <p:oleObj name="Equation" r:id="rId11" imgW="507960" imgH="228600" progId="Equation.DSMT4">
                  <p:embed/>
                  <p:pic>
                    <p:nvPicPr>
                      <p:cNvPr id="0" name=""/>
                      <p:cNvPicPr>
                        <a:picLocks noChangeAspect="1" noChangeArrowheads="1"/>
                      </p:cNvPicPr>
                      <p:nvPr/>
                    </p:nvPicPr>
                    <p:blipFill>
                      <a:blip r:embed="rId12"/>
                      <a:srcRect/>
                      <a:stretch>
                        <a:fillRect/>
                      </a:stretch>
                    </p:blipFill>
                    <p:spPr bwMode="auto">
                      <a:xfrm>
                        <a:off x="6084168" y="2924944"/>
                        <a:ext cx="862013" cy="382588"/>
                      </a:xfrm>
                      <a:prstGeom prst="rect">
                        <a:avLst/>
                      </a:prstGeom>
                      <a:noFill/>
                      <a:ln w="28575">
                        <a:solidFill>
                          <a:srgbClr val="3F31F7"/>
                        </a:solidFill>
                      </a:ln>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671202665"/>
              </p:ext>
            </p:extLst>
          </p:nvPr>
        </p:nvGraphicFramePr>
        <p:xfrm>
          <a:off x="519113" y="3860800"/>
          <a:ext cx="3711575" cy="723900"/>
        </p:xfrm>
        <a:graphic>
          <a:graphicData uri="http://schemas.openxmlformats.org/presentationml/2006/ole">
            <mc:AlternateContent xmlns:mc="http://schemas.openxmlformats.org/markup-compatibility/2006">
              <mc:Choice xmlns:v="urn:schemas-microsoft-com:vml" Requires="v">
                <p:oleObj spid="_x0000_s1813657" name="Equation" r:id="rId13" imgW="2184120" imgH="431640" progId="Equation.DSMT4">
                  <p:embed/>
                </p:oleObj>
              </mc:Choice>
              <mc:Fallback>
                <p:oleObj name="Equation" r:id="rId13" imgW="2184120" imgH="431640" progId="Equation.DSMT4">
                  <p:embed/>
                  <p:pic>
                    <p:nvPicPr>
                      <p:cNvPr id="0" name=""/>
                      <p:cNvPicPr>
                        <a:picLocks noChangeAspect="1" noChangeArrowheads="1"/>
                      </p:cNvPicPr>
                      <p:nvPr/>
                    </p:nvPicPr>
                    <p:blipFill>
                      <a:blip r:embed="rId14"/>
                      <a:srcRect/>
                      <a:stretch>
                        <a:fillRect/>
                      </a:stretch>
                    </p:blipFill>
                    <p:spPr bwMode="auto">
                      <a:xfrm>
                        <a:off x="519113" y="3860800"/>
                        <a:ext cx="37115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3224597663"/>
              </p:ext>
            </p:extLst>
          </p:nvPr>
        </p:nvGraphicFramePr>
        <p:xfrm>
          <a:off x="6084168" y="3933056"/>
          <a:ext cx="862013" cy="341312"/>
        </p:xfrm>
        <a:graphic>
          <a:graphicData uri="http://schemas.openxmlformats.org/presentationml/2006/ole">
            <mc:AlternateContent xmlns:mc="http://schemas.openxmlformats.org/markup-compatibility/2006">
              <mc:Choice xmlns:v="urn:schemas-microsoft-com:vml" Requires="v">
                <p:oleObj spid="_x0000_s1813658" name="Equation" r:id="rId15" imgW="507960" imgH="203040" progId="Equation.DSMT4">
                  <p:embed/>
                </p:oleObj>
              </mc:Choice>
              <mc:Fallback>
                <p:oleObj name="Equation" r:id="rId15" imgW="507960" imgH="203040" progId="Equation.DSMT4">
                  <p:embed/>
                  <p:pic>
                    <p:nvPicPr>
                      <p:cNvPr id="0" name=""/>
                      <p:cNvPicPr>
                        <a:picLocks noChangeAspect="1" noChangeArrowheads="1"/>
                      </p:cNvPicPr>
                      <p:nvPr/>
                    </p:nvPicPr>
                    <p:blipFill>
                      <a:blip r:embed="rId16"/>
                      <a:srcRect/>
                      <a:stretch>
                        <a:fillRect/>
                      </a:stretch>
                    </p:blipFill>
                    <p:spPr bwMode="auto">
                      <a:xfrm>
                        <a:off x="6084168" y="3933056"/>
                        <a:ext cx="862013" cy="341312"/>
                      </a:xfrm>
                      <a:prstGeom prst="rect">
                        <a:avLst/>
                      </a:prstGeom>
                      <a:noFill/>
                      <a:ln w="28575">
                        <a:solidFill>
                          <a:srgbClr val="3F31F7"/>
                        </a:solidFill>
                      </a:ln>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874449686"/>
              </p:ext>
            </p:extLst>
          </p:nvPr>
        </p:nvGraphicFramePr>
        <p:xfrm>
          <a:off x="7812360" y="3429000"/>
          <a:ext cx="1100137" cy="382588"/>
        </p:xfrm>
        <a:graphic>
          <a:graphicData uri="http://schemas.openxmlformats.org/presentationml/2006/ole">
            <mc:AlternateContent xmlns:mc="http://schemas.openxmlformats.org/markup-compatibility/2006">
              <mc:Choice xmlns:v="urn:schemas-microsoft-com:vml" Requires="v">
                <p:oleObj spid="_x0000_s1813659" name="Equation" r:id="rId17" imgW="647640" imgH="228600" progId="Equation.DSMT4">
                  <p:embed/>
                </p:oleObj>
              </mc:Choice>
              <mc:Fallback>
                <p:oleObj name="Equation" r:id="rId17" imgW="647640" imgH="228600" progId="Equation.DSMT4">
                  <p:embed/>
                  <p:pic>
                    <p:nvPicPr>
                      <p:cNvPr id="0" name=""/>
                      <p:cNvPicPr>
                        <a:picLocks noChangeAspect="1" noChangeArrowheads="1"/>
                      </p:cNvPicPr>
                      <p:nvPr/>
                    </p:nvPicPr>
                    <p:blipFill>
                      <a:blip r:embed="rId18"/>
                      <a:srcRect/>
                      <a:stretch>
                        <a:fillRect/>
                      </a:stretch>
                    </p:blipFill>
                    <p:spPr bwMode="auto">
                      <a:xfrm>
                        <a:off x="7812360" y="3429000"/>
                        <a:ext cx="1100137" cy="382588"/>
                      </a:xfrm>
                      <a:prstGeom prst="rect">
                        <a:avLst/>
                      </a:prstGeom>
                      <a:noFill/>
                      <a:ln w="28575">
                        <a:solidFill>
                          <a:srgbClr val="3F31F7"/>
                        </a:solidFill>
                      </a:ln>
                    </p:spPr>
                  </p:pic>
                </p:oleObj>
              </mc:Fallback>
            </mc:AlternateContent>
          </a:graphicData>
        </a:graphic>
      </p:graphicFrame>
      <p:sp>
        <p:nvSpPr>
          <p:cNvPr id="17" name="Right Arrow 16"/>
          <p:cNvSpPr/>
          <p:nvPr/>
        </p:nvSpPr>
        <p:spPr>
          <a:xfrm rot="1458601">
            <a:off x="7137657" y="3042378"/>
            <a:ext cx="648072" cy="360040"/>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Right Arrow 17"/>
          <p:cNvSpPr/>
          <p:nvPr/>
        </p:nvSpPr>
        <p:spPr>
          <a:xfrm rot="19859815">
            <a:off x="7138926" y="3948549"/>
            <a:ext cx="648072" cy="360040"/>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Rectangle 18"/>
          <p:cNvSpPr/>
          <p:nvPr/>
        </p:nvSpPr>
        <p:spPr>
          <a:xfrm>
            <a:off x="179512" y="4755385"/>
            <a:ext cx="8856984" cy="830997"/>
          </a:xfrm>
          <a:prstGeom prst="rect">
            <a:avLst/>
          </a:prstGeom>
        </p:spPr>
        <p:txBody>
          <a:bodyPr wrap="square">
            <a:spAutoFit/>
          </a:bodyPr>
          <a:lstStyle/>
          <a:p>
            <a:pPr algn="just"/>
            <a:r>
              <a:rPr lang="ru-RU" sz="1600" dirty="0">
                <a:latin typeface="Arial" pitchFamily="34" charset="0"/>
                <a:cs typeface="Arial" pitchFamily="34" charset="0"/>
              </a:rPr>
              <a:t>Наличие связи между коэффициентами процессов переноса обусловлено одинаковостью физической природы процессов переноса и тем, что все они описываются одинаковыми уравнениями (</a:t>
            </a:r>
            <a:r>
              <a:rPr lang="ru-RU" sz="1600" dirty="0" err="1">
                <a:latin typeface="Arial" pitchFamily="34" charset="0"/>
                <a:cs typeface="Arial" pitchFamily="34" charset="0"/>
              </a:rPr>
              <a:t>Фика</a:t>
            </a:r>
            <a:r>
              <a:rPr lang="ru-RU" sz="1600" dirty="0">
                <a:latin typeface="Arial" pitchFamily="34" charset="0"/>
                <a:cs typeface="Arial" pitchFamily="34" charset="0"/>
              </a:rPr>
              <a:t>, Фурье, Ньютона) вида </a:t>
            </a:r>
          </a:p>
        </p:txBody>
      </p:sp>
      <p:graphicFrame>
        <p:nvGraphicFramePr>
          <p:cNvPr id="20" name="Object 19"/>
          <p:cNvGraphicFramePr>
            <a:graphicFrameLocks noChangeAspect="1"/>
          </p:cNvGraphicFramePr>
          <p:nvPr>
            <p:extLst>
              <p:ext uri="{D42A27DB-BD31-4B8C-83A1-F6EECF244321}">
                <p14:modId xmlns:p14="http://schemas.microsoft.com/office/powerpoint/2010/main" val="2176551990"/>
              </p:ext>
            </p:extLst>
          </p:nvPr>
        </p:nvGraphicFramePr>
        <p:xfrm>
          <a:off x="4527029" y="5255388"/>
          <a:ext cx="1747838" cy="661987"/>
        </p:xfrm>
        <a:graphic>
          <a:graphicData uri="http://schemas.openxmlformats.org/presentationml/2006/ole">
            <mc:AlternateContent xmlns:mc="http://schemas.openxmlformats.org/markup-compatibility/2006">
              <mc:Choice xmlns:v="urn:schemas-microsoft-com:vml" Requires="v">
                <p:oleObj spid="_x0000_s1813660" name="Equation" r:id="rId19" imgW="1028520" imgH="393480" progId="Equation.DSMT4">
                  <p:embed/>
                </p:oleObj>
              </mc:Choice>
              <mc:Fallback>
                <p:oleObj name="Equation" r:id="rId19" imgW="1028520" imgH="393480" progId="Equation.DSMT4">
                  <p:embed/>
                  <p:pic>
                    <p:nvPicPr>
                      <p:cNvPr id="0" name="Object 28"/>
                      <p:cNvPicPr>
                        <a:picLocks noChangeAspect="1" noChangeArrowheads="1"/>
                      </p:cNvPicPr>
                      <p:nvPr/>
                    </p:nvPicPr>
                    <p:blipFill>
                      <a:blip r:embed="rId20"/>
                      <a:srcRect/>
                      <a:stretch>
                        <a:fillRect/>
                      </a:stretch>
                    </p:blipFill>
                    <p:spPr bwMode="auto">
                      <a:xfrm>
                        <a:off x="4527029" y="5255388"/>
                        <a:ext cx="1747838"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21" name="Rectangle 20"/>
          <p:cNvSpPr/>
          <p:nvPr/>
        </p:nvSpPr>
        <p:spPr>
          <a:xfrm>
            <a:off x="179512" y="5949280"/>
            <a:ext cx="8784976" cy="830997"/>
          </a:xfrm>
          <a:prstGeom prst="rect">
            <a:avLst/>
          </a:prstGeom>
        </p:spPr>
        <p:txBody>
          <a:bodyPr wrap="square">
            <a:spAutoFit/>
          </a:bodyPr>
          <a:lstStyle/>
          <a:p>
            <a:pPr algn="just"/>
            <a:r>
              <a:rPr lang="ru-RU" sz="1600" dirty="0">
                <a:latin typeface="Arial" pitchFamily="34" charset="0"/>
                <a:cs typeface="Arial" pitchFamily="34" charset="0"/>
              </a:rPr>
              <a:t>Поскольку явления переноса в газах реализуются через ударный механизм, то в выражениях для всех коэффициентах переноса присутствует средняя длина свободного пробега и средняя скорость</a:t>
            </a:r>
          </a:p>
        </p:txBody>
      </p:sp>
    </p:spTree>
    <p:extLst>
      <p:ext uri="{BB962C8B-B14F-4D97-AF65-F5344CB8AC3E}">
        <p14:creationId xmlns:p14="http://schemas.microsoft.com/office/powerpoint/2010/main" val="19324053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a:extLst>
              <a:ext uri="{FF2B5EF4-FFF2-40B4-BE49-F238E27FC236}">
                <a16:creationId xmlns:a16="http://schemas.microsoft.com/office/drawing/2014/main" xmlns="" id="{81E73C51-65F1-4FB8-8696-C18B96208122}"/>
              </a:ext>
            </a:extLst>
          </p:cNvPr>
          <p:cNvSpPr/>
          <p:nvPr/>
        </p:nvSpPr>
        <p:spPr>
          <a:xfrm>
            <a:off x="4224387" y="4039554"/>
            <a:ext cx="4603265" cy="584775"/>
          </a:xfrm>
          <a:prstGeom prst="rect">
            <a:avLst/>
          </a:prstGeom>
        </p:spPr>
        <p:txBody>
          <a:bodyPr wrap="square">
            <a:spAutoFit/>
          </a:bodyPr>
          <a:lstStyle/>
          <a:p>
            <a:pPr algn="just"/>
            <a:r>
              <a:rPr lang="ru-RU" sz="1600" dirty="0">
                <a:latin typeface="Arial" pitchFamily="34" charset="0"/>
                <a:cs typeface="Arial" pitchFamily="34" charset="0"/>
              </a:rPr>
              <a:t>Средние длины       и       определяются столкновениями с обоими сортами молекул </a:t>
            </a:r>
          </a:p>
        </p:txBody>
      </p:sp>
      <p:sp>
        <p:nvSpPr>
          <p:cNvPr id="4" name="Rectangle 4">
            <a:extLst>
              <a:ext uri="{FF2B5EF4-FFF2-40B4-BE49-F238E27FC236}">
                <a16:creationId xmlns:a16="http://schemas.microsoft.com/office/drawing/2014/main" xmlns="" id="{C06E6560-3FE4-4463-B54D-7A29DC551E11}"/>
              </a:ext>
            </a:extLst>
          </p:cNvPr>
          <p:cNvSpPr txBox="1">
            <a:spLocks noRot="1" noChangeArrowheads="1"/>
          </p:cNvSpPr>
          <p:nvPr/>
        </p:nvSpPr>
        <p:spPr bwMode="auto">
          <a:xfrm>
            <a:off x="125760" y="116632"/>
            <a:ext cx="8892480" cy="532380"/>
          </a:xfrm>
          <a:prstGeom prst="rect">
            <a:avLst/>
          </a:prstGeom>
          <a:noFill/>
          <a:ln w="9525">
            <a:noFill/>
            <a:miter lim="800000"/>
            <a:headEnd/>
            <a:tailEnd/>
          </a:ln>
        </p:spPr>
        <p:txBody>
          <a:bodyPr anchor="ctr"/>
          <a:lstStyle/>
          <a:p>
            <a:pPr algn="ctr">
              <a:defRPr/>
            </a:pPr>
            <a:r>
              <a:rPr lang="ru-RU" sz="2800" b="1" kern="0" dirty="0" err="1">
                <a:solidFill>
                  <a:srgbClr val="003399"/>
                </a:solidFill>
                <a:latin typeface="Arial" pitchFamily="34" charset="0"/>
                <a:cs typeface="Arial" pitchFamily="34" charset="0"/>
              </a:rPr>
              <a:t>Взаимодиффузия</a:t>
            </a:r>
            <a:r>
              <a:rPr lang="ru-RU" sz="2800" b="1" kern="0" dirty="0">
                <a:solidFill>
                  <a:srgbClr val="003399"/>
                </a:solidFill>
                <a:latin typeface="Arial" pitchFamily="34" charset="0"/>
                <a:cs typeface="Arial" pitchFamily="34" charset="0"/>
              </a:rPr>
              <a:t> в газе из различных молекул</a:t>
            </a:r>
          </a:p>
        </p:txBody>
      </p:sp>
      <p:sp>
        <p:nvSpPr>
          <p:cNvPr id="5" name="Rectangle 4">
            <a:extLst>
              <a:ext uri="{FF2B5EF4-FFF2-40B4-BE49-F238E27FC236}">
                <a16:creationId xmlns:a16="http://schemas.microsoft.com/office/drawing/2014/main" xmlns="" id="{4B48C3DD-8D4C-4BBE-9798-ADE7D65031CE}"/>
              </a:ext>
            </a:extLst>
          </p:cNvPr>
          <p:cNvSpPr/>
          <p:nvPr/>
        </p:nvSpPr>
        <p:spPr>
          <a:xfrm>
            <a:off x="163381" y="764704"/>
            <a:ext cx="4692872" cy="830997"/>
          </a:xfrm>
          <a:prstGeom prst="rect">
            <a:avLst/>
          </a:prstGeom>
        </p:spPr>
        <p:txBody>
          <a:bodyPr wrap="square">
            <a:spAutoFit/>
          </a:bodyPr>
          <a:lstStyle/>
          <a:p>
            <a:pPr algn="just"/>
            <a:r>
              <a:rPr lang="ru-RU" sz="1600" dirty="0">
                <a:latin typeface="Arial" pitchFamily="34" charset="0"/>
                <a:cs typeface="Arial" pitchFamily="34" charset="0"/>
              </a:rPr>
              <a:t>Имеется два сорта молекул, различающихся динамическими свойствами и характером взаимодействия</a:t>
            </a:r>
          </a:p>
        </p:txBody>
      </p:sp>
      <p:sp>
        <p:nvSpPr>
          <p:cNvPr id="6" name="Rectangle 5">
            <a:extLst>
              <a:ext uri="{FF2B5EF4-FFF2-40B4-BE49-F238E27FC236}">
                <a16:creationId xmlns:a16="http://schemas.microsoft.com/office/drawing/2014/main" xmlns="" id="{34AC6889-0BF3-4BAC-B6BE-DEE61E08A723}"/>
              </a:ext>
            </a:extLst>
          </p:cNvPr>
          <p:cNvSpPr/>
          <p:nvPr/>
        </p:nvSpPr>
        <p:spPr>
          <a:xfrm>
            <a:off x="5220072" y="764704"/>
            <a:ext cx="1656184" cy="830997"/>
          </a:xfrm>
          <a:prstGeom prst="rect">
            <a:avLst/>
          </a:prstGeom>
        </p:spPr>
        <p:txBody>
          <a:bodyPr wrap="square">
            <a:spAutoFit/>
          </a:bodyPr>
          <a:lstStyle/>
          <a:p>
            <a:pPr algn="just"/>
            <a:r>
              <a:rPr lang="ru-RU" sz="1600" dirty="0">
                <a:latin typeface="Arial" pitchFamily="34" charset="0"/>
                <a:cs typeface="Arial" pitchFamily="34" charset="0"/>
              </a:rPr>
              <a:t>Легкие молекулы</a:t>
            </a:r>
          </a:p>
          <a:p>
            <a:pPr algn="just"/>
            <a:r>
              <a:rPr lang="ru-RU" sz="1600" dirty="0">
                <a:latin typeface="Arial" pitchFamily="34" charset="0"/>
                <a:cs typeface="Arial" pitchFamily="34" charset="0"/>
              </a:rPr>
              <a:t>концентрация</a:t>
            </a:r>
          </a:p>
        </p:txBody>
      </p:sp>
      <p:sp>
        <p:nvSpPr>
          <p:cNvPr id="7" name="Rectangle 6">
            <a:extLst>
              <a:ext uri="{FF2B5EF4-FFF2-40B4-BE49-F238E27FC236}">
                <a16:creationId xmlns:a16="http://schemas.microsoft.com/office/drawing/2014/main" xmlns="" id="{DAC5B46B-221A-4A49-A98D-28F39D3D3B93}"/>
              </a:ext>
            </a:extLst>
          </p:cNvPr>
          <p:cNvSpPr/>
          <p:nvPr/>
        </p:nvSpPr>
        <p:spPr>
          <a:xfrm>
            <a:off x="7236296" y="764704"/>
            <a:ext cx="1530170" cy="830997"/>
          </a:xfrm>
          <a:prstGeom prst="rect">
            <a:avLst/>
          </a:prstGeom>
        </p:spPr>
        <p:txBody>
          <a:bodyPr wrap="square">
            <a:spAutoFit/>
          </a:bodyPr>
          <a:lstStyle/>
          <a:p>
            <a:pPr algn="just"/>
            <a:r>
              <a:rPr lang="ru-RU" sz="1600" dirty="0">
                <a:latin typeface="Arial" pitchFamily="34" charset="0"/>
                <a:cs typeface="Arial" pitchFamily="34" charset="0"/>
              </a:rPr>
              <a:t>Тяжелые молекулы</a:t>
            </a:r>
          </a:p>
          <a:p>
            <a:pPr algn="just"/>
            <a:r>
              <a:rPr lang="ru-RU" sz="1600" dirty="0">
                <a:latin typeface="Arial" pitchFamily="34" charset="0"/>
                <a:cs typeface="Arial" pitchFamily="34" charset="0"/>
              </a:rPr>
              <a:t>концентрация</a:t>
            </a:r>
          </a:p>
        </p:txBody>
      </p:sp>
      <p:sp>
        <p:nvSpPr>
          <p:cNvPr id="8" name="Oval 7">
            <a:extLst>
              <a:ext uri="{FF2B5EF4-FFF2-40B4-BE49-F238E27FC236}">
                <a16:creationId xmlns:a16="http://schemas.microsoft.com/office/drawing/2014/main" xmlns="" id="{D643F20E-6D04-4DFB-AE6B-AF65293912A9}"/>
              </a:ext>
            </a:extLst>
          </p:cNvPr>
          <p:cNvSpPr/>
          <p:nvPr/>
        </p:nvSpPr>
        <p:spPr>
          <a:xfrm>
            <a:off x="6428019" y="1000193"/>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Oval 8">
            <a:extLst>
              <a:ext uri="{FF2B5EF4-FFF2-40B4-BE49-F238E27FC236}">
                <a16:creationId xmlns:a16="http://schemas.microsoft.com/office/drawing/2014/main" xmlns="" id="{5DD340F0-46EE-4A04-9E75-322996662C3D}"/>
              </a:ext>
            </a:extLst>
          </p:cNvPr>
          <p:cNvSpPr/>
          <p:nvPr/>
        </p:nvSpPr>
        <p:spPr>
          <a:xfrm>
            <a:off x="8442430" y="838175"/>
            <a:ext cx="324036" cy="32403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0" name="Object 9">
            <a:extLst>
              <a:ext uri="{FF2B5EF4-FFF2-40B4-BE49-F238E27FC236}">
                <a16:creationId xmlns:a16="http://schemas.microsoft.com/office/drawing/2014/main" xmlns="" id="{10EFCD4E-CDB1-4DA3-8FFC-D2A3C4F78CA8}"/>
              </a:ext>
            </a:extLst>
          </p:cNvPr>
          <p:cNvGraphicFramePr>
            <a:graphicFrameLocks noChangeAspect="1"/>
          </p:cNvGraphicFramePr>
          <p:nvPr>
            <p:extLst>
              <p:ext uri="{D42A27DB-BD31-4B8C-83A1-F6EECF244321}">
                <p14:modId xmlns:p14="http://schemas.microsoft.com/office/powerpoint/2010/main" val="3556908914"/>
              </p:ext>
            </p:extLst>
          </p:nvPr>
        </p:nvGraphicFramePr>
        <p:xfrm>
          <a:off x="6698503" y="1234219"/>
          <a:ext cx="258762" cy="384175"/>
        </p:xfrm>
        <a:graphic>
          <a:graphicData uri="http://schemas.openxmlformats.org/presentationml/2006/ole">
            <mc:AlternateContent xmlns:mc="http://schemas.openxmlformats.org/markup-compatibility/2006">
              <mc:Choice xmlns:v="urn:schemas-microsoft-com:vml" Requires="v">
                <p:oleObj spid="_x0000_s1797084" name="Equation" r:id="rId3" imgW="152280" imgH="228600" progId="Equation.DSMT4">
                  <p:embed/>
                </p:oleObj>
              </mc:Choice>
              <mc:Fallback>
                <p:oleObj name="Equation" r:id="rId3" imgW="152280" imgH="228600" progId="Equation.DSMT4">
                  <p:embed/>
                  <p:pic>
                    <p:nvPicPr>
                      <p:cNvPr id="22" name="Object 21">
                        <a:extLst>
                          <a:ext uri="{FF2B5EF4-FFF2-40B4-BE49-F238E27FC236}">
                            <a16:creationId xmlns:a16="http://schemas.microsoft.com/office/drawing/2014/main" xmlns="" id="{79B10FFB-F633-4DE8-90E3-E5F9B2649DC5}"/>
                          </a:ext>
                        </a:extLst>
                      </p:cNvPr>
                      <p:cNvPicPr>
                        <a:picLocks noChangeAspect="1" noChangeArrowheads="1"/>
                      </p:cNvPicPr>
                      <p:nvPr/>
                    </p:nvPicPr>
                    <p:blipFill>
                      <a:blip r:embed="rId4"/>
                      <a:srcRect/>
                      <a:stretch>
                        <a:fillRect/>
                      </a:stretch>
                    </p:blipFill>
                    <p:spPr bwMode="auto">
                      <a:xfrm>
                        <a:off x="6698503" y="1234219"/>
                        <a:ext cx="2587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1" name="Object 10">
            <a:extLst>
              <a:ext uri="{FF2B5EF4-FFF2-40B4-BE49-F238E27FC236}">
                <a16:creationId xmlns:a16="http://schemas.microsoft.com/office/drawing/2014/main" xmlns="" id="{CD6C5C21-0A1B-4C28-B8BB-4BE1023556F4}"/>
              </a:ext>
            </a:extLst>
          </p:cNvPr>
          <p:cNvGraphicFramePr>
            <a:graphicFrameLocks noChangeAspect="1"/>
          </p:cNvGraphicFramePr>
          <p:nvPr>
            <p:extLst>
              <p:ext uri="{D42A27DB-BD31-4B8C-83A1-F6EECF244321}">
                <p14:modId xmlns:p14="http://schemas.microsoft.com/office/powerpoint/2010/main" val="2904296540"/>
              </p:ext>
            </p:extLst>
          </p:nvPr>
        </p:nvGraphicFramePr>
        <p:xfrm>
          <a:off x="8755509" y="1242930"/>
          <a:ext cx="280987" cy="384175"/>
        </p:xfrm>
        <a:graphic>
          <a:graphicData uri="http://schemas.openxmlformats.org/presentationml/2006/ole">
            <mc:AlternateContent xmlns:mc="http://schemas.openxmlformats.org/markup-compatibility/2006">
              <mc:Choice xmlns:v="urn:schemas-microsoft-com:vml" Requires="v">
                <p:oleObj spid="_x0000_s1797085" name="Equation" r:id="rId5" imgW="164880" imgH="228600" progId="Equation.DSMT4">
                  <p:embed/>
                </p:oleObj>
              </mc:Choice>
              <mc:Fallback>
                <p:oleObj name="Equation" r:id="rId5" imgW="164880" imgH="228600" progId="Equation.DSMT4">
                  <p:embed/>
                  <p:pic>
                    <p:nvPicPr>
                      <p:cNvPr id="10" name="Object 9">
                        <a:extLst>
                          <a:ext uri="{FF2B5EF4-FFF2-40B4-BE49-F238E27FC236}">
                            <a16:creationId xmlns:a16="http://schemas.microsoft.com/office/drawing/2014/main" xmlns="" id="{10EFCD4E-CDB1-4DA3-8FFC-D2A3C4F78CA8}"/>
                          </a:ext>
                        </a:extLst>
                      </p:cNvPr>
                      <p:cNvPicPr>
                        <a:picLocks noChangeAspect="1" noChangeArrowheads="1"/>
                      </p:cNvPicPr>
                      <p:nvPr/>
                    </p:nvPicPr>
                    <p:blipFill>
                      <a:blip r:embed="rId6"/>
                      <a:srcRect/>
                      <a:stretch>
                        <a:fillRect/>
                      </a:stretch>
                    </p:blipFill>
                    <p:spPr bwMode="auto">
                      <a:xfrm>
                        <a:off x="8755509" y="1242930"/>
                        <a:ext cx="2809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12" name="Rectangle 11">
            <a:extLst>
              <a:ext uri="{FF2B5EF4-FFF2-40B4-BE49-F238E27FC236}">
                <a16:creationId xmlns:a16="http://schemas.microsoft.com/office/drawing/2014/main" xmlns="" id="{EFE682E0-E995-48A8-A168-FB46DCA4B11B}"/>
              </a:ext>
            </a:extLst>
          </p:cNvPr>
          <p:cNvSpPr/>
          <p:nvPr/>
        </p:nvSpPr>
        <p:spPr>
          <a:xfrm>
            <a:off x="288552" y="1743936"/>
            <a:ext cx="3131319" cy="1436633"/>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Oval 12">
            <a:extLst>
              <a:ext uri="{FF2B5EF4-FFF2-40B4-BE49-F238E27FC236}">
                <a16:creationId xmlns:a16="http://schemas.microsoft.com/office/drawing/2014/main" xmlns="" id="{B8687B2F-C7BA-475A-ACE6-59261A7DE95F}"/>
              </a:ext>
            </a:extLst>
          </p:cNvPr>
          <p:cNvSpPr/>
          <p:nvPr/>
        </p:nvSpPr>
        <p:spPr>
          <a:xfrm>
            <a:off x="1287636" y="2712715"/>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Oval 13">
            <a:extLst>
              <a:ext uri="{FF2B5EF4-FFF2-40B4-BE49-F238E27FC236}">
                <a16:creationId xmlns:a16="http://schemas.microsoft.com/office/drawing/2014/main" xmlns="" id="{D923337A-0395-4980-A181-63572D3B05D5}"/>
              </a:ext>
            </a:extLst>
          </p:cNvPr>
          <p:cNvSpPr/>
          <p:nvPr/>
        </p:nvSpPr>
        <p:spPr>
          <a:xfrm>
            <a:off x="1128494" y="2005274"/>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Oval 14">
            <a:extLst>
              <a:ext uri="{FF2B5EF4-FFF2-40B4-BE49-F238E27FC236}">
                <a16:creationId xmlns:a16="http://schemas.microsoft.com/office/drawing/2014/main" xmlns="" id="{C29077C2-7966-4AA9-833A-C622C8229725}"/>
              </a:ext>
            </a:extLst>
          </p:cNvPr>
          <p:cNvSpPr/>
          <p:nvPr/>
        </p:nvSpPr>
        <p:spPr>
          <a:xfrm>
            <a:off x="611560" y="2412472"/>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Oval 15">
            <a:extLst>
              <a:ext uri="{FF2B5EF4-FFF2-40B4-BE49-F238E27FC236}">
                <a16:creationId xmlns:a16="http://schemas.microsoft.com/office/drawing/2014/main" xmlns="" id="{F3C4A467-0295-4C59-B5B6-92D75A68CCC6}"/>
              </a:ext>
            </a:extLst>
          </p:cNvPr>
          <p:cNvSpPr/>
          <p:nvPr/>
        </p:nvSpPr>
        <p:spPr>
          <a:xfrm>
            <a:off x="1034145" y="2213697"/>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Oval 18">
            <a:extLst>
              <a:ext uri="{FF2B5EF4-FFF2-40B4-BE49-F238E27FC236}">
                <a16:creationId xmlns:a16="http://schemas.microsoft.com/office/drawing/2014/main" xmlns="" id="{77E0DF7A-9652-4D18-919D-CB86D75263A8}"/>
              </a:ext>
            </a:extLst>
          </p:cNvPr>
          <p:cNvSpPr/>
          <p:nvPr/>
        </p:nvSpPr>
        <p:spPr>
          <a:xfrm>
            <a:off x="1476294" y="2458539"/>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Oval 19">
            <a:extLst>
              <a:ext uri="{FF2B5EF4-FFF2-40B4-BE49-F238E27FC236}">
                <a16:creationId xmlns:a16="http://schemas.microsoft.com/office/drawing/2014/main" xmlns="" id="{58FC56F1-E698-4361-AD07-AE006884931C}"/>
              </a:ext>
            </a:extLst>
          </p:cNvPr>
          <p:cNvSpPr/>
          <p:nvPr/>
        </p:nvSpPr>
        <p:spPr>
          <a:xfrm>
            <a:off x="504548" y="2663671"/>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Oval 20">
            <a:extLst>
              <a:ext uri="{FF2B5EF4-FFF2-40B4-BE49-F238E27FC236}">
                <a16:creationId xmlns:a16="http://schemas.microsoft.com/office/drawing/2014/main" xmlns="" id="{80C318AF-D82E-4866-A754-BB88DF9C54CB}"/>
              </a:ext>
            </a:extLst>
          </p:cNvPr>
          <p:cNvSpPr/>
          <p:nvPr/>
        </p:nvSpPr>
        <p:spPr>
          <a:xfrm>
            <a:off x="395536" y="2972908"/>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Oval 21">
            <a:extLst>
              <a:ext uri="{FF2B5EF4-FFF2-40B4-BE49-F238E27FC236}">
                <a16:creationId xmlns:a16="http://schemas.microsoft.com/office/drawing/2014/main" xmlns="" id="{8402C2C6-C82E-408C-99B8-90B17BED653F}"/>
              </a:ext>
            </a:extLst>
          </p:cNvPr>
          <p:cNvSpPr/>
          <p:nvPr/>
        </p:nvSpPr>
        <p:spPr>
          <a:xfrm>
            <a:off x="1187613" y="2494692"/>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Oval 22">
            <a:extLst>
              <a:ext uri="{FF2B5EF4-FFF2-40B4-BE49-F238E27FC236}">
                <a16:creationId xmlns:a16="http://schemas.microsoft.com/office/drawing/2014/main" xmlns="" id="{1817E1E0-E98D-4584-B732-328E424117FB}"/>
              </a:ext>
            </a:extLst>
          </p:cNvPr>
          <p:cNvSpPr/>
          <p:nvPr/>
        </p:nvSpPr>
        <p:spPr>
          <a:xfrm>
            <a:off x="352912" y="1847389"/>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Oval 23">
            <a:extLst>
              <a:ext uri="{FF2B5EF4-FFF2-40B4-BE49-F238E27FC236}">
                <a16:creationId xmlns:a16="http://schemas.microsoft.com/office/drawing/2014/main" xmlns="" id="{6CCBA534-53FA-49B6-BC7A-A588686D5233}"/>
              </a:ext>
            </a:extLst>
          </p:cNvPr>
          <p:cNvSpPr/>
          <p:nvPr/>
        </p:nvSpPr>
        <p:spPr>
          <a:xfrm>
            <a:off x="707661" y="2949977"/>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Oval 25">
            <a:extLst>
              <a:ext uri="{FF2B5EF4-FFF2-40B4-BE49-F238E27FC236}">
                <a16:creationId xmlns:a16="http://schemas.microsoft.com/office/drawing/2014/main" xmlns="" id="{FFFDA357-BCE7-476D-B998-92E7C5896CAD}"/>
              </a:ext>
            </a:extLst>
          </p:cNvPr>
          <p:cNvSpPr/>
          <p:nvPr/>
        </p:nvSpPr>
        <p:spPr>
          <a:xfrm>
            <a:off x="890129" y="1892499"/>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Oval 27">
            <a:extLst>
              <a:ext uri="{FF2B5EF4-FFF2-40B4-BE49-F238E27FC236}">
                <a16:creationId xmlns:a16="http://schemas.microsoft.com/office/drawing/2014/main" xmlns="" id="{ED851D67-C7B7-47FE-8DC1-CE0FF27EAD24}"/>
              </a:ext>
            </a:extLst>
          </p:cNvPr>
          <p:cNvSpPr/>
          <p:nvPr/>
        </p:nvSpPr>
        <p:spPr>
          <a:xfrm>
            <a:off x="336441" y="2458539"/>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Oval 28">
            <a:extLst>
              <a:ext uri="{FF2B5EF4-FFF2-40B4-BE49-F238E27FC236}">
                <a16:creationId xmlns:a16="http://schemas.microsoft.com/office/drawing/2014/main" xmlns="" id="{6D60BCAE-7705-4810-9C47-68A904D2D2F3}"/>
              </a:ext>
            </a:extLst>
          </p:cNvPr>
          <p:cNvSpPr/>
          <p:nvPr/>
        </p:nvSpPr>
        <p:spPr>
          <a:xfrm>
            <a:off x="833378" y="2390244"/>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Oval 29">
            <a:extLst>
              <a:ext uri="{FF2B5EF4-FFF2-40B4-BE49-F238E27FC236}">
                <a16:creationId xmlns:a16="http://schemas.microsoft.com/office/drawing/2014/main" xmlns="" id="{AB559BCF-AADE-4D6F-AA41-8349382FF224}"/>
              </a:ext>
            </a:extLst>
          </p:cNvPr>
          <p:cNvSpPr/>
          <p:nvPr/>
        </p:nvSpPr>
        <p:spPr>
          <a:xfrm>
            <a:off x="1131018" y="2958655"/>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6" name="Oval 45">
            <a:extLst>
              <a:ext uri="{FF2B5EF4-FFF2-40B4-BE49-F238E27FC236}">
                <a16:creationId xmlns:a16="http://schemas.microsoft.com/office/drawing/2014/main" xmlns="" id="{1BAA7EF0-D583-40E1-8311-6191BDAA26AC}"/>
              </a:ext>
            </a:extLst>
          </p:cNvPr>
          <p:cNvSpPr/>
          <p:nvPr/>
        </p:nvSpPr>
        <p:spPr>
          <a:xfrm>
            <a:off x="479676" y="1927388"/>
            <a:ext cx="324036" cy="32403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7" name="Oval 46">
            <a:extLst>
              <a:ext uri="{FF2B5EF4-FFF2-40B4-BE49-F238E27FC236}">
                <a16:creationId xmlns:a16="http://schemas.microsoft.com/office/drawing/2014/main" xmlns="" id="{EF6356B4-C15B-4D83-947D-38C8A11C770D}"/>
              </a:ext>
            </a:extLst>
          </p:cNvPr>
          <p:cNvSpPr/>
          <p:nvPr/>
        </p:nvSpPr>
        <p:spPr>
          <a:xfrm>
            <a:off x="777284" y="2602608"/>
            <a:ext cx="324036" cy="32403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8" name="Oval 47">
            <a:extLst>
              <a:ext uri="{FF2B5EF4-FFF2-40B4-BE49-F238E27FC236}">
                <a16:creationId xmlns:a16="http://schemas.microsoft.com/office/drawing/2014/main" xmlns="" id="{0CDD9416-47DF-42C0-9C32-74AB798EFA5D}"/>
              </a:ext>
            </a:extLst>
          </p:cNvPr>
          <p:cNvSpPr/>
          <p:nvPr/>
        </p:nvSpPr>
        <p:spPr>
          <a:xfrm>
            <a:off x="1397248" y="1991405"/>
            <a:ext cx="324036" cy="32403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9" name="Oval 48">
            <a:extLst>
              <a:ext uri="{FF2B5EF4-FFF2-40B4-BE49-F238E27FC236}">
                <a16:creationId xmlns:a16="http://schemas.microsoft.com/office/drawing/2014/main" xmlns="" id="{F1ED7976-79AC-4236-A58F-C3F47851B50C}"/>
              </a:ext>
            </a:extLst>
          </p:cNvPr>
          <p:cNvSpPr/>
          <p:nvPr/>
        </p:nvSpPr>
        <p:spPr>
          <a:xfrm>
            <a:off x="2843808" y="1898009"/>
            <a:ext cx="324036" cy="32403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0" name="Oval 49">
            <a:extLst>
              <a:ext uri="{FF2B5EF4-FFF2-40B4-BE49-F238E27FC236}">
                <a16:creationId xmlns:a16="http://schemas.microsoft.com/office/drawing/2014/main" xmlns="" id="{D2AF4D46-03DF-4A5C-8CAE-9629E645784B}"/>
              </a:ext>
            </a:extLst>
          </p:cNvPr>
          <p:cNvSpPr/>
          <p:nvPr/>
        </p:nvSpPr>
        <p:spPr>
          <a:xfrm>
            <a:off x="3016464" y="2357713"/>
            <a:ext cx="324036" cy="32403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Oval 50">
            <a:extLst>
              <a:ext uri="{FF2B5EF4-FFF2-40B4-BE49-F238E27FC236}">
                <a16:creationId xmlns:a16="http://schemas.microsoft.com/office/drawing/2014/main" xmlns="" id="{BB30FD64-E39A-4CEE-87BA-E622184E9F78}"/>
              </a:ext>
            </a:extLst>
          </p:cNvPr>
          <p:cNvSpPr/>
          <p:nvPr/>
        </p:nvSpPr>
        <p:spPr>
          <a:xfrm>
            <a:off x="2429368" y="2712715"/>
            <a:ext cx="324036" cy="32403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Oval 51">
            <a:extLst>
              <a:ext uri="{FF2B5EF4-FFF2-40B4-BE49-F238E27FC236}">
                <a16:creationId xmlns:a16="http://schemas.microsoft.com/office/drawing/2014/main" xmlns="" id="{EC86AE12-CF1A-4965-BBF1-70C1394A9613}"/>
              </a:ext>
            </a:extLst>
          </p:cNvPr>
          <p:cNvSpPr/>
          <p:nvPr/>
        </p:nvSpPr>
        <p:spPr>
          <a:xfrm>
            <a:off x="2246541" y="2250454"/>
            <a:ext cx="324036" cy="32403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Oval 52">
            <a:extLst>
              <a:ext uri="{FF2B5EF4-FFF2-40B4-BE49-F238E27FC236}">
                <a16:creationId xmlns:a16="http://schemas.microsoft.com/office/drawing/2014/main" xmlns="" id="{4824DD06-CE62-4CB1-BFEF-1CB27B490FE0}"/>
              </a:ext>
            </a:extLst>
          </p:cNvPr>
          <p:cNvSpPr/>
          <p:nvPr/>
        </p:nvSpPr>
        <p:spPr>
          <a:xfrm>
            <a:off x="1632743" y="2667125"/>
            <a:ext cx="324036" cy="32403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Oval 53">
            <a:extLst>
              <a:ext uri="{FF2B5EF4-FFF2-40B4-BE49-F238E27FC236}">
                <a16:creationId xmlns:a16="http://schemas.microsoft.com/office/drawing/2014/main" xmlns="" id="{12C90737-85DF-4940-BA49-6255BEA41798}"/>
              </a:ext>
            </a:extLst>
          </p:cNvPr>
          <p:cNvSpPr/>
          <p:nvPr/>
        </p:nvSpPr>
        <p:spPr>
          <a:xfrm>
            <a:off x="2662488" y="2275945"/>
            <a:ext cx="324036" cy="32403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Oval 54">
            <a:extLst>
              <a:ext uri="{FF2B5EF4-FFF2-40B4-BE49-F238E27FC236}">
                <a16:creationId xmlns:a16="http://schemas.microsoft.com/office/drawing/2014/main" xmlns="" id="{FC6C8A4C-16A6-483A-8C8F-0F319E12011B}"/>
              </a:ext>
            </a:extLst>
          </p:cNvPr>
          <p:cNvSpPr/>
          <p:nvPr/>
        </p:nvSpPr>
        <p:spPr>
          <a:xfrm>
            <a:off x="2308693" y="1802489"/>
            <a:ext cx="324036" cy="32403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6" name="Oval 55">
            <a:extLst>
              <a:ext uri="{FF2B5EF4-FFF2-40B4-BE49-F238E27FC236}">
                <a16:creationId xmlns:a16="http://schemas.microsoft.com/office/drawing/2014/main" xmlns="" id="{3A747212-142B-483C-9BE0-CA9FC34FDBA7}"/>
              </a:ext>
            </a:extLst>
          </p:cNvPr>
          <p:cNvSpPr/>
          <p:nvPr/>
        </p:nvSpPr>
        <p:spPr>
          <a:xfrm>
            <a:off x="2977650" y="2741362"/>
            <a:ext cx="324036" cy="32403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Oval 56">
            <a:extLst>
              <a:ext uri="{FF2B5EF4-FFF2-40B4-BE49-F238E27FC236}">
                <a16:creationId xmlns:a16="http://schemas.microsoft.com/office/drawing/2014/main" xmlns="" id="{476CE6C6-A8CB-45F6-9543-DD5AC3A65A75}"/>
              </a:ext>
            </a:extLst>
          </p:cNvPr>
          <p:cNvSpPr/>
          <p:nvPr/>
        </p:nvSpPr>
        <p:spPr>
          <a:xfrm>
            <a:off x="1870286" y="1914428"/>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8" name="Oval 57">
            <a:extLst>
              <a:ext uri="{FF2B5EF4-FFF2-40B4-BE49-F238E27FC236}">
                <a16:creationId xmlns:a16="http://schemas.microsoft.com/office/drawing/2014/main" xmlns="" id="{672A9AEA-82FC-44B6-900B-1F75B04F5C4D}"/>
              </a:ext>
            </a:extLst>
          </p:cNvPr>
          <p:cNvSpPr/>
          <p:nvPr/>
        </p:nvSpPr>
        <p:spPr>
          <a:xfrm>
            <a:off x="1911904" y="2226503"/>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9" name="Oval 58">
            <a:extLst>
              <a:ext uri="{FF2B5EF4-FFF2-40B4-BE49-F238E27FC236}">
                <a16:creationId xmlns:a16="http://schemas.microsoft.com/office/drawing/2014/main" xmlns="" id="{8F53DDB2-4D34-488E-820F-163D6884E56B}"/>
              </a:ext>
            </a:extLst>
          </p:cNvPr>
          <p:cNvSpPr/>
          <p:nvPr/>
        </p:nvSpPr>
        <p:spPr>
          <a:xfrm>
            <a:off x="3229678" y="2089036"/>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0" name="Oval 59">
            <a:extLst>
              <a:ext uri="{FF2B5EF4-FFF2-40B4-BE49-F238E27FC236}">
                <a16:creationId xmlns:a16="http://schemas.microsoft.com/office/drawing/2014/main" xmlns="" id="{5770B50E-5950-45A0-8A69-8F4DF1301022}"/>
              </a:ext>
            </a:extLst>
          </p:cNvPr>
          <p:cNvSpPr/>
          <p:nvPr/>
        </p:nvSpPr>
        <p:spPr>
          <a:xfrm>
            <a:off x="2144366" y="2684629"/>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1" name="Oval 60">
            <a:extLst>
              <a:ext uri="{FF2B5EF4-FFF2-40B4-BE49-F238E27FC236}">
                <a16:creationId xmlns:a16="http://schemas.microsoft.com/office/drawing/2014/main" xmlns="" id="{B8B99A33-75DC-4DEF-9D63-D9AF45CB4506}"/>
              </a:ext>
            </a:extLst>
          </p:cNvPr>
          <p:cNvSpPr/>
          <p:nvPr/>
        </p:nvSpPr>
        <p:spPr>
          <a:xfrm>
            <a:off x="1782203" y="2467565"/>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2" name="Oval 61">
            <a:extLst>
              <a:ext uri="{FF2B5EF4-FFF2-40B4-BE49-F238E27FC236}">
                <a16:creationId xmlns:a16="http://schemas.microsoft.com/office/drawing/2014/main" xmlns="" id="{E4A2ECA6-C063-44D7-90D2-AEF7C55644ED}"/>
              </a:ext>
            </a:extLst>
          </p:cNvPr>
          <p:cNvSpPr/>
          <p:nvPr/>
        </p:nvSpPr>
        <p:spPr>
          <a:xfrm>
            <a:off x="2006011" y="2984872"/>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3" name="Oval 62">
            <a:extLst>
              <a:ext uri="{FF2B5EF4-FFF2-40B4-BE49-F238E27FC236}">
                <a16:creationId xmlns:a16="http://schemas.microsoft.com/office/drawing/2014/main" xmlns="" id="{4BB8F430-93D8-4094-8B58-808D0801A4A0}"/>
              </a:ext>
            </a:extLst>
          </p:cNvPr>
          <p:cNvSpPr/>
          <p:nvPr/>
        </p:nvSpPr>
        <p:spPr>
          <a:xfrm>
            <a:off x="1509518" y="2993390"/>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4" name="Oval 63">
            <a:extLst>
              <a:ext uri="{FF2B5EF4-FFF2-40B4-BE49-F238E27FC236}">
                <a16:creationId xmlns:a16="http://schemas.microsoft.com/office/drawing/2014/main" xmlns="" id="{889B23B6-96B8-4E76-8116-923109C7FFF8}"/>
              </a:ext>
            </a:extLst>
          </p:cNvPr>
          <p:cNvSpPr/>
          <p:nvPr/>
        </p:nvSpPr>
        <p:spPr>
          <a:xfrm>
            <a:off x="2789597" y="2663671"/>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5" name="Oval 64">
            <a:extLst>
              <a:ext uri="{FF2B5EF4-FFF2-40B4-BE49-F238E27FC236}">
                <a16:creationId xmlns:a16="http://schemas.microsoft.com/office/drawing/2014/main" xmlns="" id="{4DCACB5C-7943-4CEB-B0DD-FB9D99547B04}"/>
              </a:ext>
            </a:extLst>
          </p:cNvPr>
          <p:cNvSpPr/>
          <p:nvPr/>
        </p:nvSpPr>
        <p:spPr>
          <a:xfrm>
            <a:off x="2794802" y="2972908"/>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6" name="Oval 65">
            <a:extLst>
              <a:ext uri="{FF2B5EF4-FFF2-40B4-BE49-F238E27FC236}">
                <a16:creationId xmlns:a16="http://schemas.microsoft.com/office/drawing/2014/main" xmlns="" id="{2A510301-523A-4095-8B85-735FC4A67491}"/>
              </a:ext>
            </a:extLst>
          </p:cNvPr>
          <p:cNvSpPr/>
          <p:nvPr/>
        </p:nvSpPr>
        <p:spPr>
          <a:xfrm>
            <a:off x="2114290" y="2061198"/>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7" name="Oval 66">
            <a:extLst>
              <a:ext uri="{FF2B5EF4-FFF2-40B4-BE49-F238E27FC236}">
                <a16:creationId xmlns:a16="http://schemas.microsoft.com/office/drawing/2014/main" xmlns="" id="{92E088A6-6CB6-4E97-A275-A1F20505B8D7}"/>
              </a:ext>
            </a:extLst>
          </p:cNvPr>
          <p:cNvSpPr/>
          <p:nvPr/>
        </p:nvSpPr>
        <p:spPr>
          <a:xfrm>
            <a:off x="1324967" y="1835802"/>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8" name="Oval 67">
            <a:extLst>
              <a:ext uri="{FF2B5EF4-FFF2-40B4-BE49-F238E27FC236}">
                <a16:creationId xmlns:a16="http://schemas.microsoft.com/office/drawing/2014/main" xmlns="" id="{F1AD6793-717E-4138-BE8F-39267D0E5F72}"/>
              </a:ext>
            </a:extLst>
          </p:cNvPr>
          <p:cNvSpPr/>
          <p:nvPr/>
        </p:nvSpPr>
        <p:spPr>
          <a:xfrm>
            <a:off x="1259621" y="2285793"/>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9" name="Oval 68">
            <a:extLst>
              <a:ext uri="{FF2B5EF4-FFF2-40B4-BE49-F238E27FC236}">
                <a16:creationId xmlns:a16="http://schemas.microsoft.com/office/drawing/2014/main" xmlns="" id="{BAA8A70F-8A92-4C17-8EE7-215AAC8EFFB9}"/>
              </a:ext>
            </a:extLst>
          </p:cNvPr>
          <p:cNvSpPr/>
          <p:nvPr/>
        </p:nvSpPr>
        <p:spPr>
          <a:xfrm>
            <a:off x="2609279" y="2091203"/>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0" name="Oval 69">
            <a:extLst>
              <a:ext uri="{FF2B5EF4-FFF2-40B4-BE49-F238E27FC236}">
                <a16:creationId xmlns:a16="http://schemas.microsoft.com/office/drawing/2014/main" xmlns="" id="{80E2C491-5FE7-4165-A5A0-F75E1BD5656E}"/>
              </a:ext>
            </a:extLst>
          </p:cNvPr>
          <p:cNvSpPr/>
          <p:nvPr/>
        </p:nvSpPr>
        <p:spPr>
          <a:xfrm>
            <a:off x="2264543" y="2994922"/>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1" name="Oval 70">
            <a:extLst>
              <a:ext uri="{FF2B5EF4-FFF2-40B4-BE49-F238E27FC236}">
                <a16:creationId xmlns:a16="http://schemas.microsoft.com/office/drawing/2014/main" xmlns="" id="{8A783BD6-1DBD-4419-9C34-5400B64D9FF9}"/>
              </a:ext>
            </a:extLst>
          </p:cNvPr>
          <p:cNvSpPr/>
          <p:nvPr/>
        </p:nvSpPr>
        <p:spPr>
          <a:xfrm>
            <a:off x="2035354" y="2438396"/>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2" name="Oval 71">
            <a:extLst>
              <a:ext uri="{FF2B5EF4-FFF2-40B4-BE49-F238E27FC236}">
                <a16:creationId xmlns:a16="http://schemas.microsoft.com/office/drawing/2014/main" xmlns="" id="{46C17A15-F13C-4A04-9668-984D31C8548D}"/>
              </a:ext>
            </a:extLst>
          </p:cNvPr>
          <p:cNvSpPr/>
          <p:nvPr/>
        </p:nvSpPr>
        <p:spPr>
          <a:xfrm>
            <a:off x="3157670" y="1810682"/>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3" name="Rectangle 72">
            <a:extLst>
              <a:ext uri="{FF2B5EF4-FFF2-40B4-BE49-F238E27FC236}">
                <a16:creationId xmlns:a16="http://schemas.microsoft.com/office/drawing/2014/main" xmlns="" id="{D04B8038-1780-4AC0-B625-905B5E5A63EF}"/>
              </a:ext>
            </a:extLst>
          </p:cNvPr>
          <p:cNvSpPr/>
          <p:nvPr/>
        </p:nvSpPr>
        <p:spPr>
          <a:xfrm>
            <a:off x="3749558" y="1743493"/>
            <a:ext cx="4692872" cy="338554"/>
          </a:xfrm>
          <a:prstGeom prst="rect">
            <a:avLst/>
          </a:prstGeom>
        </p:spPr>
        <p:txBody>
          <a:bodyPr wrap="square">
            <a:spAutoFit/>
          </a:bodyPr>
          <a:lstStyle/>
          <a:p>
            <a:pPr algn="just"/>
            <a:r>
              <a:rPr lang="ru-RU" sz="1600" dirty="0">
                <a:latin typeface="Arial" pitchFamily="34" charset="0"/>
                <a:cs typeface="Arial" pitchFamily="34" charset="0"/>
              </a:rPr>
              <a:t>Условие постоянства давления и температуры</a:t>
            </a:r>
          </a:p>
        </p:txBody>
      </p:sp>
      <p:graphicFrame>
        <p:nvGraphicFramePr>
          <p:cNvPr id="74" name="Object 73">
            <a:extLst>
              <a:ext uri="{FF2B5EF4-FFF2-40B4-BE49-F238E27FC236}">
                <a16:creationId xmlns:a16="http://schemas.microsoft.com/office/drawing/2014/main" xmlns="" id="{3AD4B5A6-EE71-4E1B-955A-63C9BD00B506}"/>
              </a:ext>
            </a:extLst>
          </p:cNvPr>
          <p:cNvGraphicFramePr>
            <a:graphicFrameLocks noChangeAspect="1"/>
          </p:cNvGraphicFramePr>
          <p:nvPr>
            <p:extLst>
              <p:ext uri="{D42A27DB-BD31-4B8C-83A1-F6EECF244321}">
                <p14:modId xmlns:p14="http://schemas.microsoft.com/office/powerpoint/2010/main" val="1228307052"/>
              </p:ext>
            </p:extLst>
          </p:nvPr>
        </p:nvGraphicFramePr>
        <p:xfrm>
          <a:off x="3964697" y="2132856"/>
          <a:ext cx="1552575" cy="384175"/>
        </p:xfrm>
        <a:graphic>
          <a:graphicData uri="http://schemas.openxmlformats.org/presentationml/2006/ole">
            <mc:AlternateContent xmlns:mc="http://schemas.openxmlformats.org/markup-compatibility/2006">
              <mc:Choice xmlns:v="urn:schemas-microsoft-com:vml" Requires="v">
                <p:oleObj spid="_x0000_s1797086" name="Equation" r:id="rId7" imgW="914400" imgH="228600" progId="Equation.DSMT4">
                  <p:embed/>
                </p:oleObj>
              </mc:Choice>
              <mc:Fallback>
                <p:oleObj name="Equation" r:id="rId7" imgW="914400" imgH="228600" progId="Equation.DSMT4">
                  <p:embed/>
                  <p:pic>
                    <p:nvPicPr>
                      <p:cNvPr id="10" name="Object 9">
                        <a:extLst>
                          <a:ext uri="{FF2B5EF4-FFF2-40B4-BE49-F238E27FC236}">
                            <a16:creationId xmlns:a16="http://schemas.microsoft.com/office/drawing/2014/main" xmlns="" id="{10EFCD4E-CDB1-4DA3-8FFC-D2A3C4F78CA8}"/>
                          </a:ext>
                        </a:extLst>
                      </p:cNvPr>
                      <p:cNvPicPr>
                        <a:picLocks noChangeAspect="1" noChangeArrowheads="1"/>
                      </p:cNvPicPr>
                      <p:nvPr/>
                    </p:nvPicPr>
                    <p:blipFill>
                      <a:blip r:embed="rId8"/>
                      <a:srcRect/>
                      <a:stretch>
                        <a:fillRect/>
                      </a:stretch>
                    </p:blipFill>
                    <p:spPr bwMode="auto">
                      <a:xfrm>
                        <a:off x="3964697" y="2132856"/>
                        <a:ext cx="15525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75" name="Object 74">
            <a:extLst>
              <a:ext uri="{FF2B5EF4-FFF2-40B4-BE49-F238E27FC236}">
                <a16:creationId xmlns:a16="http://schemas.microsoft.com/office/drawing/2014/main" xmlns="" id="{01536D3B-1731-4846-80BC-FCC1726F9DBB}"/>
              </a:ext>
            </a:extLst>
          </p:cNvPr>
          <p:cNvGraphicFramePr>
            <a:graphicFrameLocks noChangeAspect="1"/>
          </p:cNvGraphicFramePr>
          <p:nvPr>
            <p:extLst>
              <p:ext uri="{D42A27DB-BD31-4B8C-83A1-F6EECF244321}">
                <p14:modId xmlns:p14="http://schemas.microsoft.com/office/powerpoint/2010/main" val="4257704477"/>
              </p:ext>
            </p:extLst>
          </p:nvPr>
        </p:nvGraphicFramePr>
        <p:xfrm>
          <a:off x="6368821" y="2145718"/>
          <a:ext cx="1057275" cy="298450"/>
        </p:xfrm>
        <a:graphic>
          <a:graphicData uri="http://schemas.openxmlformats.org/presentationml/2006/ole">
            <mc:AlternateContent xmlns:mc="http://schemas.openxmlformats.org/markup-compatibility/2006">
              <mc:Choice xmlns:v="urn:schemas-microsoft-com:vml" Requires="v">
                <p:oleObj spid="_x0000_s1797087" name="Equation" r:id="rId9" imgW="622080" imgH="177480" progId="Equation.DSMT4">
                  <p:embed/>
                </p:oleObj>
              </mc:Choice>
              <mc:Fallback>
                <p:oleObj name="Equation" r:id="rId9" imgW="622080" imgH="177480" progId="Equation.DSMT4">
                  <p:embed/>
                  <p:pic>
                    <p:nvPicPr>
                      <p:cNvPr id="74" name="Object 73">
                        <a:extLst>
                          <a:ext uri="{FF2B5EF4-FFF2-40B4-BE49-F238E27FC236}">
                            <a16:creationId xmlns:a16="http://schemas.microsoft.com/office/drawing/2014/main" xmlns="" id="{3AD4B5A6-EE71-4E1B-955A-63C9BD00B506}"/>
                          </a:ext>
                        </a:extLst>
                      </p:cNvPr>
                      <p:cNvPicPr>
                        <a:picLocks noChangeAspect="1" noChangeArrowheads="1"/>
                      </p:cNvPicPr>
                      <p:nvPr/>
                    </p:nvPicPr>
                    <p:blipFill>
                      <a:blip r:embed="rId10"/>
                      <a:srcRect/>
                      <a:stretch>
                        <a:fillRect/>
                      </a:stretch>
                    </p:blipFill>
                    <p:spPr bwMode="auto">
                      <a:xfrm>
                        <a:off x="6368821" y="2145718"/>
                        <a:ext cx="105727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77" name="Rectangle 76">
            <a:extLst>
              <a:ext uri="{FF2B5EF4-FFF2-40B4-BE49-F238E27FC236}">
                <a16:creationId xmlns:a16="http://schemas.microsoft.com/office/drawing/2014/main" xmlns="" id="{A1448EDE-0124-419E-AD71-1028F3781444}"/>
              </a:ext>
            </a:extLst>
          </p:cNvPr>
          <p:cNvSpPr/>
          <p:nvPr/>
        </p:nvSpPr>
        <p:spPr>
          <a:xfrm>
            <a:off x="3745078" y="2657589"/>
            <a:ext cx="4692872" cy="584775"/>
          </a:xfrm>
          <a:prstGeom prst="rect">
            <a:avLst/>
          </a:prstGeom>
        </p:spPr>
        <p:txBody>
          <a:bodyPr wrap="square">
            <a:spAutoFit/>
          </a:bodyPr>
          <a:lstStyle/>
          <a:p>
            <a:pPr algn="just"/>
            <a:r>
              <a:rPr lang="ru-RU" sz="1600" dirty="0">
                <a:latin typeface="Arial" pitchFamily="34" charset="0"/>
                <a:cs typeface="Arial" pitchFamily="34" charset="0"/>
              </a:rPr>
              <a:t>Если по отдельности       и       не являются постоянными, то возникает процесс диффузии         </a:t>
            </a:r>
          </a:p>
        </p:txBody>
      </p:sp>
      <p:graphicFrame>
        <p:nvGraphicFramePr>
          <p:cNvPr id="78" name="Object 77">
            <a:extLst>
              <a:ext uri="{FF2B5EF4-FFF2-40B4-BE49-F238E27FC236}">
                <a16:creationId xmlns:a16="http://schemas.microsoft.com/office/drawing/2014/main" xmlns="" id="{F56DBF9C-B508-4C4C-B5DE-88E28FD580FA}"/>
              </a:ext>
            </a:extLst>
          </p:cNvPr>
          <p:cNvGraphicFramePr>
            <a:graphicFrameLocks noChangeAspect="1"/>
          </p:cNvGraphicFramePr>
          <p:nvPr>
            <p:extLst>
              <p:ext uri="{D42A27DB-BD31-4B8C-83A1-F6EECF244321}">
                <p14:modId xmlns:p14="http://schemas.microsoft.com/office/powerpoint/2010/main" val="3556908914"/>
              </p:ext>
            </p:extLst>
          </p:nvPr>
        </p:nvGraphicFramePr>
        <p:xfrm>
          <a:off x="6048164" y="2609215"/>
          <a:ext cx="258762" cy="384175"/>
        </p:xfrm>
        <a:graphic>
          <a:graphicData uri="http://schemas.openxmlformats.org/presentationml/2006/ole">
            <mc:AlternateContent xmlns:mc="http://schemas.openxmlformats.org/markup-compatibility/2006">
              <mc:Choice xmlns:v="urn:schemas-microsoft-com:vml" Requires="v">
                <p:oleObj spid="_x0000_s1797088" name="Equation" r:id="rId11" imgW="152280" imgH="228600" progId="Equation.DSMT4">
                  <p:embed/>
                </p:oleObj>
              </mc:Choice>
              <mc:Fallback>
                <p:oleObj name="Equation" r:id="rId11" imgW="152280" imgH="228600" progId="Equation.DSMT4">
                  <p:embed/>
                  <p:pic>
                    <p:nvPicPr>
                      <p:cNvPr id="10" name="Object 9">
                        <a:extLst>
                          <a:ext uri="{FF2B5EF4-FFF2-40B4-BE49-F238E27FC236}">
                            <a16:creationId xmlns:a16="http://schemas.microsoft.com/office/drawing/2014/main" xmlns="" id="{10EFCD4E-CDB1-4DA3-8FFC-D2A3C4F78CA8}"/>
                          </a:ext>
                        </a:extLst>
                      </p:cNvPr>
                      <p:cNvPicPr>
                        <a:picLocks noChangeAspect="1" noChangeArrowheads="1"/>
                      </p:cNvPicPr>
                      <p:nvPr/>
                    </p:nvPicPr>
                    <p:blipFill>
                      <a:blip r:embed="rId4"/>
                      <a:srcRect/>
                      <a:stretch>
                        <a:fillRect/>
                      </a:stretch>
                    </p:blipFill>
                    <p:spPr bwMode="auto">
                      <a:xfrm>
                        <a:off x="6048164" y="2609215"/>
                        <a:ext cx="2587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79" name="Object 78">
            <a:extLst>
              <a:ext uri="{FF2B5EF4-FFF2-40B4-BE49-F238E27FC236}">
                <a16:creationId xmlns:a16="http://schemas.microsoft.com/office/drawing/2014/main" xmlns="" id="{F7459609-745D-4243-BA1A-E0BCD5FB0EDB}"/>
              </a:ext>
            </a:extLst>
          </p:cNvPr>
          <p:cNvGraphicFramePr>
            <a:graphicFrameLocks noChangeAspect="1"/>
          </p:cNvGraphicFramePr>
          <p:nvPr>
            <p:extLst>
              <p:ext uri="{D42A27DB-BD31-4B8C-83A1-F6EECF244321}">
                <p14:modId xmlns:p14="http://schemas.microsoft.com/office/powerpoint/2010/main" val="35774586"/>
              </p:ext>
            </p:extLst>
          </p:nvPr>
        </p:nvGraphicFramePr>
        <p:xfrm>
          <a:off x="6735762" y="2609571"/>
          <a:ext cx="280987" cy="384175"/>
        </p:xfrm>
        <a:graphic>
          <a:graphicData uri="http://schemas.openxmlformats.org/presentationml/2006/ole">
            <mc:AlternateContent xmlns:mc="http://schemas.openxmlformats.org/markup-compatibility/2006">
              <mc:Choice xmlns:v="urn:schemas-microsoft-com:vml" Requires="v">
                <p:oleObj spid="_x0000_s1797089" name="Equation" r:id="rId12" imgW="164880" imgH="228600" progId="Equation.DSMT4">
                  <p:embed/>
                </p:oleObj>
              </mc:Choice>
              <mc:Fallback>
                <p:oleObj name="Equation" r:id="rId12" imgW="164880" imgH="228600" progId="Equation.DSMT4">
                  <p:embed/>
                  <p:pic>
                    <p:nvPicPr>
                      <p:cNvPr id="11" name="Object 10">
                        <a:extLst>
                          <a:ext uri="{FF2B5EF4-FFF2-40B4-BE49-F238E27FC236}">
                            <a16:creationId xmlns:a16="http://schemas.microsoft.com/office/drawing/2014/main" xmlns="" id="{CD6C5C21-0A1B-4C28-B8BB-4BE1023556F4}"/>
                          </a:ext>
                        </a:extLst>
                      </p:cNvPr>
                      <p:cNvPicPr>
                        <a:picLocks noChangeAspect="1" noChangeArrowheads="1"/>
                      </p:cNvPicPr>
                      <p:nvPr/>
                    </p:nvPicPr>
                    <p:blipFill>
                      <a:blip r:embed="rId6"/>
                      <a:srcRect/>
                      <a:stretch>
                        <a:fillRect/>
                      </a:stretch>
                    </p:blipFill>
                    <p:spPr bwMode="auto">
                      <a:xfrm>
                        <a:off x="6735762" y="2609571"/>
                        <a:ext cx="28098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80" name="Rectangle 79">
            <a:extLst>
              <a:ext uri="{FF2B5EF4-FFF2-40B4-BE49-F238E27FC236}">
                <a16:creationId xmlns:a16="http://schemas.microsoft.com/office/drawing/2014/main" xmlns="" id="{3A22896F-A541-4D78-8C4D-D37AF8ACC63D}"/>
              </a:ext>
            </a:extLst>
          </p:cNvPr>
          <p:cNvSpPr/>
          <p:nvPr/>
        </p:nvSpPr>
        <p:spPr>
          <a:xfrm>
            <a:off x="250772" y="3418331"/>
            <a:ext cx="8515694" cy="338554"/>
          </a:xfrm>
          <a:prstGeom prst="rect">
            <a:avLst/>
          </a:prstGeom>
        </p:spPr>
        <p:txBody>
          <a:bodyPr wrap="square">
            <a:spAutoFit/>
          </a:bodyPr>
          <a:lstStyle/>
          <a:p>
            <a:pPr algn="just"/>
            <a:r>
              <a:rPr lang="ru-RU" sz="1600" dirty="0">
                <a:latin typeface="Arial" pitchFamily="34" charset="0"/>
                <a:cs typeface="Arial" pitchFamily="34" charset="0"/>
              </a:rPr>
              <a:t>Для каждой компоненты смеси газов  справедлив закон </a:t>
            </a:r>
            <a:r>
              <a:rPr lang="ru-RU" sz="1600" dirty="0" err="1">
                <a:latin typeface="Arial" pitchFamily="34" charset="0"/>
                <a:cs typeface="Arial" pitchFamily="34" charset="0"/>
              </a:rPr>
              <a:t>Фика</a:t>
            </a:r>
            <a:r>
              <a:rPr lang="ru-RU" sz="1600" dirty="0">
                <a:latin typeface="Arial" pitchFamily="34" charset="0"/>
                <a:cs typeface="Arial" pitchFamily="34" charset="0"/>
              </a:rPr>
              <a:t> со своими параметрами</a:t>
            </a:r>
          </a:p>
        </p:txBody>
      </p:sp>
      <p:graphicFrame>
        <p:nvGraphicFramePr>
          <p:cNvPr id="81" name="Object 80">
            <a:extLst>
              <a:ext uri="{FF2B5EF4-FFF2-40B4-BE49-F238E27FC236}">
                <a16:creationId xmlns:a16="http://schemas.microsoft.com/office/drawing/2014/main" xmlns="" id="{1A67092C-C577-48E7-8275-B45225C325D5}"/>
              </a:ext>
            </a:extLst>
          </p:cNvPr>
          <p:cNvGraphicFramePr>
            <a:graphicFrameLocks noChangeAspect="1"/>
          </p:cNvGraphicFramePr>
          <p:nvPr>
            <p:extLst>
              <p:ext uri="{D42A27DB-BD31-4B8C-83A1-F6EECF244321}">
                <p14:modId xmlns:p14="http://schemas.microsoft.com/office/powerpoint/2010/main" val="2392589813"/>
              </p:ext>
            </p:extLst>
          </p:nvPr>
        </p:nvGraphicFramePr>
        <p:xfrm>
          <a:off x="514155" y="4581128"/>
          <a:ext cx="995363" cy="704850"/>
        </p:xfrm>
        <a:graphic>
          <a:graphicData uri="http://schemas.openxmlformats.org/presentationml/2006/ole">
            <mc:AlternateContent xmlns:mc="http://schemas.openxmlformats.org/markup-compatibility/2006">
              <mc:Choice xmlns:v="urn:schemas-microsoft-com:vml" Requires="v">
                <p:oleObj spid="_x0000_s1797090" name="Equation" r:id="rId13" imgW="583920" imgH="419040" progId="Equation.DSMT4">
                  <p:embed/>
                </p:oleObj>
              </mc:Choice>
              <mc:Fallback>
                <p:oleObj name="Equation" r:id="rId13" imgW="583920" imgH="419040" progId="Equation.DSMT4">
                  <p:embed/>
                  <p:pic>
                    <p:nvPicPr>
                      <p:cNvPr id="16" name="Object 15"/>
                      <p:cNvPicPr>
                        <a:picLocks noChangeAspect="1" noChangeArrowheads="1"/>
                      </p:cNvPicPr>
                      <p:nvPr/>
                    </p:nvPicPr>
                    <p:blipFill>
                      <a:blip r:embed="rId14"/>
                      <a:srcRect/>
                      <a:stretch>
                        <a:fillRect/>
                      </a:stretch>
                    </p:blipFill>
                    <p:spPr bwMode="auto">
                      <a:xfrm>
                        <a:off x="514155" y="4581128"/>
                        <a:ext cx="995363"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82" name="Object 81">
            <a:extLst>
              <a:ext uri="{FF2B5EF4-FFF2-40B4-BE49-F238E27FC236}">
                <a16:creationId xmlns:a16="http://schemas.microsoft.com/office/drawing/2014/main" xmlns="" id="{23F76741-9728-4734-B7C1-C4AA8F311E1C}"/>
              </a:ext>
            </a:extLst>
          </p:cNvPr>
          <p:cNvGraphicFramePr>
            <a:graphicFrameLocks noChangeAspect="1"/>
          </p:cNvGraphicFramePr>
          <p:nvPr>
            <p:extLst>
              <p:ext uri="{D42A27DB-BD31-4B8C-83A1-F6EECF244321}">
                <p14:modId xmlns:p14="http://schemas.microsoft.com/office/powerpoint/2010/main" val="2467933550"/>
              </p:ext>
            </p:extLst>
          </p:nvPr>
        </p:nvGraphicFramePr>
        <p:xfrm>
          <a:off x="316347" y="3950133"/>
          <a:ext cx="1404937" cy="660400"/>
        </p:xfrm>
        <a:graphic>
          <a:graphicData uri="http://schemas.openxmlformats.org/presentationml/2006/ole">
            <mc:AlternateContent xmlns:mc="http://schemas.openxmlformats.org/markup-compatibility/2006">
              <mc:Choice xmlns:v="urn:schemas-microsoft-com:vml" Requires="v">
                <p:oleObj spid="_x0000_s1797091" name="Equation" r:id="rId15" imgW="825480" imgH="393480" progId="Equation.DSMT4">
                  <p:embed/>
                </p:oleObj>
              </mc:Choice>
              <mc:Fallback>
                <p:oleObj name="Equation" r:id="rId15" imgW="825480" imgH="393480" progId="Equation.DSMT4">
                  <p:embed/>
                  <p:pic>
                    <p:nvPicPr>
                      <p:cNvPr id="81" name="Object 80">
                        <a:extLst>
                          <a:ext uri="{FF2B5EF4-FFF2-40B4-BE49-F238E27FC236}">
                            <a16:creationId xmlns:a16="http://schemas.microsoft.com/office/drawing/2014/main" xmlns="" id="{1A67092C-C577-48E7-8275-B45225C325D5}"/>
                          </a:ext>
                        </a:extLst>
                      </p:cNvPr>
                      <p:cNvPicPr>
                        <a:picLocks noChangeAspect="1" noChangeArrowheads="1"/>
                      </p:cNvPicPr>
                      <p:nvPr/>
                    </p:nvPicPr>
                    <p:blipFill>
                      <a:blip r:embed="rId16"/>
                      <a:srcRect/>
                      <a:stretch>
                        <a:fillRect/>
                      </a:stretch>
                    </p:blipFill>
                    <p:spPr bwMode="auto">
                      <a:xfrm>
                        <a:off x="316347" y="3950133"/>
                        <a:ext cx="1404937"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83" name="Object 82">
            <a:extLst>
              <a:ext uri="{FF2B5EF4-FFF2-40B4-BE49-F238E27FC236}">
                <a16:creationId xmlns:a16="http://schemas.microsoft.com/office/drawing/2014/main" xmlns="" id="{BD8771FF-9E2D-4EDA-AEB6-14E9A1B1CF7D}"/>
              </a:ext>
            </a:extLst>
          </p:cNvPr>
          <p:cNvGraphicFramePr>
            <a:graphicFrameLocks noChangeAspect="1"/>
          </p:cNvGraphicFramePr>
          <p:nvPr>
            <p:extLst>
              <p:ext uri="{D42A27DB-BD31-4B8C-83A1-F6EECF244321}">
                <p14:modId xmlns:p14="http://schemas.microsoft.com/office/powerpoint/2010/main" val="3053724017"/>
              </p:ext>
            </p:extLst>
          </p:nvPr>
        </p:nvGraphicFramePr>
        <p:xfrm>
          <a:off x="2445186" y="4581128"/>
          <a:ext cx="1082675" cy="704850"/>
        </p:xfrm>
        <a:graphic>
          <a:graphicData uri="http://schemas.openxmlformats.org/presentationml/2006/ole">
            <mc:AlternateContent xmlns:mc="http://schemas.openxmlformats.org/markup-compatibility/2006">
              <mc:Choice xmlns:v="urn:schemas-microsoft-com:vml" Requires="v">
                <p:oleObj spid="_x0000_s1797092" name="Equation" r:id="rId17" imgW="634680" imgH="419040" progId="Equation.DSMT4">
                  <p:embed/>
                </p:oleObj>
              </mc:Choice>
              <mc:Fallback>
                <p:oleObj name="Equation" r:id="rId17" imgW="634680" imgH="419040" progId="Equation.DSMT4">
                  <p:embed/>
                  <p:pic>
                    <p:nvPicPr>
                      <p:cNvPr id="81" name="Object 80">
                        <a:extLst>
                          <a:ext uri="{FF2B5EF4-FFF2-40B4-BE49-F238E27FC236}">
                            <a16:creationId xmlns:a16="http://schemas.microsoft.com/office/drawing/2014/main" xmlns="" id="{1A67092C-C577-48E7-8275-B45225C325D5}"/>
                          </a:ext>
                        </a:extLst>
                      </p:cNvPr>
                      <p:cNvPicPr>
                        <a:picLocks noChangeAspect="1" noChangeArrowheads="1"/>
                      </p:cNvPicPr>
                      <p:nvPr/>
                    </p:nvPicPr>
                    <p:blipFill>
                      <a:blip r:embed="rId18"/>
                      <a:srcRect/>
                      <a:stretch>
                        <a:fillRect/>
                      </a:stretch>
                    </p:blipFill>
                    <p:spPr bwMode="auto">
                      <a:xfrm>
                        <a:off x="2445186" y="4581128"/>
                        <a:ext cx="1082675"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84" name="Object 83">
            <a:extLst>
              <a:ext uri="{FF2B5EF4-FFF2-40B4-BE49-F238E27FC236}">
                <a16:creationId xmlns:a16="http://schemas.microsoft.com/office/drawing/2014/main" xmlns="" id="{040C6AB4-B0A7-4EE3-AFCE-7287EBA96327}"/>
              </a:ext>
            </a:extLst>
          </p:cNvPr>
          <p:cNvGraphicFramePr>
            <a:graphicFrameLocks noChangeAspect="1"/>
          </p:cNvGraphicFramePr>
          <p:nvPr>
            <p:extLst>
              <p:ext uri="{D42A27DB-BD31-4B8C-83A1-F6EECF244321}">
                <p14:modId xmlns:p14="http://schemas.microsoft.com/office/powerpoint/2010/main" val="2528274092"/>
              </p:ext>
            </p:extLst>
          </p:nvPr>
        </p:nvGraphicFramePr>
        <p:xfrm>
          <a:off x="2336551" y="3950133"/>
          <a:ext cx="1492250" cy="660400"/>
        </p:xfrm>
        <a:graphic>
          <a:graphicData uri="http://schemas.openxmlformats.org/presentationml/2006/ole">
            <mc:AlternateContent xmlns:mc="http://schemas.openxmlformats.org/markup-compatibility/2006">
              <mc:Choice xmlns:v="urn:schemas-microsoft-com:vml" Requires="v">
                <p:oleObj spid="_x0000_s1797093" name="Equation" r:id="rId19" imgW="876240" imgH="393480" progId="Equation.DSMT4">
                  <p:embed/>
                </p:oleObj>
              </mc:Choice>
              <mc:Fallback>
                <p:oleObj name="Equation" r:id="rId19" imgW="876240" imgH="393480" progId="Equation.DSMT4">
                  <p:embed/>
                  <p:pic>
                    <p:nvPicPr>
                      <p:cNvPr id="82" name="Object 81">
                        <a:extLst>
                          <a:ext uri="{FF2B5EF4-FFF2-40B4-BE49-F238E27FC236}">
                            <a16:creationId xmlns:a16="http://schemas.microsoft.com/office/drawing/2014/main" xmlns="" id="{23F76741-9728-4734-B7C1-C4AA8F311E1C}"/>
                          </a:ext>
                        </a:extLst>
                      </p:cNvPr>
                      <p:cNvPicPr>
                        <a:picLocks noChangeAspect="1" noChangeArrowheads="1"/>
                      </p:cNvPicPr>
                      <p:nvPr/>
                    </p:nvPicPr>
                    <p:blipFill>
                      <a:blip r:embed="rId20"/>
                      <a:srcRect/>
                      <a:stretch>
                        <a:fillRect/>
                      </a:stretch>
                    </p:blipFill>
                    <p:spPr bwMode="auto">
                      <a:xfrm>
                        <a:off x="2336551" y="3950133"/>
                        <a:ext cx="149225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85" name="Object 84">
            <a:extLst>
              <a:ext uri="{FF2B5EF4-FFF2-40B4-BE49-F238E27FC236}">
                <a16:creationId xmlns:a16="http://schemas.microsoft.com/office/drawing/2014/main" xmlns="" id="{1A14F60F-EB4C-47A4-9172-4C2B76EB9068}"/>
              </a:ext>
            </a:extLst>
          </p:cNvPr>
          <p:cNvGraphicFramePr>
            <a:graphicFrameLocks noChangeAspect="1"/>
          </p:cNvGraphicFramePr>
          <p:nvPr>
            <p:extLst>
              <p:ext uri="{D42A27DB-BD31-4B8C-83A1-F6EECF244321}">
                <p14:modId xmlns:p14="http://schemas.microsoft.com/office/powerpoint/2010/main" val="2211163547"/>
              </p:ext>
            </p:extLst>
          </p:nvPr>
        </p:nvGraphicFramePr>
        <p:xfrm>
          <a:off x="6948264" y="4005631"/>
          <a:ext cx="217487" cy="406400"/>
        </p:xfrm>
        <a:graphic>
          <a:graphicData uri="http://schemas.openxmlformats.org/presentationml/2006/ole">
            <mc:AlternateContent xmlns:mc="http://schemas.openxmlformats.org/markup-compatibility/2006">
              <mc:Choice xmlns:v="urn:schemas-microsoft-com:vml" Requires="v">
                <p:oleObj spid="_x0000_s1797094" name="Equation" r:id="rId21" imgW="126720" imgH="241200" progId="Equation.DSMT4">
                  <p:embed/>
                </p:oleObj>
              </mc:Choice>
              <mc:Fallback>
                <p:oleObj name="Equation" r:id="rId21" imgW="126720" imgH="241200" progId="Equation.DSMT4">
                  <p:embed/>
                  <p:pic>
                    <p:nvPicPr>
                      <p:cNvPr id="83" name="Object 82">
                        <a:extLst>
                          <a:ext uri="{FF2B5EF4-FFF2-40B4-BE49-F238E27FC236}">
                            <a16:creationId xmlns:a16="http://schemas.microsoft.com/office/drawing/2014/main" xmlns="" id="{BD8771FF-9E2D-4EDA-AEB6-14E9A1B1CF7D}"/>
                          </a:ext>
                        </a:extLst>
                      </p:cNvPr>
                      <p:cNvPicPr>
                        <a:picLocks noChangeAspect="1" noChangeArrowheads="1"/>
                      </p:cNvPicPr>
                      <p:nvPr/>
                    </p:nvPicPr>
                    <p:blipFill>
                      <a:blip r:embed="rId22"/>
                      <a:srcRect/>
                      <a:stretch>
                        <a:fillRect/>
                      </a:stretch>
                    </p:blipFill>
                    <p:spPr bwMode="auto">
                      <a:xfrm>
                        <a:off x="6948264" y="4005631"/>
                        <a:ext cx="21748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86" name="Object 85">
            <a:extLst>
              <a:ext uri="{FF2B5EF4-FFF2-40B4-BE49-F238E27FC236}">
                <a16:creationId xmlns:a16="http://schemas.microsoft.com/office/drawing/2014/main" xmlns="" id="{9E8E1D79-031C-4D3B-9E69-F888BDEDCAEC}"/>
              </a:ext>
            </a:extLst>
          </p:cNvPr>
          <p:cNvGraphicFramePr>
            <a:graphicFrameLocks noChangeAspect="1"/>
          </p:cNvGraphicFramePr>
          <p:nvPr>
            <p:extLst>
              <p:ext uri="{D42A27DB-BD31-4B8C-83A1-F6EECF244321}">
                <p14:modId xmlns:p14="http://schemas.microsoft.com/office/powerpoint/2010/main" val="1701664366"/>
              </p:ext>
            </p:extLst>
          </p:nvPr>
        </p:nvGraphicFramePr>
        <p:xfrm>
          <a:off x="6084168" y="4005631"/>
          <a:ext cx="217487" cy="406400"/>
        </p:xfrm>
        <a:graphic>
          <a:graphicData uri="http://schemas.openxmlformats.org/presentationml/2006/ole">
            <mc:AlternateContent xmlns:mc="http://schemas.openxmlformats.org/markup-compatibility/2006">
              <mc:Choice xmlns:v="urn:schemas-microsoft-com:vml" Requires="v">
                <p:oleObj spid="_x0000_s1797095" name="Equation" r:id="rId23" imgW="126720" imgH="241200" progId="Equation.DSMT4">
                  <p:embed/>
                </p:oleObj>
              </mc:Choice>
              <mc:Fallback>
                <p:oleObj name="Equation" r:id="rId23" imgW="126720" imgH="241200" progId="Equation.DSMT4">
                  <p:embed/>
                  <p:pic>
                    <p:nvPicPr>
                      <p:cNvPr id="85" name="Object 84">
                        <a:extLst>
                          <a:ext uri="{FF2B5EF4-FFF2-40B4-BE49-F238E27FC236}">
                            <a16:creationId xmlns:a16="http://schemas.microsoft.com/office/drawing/2014/main" xmlns="" id="{1A14F60F-EB4C-47A4-9172-4C2B76EB9068}"/>
                          </a:ext>
                        </a:extLst>
                      </p:cNvPr>
                      <p:cNvPicPr>
                        <a:picLocks noChangeAspect="1" noChangeArrowheads="1"/>
                      </p:cNvPicPr>
                      <p:nvPr/>
                    </p:nvPicPr>
                    <p:blipFill>
                      <a:blip r:embed="rId24"/>
                      <a:srcRect/>
                      <a:stretch>
                        <a:fillRect/>
                      </a:stretch>
                    </p:blipFill>
                    <p:spPr bwMode="auto">
                      <a:xfrm>
                        <a:off x="6084168" y="4005631"/>
                        <a:ext cx="21748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88" name="Rectangle 87">
            <a:extLst>
              <a:ext uri="{FF2B5EF4-FFF2-40B4-BE49-F238E27FC236}">
                <a16:creationId xmlns:a16="http://schemas.microsoft.com/office/drawing/2014/main" xmlns="" id="{95E73A7B-B689-4EE8-9C32-F013EE92D012}"/>
              </a:ext>
            </a:extLst>
          </p:cNvPr>
          <p:cNvSpPr/>
          <p:nvPr/>
        </p:nvSpPr>
        <p:spPr>
          <a:xfrm>
            <a:off x="4224387" y="4750566"/>
            <a:ext cx="1823778" cy="338554"/>
          </a:xfrm>
          <a:prstGeom prst="rect">
            <a:avLst/>
          </a:prstGeom>
        </p:spPr>
        <p:txBody>
          <a:bodyPr wrap="square">
            <a:spAutoFit/>
          </a:bodyPr>
          <a:lstStyle/>
          <a:p>
            <a:pPr algn="just"/>
            <a:r>
              <a:rPr lang="ru-RU" sz="1600" dirty="0">
                <a:latin typeface="Arial" pitchFamily="34" charset="0"/>
                <a:cs typeface="Arial" pitchFamily="34" charset="0"/>
              </a:rPr>
              <a:t>В общем случае</a:t>
            </a:r>
          </a:p>
        </p:txBody>
      </p:sp>
      <p:graphicFrame>
        <p:nvGraphicFramePr>
          <p:cNvPr id="89" name="Object 88">
            <a:extLst>
              <a:ext uri="{FF2B5EF4-FFF2-40B4-BE49-F238E27FC236}">
                <a16:creationId xmlns:a16="http://schemas.microsoft.com/office/drawing/2014/main" xmlns="" id="{02C6A3E4-D433-4E17-B942-F2CDE59DCDEF}"/>
              </a:ext>
            </a:extLst>
          </p:cNvPr>
          <p:cNvGraphicFramePr>
            <a:graphicFrameLocks noChangeAspect="1"/>
          </p:cNvGraphicFramePr>
          <p:nvPr>
            <p:extLst>
              <p:ext uri="{D42A27DB-BD31-4B8C-83A1-F6EECF244321}">
                <p14:modId xmlns:p14="http://schemas.microsoft.com/office/powerpoint/2010/main" val="2824331923"/>
              </p:ext>
            </p:extLst>
          </p:nvPr>
        </p:nvGraphicFramePr>
        <p:xfrm>
          <a:off x="6072626" y="4750566"/>
          <a:ext cx="865188" cy="384175"/>
        </p:xfrm>
        <a:graphic>
          <a:graphicData uri="http://schemas.openxmlformats.org/presentationml/2006/ole">
            <mc:AlternateContent xmlns:mc="http://schemas.openxmlformats.org/markup-compatibility/2006">
              <mc:Choice xmlns:v="urn:schemas-microsoft-com:vml" Requires="v">
                <p:oleObj spid="_x0000_s1797096" name="Equation" r:id="rId25" imgW="507960" imgH="228600" progId="Equation.DSMT4">
                  <p:embed/>
                </p:oleObj>
              </mc:Choice>
              <mc:Fallback>
                <p:oleObj name="Equation" r:id="rId25" imgW="507960" imgH="228600" progId="Equation.DSMT4">
                  <p:embed/>
                  <p:pic>
                    <p:nvPicPr>
                      <p:cNvPr id="83" name="Object 82">
                        <a:extLst>
                          <a:ext uri="{FF2B5EF4-FFF2-40B4-BE49-F238E27FC236}">
                            <a16:creationId xmlns:a16="http://schemas.microsoft.com/office/drawing/2014/main" xmlns="" id="{BD8771FF-9E2D-4EDA-AEB6-14E9A1B1CF7D}"/>
                          </a:ext>
                        </a:extLst>
                      </p:cNvPr>
                      <p:cNvPicPr>
                        <a:picLocks noChangeAspect="1" noChangeArrowheads="1"/>
                      </p:cNvPicPr>
                      <p:nvPr/>
                    </p:nvPicPr>
                    <p:blipFill>
                      <a:blip r:embed="rId26"/>
                      <a:srcRect/>
                      <a:stretch>
                        <a:fillRect/>
                      </a:stretch>
                    </p:blipFill>
                    <p:spPr bwMode="auto">
                      <a:xfrm>
                        <a:off x="6072626" y="4750566"/>
                        <a:ext cx="865188" cy="384175"/>
                      </a:xfrm>
                      <a:prstGeom prst="rect">
                        <a:avLst/>
                      </a:prstGeom>
                      <a:noFill/>
                      <a:ln>
                        <a:noFill/>
                      </a:ln>
                    </p:spPr>
                  </p:pic>
                </p:oleObj>
              </mc:Fallback>
            </mc:AlternateContent>
          </a:graphicData>
        </a:graphic>
      </p:graphicFrame>
      <p:sp>
        <p:nvSpPr>
          <p:cNvPr id="90" name="Rectangle 89">
            <a:extLst>
              <a:ext uri="{FF2B5EF4-FFF2-40B4-BE49-F238E27FC236}">
                <a16:creationId xmlns:a16="http://schemas.microsoft.com/office/drawing/2014/main" xmlns="" id="{6D1AC1EB-B4E0-4968-BDC8-5F9F1AA12DB2}"/>
              </a:ext>
            </a:extLst>
          </p:cNvPr>
          <p:cNvSpPr/>
          <p:nvPr/>
        </p:nvSpPr>
        <p:spPr>
          <a:xfrm>
            <a:off x="179513" y="5570064"/>
            <a:ext cx="5112568" cy="830997"/>
          </a:xfrm>
          <a:prstGeom prst="rect">
            <a:avLst/>
          </a:prstGeom>
        </p:spPr>
        <p:txBody>
          <a:bodyPr wrap="square">
            <a:spAutoFit/>
          </a:bodyPr>
          <a:lstStyle/>
          <a:p>
            <a:pPr algn="just"/>
            <a:r>
              <a:rPr lang="ru-RU" sz="1600" dirty="0">
                <a:latin typeface="Arial" pitchFamily="34" charset="0"/>
                <a:cs typeface="Arial" pitchFamily="34" charset="0"/>
              </a:rPr>
              <a:t>Диффузионные потоки       и         не компенсируют друг друга, поэтому должен возникать гидродинамический поток  со скоростью   </a:t>
            </a:r>
          </a:p>
        </p:txBody>
      </p:sp>
      <p:graphicFrame>
        <p:nvGraphicFramePr>
          <p:cNvPr id="91" name="Object 90">
            <a:extLst>
              <a:ext uri="{FF2B5EF4-FFF2-40B4-BE49-F238E27FC236}">
                <a16:creationId xmlns:a16="http://schemas.microsoft.com/office/drawing/2014/main" xmlns="" id="{4FF09658-DC73-440D-AB08-2C8EE2CF036F}"/>
              </a:ext>
            </a:extLst>
          </p:cNvPr>
          <p:cNvGraphicFramePr>
            <a:graphicFrameLocks noChangeAspect="1"/>
          </p:cNvGraphicFramePr>
          <p:nvPr>
            <p:extLst>
              <p:ext uri="{D42A27DB-BD31-4B8C-83A1-F6EECF244321}">
                <p14:modId xmlns:p14="http://schemas.microsoft.com/office/powerpoint/2010/main" val="3827626606"/>
              </p:ext>
            </p:extLst>
          </p:nvPr>
        </p:nvGraphicFramePr>
        <p:xfrm>
          <a:off x="2519284" y="5527948"/>
          <a:ext cx="323850" cy="404812"/>
        </p:xfrm>
        <a:graphic>
          <a:graphicData uri="http://schemas.openxmlformats.org/presentationml/2006/ole">
            <mc:AlternateContent xmlns:mc="http://schemas.openxmlformats.org/markup-compatibility/2006">
              <mc:Choice xmlns:v="urn:schemas-microsoft-com:vml" Requires="v">
                <p:oleObj spid="_x0000_s1797097" name="Equation" r:id="rId27" imgW="190440" imgH="241200" progId="Equation.DSMT4">
                  <p:embed/>
                </p:oleObj>
              </mc:Choice>
              <mc:Fallback>
                <p:oleObj name="Equation" r:id="rId27" imgW="190440" imgH="241200" progId="Equation.DSMT4">
                  <p:embed/>
                  <p:pic>
                    <p:nvPicPr>
                      <p:cNvPr id="82" name="Object 81">
                        <a:extLst>
                          <a:ext uri="{FF2B5EF4-FFF2-40B4-BE49-F238E27FC236}">
                            <a16:creationId xmlns:a16="http://schemas.microsoft.com/office/drawing/2014/main" xmlns="" id="{23F76741-9728-4734-B7C1-C4AA8F311E1C}"/>
                          </a:ext>
                        </a:extLst>
                      </p:cNvPr>
                      <p:cNvPicPr>
                        <a:picLocks noChangeAspect="1" noChangeArrowheads="1"/>
                      </p:cNvPicPr>
                      <p:nvPr/>
                    </p:nvPicPr>
                    <p:blipFill>
                      <a:blip r:embed="rId28"/>
                      <a:srcRect/>
                      <a:stretch>
                        <a:fillRect/>
                      </a:stretch>
                    </p:blipFill>
                    <p:spPr bwMode="auto">
                      <a:xfrm>
                        <a:off x="2519284" y="5527948"/>
                        <a:ext cx="32385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92" name="Object 91">
            <a:extLst>
              <a:ext uri="{FF2B5EF4-FFF2-40B4-BE49-F238E27FC236}">
                <a16:creationId xmlns:a16="http://schemas.microsoft.com/office/drawing/2014/main" xmlns="" id="{6D175EFC-B7F3-4BDF-BE6E-E673BC23BF88}"/>
              </a:ext>
            </a:extLst>
          </p:cNvPr>
          <p:cNvGraphicFramePr>
            <a:graphicFrameLocks noChangeAspect="1"/>
          </p:cNvGraphicFramePr>
          <p:nvPr>
            <p:extLst>
              <p:ext uri="{D42A27DB-BD31-4B8C-83A1-F6EECF244321}">
                <p14:modId xmlns:p14="http://schemas.microsoft.com/office/powerpoint/2010/main" val="1993930091"/>
              </p:ext>
            </p:extLst>
          </p:nvPr>
        </p:nvGraphicFramePr>
        <p:xfrm>
          <a:off x="3124258" y="5535415"/>
          <a:ext cx="346075" cy="404812"/>
        </p:xfrm>
        <a:graphic>
          <a:graphicData uri="http://schemas.openxmlformats.org/presentationml/2006/ole">
            <mc:AlternateContent xmlns:mc="http://schemas.openxmlformats.org/markup-compatibility/2006">
              <mc:Choice xmlns:v="urn:schemas-microsoft-com:vml" Requires="v">
                <p:oleObj spid="_x0000_s1797098" name="Equation" r:id="rId29" imgW="203040" imgH="241200" progId="Equation.DSMT4">
                  <p:embed/>
                </p:oleObj>
              </mc:Choice>
              <mc:Fallback>
                <p:oleObj name="Equation" r:id="rId29" imgW="203040" imgH="241200" progId="Equation.DSMT4">
                  <p:embed/>
                  <p:pic>
                    <p:nvPicPr>
                      <p:cNvPr id="84" name="Object 83">
                        <a:extLst>
                          <a:ext uri="{FF2B5EF4-FFF2-40B4-BE49-F238E27FC236}">
                            <a16:creationId xmlns:a16="http://schemas.microsoft.com/office/drawing/2014/main" xmlns="" id="{040C6AB4-B0A7-4EE3-AFCE-7287EBA96327}"/>
                          </a:ext>
                        </a:extLst>
                      </p:cNvPr>
                      <p:cNvPicPr>
                        <a:picLocks noChangeAspect="1" noChangeArrowheads="1"/>
                      </p:cNvPicPr>
                      <p:nvPr/>
                    </p:nvPicPr>
                    <p:blipFill>
                      <a:blip r:embed="rId30"/>
                      <a:srcRect/>
                      <a:stretch>
                        <a:fillRect/>
                      </a:stretch>
                    </p:blipFill>
                    <p:spPr bwMode="auto">
                      <a:xfrm>
                        <a:off x="3124258" y="5535415"/>
                        <a:ext cx="346075"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93" name="Object 92">
            <a:extLst>
              <a:ext uri="{FF2B5EF4-FFF2-40B4-BE49-F238E27FC236}">
                <a16:creationId xmlns:a16="http://schemas.microsoft.com/office/drawing/2014/main" xmlns="" id="{1E738C55-9751-4FEA-815F-A34A8287FFA4}"/>
              </a:ext>
            </a:extLst>
          </p:cNvPr>
          <p:cNvGraphicFramePr>
            <a:graphicFrameLocks noChangeAspect="1"/>
          </p:cNvGraphicFramePr>
          <p:nvPr>
            <p:extLst>
              <p:ext uri="{D42A27DB-BD31-4B8C-83A1-F6EECF244321}">
                <p14:modId xmlns:p14="http://schemas.microsoft.com/office/powerpoint/2010/main" val="3712159266"/>
              </p:ext>
            </p:extLst>
          </p:nvPr>
        </p:nvGraphicFramePr>
        <p:xfrm>
          <a:off x="4184801" y="6137325"/>
          <a:ext cx="215900" cy="234950"/>
        </p:xfrm>
        <a:graphic>
          <a:graphicData uri="http://schemas.openxmlformats.org/presentationml/2006/ole">
            <mc:AlternateContent xmlns:mc="http://schemas.openxmlformats.org/markup-compatibility/2006">
              <mc:Choice xmlns:v="urn:schemas-microsoft-com:vml" Requires="v">
                <p:oleObj spid="_x0000_s1797099" name="Equation" r:id="rId31" imgW="126720" imgH="139680" progId="Equation.DSMT4">
                  <p:embed/>
                </p:oleObj>
              </mc:Choice>
              <mc:Fallback>
                <p:oleObj name="Equation" r:id="rId31" imgW="126720" imgH="139680" progId="Equation.DSMT4">
                  <p:embed/>
                  <p:pic>
                    <p:nvPicPr>
                      <p:cNvPr id="89" name="Object 88">
                        <a:extLst>
                          <a:ext uri="{FF2B5EF4-FFF2-40B4-BE49-F238E27FC236}">
                            <a16:creationId xmlns:a16="http://schemas.microsoft.com/office/drawing/2014/main" xmlns="" id="{02C6A3E4-D433-4E17-B942-F2CDE59DCDEF}"/>
                          </a:ext>
                        </a:extLst>
                      </p:cNvPr>
                      <p:cNvPicPr>
                        <a:picLocks noChangeAspect="1" noChangeArrowheads="1"/>
                      </p:cNvPicPr>
                      <p:nvPr/>
                    </p:nvPicPr>
                    <p:blipFill>
                      <a:blip r:embed="rId32"/>
                      <a:srcRect/>
                      <a:stretch>
                        <a:fillRect/>
                      </a:stretch>
                    </p:blipFill>
                    <p:spPr bwMode="auto">
                      <a:xfrm>
                        <a:off x="4184801" y="6137325"/>
                        <a:ext cx="215900" cy="234950"/>
                      </a:xfrm>
                      <a:prstGeom prst="rect">
                        <a:avLst/>
                      </a:prstGeom>
                      <a:noFill/>
                      <a:ln>
                        <a:noFill/>
                      </a:ln>
                    </p:spPr>
                  </p:pic>
                </p:oleObj>
              </mc:Fallback>
            </mc:AlternateContent>
          </a:graphicData>
        </a:graphic>
      </p:graphicFrame>
      <p:graphicFrame>
        <p:nvGraphicFramePr>
          <p:cNvPr id="94" name="Object 93">
            <a:extLst>
              <a:ext uri="{FF2B5EF4-FFF2-40B4-BE49-F238E27FC236}">
                <a16:creationId xmlns:a16="http://schemas.microsoft.com/office/drawing/2014/main" xmlns="" id="{6C3B4E33-EF67-4B44-8C36-65043C4A8884}"/>
              </a:ext>
            </a:extLst>
          </p:cNvPr>
          <p:cNvGraphicFramePr>
            <a:graphicFrameLocks noChangeAspect="1"/>
          </p:cNvGraphicFramePr>
          <p:nvPr>
            <p:extLst>
              <p:ext uri="{D42A27DB-BD31-4B8C-83A1-F6EECF244321}">
                <p14:modId xmlns:p14="http://schemas.microsoft.com/office/powerpoint/2010/main" val="1664322777"/>
              </p:ext>
            </p:extLst>
          </p:nvPr>
        </p:nvGraphicFramePr>
        <p:xfrm>
          <a:off x="5802088" y="5772837"/>
          <a:ext cx="2509838" cy="425450"/>
        </p:xfrm>
        <a:graphic>
          <a:graphicData uri="http://schemas.openxmlformats.org/presentationml/2006/ole">
            <mc:AlternateContent xmlns:mc="http://schemas.openxmlformats.org/markup-compatibility/2006">
              <mc:Choice xmlns:v="urn:schemas-microsoft-com:vml" Requires="v">
                <p:oleObj spid="_x0000_s1797100" name="Equation" r:id="rId33" imgW="1473120" imgH="253800" progId="Equation.DSMT4">
                  <p:embed/>
                </p:oleObj>
              </mc:Choice>
              <mc:Fallback>
                <p:oleObj name="Equation" r:id="rId33" imgW="1473120" imgH="253800" progId="Equation.DSMT4">
                  <p:embed/>
                  <p:pic>
                    <p:nvPicPr>
                      <p:cNvPr id="84" name="Object 83">
                        <a:extLst>
                          <a:ext uri="{FF2B5EF4-FFF2-40B4-BE49-F238E27FC236}">
                            <a16:creationId xmlns:a16="http://schemas.microsoft.com/office/drawing/2014/main" xmlns="" id="{040C6AB4-B0A7-4EE3-AFCE-7287EBA96327}"/>
                          </a:ext>
                        </a:extLst>
                      </p:cNvPr>
                      <p:cNvPicPr>
                        <a:picLocks noChangeAspect="1" noChangeArrowheads="1"/>
                      </p:cNvPicPr>
                      <p:nvPr/>
                    </p:nvPicPr>
                    <p:blipFill>
                      <a:blip r:embed="rId34"/>
                      <a:srcRect/>
                      <a:stretch>
                        <a:fillRect/>
                      </a:stretch>
                    </p:blipFill>
                    <p:spPr bwMode="auto">
                      <a:xfrm>
                        <a:off x="5802088" y="5772837"/>
                        <a:ext cx="2509838"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6723193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xmlns="" id="{1AEDA33C-3C1D-400A-8E7D-17122A5F66D1}"/>
              </a:ext>
            </a:extLst>
          </p:cNvPr>
          <p:cNvSpPr txBox="1">
            <a:spLocks noRot="1" noChangeArrowheads="1"/>
          </p:cNvSpPr>
          <p:nvPr/>
        </p:nvSpPr>
        <p:spPr bwMode="auto">
          <a:xfrm>
            <a:off x="125760" y="44624"/>
            <a:ext cx="8892480" cy="532380"/>
          </a:xfrm>
          <a:prstGeom prst="rect">
            <a:avLst/>
          </a:prstGeom>
          <a:noFill/>
          <a:ln w="9525">
            <a:noFill/>
            <a:miter lim="800000"/>
            <a:headEnd/>
            <a:tailEnd/>
          </a:ln>
        </p:spPr>
        <p:txBody>
          <a:bodyPr anchor="ctr"/>
          <a:lstStyle/>
          <a:p>
            <a:pPr algn="ctr">
              <a:defRPr/>
            </a:pPr>
            <a:r>
              <a:rPr lang="ru-RU" sz="2800" b="1" kern="0" dirty="0" err="1">
                <a:solidFill>
                  <a:srgbClr val="003399"/>
                </a:solidFill>
                <a:latin typeface="Arial" pitchFamily="34" charset="0"/>
                <a:cs typeface="Arial" pitchFamily="34" charset="0"/>
              </a:rPr>
              <a:t>Взаимодиффузия</a:t>
            </a:r>
            <a:r>
              <a:rPr lang="ru-RU" sz="2800" b="1" kern="0" dirty="0">
                <a:solidFill>
                  <a:srgbClr val="003399"/>
                </a:solidFill>
                <a:latin typeface="Arial" pitchFamily="34" charset="0"/>
                <a:cs typeface="Arial" pitchFamily="34" charset="0"/>
              </a:rPr>
              <a:t> в газе из различных молекул</a:t>
            </a:r>
          </a:p>
        </p:txBody>
      </p:sp>
      <p:graphicFrame>
        <p:nvGraphicFramePr>
          <p:cNvPr id="5" name="Object 4">
            <a:extLst>
              <a:ext uri="{FF2B5EF4-FFF2-40B4-BE49-F238E27FC236}">
                <a16:creationId xmlns:a16="http://schemas.microsoft.com/office/drawing/2014/main" xmlns="" id="{0AA834E6-B956-40A8-899A-64058F140611}"/>
              </a:ext>
            </a:extLst>
          </p:cNvPr>
          <p:cNvGraphicFramePr>
            <a:graphicFrameLocks noChangeAspect="1"/>
          </p:cNvGraphicFramePr>
          <p:nvPr>
            <p:extLst>
              <p:ext uri="{D42A27DB-BD31-4B8C-83A1-F6EECF244321}">
                <p14:modId xmlns:p14="http://schemas.microsoft.com/office/powerpoint/2010/main" val="2780780891"/>
              </p:ext>
            </p:extLst>
          </p:nvPr>
        </p:nvGraphicFramePr>
        <p:xfrm>
          <a:off x="251520" y="904254"/>
          <a:ext cx="2509838" cy="425450"/>
        </p:xfrm>
        <a:graphic>
          <a:graphicData uri="http://schemas.openxmlformats.org/presentationml/2006/ole">
            <mc:AlternateContent xmlns:mc="http://schemas.openxmlformats.org/markup-compatibility/2006">
              <mc:Choice xmlns:v="urn:schemas-microsoft-com:vml" Requires="v">
                <p:oleObj spid="_x0000_s1814711" name="Equation" r:id="rId3" imgW="1473120" imgH="253800" progId="Equation.DSMT4">
                  <p:embed/>
                </p:oleObj>
              </mc:Choice>
              <mc:Fallback>
                <p:oleObj name="Equation" r:id="rId3" imgW="1473120" imgH="253800" progId="Equation.DSMT4">
                  <p:embed/>
                  <p:pic>
                    <p:nvPicPr>
                      <p:cNvPr id="94" name="Object 93">
                        <a:extLst>
                          <a:ext uri="{FF2B5EF4-FFF2-40B4-BE49-F238E27FC236}">
                            <a16:creationId xmlns:a16="http://schemas.microsoft.com/office/drawing/2014/main" xmlns="" id="{6C3B4E33-EF67-4B44-8C36-65043C4A8884}"/>
                          </a:ext>
                        </a:extLst>
                      </p:cNvPr>
                      <p:cNvPicPr>
                        <a:picLocks noChangeAspect="1" noChangeArrowheads="1"/>
                      </p:cNvPicPr>
                      <p:nvPr/>
                    </p:nvPicPr>
                    <p:blipFill>
                      <a:blip r:embed="rId4"/>
                      <a:srcRect/>
                      <a:stretch>
                        <a:fillRect/>
                      </a:stretch>
                    </p:blipFill>
                    <p:spPr bwMode="auto">
                      <a:xfrm>
                        <a:off x="251520" y="904254"/>
                        <a:ext cx="2509838"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6" name="Right Arrow 10">
            <a:extLst>
              <a:ext uri="{FF2B5EF4-FFF2-40B4-BE49-F238E27FC236}">
                <a16:creationId xmlns:a16="http://schemas.microsoft.com/office/drawing/2014/main" xmlns="" id="{D732B3D7-BEEA-4DD8-AD32-58CB0A43011F}"/>
              </a:ext>
            </a:extLst>
          </p:cNvPr>
          <p:cNvSpPr/>
          <p:nvPr/>
        </p:nvSpPr>
        <p:spPr>
          <a:xfrm>
            <a:off x="1891696" y="1945419"/>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7" name="Object 6">
            <a:extLst>
              <a:ext uri="{FF2B5EF4-FFF2-40B4-BE49-F238E27FC236}">
                <a16:creationId xmlns:a16="http://schemas.microsoft.com/office/drawing/2014/main" xmlns="" id="{87A059FC-DE14-484A-B305-6548BE17A05F}"/>
              </a:ext>
            </a:extLst>
          </p:cNvPr>
          <p:cNvGraphicFramePr>
            <a:graphicFrameLocks noChangeAspect="1"/>
          </p:cNvGraphicFramePr>
          <p:nvPr>
            <p:extLst>
              <p:ext uri="{D42A27DB-BD31-4B8C-83A1-F6EECF244321}">
                <p14:modId xmlns:p14="http://schemas.microsoft.com/office/powerpoint/2010/main" val="1641655499"/>
              </p:ext>
            </p:extLst>
          </p:nvPr>
        </p:nvGraphicFramePr>
        <p:xfrm>
          <a:off x="4014282" y="718021"/>
          <a:ext cx="4651375" cy="766763"/>
        </p:xfrm>
        <a:graphic>
          <a:graphicData uri="http://schemas.openxmlformats.org/presentationml/2006/ole">
            <mc:AlternateContent xmlns:mc="http://schemas.openxmlformats.org/markup-compatibility/2006">
              <mc:Choice xmlns:v="urn:schemas-microsoft-com:vml" Requires="v">
                <p:oleObj spid="_x0000_s1814712" name="Equation" r:id="rId5" imgW="2730240" imgH="457200" progId="Equation.DSMT4">
                  <p:embed/>
                </p:oleObj>
              </mc:Choice>
              <mc:Fallback>
                <p:oleObj name="Equation" r:id="rId5" imgW="2730240" imgH="457200" progId="Equation.DSMT4">
                  <p:embed/>
                  <p:pic>
                    <p:nvPicPr>
                      <p:cNvPr id="5" name="Object 4">
                        <a:extLst>
                          <a:ext uri="{FF2B5EF4-FFF2-40B4-BE49-F238E27FC236}">
                            <a16:creationId xmlns:a16="http://schemas.microsoft.com/office/drawing/2014/main" xmlns="" id="{0AA834E6-B956-40A8-899A-64058F140611}"/>
                          </a:ext>
                        </a:extLst>
                      </p:cNvPr>
                      <p:cNvPicPr>
                        <a:picLocks noChangeAspect="1" noChangeArrowheads="1"/>
                      </p:cNvPicPr>
                      <p:nvPr/>
                    </p:nvPicPr>
                    <p:blipFill>
                      <a:blip r:embed="rId6"/>
                      <a:srcRect/>
                      <a:stretch>
                        <a:fillRect/>
                      </a:stretch>
                    </p:blipFill>
                    <p:spPr bwMode="auto">
                      <a:xfrm>
                        <a:off x="4014282" y="718021"/>
                        <a:ext cx="4651375"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8" name="Object 7">
            <a:extLst>
              <a:ext uri="{FF2B5EF4-FFF2-40B4-BE49-F238E27FC236}">
                <a16:creationId xmlns:a16="http://schemas.microsoft.com/office/drawing/2014/main" xmlns="" id="{30B5778F-397C-4428-A2CB-8FB13CF8BB83}"/>
              </a:ext>
            </a:extLst>
          </p:cNvPr>
          <p:cNvGraphicFramePr>
            <a:graphicFrameLocks noChangeAspect="1"/>
          </p:cNvGraphicFramePr>
          <p:nvPr>
            <p:extLst>
              <p:ext uri="{D42A27DB-BD31-4B8C-83A1-F6EECF244321}">
                <p14:modId xmlns:p14="http://schemas.microsoft.com/office/powerpoint/2010/main" val="4245486815"/>
              </p:ext>
            </p:extLst>
          </p:nvPr>
        </p:nvGraphicFramePr>
        <p:xfrm>
          <a:off x="251520" y="1988840"/>
          <a:ext cx="1552575" cy="384175"/>
        </p:xfrm>
        <a:graphic>
          <a:graphicData uri="http://schemas.openxmlformats.org/presentationml/2006/ole">
            <mc:AlternateContent xmlns:mc="http://schemas.openxmlformats.org/markup-compatibility/2006">
              <mc:Choice xmlns:v="urn:schemas-microsoft-com:vml" Requires="v">
                <p:oleObj spid="_x0000_s1814713" name="Equation" r:id="rId7" imgW="914400" imgH="228600" progId="Equation.DSMT4">
                  <p:embed/>
                </p:oleObj>
              </mc:Choice>
              <mc:Fallback>
                <p:oleObj name="Equation" r:id="rId7" imgW="914400" imgH="228600" progId="Equation.DSMT4">
                  <p:embed/>
                  <p:pic>
                    <p:nvPicPr>
                      <p:cNvPr id="74" name="Object 73">
                        <a:extLst>
                          <a:ext uri="{FF2B5EF4-FFF2-40B4-BE49-F238E27FC236}">
                            <a16:creationId xmlns:a16="http://schemas.microsoft.com/office/drawing/2014/main" xmlns="" id="{3AD4B5A6-EE71-4E1B-955A-63C9BD00B506}"/>
                          </a:ext>
                        </a:extLst>
                      </p:cNvPr>
                      <p:cNvPicPr>
                        <a:picLocks noChangeAspect="1" noChangeArrowheads="1"/>
                      </p:cNvPicPr>
                      <p:nvPr/>
                    </p:nvPicPr>
                    <p:blipFill>
                      <a:blip r:embed="rId8"/>
                      <a:srcRect/>
                      <a:stretch>
                        <a:fillRect/>
                      </a:stretch>
                    </p:blipFill>
                    <p:spPr bwMode="auto">
                      <a:xfrm>
                        <a:off x="251520" y="1988840"/>
                        <a:ext cx="155257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9" name="Object 8">
            <a:extLst>
              <a:ext uri="{FF2B5EF4-FFF2-40B4-BE49-F238E27FC236}">
                <a16:creationId xmlns:a16="http://schemas.microsoft.com/office/drawing/2014/main" xmlns="" id="{D97F0CCC-CADB-4FBA-959B-9F0CA9F07087}"/>
              </a:ext>
            </a:extLst>
          </p:cNvPr>
          <p:cNvGraphicFramePr>
            <a:graphicFrameLocks noChangeAspect="1"/>
          </p:cNvGraphicFramePr>
          <p:nvPr>
            <p:extLst>
              <p:ext uri="{D42A27DB-BD31-4B8C-83A1-F6EECF244321}">
                <p14:modId xmlns:p14="http://schemas.microsoft.com/office/powerpoint/2010/main" val="2869355567"/>
              </p:ext>
            </p:extLst>
          </p:nvPr>
        </p:nvGraphicFramePr>
        <p:xfrm>
          <a:off x="2778240" y="1866504"/>
          <a:ext cx="1273175" cy="661987"/>
        </p:xfrm>
        <a:graphic>
          <a:graphicData uri="http://schemas.openxmlformats.org/presentationml/2006/ole">
            <mc:AlternateContent xmlns:mc="http://schemas.openxmlformats.org/markup-compatibility/2006">
              <mc:Choice xmlns:v="urn:schemas-microsoft-com:vml" Requires="v">
                <p:oleObj spid="_x0000_s1814714" name="Equation" r:id="rId9" imgW="749160" imgH="393480" progId="Equation.DSMT4">
                  <p:embed/>
                </p:oleObj>
              </mc:Choice>
              <mc:Fallback>
                <p:oleObj name="Equation" r:id="rId9" imgW="749160" imgH="393480" progId="Equation.DSMT4">
                  <p:embed/>
                  <p:pic>
                    <p:nvPicPr>
                      <p:cNvPr id="8" name="Object 7">
                        <a:extLst>
                          <a:ext uri="{FF2B5EF4-FFF2-40B4-BE49-F238E27FC236}">
                            <a16:creationId xmlns:a16="http://schemas.microsoft.com/office/drawing/2014/main" xmlns="" id="{30B5778F-397C-4428-A2CB-8FB13CF8BB83}"/>
                          </a:ext>
                        </a:extLst>
                      </p:cNvPr>
                      <p:cNvPicPr>
                        <a:picLocks noChangeAspect="1" noChangeArrowheads="1"/>
                      </p:cNvPicPr>
                      <p:nvPr/>
                    </p:nvPicPr>
                    <p:blipFill>
                      <a:blip r:embed="rId10"/>
                      <a:srcRect/>
                      <a:stretch>
                        <a:fillRect/>
                      </a:stretch>
                    </p:blipFill>
                    <p:spPr bwMode="auto">
                      <a:xfrm>
                        <a:off x="2778240" y="1866504"/>
                        <a:ext cx="1273175"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10" name="Object 9">
            <a:extLst>
              <a:ext uri="{FF2B5EF4-FFF2-40B4-BE49-F238E27FC236}">
                <a16:creationId xmlns:a16="http://schemas.microsoft.com/office/drawing/2014/main" xmlns="" id="{575480D0-CAF4-459E-AD38-82911FE83CDD}"/>
              </a:ext>
            </a:extLst>
          </p:cNvPr>
          <p:cNvGraphicFramePr>
            <a:graphicFrameLocks noChangeAspect="1"/>
          </p:cNvGraphicFramePr>
          <p:nvPr>
            <p:extLst>
              <p:ext uri="{D42A27DB-BD31-4B8C-83A1-F6EECF244321}">
                <p14:modId xmlns:p14="http://schemas.microsoft.com/office/powerpoint/2010/main" val="2852495052"/>
              </p:ext>
            </p:extLst>
          </p:nvPr>
        </p:nvGraphicFramePr>
        <p:xfrm>
          <a:off x="4753173" y="1797546"/>
          <a:ext cx="3851275" cy="766762"/>
        </p:xfrm>
        <a:graphic>
          <a:graphicData uri="http://schemas.openxmlformats.org/presentationml/2006/ole">
            <mc:AlternateContent xmlns:mc="http://schemas.openxmlformats.org/markup-compatibility/2006">
              <mc:Choice xmlns:v="urn:schemas-microsoft-com:vml" Requires="v">
                <p:oleObj spid="_x0000_s1814715" name="Equation" r:id="rId11" imgW="2260440" imgH="457200" progId="Equation.DSMT4">
                  <p:embed/>
                </p:oleObj>
              </mc:Choice>
              <mc:Fallback>
                <p:oleObj name="Equation" r:id="rId11" imgW="2260440" imgH="457200" progId="Equation.DSMT4">
                  <p:embed/>
                  <p:pic>
                    <p:nvPicPr>
                      <p:cNvPr id="7" name="Object 6">
                        <a:extLst>
                          <a:ext uri="{FF2B5EF4-FFF2-40B4-BE49-F238E27FC236}">
                            <a16:creationId xmlns:a16="http://schemas.microsoft.com/office/drawing/2014/main" xmlns="" id="{87A059FC-DE14-484A-B305-6548BE17A05F}"/>
                          </a:ext>
                        </a:extLst>
                      </p:cNvPr>
                      <p:cNvPicPr>
                        <a:picLocks noChangeAspect="1" noChangeArrowheads="1"/>
                      </p:cNvPicPr>
                      <p:nvPr/>
                    </p:nvPicPr>
                    <p:blipFill>
                      <a:blip r:embed="rId12"/>
                      <a:srcRect/>
                      <a:stretch>
                        <a:fillRect/>
                      </a:stretch>
                    </p:blipFill>
                    <p:spPr bwMode="auto">
                      <a:xfrm>
                        <a:off x="4753173" y="1797546"/>
                        <a:ext cx="3851275"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11" name="Right Arrow 10">
            <a:extLst>
              <a:ext uri="{FF2B5EF4-FFF2-40B4-BE49-F238E27FC236}">
                <a16:creationId xmlns:a16="http://schemas.microsoft.com/office/drawing/2014/main" xmlns="" id="{BA5DCD74-BDB9-42A6-8664-C8D8A279D3C1}"/>
              </a:ext>
            </a:extLst>
          </p:cNvPr>
          <p:cNvSpPr/>
          <p:nvPr/>
        </p:nvSpPr>
        <p:spPr>
          <a:xfrm>
            <a:off x="3027780" y="885378"/>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Rectangle 11">
            <a:extLst>
              <a:ext uri="{FF2B5EF4-FFF2-40B4-BE49-F238E27FC236}">
                <a16:creationId xmlns:a16="http://schemas.microsoft.com/office/drawing/2014/main" xmlns="" id="{0A92A430-9D6F-4673-B1D4-1D8364C91465}"/>
              </a:ext>
            </a:extLst>
          </p:cNvPr>
          <p:cNvSpPr/>
          <p:nvPr/>
        </p:nvSpPr>
        <p:spPr>
          <a:xfrm>
            <a:off x="163504" y="2636912"/>
            <a:ext cx="3456383" cy="338554"/>
          </a:xfrm>
          <a:prstGeom prst="rect">
            <a:avLst/>
          </a:prstGeom>
        </p:spPr>
        <p:txBody>
          <a:bodyPr wrap="square">
            <a:spAutoFit/>
          </a:bodyPr>
          <a:lstStyle/>
          <a:p>
            <a:pPr algn="just"/>
            <a:r>
              <a:rPr lang="ru-RU" sz="1600" dirty="0">
                <a:latin typeface="Arial" pitchFamily="34" charset="0"/>
                <a:cs typeface="Arial" pitchFamily="34" charset="0"/>
              </a:rPr>
              <a:t>Полный поток первой компоненты</a:t>
            </a:r>
          </a:p>
        </p:txBody>
      </p:sp>
      <p:graphicFrame>
        <p:nvGraphicFramePr>
          <p:cNvPr id="13" name="Object 12">
            <a:extLst>
              <a:ext uri="{FF2B5EF4-FFF2-40B4-BE49-F238E27FC236}">
                <a16:creationId xmlns:a16="http://schemas.microsoft.com/office/drawing/2014/main" xmlns="" id="{028031F8-DD73-4474-BD43-E6F7A46CA433}"/>
              </a:ext>
            </a:extLst>
          </p:cNvPr>
          <p:cNvGraphicFramePr>
            <a:graphicFrameLocks noChangeAspect="1"/>
          </p:cNvGraphicFramePr>
          <p:nvPr>
            <p:extLst>
              <p:ext uri="{D42A27DB-BD31-4B8C-83A1-F6EECF244321}">
                <p14:modId xmlns:p14="http://schemas.microsoft.com/office/powerpoint/2010/main" val="2114962833"/>
              </p:ext>
            </p:extLst>
          </p:nvPr>
        </p:nvGraphicFramePr>
        <p:xfrm>
          <a:off x="172557" y="3026074"/>
          <a:ext cx="7977188" cy="727075"/>
        </p:xfrm>
        <a:graphic>
          <a:graphicData uri="http://schemas.openxmlformats.org/presentationml/2006/ole">
            <mc:AlternateContent xmlns:mc="http://schemas.openxmlformats.org/markup-compatibility/2006">
              <mc:Choice xmlns:v="urn:schemas-microsoft-com:vml" Requires="v">
                <p:oleObj spid="_x0000_s1814716" name="Equation" r:id="rId13" imgW="4673520" imgH="431640" progId="Equation.DSMT4">
                  <p:embed/>
                </p:oleObj>
              </mc:Choice>
              <mc:Fallback>
                <p:oleObj name="Equation" r:id="rId13" imgW="4673520" imgH="431640" progId="Equation.DSMT4">
                  <p:embed/>
                  <p:pic>
                    <p:nvPicPr>
                      <p:cNvPr id="10" name="Object 9">
                        <a:extLst>
                          <a:ext uri="{FF2B5EF4-FFF2-40B4-BE49-F238E27FC236}">
                            <a16:creationId xmlns:a16="http://schemas.microsoft.com/office/drawing/2014/main" xmlns="" id="{575480D0-CAF4-459E-AD38-82911FE83CDD}"/>
                          </a:ext>
                        </a:extLst>
                      </p:cNvPr>
                      <p:cNvPicPr>
                        <a:picLocks noChangeAspect="1" noChangeArrowheads="1"/>
                      </p:cNvPicPr>
                      <p:nvPr/>
                    </p:nvPicPr>
                    <p:blipFill>
                      <a:blip r:embed="rId14"/>
                      <a:srcRect/>
                      <a:stretch>
                        <a:fillRect/>
                      </a:stretch>
                    </p:blipFill>
                    <p:spPr bwMode="auto">
                      <a:xfrm>
                        <a:off x="172557" y="3026074"/>
                        <a:ext cx="7977188"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14" name="Rectangle 13">
            <a:extLst>
              <a:ext uri="{FF2B5EF4-FFF2-40B4-BE49-F238E27FC236}">
                <a16:creationId xmlns:a16="http://schemas.microsoft.com/office/drawing/2014/main" xmlns="" id="{B266F5C7-C86D-42C1-A609-7E142D2E604E}"/>
              </a:ext>
            </a:extLst>
          </p:cNvPr>
          <p:cNvSpPr/>
          <p:nvPr/>
        </p:nvSpPr>
        <p:spPr>
          <a:xfrm>
            <a:off x="167101" y="3843683"/>
            <a:ext cx="3456383" cy="338554"/>
          </a:xfrm>
          <a:prstGeom prst="rect">
            <a:avLst/>
          </a:prstGeom>
        </p:spPr>
        <p:txBody>
          <a:bodyPr wrap="square">
            <a:spAutoFit/>
          </a:bodyPr>
          <a:lstStyle/>
          <a:p>
            <a:pPr algn="just"/>
            <a:r>
              <a:rPr lang="ru-RU" sz="1600" dirty="0">
                <a:latin typeface="Arial" pitchFamily="34" charset="0"/>
                <a:cs typeface="Arial" pitchFamily="34" charset="0"/>
              </a:rPr>
              <a:t>Полный поток второй компоненты</a:t>
            </a:r>
          </a:p>
        </p:txBody>
      </p:sp>
      <p:graphicFrame>
        <p:nvGraphicFramePr>
          <p:cNvPr id="15" name="Object 14">
            <a:extLst>
              <a:ext uri="{FF2B5EF4-FFF2-40B4-BE49-F238E27FC236}">
                <a16:creationId xmlns:a16="http://schemas.microsoft.com/office/drawing/2014/main" xmlns="" id="{CC1ADB29-291F-4A77-B6F0-006C4EFC2E23}"/>
              </a:ext>
            </a:extLst>
          </p:cNvPr>
          <p:cNvGraphicFramePr>
            <a:graphicFrameLocks noChangeAspect="1"/>
          </p:cNvGraphicFramePr>
          <p:nvPr>
            <p:extLst>
              <p:ext uri="{D42A27DB-BD31-4B8C-83A1-F6EECF244321}">
                <p14:modId xmlns:p14="http://schemas.microsoft.com/office/powerpoint/2010/main" val="1250461624"/>
              </p:ext>
            </p:extLst>
          </p:nvPr>
        </p:nvGraphicFramePr>
        <p:xfrm>
          <a:off x="158196" y="4224861"/>
          <a:ext cx="8193087" cy="727075"/>
        </p:xfrm>
        <a:graphic>
          <a:graphicData uri="http://schemas.openxmlformats.org/presentationml/2006/ole">
            <mc:AlternateContent xmlns:mc="http://schemas.openxmlformats.org/markup-compatibility/2006">
              <mc:Choice xmlns:v="urn:schemas-microsoft-com:vml" Requires="v">
                <p:oleObj spid="_x0000_s1814717" name="Equation" r:id="rId15" imgW="4800600" imgH="431640" progId="Equation.DSMT4">
                  <p:embed/>
                </p:oleObj>
              </mc:Choice>
              <mc:Fallback>
                <p:oleObj name="Equation" r:id="rId15" imgW="4800600" imgH="431640" progId="Equation.DSMT4">
                  <p:embed/>
                  <p:pic>
                    <p:nvPicPr>
                      <p:cNvPr id="13" name="Object 12">
                        <a:extLst>
                          <a:ext uri="{FF2B5EF4-FFF2-40B4-BE49-F238E27FC236}">
                            <a16:creationId xmlns:a16="http://schemas.microsoft.com/office/drawing/2014/main" xmlns="" id="{028031F8-DD73-4474-BD43-E6F7A46CA433}"/>
                          </a:ext>
                        </a:extLst>
                      </p:cNvPr>
                      <p:cNvPicPr>
                        <a:picLocks noChangeAspect="1" noChangeArrowheads="1"/>
                      </p:cNvPicPr>
                      <p:nvPr/>
                    </p:nvPicPr>
                    <p:blipFill>
                      <a:blip r:embed="rId16"/>
                      <a:srcRect/>
                      <a:stretch>
                        <a:fillRect/>
                      </a:stretch>
                    </p:blipFill>
                    <p:spPr bwMode="auto">
                      <a:xfrm>
                        <a:off x="158196" y="4224861"/>
                        <a:ext cx="8193087"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16" name="Rectangle 15">
            <a:extLst>
              <a:ext uri="{FF2B5EF4-FFF2-40B4-BE49-F238E27FC236}">
                <a16:creationId xmlns:a16="http://schemas.microsoft.com/office/drawing/2014/main" xmlns="" id="{D5B6E659-4067-4D3B-AA09-76B5ADF05FAD}"/>
              </a:ext>
            </a:extLst>
          </p:cNvPr>
          <p:cNvSpPr/>
          <p:nvPr/>
        </p:nvSpPr>
        <p:spPr>
          <a:xfrm>
            <a:off x="167101" y="5106670"/>
            <a:ext cx="3580759" cy="338554"/>
          </a:xfrm>
          <a:prstGeom prst="rect">
            <a:avLst/>
          </a:prstGeom>
        </p:spPr>
        <p:txBody>
          <a:bodyPr wrap="square">
            <a:spAutoFit/>
          </a:bodyPr>
          <a:lstStyle/>
          <a:p>
            <a:pPr algn="just"/>
            <a:r>
              <a:rPr lang="ru-RU" sz="1600" dirty="0">
                <a:latin typeface="Arial" pitchFamily="34" charset="0"/>
                <a:cs typeface="Arial" pitchFamily="34" charset="0"/>
              </a:rPr>
              <a:t>Коэффициент взаимной диффузии</a:t>
            </a:r>
          </a:p>
        </p:txBody>
      </p:sp>
      <p:graphicFrame>
        <p:nvGraphicFramePr>
          <p:cNvPr id="17" name="Object 16">
            <a:extLst>
              <a:ext uri="{FF2B5EF4-FFF2-40B4-BE49-F238E27FC236}">
                <a16:creationId xmlns:a16="http://schemas.microsoft.com/office/drawing/2014/main" xmlns="" id="{802D88EA-886A-4C7A-BF23-914C65091871}"/>
              </a:ext>
            </a:extLst>
          </p:cNvPr>
          <p:cNvGraphicFramePr>
            <a:graphicFrameLocks noChangeAspect="1"/>
          </p:cNvGraphicFramePr>
          <p:nvPr>
            <p:extLst>
              <p:ext uri="{D42A27DB-BD31-4B8C-83A1-F6EECF244321}">
                <p14:modId xmlns:p14="http://schemas.microsoft.com/office/powerpoint/2010/main" val="2678449550"/>
              </p:ext>
            </p:extLst>
          </p:nvPr>
        </p:nvGraphicFramePr>
        <p:xfrm>
          <a:off x="251520" y="5471195"/>
          <a:ext cx="2535238" cy="727075"/>
        </p:xfrm>
        <a:graphic>
          <a:graphicData uri="http://schemas.openxmlformats.org/presentationml/2006/ole">
            <mc:AlternateContent xmlns:mc="http://schemas.openxmlformats.org/markup-compatibility/2006">
              <mc:Choice xmlns:v="urn:schemas-microsoft-com:vml" Requires="v">
                <p:oleObj spid="_x0000_s1814718" name="Equation" r:id="rId17" imgW="1485720" imgH="431640" progId="Equation.DSMT4">
                  <p:embed/>
                </p:oleObj>
              </mc:Choice>
              <mc:Fallback>
                <p:oleObj name="Equation" r:id="rId17" imgW="1485720" imgH="431640" progId="Equation.DSMT4">
                  <p:embed/>
                  <p:pic>
                    <p:nvPicPr>
                      <p:cNvPr id="15" name="Object 14">
                        <a:extLst>
                          <a:ext uri="{FF2B5EF4-FFF2-40B4-BE49-F238E27FC236}">
                            <a16:creationId xmlns:a16="http://schemas.microsoft.com/office/drawing/2014/main" xmlns="" id="{CC1ADB29-291F-4A77-B6F0-006C4EFC2E23}"/>
                          </a:ext>
                        </a:extLst>
                      </p:cNvPr>
                      <p:cNvPicPr>
                        <a:picLocks noChangeAspect="1" noChangeArrowheads="1"/>
                      </p:cNvPicPr>
                      <p:nvPr/>
                    </p:nvPicPr>
                    <p:blipFill>
                      <a:blip r:embed="rId18"/>
                      <a:srcRect/>
                      <a:stretch>
                        <a:fillRect/>
                      </a:stretch>
                    </p:blipFill>
                    <p:spPr bwMode="auto">
                      <a:xfrm>
                        <a:off x="251520" y="5471195"/>
                        <a:ext cx="2535238"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18" name="Rectangle 17">
            <a:extLst>
              <a:ext uri="{FF2B5EF4-FFF2-40B4-BE49-F238E27FC236}">
                <a16:creationId xmlns:a16="http://schemas.microsoft.com/office/drawing/2014/main" xmlns="" id="{A0E1A73D-5DC1-486F-8696-AA6DB6E27DB6}"/>
              </a:ext>
            </a:extLst>
          </p:cNvPr>
          <p:cNvSpPr/>
          <p:nvPr/>
        </p:nvSpPr>
        <p:spPr>
          <a:xfrm>
            <a:off x="4427984" y="5132641"/>
            <a:ext cx="2664296" cy="338554"/>
          </a:xfrm>
          <a:prstGeom prst="rect">
            <a:avLst/>
          </a:prstGeom>
        </p:spPr>
        <p:txBody>
          <a:bodyPr wrap="square">
            <a:spAutoFit/>
          </a:bodyPr>
          <a:lstStyle/>
          <a:p>
            <a:pPr algn="just"/>
            <a:r>
              <a:rPr lang="ru-RU" sz="1600" dirty="0">
                <a:latin typeface="Arial" pitchFamily="34" charset="0"/>
                <a:cs typeface="Arial" pitchFamily="34" charset="0"/>
              </a:rPr>
              <a:t>В модели твердых шаров</a:t>
            </a:r>
          </a:p>
        </p:txBody>
      </p:sp>
      <p:graphicFrame>
        <p:nvGraphicFramePr>
          <p:cNvPr id="19" name="Object 18">
            <a:extLst>
              <a:ext uri="{FF2B5EF4-FFF2-40B4-BE49-F238E27FC236}">
                <a16:creationId xmlns:a16="http://schemas.microsoft.com/office/drawing/2014/main" xmlns="" id="{B2E918F5-0DE3-4E74-A3AE-7C059F1FA29B}"/>
              </a:ext>
            </a:extLst>
          </p:cNvPr>
          <p:cNvGraphicFramePr>
            <a:graphicFrameLocks noChangeAspect="1"/>
          </p:cNvGraphicFramePr>
          <p:nvPr>
            <p:extLst>
              <p:ext uri="{D42A27DB-BD31-4B8C-83A1-F6EECF244321}">
                <p14:modId xmlns:p14="http://schemas.microsoft.com/office/powerpoint/2010/main" val="3827306444"/>
              </p:ext>
            </p:extLst>
          </p:nvPr>
        </p:nvGraphicFramePr>
        <p:xfrm>
          <a:off x="3851920" y="5470525"/>
          <a:ext cx="4076700" cy="900113"/>
        </p:xfrm>
        <a:graphic>
          <a:graphicData uri="http://schemas.openxmlformats.org/presentationml/2006/ole">
            <mc:AlternateContent xmlns:mc="http://schemas.openxmlformats.org/markup-compatibility/2006">
              <mc:Choice xmlns:v="urn:schemas-microsoft-com:vml" Requires="v">
                <p:oleObj spid="_x0000_s1814719" name="Equation" r:id="rId19" imgW="2387520" imgH="533160" progId="Equation.DSMT4">
                  <p:embed/>
                </p:oleObj>
              </mc:Choice>
              <mc:Fallback>
                <p:oleObj name="Equation" r:id="rId19" imgW="2387520" imgH="533160" progId="Equation.DSMT4">
                  <p:embed/>
                  <p:pic>
                    <p:nvPicPr>
                      <p:cNvPr id="17" name="Object 16">
                        <a:extLst>
                          <a:ext uri="{FF2B5EF4-FFF2-40B4-BE49-F238E27FC236}">
                            <a16:creationId xmlns:a16="http://schemas.microsoft.com/office/drawing/2014/main" xmlns="" id="{802D88EA-886A-4C7A-BF23-914C65091871}"/>
                          </a:ext>
                        </a:extLst>
                      </p:cNvPr>
                      <p:cNvPicPr>
                        <a:picLocks noChangeAspect="1" noChangeArrowheads="1"/>
                      </p:cNvPicPr>
                      <p:nvPr/>
                    </p:nvPicPr>
                    <p:blipFill>
                      <a:blip r:embed="rId20"/>
                      <a:srcRect/>
                      <a:stretch>
                        <a:fillRect/>
                      </a:stretch>
                    </p:blipFill>
                    <p:spPr bwMode="auto">
                      <a:xfrm>
                        <a:off x="3851920" y="5470525"/>
                        <a:ext cx="4076700"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20" name="Object 19">
            <a:extLst>
              <a:ext uri="{FF2B5EF4-FFF2-40B4-BE49-F238E27FC236}">
                <a16:creationId xmlns:a16="http://schemas.microsoft.com/office/drawing/2014/main" xmlns="" id="{37883896-1FE1-4BAD-9F32-D20444DD57BE}"/>
              </a:ext>
            </a:extLst>
          </p:cNvPr>
          <p:cNvGraphicFramePr>
            <a:graphicFrameLocks noChangeAspect="1"/>
          </p:cNvGraphicFramePr>
          <p:nvPr>
            <p:extLst>
              <p:ext uri="{D42A27DB-BD31-4B8C-83A1-F6EECF244321}">
                <p14:modId xmlns:p14="http://schemas.microsoft.com/office/powerpoint/2010/main" val="2635687513"/>
              </p:ext>
            </p:extLst>
          </p:nvPr>
        </p:nvGraphicFramePr>
        <p:xfrm>
          <a:off x="3890838" y="6370638"/>
          <a:ext cx="1582737" cy="428625"/>
        </p:xfrm>
        <a:graphic>
          <a:graphicData uri="http://schemas.openxmlformats.org/presentationml/2006/ole">
            <mc:AlternateContent xmlns:mc="http://schemas.openxmlformats.org/markup-compatibility/2006">
              <mc:Choice xmlns:v="urn:schemas-microsoft-com:vml" Requires="v">
                <p:oleObj spid="_x0000_s1814720" name="Equation" r:id="rId21" imgW="927000" imgH="253800" progId="Equation.DSMT4">
                  <p:embed/>
                </p:oleObj>
              </mc:Choice>
              <mc:Fallback>
                <p:oleObj name="Equation" r:id="rId21" imgW="927000" imgH="253800" progId="Equation.DSMT4">
                  <p:embed/>
                  <p:pic>
                    <p:nvPicPr>
                      <p:cNvPr id="19" name="Object 18">
                        <a:extLst>
                          <a:ext uri="{FF2B5EF4-FFF2-40B4-BE49-F238E27FC236}">
                            <a16:creationId xmlns:a16="http://schemas.microsoft.com/office/drawing/2014/main" xmlns="" id="{B2E918F5-0DE3-4E74-A3AE-7C059F1FA29B}"/>
                          </a:ext>
                        </a:extLst>
                      </p:cNvPr>
                      <p:cNvPicPr>
                        <a:picLocks noChangeAspect="1" noChangeArrowheads="1"/>
                      </p:cNvPicPr>
                      <p:nvPr/>
                    </p:nvPicPr>
                    <p:blipFill>
                      <a:blip r:embed="rId22"/>
                      <a:srcRect/>
                      <a:stretch>
                        <a:fillRect/>
                      </a:stretch>
                    </p:blipFill>
                    <p:spPr bwMode="auto">
                      <a:xfrm>
                        <a:off x="3890838" y="6370638"/>
                        <a:ext cx="1582737"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graphicFrame>
        <p:nvGraphicFramePr>
          <p:cNvPr id="21" name="Object 20">
            <a:extLst>
              <a:ext uri="{FF2B5EF4-FFF2-40B4-BE49-F238E27FC236}">
                <a16:creationId xmlns:a16="http://schemas.microsoft.com/office/drawing/2014/main" xmlns="" id="{6B3F8BC2-C01E-4968-A04E-7F7F127E51B0}"/>
              </a:ext>
            </a:extLst>
          </p:cNvPr>
          <p:cNvGraphicFramePr>
            <a:graphicFrameLocks noChangeAspect="1"/>
          </p:cNvGraphicFramePr>
          <p:nvPr>
            <p:extLst>
              <p:ext uri="{D42A27DB-BD31-4B8C-83A1-F6EECF244321}">
                <p14:modId xmlns:p14="http://schemas.microsoft.com/office/powerpoint/2010/main" val="536097218"/>
              </p:ext>
            </p:extLst>
          </p:nvPr>
        </p:nvGraphicFramePr>
        <p:xfrm>
          <a:off x="6080123" y="6370638"/>
          <a:ext cx="803275" cy="385763"/>
        </p:xfrm>
        <a:graphic>
          <a:graphicData uri="http://schemas.openxmlformats.org/presentationml/2006/ole">
            <mc:AlternateContent xmlns:mc="http://schemas.openxmlformats.org/markup-compatibility/2006">
              <mc:Choice xmlns:v="urn:schemas-microsoft-com:vml" Requires="v">
                <p:oleObj spid="_x0000_s1814721" name="Equation" r:id="rId23" imgW="469800" imgH="228600" progId="Equation.DSMT4">
                  <p:embed/>
                </p:oleObj>
              </mc:Choice>
              <mc:Fallback>
                <p:oleObj name="Equation" r:id="rId23" imgW="469800" imgH="228600" progId="Equation.DSMT4">
                  <p:embed/>
                  <p:pic>
                    <p:nvPicPr>
                      <p:cNvPr id="20" name="Object 19">
                        <a:extLst>
                          <a:ext uri="{FF2B5EF4-FFF2-40B4-BE49-F238E27FC236}">
                            <a16:creationId xmlns:a16="http://schemas.microsoft.com/office/drawing/2014/main" xmlns="" id="{37883896-1FE1-4BAD-9F32-D20444DD57BE}"/>
                          </a:ext>
                        </a:extLst>
                      </p:cNvPr>
                      <p:cNvPicPr>
                        <a:picLocks noChangeAspect="1" noChangeArrowheads="1"/>
                      </p:cNvPicPr>
                      <p:nvPr/>
                    </p:nvPicPr>
                    <p:blipFill>
                      <a:blip r:embed="rId24"/>
                      <a:srcRect/>
                      <a:stretch>
                        <a:fillRect/>
                      </a:stretch>
                    </p:blipFill>
                    <p:spPr bwMode="auto">
                      <a:xfrm>
                        <a:off x="6080123" y="6370638"/>
                        <a:ext cx="803275"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22" name="Rectangle 21">
            <a:extLst>
              <a:ext uri="{FF2B5EF4-FFF2-40B4-BE49-F238E27FC236}">
                <a16:creationId xmlns:a16="http://schemas.microsoft.com/office/drawing/2014/main" xmlns="" id="{A11B23DA-1044-4966-BC35-3B9B9F294F89}"/>
              </a:ext>
            </a:extLst>
          </p:cNvPr>
          <p:cNvSpPr/>
          <p:nvPr/>
        </p:nvSpPr>
        <p:spPr>
          <a:xfrm>
            <a:off x="7075077" y="6381328"/>
            <a:ext cx="1871700" cy="338554"/>
          </a:xfrm>
          <a:prstGeom prst="rect">
            <a:avLst/>
          </a:prstGeom>
        </p:spPr>
        <p:txBody>
          <a:bodyPr wrap="square">
            <a:spAutoFit/>
          </a:bodyPr>
          <a:lstStyle/>
          <a:p>
            <a:pPr algn="just"/>
            <a:r>
              <a:rPr lang="ru-RU" sz="1600" dirty="0">
                <a:latin typeface="Arial" pitchFamily="34" charset="0"/>
                <a:cs typeface="Arial" pitchFamily="34" charset="0"/>
              </a:rPr>
              <a:t>радиусы шаров</a:t>
            </a:r>
          </a:p>
        </p:txBody>
      </p:sp>
      <p:graphicFrame>
        <p:nvGraphicFramePr>
          <p:cNvPr id="23" name="Object 22">
            <a:extLst>
              <a:ext uri="{FF2B5EF4-FFF2-40B4-BE49-F238E27FC236}">
                <a16:creationId xmlns:a16="http://schemas.microsoft.com/office/drawing/2014/main" xmlns="" id="{802D88EA-886A-4C7A-BF23-914C65091871}"/>
              </a:ext>
            </a:extLst>
          </p:cNvPr>
          <p:cNvGraphicFramePr>
            <a:graphicFrameLocks noChangeAspect="1"/>
          </p:cNvGraphicFramePr>
          <p:nvPr>
            <p:extLst>
              <p:ext uri="{D42A27DB-BD31-4B8C-83A1-F6EECF244321}">
                <p14:modId xmlns:p14="http://schemas.microsoft.com/office/powerpoint/2010/main" val="2594309460"/>
              </p:ext>
            </p:extLst>
          </p:nvPr>
        </p:nvGraphicFramePr>
        <p:xfrm>
          <a:off x="251520" y="6313482"/>
          <a:ext cx="1757363" cy="406400"/>
        </p:xfrm>
        <a:graphic>
          <a:graphicData uri="http://schemas.openxmlformats.org/presentationml/2006/ole">
            <mc:AlternateContent xmlns:mc="http://schemas.openxmlformats.org/markup-compatibility/2006">
              <mc:Choice xmlns:v="urn:schemas-microsoft-com:vml" Requires="v">
                <p:oleObj spid="_x0000_s1814722" name="Equation" r:id="rId25" imgW="1028520" imgH="241200" progId="Equation.DSMT4">
                  <p:embed/>
                </p:oleObj>
              </mc:Choice>
              <mc:Fallback>
                <p:oleObj name="Equation" r:id="rId25" imgW="1028520" imgH="241200" progId="Equation.DSMT4">
                  <p:embed/>
                  <p:pic>
                    <p:nvPicPr>
                      <p:cNvPr id="0" name=""/>
                      <p:cNvPicPr>
                        <a:picLocks noChangeAspect="1" noChangeArrowheads="1"/>
                      </p:cNvPicPr>
                      <p:nvPr/>
                    </p:nvPicPr>
                    <p:blipFill>
                      <a:blip r:embed="rId26"/>
                      <a:srcRect/>
                      <a:stretch>
                        <a:fillRect/>
                      </a:stretch>
                    </p:blipFill>
                    <p:spPr bwMode="auto">
                      <a:xfrm>
                        <a:off x="251520" y="6313482"/>
                        <a:ext cx="175736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oleObj>
              </mc:Fallback>
            </mc:AlternateContent>
          </a:graphicData>
        </a:graphic>
      </p:graphicFrame>
      <p:sp>
        <p:nvSpPr>
          <p:cNvPr id="24" name="Rectangle 23">
            <a:extLst>
              <a:ext uri="{FF2B5EF4-FFF2-40B4-BE49-F238E27FC236}">
                <a16:creationId xmlns:a16="http://schemas.microsoft.com/office/drawing/2014/main" xmlns="" id="{D5B6E659-4067-4D3B-AA09-76B5ADF05FAD}"/>
              </a:ext>
            </a:extLst>
          </p:cNvPr>
          <p:cNvSpPr/>
          <p:nvPr/>
        </p:nvSpPr>
        <p:spPr>
          <a:xfrm>
            <a:off x="2315107" y="6330806"/>
            <a:ext cx="1115616" cy="338554"/>
          </a:xfrm>
          <a:prstGeom prst="rect">
            <a:avLst/>
          </a:prstGeom>
        </p:spPr>
        <p:txBody>
          <a:bodyPr wrap="square">
            <a:spAutoFit/>
          </a:bodyPr>
          <a:lstStyle/>
          <a:p>
            <a:pPr algn="just"/>
            <a:r>
              <a:rPr lang="ru-RU" sz="1600" dirty="0" smtClean="0">
                <a:latin typeface="Arial" pitchFamily="34" charset="0"/>
                <a:cs typeface="Arial" pitchFamily="34" charset="0"/>
              </a:rPr>
              <a:t>при </a:t>
            </a:r>
            <a:r>
              <a:rPr lang="ru-RU" sz="1600" dirty="0" err="1" smtClean="0">
                <a:latin typeface="Arial" pitchFamily="34" charset="0"/>
                <a:cs typeface="Arial" pitchFamily="34" charset="0"/>
              </a:rPr>
              <a:t>н.у</a:t>
            </a:r>
            <a:r>
              <a:rPr lang="ru-RU" sz="1600" dirty="0" smtClean="0">
                <a:latin typeface="Arial" pitchFamily="34" charset="0"/>
                <a:cs typeface="Arial" pitchFamily="34" charset="0"/>
              </a:rPr>
              <a:t>.</a:t>
            </a:r>
            <a:endParaRPr lang="ru-RU" sz="1600" dirty="0">
              <a:latin typeface="Arial" pitchFamily="34" charset="0"/>
              <a:cs typeface="Arial" pitchFamily="34" charset="0"/>
            </a:endParaRPr>
          </a:p>
        </p:txBody>
      </p:sp>
    </p:spTree>
    <p:extLst>
      <p:ext uri="{BB962C8B-B14F-4D97-AF65-F5344CB8AC3E}">
        <p14:creationId xmlns:p14="http://schemas.microsoft.com/office/powerpoint/2010/main" val="27428340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xmlns="" id="{844FC42B-1425-4451-BFD9-7F9948729B60}"/>
              </a:ext>
            </a:extLst>
          </p:cNvPr>
          <p:cNvSpPr txBox="1">
            <a:spLocks noRot="1" noChangeArrowheads="1"/>
          </p:cNvSpPr>
          <p:nvPr/>
        </p:nvSpPr>
        <p:spPr bwMode="auto">
          <a:xfrm>
            <a:off x="125760" y="44624"/>
            <a:ext cx="8892480" cy="532380"/>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Явления переноса в разреженных газах</a:t>
            </a:r>
          </a:p>
        </p:txBody>
      </p:sp>
      <p:graphicFrame>
        <p:nvGraphicFramePr>
          <p:cNvPr id="5" name="Object 4">
            <a:extLst>
              <a:ext uri="{FF2B5EF4-FFF2-40B4-BE49-F238E27FC236}">
                <a16:creationId xmlns:a16="http://schemas.microsoft.com/office/drawing/2014/main" xmlns="" id="{19EAFCBF-6872-49C2-A343-38B02684FEF2}"/>
              </a:ext>
            </a:extLst>
          </p:cNvPr>
          <p:cNvGraphicFramePr>
            <a:graphicFrameLocks noChangeAspect="1"/>
          </p:cNvGraphicFramePr>
          <p:nvPr>
            <p:extLst>
              <p:ext uri="{D42A27DB-BD31-4B8C-83A1-F6EECF244321}">
                <p14:modId xmlns:p14="http://schemas.microsoft.com/office/powerpoint/2010/main" val="3969067446"/>
              </p:ext>
            </p:extLst>
          </p:nvPr>
        </p:nvGraphicFramePr>
        <p:xfrm>
          <a:off x="4932040" y="668187"/>
          <a:ext cx="2609850" cy="728662"/>
        </p:xfrm>
        <a:graphic>
          <a:graphicData uri="http://schemas.openxmlformats.org/presentationml/2006/ole">
            <mc:AlternateContent xmlns:mc="http://schemas.openxmlformats.org/markup-compatibility/2006">
              <mc:Choice xmlns:v="urn:schemas-microsoft-com:vml" Requires="v">
                <p:oleObj spid="_x0000_s1784456" name="Equation" r:id="rId3" imgW="1536480" imgH="431640" progId="Equation.DSMT4">
                  <p:embed/>
                </p:oleObj>
              </mc:Choice>
              <mc:Fallback>
                <p:oleObj name="Equation" r:id="rId3" imgW="1536480" imgH="431640" progId="Equation.DSMT4">
                  <p:embed/>
                  <p:pic>
                    <p:nvPicPr>
                      <p:cNvPr id="10" name="Object 9"/>
                      <p:cNvPicPr>
                        <a:picLocks noChangeAspect="1" noChangeArrowheads="1"/>
                      </p:cNvPicPr>
                      <p:nvPr/>
                    </p:nvPicPr>
                    <p:blipFill>
                      <a:blip r:embed="rId4"/>
                      <a:srcRect/>
                      <a:stretch>
                        <a:fillRect/>
                      </a:stretch>
                    </p:blipFill>
                    <p:spPr bwMode="auto">
                      <a:xfrm>
                        <a:off x="4932040" y="668187"/>
                        <a:ext cx="2609850" cy="728662"/>
                      </a:xfrm>
                      <a:prstGeom prst="rect">
                        <a:avLst/>
                      </a:prstGeom>
                      <a:noFill/>
                      <a:ln w="31750">
                        <a:noFill/>
                        <a:miter lim="800000"/>
                        <a:headEnd/>
                        <a:tailEnd/>
                      </a:ln>
                    </p:spPr>
                  </p:pic>
                </p:oleObj>
              </mc:Fallback>
            </mc:AlternateContent>
          </a:graphicData>
        </a:graphic>
      </p:graphicFrame>
      <p:sp>
        <p:nvSpPr>
          <p:cNvPr id="6" name="Rectangle 5">
            <a:extLst>
              <a:ext uri="{FF2B5EF4-FFF2-40B4-BE49-F238E27FC236}">
                <a16:creationId xmlns:a16="http://schemas.microsoft.com/office/drawing/2014/main" xmlns="" id="{443B488A-219E-4EFA-8A9C-A2532B9DD017}"/>
              </a:ext>
            </a:extLst>
          </p:cNvPr>
          <p:cNvSpPr/>
          <p:nvPr/>
        </p:nvSpPr>
        <p:spPr>
          <a:xfrm>
            <a:off x="125760" y="627484"/>
            <a:ext cx="4475319" cy="830997"/>
          </a:xfrm>
          <a:prstGeom prst="rect">
            <a:avLst/>
          </a:prstGeom>
        </p:spPr>
        <p:txBody>
          <a:bodyPr wrap="square">
            <a:spAutoFit/>
          </a:bodyPr>
          <a:lstStyle/>
          <a:p>
            <a:pPr algn="just"/>
            <a:r>
              <a:rPr lang="ru-RU" sz="1600" dirty="0">
                <a:latin typeface="Arial" pitchFamily="34" charset="0"/>
                <a:cs typeface="Arial" pitchFamily="34" charset="0"/>
              </a:rPr>
              <a:t>Длина свободного пробега в газе обратно пропорциональна концентрации или давлению при постоянной температуре</a:t>
            </a:r>
          </a:p>
        </p:txBody>
      </p:sp>
      <p:graphicFrame>
        <p:nvGraphicFramePr>
          <p:cNvPr id="7" name="Object 6">
            <a:extLst>
              <a:ext uri="{FF2B5EF4-FFF2-40B4-BE49-F238E27FC236}">
                <a16:creationId xmlns:a16="http://schemas.microsoft.com/office/drawing/2014/main" xmlns="" id="{2938D492-5C71-4ED5-9B9B-AA831B707591}"/>
              </a:ext>
            </a:extLst>
          </p:cNvPr>
          <p:cNvGraphicFramePr>
            <a:graphicFrameLocks noChangeAspect="1"/>
          </p:cNvGraphicFramePr>
          <p:nvPr>
            <p:extLst>
              <p:ext uri="{D42A27DB-BD31-4B8C-83A1-F6EECF244321}">
                <p14:modId xmlns:p14="http://schemas.microsoft.com/office/powerpoint/2010/main" val="1268475360"/>
              </p:ext>
            </p:extLst>
          </p:nvPr>
        </p:nvGraphicFramePr>
        <p:xfrm>
          <a:off x="326480" y="2060848"/>
          <a:ext cx="1230312" cy="385763"/>
        </p:xfrm>
        <a:graphic>
          <a:graphicData uri="http://schemas.openxmlformats.org/presentationml/2006/ole">
            <mc:AlternateContent xmlns:mc="http://schemas.openxmlformats.org/markup-compatibility/2006">
              <mc:Choice xmlns:v="urn:schemas-microsoft-com:vml" Requires="v">
                <p:oleObj spid="_x0000_s1784457" name="Equation" r:id="rId5" imgW="723600" imgH="228600" progId="Equation.DSMT4">
                  <p:embed/>
                </p:oleObj>
              </mc:Choice>
              <mc:Fallback>
                <p:oleObj name="Equation" r:id="rId5" imgW="723600" imgH="228600" progId="Equation.DSMT4">
                  <p:embed/>
                  <p:pic>
                    <p:nvPicPr>
                      <p:cNvPr id="5" name="Object 4">
                        <a:extLst>
                          <a:ext uri="{FF2B5EF4-FFF2-40B4-BE49-F238E27FC236}">
                            <a16:creationId xmlns:a16="http://schemas.microsoft.com/office/drawing/2014/main" xmlns="" id="{19EAFCBF-6872-49C2-A343-38B02684FEF2}"/>
                          </a:ext>
                        </a:extLst>
                      </p:cNvPr>
                      <p:cNvPicPr>
                        <a:picLocks noChangeAspect="1" noChangeArrowheads="1"/>
                      </p:cNvPicPr>
                      <p:nvPr/>
                    </p:nvPicPr>
                    <p:blipFill>
                      <a:blip r:embed="rId6"/>
                      <a:srcRect/>
                      <a:stretch>
                        <a:fillRect/>
                      </a:stretch>
                    </p:blipFill>
                    <p:spPr bwMode="auto">
                      <a:xfrm>
                        <a:off x="326480" y="2060848"/>
                        <a:ext cx="1230312" cy="385763"/>
                      </a:xfrm>
                      <a:prstGeom prst="rect">
                        <a:avLst/>
                      </a:prstGeom>
                      <a:noFill/>
                      <a:ln w="31750">
                        <a:noFill/>
                        <a:miter lim="800000"/>
                        <a:headEnd/>
                        <a:tailEnd/>
                      </a:ln>
                    </p:spPr>
                  </p:pic>
                </p:oleObj>
              </mc:Fallback>
            </mc:AlternateContent>
          </a:graphicData>
        </a:graphic>
      </p:graphicFrame>
      <p:sp>
        <p:nvSpPr>
          <p:cNvPr id="8" name="Rectangle 7">
            <a:extLst>
              <a:ext uri="{FF2B5EF4-FFF2-40B4-BE49-F238E27FC236}">
                <a16:creationId xmlns:a16="http://schemas.microsoft.com/office/drawing/2014/main" xmlns="" id="{15C1109A-3443-4B4D-B682-418C44FE6D3B}"/>
              </a:ext>
            </a:extLst>
          </p:cNvPr>
          <p:cNvSpPr/>
          <p:nvPr/>
        </p:nvSpPr>
        <p:spPr>
          <a:xfrm>
            <a:off x="155141" y="1574898"/>
            <a:ext cx="2862064" cy="338554"/>
          </a:xfrm>
          <a:prstGeom prst="rect">
            <a:avLst/>
          </a:prstGeom>
        </p:spPr>
        <p:txBody>
          <a:bodyPr wrap="square">
            <a:spAutoFit/>
          </a:bodyPr>
          <a:lstStyle/>
          <a:p>
            <a:pPr algn="just"/>
            <a:r>
              <a:rPr lang="ru-RU" sz="1600" dirty="0">
                <a:latin typeface="Arial" pitchFamily="34" charset="0"/>
                <a:cs typeface="Arial" pitchFamily="34" charset="0"/>
              </a:rPr>
              <a:t>При нормальном давлении</a:t>
            </a:r>
          </a:p>
        </p:txBody>
      </p:sp>
      <p:graphicFrame>
        <p:nvGraphicFramePr>
          <p:cNvPr id="9" name="Object 8">
            <a:extLst>
              <a:ext uri="{FF2B5EF4-FFF2-40B4-BE49-F238E27FC236}">
                <a16:creationId xmlns:a16="http://schemas.microsoft.com/office/drawing/2014/main" xmlns="" id="{96B7A065-09F0-4F0C-B85E-A101D2C8AF13}"/>
              </a:ext>
            </a:extLst>
          </p:cNvPr>
          <p:cNvGraphicFramePr>
            <a:graphicFrameLocks noChangeAspect="1"/>
          </p:cNvGraphicFramePr>
          <p:nvPr>
            <p:extLst>
              <p:ext uri="{D42A27DB-BD31-4B8C-83A1-F6EECF244321}">
                <p14:modId xmlns:p14="http://schemas.microsoft.com/office/powerpoint/2010/main" val="3139485842"/>
              </p:ext>
            </p:extLst>
          </p:nvPr>
        </p:nvGraphicFramePr>
        <p:xfrm>
          <a:off x="1733062" y="2071679"/>
          <a:ext cx="1316038" cy="342900"/>
        </p:xfrm>
        <a:graphic>
          <a:graphicData uri="http://schemas.openxmlformats.org/presentationml/2006/ole">
            <mc:AlternateContent xmlns:mc="http://schemas.openxmlformats.org/markup-compatibility/2006">
              <mc:Choice xmlns:v="urn:schemas-microsoft-com:vml" Requires="v">
                <p:oleObj spid="_x0000_s1784458" name="Equation" r:id="rId7" imgW="774360" imgH="203040" progId="Equation.DSMT4">
                  <p:embed/>
                </p:oleObj>
              </mc:Choice>
              <mc:Fallback>
                <p:oleObj name="Equation" r:id="rId7" imgW="774360" imgH="203040" progId="Equation.DSMT4">
                  <p:embed/>
                  <p:pic>
                    <p:nvPicPr>
                      <p:cNvPr id="7" name="Object 6">
                        <a:extLst>
                          <a:ext uri="{FF2B5EF4-FFF2-40B4-BE49-F238E27FC236}">
                            <a16:creationId xmlns:a16="http://schemas.microsoft.com/office/drawing/2014/main" xmlns="" id="{2938D492-5C71-4ED5-9B9B-AA831B707591}"/>
                          </a:ext>
                        </a:extLst>
                      </p:cNvPr>
                      <p:cNvPicPr>
                        <a:picLocks noChangeAspect="1" noChangeArrowheads="1"/>
                      </p:cNvPicPr>
                      <p:nvPr/>
                    </p:nvPicPr>
                    <p:blipFill>
                      <a:blip r:embed="rId8"/>
                      <a:srcRect/>
                      <a:stretch>
                        <a:fillRect/>
                      </a:stretch>
                    </p:blipFill>
                    <p:spPr bwMode="auto">
                      <a:xfrm>
                        <a:off x="1733062" y="2071679"/>
                        <a:ext cx="1316038" cy="342900"/>
                      </a:xfrm>
                      <a:prstGeom prst="rect">
                        <a:avLst/>
                      </a:prstGeom>
                      <a:noFill/>
                      <a:ln w="31750">
                        <a:noFill/>
                        <a:miter lim="800000"/>
                        <a:headEnd/>
                        <a:tailEnd/>
                      </a:ln>
                    </p:spPr>
                  </p:pic>
                </p:oleObj>
              </mc:Fallback>
            </mc:AlternateContent>
          </a:graphicData>
        </a:graphic>
      </p:graphicFrame>
      <p:sp>
        <p:nvSpPr>
          <p:cNvPr id="10" name="Rectangle 9">
            <a:extLst>
              <a:ext uri="{FF2B5EF4-FFF2-40B4-BE49-F238E27FC236}">
                <a16:creationId xmlns:a16="http://schemas.microsoft.com/office/drawing/2014/main" xmlns="" id="{6CB76107-7940-4682-B61F-3EC45E161E9F}"/>
              </a:ext>
            </a:extLst>
          </p:cNvPr>
          <p:cNvSpPr/>
          <p:nvPr/>
        </p:nvSpPr>
        <p:spPr>
          <a:xfrm>
            <a:off x="3448259" y="1556792"/>
            <a:ext cx="5507506" cy="830997"/>
          </a:xfrm>
          <a:prstGeom prst="rect">
            <a:avLst/>
          </a:prstGeom>
        </p:spPr>
        <p:txBody>
          <a:bodyPr wrap="square">
            <a:spAutoFit/>
          </a:bodyPr>
          <a:lstStyle/>
          <a:p>
            <a:pPr algn="just"/>
            <a:r>
              <a:rPr lang="ru-RU" sz="1600" dirty="0">
                <a:latin typeface="Arial" pitchFamily="34" charset="0"/>
                <a:cs typeface="Arial" pitchFamily="34" charset="0"/>
              </a:rPr>
              <a:t>Вакуум – это когда при низком давлении длина свободного пробега растет и становится сравнимой с размерами сосуда</a:t>
            </a:r>
          </a:p>
        </p:txBody>
      </p:sp>
      <p:graphicFrame>
        <p:nvGraphicFramePr>
          <p:cNvPr id="11" name="Object 10">
            <a:extLst>
              <a:ext uri="{FF2B5EF4-FFF2-40B4-BE49-F238E27FC236}">
                <a16:creationId xmlns:a16="http://schemas.microsoft.com/office/drawing/2014/main" xmlns="" id="{7E2BE087-5D77-4BC2-B3A7-3F5AB2A13733}"/>
              </a:ext>
            </a:extLst>
          </p:cNvPr>
          <p:cNvGraphicFramePr>
            <a:graphicFrameLocks noChangeAspect="1"/>
          </p:cNvGraphicFramePr>
          <p:nvPr>
            <p:extLst>
              <p:ext uri="{D42A27DB-BD31-4B8C-83A1-F6EECF244321}">
                <p14:modId xmlns:p14="http://schemas.microsoft.com/office/powerpoint/2010/main" val="2623508251"/>
              </p:ext>
            </p:extLst>
          </p:nvPr>
        </p:nvGraphicFramePr>
        <p:xfrm>
          <a:off x="5819336" y="2033706"/>
          <a:ext cx="1316038" cy="385763"/>
        </p:xfrm>
        <a:graphic>
          <a:graphicData uri="http://schemas.openxmlformats.org/presentationml/2006/ole">
            <mc:AlternateContent xmlns:mc="http://schemas.openxmlformats.org/markup-compatibility/2006">
              <mc:Choice xmlns:v="urn:schemas-microsoft-com:vml" Requires="v">
                <p:oleObj spid="_x0000_s1784459" name="Equation" r:id="rId9" imgW="774360" imgH="228600" progId="Equation.DSMT4">
                  <p:embed/>
                </p:oleObj>
              </mc:Choice>
              <mc:Fallback>
                <p:oleObj name="Equation" r:id="rId9" imgW="774360" imgH="228600" progId="Equation.DSMT4">
                  <p:embed/>
                  <p:pic>
                    <p:nvPicPr>
                      <p:cNvPr id="7" name="Object 6">
                        <a:extLst>
                          <a:ext uri="{FF2B5EF4-FFF2-40B4-BE49-F238E27FC236}">
                            <a16:creationId xmlns:a16="http://schemas.microsoft.com/office/drawing/2014/main" xmlns="" id="{2938D492-5C71-4ED5-9B9B-AA831B707591}"/>
                          </a:ext>
                        </a:extLst>
                      </p:cNvPr>
                      <p:cNvPicPr>
                        <a:picLocks noChangeAspect="1" noChangeArrowheads="1"/>
                      </p:cNvPicPr>
                      <p:nvPr/>
                    </p:nvPicPr>
                    <p:blipFill>
                      <a:blip r:embed="rId10"/>
                      <a:srcRect/>
                      <a:stretch>
                        <a:fillRect/>
                      </a:stretch>
                    </p:blipFill>
                    <p:spPr bwMode="auto">
                      <a:xfrm>
                        <a:off x="5819336" y="2033706"/>
                        <a:ext cx="1316038" cy="385763"/>
                      </a:xfrm>
                      <a:prstGeom prst="rect">
                        <a:avLst/>
                      </a:prstGeom>
                      <a:noFill/>
                      <a:ln w="31750">
                        <a:noFill/>
                        <a:miter lim="800000"/>
                        <a:headEnd/>
                        <a:tailEnd/>
                      </a:ln>
                    </p:spPr>
                  </p:pic>
                </p:oleObj>
              </mc:Fallback>
            </mc:AlternateContent>
          </a:graphicData>
        </a:graphic>
      </p:graphicFrame>
      <p:graphicFrame>
        <p:nvGraphicFramePr>
          <p:cNvPr id="12" name="Object 11">
            <a:extLst>
              <a:ext uri="{FF2B5EF4-FFF2-40B4-BE49-F238E27FC236}">
                <a16:creationId xmlns:a16="http://schemas.microsoft.com/office/drawing/2014/main" xmlns="" id="{35DB6004-1136-43A2-882F-3DE128DDB3F3}"/>
              </a:ext>
            </a:extLst>
          </p:cNvPr>
          <p:cNvGraphicFramePr>
            <a:graphicFrameLocks noChangeAspect="1"/>
          </p:cNvGraphicFramePr>
          <p:nvPr>
            <p:extLst>
              <p:ext uri="{D42A27DB-BD31-4B8C-83A1-F6EECF244321}">
                <p14:modId xmlns:p14="http://schemas.microsoft.com/office/powerpoint/2010/main" val="856051517"/>
              </p:ext>
            </p:extLst>
          </p:nvPr>
        </p:nvGraphicFramePr>
        <p:xfrm>
          <a:off x="7206594" y="2044889"/>
          <a:ext cx="1811337" cy="342900"/>
        </p:xfrm>
        <a:graphic>
          <a:graphicData uri="http://schemas.openxmlformats.org/presentationml/2006/ole">
            <mc:AlternateContent xmlns:mc="http://schemas.openxmlformats.org/markup-compatibility/2006">
              <mc:Choice xmlns:v="urn:schemas-microsoft-com:vml" Requires="v">
                <p:oleObj spid="_x0000_s1784460" name="Equation" r:id="rId11" imgW="1066680" imgH="203040" progId="Equation.DSMT4">
                  <p:embed/>
                </p:oleObj>
              </mc:Choice>
              <mc:Fallback>
                <p:oleObj name="Equation" r:id="rId11" imgW="1066680" imgH="203040" progId="Equation.DSMT4">
                  <p:embed/>
                  <p:pic>
                    <p:nvPicPr>
                      <p:cNvPr id="9" name="Object 8">
                        <a:extLst>
                          <a:ext uri="{FF2B5EF4-FFF2-40B4-BE49-F238E27FC236}">
                            <a16:creationId xmlns:a16="http://schemas.microsoft.com/office/drawing/2014/main" xmlns="" id="{96B7A065-09F0-4F0C-B85E-A101D2C8AF13}"/>
                          </a:ext>
                        </a:extLst>
                      </p:cNvPr>
                      <p:cNvPicPr>
                        <a:picLocks noChangeAspect="1" noChangeArrowheads="1"/>
                      </p:cNvPicPr>
                      <p:nvPr/>
                    </p:nvPicPr>
                    <p:blipFill>
                      <a:blip r:embed="rId12"/>
                      <a:srcRect/>
                      <a:stretch>
                        <a:fillRect/>
                      </a:stretch>
                    </p:blipFill>
                    <p:spPr bwMode="auto">
                      <a:xfrm>
                        <a:off x="7206594" y="2044889"/>
                        <a:ext cx="1811337" cy="342900"/>
                      </a:xfrm>
                      <a:prstGeom prst="rect">
                        <a:avLst/>
                      </a:prstGeom>
                      <a:noFill/>
                      <a:ln w="31750">
                        <a:noFill/>
                        <a:miter lim="800000"/>
                        <a:headEnd/>
                        <a:tailEnd/>
                      </a:ln>
                    </p:spPr>
                  </p:pic>
                </p:oleObj>
              </mc:Fallback>
            </mc:AlternateContent>
          </a:graphicData>
        </a:graphic>
      </p:graphicFrame>
      <p:sp>
        <p:nvSpPr>
          <p:cNvPr id="13" name="Oval 12">
            <a:extLst>
              <a:ext uri="{FF2B5EF4-FFF2-40B4-BE49-F238E27FC236}">
                <a16:creationId xmlns:a16="http://schemas.microsoft.com/office/drawing/2014/main" xmlns="" id="{F7058859-40FE-44FD-BC36-0DC0D3D3AFA9}"/>
              </a:ext>
            </a:extLst>
          </p:cNvPr>
          <p:cNvSpPr/>
          <p:nvPr/>
        </p:nvSpPr>
        <p:spPr>
          <a:xfrm>
            <a:off x="710770" y="4027452"/>
            <a:ext cx="200660" cy="200660"/>
          </a:xfrm>
          <a:prstGeom prst="ellipse">
            <a:avLst/>
          </a:prstGeom>
          <a:solidFill>
            <a:srgbClr val="00B05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Rectangle 13">
            <a:extLst>
              <a:ext uri="{FF2B5EF4-FFF2-40B4-BE49-F238E27FC236}">
                <a16:creationId xmlns:a16="http://schemas.microsoft.com/office/drawing/2014/main" xmlns="" id="{919231E1-76CC-420A-AA8E-F6CAE26A97E2}"/>
              </a:ext>
            </a:extLst>
          </p:cNvPr>
          <p:cNvSpPr/>
          <p:nvPr/>
        </p:nvSpPr>
        <p:spPr>
          <a:xfrm>
            <a:off x="291706" y="2898312"/>
            <a:ext cx="2408086" cy="258929"/>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0000"/>
              </a:solidFill>
            </a:endParaRPr>
          </a:p>
        </p:txBody>
      </p:sp>
      <p:sp>
        <p:nvSpPr>
          <p:cNvPr id="15" name="Rectangle 14">
            <a:extLst>
              <a:ext uri="{FF2B5EF4-FFF2-40B4-BE49-F238E27FC236}">
                <a16:creationId xmlns:a16="http://schemas.microsoft.com/office/drawing/2014/main" xmlns="" id="{00C0B25D-D783-4A79-BB33-9F5E08F835E8}"/>
              </a:ext>
            </a:extLst>
          </p:cNvPr>
          <p:cNvSpPr/>
          <p:nvPr/>
        </p:nvSpPr>
        <p:spPr>
          <a:xfrm>
            <a:off x="302030" y="4296476"/>
            <a:ext cx="2397762" cy="258929"/>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6" name="Straight Arrow Connector 15">
            <a:extLst>
              <a:ext uri="{FF2B5EF4-FFF2-40B4-BE49-F238E27FC236}">
                <a16:creationId xmlns:a16="http://schemas.microsoft.com/office/drawing/2014/main" xmlns="" id="{9EACA9ED-F4AE-4D2E-9C86-B625884DCA50}"/>
              </a:ext>
            </a:extLst>
          </p:cNvPr>
          <p:cNvCxnSpPr>
            <a:cxnSpLocks/>
          </p:cNvCxnSpPr>
          <p:nvPr/>
        </p:nvCxnSpPr>
        <p:spPr>
          <a:xfrm flipV="1">
            <a:off x="811100" y="3157241"/>
            <a:ext cx="463896" cy="968060"/>
          </a:xfrm>
          <a:prstGeom prst="straightConnector1">
            <a:avLst/>
          </a:prstGeom>
          <a:ln w="41275">
            <a:solidFill>
              <a:schemeClr val="accent6">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xmlns="" id="{58B6E419-3977-4B09-916B-66F57FB303D5}"/>
              </a:ext>
            </a:extLst>
          </p:cNvPr>
          <p:cNvCxnSpPr>
            <a:cxnSpLocks/>
          </p:cNvCxnSpPr>
          <p:nvPr/>
        </p:nvCxnSpPr>
        <p:spPr>
          <a:xfrm>
            <a:off x="1267907" y="3157241"/>
            <a:ext cx="1075779" cy="1139235"/>
          </a:xfrm>
          <a:prstGeom prst="straightConnector1">
            <a:avLst/>
          </a:prstGeom>
          <a:ln w="41275">
            <a:solidFill>
              <a:schemeClr val="accent6">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xmlns="" id="{1B6911E0-5DC6-4AE4-A4C5-1294C3D43A0C}"/>
              </a:ext>
            </a:extLst>
          </p:cNvPr>
          <p:cNvSpPr/>
          <p:nvPr/>
        </p:nvSpPr>
        <p:spPr>
          <a:xfrm>
            <a:off x="3452128" y="2935255"/>
            <a:ext cx="5569673" cy="1815882"/>
          </a:xfrm>
          <a:prstGeom prst="rect">
            <a:avLst/>
          </a:prstGeom>
        </p:spPr>
        <p:txBody>
          <a:bodyPr wrap="square">
            <a:spAutoFit/>
          </a:bodyPr>
          <a:lstStyle/>
          <a:p>
            <a:pPr algn="just"/>
            <a:r>
              <a:rPr lang="ru-RU" sz="1600" dirty="0">
                <a:latin typeface="Arial" pitchFamily="34" charset="0"/>
                <a:cs typeface="Arial" pitchFamily="34" charset="0"/>
              </a:rPr>
              <a:t>Молекулы по прямым линиям летят от одной стенки к другой и при столкновении обмениваются с ними энергиями. Молекулы являются переносчиками энергии от более горячих стенок к холодным. При этом никакого градиента температур в объеме сосуда нет</a:t>
            </a:r>
            <a:r>
              <a:rPr lang="ru-RU" sz="1600" dirty="0" smtClean="0">
                <a:latin typeface="Arial" pitchFamily="34" charset="0"/>
                <a:cs typeface="Arial" pitchFamily="34" charset="0"/>
              </a:rPr>
              <a:t>. Поэтому имеет смысл говорить не о теплопроводности, а о теплопередаче</a:t>
            </a:r>
            <a:endParaRPr lang="ru-RU" sz="1600" dirty="0">
              <a:latin typeface="Arial" pitchFamily="34" charset="0"/>
              <a:cs typeface="Arial" pitchFamily="34" charset="0"/>
            </a:endParaRPr>
          </a:p>
        </p:txBody>
      </p:sp>
      <p:graphicFrame>
        <p:nvGraphicFramePr>
          <p:cNvPr id="24" name="Object 23">
            <a:extLst>
              <a:ext uri="{FF2B5EF4-FFF2-40B4-BE49-F238E27FC236}">
                <a16:creationId xmlns:a16="http://schemas.microsoft.com/office/drawing/2014/main" xmlns="" id="{A418CD94-819D-4F9D-8706-01F3ED1835FB}"/>
              </a:ext>
            </a:extLst>
          </p:cNvPr>
          <p:cNvGraphicFramePr>
            <a:graphicFrameLocks noChangeAspect="1"/>
          </p:cNvGraphicFramePr>
          <p:nvPr>
            <p:extLst>
              <p:ext uri="{D42A27DB-BD31-4B8C-83A1-F6EECF244321}">
                <p14:modId xmlns:p14="http://schemas.microsoft.com/office/powerpoint/2010/main" val="2461116896"/>
              </p:ext>
            </p:extLst>
          </p:nvPr>
        </p:nvGraphicFramePr>
        <p:xfrm>
          <a:off x="2813027" y="4726038"/>
          <a:ext cx="236538" cy="385763"/>
        </p:xfrm>
        <a:graphic>
          <a:graphicData uri="http://schemas.openxmlformats.org/presentationml/2006/ole">
            <mc:AlternateContent xmlns:mc="http://schemas.openxmlformats.org/markup-compatibility/2006">
              <mc:Choice xmlns:v="urn:schemas-microsoft-com:vml" Requires="v">
                <p:oleObj spid="_x0000_s1784461" name="Equation" r:id="rId13" imgW="139680" imgH="228600" progId="Equation.DSMT4">
                  <p:embed/>
                </p:oleObj>
              </mc:Choice>
              <mc:Fallback>
                <p:oleObj name="Equation" r:id="rId13" imgW="139680" imgH="228600" progId="Equation.DSMT4">
                  <p:embed/>
                  <p:pic>
                    <p:nvPicPr>
                      <p:cNvPr id="11" name="Object 10">
                        <a:extLst>
                          <a:ext uri="{FF2B5EF4-FFF2-40B4-BE49-F238E27FC236}">
                            <a16:creationId xmlns:a16="http://schemas.microsoft.com/office/drawing/2014/main" xmlns="" id="{7E2BE087-5D77-4BC2-B3A7-3F5AB2A13733}"/>
                          </a:ext>
                        </a:extLst>
                      </p:cNvPr>
                      <p:cNvPicPr>
                        <a:picLocks noChangeAspect="1" noChangeArrowheads="1"/>
                      </p:cNvPicPr>
                      <p:nvPr/>
                    </p:nvPicPr>
                    <p:blipFill>
                      <a:blip r:embed="rId14"/>
                      <a:srcRect/>
                      <a:stretch>
                        <a:fillRect/>
                      </a:stretch>
                    </p:blipFill>
                    <p:spPr bwMode="auto">
                      <a:xfrm>
                        <a:off x="2813027" y="4726038"/>
                        <a:ext cx="236538" cy="385763"/>
                      </a:xfrm>
                      <a:prstGeom prst="rect">
                        <a:avLst/>
                      </a:prstGeom>
                      <a:noFill/>
                      <a:ln w="31750">
                        <a:noFill/>
                        <a:miter lim="800000"/>
                        <a:headEnd/>
                        <a:tailEnd/>
                      </a:ln>
                    </p:spPr>
                  </p:pic>
                </p:oleObj>
              </mc:Fallback>
            </mc:AlternateContent>
          </a:graphicData>
        </a:graphic>
      </p:graphicFrame>
      <p:graphicFrame>
        <p:nvGraphicFramePr>
          <p:cNvPr id="25" name="Object 24">
            <a:extLst>
              <a:ext uri="{FF2B5EF4-FFF2-40B4-BE49-F238E27FC236}">
                <a16:creationId xmlns:a16="http://schemas.microsoft.com/office/drawing/2014/main" xmlns="" id="{8D55455D-8509-47AC-A260-35E26985D425}"/>
              </a:ext>
            </a:extLst>
          </p:cNvPr>
          <p:cNvGraphicFramePr>
            <a:graphicFrameLocks noChangeAspect="1"/>
          </p:cNvGraphicFramePr>
          <p:nvPr>
            <p:extLst>
              <p:ext uri="{D42A27DB-BD31-4B8C-83A1-F6EECF244321}">
                <p14:modId xmlns:p14="http://schemas.microsoft.com/office/powerpoint/2010/main" val="3663782691"/>
              </p:ext>
            </p:extLst>
          </p:nvPr>
        </p:nvGraphicFramePr>
        <p:xfrm>
          <a:off x="2792413" y="2835275"/>
          <a:ext cx="279400" cy="385763"/>
        </p:xfrm>
        <a:graphic>
          <a:graphicData uri="http://schemas.openxmlformats.org/presentationml/2006/ole">
            <mc:AlternateContent xmlns:mc="http://schemas.openxmlformats.org/markup-compatibility/2006">
              <mc:Choice xmlns:v="urn:schemas-microsoft-com:vml" Requires="v">
                <p:oleObj spid="_x0000_s1784462" name="Equation" r:id="rId15" imgW="164880" imgH="228600" progId="Equation.DSMT4">
                  <p:embed/>
                </p:oleObj>
              </mc:Choice>
              <mc:Fallback>
                <p:oleObj name="Equation" r:id="rId15" imgW="164880" imgH="228600" progId="Equation.DSMT4">
                  <p:embed/>
                  <p:pic>
                    <p:nvPicPr>
                      <p:cNvPr id="24" name="Object 23">
                        <a:extLst>
                          <a:ext uri="{FF2B5EF4-FFF2-40B4-BE49-F238E27FC236}">
                            <a16:creationId xmlns:a16="http://schemas.microsoft.com/office/drawing/2014/main" xmlns="" id="{A418CD94-819D-4F9D-8706-01F3ED1835FB}"/>
                          </a:ext>
                        </a:extLst>
                      </p:cNvPr>
                      <p:cNvPicPr>
                        <a:picLocks noChangeAspect="1" noChangeArrowheads="1"/>
                      </p:cNvPicPr>
                      <p:nvPr/>
                    </p:nvPicPr>
                    <p:blipFill>
                      <a:blip r:embed="rId16"/>
                      <a:srcRect/>
                      <a:stretch>
                        <a:fillRect/>
                      </a:stretch>
                    </p:blipFill>
                    <p:spPr bwMode="auto">
                      <a:xfrm>
                        <a:off x="2792413" y="2835275"/>
                        <a:ext cx="279400" cy="385763"/>
                      </a:xfrm>
                      <a:prstGeom prst="rect">
                        <a:avLst/>
                      </a:prstGeom>
                      <a:noFill/>
                      <a:ln w="31750">
                        <a:noFill/>
                        <a:miter lim="800000"/>
                        <a:headEnd/>
                        <a:tailEnd/>
                      </a:ln>
                    </p:spPr>
                  </p:pic>
                </p:oleObj>
              </mc:Fallback>
            </mc:AlternateContent>
          </a:graphicData>
        </a:graphic>
      </p:graphicFrame>
      <p:sp>
        <p:nvSpPr>
          <p:cNvPr id="26" name="Rectangle 25">
            <a:extLst>
              <a:ext uri="{FF2B5EF4-FFF2-40B4-BE49-F238E27FC236}">
                <a16:creationId xmlns:a16="http://schemas.microsoft.com/office/drawing/2014/main" xmlns="" id="{583152B5-69B8-4CB6-B956-9706D7F1AB56}"/>
              </a:ext>
            </a:extLst>
          </p:cNvPr>
          <p:cNvSpPr/>
          <p:nvPr/>
        </p:nvSpPr>
        <p:spPr>
          <a:xfrm>
            <a:off x="3448258" y="2461115"/>
            <a:ext cx="3309883" cy="338554"/>
          </a:xfrm>
          <a:prstGeom prst="rect">
            <a:avLst/>
          </a:prstGeom>
        </p:spPr>
        <p:txBody>
          <a:bodyPr wrap="square">
            <a:spAutoFit/>
          </a:bodyPr>
          <a:lstStyle/>
          <a:p>
            <a:pPr algn="just"/>
            <a:r>
              <a:rPr lang="ru-RU" sz="1600" dirty="0">
                <a:latin typeface="Arial" pitchFamily="34" charset="0"/>
                <a:cs typeface="Arial" pitchFamily="34" charset="0"/>
              </a:rPr>
              <a:t>Понятие вакуума относительно</a:t>
            </a:r>
          </a:p>
        </p:txBody>
      </p:sp>
      <p:sp>
        <p:nvSpPr>
          <p:cNvPr id="27" name="Rectangle 26">
            <a:extLst>
              <a:ext uri="{FF2B5EF4-FFF2-40B4-BE49-F238E27FC236}">
                <a16:creationId xmlns:a16="http://schemas.microsoft.com/office/drawing/2014/main" xmlns="" id="{E5122164-DC20-45BD-B74C-BB004FF0C5BE}"/>
              </a:ext>
            </a:extLst>
          </p:cNvPr>
          <p:cNvSpPr/>
          <p:nvPr/>
        </p:nvSpPr>
        <p:spPr>
          <a:xfrm>
            <a:off x="3442134" y="5520134"/>
            <a:ext cx="5443604" cy="1077218"/>
          </a:xfrm>
          <a:prstGeom prst="rect">
            <a:avLst/>
          </a:prstGeom>
        </p:spPr>
        <p:txBody>
          <a:bodyPr wrap="square">
            <a:spAutoFit/>
          </a:bodyPr>
          <a:lstStyle/>
          <a:p>
            <a:pPr algn="just"/>
            <a:r>
              <a:rPr lang="ru-RU" sz="1600" dirty="0">
                <a:latin typeface="Arial" pitchFamily="34" charset="0"/>
                <a:cs typeface="Arial" pitchFamily="34" charset="0"/>
              </a:rPr>
              <a:t>В вакууме при понижении давления теплопередача падает. На практике эффект используется в сосудах </a:t>
            </a:r>
            <a:r>
              <a:rPr lang="ru-RU" sz="1600" dirty="0" err="1">
                <a:latin typeface="Arial" pitchFamily="34" charset="0"/>
                <a:cs typeface="Arial" pitchFamily="34" charset="0"/>
              </a:rPr>
              <a:t>Дьюара</a:t>
            </a:r>
            <a:r>
              <a:rPr lang="ru-RU" sz="1600" dirty="0">
                <a:latin typeface="Arial" pitchFamily="34" charset="0"/>
                <a:cs typeface="Arial" pitchFamily="34" charset="0"/>
              </a:rPr>
              <a:t>. В полых стенках сосуда </a:t>
            </a:r>
            <a:r>
              <a:rPr lang="ru-RU" sz="1600" dirty="0" err="1">
                <a:latin typeface="Arial" pitchFamily="34" charset="0"/>
                <a:cs typeface="Arial" pitchFamily="34" charset="0"/>
              </a:rPr>
              <a:t>Дьюара</a:t>
            </a:r>
            <a:r>
              <a:rPr lang="ru-RU" sz="1600" dirty="0">
                <a:latin typeface="Arial" pitchFamily="34" charset="0"/>
                <a:cs typeface="Arial" pitchFamily="34" charset="0"/>
              </a:rPr>
              <a:t> создаются условия вакуума с низкой теплопередачей.</a:t>
            </a:r>
          </a:p>
        </p:txBody>
      </p:sp>
      <p:pic>
        <p:nvPicPr>
          <p:cNvPr id="29" name="Picture 28">
            <a:extLst>
              <a:ext uri="{FF2B5EF4-FFF2-40B4-BE49-F238E27FC236}">
                <a16:creationId xmlns:a16="http://schemas.microsoft.com/office/drawing/2014/main" xmlns="" id="{57F45CBE-3F5B-4BB6-AD49-D7270BBB7807}"/>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23062" y="4690585"/>
            <a:ext cx="1509999" cy="2023399"/>
          </a:xfrm>
          <a:prstGeom prst="rect">
            <a:avLst/>
          </a:prstGeom>
        </p:spPr>
      </p:pic>
      <p:pic>
        <p:nvPicPr>
          <p:cNvPr id="33" name="Picture 32">
            <a:extLst>
              <a:ext uri="{FF2B5EF4-FFF2-40B4-BE49-F238E27FC236}">
                <a16:creationId xmlns:a16="http://schemas.microsoft.com/office/drawing/2014/main" xmlns="" id="{1AF55035-E1AE-4B67-9923-337E2E7C079F}"/>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538517" y="4932775"/>
            <a:ext cx="1649804" cy="1649804"/>
          </a:xfrm>
          <a:prstGeom prst="rect">
            <a:avLst/>
          </a:prstGeom>
        </p:spPr>
      </p:pic>
      <p:sp>
        <p:nvSpPr>
          <p:cNvPr id="34" name="Rectangle 33">
            <a:extLst>
              <a:ext uri="{FF2B5EF4-FFF2-40B4-BE49-F238E27FC236}">
                <a16:creationId xmlns:a16="http://schemas.microsoft.com/office/drawing/2014/main" xmlns="" id="{A7A9D575-5965-4778-9C3D-B3443DC4F3F8}"/>
              </a:ext>
            </a:extLst>
          </p:cNvPr>
          <p:cNvSpPr/>
          <p:nvPr/>
        </p:nvSpPr>
        <p:spPr>
          <a:xfrm>
            <a:off x="3442134" y="4883214"/>
            <a:ext cx="5569672" cy="584775"/>
          </a:xfrm>
          <a:prstGeom prst="rect">
            <a:avLst/>
          </a:prstGeom>
        </p:spPr>
        <p:txBody>
          <a:bodyPr wrap="square">
            <a:spAutoFit/>
          </a:bodyPr>
          <a:lstStyle/>
          <a:p>
            <a:pPr algn="just"/>
            <a:r>
              <a:rPr lang="ru-RU" sz="1600" dirty="0">
                <a:latin typeface="Arial" pitchFamily="34" charset="0"/>
                <a:cs typeface="Arial" pitchFamily="34" charset="0"/>
              </a:rPr>
              <a:t>В обычных условиях коэффициент теплопроводности не зависит от давления.</a:t>
            </a:r>
          </a:p>
        </p:txBody>
      </p:sp>
    </p:spTree>
    <p:extLst>
      <p:ext uri="{BB962C8B-B14F-4D97-AF65-F5344CB8AC3E}">
        <p14:creationId xmlns:p14="http://schemas.microsoft.com/office/powerpoint/2010/main" val="5891378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2051720" y="30406"/>
            <a:ext cx="5400600" cy="60438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Диффузия в </a:t>
            </a:r>
            <a:r>
              <a:rPr lang="ru-RU" sz="2800" b="1" kern="0" dirty="0" smtClean="0">
                <a:solidFill>
                  <a:srgbClr val="003399"/>
                </a:solidFill>
                <a:latin typeface="Arial" pitchFamily="34" charset="0"/>
                <a:cs typeface="Arial" pitchFamily="34" charset="0"/>
              </a:rPr>
              <a:t>твердом теле</a:t>
            </a:r>
            <a:endParaRPr lang="ru-RU" sz="2800" b="1" kern="0" dirty="0">
              <a:solidFill>
                <a:srgbClr val="003399"/>
              </a:solidFill>
              <a:latin typeface="Arial" pitchFamily="34" charset="0"/>
              <a:cs typeface="Arial" pitchFamily="34" charset="0"/>
            </a:endParaRPr>
          </a:p>
        </p:txBody>
      </p:sp>
      <p:sp>
        <p:nvSpPr>
          <p:cNvPr id="5" name="Rectangle 4"/>
          <p:cNvSpPr/>
          <p:nvPr/>
        </p:nvSpPr>
        <p:spPr>
          <a:xfrm>
            <a:off x="35496" y="656900"/>
            <a:ext cx="5832648" cy="1077218"/>
          </a:xfrm>
          <a:prstGeom prst="rect">
            <a:avLst/>
          </a:prstGeom>
        </p:spPr>
        <p:txBody>
          <a:bodyPr wrap="square">
            <a:spAutoFit/>
          </a:bodyPr>
          <a:lstStyle/>
          <a:p>
            <a:pPr algn="just"/>
            <a:r>
              <a:rPr lang="ru-RU" sz="1600" dirty="0">
                <a:latin typeface="Arial" pitchFamily="34" charset="0"/>
                <a:cs typeface="Arial" pitchFamily="34" charset="0"/>
              </a:rPr>
              <a:t>В </a:t>
            </a:r>
            <a:r>
              <a:rPr lang="ru-RU" sz="1600" dirty="0" smtClean="0">
                <a:latin typeface="Arial" pitchFamily="34" charset="0"/>
                <a:cs typeface="Arial" pitchFamily="34" charset="0"/>
              </a:rPr>
              <a:t>твердом теле </a:t>
            </a:r>
            <a:r>
              <a:rPr lang="ru-RU" sz="1600" dirty="0">
                <a:latin typeface="Arial" pitchFamily="34" charset="0"/>
                <a:cs typeface="Arial" pitchFamily="34" charset="0"/>
              </a:rPr>
              <a:t>среднее расстояние между молекулами порядка их размера и понятие свободного пробега теряет </a:t>
            </a:r>
            <a:r>
              <a:rPr lang="ru-RU" sz="1600" dirty="0" smtClean="0">
                <a:latin typeface="Arial" pitchFamily="34" charset="0"/>
                <a:cs typeface="Arial" pitchFamily="34" charset="0"/>
              </a:rPr>
              <a:t>смысл. Силы взаимодействия между молекулами очень велики и оказывают постоянное влияние на их движение.</a:t>
            </a:r>
          </a:p>
        </p:txBody>
      </p:sp>
      <p:pic>
        <p:nvPicPr>
          <p:cNvPr id="6" name="Picture 5798" descr="C:\Users\PierreYV\Downloads\3tftzRiCaK2mL-HDYwRGvQ.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6073" y="718002"/>
            <a:ext cx="3272493" cy="206167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5496" y="1844824"/>
            <a:ext cx="5256584" cy="830997"/>
          </a:xfrm>
          <a:prstGeom prst="rect">
            <a:avLst/>
          </a:prstGeom>
        </p:spPr>
        <p:txBody>
          <a:bodyPr wrap="square">
            <a:spAutoFit/>
          </a:bodyPr>
          <a:lstStyle/>
          <a:p>
            <a:pPr algn="just"/>
            <a:r>
              <a:rPr lang="ru-RU" sz="1600" dirty="0" smtClean="0">
                <a:latin typeface="Arial" pitchFamily="34" charset="0"/>
                <a:cs typeface="Arial" pitchFamily="34" charset="0"/>
              </a:rPr>
              <a:t>В твердых талах наблюдается как </a:t>
            </a:r>
            <a:r>
              <a:rPr lang="ru-RU" sz="1600" dirty="0" err="1" smtClean="0">
                <a:latin typeface="Arial" pitchFamily="34" charset="0"/>
                <a:cs typeface="Arial" pitchFamily="34" charset="0"/>
              </a:rPr>
              <a:t>самодиффузия</a:t>
            </a:r>
            <a:r>
              <a:rPr lang="ru-RU" sz="1600" dirty="0" smtClean="0">
                <a:latin typeface="Arial" pitchFamily="34" charset="0"/>
                <a:cs typeface="Arial" pitchFamily="34" charset="0"/>
              </a:rPr>
              <a:t>, так </a:t>
            </a:r>
            <a:r>
              <a:rPr lang="ru-RU" sz="1600" dirty="0" err="1" smtClean="0">
                <a:latin typeface="Arial" pitchFamily="34" charset="0"/>
                <a:cs typeface="Arial" pitchFamily="34" charset="0"/>
              </a:rPr>
              <a:t>взаимодиффузия</a:t>
            </a:r>
            <a:r>
              <a:rPr lang="ru-RU" sz="1600" dirty="0" smtClean="0">
                <a:latin typeface="Arial" pitchFamily="34" charset="0"/>
                <a:cs typeface="Arial" pitchFamily="34" charset="0"/>
              </a:rPr>
              <a:t>, например, при контакте двух различных материалов. </a:t>
            </a:r>
            <a:endParaRPr lang="ru-RU" sz="1600" dirty="0">
              <a:latin typeface="Arial" pitchFamily="34" charset="0"/>
              <a:cs typeface="Arial" pitchFamily="34" charset="0"/>
            </a:endParaRPr>
          </a:p>
        </p:txBody>
      </p:sp>
      <p:sp>
        <p:nvSpPr>
          <p:cNvPr id="8" name="Rectangle 7"/>
          <p:cNvSpPr/>
          <p:nvPr/>
        </p:nvSpPr>
        <p:spPr>
          <a:xfrm>
            <a:off x="35496" y="2780183"/>
            <a:ext cx="3024336" cy="338554"/>
          </a:xfrm>
          <a:prstGeom prst="rect">
            <a:avLst/>
          </a:prstGeom>
        </p:spPr>
        <p:txBody>
          <a:bodyPr wrap="square">
            <a:spAutoFit/>
          </a:bodyPr>
          <a:lstStyle/>
          <a:p>
            <a:pPr algn="just"/>
            <a:r>
              <a:rPr lang="ru-RU" sz="1600" dirty="0" smtClean="0">
                <a:latin typeface="Arial" pitchFamily="34" charset="0"/>
                <a:cs typeface="Arial" pitchFamily="34" charset="0"/>
              </a:rPr>
              <a:t>Механизмы </a:t>
            </a:r>
            <a:r>
              <a:rPr lang="ru-RU" sz="1600" dirty="0" err="1" smtClean="0">
                <a:latin typeface="Arial" pitchFamily="34" charset="0"/>
                <a:cs typeface="Arial" pitchFamily="34" charset="0"/>
              </a:rPr>
              <a:t>самодиффузии</a:t>
            </a:r>
            <a:endParaRPr lang="ru-RU" sz="1600" dirty="0">
              <a:latin typeface="Arial" pitchFamily="34" charset="0"/>
              <a:cs typeface="Arial" pitchFamily="34" charset="0"/>
            </a:endParaRPr>
          </a:p>
        </p:txBody>
      </p:sp>
      <p:sp>
        <p:nvSpPr>
          <p:cNvPr id="9" name="Rectangle 8"/>
          <p:cNvSpPr/>
          <p:nvPr/>
        </p:nvSpPr>
        <p:spPr>
          <a:xfrm>
            <a:off x="208322" y="3212976"/>
            <a:ext cx="5607751" cy="1569660"/>
          </a:xfrm>
          <a:prstGeom prst="rect">
            <a:avLst/>
          </a:prstGeom>
        </p:spPr>
        <p:txBody>
          <a:bodyPr wrap="square">
            <a:spAutoFit/>
          </a:bodyPr>
          <a:lstStyle/>
          <a:p>
            <a:pPr algn="just"/>
            <a:r>
              <a:rPr lang="ru-RU" sz="1600" dirty="0" smtClean="0">
                <a:latin typeface="Arial" pitchFamily="34" charset="0"/>
                <a:cs typeface="Arial" pitchFamily="34" charset="0"/>
              </a:rPr>
              <a:t>1. Переход атома из своего узла в вакантный узел, что эквивалентно движению вакансии. Необходимо неравномерное распределение вакансий. Для осуществления диффузии необходимо существование вакансии и образования у соседнего атома большой энергии колебаний, достаточной для перескока </a:t>
            </a:r>
            <a:endParaRPr lang="ru-RU" sz="1600" dirty="0">
              <a:latin typeface="Arial" pitchFamily="34" charset="0"/>
              <a:cs typeface="Arial" pitchFamily="34" charset="0"/>
            </a:endParaRPr>
          </a:p>
        </p:txBody>
      </p:sp>
      <p:pic>
        <p:nvPicPr>
          <p:cNvPr id="1802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3286" y="2924944"/>
            <a:ext cx="1766325" cy="1657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Arrow Connector 11"/>
          <p:cNvCxnSpPr/>
          <p:nvPr/>
        </p:nvCxnSpPr>
        <p:spPr>
          <a:xfrm>
            <a:off x="7237342" y="3753858"/>
            <a:ext cx="379106" cy="0"/>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33234" y="4941168"/>
            <a:ext cx="5607751" cy="584775"/>
          </a:xfrm>
          <a:prstGeom prst="rect">
            <a:avLst/>
          </a:prstGeom>
        </p:spPr>
        <p:txBody>
          <a:bodyPr wrap="square">
            <a:spAutoFit/>
          </a:bodyPr>
          <a:lstStyle/>
          <a:p>
            <a:pPr algn="just"/>
            <a:r>
              <a:rPr lang="ru-RU" sz="1600" dirty="0" smtClean="0">
                <a:latin typeface="Arial" pitchFamily="34" charset="0"/>
                <a:cs typeface="Arial" pitchFamily="34" charset="0"/>
              </a:rPr>
              <a:t>2. Если по соседству нет вакансий, то перескочивший атом может расположиться между узлами.</a:t>
            </a:r>
            <a:endParaRPr lang="ru-RU" sz="1600" dirty="0">
              <a:latin typeface="Arial" pitchFamily="34" charset="0"/>
              <a:cs typeface="Arial" pitchFamily="34" charset="0"/>
            </a:endParaRPr>
          </a:p>
        </p:txBody>
      </p:sp>
      <p:pic>
        <p:nvPicPr>
          <p:cNvPr id="180224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40488" y="4797152"/>
            <a:ext cx="1750070" cy="1655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nvSpPr>
        <p:spPr>
          <a:xfrm>
            <a:off x="231076" y="5829380"/>
            <a:ext cx="5566891" cy="830997"/>
          </a:xfrm>
          <a:prstGeom prst="rect">
            <a:avLst/>
          </a:prstGeom>
        </p:spPr>
        <p:txBody>
          <a:bodyPr wrap="square">
            <a:spAutoFit/>
          </a:bodyPr>
          <a:lstStyle/>
          <a:p>
            <a:pPr algn="just"/>
            <a:r>
              <a:rPr lang="ru-RU" sz="1600" dirty="0" smtClean="0">
                <a:latin typeface="Arial" pitchFamily="34" charset="0"/>
                <a:cs typeface="Arial" pitchFamily="34" charset="0"/>
              </a:rPr>
              <a:t>3. Может произойти обмен атомами в соседних узлах решетки. Этот механизм не связан с движением дефектов кристаллической решетки</a:t>
            </a:r>
            <a:endParaRPr lang="ru-RU" sz="1600" dirty="0">
              <a:latin typeface="Arial" pitchFamily="34" charset="0"/>
              <a:cs typeface="Arial" pitchFamily="34" charset="0"/>
            </a:endParaRPr>
          </a:p>
        </p:txBody>
      </p:sp>
    </p:spTree>
    <p:extLst>
      <p:ext uri="{BB962C8B-B14F-4D97-AF65-F5344CB8AC3E}">
        <p14:creationId xmlns:p14="http://schemas.microsoft.com/office/powerpoint/2010/main" val="21949243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2051720" y="21353"/>
            <a:ext cx="5400600" cy="60438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Диффузия в </a:t>
            </a:r>
            <a:r>
              <a:rPr lang="ru-RU" sz="2800" b="1" kern="0" dirty="0" smtClean="0">
                <a:solidFill>
                  <a:srgbClr val="003399"/>
                </a:solidFill>
                <a:latin typeface="Arial" pitchFamily="34" charset="0"/>
                <a:cs typeface="Arial" pitchFamily="34" charset="0"/>
              </a:rPr>
              <a:t>твердом теле</a:t>
            </a:r>
            <a:endParaRPr lang="ru-RU" sz="2800" b="1" kern="0" dirty="0">
              <a:solidFill>
                <a:srgbClr val="003399"/>
              </a:solidFill>
              <a:latin typeface="Arial" pitchFamily="34" charset="0"/>
              <a:cs typeface="Arial"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453363182"/>
              </p:ext>
            </p:extLst>
          </p:nvPr>
        </p:nvGraphicFramePr>
        <p:xfrm>
          <a:off x="323528" y="1582694"/>
          <a:ext cx="258763" cy="341312"/>
        </p:xfrm>
        <a:graphic>
          <a:graphicData uri="http://schemas.openxmlformats.org/presentationml/2006/ole">
            <mc:AlternateContent xmlns:mc="http://schemas.openxmlformats.org/markup-compatibility/2006">
              <mc:Choice xmlns:v="urn:schemas-microsoft-com:vml" Requires="v">
                <p:oleObj spid="_x0000_s1808588" name="Equation" r:id="rId3" imgW="152280" imgH="203040" progId="Equation.DSMT4">
                  <p:embed/>
                </p:oleObj>
              </mc:Choice>
              <mc:Fallback>
                <p:oleObj name="Equation" r:id="rId3" imgW="152280" imgH="203040" progId="Equation.DSMT4">
                  <p:embed/>
                  <p:pic>
                    <p:nvPicPr>
                      <p:cNvPr id="0" name=""/>
                      <p:cNvPicPr>
                        <a:picLocks noChangeAspect="1" noChangeArrowheads="1"/>
                      </p:cNvPicPr>
                      <p:nvPr/>
                    </p:nvPicPr>
                    <p:blipFill>
                      <a:blip r:embed="rId4"/>
                      <a:srcRect/>
                      <a:stretch>
                        <a:fillRect/>
                      </a:stretch>
                    </p:blipFill>
                    <p:spPr bwMode="auto">
                      <a:xfrm>
                        <a:off x="323528" y="1582694"/>
                        <a:ext cx="258763" cy="341312"/>
                      </a:xfrm>
                      <a:prstGeom prst="rect">
                        <a:avLst/>
                      </a:prstGeom>
                      <a:noFill/>
                      <a:ln w="28575">
                        <a:noFill/>
                        <a:miter lim="800000"/>
                        <a:headEnd/>
                        <a:tailEnd/>
                      </a:ln>
                    </p:spPr>
                  </p:pic>
                </p:oleObj>
              </mc:Fallback>
            </mc:AlternateContent>
          </a:graphicData>
        </a:graphic>
      </p:graphicFrame>
      <p:sp>
        <p:nvSpPr>
          <p:cNvPr id="6" name="Rectangle 5"/>
          <p:cNvSpPr/>
          <p:nvPr/>
        </p:nvSpPr>
        <p:spPr>
          <a:xfrm>
            <a:off x="827584" y="1556792"/>
            <a:ext cx="4968552" cy="584775"/>
          </a:xfrm>
          <a:prstGeom prst="rect">
            <a:avLst/>
          </a:prstGeom>
        </p:spPr>
        <p:txBody>
          <a:bodyPr wrap="square">
            <a:spAutoFit/>
          </a:bodyPr>
          <a:lstStyle/>
          <a:p>
            <a:pPr algn="just"/>
            <a:r>
              <a:rPr lang="ru-RU" sz="1600" dirty="0" smtClean="0">
                <a:latin typeface="Arial" pitchFamily="34" charset="0"/>
                <a:cs typeface="Arial" pitchFamily="34" charset="0"/>
              </a:rPr>
              <a:t>Смещение атома при перескоке, которое равно основным периодам  кристаллической решетки</a:t>
            </a:r>
            <a:endParaRPr lang="ru-RU" sz="1600" dirty="0">
              <a:latin typeface="Arial" pitchFamily="34" charset="0"/>
              <a:cs typeface="Arial"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887479183"/>
              </p:ext>
            </p:extLst>
          </p:nvPr>
        </p:nvGraphicFramePr>
        <p:xfrm>
          <a:off x="251520" y="641329"/>
          <a:ext cx="1362075" cy="660400"/>
        </p:xfrm>
        <a:graphic>
          <a:graphicData uri="http://schemas.openxmlformats.org/presentationml/2006/ole">
            <mc:AlternateContent xmlns:mc="http://schemas.openxmlformats.org/markup-compatibility/2006">
              <mc:Choice xmlns:v="urn:schemas-microsoft-com:vml" Requires="v">
                <p:oleObj spid="_x0000_s1808589" name="Equation" r:id="rId5" imgW="799920" imgH="393480" progId="Equation.DSMT4">
                  <p:embed/>
                </p:oleObj>
              </mc:Choice>
              <mc:Fallback>
                <p:oleObj name="Equation" r:id="rId5" imgW="799920" imgH="39348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20" y="641329"/>
                        <a:ext cx="1362075" cy="660400"/>
                      </a:xfrm>
                      <a:prstGeom prst="rect">
                        <a:avLst/>
                      </a:prstGeom>
                      <a:noFill/>
                      <a:ln w="28575">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p:cNvSpPr/>
          <p:nvPr/>
        </p:nvSpPr>
        <p:spPr>
          <a:xfrm>
            <a:off x="1907704" y="620688"/>
            <a:ext cx="6696744" cy="830997"/>
          </a:xfrm>
          <a:prstGeom prst="rect">
            <a:avLst/>
          </a:prstGeom>
        </p:spPr>
        <p:txBody>
          <a:bodyPr wrap="square">
            <a:spAutoFit/>
          </a:bodyPr>
          <a:lstStyle/>
          <a:p>
            <a:pPr algn="just"/>
            <a:r>
              <a:rPr lang="ru-RU" sz="1600" dirty="0">
                <a:latin typeface="Arial" pitchFamily="34" charset="0"/>
                <a:cs typeface="Arial" pitchFamily="34" charset="0"/>
              </a:rPr>
              <a:t>В </a:t>
            </a:r>
            <a:r>
              <a:rPr lang="ru-RU" sz="1600" dirty="0" smtClean="0">
                <a:latin typeface="Arial" pitchFamily="34" charset="0"/>
                <a:cs typeface="Arial" pitchFamily="34" charset="0"/>
              </a:rPr>
              <a:t>твердом теле справедлив </a:t>
            </a:r>
            <a:r>
              <a:rPr lang="ru-RU" sz="1600" dirty="0">
                <a:latin typeface="Arial" pitchFamily="34" charset="0"/>
                <a:cs typeface="Arial" pitchFamily="34" charset="0"/>
              </a:rPr>
              <a:t>закон </a:t>
            </a:r>
            <a:r>
              <a:rPr lang="ru-RU" sz="1600" dirty="0" err="1" smtClean="0">
                <a:latin typeface="Arial" pitchFamily="34" charset="0"/>
                <a:cs typeface="Arial" pitchFamily="34" charset="0"/>
              </a:rPr>
              <a:t>Фика</a:t>
            </a:r>
            <a:r>
              <a:rPr lang="ru-RU" sz="1600" dirty="0" smtClean="0">
                <a:latin typeface="Arial" pitchFamily="34" charset="0"/>
                <a:cs typeface="Arial" pitchFamily="34" charset="0"/>
              </a:rPr>
              <a:t>, однако </a:t>
            </a:r>
            <a:r>
              <a:rPr lang="ru-RU" sz="1600" dirty="0">
                <a:latin typeface="Arial" pitchFamily="34" charset="0"/>
                <a:cs typeface="Arial" pitchFamily="34" charset="0"/>
              </a:rPr>
              <a:t>коэффициент </a:t>
            </a:r>
            <a:r>
              <a:rPr lang="ru-RU" sz="1600" dirty="0" err="1" smtClean="0">
                <a:latin typeface="Arial" pitchFamily="34" charset="0"/>
                <a:cs typeface="Arial" pitchFamily="34" charset="0"/>
              </a:rPr>
              <a:t>самодиффузии</a:t>
            </a:r>
            <a:r>
              <a:rPr lang="ru-RU" sz="1600" dirty="0" smtClean="0">
                <a:latin typeface="Arial" pitchFamily="34" charset="0"/>
                <a:cs typeface="Arial" pitchFamily="34" charset="0"/>
              </a:rPr>
              <a:t> определяется другими факторами, нежели в газе, главным образом, движением вакансий.</a:t>
            </a:r>
            <a:endParaRPr lang="ru-RU" sz="1600" dirty="0">
              <a:latin typeface="Arial" pitchFamily="34" charset="0"/>
              <a:cs typeface="Arial" pitchFamily="34" charset="0"/>
            </a:endParaRPr>
          </a:p>
        </p:txBody>
      </p:sp>
      <p:pic>
        <p:nvPicPr>
          <p:cNvPr id="1808398" name="Picture 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46478" y="1286219"/>
            <a:ext cx="1627076" cy="1525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Arrow Connector 9"/>
          <p:cNvCxnSpPr/>
          <p:nvPr/>
        </p:nvCxnSpPr>
        <p:spPr>
          <a:xfrm>
            <a:off x="7107988" y="2526838"/>
            <a:ext cx="344332" cy="72008"/>
          </a:xfrm>
          <a:prstGeom prst="straightConnector1">
            <a:avLst/>
          </a:prstGeom>
          <a:ln w="38100">
            <a:solidFill>
              <a:schemeClr val="tx1"/>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12" name="Object 11"/>
          <p:cNvGraphicFramePr>
            <a:graphicFrameLocks noChangeAspect="1"/>
          </p:cNvGraphicFramePr>
          <p:nvPr>
            <p:extLst>
              <p:ext uri="{D42A27DB-BD31-4B8C-83A1-F6EECF244321}">
                <p14:modId xmlns:p14="http://schemas.microsoft.com/office/powerpoint/2010/main" val="2907860758"/>
              </p:ext>
            </p:extLst>
          </p:nvPr>
        </p:nvGraphicFramePr>
        <p:xfrm>
          <a:off x="7150772" y="2578869"/>
          <a:ext cx="258763" cy="341312"/>
        </p:xfrm>
        <a:graphic>
          <a:graphicData uri="http://schemas.openxmlformats.org/presentationml/2006/ole">
            <mc:AlternateContent xmlns:mc="http://schemas.openxmlformats.org/markup-compatibility/2006">
              <mc:Choice xmlns:v="urn:schemas-microsoft-com:vml" Requires="v">
                <p:oleObj spid="_x0000_s1808590" name="Equation" r:id="rId8" imgW="152280" imgH="203040" progId="Equation.DSMT4">
                  <p:embed/>
                </p:oleObj>
              </mc:Choice>
              <mc:Fallback>
                <p:oleObj name="Equation" r:id="rId8" imgW="152280" imgH="203040" progId="Equation.DSMT4">
                  <p:embed/>
                  <p:pic>
                    <p:nvPicPr>
                      <p:cNvPr id="0" name=""/>
                      <p:cNvPicPr>
                        <a:picLocks noChangeAspect="1" noChangeArrowheads="1"/>
                      </p:cNvPicPr>
                      <p:nvPr/>
                    </p:nvPicPr>
                    <p:blipFill>
                      <a:blip r:embed="rId4"/>
                      <a:srcRect/>
                      <a:stretch>
                        <a:fillRect/>
                      </a:stretch>
                    </p:blipFill>
                    <p:spPr bwMode="auto">
                      <a:xfrm>
                        <a:off x="7150772" y="2578869"/>
                        <a:ext cx="258763" cy="341312"/>
                      </a:xfrm>
                      <a:prstGeom prst="rect">
                        <a:avLst/>
                      </a:prstGeom>
                      <a:noFill/>
                      <a:ln w="28575">
                        <a:noFill/>
                        <a:miter lim="800000"/>
                        <a:headEnd/>
                        <a:tailEnd/>
                      </a:ln>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84345644"/>
              </p:ext>
            </p:extLst>
          </p:nvPr>
        </p:nvGraphicFramePr>
        <p:xfrm>
          <a:off x="323528" y="2328727"/>
          <a:ext cx="236537" cy="277813"/>
        </p:xfrm>
        <a:graphic>
          <a:graphicData uri="http://schemas.openxmlformats.org/presentationml/2006/ole">
            <mc:AlternateContent xmlns:mc="http://schemas.openxmlformats.org/markup-compatibility/2006">
              <mc:Choice xmlns:v="urn:schemas-microsoft-com:vml" Requires="v">
                <p:oleObj spid="_x0000_s1808591" name="Equation" r:id="rId9" imgW="139680" imgH="164880" progId="Equation.DSMT4">
                  <p:embed/>
                </p:oleObj>
              </mc:Choice>
              <mc:Fallback>
                <p:oleObj name="Equation" r:id="rId9" imgW="139680" imgH="164880" progId="Equation.DSMT4">
                  <p:embed/>
                  <p:pic>
                    <p:nvPicPr>
                      <p:cNvPr id="0" name=""/>
                      <p:cNvPicPr>
                        <a:picLocks noChangeAspect="1" noChangeArrowheads="1"/>
                      </p:cNvPicPr>
                      <p:nvPr/>
                    </p:nvPicPr>
                    <p:blipFill>
                      <a:blip r:embed="rId10"/>
                      <a:srcRect/>
                      <a:stretch>
                        <a:fillRect/>
                      </a:stretch>
                    </p:blipFill>
                    <p:spPr bwMode="auto">
                      <a:xfrm>
                        <a:off x="323528" y="2328727"/>
                        <a:ext cx="236537" cy="277813"/>
                      </a:xfrm>
                      <a:prstGeom prst="rect">
                        <a:avLst/>
                      </a:prstGeom>
                      <a:noFill/>
                      <a:ln w="28575">
                        <a:noFill/>
                        <a:miter lim="800000"/>
                        <a:headEnd/>
                        <a:tailEnd/>
                      </a:ln>
                    </p:spPr>
                  </p:pic>
                </p:oleObj>
              </mc:Fallback>
            </mc:AlternateContent>
          </a:graphicData>
        </a:graphic>
      </p:graphicFrame>
      <p:sp>
        <p:nvSpPr>
          <p:cNvPr id="16" name="Rectangle 15"/>
          <p:cNvSpPr/>
          <p:nvPr/>
        </p:nvSpPr>
        <p:spPr>
          <a:xfrm>
            <a:off x="827583" y="2314152"/>
            <a:ext cx="5718893" cy="338554"/>
          </a:xfrm>
          <a:prstGeom prst="rect">
            <a:avLst/>
          </a:prstGeom>
        </p:spPr>
        <p:txBody>
          <a:bodyPr wrap="square">
            <a:spAutoFit/>
          </a:bodyPr>
          <a:lstStyle/>
          <a:p>
            <a:pPr algn="just"/>
            <a:r>
              <a:rPr lang="ru-RU" sz="1600" dirty="0" smtClean="0">
                <a:latin typeface="Arial" pitchFamily="34" charset="0"/>
                <a:cs typeface="Arial" pitchFamily="34" charset="0"/>
              </a:rPr>
              <a:t>Характерное время оседлой жизни атома в узле решетки</a:t>
            </a:r>
            <a:endParaRPr lang="ru-RU" sz="1600" dirty="0">
              <a:latin typeface="Arial" pitchFamily="34" charset="0"/>
              <a:cs typeface="Arial" pitchFamily="34" charset="0"/>
            </a:endParaRPr>
          </a:p>
        </p:txBody>
      </p:sp>
      <p:graphicFrame>
        <p:nvGraphicFramePr>
          <p:cNvPr id="17" name="Object 16"/>
          <p:cNvGraphicFramePr>
            <a:graphicFrameLocks noChangeAspect="1"/>
          </p:cNvGraphicFramePr>
          <p:nvPr>
            <p:extLst>
              <p:ext uri="{D42A27DB-BD31-4B8C-83A1-F6EECF244321}">
                <p14:modId xmlns:p14="http://schemas.microsoft.com/office/powerpoint/2010/main" val="3981761199"/>
              </p:ext>
            </p:extLst>
          </p:nvPr>
        </p:nvGraphicFramePr>
        <p:xfrm>
          <a:off x="107504" y="2780928"/>
          <a:ext cx="904875" cy="384175"/>
        </p:xfrm>
        <a:graphic>
          <a:graphicData uri="http://schemas.openxmlformats.org/presentationml/2006/ole">
            <mc:AlternateContent xmlns:mc="http://schemas.openxmlformats.org/markup-compatibility/2006">
              <mc:Choice xmlns:v="urn:schemas-microsoft-com:vml" Requires="v">
                <p:oleObj spid="_x0000_s1808592" name="Equation" r:id="rId11" imgW="533160" imgH="228600" progId="Equation.DSMT4">
                  <p:embed/>
                </p:oleObj>
              </mc:Choice>
              <mc:Fallback>
                <p:oleObj name="Equation" r:id="rId11" imgW="533160" imgH="228600" progId="Equation.DSMT4">
                  <p:embed/>
                  <p:pic>
                    <p:nvPicPr>
                      <p:cNvPr id="0" name=""/>
                      <p:cNvPicPr>
                        <a:picLocks noChangeAspect="1" noChangeArrowheads="1"/>
                      </p:cNvPicPr>
                      <p:nvPr/>
                    </p:nvPicPr>
                    <p:blipFill>
                      <a:blip r:embed="rId12"/>
                      <a:srcRect/>
                      <a:stretch>
                        <a:fillRect/>
                      </a:stretch>
                    </p:blipFill>
                    <p:spPr bwMode="auto">
                      <a:xfrm>
                        <a:off x="107504" y="2780928"/>
                        <a:ext cx="904875" cy="384175"/>
                      </a:xfrm>
                      <a:prstGeom prst="rect">
                        <a:avLst/>
                      </a:prstGeom>
                      <a:noFill/>
                      <a:ln w="28575">
                        <a:noFill/>
                        <a:miter lim="800000"/>
                        <a:headEnd/>
                        <a:tailEnd/>
                      </a:ln>
                    </p:spPr>
                  </p:pic>
                </p:oleObj>
              </mc:Fallback>
            </mc:AlternateContent>
          </a:graphicData>
        </a:graphic>
      </p:graphicFrame>
      <p:sp>
        <p:nvSpPr>
          <p:cNvPr id="18" name="Rectangle 17"/>
          <p:cNvSpPr/>
          <p:nvPr/>
        </p:nvSpPr>
        <p:spPr>
          <a:xfrm>
            <a:off x="1187624" y="2813077"/>
            <a:ext cx="6092530" cy="338554"/>
          </a:xfrm>
          <a:prstGeom prst="rect">
            <a:avLst/>
          </a:prstGeom>
        </p:spPr>
        <p:txBody>
          <a:bodyPr wrap="square">
            <a:spAutoFit/>
          </a:bodyPr>
          <a:lstStyle/>
          <a:p>
            <a:pPr algn="just"/>
            <a:r>
              <a:rPr lang="ru-RU" sz="1600" dirty="0" smtClean="0">
                <a:latin typeface="Arial" pitchFamily="34" charset="0"/>
                <a:cs typeface="Arial" pitchFamily="34" charset="0"/>
              </a:rPr>
              <a:t>Характерная «скорость» движения атомов при перескоках</a:t>
            </a:r>
            <a:endParaRPr lang="ru-RU" sz="1600" dirty="0">
              <a:latin typeface="Arial" pitchFamily="34" charset="0"/>
              <a:cs typeface="Arial" pitchFamily="34" charset="0"/>
            </a:endParaRPr>
          </a:p>
        </p:txBody>
      </p:sp>
      <p:graphicFrame>
        <p:nvGraphicFramePr>
          <p:cNvPr id="19" name="Object 18"/>
          <p:cNvGraphicFramePr>
            <a:graphicFrameLocks noChangeAspect="1"/>
          </p:cNvGraphicFramePr>
          <p:nvPr>
            <p:extLst>
              <p:ext uri="{D42A27DB-BD31-4B8C-83A1-F6EECF244321}">
                <p14:modId xmlns:p14="http://schemas.microsoft.com/office/powerpoint/2010/main" val="3263850694"/>
              </p:ext>
            </p:extLst>
          </p:nvPr>
        </p:nvGraphicFramePr>
        <p:xfrm>
          <a:off x="75728" y="3212976"/>
          <a:ext cx="1831976" cy="704850"/>
        </p:xfrm>
        <a:graphic>
          <a:graphicData uri="http://schemas.openxmlformats.org/presentationml/2006/ole">
            <mc:AlternateContent xmlns:mc="http://schemas.openxmlformats.org/markup-compatibility/2006">
              <mc:Choice xmlns:v="urn:schemas-microsoft-com:vml" Requires="v">
                <p:oleObj spid="_x0000_s1808593" name="Equation" r:id="rId13" imgW="1079280" imgH="419040" progId="Equation.DSMT4">
                  <p:embed/>
                </p:oleObj>
              </mc:Choice>
              <mc:Fallback>
                <p:oleObj name="Equation" r:id="rId13" imgW="1079280" imgH="419040" progId="Equation.DSMT4">
                  <p:embed/>
                  <p:pic>
                    <p:nvPicPr>
                      <p:cNvPr id="0" name=""/>
                      <p:cNvPicPr>
                        <a:picLocks noChangeAspect="1" noChangeArrowheads="1"/>
                      </p:cNvPicPr>
                      <p:nvPr/>
                    </p:nvPicPr>
                    <p:blipFill>
                      <a:blip r:embed="rId14"/>
                      <a:srcRect/>
                      <a:stretch>
                        <a:fillRect/>
                      </a:stretch>
                    </p:blipFill>
                    <p:spPr bwMode="auto">
                      <a:xfrm>
                        <a:off x="75728" y="3212976"/>
                        <a:ext cx="1831976" cy="704850"/>
                      </a:xfrm>
                      <a:prstGeom prst="rect">
                        <a:avLst/>
                      </a:prstGeom>
                      <a:noFill/>
                      <a:ln w="28575">
                        <a:noFill/>
                        <a:miter lim="800000"/>
                        <a:headEnd/>
                        <a:tailEnd/>
                      </a:ln>
                    </p:spPr>
                  </p:pic>
                </p:oleObj>
              </mc:Fallback>
            </mc:AlternateContent>
          </a:graphicData>
        </a:graphic>
      </p:graphicFrame>
      <p:sp>
        <p:nvSpPr>
          <p:cNvPr id="20" name="Rectangle 19"/>
          <p:cNvSpPr/>
          <p:nvPr/>
        </p:nvSpPr>
        <p:spPr>
          <a:xfrm>
            <a:off x="2175530" y="3212976"/>
            <a:ext cx="6624736" cy="830997"/>
          </a:xfrm>
          <a:prstGeom prst="rect">
            <a:avLst/>
          </a:prstGeom>
        </p:spPr>
        <p:txBody>
          <a:bodyPr wrap="square">
            <a:spAutoFit/>
          </a:bodyPr>
          <a:lstStyle/>
          <a:p>
            <a:pPr algn="just"/>
            <a:r>
              <a:rPr lang="ru-RU" sz="1600" dirty="0" smtClean="0">
                <a:latin typeface="Arial" pitchFamily="34" charset="0"/>
                <a:cs typeface="Arial" pitchFamily="34" charset="0"/>
              </a:rPr>
              <a:t>Оценка коэффициента диффузии путем таких же рассуждений, как и для газа. Коэффициент 1/6 из-за </a:t>
            </a:r>
            <a:r>
              <a:rPr lang="ru-RU" sz="1600" dirty="0" err="1" smtClean="0">
                <a:latin typeface="Arial" pitchFamily="34" charset="0"/>
                <a:cs typeface="Arial" pitchFamily="34" charset="0"/>
              </a:rPr>
              <a:t>равновероятности</a:t>
            </a:r>
            <a:r>
              <a:rPr lang="ru-RU" sz="1600" dirty="0" smtClean="0">
                <a:latin typeface="Arial" pitchFamily="34" charset="0"/>
                <a:cs typeface="Arial" pitchFamily="34" charset="0"/>
              </a:rPr>
              <a:t> перескока по всем 6 направлениям </a:t>
            </a:r>
            <a:endParaRPr lang="ru-RU" sz="1600" dirty="0">
              <a:latin typeface="Arial" pitchFamily="34" charset="0"/>
              <a:cs typeface="Arial" pitchFamily="34" charset="0"/>
            </a:endParaRPr>
          </a:p>
        </p:txBody>
      </p:sp>
      <p:graphicFrame>
        <p:nvGraphicFramePr>
          <p:cNvPr id="21" name="Object 20"/>
          <p:cNvGraphicFramePr>
            <a:graphicFrameLocks noChangeAspect="1"/>
          </p:cNvGraphicFramePr>
          <p:nvPr>
            <p:extLst>
              <p:ext uri="{D42A27DB-BD31-4B8C-83A1-F6EECF244321}">
                <p14:modId xmlns:p14="http://schemas.microsoft.com/office/powerpoint/2010/main" val="3869223269"/>
              </p:ext>
            </p:extLst>
          </p:nvPr>
        </p:nvGraphicFramePr>
        <p:xfrm>
          <a:off x="107504" y="4005064"/>
          <a:ext cx="2392363" cy="427038"/>
        </p:xfrm>
        <a:graphic>
          <a:graphicData uri="http://schemas.openxmlformats.org/presentationml/2006/ole">
            <mc:AlternateContent xmlns:mc="http://schemas.openxmlformats.org/markup-compatibility/2006">
              <mc:Choice xmlns:v="urn:schemas-microsoft-com:vml" Requires="v">
                <p:oleObj spid="_x0000_s1808594" name="Equation" r:id="rId15" imgW="1409400" imgH="253800" progId="Equation.DSMT4">
                  <p:embed/>
                </p:oleObj>
              </mc:Choice>
              <mc:Fallback>
                <p:oleObj name="Equation" r:id="rId15" imgW="1409400" imgH="253800" progId="Equation.DSMT4">
                  <p:embed/>
                  <p:pic>
                    <p:nvPicPr>
                      <p:cNvPr id="0" name=""/>
                      <p:cNvPicPr>
                        <a:picLocks noChangeAspect="1" noChangeArrowheads="1"/>
                      </p:cNvPicPr>
                      <p:nvPr/>
                    </p:nvPicPr>
                    <p:blipFill>
                      <a:blip r:embed="rId16"/>
                      <a:srcRect/>
                      <a:stretch>
                        <a:fillRect/>
                      </a:stretch>
                    </p:blipFill>
                    <p:spPr bwMode="auto">
                      <a:xfrm>
                        <a:off x="107504" y="4005064"/>
                        <a:ext cx="2392363" cy="427038"/>
                      </a:xfrm>
                      <a:prstGeom prst="rect">
                        <a:avLst/>
                      </a:prstGeom>
                      <a:noFill/>
                      <a:ln w="28575">
                        <a:noFill/>
                        <a:miter lim="800000"/>
                        <a:headEnd/>
                        <a:tailEnd/>
                      </a:ln>
                    </p:spPr>
                  </p:pic>
                </p:oleObj>
              </mc:Fallback>
            </mc:AlternateContent>
          </a:graphicData>
        </a:graphic>
      </p:graphicFrame>
      <p:sp>
        <p:nvSpPr>
          <p:cNvPr id="22" name="Rectangle 21"/>
          <p:cNvSpPr/>
          <p:nvPr/>
        </p:nvSpPr>
        <p:spPr>
          <a:xfrm>
            <a:off x="2771800" y="4031807"/>
            <a:ext cx="6264696" cy="338554"/>
          </a:xfrm>
          <a:prstGeom prst="rect">
            <a:avLst/>
          </a:prstGeom>
        </p:spPr>
        <p:txBody>
          <a:bodyPr wrap="square">
            <a:spAutoFit/>
          </a:bodyPr>
          <a:lstStyle/>
          <a:p>
            <a:pPr algn="just"/>
            <a:r>
              <a:rPr lang="ru-RU" sz="1600" dirty="0" smtClean="0">
                <a:latin typeface="Arial" pitchFamily="34" charset="0"/>
                <a:cs typeface="Arial" pitchFamily="34" charset="0"/>
              </a:rPr>
              <a:t>Вероятность образования вакансии (характерная энергия       )</a:t>
            </a:r>
            <a:endParaRPr lang="ru-RU" sz="1600" dirty="0">
              <a:latin typeface="Arial" pitchFamily="34" charset="0"/>
              <a:cs typeface="Arial" pitchFamily="34" charset="0"/>
            </a:endParaRPr>
          </a:p>
        </p:txBody>
      </p:sp>
      <p:graphicFrame>
        <p:nvGraphicFramePr>
          <p:cNvPr id="23" name="Object 22"/>
          <p:cNvGraphicFramePr>
            <a:graphicFrameLocks noChangeAspect="1"/>
          </p:cNvGraphicFramePr>
          <p:nvPr>
            <p:extLst>
              <p:ext uri="{D42A27DB-BD31-4B8C-83A1-F6EECF244321}">
                <p14:modId xmlns:p14="http://schemas.microsoft.com/office/powerpoint/2010/main" val="685811247"/>
              </p:ext>
            </p:extLst>
          </p:nvPr>
        </p:nvGraphicFramePr>
        <p:xfrm>
          <a:off x="8360196" y="4031807"/>
          <a:ext cx="344488" cy="384175"/>
        </p:xfrm>
        <a:graphic>
          <a:graphicData uri="http://schemas.openxmlformats.org/presentationml/2006/ole">
            <mc:AlternateContent xmlns:mc="http://schemas.openxmlformats.org/markup-compatibility/2006">
              <mc:Choice xmlns:v="urn:schemas-microsoft-com:vml" Requires="v">
                <p:oleObj spid="_x0000_s1808595" name="Equation" r:id="rId17" imgW="203040" imgH="228600" progId="Equation.DSMT4">
                  <p:embed/>
                </p:oleObj>
              </mc:Choice>
              <mc:Fallback>
                <p:oleObj name="Equation" r:id="rId17" imgW="203040" imgH="228600" progId="Equation.DSMT4">
                  <p:embed/>
                  <p:pic>
                    <p:nvPicPr>
                      <p:cNvPr id="0" name=""/>
                      <p:cNvPicPr>
                        <a:picLocks noChangeAspect="1" noChangeArrowheads="1"/>
                      </p:cNvPicPr>
                      <p:nvPr/>
                    </p:nvPicPr>
                    <p:blipFill>
                      <a:blip r:embed="rId18"/>
                      <a:srcRect/>
                      <a:stretch>
                        <a:fillRect/>
                      </a:stretch>
                    </p:blipFill>
                    <p:spPr bwMode="auto">
                      <a:xfrm>
                        <a:off x="8360196" y="4031807"/>
                        <a:ext cx="344488" cy="384175"/>
                      </a:xfrm>
                      <a:prstGeom prst="rect">
                        <a:avLst/>
                      </a:prstGeom>
                      <a:noFill/>
                      <a:ln w="28575">
                        <a:noFill/>
                        <a:miter lim="800000"/>
                        <a:headEnd/>
                        <a:tailEnd/>
                      </a:ln>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2860186419"/>
              </p:ext>
            </p:extLst>
          </p:nvPr>
        </p:nvGraphicFramePr>
        <p:xfrm>
          <a:off x="117475" y="4458423"/>
          <a:ext cx="2371725" cy="427037"/>
        </p:xfrm>
        <a:graphic>
          <a:graphicData uri="http://schemas.openxmlformats.org/presentationml/2006/ole">
            <mc:AlternateContent xmlns:mc="http://schemas.openxmlformats.org/markup-compatibility/2006">
              <mc:Choice xmlns:v="urn:schemas-microsoft-com:vml" Requires="v">
                <p:oleObj spid="_x0000_s1808596" name="Equation" r:id="rId19" imgW="1396800" imgH="253800" progId="Equation.DSMT4">
                  <p:embed/>
                </p:oleObj>
              </mc:Choice>
              <mc:Fallback>
                <p:oleObj name="Equation" r:id="rId19" imgW="1396800" imgH="253800" progId="Equation.DSMT4">
                  <p:embed/>
                  <p:pic>
                    <p:nvPicPr>
                      <p:cNvPr id="0" name=""/>
                      <p:cNvPicPr>
                        <a:picLocks noChangeAspect="1" noChangeArrowheads="1"/>
                      </p:cNvPicPr>
                      <p:nvPr/>
                    </p:nvPicPr>
                    <p:blipFill>
                      <a:blip r:embed="rId20"/>
                      <a:srcRect/>
                      <a:stretch>
                        <a:fillRect/>
                      </a:stretch>
                    </p:blipFill>
                    <p:spPr bwMode="auto">
                      <a:xfrm>
                        <a:off x="117475" y="4458423"/>
                        <a:ext cx="2371725" cy="427037"/>
                      </a:xfrm>
                      <a:prstGeom prst="rect">
                        <a:avLst/>
                      </a:prstGeom>
                      <a:noFill/>
                      <a:ln w="28575">
                        <a:noFill/>
                        <a:miter lim="800000"/>
                        <a:headEnd/>
                        <a:tailEnd/>
                      </a:ln>
                    </p:spPr>
                  </p:pic>
                </p:oleObj>
              </mc:Fallback>
            </mc:AlternateContent>
          </a:graphicData>
        </a:graphic>
      </p:graphicFrame>
      <p:sp>
        <p:nvSpPr>
          <p:cNvPr id="25" name="Rectangle 24"/>
          <p:cNvSpPr/>
          <p:nvPr/>
        </p:nvSpPr>
        <p:spPr>
          <a:xfrm>
            <a:off x="2771800" y="4458844"/>
            <a:ext cx="6264696" cy="338554"/>
          </a:xfrm>
          <a:prstGeom prst="rect">
            <a:avLst/>
          </a:prstGeom>
        </p:spPr>
        <p:txBody>
          <a:bodyPr wrap="square">
            <a:spAutoFit/>
          </a:bodyPr>
          <a:lstStyle/>
          <a:p>
            <a:pPr algn="just"/>
            <a:r>
              <a:rPr lang="ru-RU" sz="1600" dirty="0" smtClean="0">
                <a:latin typeface="Arial" pitchFamily="34" charset="0"/>
                <a:cs typeface="Arial" pitchFamily="34" charset="0"/>
              </a:rPr>
              <a:t>Вероятность перескока атома при наличии соседней вакансии</a:t>
            </a:r>
            <a:endParaRPr lang="ru-RU" sz="1600" dirty="0">
              <a:latin typeface="Arial" pitchFamily="34" charset="0"/>
              <a:cs typeface="Arial" pitchFamily="34" charset="0"/>
            </a:endParaRPr>
          </a:p>
        </p:txBody>
      </p:sp>
      <p:graphicFrame>
        <p:nvGraphicFramePr>
          <p:cNvPr id="27" name="Object 26"/>
          <p:cNvGraphicFramePr>
            <a:graphicFrameLocks noChangeAspect="1"/>
          </p:cNvGraphicFramePr>
          <p:nvPr>
            <p:extLst>
              <p:ext uri="{D42A27DB-BD31-4B8C-83A1-F6EECF244321}">
                <p14:modId xmlns:p14="http://schemas.microsoft.com/office/powerpoint/2010/main" val="3770144487"/>
              </p:ext>
            </p:extLst>
          </p:nvPr>
        </p:nvGraphicFramePr>
        <p:xfrm>
          <a:off x="107504" y="4952244"/>
          <a:ext cx="4572000" cy="427037"/>
        </p:xfrm>
        <a:graphic>
          <a:graphicData uri="http://schemas.openxmlformats.org/presentationml/2006/ole">
            <mc:AlternateContent xmlns:mc="http://schemas.openxmlformats.org/markup-compatibility/2006">
              <mc:Choice xmlns:v="urn:schemas-microsoft-com:vml" Requires="v">
                <p:oleObj spid="_x0000_s1808597" name="Equation" r:id="rId21" imgW="2692080" imgH="253800" progId="Equation.DSMT4">
                  <p:embed/>
                </p:oleObj>
              </mc:Choice>
              <mc:Fallback>
                <p:oleObj name="Equation" r:id="rId21" imgW="2692080" imgH="253800" progId="Equation.DSMT4">
                  <p:embed/>
                  <p:pic>
                    <p:nvPicPr>
                      <p:cNvPr id="0" name=""/>
                      <p:cNvPicPr>
                        <a:picLocks noChangeAspect="1" noChangeArrowheads="1"/>
                      </p:cNvPicPr>
                      <p:nvPr/>
                    </p:nvPicPr>
                    <p:blipFill>
                      <a:blip r:embed="rId22"/>
                      <a:srcRect/>
                      <a:stretch>
                        <a:fillRect/>
                      </a:stretch>
                    </p:blipFill>
                    <p:spPr bwMode="auto">
                      <a:xfrm>
                        <a:off x="107504" y="4952244"/>
                        <a:ext cx="4572000" cy="427037"/>
                      </a:xfrm>
                      <a:prstGeom prst="rect">
                        <a:avLst/>
                      </a:prstGeom>
                      <a:noFill/>
                      <a:ln w="28575">
                        <a:noFill/>
                        <a:miter lim="800000"/>
                        <a:headEnd/>
                        <a:tailEnd/>
                      </a:ln>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3342906178"/>
              </p:ext>
            </p:extLst>
          </p:nvPr>
        </p:nvGraphicFramePr>
        <p:xfrm>
          <a:off x="107504" y="5429872"/>
          <a:ext cx="1314450" cy="384175"/>
        </p:xfrm>
        <a:graphic>
          <a:graphicData uri="http://schemas.openxmlformats.org/presentationml/2006/ole">
            <mc:AlternateContent xmlns:mc="http://schemas.openxmlformats.org/markup-compatibility/2006">
              <mc:Choice xmlns:v="urn:schemas-microsoft-com:vml" Requires="v">
                <p:oleObj spid="_x0000_s1808598" name="Equation" r:id="rId23" imgW="774360" imgH="228600" progId="Equation.DSMT4">
                  <p:embed/>
                </p:oleObj>
              </mc:Choice>
              <mc:Fallback>
                <p:oleObj name="Equation" r:id="rId23" imgW="774360" imgH="228600" progId="Equation.DSMT4">
                  <p:embed/>
                  <p:pic>
                    <p:nvPicPr>
                      <p:cNvPr id="0" name=""/>
                      <p:cNvPicPr>
                        <a:picLocks noChangeAspect="1" noChangeArrowheads="1"/>
                      </p:cNvPicPr>
                      <p:nvPr/>
                    </p:nvPicPr>
                    <p:blipFill>
                      <a:blip r:embed="rId24"/>
                      <a:srcRect/>
                      <a:stretch>
                        <a:fillRect/>
                      </a:stretch>
                    </p:blipFill>
                    <p:spPr bwMode="auto">
                      <a:xfrm>
                        <a:off x="107504" y="5429872"/>
                        <a:ext cx="1314450" cy="384175"/>
                      </a:xfrm>
                      <a:prstGeom prst="rect">
                        <a:avLst/>
                      </a:prstGeom>
                      <a:noFill/>
                      <a:ln w="28575">
                        <a:noFill/>
                        <a:miter lim="800000"/>
                        <a:headEnd/>
                        <a:tailEnd/>
                      </a:ln>
                    </p:spPr>
                  </p:pic>
                </p:oleObj>
              </mc:Fallback>
            </mc:AlternateContent>
          </a:graphicData>
        </a:graphic>
      </p:graphicFrame>
      <p:sp>
        <p:nvSpPr>
          <p:cNvPr id="29" name="Rectangle 28"/>
          <p:cNvSpPr/>
          <p:nvPr/>
        </p:nvSpPr>
        <p:spPr>
          <a:xfrm>
            <a:off x="4680520" y="4869160"/>
            <a:ext cx="4499992" cy="584775"/>
          </a:xfrm>
          <a:prstGeom prst="rect">
            <a:avLst/>
          </a:prstGeom>
        </p:spPr>
        <p:txBody>
          <a:bodyPr wrap="square">
            <a:spAutoFit/>
          </a:bodyPr>
          <a:lstStyle/>
          <a:p>
            <a:pPr algn="just"/>
            <a:r>
              <a:rPr lang="ru-RU" sz="1600" dirty="0" smtClean="0">
                <a:latin typeface="Arial" pitchFamily="34" charset="0"/>
                <a:cs typeface="Arial" pitchFamily="34" charset="0"/>
              </a:rPr>
              <a:t>Вероятность образования вакансии и совершения перескока атома в эту вакансию</a:t>
            </a:r>
            <a:endParaRPr lang="ru-RU" sz="1600" dirty="0">
              <a:latin typeface="Arial" pitchFamily="34" charset="0"/>
              <a:cs typeface="Arial" pitchFamily="34" charset="0"/>
            </a:endParaRPr>
          </a:p>
        </p:txBody>
      </p:sp>
      <p:sp>
        <p:nvSpPr>
          <p:cNvPr id="30" name="Rectangle 29"/>
          <p:cNvSpPr/>
          <p:nvPr/>
        </p:nvSpPr>
        <p:spPr>
          <a:xfrm>
            <a:off x="1600935" y="5423023"/>
            <a:ext cx="3088230" cy="338554"/>
          </a:xfrm>
          <a:prstGeom prst="rect">
            <a:avLst/>
          </a:prstGeom>
        </p:spPr>
        <p:txBody>
          <a:bodyPr wrap="square">
            <a:spAutoFit/>
          </a:bodyPr>
          <a:lstStyle/>
          <a:p>
            <a:pPr algn="just"/>
            <a:r>
              <a:rPr lang="ru-RU" sz="1600" dirty="0" smtClean="0">
                <a:latin typeface="Arial" pitchFamily="34" charset="0"/>
                <a:cs typeface="Arial" pitchFamily="34" charset="0"/>
              </a:rPr>
              <a:t>Энергия активации диффузии</a:t>
            </a:r>
            <a:endParaRPr lang="ru-RU" sz="1600" dirty="0">
              <a:latin typeface="Arial" pitchFamily="34" charset="0"/>
              <a:cs typeface="Arial" pitchFamily="34" charset="0"/>
            </a:endParaRPr>
          </a:p>
        </p:txBody>
      </p:sp>
      <p:graphicFrame>
        <p:nvGraphicFramePr>
          <p:cNvPr id="31" name="Object 30"/>
          <p:cNvGraphicFramePr>
            <a:graphicFrameLocks noChangeAspect="1"/>
          </p:cNvGraphicFramePr>
          <p:nvPr>
            <p:extLst>
              <p:ext uri="{D42A27DB-BD31-4B8C-83A1-F6EECF244321}">
                <p14:modId xmlns:p14="http://schemas.microsoft.com/office/powerpoint/2010/main" val="1095631293"/>
              </p:ext>
            </p:extLst>
          </p:nvPr>
        </p:nvGraphicFramePr>
        <p:xfrm>
          <a:off x="179512" y="6126697"/>
          <a:ext cx="733425" cy="661988"/>
        </p:xfrm>
        <a:graphic>
          <a:graphicData uri="http://schemas.openxmlformats.org/presentationml/2006/ole">
            <mc:AlternateContent xmlns:mc="http://schemas.openxmlformats.org/markup-compatibility/2006">
              <mc:Choice xmlns:v="urn:schemas-microsoft-com:vml" Requires="v">
                <p:oleObj spid="_x0000_s1808599" name="Equation" r:id="rId25" imgW="431640" imgH="393480" progId="Equation.DSMT4">
                  <p:embed/>
                </p:oleObj>
              </mc:Choice>
              <mc:Fallback>
                <p:oleObj name="Equation" r:id="rId25" imgW="431640" imgH="393480" progId="Equation.DSMT4">
                  <p:embed/>
                  <p:pic>
                    <p:nvPicPr>
                      <p:cNvPr id="0" name=""/>
                      <p:cNvPicPr>
                        <a:picLocks noChangeAspect="1" noChangeArrowheads="1"/>
                      </p:cNvPicPr>
                      <p:nvPr/>
                    </p:nvPicPr>
                    <p:blipFill>
                      <a:blip r:embed="rId26"/>
                      <a:srcRect/>
                      <a:stretch>
                        <a:fillRect/>
                      </a:stretch>
                    </p:blipFill>
                    <p:spPr bwMode="auto">
                      <a:xfrm>
                        <a:off x="179512" y="6126697"/>
                        <a:ext cx="733425" cy="661988"/>
                      </a:xfrm>
                      <a:prstGeom prst="rect">
                        <a:avLst/>
                      </a:prstGeom>
                      <a:noFill/>
                      <a:ln w="28575">
                        <a:noFill/>
                        <a:miter lim="800000"/>
                        <a:headEnd/>
                        <a:tailEnd/>
                      </a:ln>
                    </p:spPr>
                  </p:pic>
                </p:oleObj>
              </mc:Fallback>
            </mc:AlternateContent>
          </a:graphicData>
        </a:graphic>
      </p:graphicFrame>
      <p:sp>
        <p:nvSpPr>
          <p:cNvPr id="32" name="Rectangle 31"/>
          <p:cNvSpPr/>
          <p:nvPr/>
        </p:nvSpPr>
        <p:spPr>
          <a:xfrm>
            <a:off x="1051722" y="6156145"/>
            <a:ext cx="4132346" cy="584775"/>
          </a:xfrm>
          <a:prstGeom prst="rect">
            <a:avLst/>
          </a:prstGeom>
        </p:spPr>
        <p:txBody>
          <a:bodyPr wrap="square">
            <a:spAutoFit/>
          </a:bodyPr>
          <a:lstStyle/>
          <a:p>
            <a:pPr algn="just"/>
            <a:r>
              <a:rPr lang="ru-RU" sz="1600" dirty="0" smtClean="0">
                <a:latin typeface="Arial" pitchFamily="34" charset="0"/>
                <a:cs typeface="Arial" pitchFamily="34" charset="0"/>
              </a:rPr>
              <a:t>Частота перескоков прямо пропорциональна вероятности перескока</a:t>
            </a:r>
            <a:endParaRPr lang="ru-RU" sz="1600" dirty="0">
              <a:latin typeface="Arial" pitchFamily="34" charset="0"/>
              <a:cs typeface="Arial" pitchFamily="34" charset="0"/>
            </a:endParaRPr>
          </a:p>
        </p:txBody>
      </p:sp>
      <p:graphicFrame>
        <p:nvGraphicFramePr>
          <p:cNvPr id="33" name="Object 32"/>
          <p:cNvGraphicFramePr>
            <a:graphicFrameLocks noChangeAspect="1"/>
          </p:cNvGraphicFramePr>
          <p:nvPr>
            <p:extLst>
              <p:ext uri="{D42A27DB-BD31-4B8C-83A1-F6EECF244321}">
                <p14:modId xmlns:p14="http://schemas.microsoft.com/office/powerpoint/2010/main" val="3992347260"/>
              </p:ext>
            </p:extLst>
          </p:nvPr>
        </p:nvGraphicFramePr>
        <p:xfrm>
          <a:off x="7678738" y="2562842"/>
          <a:ext cx="1465262" cy="704850"/>
        </p:xfrm>
        <a:graphic>
          <a:graphicData uri="http://schemas.openxmlformats.org/presentationml/2006/ole">
            <mc:AlternateContent xmlns:mc="http://schemas.openxmlformats.org/markup-compatibility/2006">
              <mc:Choice xmlns:v="urn:schemas-microsoft-com:vml" Requires="v">
                <p:oleObj spid="_x0000_s1808600" name="Equation" r:id="rId27" imgW="863280" imgH="419040" progId="Equation.DSMT4">
                  <p:embed/>
                </p:oleObj>
              </mc:Choice>
              <mc:Fallback>
                <p:oleObj name="Equation" r:id="rId27" imgW="863280" imgH="419040" progId="Equation.DSMT4">
                  <p:embed/>
                  <p:pic>
                    <p:nvPicPr>
                      <p:cNvPr id="0" name=""/>
                      <p:cNvPicPr>
                        <a:picLocks noChangeAspect="1" noChangeArrowheads="1"/>
                      </p:cNvPicPr>
                      <p:nvPr/>
                    </p:nvPicPr>
                    <p:blipFill>
                      <a:blip r:embed="rId28"/>
                      <a:srcRect/>
                      <a:stretch>
                        <a:fillRect/>
                      </a:stretch>
                    </p:blipFill>
                    <p:spPr bwMode="auto">
                      <a:xfrm>
                        <a:off x="7678738" y="2562842"/>
                        <a:ext cx="1465262" cy="704850"/>
                      </a:xfrm>
                      <a:prstGeom prst="rect">
                        <a:avLst/>
                      </a:prstGeom>
                      <a:noFill/>
                      <a:ln w="28575">
                        <a:noFill/>
                        <a:miter lim="800000"/>
                        <a:headEnd/>
                        <a:tailEnd/>
                      </a:ln>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1976285962"/>
              </p:ext>
            </p:extLst>
          </p:nvPr>
        </p:nvGraphicFramePr>
        <p:xfrm>
          <a:off x="6439495" y="5676189"/>
          <a:ext cx="2025650" cy="727075"/>
        </p:xfrm>
        <a:graphic>
          <a:graphicData uri="http://schemas.openxmlformats.org/presentationml/2006/ole">
            <mc:AlternateContent xmlns:mc="http://schemas.openxmlformats.org/markup-compatibility/2006">
              <mc:Choice xmlns:v="urn:schemas-microsoft-com:vml" Requires="v">
                <p:oleObj spid="_x0000_s1808601" name="Equation" r:id="rId29" imgW="1193760" imgH="431640" progId="Equation.DSMT4">
                  <p:embed/>
                </p:oleObj>
              </mc:Choice>
              <mc:Fallback>
                <p:oleObj name="Equation" r:id="rId29" imgW="1193760" imgH="431640" progId="Equation.DSMT4">
                  <p:embed/>
                  <p:pic>
                    <p:nvPicPr>
                      <p:cNvPr id="0" name=""/>
                      <p:cNvPicPr>
                        <a:picLocks noChangeAspect="1" noChangeArrowheads="1"/>
                      </p:cNvPicPr>
                      <p:nvPr/>
                    </p:nvPicPr>
                    <p:blipFill>
                      <a:blip r:embed="rId30"/>
                      <a:srcRect/>
                      <a:stretch>
                        <a:fillRect/>
                      </a:stretch>
                    </p:blipFill>
                    <p:spPr bwMode="auto">
                      <a:xfrm>
                        <a:off x="6439495" y="5676189"/>
                        <a:ext cx="2025650" cy="727075"/>
                      </a:xfrm>
                      <a:prstGeom prst="rect">
                        <a:avLst/>
                      </a:prstGeom>
                      <a:noFill/>
                      <a:ln w="28575">
                        <a:solidFill>
                          <a:srgbClr val="C00000"/>
                        </a:solidFill>
                        <a:miter lim="800000"/>
                        <a:headEnd/>
                        <a:tailEnd/>
                      </a:ln>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2309171879"/>
              </p:ext>
            </p:extLst>
          </p:nvPr>
        </p:nvGraphicFramePr>
        <p:xfrm>
          <a:off x="5623098" y="6448532"/>
          <a:ext cx="346075" cy="384175"/>
        </p:xfrm>
        <a:graphic>
          <a:graphicData uri="http://schemas.openxmlformats.org/presentationml/2006/ole">
            <mc:AlternateContent xmlns:mc="http://schemas.openxmlformats.org/markup-compatibility/2006">
              <mc:Choice xmlns:v="urn:schemas-microsoft-com:vml" Requires="v">
                <p:oleObj spid="_x0000_s1808602" name="Equation" r:id="rId31" imgW="203040" imgH="228600" progId="Equation.DSMT4">
                  <p:embed/>
                </p:oleObj>
              </mc:Choice>
              <mc:Fallback>
                <p:oleObj name="Equation" r:id="rId31" imgW="203040" imgH="228600" progId="Equation.DSMT4">
                  <p:embed/>
                  <p:pic>
                    <p:nvPicPr>
                      <p:cNvPr id="0" name=""/>
                      <p:cNvPicPr>
                        <a:picLocks noChangeAspect="1" noChangeArrowheads="1"/>
                      </p:cNvPicPr>
                      <p:nvPr/>
                    </p:nvPicPr>
                    <p:blipFill>
                      <a:blip r:embed="rId32"/>
                      <a:srcRect/>
                      <a:stretch>
                        <a:fillRect/>
                      </a:stretch>
                    </p:blipFill>
                    <p:spPr bwMode="auto">
                      <a:xfrm>
                        <a:off x="5623098" y="6448532"/>
                        <a:ext cx="346075" cy="384175"/>
                      </a:xfrm>
                      <a:prstGeom prst="rect">
                        <a:avLst/>
                      </a:prstGeom>
                      <a:noFill/>
                      <a:ln w="28575">
                        <a:noFill/>
                        <a:miter lim="800000"/>
                        <a:headEnd/>
                        <a:tailEnd/>
                      </a:ln>
                    </p:spPr>
                  </p:pic>
                </p:oleObj>
              </mc:Fallback>
            </mc:AlternateContent>
          </a:graphicData>
        </a:graphic>
      </p:graphicFrame>
      <p:sp>
        <p:nvSpPr>
          <p:cNvPr id="36" name="Rectangle 35"/>
          <p:cNvSpPr/>
          <p:nvPr/>
        </p:nvSpPr>
        <p:spPr>
          <a:xfrm>
            <a:off x="5940152" y="6480495"/>
            <a:ext cx="3240360" cy="307777"/>
          </a:xfrm>
          <a:prstGeom prst="rect">
            <a:avLst/>
          </a:prstGeom>
        </p:spPr>
        <p:txBody>
          <a:bodyPr wrap="square">
            <a:spAutoFit/>
          </a:bodyPr>
          <a:lstStyle/>
          <a:p>
            <a:pPr algn="just"/>
            <a:r>
              <a:rPr lang="ru-RU" sz="1400" dirty="0" smtClean="0">
                <a:latin typeface="Arial" pitchFamily="34" charset="0"/>
                <a:cs typeface="Arial" pitchFamily="34" charset="0"/>
              </a:rPr>
              <a:t>Определяется свойствами вещества</a:t>
            </a:r>
            <a:endParaRPr lang="ru-RU" sz="1400" dirty="0">
              <a:latin typeface="Arial" pitchFamily="34" charset="0"/>
              <a:cs typeface="Arial" pitchFamily="34" charset="0"/>
            </a:endParaRPr>
          </a:p>
        </p:txBody>
      </p:sp>
      <p:graphicFrame>
        <p:nvGraphicFramePr>
          <p:cNvPr id="37" name="Object 36"/>
          <p:cNvGraphicFramePr>
            <a:graphicFrameLocks noChangeAspect="1"/>
          </p:cNvGraphicFramePr>
          <p:nvPr>
            <p:extLst>
              <p:ext uri="{D42A27DB-BD31-4B8C-83A1-F6EECF244321}">
                <p14:modId xmlns:p14="http://schemas.microsoft.com/office/powerpoint/2010/main" val="2824389952"/>
              </p:ext>
            </p:extLst>
          </p:nvPr>
        </p:nvGraphicFramePr>
        <p:xfrm>
          <a:off x="139025" y="5762311"/>
          <a:ext cx="1035050" cy="384175"/>
        </p:xfrm>
        <a:graphic>
          <a:graphicData uri="http://schemas.openxmlformats.org/presentationml/2006/ole">
            <mc:AlternateContent xmlns:mc="http://schemas.openxmlformats.org/markup-compatibility/2006">
              <mc:Choice xmlns:v="urn:schemas-microsoft-com:vml" Requires="v">
                <p:oleObj spid="_x0000_s1808603" name="Equation" r:id="rId33" imgW="609480" imgH="228600" progId="Equation.DSMT4">
                  <p:embed/>
                </p:oleObj>
              </mc:Choice>
              <mc:Fallback>
                <p:oleObj name="Equation" r:id="rId33" imgW="609480" imgH="228600" progId="Equation.DSMT4">
                  <p:embed/>
                  <p:pic>
                    <p:nvPicPr>
                      <p:cNvPr id="0" name=""/>
                      <p:cNvPicPr>
                        <a:picLocks noChangeAspect="1" noChangeArrowheads="1"/>
                      </p:cNvPicPr>
                      <p:nvPr/>
                    </p:nvPicPr>
                    <p:blipFill>
                      <a:blip r:embed="rId34"/>
                      <a:srcRect/>
                      <a:stretch>
                        <a:fillRect/>
                      </a:stretch>
                    </p:blipFill>
                    <p:spPr bwMode="auto">
                      <a:xfrm>
                        <a:off x="139025" y="5762311"/>
                        <a:ext cx="1035050" cy="384175"/>
                      </a:xfrm>
                      <a:prstGeom prst="rect">
                        <a:avLst/>
                      </a:prstGeom>
                      <a:noFill/>
                      <a:ln w="28575">
                        <a:noFill/>
                        <a:miter lim="800000"/>
                        <a:headEnd/>
                        <a:tailEnd/>
                      </a:ln>
                    </p:spPr>
                  </p:pic>
                </p:oleObj>
              </mc:Fallback>
            </mc:AlternateContent>
          </a:graphicData>
        </a:graphic>
      </p:graphicFrame>
      <p:sp>
        <p:nvSpPr>
          <p:cNvPr id="38" name="Rectangle 37"/>
          <p:cNvSpPr/>
          <p:nvPr/>
        </p:nvSpPr>
        <p:spPr>
          <a:xfrm>
            <a:off x="1573780" y="5774302"/>
            <a:ext cx="3088230" cy="338554"/>
          </a:xfrm>
          <a:prstGeom prst="rect">
            <a:avLst/>
          </a:prstGeom>
        </p:spPr>
        <p:txBody>
          <a:bodyPr wrap="square">
            <a:spAutoFit/>
          </a:bodyPr>
          <a:lstStyle/>
          <a:p>
            <a:pPr algn="just"/>
            <a:r>
              <a:rPr lang="ru-RU" sz="1600" dirty="0" smtClean="0">
                <a:latin typeface="Arial" pitchFamily="34" charset="0"/>
                <a:cs typeface="Arial" pitchFamily="34" charset="0"/>
              </a:rPr>
              <a:t>Некоторая постоянная</a:t>
            </a:r>
            <a:endParaRPr lang="ru-RU" sz="1600" dirty="0">
              <a:latin typeface="Arial" pitchFamily="34" charset="0"/>
              <a:cs typeface="Arial" pitchFamily="34" charset="0"/>
            </a:endParaRPr>
          </a:p>
        </p:txBody>
      </p:sp>
    </p:spTree>
    <p:extLst>
      <p:ext uri="{BB962C8B-B14F-4D97-AF65-F5344CB8AC3E}">
        <p14:creationId xmlns:p14="http://schemas.microsoft.com/office/powerpoint/2010/main" val="36407690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2195736" y="16300"/>
            <a:ext cx="4680520" cy="60438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Диффузия в жидкости</a:t>
            </a:r>
          </a:p>
        </p:txBody>
      </p:sp>
      <p:sp>
        <p:nvSpPr>
          <p:cNvPr id="5" name="Rectangle 4"/>
          <p:cNvSpPr/>
          <p:nvPr/>
        </p:nvSpPr>
        <p:spPr>
          <a:xfrm>
            <a:off x="179512" y="1412776"/>
            <a:ext cx="8784976" cy="1077218"/>
          </a:xfrm>
          <a:prstGeom prst="rect">
            <a:avLst/>
          </a:prstGeom>
        </p:spPr>
        <p:txBody>
          <a:bodyPr wrap="square">
            <a:spAutoFit/>
          </a:bodyPr>
          <a:lstStyle/>
          <a:p>
            <a:pPr algn="just"/>
            <a:r>
              <a:rPr lang="ru-RU" sz="1600" dirty="0">
                <a:latin typeface="Arial" pitchFamily="34" charset="0"/>
                <a:cs typeface="Arial" pitchFamily="34" charset="0"/>
              </a:rPr>
              <a:t>В жидкости среднее расстояние между молекулами порядка их размера и понятие свободного пробега теряет смысл. Молекулы жидкости совершают колебания в пределах межмолекулярных расстояний. При получении достаточно большой энергии молекула может совершить скачок на некоторое расстояние.</a:t>
            </a:r>
          </a:p>
        </p:txBody>
      </p:sp>
      <p:graphicFrame>
        <p:nvGraphicFramePr>
          <p:cNvPr id="6" name="Object 5"/>
          <p:cNvGraphicFramePr>
            <a:graphicFrameLocks noChangeAspect="1"/>
          </p:cNvGraphicFramePr>
          <p:nvPr>
            <p:extLst>
              <p:ext uri="{D42A27DB-BD31-4B8C-83A1-F6EECF244321}">
                <p14:modId xmlns:p14="http://schemas.microsoft.com/office/powerpoint/2010/main" val="3272039965"/>
              </p:ext>
            </p:extLst>
          </p:nvPr>
        </p:nvGraphicFramePr>
        <p:xfrm>
          <a:off x="251520" y="675789"/>
          <a:ext cx="1362075" cy="660400"/>
        </p:xfrm>
        <a:graphic>
          <a:graphicData uri="http://schemas.openxmlformats.org/presentationml/2006/ole">
            <mc:AlternateContent xmlns:mc="http://schemas.openxmlformats.org/markup-compatibility/2006">
              <mc:Choice xmlns:v="urn:schemas-microsoft-com:vml" Requires="v">
                <p:oleObj spid="_x0000_s1806679" name="Equation" r:id="rId3" imgW="799920" imgH="393480" progId="Equation.DSMT4">
                  <p:embed/>
                </p:oleObj>
              </mc:Choice>
              <mc:Fallback>
                <p:oleObj name="Equation" r:id="rId3" imgW="799920" imgH="393480" progId="Equation.DSMT4">
                  <p:embed/>
                  <p:pic>
                    <p:nvPicPr>
                      <p:cNvPr id="0" name="Object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675789"/>
                        <a:ext cx="1362075" cy="660400"/>
                      </a:xfrm>
                      <a:prstGeom prst="rect">
                        <a:avLst/>
                      </a:prstGeom>
                      <a:noFill/>
                      <a:ln w="28575">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p:nvPr/>
        </p:nvSpPr>
        <p:spPr>
          <a:xfrm>
            <a:off x="1907704" y="702221"/>
            <a:ext cx="4824536" cy="584775"/>
          </a:xfrm>
          <a:prstGeom prst="rect">
            <a:avLst/>
          </a:prstGeom>
        </p:spPr>
        <p:txBody>
          <a:bodyPr wrap="square">
            <a:spAutoFit/>
          </a:bodyPr>
          <a:lstStyle/>
          <a:p>
            <a:pPr algn="just"/>
            <a:r>
              <a:rPr lang="ru-RU" sz="1600" dirty="0">
                <a:latin typeface="Arial" pitchFamily="34" charset="0"/>
                <a:cs typeface="Arial" pitchFamily="34" charset="0"/>
              </a:rPr>
              <a:t>В жидкости, как и в газе справедлив закон </a:t>
            </a:r>
            <a:r>
              <a:rPr lang="ru-RU" sz="1600" dirty="0" err="1">
                <a:latin typeface="Arial" pitchFamily="34" charset="0"/>
                <a:cs typeface="Arial" pitchFamily="34" charset="0"/>
              </a:rPr>
              <a:t>Фика</a:t>
            </a:r>
            <a:r>
              <a:rPr lang="ru-RU" sz="1600" dirty="0">
                <a:latin typeface="Arial" pitchFamily="34" charset="0"/>
                <a:cs typeface="Arial" pitchFamily="34" charset="0"/>
              </a:rPr>
              <a:t>. Как оценить коэффициент </a:t>
            </a:r>
            <a:r>
              <a:rPr lang="ru-RU" sz="1600" dirty="0" err="1">
                <a:latin typeface="Arial" pitchFamily="34" charset="0"/>
                <a:cs typeface="Arial" pitchFamily="34" charset="0"/>
              </a:rPr>
              <a:t>самодиффузии</a:t>
            </a:r>
            <a:r>
              <a:rPr lang="ru-RU" sz="1600" dirty="0">
                <a:latin typeface="Arial" pitchFamily="34" charset="0"/>
                <a:cs typeface="Arial" pitchFamily="34" charset="0"/>
              </a:rPr>
              <a:t>?</a:t>
            </a:r>
          </a:p>
        </p:txBody>
      </p:sp>
      <p:graphicFrame>
        <p:nvGraphicFramePr>
          <p:cNvPr id="8" name="Object 7"/>
          <p:cNvGraphicFramePr>
            <a:graphicFrameLocks noChangeAspect="1"/>
          </p:cNvGraphicFramePr>
          <p:nvPr>
            <p:extLst>
              <p:ext uri="{D42A27DB-BD31-4B8C-83A1-F6EECF244321}">
                <p14:modId xmlns:p14="http://schemas.microsoft.com/office/powerpoint/2010/main" val="2801822440"/>
              </p:ext>
            </p:extLst>
          </p:nvPr>
        </p:nvGraphicFramePr>
        <p:xfrm>
          <a:off x="323528" y="2612529"/>
          <a:ext cx="238125" cy="298450"/>
        </p:xfrm>
        <a:graphic>
          <a:graphicData uri="http://schemas.openxmlformats.org/presentationml/2006/ole">
            <mc:AlternateContent xmlns:mc="http://schemas.openxmlformats.org/markup-compatibility/2006">
              <mc:Choice xmlns:v="urn:schemas-microsoft-com:vml" Requires="v">
                <p:oleObj spid="_x0000_s1806680" name="Equation" r:id="rId5" imgW="139680" imgH="177480" progId="Equation.DSMT4">
                  <p:embed/>
                </p:oleObj>
              </mc:Choice>
              <mc:Fallback>
                <p:oleObj name="Equation" r:id="rId5" imgW="139680" imgH="177480" progId="Equation.DSMT4">
                  <p:embed/>
                  <p:pic>
                    <p:nvPicPr>
                      <p:cNvPr id="0" name=""/>
                      <p:cNvPicPr>
                        <a:picLocks noChangeAspect="1" noChangeArrowheads="1"/>
                      </p:cNvPicPr>
                      <p:nvPr/>
                    </p:nvPicPr>
                    <p:blipFill>
                      <a:blip r:embed="rId6"/>
                      <a:srcRect/>
                      <a:stretch>
                        <a:fillRect/>
                      </a:stretch>
                    </p:blipFill>
                    <p:spPr bwMode="auto">
                      <a:xfrm>
                        <a:off x="323528" y="2612529"/>
                        <a:ext cx="238125" cy="298450"/>
                      </a:xfrm>
                      <a:prstGeom prst="rect">
                        <a:avLst/>
                      </a:prstGeom>
                      <a:noFill/>
                      <a:ln w="28575">
                        <a:noFill/>
                        <a:miter lim="800000"/>
                        <a:headEnd/>
                        <a:tailEnd/>
                      </a:ln>
                    </p:spPr>
                  </p:pic>
                </p:oleObj>
              </mc:Fallback>
            </mc:AlternateContent>
          </a:graphicData>
        </a:graphic>
      </p:graphicFrame>
      <p:sp>
        <p:nvSpPr>
          <p:cNvPr id="9" name="Rectangle 8"/>
          <p:cNvSpPr/>
          <p:nvPr/>
        </p:nvSpPr>
        <p:spPr>
          <a:xfrm>
            <a:off x="827584" y="2565058"/>
            <a:ext cx="4248472" cy="584775"/>
          </a:xfrm>
          <a:prstGeom prst="rect">
            <a:avLst/>
          </a:prstGeom>
        </p:spPr>
        <p:txBody>
          <a:bodyPr wrap="square">
            <a:spAutoFit/>
          </a:bodyPr>
          <a:lstStyle/>
          <a:p>
            <a:pPr algn="just"/>
            <a:r>
              <a:rPr lang="ru-RU" sz="1600" dirty="0">
                <a:latin typeface="Arial" pitchFamily="34" charset="0"/>
                <a:cs typeface="Arial" pitchFamily="34" charset="0"/>
              </a:rPr>
              <a:t>Характерная величина скачка (аналог длины свободного пробега)</a:t>
            </a:r>
          </a:p>
        </p:txBody>
      </p:sp>
      <p:graphicFrame>
        <p:nvGraphicFramePr>
          <p:cNvPr id="10" name="Object 9"/>
          <p:cNvGraphicFramePr>
            <a:graphicFrameLocks noChangeAspect="1"/>
          </p:cNvGraphicFramePr>
          <p:nvPr>
            <p:extLst>
              <p:ext uri="{D42A27DB-BD31-4B8C-83A1-F6EECF244321}">
                <p14:modId xmlns:p14="http://schemas.microsoft.com/office/powerpoint/2010/main" val="3711873918"/>
              </p:ext>
            </p:extLst>
          </p:nvPr>
        </p:nvGraphicFramePr>
        <p:xfrm>
          <a:off x="334963" y="3200847"/>
          <a:ext cx="215900" cy="298450"/>
        </p:xfrm>
        <a:graphic>
          <a:graphicData uri="http://schemas.openxmlformats.org/presentationml/2006/ole">
            <mc:AlternateContent xmlns:mc="http://schemas.openxmlformats.org/markup-compatibility/2006">
              <mc:Choice xmlns:v="urn:schemas-microsoft-com:vml" Requires="v">
                <p:oleObj spid="_x0000_s1806681" name="Equation" r:id="rId7" imgW="126720" imgH="177480" progId="Equation.DSMT4">
                  <p:embed/>
                </p:oleObj>
              </mc:Choice>
              <mc:Fallback>
                <p:oleObj name="Equation" r:id="rId7" imgW="126720" imgH="177480" progId="Equation.DSMT4">
                  <p:embed/>
                  <p:pic>
                    <p:nvPicPr>
                      <p:cNvPr id="0" name=""/>
                      <p:cNvPicPr>
                        <a:picLocks noChangeAspect="1" noChangeArrowheads="1"/>
                      </p:cNvPicPr>
                      <p:nvPr/>
                    </p:nvPicPr>
                    <p:blipFill>
                      <a:blip r:embed="rId8"/>
                      <a:srcRect/>
                      <a:stretch>
                        <a:fillRect/>
                      </a:stretch>
                    </p:blipFill>
                    <p:spPr bwMode="auto">
                      <a:xfrm>
                        <a:off x="334963" y="3200847"/>
                        <a:ext cx="215900" cy="298450"/>
                      </a:xfrm>
                      <a:prstGeom prst="rect">
                        <a:avLst/>
                      </a:prstGeom>
                      <a:noFill/>
                      <a:ln w="28575">
                        <a:noFill/>
                        <a:miter lim="800000"/>
                        <a:headEnd/>
                        <a:tailEnd/>
                      </a:ln>
                    </p:spPr>
                  </p:pic>
                </p:oleObj>
              </mc:Fallback>
            </mc:AlternateContent>
          </a:graphicData>
        </a:graphic>
      </p:graphicFrame>
      <p:sp>
        <p:nvSpPr>
          <p:cNvPr id="11" name="Rectangle 10"/>
          <p:cNvSpPr/>
          <p:nvPr/>
        </p:nvSpPr>
        <p:spPr>
          <a:xfrm>
            <a:off x="827584" y="3162454"/>
            <a:ext cx="4392488" cy="338554"/>
          </a:xfrm>
          <a:prstGeom prst="rect">
            <a:avLst/>
          </a:prstGeom>
        </p:spPr>
        <p:txBody>
          <a:bodyPr wrap="square">
            <a:spAutoFit/>
          </a:bodyPr>
          <a:lstStyle/>
          <a:p>
            <a:pPr algn="just"/>
            <a:r>
              <a:rPr lang="ru-RU" sz="1600" dirty="0">
                <a:latin typeface="Arial" pitchFamily="34" charset="0"/>
                <a:cs typeface="Arial" pitchFamily="34" charset="0"/>
              </a:rPr>
              <a:t>Среднее время «оседлой» жизни молекулы</a:t>
            </a:r>
          </a:p>
        </p:txBody>
      </p:sp>
      <p:graphicFrame>
        <p:nvGraphicFramePr>
          <p:cNvPr id="12" name="Object 11"/>
          <p:cNvGraphicFramePr>
            <a:graphicFrameLocks noChangeAspect="1"/>
          </p:cNvGraphicFramePr>
          <p:nvPr>
            <p:extLst>
              <p:ext uri="{D42A27DB-BD31-4B8C-83A1-F6EECF244321}">
                <p14:modId xmlns:p14="http://schemas.microsoft.com/office/powerpoint/2010/main" val="3416968412"/>
              </p:ext>
            </p:extLst>
          </p:nvPr>
        </p:nvGraphicFramePr>
        <p:xfrm>
          <a:off x="5652120" y="2646724"/>
          <a:ext cx="692150" cy="660400"/>
        </p:xfrm>
        <a:graphic>
          <a:graphicData uri="http://schemas.openxmlformats.org/presentationml/2006/ole">
            <mc:AlternateContent xmlns:mc="http://schemas.openxmlformats.org/markup-compatibility/2006">
              <mc:Choice xmlns:v="urn:schemas-microsoft-com:vml" Requires="v">
                <p:oleObj spid="_x0000_s1806682" name="Equation" r:id="rId9" imgW="406080" imgH="393480" progId="Equation.DSMT4">
                  <p:embed/>
                </p:oleObj>
              </mc:Choice>
              <mc:Fallback>
                <p:oleObj name="Equation" r:id="rId9" imgW="406080" imgH="393480" progId="Equation.DSMT4">
                  <p:embed/>
                  <p:pic>
                    <p:nvPicPr>
                      <p:cNvPr id="0" name=""/>
                      <p:cNvPicPr>
                        <a:picLocks noChangeAspect="1" noChangeArrowheads="1"/>
                      </p:cNvPicPr>
                      <p:nvPr/>
                    </p:nvPicPr>
                    <p:blipFill>
                      <a:blip r:embed="rId10"/>
                      <a:srcRect/>
                      <a:stretch>
                        <a:fillRect/>
                      </a:stretch>
                    </p:blipFill>
                    <p:spPr bwMode="auto">
                      <a:xfrm>
                        <a:off x="5652120" y="2646724"/>
                        <a:ext cx="692150" cy="660400"/>
                      </a:xfrm>
                      <a:prstGeom prst="rect">
                        <a:avLst/>
                      </a:prstGeom>
                      <a:noFill/>
                      <a:ln w="28575">
                        <a:noFill/>
                        <a:miter lim="800000"/>
                        <a:headEnd/>
                        <a:tailEnd/>
                      </a:ln>
                    </p:spPr>
                  </p:pic>
                </p:oleObj>
              </mc:Fallback>
            </mc:AlternateContent>
          </a:graphicData>
        </a:graphic>
      </p:graphicFrame>
      <p:sp>
        <p:nvSpPr>
          <p:cNvPr id="13" name="Rectangle 12"/>
          <p:cNvSpPr/>
          <p:nvPr/>
        </p:nvSpPr>
        <p:spPr>
          <a:xfrm>
            <a:off x="6436504" y="2684537"/>
            <a:ext cx="2592288" cy="584775"/>
          </a:xfrm>
          <a:prstGeom prst="rect">
            <a:avLst/>
          </a:prstGeom>
        </p:spPr>
        <p:txBody>
          <a:bodyPr wrap="square">
            <a:spAutoFit/>
          </a:bodyPr>
          <a:lstStyle/>
          <a:p>
            <a:pPr algn="just"/>
            <a:r>
              <a:rPr lang="ru-RU" sz="1600" dirty="0">
                <a:latin typeface="Arial" pitchFamily="34" charset="0"/>
                <a:cs typeface="Arial" pitchFamily="34" charset="0"/>
              </a:rPr>
              <a:t>Характерная скорость перемещения молекулы</a:t>
            </a:r>
          </a:p>
        </p:txBody>
      </p:sp>
      <p:graphicFrame>
        <p:nvGraphicFramePr>
          <p:cNvPr id="14" name="Object 13"/>
          <p:cNvGraphicFramePr>
            <a:graphicFrameLocks noChangeAspect="1"/>
          </p:cNvGraphicFramePr>
          <p:nvPr>
            <p:extLst>
              <p:ext uri="{D42A27DB-BD31-4B8C-83A1-F6EECF244321}">
                <p14:modId xmlns:p14="http://schemas.microsoft.com/office/powerpoint/2010/main" val="3842351625"/>
              </p:ext>
            </p:extLst>
          </p:nvPr>
        </p:nvGraphicFramePr>
        <p:xfrm>
          <a:off x="7812360" y="3506713"/>
          <a:ext cx="1039812" cy="704850"/>
        </p:xfrm>
        <a:graphic>
          <a:graphicData uri="http://schemas.openxmlformats.org/presentationml/2006/ole">
            <mc:AlternateContent xmlns:mc="http://schemas.openxmlformats.org/markup-compatibility/2006">
              <mc:Choice xmlns:v="urn:schemas-microsoft-com:vml" Requires="v">
                <p:oleObj spid="_x0000_s1806683" name="Equation" r:id="rId11" imgW="609480" imgH="419040" progId="Equation.DSMT4">
                  <p:embed/>
                </p:oleObj>
              </mc:Choice>
              <mc:Fallback>
                <p:oleObj name="Equation" r:id="rId11" imgW="609480" imgH="419040" progId="Equation.DSMT4">
                  <p:embed/>
                  <p:pic>
                    <p:nvPicPr>
                      <p:cNvPr id="0" name="Object 4"/>
                      <p:cNvPicPr>
                        <a:picLocks noChangeAspect="1" noChangeArrowheads="1"/>
                      </p:cNvPicPr>
                      <p:nvPr/>
                    </p:nvPicPr>
                    <p:blipFill>
                      <a:blip r:embed="rId12"/>
                      <a:srcRect/>
                      <a:stretch>
                        <a:fillRect/>
                      </a:stretch>
                    </p:blipFill>
                    <p:spPr bwMode="auto">
                      <a:xfrm>
                        <a:off x="7812360" y="3506713"/>
                        <a:ext cx="1039812" cy="704850"/>
                      </a:xfrm>
                      <a:prstGeom prst="rect">
                        <a:avLst/>
                      </a:prstGeom>
                      <a:noFill/>
                      <a:ln w="28575">
                        <a:noFill/>
                        <a:miter lim="800000"/>
                        <a:headEnd/>
                        <a:tailEnd/>
                      </a:ln>
                    </p:spPr>
                  </p:pic>
                </p:oleObj>
              </mc:Fallback>
            </mc:AlternateContent>
          </a:graphicData>
        </a:graphic>
      </p:graphicFrame>
      <p:sp>
        <p:nvSpPr>
          <p:cNvPr id="15" name="Rectangle 14"/>
          <p:cNvSpPr/>
          <p:nvPr/>
        </p:nvSpPr>
        <p:spPr>
          <a:xfrm>
            <a:off x="179512" y="3565401"/>
            <a:ext cx="5256584" cy="830997"/>
          </a:xfrm>
          <a:prstGeom prst="rect">
            <a:avLst/>
          </a:prstGeom>
          <a:ln>
            <a:noFill/>
          </a:ln>
        </p:spPr>
        <p:txBody>
          <a:bodyPr wrap="square">
            <a:spAutoFit/>
          </a:bodyPr>
          <a:lstStyle/>
          <a:p>
            <a:pPr algn="just"/>
            <a:r>
              <a:rPr lang="ru-RU" sz="1600" dirty="0">
                <a:latin typeface="Arial" pitchFamily="34" charset="0"/>
                <a:cs typeface="Arial" pitchFamily="34" charset="0"/>
              </a:rPr>
              <a:t>Оценка коэффициента диффузии по аналогии с идеальным газом. Множитель 1/6, т.к. существует шесть равновозможных направления движения.</a:t>
            </a:r>
          </a:p>
        </p:txBody>
      </p:sp>
      <p:graphicFrame>
        <p:nvGraphicFramePr>
          <p:cNvPr id="16" name="Object 15"/>
          <p:cNvGraphicFramePr>
            <a:graphicFrameLocks noChangeAspect="1"/>
          </p:cNvGraphicFramePr>
          <p:nvPr>
            <p:extLst>
              <p:ext uri="{D42A27DB-BD31-4B8C-83A1-F6EECF244321}">
                <p14:modId xmlns:p14="http://schemas.microsoft.com/office/powerpoint/2010/main" val="2439208614"/>
              </p:ext>
            </p:extLst>
          </p:nvPr>
        </p:nvGraphicFramePr>
        <p:xfrm>
          <a:off x="5652120" y="3568626"/>
          <a:ext cx="1019175" cy="661987"/>
        </p:xfrm>
        <a:graphic>
          <a:graphicData uri="http://schemas.openxmlformats.org/presentationml/2006/ole">
            <mc:AlternateContent xmlns:mc="http://schemas.openxmlformats.org/markup-compatibility/2006">
              <mc:Choice xmlns:v="urn:schemas-microsoft-com:vml" Requires="v">
                <p:oleObj spid="_x0000_s1806684" name="Equation" r:id="rId13" imgW="596880" imgH="393480" progId="Equation.DSMT4">
                  <p:embed/>
                </p:oleObj>
              </mc:Choice>
              <mc:Fallback>
                <p:oleObj name="Equation" r:id="rId13" imgW="596880" imgH="393480" progId="Equation.DSMT4">
                  <p:embed/>
                  <p:pic>
                    <p:nvPicPr>
                      <p:cNvPr id="0" name="Object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52120" y="3568626"/>
                        <a:ext cx="1019175" cy="661987"/>
                      </a:xfrm>
                      <a:prstGeom prst="rect">
                        <a:avLst/>
                      </a:prstGeom>
                      <a:noFill/>
                      <a:ln w="28575">
                        <a:noFill/>
                        <a:miter lim="800000"/>
                        <a:headEnd/>
                        <a:tailEnd/>
                      </a:ln>
                    </p:spPr>
                  </p:pic>
                </p:oleObj>
              </mc:Fallback>
            </mc:AlternateContent>
          </a:graphicData>
        </a:graphic>
      </p:graphicFrame>
      <p:sp>
        <p:nvSpPr>
          <p:cNvPr id="17" name="Right Arrow 16"/>
          <p:cNvSpPr/>
          <p:nvPr/>
        </p:nvSpPr>
        <p:spPr>
          <a:xfrm>
            <a:off x="6948264" y="3645024"/>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Rectangle 17"/>
          <p:cNvSpPr/>
          <p:nvPr/>
        </p:nvSpPr>
        <p:spPr>
          <a:xfrm>
            <a:off x="179512" y="4437112"/>
            <a:ext cx="4482244" cy="830997"/>
          </a:xfrm>
          <a:prstGeom prst="rect">
            <a:avLst/>
          </a:prstGeom>
          <a:ln>
            <a:noFill/>
          </a:ln>
        </p:spPr>
        <p:txBody>
          <a:bodyPr wrap="square">
            <a:spAutoFit/>
          </a:bodyPr>
          <a:lstStyle/>
          <a:p>
            <a:pPr algn="just"/>
            <a:r>
              <a:rPr lang="ru-RU" sz="1600" dirty="0">
                <a:latin typeface="Arial" pitchFamily="34" charset="0"/>
                <a:cs typeface="Arial" pitchFamily="34" charset="0"/>
              </a:rPr>
              <a:t>Вероятность получить энергию </a:t>
            </a:r>
            <a:r>
              <a:rPr lang="en-US" sz="1600" i="1" dirty="0">
                <a:latin typeface="Arial" pitchFamily="34" charset="0"/>
                <a:cs typeface="Arial" pitchFamily="34" charset="0"/>
              </a:rPr>
              <a:t>W</a:t>
            </a:r>
            <a:r>
              <a:rPr lang="ru-RU" sz="1600" dirty="0">
                <a:latin typeface="Arial" pitchFamily="34" charset="0"/>
                <a:cs typeface="Arial" pitchFamily="34" charset="0"/>
              </a:rPr>
              <a:t>, необходимую для скачка, дается в соответствии с распределением Больцмана</a:t>
            </a:r>
          </a:p>
        </p:txBody>
      </p:sp>
      <p:graphicFrame>
        <p:nvGraphicFramePr>
          <p:cNvPr id="19" name="Object 18"/>
          <p:cNvGraphicFramePr>
            <a:graphicFrameLocks noChangeAspect="1"/>
          </p:cNvGraphicFramePr>
          <p:nvPr>
            <p:extLst>
              <p:ext uri="{D42A27DB-BD31-4B8C-83A1-F6EECF244321}">
                <p14:modId xmlns:p14="http://schemas.microsoft.com/office/powerpoint/2010/main" val="3977280927"/>
              </p:ext>
            </p:extLst>
          </p:nvPr>
        </p:nvGraphicFramePr>
        <p:xfrm>
          <a:off x="107504" y="5301208"/>
          <a:ext cx="2016125" cy="727075"/>
        </p:xfrm>
        <a:graphic>
          <a:graphicData uri="http://schemas.openxmlformats.org/presentationml/2006/ole">
            <mc:AlternateContent xmlns:mc="http://schemas.openxmlformats.org/markup-compatibility/2006">
              <mc:Choice xmlns:v="urn:schemas-microsoft-com:vml" Requires="v">
                <p:oleObj spid="_x0000_s1806685" name="Equation" r:id="rId15" imgW="1180800" imgH="431640" progId="Equation.DSMT4">
                  <p:embed/>
                </p:oleObj>
              </mc:Choice>
              <mc:Fallback>
                <p:oleObj name="Equation" r:id="rId15" imgW="1180800" imgH="431640" progId="Equation.DSMT4">
                  <p:embed/>
                  <p:pic>
                    <p:nvPicPr>
                      <p:cNvPr id="0" name=""/>
                      <p:cNvPicPr>
                        <a:picLocks noChangeAspect="1" noChangeArrowheads="1"/>
                      </p:cNvPicPr>
                      <p:nvPr/>
                    </p:nvPicPr>
                    <p:blipFill>
                      <a:blip r:embed="rId16"/>
                      <a:srcRect/>
                      <a:stretch>
                        <a:fillRect/>
                      </a:stretch>
                    </p:blipFill>
                    <p:spPr bwMode="auto">
                      <a:xfrm>
                        <a:off x="107504" y="5301208"/>
                        <a:ext cx="2016125" cy="727075"/>
                      </a:xfrm>
                      <a:prstGeom prst="rect">
                        <a:avLst/>
                      </a:prstGeom>
                      <a:noFill/>
                      <a:ln w="28575">
                        <a:noFill/>
                        <a:miter lim="800000"/>
                        <a:headEnd/>
                        <a:tailEnd/>
                      </a:ln>
                    </p:spPr>
                  </p:pic>
                </p:oleObj>
              </mc:Fallback>
            </mc:AlternateContent>
          </a:graphicData>
        </a:graphic>
      </p:graphicFrame>
      <p:sp>
        <p:nvSpPr>
          <p:cNvPr id="20" name="Rectangle 19"/>
          <p:cNvSpPr/>
          <p:nvPr/>
        </p:nvSpPr>
        <p:spPr>
          <a:xfrm>
            <a:off x="89756" y="6011763"/>
            <a:ext cx="4572000" cy="830997"/>
          </a:xfrm>
          <a:prstGeom prst="rect">
            <a:avLst/>
          </a:prstGeom>
        </p:spPr>
        <p:txBody>
          <a:bodyPr>
            <a:spAutoFit/>
          </a:bodyPr>
          <a:lstStyle/>
          <a:p>
            <a:r>
              <a:rPr lang="ru-RU" sz="1600" dirty="0">
                <a:latin typeface="Arial" pitchFamily="34" charset="0"/>
                <a:cs typeface="Arial" pitchFamily="34" charset="0"/>
              </a:rPr>
              <a:t>С повышением температуры уменьшается время оседлой жизни молекулы. Время  имеет смысл периода колебаний молекулы</a:t>
            </a:r>
            <a:endParaRPr lang="ru-RU" sz="1600" dirty="0"/>
          </a:p>
        </p:txBody>
      </p:sp>
      <p:graphicFrame>
        <p:nvGraphicFramePr>
          <p:cNvPr id="21" name="Object 20"/>
          <p:cNvGraphicFramePr>
            <a:graphicFrameLocks noChangeAspect="1"/>
          </p:cNvGraphicFramePr>
          <p:nvPr>
            <p:extLst>
              <p:ext uri="{D42A27DB-BD31-4B8C-83A1-F6EECF244321}">
                <p14:modId xmlns:p14="http://schemas.microsoft.com/office/powerpoint/2010/main" val="137283540"/>
              </p:ext>
            </p:extLst>
          </p:nvPr>
        </p:nvGraphicFramePr>
        <p:xfrm>
          <a:off x="2924175" y="5301208"/>
          <a:ext cx="1647825" cy="727075"/>
        </p:xfrm>
        <a:graphic>
          <a:graphicData uri="http://schemas.openxmlformats.org/presentationml/2006/ole">
            <mc:AlternateContent xmlns:mc="http://schemas.openxmlformats.org/markup-compatibility/2006">
              <mc:Choice xmlns:v="urn:schemas-microsoft-com:vml" Requires="v">
                <p:oleObj spid="_x0000_s1806686" name="Equation" r:id="rId17" imgW="965160" imgH="431640" progId="Equation.DSMT4">
                  <p:embed/>
                </p:oleObj>
              </mc:Choice>
              <mc:Fallback>
                <p:oleObj name="Equation" r:id="rId17" imgW="965160" imgH="431640" progId="Equation.DSMT4">
                  <p:embed/>
                  <p:pic>
                    <p:nvPicPr>
                      <p:cNvPr id="0" name=""/>
                      <p:cNvPicPr>
                        <a:picLocks noChangeAspect="1" noChangeArrowheads="1"/>
                      </p:cNvPicPr>
                      <p:nvPr/>
                    </p:nvPicPr>
                    <p:blipFill>
                      <a:blip r:embed="rId18"/>
                      <a:srcRect/>
                      <a:stretch>
                        <a:fillRect/>
                      </a:stretch>
                    </p:blipFill>
                    <p:spPr bwMode="auto">
                      <a:xfrm>
                        <a:off x="2924175" y="5301208"/>
                        <a:ext cx="1647825" cy="727075"/>
                      </a:xfrm>
                      <a:prstGeom prst="rect">
                        <a:avLst/>
                      </a:prstGeom>
                      <a:noFill/>
                      <a:ln w="28575">
                        <a:noFill/>
                        <a:miter lim="800000"/>
                        <a:headEnd/>
                        <a:tailEnd/>
                      </a:ln>
                    </p:spPr>
                  </p:pic>
                </p:oleObj>
              </mc:Fallback>
            </mc:AlternateContent>
          </a:graphicData>
        </a:graphic>
      </p:graphicFrame>
      <p:sp>
        <p:nvSpPr>
          <p:cNvPr id="22" name="Right Arrow 21"/>
          <p:cNvSpPr/>
          <p:nvPr/>
        </p:nvSpPr>
        <p:spPr>
          <a:xfrm>
            <a:off x="2231740" y="5448722"/>
            <a:ext cx="612068"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23" name="Object 22"/>
          <p:cNvGraphicFramePr>
            <a:graphicFrameLocks noChangeAspect="1"/>
          </p:cNvGraphicFramePr>
          <p:nvPr>
            <p:extLst>
              <p:ext uri="{D42A27DB-BD31-4B8C-83A1-F6EECF244321}">
                <p14:modId xmlns:p14="http://schemas.microsoft.com/office/powerpoint/2010/main" val="2631196953"/>
              </p:ext>
            </p:extLst>
          </p:nvPr>
        </p:nvGraphicFramePr>
        <p:xfrm>
          <a:off x="3995936" y="6308992"/>
          <a:ext cx="215900" cy="236538"/>
        </p:xfrm>
        <a:graphic>
          <a:graphicData uri="http://schemas.openxmlformats.org/presentationml/2006/ole">
            <mc:AlternateContent xmlns:mc="http://schemas.openxmlformats.org/markup-compatibility/2006">
              <mc:Choice xmlns:v="urn:schemas-microsoft-com:vml" Requires="v">
                <p:oleObj spid="_x0000_s1806687" name="Equation" r:id="rId19" imgW="126720" imgH="139680" progId="Equation.DSMT4">
                  <p:embed/>
                </p:oleObj>
              </mc:Choice>
              <mc:Fallback>
                <p:oleObj name="Equation" r:id="rId19" imgW="126720" imgH="139680" progId="Equation.DSMT4">
                  <p:embed/>
                  <p:pic>
                    <p:nvPicPr>
                      <p:cNvPr id="0" name=""/>
                      <p:cNvPicPr>
                        <a:picLocks noChangeAspect="1" noChangeArrowheads="1"/>
                      </p:cNvPicPr>
                      <p:nvPr/>
                    </p:nvPicPr>
                    <p:blipFill>
                      <a:blip r:embed="rId20"/>
                      <a:srcRect/>
                      <a:stretch>
                        <a:fillRect/>
                      </a:stretch>
                    </p:blipFill>
                    <p:spPr bwMode="auto">
                      <a:xfrm>
                        <a:off x="3995936" y="6308992"/>
                        <a:ext cx="215900" cy="236538"/>
                      </a:xfrm>
                      <a:prstGeom prst="rect">
                        <a:avLst/>
                      </a:prstGeom>
                      <a:noFill/>
                      <a:ln w="28575">
                        <a:noFill/>
                        <a:miter lim="800000"/>
                        <a:headEnd/>
                        <a:tailEnd/>
                      </a:ln>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27169847"/>
              </p:ext>
            </p:extLst>
          </p:nvPr>
        </p:nvGraphicFramePr>
        <p:xfrm>
          <a:off x="6876256" y="4437112"/>
          <a:ext cx="2252662" cy="747712"/>
        </p:xfrm>
        <a:graphic>
          <a:graphicData uri="http://schemas.openxmlformats.org/presentationml/2006/ole">
            <mc:AlternateContent xmlns:mc="http://schemas.openxmlformats.org/markup-compatibility/2006">
              <mc:Choice xmlns:v="urn:schemas-microsoft-com:vml" Requires="v">
                <p:oleObj spid="_x0000_s1806688" name="Equation" r:id="rId21" imgW="1320480" imgH="444240" progId="Equation.DSMT4">
                  <p:embed/>
                </p:oleObj>
              </mc:Choice>
              <mc:Fallback>
                <p:oleObj name="Equation" r:id="rId21" imgW="1320480" imgH="444240" progId="Equation.DSMT4">
                  <p:embed/>
                  <p:pic>
                    <p:nvPicPr>
                      <p:cNvPr id="0" name=""/>
                      <p:cNvPicPr>
                        <a:picLocks noChangeAspect="1" noChangeArrowheads="1"/>
                      </p:cNvPicPr>
                      <p:nvPr/>
                    </p:nvPicPr>
                    <p:blipFill>
                      <a:blip r:embed="rId22"/>
                      <a:srcRect/>
                      <a:stretch>
                        <a:fillRect/>
                      </a:stretch>
                    </p:blipFill>
                    <p:spPr bwMode="auto">
                      <a:xfrm>
                        <a:off x="6876256" y="4437112"/>
                        <a:ext cx="2252662" cy="747712"/>
                      </a:xfrm>
                      <a:prstGeom prst="rect">
                        <a:avLst/>
                      </a:prstGeom>
                      <a:noFill/>
                      <a:ln w="28575">
                        <a:noFill/>
                        <a:miter lim="800000"/>
                        <a:headEnd/>
                        <a:tailEnd/>
                      </a:ln>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1837720382"/>
              </p:ext>
            </p:extLst>
          </p:nvPr>
        </p:nvGraphicFramePr>
        <p:xfrm>
          <a:off x="5021039" y="5282825"/>
          <a:ext cx="1927225" cy="727075"/>
        </p:xfrm>
        <a:graphic>
          <a:graphicData uri="http://schemas.openxmlformats.org/presentationml/2006/ole">
            <mc:AlternateContent xmlns:mc="http://schemas.openxmlformats.org/markup-compatibility/2006">
              <mc:Choice xmlns:v="urn:schemas-microsoft-com:vml" Requires="v">
                <p:oleObj spid="_x0000_s1806689" name="Equation" r:id="rId23" imgW="1130040" imgH="431640" progId="Equation.DSMT4">
                  <p:embed/>
                </p:oleObj>
              </mc:Choice>
              <mc:Fallback>
                <p:oleObj name="Equation" r:id="rId23" imgW="1130040" imgH="431640" progId="Equation.DSMT4">
                  <p:embed/>
                  <p:pic>
                    <p:nvPicPr>
                      <p:cNvPr id="0" name=""/>
                      <p:cNvPicPr>
                        <a:picLocks noChangeAspect="1" noChangeArrowheads="1"/>
                      </p:cNvPicPr>
                      <p:nvPr/>
                    </p:nvPicPr>
                    <p:blipFill>
                      <a:blip r:embed="rId24"/>
                      <a:srcRect/>
                      <a:stretch>
                        <a:fillRect/>
                      </a:stretch>
                    </p:blipFill>
                    <p:spPr bwMode="auto">
                      <a:xfrm>
                        <a:off x="5021039" y="5282825"/>
                        <a:ext cx="1927225" cy="727075"/>
                      </a:xfrm>
                      <a:prstGeom prst="rect">
                        <a:avLst/>
                      </a:prstGeom>
                      <a:noFill/>
                      <a:ln w="28575">
                        <a:solidFill>
                          <a:srgbClr val="C00000"/>
                        </a:solidFill>
                        <a:miter lim="800000"/>
                        <a:headEnd/>
                        <a:tailEnd/>
                      </a:ln>
                    </p:spPr>
                  </p:pic>
                </p:oleObj>
              </mc:Fallback>
            </mc:AlternateContent>
          </a:graphicData>
        </a:graphic>
      </p:graphicFrame>
      <p:sp>
        <p:nvSpPr>
          <p:cNvPr id="26" name="Rectangle 25"/>
          <p:cNvSpPr/>
          <p:nvPr/>
        </p:nvSpPr>
        <p:spPr>
          <a:xfrm>
            <a:off x="4602329" y="6027003"/>
            <a:ext cx="4434167" cy="830997"/>
          </a:xfrm>
          <a:prstGeom prst="rect">
            <a:avLst/>
          </a:prstGeom>
        </p:spPr>
        <p:txBody>
          <a:bodyPr wrap="square">
            <a:spAutoFit/>
          </a:bodyPr>
          <a:lstStyle/>
          <a:p>
            <a:pPr algn="just"/>
            <a:r>
              <a:rPr lang="en-US" sz="1600" dirty="0">
                <a:latin typeface="Arial" pitchFamily="34" charset="0"/>
                <a:cs typeface="Arial" pitchFamily="34" charset="0"/>
              </a:rPr>
              <a:t>B – </a:t>
            </a:r>
            <a:r>
              <a:rPr lang="ru-RU" sz="1600" dirty="0">
                <a:latin typeface="Arial" pitchFamily="34" charset="0"/>
                <a:cs typeface="Arial" pitchFamily="34" charset="0"/>
              </a:rPr>
              <a:t>константа, характерная для данной жидкости. С ростом температуры коэффициент диффузии в жидкости растет</a:t>
            </a:r>
            <a:endParaRPr lang="ru-RU" sz="1600" dirty="0"/>
          </a:p>
        </p:txBody>
      </p:sp>
      <p:graphicFrame>
        <p:nvGraphicFramePr>
          <p:cNvPr id="27" name="Object 26"/>
          <p:cNvGraphicFramePr>
            <a:graphicFrameLocks noChangeAspect="1"/>
          </p:cNvGraphicFramePr>
          <p:nvPr>
            <p:extLst>
              <p:ext uri="{D42A27DB-BD31-4B8C-83A1-F6EECF244321}">
                <p14:modId xmlns:p14="http://schemas.microsoft.com/office/powerpoint/2010/main" val="2494717595"/>
              </p:ext>
            </p:extLst>
          </p:nvPr>
        </p:nvGraphicFramePr>
        <p:xfrm>
          <a:off x="4972348" y="4458543"/>
          <a:ext cx="1039812" cy="704850"/>
        </p:xfrm>
        <a:graphic>
          <a:graphicData uri="http://schemas.openxmlformats.org/presentationml/2006/ole">
            <mc:AlternateContent xmlns:mc="http://schemas.openxmlformats.org/markup-compatibility/2006">
              <mc:Choice xmlns:v="urn:schemas-microsoft-com:vml" Requires="v">
                <p:oleObj spid="_x0000_s1806690" name="Equation" r:id="rId25" imgW="609480" imgH="419040" progId="Equation.DSMT4">
                  <p:embed/>
                </p:oleObj>
              </mc:Choice>
              <mc:Fallback>
                <p:oleObj name="Equation" r:id="rId25" imgW="609480" imgH="419040" progId="Equation.DSMT4">
                  <p:embed/>
                  <p:pic>
                    <p:nvPicPr>
                      <p:cNvPr id="0" name=""/>
                      <p:cNvPicPr>
                        <a:picLocks noChangeAspect="1" noChangeArrowheads="1"/>
                      </p:cNvPicPr>
                      <p:nvPr/>
                    </p:nvPicPr>
                    <p:blipFill>
                      <a:blip r:embed="rId26"/>
                      <a:srcRect/>
                      <a:stretch>
                        <a:fillRect/>
                      </a:stretch>
                    </p:blipFill>
                    <p:spPr bwMode="auto">
                      <a:xfrm>
                        <a:off x="4972348" y="4458543"/>
                        <a:ext cx="1039812" cy="704850"/>
                      </a:xfrm>
                      <a:prstGeom prst="rect">
                        <a:avLst/>
                      </a:prstGeom>
                      <a:noFill/>
                      <a:ln w="28575">
                        <a:noFill/>
                        <a:miter lim="800000"/>
                        <a:headEnd/>
                        <a:tailEnd/>
                      </a:ln>
                    </p:spPr>
                  </p:pic>
                </p:oleObj>
              </mc:Fallback>
            </mc:AlternateContent>
          </a:graphicData>
        </a:graphic>
      </p:graphicFrame>
      <p:sp>
        <p:nvSpPr>
          <p:cNvPr id="28" name="Right Arrow 27"/>
          <p:cNvSpPr/>
          <p:nvPr/>
        </p:nvSpPr>
        <p:spPr>
          <a:xfrm>
            <a:off x="6180534" y="4594944"/>
            <a:ext cx="576064"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Oval 28"/>
          <p:cNvSpPr/>
          <p:nvPr/>
        </p:nvSpPr>
        <p:spPr>
          <a:xfrm>
            <a:off x="7861599" y="1090953"/>
            <a:ext cx="144016" cy="14401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Oval 29"/>
          <p:cNvSpPr/>
          <p:nvPr/>
        </p:nvSpPr>
        <p:spPr>
          <a:xfrm>
            <a:off x="8038034" y="1020671"/>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Oval 30"/>
          <p:cNvSpPr/>
          <p:nvPr/>
        </p:nvSpPr>
        <p:spPr>
          <a:xfrm>
            <a:off x="8071223" y="1231133"/>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Oval 31"/>
          <p:cNvSpPr/>
          <p:nvPr/>
        </p:nvSpPr>
        <p:spPr>
          <a:xfrm>
            <a:off x="7850585" y="1267945"/>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Oval 32"/>
          <p:cNvSpPr/>
          <p:nvPr/>
        </p:nvSpPr>
        <p:spPr>
          <a:xfrm>
            <a:off x="7682831" y="1123929"/>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Oval 33"/>
          <p:cNvSpPr/>
          <p:nvPr/>
        </p:nvSpPr>
        <p:spPr>
          <a:xfrm>
            <a:off x="7831758" y="890143"/>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Oval 34"/>
          <p:cNvSpPr/>
          <p:nvPr/>
        </p:nvSpPr>
        <p:spPr>
          <a:xfrm>
            <a:off x="7680350" y="946937"/>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Oval 35"/>
          <p:cNvSpPr/>
          <p:nvPr/>
        </p:nvSpPr>
        <p:spPr>
          <a:xfrm>
            <a:off x="7524328" y="1018945"/>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Oval 36"/>
          <p:cNvSpPr/>
          <p:nvPr/>
        </p:nvSpPr>
        <p:spPr>
          <a:xfrm>
            <a:off x="7538815" y="1191725"/>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Oval 37"/>
          <p:cNvSpPr/>
          <p:nvPr/>
        </p:nvSpPr>
        <p:spPr>
          <a:xfrm>
            <a:off x="7687742" y="1303141"/>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40" name="Curved Connector 39"/>
          <p:cNvCxnSpPr/>
          <p:nvPr/>
        </p:nvCxnSpPr>
        <p:spPr>
          <a:xfrm rot="5400000" flipH="1" flipV="1">
            <a:off x="7872732" y="909985"/>
            <a:ext cx="299598" cy="180025"/>
          </a:xfrm>
          <a:prstGeom prst="curvedConnector3">
            <a:avLst>
              <a:gd name="adj1" fmla="val 50000"/>
            </a:avLst>
          </a:prstGeom>
          <a:ln w="28575">
            <a:solidFill>
              <a:schemeClr val="tx2">
                <a:lumMod val="60000"/>
                <a:lumOff val="40000"/>
              </a:scheme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7778577" y="727936"/>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Oval 44"/>
          <p:cNvSpPr/>
          <p:nvPr/>
        </p:nvSpPr>
        <p:spPr>
          <a:xfrm>
            <a:off x="8182050" y="899195"/>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6" name="Oval 45"/>
          <p:cNvSpPr/>
          <p:nvPr/>
        </p:nvSpPr>
        <p:spPr>
          <a:xfrm>
            <a:off x="7968528" y="755179"/>
            <a:ext cx="144016" cy="144016"/>
          </a:xfrm>
          <a:prstGeom prst="ellipse">
            <a:avLst/>
          </a:prstGeom>
          <a:solidFill>
            <a:srgbClr val="C00000"/>
          </a:solidFill>
          <a:ln w="158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8" name="Oval 47"/>
          <p:cNvSpPr/>
          <p:nvPr/>
        </p:nvSpPr>
        <p:spPr>
          <a:xfrm>
            <a:off x="7905974" y="620688"/>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9" name="Oval 48"/>
          <p:cNvSpPr/>
          <p:nvPr/>
        </p:nvSpPr>
        <p:spPr>
          <a:xfrm>
            <a:off x="8110042" y="657491"/>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0" name="Oval 49"/>
          <p:cNvSpPr/>
          <p:nvPr/>
        </p:nvSpPr>
        <p:spPr>
          <a:xfrm>
            <a:off x="8205789" y="1078941"/>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Oval 50"/>
          <p:cNvSpPr/>
          <p:nvPr/>
        </p:nvSpPr>
        <p:spPr>
          <a:xfrm>
            <a:off x="7615090" y="786206"/>
            <a:ext cx="144016" cy="144016"/>
          </a:xfrm>
          <a:prstGeom prst="ellipse">
            <a:avLst/>
          </a:prstGeom>
          <a:solidFill>
            <a:schemeClr val="accent3">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47" name="Object 46">
            <a:extLst>
              <a:ext uri="{FF2B5EF4-FFF2-40B4-BE49-F238E27FC236}">
                <a16:creationId xmlns:a16="http://schemas.microsoft.com/office/drawing/2014/main" xmlns="" id="{2BCD1EAF-80FB-4D05-83DA-CE24BD0CCCD0}"/>
              </a:ext>
            </a:extLst>
          </p:cNvPr>
          <p:cNvGraphicFramePr>
            <a:graphicFrameLocks noChangeAspect="1"/>
          </p:cNvGraphicFramePr>
          <p:nvPr>
            <p:extLst>
              <p:ext uri="{D42A27DB-BD31-4B8C-83A1-F6EECF244321}">
                <p14:modId xmlns:p14="http://schemas.microsoft.com/office/powerpoint/2010/main" val="1850666707"/>
              </p:ext>
            </p:extLst>
          </p:nvPr>
        </p:nvGraphicFramePr>
        <p:xfrm>
          <a:off x="7243040" y="5275236"/>
          <a:ext cx="1450975" cy="703262"/>
        </p:xfrm>
        <a:graphic>
          <a:graphicData uri="http://schemas.openxmlformats.org/presentationml/2006/ole">
            <mc:AlternateContent xmlns:mc="http://schemas.openxmlformats.org/markup-compatibility/2006">
              <mc:Choice xmlns:v="urn:schemas-microsoft-com:vml" Requires="v">
                <p:oleObj spid="_x0000_s1806691" name="Equation" r:id="rId27" imgW="850680" imgH="419040" progId="Equation.DSMT4">
                  <p:embed/>
                </p:oleObj>
              </mc:Choice>
              <mc:Fallback>
                <p:oleObj name="Equation" r:id="rId27" imgW="850680" imgH="419040" progId="Equation.DSMT4">
                  <p:embed/>
                  <p:pic>
                    <p:nvPicPr>
                      <p:cNvPr id="27" name="Object 26"/>
                      <p:cNvPicPr>
                        <a:picLocks noChangeAspect="1" noChangeArrowheads="1"/>
                      </p:cNvPicPr>
                      <p:nvPr/>
                    </p:nvPicPr>
                    <p:blipFill>
                      <a:blip r:embed="rId28"/>
                      <a:srcRect/>
                      <a:stretch>
                        <a:fillRect/>
                      </a:stretch>
                    </p:blipFill>
                    <p:spPr bwMode="auto">
                      <a:xfrm>
                        <a:off x="7243040" y="5275236"/>
                        <a:ext cx="1450975" cy="703262"/>
                      </a:xfrm>
                      <a:prstGeom prst="rect">
                        <a:avLst/>
                      </a:prstGeom>
                      <a:noFill/>
                      <a:ln w="28575">
                        <a:noFill/>
                        <a:miter lim="800000"/>
                        <a:headEnd/>
                        <a:tailEnd/>
                      </a:ln>
                    </p:spPr>
                  </p:pic>
                </p:oleObj>
              </mc:Fallback>
            </mc:AlternateContent>
          </a:graphicData>
        </a:graphic>
      </p:graphicFrame>
    </p:spTree>
    <p:extLst>
      <p:ext uri="{BB962C8B-B14F-4D97-AF65-F5344CB8AC3E}">
        <p14:creationId xmlns:p14="http://schemas.microsoft.com/office/powerpoint/2010/main" val="935553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725578" y="70566"/>
            <a:ext cx="7590838"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Рассеяние молекулярного пучка в газе</a:t>
            </a:r>
          </a:p>
        </p:txBody>
      </p:sp>
      <p:sp>
        <p:nvSpPr>
          <p:cNvPr id="5" name="Rectangle 4"/>
          <p:cNvSpPr/>
          <p:nvPr/>
        </p:nvSpPr>
        <p:spPr>
          <a:xfrm>
            <a:off x="3995936" y="1574506"/>
            <a:ext cx="4896544" cy="830997"/>
          </a:xfrm>
          <a:prstGeom prst="rect">
            <a:avLst/>
          </a:prstGeom>
        </p:spPr>
        <p:txBody>
          <a:bodyPr wrap="square">
            <a:spAutoFit/>
          </a:bodyPr>
          <a:lstStyle/>
          <a:p>
            <a:pPr algn="just"/>
            <a:r>
              <a:rPr lang="ru-RU" sz="1600" dirty="0">
                <a:latin typeface="Arial" pitchFamily="34" charset="0"/>
                <a:cs typeface="Arial" pitchFamily="34" charset="0"/>
              </a:rPr>
              <a:t>Ослабление плотности потока при прохождении слоя </a:t>
            </a:r>
            <a:r>
              <a:rPr lang="en-US" sz="1600" dirty="0">
                <a:latin typeface="Arial" pitchFamily="34" charset="0"/>
                <a:cs typeface="Arial" pitchFamily="34" charset="0"/>
              </a:rPr>
              <a:t>dx.</a:t>
            </a:r>
            <a:r>
              <a:rPr lang="ru-RU" sz="1600" dirty="0">
                <a:latin typeface="Arial" pitchFamily="34" charset="0"/>
                <a:cs typeface="Arial" pitchFamily="34" charset="0"/>
              </a:rPr>
              <a:t> Равно числу столкновений частиц пучка с частицами мишени.</a:t>
            </a:r>
          </a:p>
        </p:txBody>
      </p:sp>
      <p:sp>
        <p:nvSpPr>
          <p:cNvPr id="6" name="Oval 5"/>
          <p:cNvSpPr/>
          <p:nvPr/>
        </p:nvSpPr>
        <p:spPr>
          <a:xfrm>
            <a:off x="611560" y="1700808"/>
            <a:ext cx="144016" cy="144016"/>
          </a:xfrm>
          <a:prstGeom prst="ellipse">
            <a:avLst/>
          </a:prstGeom>
          <a:solidFill>
            <a:srgbClr val="4110F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Oval 6"/>
          <p:cNvSpPr/>
          <p:nvPr/>
        </p:nvSpPr>
        <p:spPr>
          <a:xfrm>
            <a:off x="611560" y="1988840"/>
            <a:ext cx="144016" cy="144016"/>
          </a:xfrm>
          <a:prstGeom prst="ellipse">
            <a:avLst/>
          </a:prstGeom>
          <a:solidFill>
            <a:srgbClr val="4110F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Oval 7"/>
          <p:cNvSpPr/>
          <p:nvPr/>
        </p:nvSpPr>
        <p:spPr>
          <a:xfrm>
            <a:off x="607046" y="2276872"/>
            <a:ext cx="144016" cy="144016"/>
          </a:xfrm>
          <a:prstGeom prst="ellipse">
            <a:avLst/>
          </a:prstGeom>
          <a:solidFill>
            <a:srgbClr val="4110F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Oval 8"/>
          <p:cNvSpPr/>
          <p:nvPr/>
        </p:nvSpPr>
        <p:spPr>
          <a:xfrm>
            <a:off x="395536" y="1835324"/>
            <a:ext cx="144016" cy="144016"/>
          </a:xfrm>
          <a:prstGeom prst="ellipse">
            <a:avLst/>
          </a:prstGeom>
          <a:solidFill>
            <a:srgbClr val="4110F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Oval 9"/>
          <p:cNvSpPr/>
          <p:nvPr/>
        </p:nvSpPr>
        <p:spPr>
          <a:xfrm>
            <a:off x="395536" y="2132856"/>
            <a:ext cx="144016" cy="144016"/>
          </a:xfrm>
          <a:prstGeom prst="ellipse">
            <a:avLst/>
          </a:prstGeom>
          <a:solidFill>
            <a:srgbClr val="4110F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3" name="Straight Arrow Connector 12"/>
          <p:cNvCxnSpPr/>
          <p:nvPr/>
        </p:nvCxnSpPr>
        <p:spPr>
          <a:xfrm flipV="1">
            <a:off x="755576" y="2065861"/>
            <a:ext cx="648072" cy="1"/>
          </a:xfrm>
          <a:prstGeom prst="straightConnector1">
            <a:avLst/>
          </a:prstGeom>
          <a:ln w="41275">
            <a:solidFill>
              <a:schemeClr val="accent4">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755576" y="1772815"/>
            <a:ext cx="648072" cy="1"/>
          </a:xfrm>
          <a:prstGeom prst="straightConnector1">
            <a:avLst/>
          </a:prstGeom>
          <a:ln w="41275">
            <a:solidFill>
              <a:schemeClr val="accent4">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755576" y="2348879"/>
            <a:ext cx="648072" cy="1"/>
          </a:xfrm>
          <a:prstGeom prst="straightConnector1">
            <a:avLst/>
          </a:prstGeom>
          <a:ln w="41275">
            <a:solidFill>
              <a:schemeClr val="accent4">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539552" y="1914599"/>
            <a:ext cx="648072" cy="1"/>
          </a:xfrm>
          <a:prstGeom prst="straightConnector1">
            <a:avLst/>
          </a:prstGeom>
          <a:ln w="41275">
            <a:solidFill>
              <a:schemeClr val="accent4">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539552" y="2219721"/>
            <a:ext cx="648072" cy="1"/>
          </a:xfrm>
          <a:prstGeom prst="straightConnector1">
            <a:avLst/>
          </a:prstGeom>
          <a:ln w="41275">
            <a:solidFill>
              <a:schemeClr val="accent4">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71500" y="756734"/>
            <a:ext cx="2268251" cy="784830"/>
          </a:xfrm>
          <a:prstGeom prst="rect">
            <a:avLst/>
          </a:prstGeom>
        </p:spPr>
        <p:txBody>
          <a:bodyPr wrap="square">
            <a:spAutoFit/>
          </a:bodyPr>
          <a:lstStyle/>
          <a:p>
            <a:pPr algn="just"/>
            <a:r>
              <a:rPr lang="ru-RU" sz="1500" dirty="0">
                <a:latin typeface="Arial" pitchFamily="34" charset="0"/>
                <a:cs typeface="Arial" pitchFamily="34" charset="0"/>
              </a:rPr>
              <a:t>Пучок частиц, движущихся в заданном направлении</a:t>
            </a:r>
          </a:p>
        </p:txBody>
      </p:sp>
      <p:sp>
        <p:nvSpPr>
          <p:cNvPr id="22" name="Oval 21"/>
          <p:cNvSpPr/>
          <p:nvPr/>
        </p:nvSpPr>
        <p:spPr>
          <a:xfrm>
            <a:off x="1763688" y="1700808"/>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Oval 22"/>
          <p:cNvSpPr/>
          <p:nvPr/>
        </p:nvSpPr>
        <p:spPr>
          <a:xfrm>
            <a:off x="1849459" y="1990005"/>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Oval 23"/>
          <p:cNvSpPr/>
          <p:nvPr/>
        </p:nvSpPr>
        <p:spPr>
          <a:xfrm>
            <a:off x="2150814" y="1772815"/>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Oval 24"/>
          <p:cNvSpPr/>
          <p:nvPr/>
        </p:nvSpPr>
        <p:spPr>
          <a:xfrm>
            <a:off x="1475656" y="1919872"/>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Oval 25"/>
          <p:cNvSpPr/>
          <p:nvPr/>
        </p:nvSpPr>
        <p:spPr>
          <a:xfrm>
            <a:off x="1637001" y="2219722"/>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Oval 26"/>
          <p:cNvSpPr/>
          <p:nvPr/>
        </p:nvSpPr>
        <p:spPr>
          <a:xfrm>
            <a:off x="1980926" y="2258870"/>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Oval 27"/>
          <p:cNvSpPr/>
          <p:nvPr/>
        </p:nvSpPr>
        <p:spPr>
          <a:xfrm>
            <a:off x="2028737" y="1541564"/>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Oval 28"/>
          <p:cNvSpPr/>
          <p:nvPr/>
        </p:nvSpPr>
        <p:spPr>
          <a:xfrm>
            <a:off x="2240823" y="1970838"/>
            <a:ext cx="171543" cy="162018"/>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0" name="Straight Connector 29"/>
          <p:cNvCxnSpPr/>
          <p:nvPr/>
        </p:nvCxnSpPr>
        <p:spPr>
          <a:xfrm flipH="1" flipV="1">
            <a:off x="1307155" y="2055696"/>
            <a:ext cx="659692" cy="5152"/>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966847" y="1541564"/>
            <a:ext cx="516921" cy="511556"/>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1180242" y="2214389"/>
            <a:ext cx="1438017" cy="0"/>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flipV="1">
            <a:off x="1297898" y="2353841"/>
            <a:ext cx="377147" cy="0"/>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1632015" y="2334814"/>
            <a:ext cx="518799" cy="302098"/>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251520" y="2924944"/>
            <a:ext cx="2344774" cy="2"/>
          </a:xfrm>
          <a:prstGeom prst="straightConnector1">
            <a:avLst/>
          </a:prstGeom>
          <a:ln w="444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aphicFrame>
        <p:nvGraphicFramePr>
          <p:cNvPr id="44" name="Object 43"/>
          <p:cNvGraphicFramePr>
            <a:graphicFrameLocks noChangeAspect="1"/>
          </p:cNvGraphicFramePr>
          <p:nvPr>
            <p:extLst>
              <p:ext uri="{D42A27DB-BD31-4B8C-83A1-F6EECF244321}">
                <p14:modId xmlns:p14="http://schemas.microsoft.com/office/powerpoint/2010/main" val="3219996748"/>
              </p:ext>
            </p:extLst>
          </p:nvPr>
        </p:nvGraphicFramePr>
        <p:xfrm>
          <a:off x="2339752" y="2616398"/>
          <a:ext cx="215900" cy="236538"/>
        </p:xfrm>
        <a:graphic>
          <a:graphicData uri="http://schemas.openxmlformats.org/presentationml/2006/ole">
            <mc:AlternateContent xmlns:mc="http://schemas.openxmlformats.org/markup-compatibility/2006">
              <mc:Choice xmlns:v="urn:schemas-microsoft-com:vml" Requires="v">
                <p:oleObj spid="_x0000_s1798680" name="Equation" r:id="rId3" imgW="126720" imgH="139680" progId="Equation.DSMT4">
                  <p:embed/>
                </p:oleObj>
              </mc:Choice>
              <mc:Fallback>
                <p:oleObj name="Equation" r:id="rId3" imgW="126720" imgH="139680" progId="Equation.DSMT4">
                  <p:embed/>
                  <p:pic>
                    <p:nvPicPr>
                      <p:cNvPr id="0" name="Object 41"/>
                      <p:cNvPicPr>
                        <a:picLocks noChangeAspect="1" noChangeArrowheads="1"/>
                      </p:cNvPicPr>
                      <p:nvPr/>
                    </p:nvPicPr>
                    <p:blipFill>
                      <a:blip r:embed="rId4"/>
                      <a:srcRect/>
                      <a:stretch>
                        <a:fillRect/>
                      </a:stretch>
                    </p:blipFill>
                    <p:spPr bwMode="auto">
                      <a:xfrm>
                        <a:off x="2339752" y="2616398"/>
                        <a:ext cx="215900"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45" name="Object 44"/>
          <p:cNvGraphicFramePr>
            <a:graphicFrameLocks noChangeAspect="1"/>
          </p:cNvGraphicFramePr>
          <p:nvPr>
            <p:extLst>
              <p:ext uri="{D42A27DB-BD31-4B8C-83A1-F6EECF244321}">
                <p14:modId xmlns:p14="http://schemas.microsoft.com/office/powerpoint/2010/main" val="129414783"/>
              </p:ext>
            </p:extLst>
          </p:nvPr>
        </p:nvGraphicFramePr>
        <p:xfrm>
          <a:off x="3103563" y="828675"/>
          <a:ext cx="561975" cy="430213"/>
        </p:xfrm>
        <a:graphic>
          <a:graphicData uri="http://schemas.openxmlformats.org/presentationml/2006/ole">
            <mc:AlternateContent xmlns:mc="http://schemas.openxmlformats.org/markup-compatibility/2006">
              <mc:Choice xmlns:v="urn:schemas-microsoft-com:vml" Requires="v">
                <p:oleObj spid="_x0000_s1798681" name="Equation" r:id="rId5" imgW="330120" imgH="253800" progId="Equation.DSMT4">
                  <p:embed/>
                </p:oleObj>
              </mc:Choice>
              <mc:Fallback>
                <p:oleObj name="Equation" r:id="rId5" imgW="330120" imgH="253800" progId="Equation.DSMT4">
                  <p:embed/>
                  <p:pic>
                    <p:nvPicPr>
                      <p:cNvPr id="0" name=""/>
                      <p:cNvPicPr>
                        <a:picLocks noChangeAspect="1" noChangeArrowheads="1"/>
                      </p:cNvPicPr>
                      <p:nvPr/>
                    </p:nvPicPr>
                    <p:blipFill>
                      <a:blip r:embed="rId6"/>
                      <a:srcRect/>
                      <a:stretch>
                        <a:fillRect/>
                      </a:stretch>
                    </p:blipFill>
                    <p:spPr bwMode="auto">
                      <a:xfrm>
                        <a:off x="3103563" y="828675"/>
                        <a:ext cx="5619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46" name="Rectangle 45"/>
          <p:cNvSpPr/>
          <p:nvPr/>
        </p:nvSpPr>
        <p:spPr>
          <a:xfrm>
            <a:off x="3995936" y="872585"/>
            <a:ext cx="3384376" cy="338554"/>
          </a:xfrm>
          <a:prstGeom prst="rect">
            <a:avLst/>
          </a:prstGeom>
        </p:spPr>
        <p:txBody>
          <a:bodyPr wrap="square">
            <a:spAutoFit/>
          </a:bodyPr>
          <a:lstStyle/>
          <a:p>
            <a:pPr algn="just"/>
            <a:r>
              <a:rPr lang="ru-RU" sz="1600" dirty="0">
                <a:latin typeface="Arial" pitchFamily="34" charset="0"/>
                <a:cs typeface="Arial" pitchFamily="34" charset="0"/>
              </a:rPr>
              <a:t>Плотность потока частиц в пучке</a:t>
            </a:r>
          </a:p>
        </p:txBody>
      </p:sp>
      <p:graphicFrame>
        <p:nvGraphicFramePr>
          <p:cNvPr id="47" name="Object 46"/>
          <p:cNvGraphicFramePr>
            <a:graphicFrameLocks noChangeAspect="1"/>
          </p:cNvGraphicFramePr>
          <p:nvPr>
            <p:extLst>
              <p:ext uri="{D42A27DB-BD31-4B8C-83A1-F6EECF244321}">
                <p14:modId xmlns:p14="http://schemas.microsoft.com/office/powerpoint/2010/main" val="1781368439"/>
              </p:ext>
            </p:extLst>
          </p:nvPr>
        </p:nvGraphicFramePr>
        <p:xfrm>
          <a:off x="7452319" y="675943"/>
          <a:ext cx="735012" cy="731838"/>
        </p:xfrm>
        <a:graphic>
          <a:graphicData uri="http://schemas.openxmlformats.org/presentationml/2006/ole">
            <mc:AlternateContent xmlns:mc="http://schemas.openxmlformats.org/markup-compatibility/2006">
              <mc:Choice xmlns:v="urn:schemas-microsoft-com:vml" Requires="v">
                <p:oleObj spid="_x0000_s1798682" name="Equation" r:id="rId7" imgW="431640" imgH="431640" progId="Equation.DSMT4">
                  <p:embed/>
                </p:oleObj>
              </mc:Choice>
              <mc:Fallback>
                <p:oleObj name="Equation" r:id="rId7" imgW="431640" imgH="431640" progId="Equation.DSMT4">
                  <p:embed/>
                  <p:pic>
                    <p:nvPicPr>
                      <p:cNvPr id="0" name=""/>
                      <p:cNvPicPr>
                        <a:picLocks noChangeAspect="1" noChangeArrowheads="1"/>
                      </p:cNvPicPr>
                      <p:nvPr/>
                    </p:nvPicPr>
                    <p:blipFill>
                      <a:blip r:embed="rId8"/>
                      <a:srcRect/>
                      <a:stretch>
                        <a:fillRect/>
                      </a:stretch>
                    </p:blipFill>
                    <p:spPr bwMode="auto">
                      <a:xfrm>
                        <a:off x="7452319" y="675943"/>
                        <a:ext cx="735012"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48" name="Object 47"/>
          <p:cNvGraphicFramePr>
            <a:graphicFrameLocks noChangeAspect="1"/>
          </p:cNvGraphicFramePr>
          <p:nvPr>
            <p:extLst>
              <p:ext uri="{D42A27DB-BD31-4B8C-83A1-F6EECF244321}">
                <p14:modId xmlns:p14="http://schemas.microsoft.com/office/powerpoint/2010/main" val="2538193951"/>
              </p:ext>
            </p:extLst>
          </p:nvPr>
        </p:nvGraphicFramePr>
        <p:xfrm>
          <a:off x="3178175" y="1593850"/>
          <a:ext cx="323850" cy="301625"/>
        </p:xfrm>
        <a:graphic>
          <a:graphicData uri="http://schemas.openxmlformats.org/presentationml/2006/ole">
            <mc:AlternateContent xmlns:mc="http://schemas.openxmlformats.org/markup-compatibility/2006">
              <mc:Choice xmlns:v="urn:schemas-microsoft-com:vml" Requires="v">
                <p:oleObj spid="_x0000_s1798683" name="Equation" r:id="rId9" imgW="190440" imgH="177480" progId="Equation.DSMT4">
                  <p:embed/>
                </p:oleObj>
              </mc:Choice>
              <mc:Fallback>
                <p:oleObj name="Equation" r:id="rId9" imgW="190440" imgH="177480" progId="Equation.DSMT4">
                  <p:embed/>
                  <p:pic>
                    <p:nvPicPr>
                      <p:cNvPr id="0" name=""/>
                      <p:cNvPicPr>
                        <a:picLocks noChangeAspect="1" noChangeArrowheads="1"/>
                      </p:cNvPicPr>
                      <p:nvPr/>
                    </p:nvPicPr>
                    <p:blipFill>
                      <a:blip r:embed="rId10"/>
                      <a:srcRect/>
                      <a:stretch>
                        <a:fillRect/>
                      </a:stretch>
                    </p:blipFill>
                    <p:spPr bwMode="auto">
                      <a:xfrm>
                        <a:off x="3178175" y="1593850"/>
                        <a:ext cx="3238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49" name="Object 48"/>
          <p:cNvGraphicFramePr>
            <a:graphicFrameLocks noChangeAspect="1"/>
          </p:cNvGraphicFramePr>
          <p:nvPr>
            <p:extLst>
              <p:ext uri="{D42A27DB-BD31-4B8C-83A1-F6EECF244321}">
                <p14:modId xmlns:p14="http://schemas.microsoft.com/office/powerpoint/2010/main" val="2411915253"/>
              </p:ext>
            </p:extLst>
          </p:nvPr>
        </p:nvGraphicFramePr>
        <p:xfrm>
          <a:off x="2733814" y="2485863"/>
          <a:ext cx="1274763" cy="385762"/>
        </p:xfrm>
        <a:graphic>
          <a:graphicData uri="http://schemas.openxmlformats.org/presentationml/2006/ole">
            <mc:AlternateContent xmlns:mc="http://schemas.openxmlformats.org/markup-compatibility/2006">
              <mc:Choice xmlns:v="urn:schemas-microsoft-com:vml" Requires="v">
                <p:oleObj spid="_x0000_s1798684" name="Equation" r:id="rId11" imgW="749160" imgH="228600" progId="Equation.DSMT4">
                  <p:embed/>
                </p:oleObj>
              </mc:Choice>
              <mc:Fallback>
                <p:oleObj name="Equation" r:id="rId11" imgW="749160" imgH="228600" progId="Equation.DSMT4">
                  <p:embed/>
                  <p:pic>
                    <p:nvPicPr>
                      <p:cNvPr id="0" name="Object 46"/>
                      <p:cNvPicPr>
                        <a:picLocks noChangeAspect="1" noChangeArrowheads="1"/>
                      </p:cNvPicPr>
                      <p:nvPr/>
                    </p:nvPicPr>
                    <p:blipFill>
                      <a:blip r:embed="rId12"/>
                      <a:srcRect/>
                      <a:stretch>
                        <a:fillRect/>
                      </a:stretch>
                    </p:blipFill>
                    <p:spPr bwMode="auto">
                      <a:xfrm>
                        <a:off x="2733814" y="2485863"/>
                        <a:ext cx="1274763"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50" name="Rectangle 49"/>
          <p:cNvSpPr/>
          <p:nvPr/>
        </p:nvSpPr>
        <p:spPr>
          <a:xfrm>
            <a:off x="4005461" y="2474852"/>
            <a:ext cx="4896544" cy="584775"/>
          </a:xfrm>
          <a:prstGeom prst="rect">
            <a:avLst/>
          </a:prstGeom>
        </p:spPr>
        <p:txBody>
          <a:bodyPr wrap="square">
            <a:spAutoFit/>
          </a:bodyPr>
          <a:lstStyle/>
          <a:p>
            <a:pPr algn="just"/>
            <a:r>
              <a:rPr lang="ru-RU" sz="1600" dirty="0">
                <a:latin typeface="Arial" pitchFamily="34" charset="0"/>
                <a:cs typeface="Arial" pitchFamily="34" charset="0"/>
              </a:rPr>
              <a:t>Вероятность столкновения одной частицы пучка с частицами мишени</a:t>
            </a:r>
          </a:p>
        </p:txBody>
      </p:sp>
      <p:graphicFrame>
        <p:nvGraphicFramePr>
          <p:cNvPr id="52" name="Object 51"/>
          <p:cNvGraphicFramePr>
            <a:graphicFrameLocks noChangeAspect="1"/>
          </p:cNvGraphicFramePr>
          <p:nvPr>
            <p:extLst>
              <p:ext uri="{D42A27DB-BD31-4B8C-83A1-F6EECF244321}">
                <p14:modId xmlns:p14="http://schemas.microsoft.com/office/powerpoint/2010/main" val="3063524393"/>
              </p:ext>
            </p:extLst>
          </p:nvPr>
        </p:nvGraphicFramePr>
        <p:xfrm>
          <a:off x="254000" y="3628041"/>
          <a:ext cx="3130550" cy="430213"/>
        </p:xfrm>
        <a:graphic>
          <a:graphicData uri="http://schemas.openxmlformats.org/presentationml/2006/ole">
            <mc:AlternateContent xmlns:mc="http://schemas.openxmlformats.org/markup-compatibility/2006">
              <mc:Choice xmlns:v="urn:schemas-microsoft-com:vml" Requires="v">
                <p:oleObj spid="_x0000_s1798685" name="Equation" r:id="rId13" imgW="1841400" imgH="253800" progId="Equation.DSMT4">
                  <p:embed/>
                </p:oleObj>
              </mc:Choice>
              <mc:Fallback>
                <p:oleObj name="Equation" r:id="rId13" imgW="1841400" imgH="253800" progId="Equation.DSMT4">
                  <p:embed/>
                  <p:pic>
                    <p:nvPicPr>
                      <p:cNvPr id="0" name=""/>
                      <p:cNvPicPr>
                        <a:picLocks noChangeAspect="1" noChangeArrowheads="1"/>
                      </p:cNvPicPr>
                      <p:nvPr/>
                    </p:nvPicPr>
                    <p:blipFill>
                      <a:blip r:embed="rId14"/>
                      <a:srcRect/>
                      <a:stretch>
                        <a:fillRect/>
                      </a:stretch>
                    </p:blipFill>
                    <p:spPr bwMode="auto">
                      <a:xfrm>
                        <a:off x="254000" y="3628041"/>
                        <a:ext cx="31305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53" name="Right Arrow 52"/>
          <p:cNvSpPr/>
          <p:nvPr/>
        </p:nvSpPr>
        <p:spPr>
          <a:xfrm>
            <a:off x="3834259" y="3598581"/>
            <a:ext cx="720080"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54" name="Object 53"/>
          <p:cNvGraphicFramePr>
            <a:graphicFrameLocks noChangeAspect="1"/>
          </p:cNvGraphicFramePr>
          <p:nvPr>
            <p:extLst>
              <p:ext uri="{D42A27DB-BD31-4B8C-83A1-F6EECF244321}">
                <p14:modId xmlns:p14="http://schemas.microsoft.com/office/powerpoint/2010/main" val="819082147"/>
              </p:ext>
            </p:extLst>
          </p:nvPr>
        </p:nvGraphicFramePr>
        <p:xfrm>
          <a:off x="4977127" y="3475271"/>
          <a:ext cx="1684338" cy="666750"/>
        </p:xfrm>
        <a:graphic>
          <a:graphicData uri="http://schemas.openxmlformats.org/presentationml/2006/ole">
            <mc:AlternateContent xmlns:mc="http://schemas.openxmlformats.org/markup-compatibility/2006">
              <mc:Choice xmlns:v="urn:schemas-microsoft-com:vml" Requires="v">
                <p:oleObj spid="_x0000_s1798686" name="Equation" r:id="rId15" imgW="990360" imgH="393480" progId="Equation.DSMT4">
                  <p:embed/>
                </p:oleObj>
              </mc:Choice>
              <mc:Fallback>
                <p:oleObj name="Equation" r:id="rId15" imgW="990360" imgH="393480" progId="Equation.DSMT4">
                  <p:embed/>
                  <p:pic>
                    <p:nvPicPr>
                      <p:cNvPr id="0" name=""/>
                      <p:cNvPicPr>
                        <a:picLocks noChangeAspect="1" noChangeArrowheads="1"/>
                      </p:cNvPicPr>
                      <p:nvPr/>
                    </p:nvPicPr>
                    <p:blipFill>
                      <a:blip r:embed="rId16"/>
                      <a:srcRect/>
                      <a:stretch>
                        <a:fillRect/>
                      </a:stretch>
                    </p:blipFill>
                    <p:spPr bwMode="auto">
                      <a:xfrm>
                        <a:off x="4977127" y="3475271"/>
                        <a:ext cx="1684338"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55" name="Rectangle 54"/>
          <p:cNvSpPr/>
          <p:nvPr/>
        </p:nvSpPr>
        <p:spPr>
          <a:xfrm>
            <a:off x="193742" y="4261278"/>
            <a:ext cx="2563828" cy="584775"/>
          </a:xfrm>
          <a:prstGeom prst="rect">
            <a:avLst/>
          </a:prstGeom>
        </p:spPr>
        <p:txBody>
          <a:bodyPr wrap="square">
            <a:spAutoFit/>
          </a:bodyPr>
          <a:lstStyle/>
          <a:p>
            <a:pPr algn="just"/>
            <a:r>
              <a:rPr lang="ru-RU" sz="1600" dirty="0">
                <a:latin typeface="Arial" pitchFamily="34" charset="0"/>
                <a:cs typeface="Arial" pitchFamily="34" charset="0"/>
              </a:rPr>
              <a:t>Решение дается в виде</a:t>
            </a:r>
          </a:p>
          <a:p>
            <a:pPr algn="just"/>
            <a:r>
              <a:rPr lang="ru-RU" sz="1600" dirty="0">
                <a:latin typeface="Arial" pitchFamily="34" charset="0"/>
                <a:cs typeface="Arial" pitchFamily="34" charset="0"/>
              </a:rPr>
              <a:t>убывающей экспоненты</a:t>
            </a:r>
          </a:p>
        </p:txBody>
      </p:sp>
      <p:graphicFrame>
        <p:nvGraphicFramePr>
          <p:cNvPr id="56" name="Object 55"/>
          <p:cNvGraphicFramePr>
            <a:graphicFrameLocks noChangeAspect="1"/>
          </p:cNvGraphicFramePr>
          <p:nvPr>
            <p:extLst>
              <p:ext uri="{D42A27DB-BD31-4B8C-83A1-F6EECF244321}">
                <p14:modId xmlns:p14="http://schemas.microsoft.com/office/powerpoint/2010/main" val="2248449542"/>
              </p:ext>
            </p:extLst>
          </p:nvPr>
        </p:nvGraphicFramePr>
        <p:xfrm>
          <a:off x="3378989" y="4207932"/>
          <a:ext cx="3884612" cy="730250"/>
        </p:xfrm>
        <a:graphic>
          <a:graphicData uri="http://schemas.openxmlformats.org/presentationml/2006/ole">
            <mc:AlternateContent xmlns:mc="http://schemas.openxmlformats.org/markup-compatibility/2006">
              <mc:Choice xmlns:v="urn:schemas-microsoft-com:vml" Requires="v">
                <p:oleObj spid="_x0000_s1798687" name="Equation" r:id="rId17" imgW="2286000" imgH="431640" progId="Equation.DSMT4">
                  <p:embed/>
                </p:oleObj>
              </mc:Choice>
              <mc:Fallback>
                <p:oleObj name="Equation" r:id="rId17" imgW="2286000" imgH="431640" progId="Equation.DSMT4">
                  <p:embed/>
                  <p:pic>
                    <p:nvPicPr>
                      <p:cNvPr id="0" name=""/>
                      <p:cNvPicPr>
                        <a:picLocks noChangeAspect="1" noChangeArrowheads="1"/>
                      </p:cNvPicPr>
                      <p:nvPr/>
                    </p:nvPicPr>
                    <p:blipFill>
                      <a:blip r:embed="rId18"/>
                      <a:srcRect/>
                      <a:stretch>
                        <a:fillRect/>
                      </a:stretch>
                    </p:blipFill>
                    <p:spPr bwMode="auto">
                      <a:xfrm>
                        <a:off x="3378989" y="4207932"/>
                        <a:ext cx="3884612"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57" name="Object 56"/>
          <p:cNvGraphicFramePr>
            <a:graphicFrameLocks noChangeAspect="1"/>
          </p:cNvGraphicFramePr>
          <p:nvPr>
            <p:extLst>
              <p:ext uri="{D42A27DB-BD31-4B8C-83A1-F6EECF244321}">
                <p14:modId xmlns:p14="http://schemas.microsoft.com/office/powerpoint/2010/main" val="1754955850"/>
              </p:ext>
            </p:extLst>
          </p:nvPr>
        </p:nvGraphicFramePr>
        <p:xfrm>
          <a:off x="214710" y="5368103"/>
          <a:ext cx="928687" cy="730250"/>
        </p:xfrm>
        <a:graphic>
          <a:graphicData uri="http://schemas.openxmlformats.org/presentationml/2006/ole">
            <mc:AlternateContent xmlns:mc="http://schemas.openxmlformats.org/markup-compatibility/2006">
              <mc:Choice xmlns:v="urn:schemas-microsoft-com:vml" Requires="v">
                <p:oleObj spid="_x0000_s1798688" name="Equation" r:id="rId19" imgW="545760" imgH="431640" progId="Equation.DSMT4">
                  <p:embed/>
                </p:oleObj>
              </mc:Choice>
              <mc:Fallback>
                <p:oleObj name="Equation" r:id="rId19" imgW="545760" imgH="431640" progId="Equation.DSMT4">
                  <p:embed/>
                  <p:pic>
                    <p:nvPicPr>
                      <p:cNvPr id="0" name=""/>
                      <p:cNvPicPr>
                        <a:picLocks noChangeAspect="1" noChangeArrowheads="1"/>
                      </p:cNvPicPr>
                      <p:nvPr/>
                    </p:nvPicPr>
                    <p:blipFill>
                      <a:blip r:embed="rId20"/>
                      <a:srcRect/>
                      <a:stretch>
                        <a:fillRect/>
                      </a:stretch>
                    </p:blipFill>
                    <p:spPr bwMode="auto">
                      <a:xfrm>
                        <a:off x="214710" y="5368103"/>
                        <a:ext cx="928687" cy="730250"/>
                      </a:xfrm>
                      <a:prstGeom prst="rect">
                        <a:avLst/>
                      </a:prstGeom>
                      <a:noFill/>
                      <a:ln w="28575">
                        <a:solidFill>
                          <a:srgbClr val="C00000"/>
                        </a:solidFill>
                      </a:ln>
                    </p:spPr>
                  </p:pic>
                </p:oleObj>
              </mc:Fallback>
            </mc:AlternateContent>
          </a:graphicData>
        </a:graphic>
      </p:graphicFrame>
      <p:sp>
        <p:nvSpPr>
          <p:cNvPr id="58" name="Rectangle 57"/>
          <p:cNvSpPr/>
          <p:nvPr/>
        </p:nvSpPr>
        <p:spPr>
          <a:xfrm>
            <a:off x="1274770" y="5243716"/>
            <a:ext cx="2961563" cy="1569660"/>
          </a:xfrm>
          <a:prstGeom prst="rect">
            <a:avLst/>
          </a:prstGeom>
        </p:spPr>
        <p:txBody>
          <a:bodyPr wrap="square">
            <a:spAutoFit/>
          </a:bodyPr>
          <a:lstStyle/>
          <a:p>
            <a:pPr algn="just"/>
            <a:r>
              <a:rPr lang="ru-RU" sz="1600" dirty="0">
                <a:latin typeface="Arial" pitchFamily="34" charset="0"/>
                <a:cs typeface="Arial" pitchFamily="34" charset="0"/>
              </a:rPr>
              <a:t>Средняя длина свободного пробега – путь проходимый частицей в среднем в веществе мишени, прежде чем наступает событие рассеяния </a:t>
            </a:r>
          </a:p>
        </p:txBody>
      </p:sp>
      <p:graphicFrame>
        <p:nvGraphicFramePr>
          <p:cNvPr id="59" name="Object 58"/>
          <p:cNvGraphicFramePr>
            <a:graphicFrameLocks noChangeAspect="1"/>
          </p:cNvGraphicFramePr>
          <p:nvPr>
            <p:extLst>
              <p:ext uri="{D42A27DB-BD31-4B8C-83A1-F6EECF244321}">
                <p14:modId xmlns:p14="http://schemas.microsoft.com/office/powerpoint/2010/main" val="1930172025"/>
              </p:ext>
            </p:extLst>
          </p:nvPr>
        </p:nvGraphicFramePr>
        <p:xfrm>
          <a:off x="4494669" y="5232787"/>
          <a:ext cx="1704975" cy="796925"/>
        </p:xfrm>
        <a:graphic>
          <a:graphicData uri="http://schemas.openxmlformats.org/presentationml/2006/ole">
            <mc:AlternateContent xmlns:mc="http://schemas.openxmlformats.org/markup-compatibility/2006">
              <mc:Choice xmlns:v="urn:schemas-microsoft-com:vml" Requires="v">
                <p:oleObj spid="_x0000_s1798689" name="Equation" r:id="rId21" imgW="1002960" imgH="469800" progId="Equation.DSMT4">
                  <p:embed/>
                </p:oleObj>
              </mc:Choice>
              <mc:Fallback>
                <p:oleObj name="Equation" r:id="rId21" imgW="1002960" imgH="469800" progId="Equation.DSMT4">
                  <p:embed/>
                  <p:pic>
                    <p:nvPicPr>
                      <p:cNvPr id="0" name=""/>
                      <p:cNvPicPr>
                        <a:picLocks noChangeAspect="1" noChangeArrowheads="1"/>
                      </p:cNvPicPr>
                      <p:nvPr/>
                    </p:nvPicPr>
                    <p:blipFill>
                      <a:blip r:embed="rId22"/>
                      <a:srcRect/>
                      <a:stretch>
                        <a:fillRect/>
                      </a:stretch>
                    </p:blipFill>
                    <p:spPr bwMode="auto">
                      <a:xfrm>
                        <a:off x="4494669" y="5232787"/>
                        <a:ext cx="1704975"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60" name="Rectangle 59"/>
          <p:cNvSpPr/>
          <p:nvPr/>
        </p:nvSpPr>
        <p:spPr>
          <a:xfrm>
            <a:off x="6343660" y="5201905"/>
            <a:ext cx="2692836" cy="1323439"/>
          </a:xfrm>
          <a:prstGeom prst="rect">
            <a:avLst/>
          </a:prstGeom>
        </p:spPr>
        <p:txBody>
          <a:bodyPr wrap="square">
            <a:spAutoFit/>
          </a:bodyPr>
          <a:lstStyle/>
          <a:p>
            <a:pPr algn="just"/>
            <a:r>
              <a:rPr lang="ru-RU" sz="1600" dirty="0">
                <a:latin typeface="Arial" pitchFamily="34" charset="0"/>
                <a:cs typeface="Arial" pitchFamily="34" charset="0"/>
              </a:rPr>
              <a:t>Поперечное сечение можно найти измерив плотность потока частиц в пучке на разных расстояниях</a:t>
            </a:r>
          </a:p>
        </p:txBody>
      </p:sp>
      <p:sp>
        <p:nvSpPr>
          <p:cNvPr id="51" name="Rectangle 50">
            <a:extLst>
              <a:ext uri="{FF2B5EF4-FFF2-40B4-BE49-F238E27FC236}">
                <a16:creationId xmlns:a16="http://schemas.microsoft.com/office/drawing/2014/main" xmlns="" id="{4492F26F-61FD-4086-B155-89D94491D452}"/>
              </a:ext>
            </a:extLst>
          </p:cNvPr>
          <p:cNvSpPr/>
          <p:nvPr/>
        </p:nvSpPr>
        <p:spPr>
          <a:xfrm>
            <a:off x="189657" y="3242294"/>
            <a:ext cx="3312368" cy="338554"/>
          </a:xfrm>
          <a:prstGeom prst="rect">
            <a:avLst/>
          </a:prstGeom>
        </p:spPr>
        <p:txBody>
          <a:bodyPr wrap="square">
            <a:spAutoFit/>
          </a:bodyPr>
          <a:lstStyle/>
          <a:p>
            <a:pPr algn="just"/>
            <a:r>
              <a:rPr lang="ru-RU" sz="1600" dirty="0">
                <a:latin typeface="Arial" pitchFamily="34" charset="0"/>
                <a:cs typeface="Arial" pitchFamily="34" charset="0"/>
              </a:rPr>
              <a:t>Убыль плотности потока частиц</a:t>
            </a:r>
          </a:p>
        </p:txBody>
      </p:sp>
    </p:spTree>
    <p:extLst>
      <p:ext uri="{BB962C8B-B14F-4D97-AF65-F5344CB8AC3E}">
        <p14:creationId xmlns:p14="http://schemas.microsoft.com/office/powerpoint/2010/main" val="35645949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228605" y="5361516"/>
            <a:ext cx="2592288" cy="584775"/>
          </a:xfrm>
          <a:prstGeom prst="rect">
            <a:avLst/>
          </a:prstGeom>
          <a:ln>
            <a:noFill/>
          </a:ln>
        </p:spPr>
        <p:txBody>
          <a:bodyPr wrap="square">
            <a:spAutoFit/>
          </a:bodyPr>
          <a:lstStyle/>
          <a:p>
            <a:pPr algn="just"/>
            <a:r>
              <a:rPr lang="ru-RU" sz="1600" dirty="0">
                <a:latin typeface="Arial" pitchFamily="34" charset="0"/>
                <a:cs typeface="Arial" pitchFamily="34" charset="0"/>
              </a:rPr>
              <a:t>Для воды в интервале температур</a:t>
            </a:r>
          </a:p>
        </p:txBody>
      </p:sp>
      <p:sp>
        <p:nvSpPr>
          <p:cNvPr id="4" name="Rectangle 4"/>
          <p:cNvSpPr txBox="1">
            <a:spLocks noRot="1" noChangeArrowheads="1"/>
          </p:cNvSpPr>
          <p:nvPr/>
        </p:nvSpPr>
        <p:spPr bwMode="auto">
          <a:xfrm>
            <a:off x="2195736" y="16300"/>
            <a:ext cx="4680520" cy="60438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Вязкость в жидкости</a:t>
            </a:r>
          </a:p>
        </p:txBody>
      </p:sp>
      <p:sp>
        <p:nvSpPr>
          <p:cNvPr id="5" name="Rectangle 4"/>
          <p:cNvSpPr/>
          <p:nvPr/>
        </p:nvSpPr>
        <p:spPr>
          <a:xfrm>
            <a:off x="203895" y="3982507"/>
            <a:ext cx="3864049" cy="584775"/>
          </a:xfrm>
          <a:prstGeom prst="rect">
            <a:avLst/>
          </a:prstGeom>
          <a:ln>
            <a:noFill/>
          </a:ln>
        </p:spPr>
        <p:txBody>
          <a:bodyPr wrap="square">
            <a:spAutoFit/>
          </a:bodyPr>
          <a:lstStyle/>
          <a:p>
            <a:pPr algn="just"/>
            <a:r>
              <a:rPr lang="ru-RU" sz="1600" dirty="0">
                <a:latin typeface="Arial" pitchFamily="34" charset="0"/>
                <a:cs typeface="Arial" pitchFamily="34" charset="0"/>
              </a:rPr>
              <a:t>Трехпараметрическая экспоненциальная функция</a:t>
            </a:r>
          </a:p>
        </p:txBody>
      </p:sp>
      <p:graphicFrame>
        <p:nvGraphicFramePr>
          <p:cNvPr id="6" name="Object 5"/>
          <p:cNvGraphicFramePr>
            <a:graphicFrameLocks noChangeAspect="1"/>
          </p:cNvGraphicFramePr>
          <p:nvPr>
            <p:extLst>
              <p:ext uri="{D42A27DB-BD31-4B8C-83A1-F6EECF244321}">
                <p14:modId xmlns:p14="http://schemas.microsoft.com/office/powerpoint/2010/main" val="149184099"/>
              </p:ext>
            </p:extLst>
          </p:nvPr>
        </p:nvGraphicFramePr>
        <p:xfrm>
          <a:off x="3205898" y="3880824"/>
          <a:ext cx="1863725" cy="725487"/>
        </p:xfrm>
        <a:graphic>
          <a:graphicData uri="http://schemas.openxmlformats.org/presentationml/2006/ole">
            <mc:AlternateContent xmlns:mc="http://schemas.openxmlformats.org/markup-compatibility/2006">
              <mc:Choice xmlns:v="urn:schemas-microsoft-com:vml" Requires="v">
                <p:oleObj spid="_x0000_s1787455" name="Equation" r:id="rId3" imgW="1091880" imgH="431640" progId="Equation.DSMT4">
                  <p:embed/>
                </p:oleObj>
              </mc:Choice>
              <mc:Fallback>
                <p:oleObj name="Equation" r:id="rId3" imgW="1091880" imgH="431640" progId="Equation.DSMT4">
                  <p:embed/>
                  <p:pic>
                    <p:nvPicPr>
                      <p:cNvPr id="0" name="Object 26"/>
                      <p:cNvPicPr>
                        <a:picLocks noChangeAspect="1" noChangeArrowheads="1"/>
                      </p:cNvPicPr>
                      <p:nvPr/>
                    </p:nvPicPr>
                    <p:blipFill>
                      <a:blip r:embed="rId4"/>
                      <a:srcRect/>
                      <a:stretch>
                        <a:fillRect/>
                      </a:stretch>
                    </p:blipFill>
                    <p:spPr bwMode="auto">
                      <a:xfrm>
                        <a:off x="3205898" y="3880824"/>
                        <a:ext cx="1863725"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252701944"/>
              </p:ext>
            </p:extLst>
          </p:nvPr>
        </p:nvGraphicFramePr>
        <p:xfrm>
          <a:off x="3214852" y="4581128"/>
          <a:ext cx="2687637" cy="725487"/>
        </p:xfrm>
        <a:graphic>
          <a:graphicData uri="http://schemas.openxmlformats.org/presentationml/2006/ole">
            <mc:AlternateContent xmlns:mc="http://schemas.openxmlformats.org/markup-compatibility/2006">
              <mc:Choice xmlns:v="urn:schemas-microsoft-com:vml" Requires="v">
                <p:oleObj spid="_x0000_s1787456" name="Equation" r:id="rId5" imgW="1574640" imgH="431640" progId="Equation.DSMT4">
                  <p:embed/>
                </p:oleObj>
              </mc:Choice>
              <mc:Fallback>
                <p:oleObj name="Equation" r:id="rId5" imgW="1574640" imgH="431640" progId="Equation.DSMT4">
                  <p:embed/>
                  <p:pic>
                    <p:nvPicPr>
                      <p:cNvPr id="0" name=""/>
                      <p:cNvPicPr>
                        <a:picLocks noChangeAspect="1" noChangeArrowheads="1"/>
                      </p:cNvPicPr>
                      <p:nvPr/>
                    </p:nvPicPr>
                    <p:blipFill>
                      <a:blip r:embed="rId6"/>
                      <a:srcRect/>
                      <a:stretch>
                        <a:fillRect/>
                      </a:stretch>
                    </p:blipFill>
                    <p:spPr bwMode="auto">
                      <a:xfrm>
                        <a:off x="3214852" y="4581128"/>
                        <a:ext cx="2687637"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685779799"/>
              </p:ext>
            </p:extLst>
          </p:nvPr>
        </p:nvGraphicFramePr>
        <p:xfrm>
          <a:off x="285172" y="6069896"/>
          <a:ext cx="2057400" cy="647700"/>
        </p:xfrm>
        <a:graphic>
          <a:graphicData uri="http://schemas.openxmlformats.org/presentationml/2006/ole">
            <mc:AlternateContent xmlns:mc="http://schemas.openxmlformats.org/markup-compatibility/2006">
              <mc:Choice xmlns:v="urn:schemas-microsoft-com:vml" Requires="v">
                <p:oleObj spid="_x0000_s1787457" name="Equation" r:id="rId7" imgW="1371600" imgH="431640" progId="Equation.DSMT4">
                  <p:embed/>
                </p:oleObj>
              </mc:Choice>
              <mc:Fallback>
                <p:oleObj name="Equation" r:id="rId7" imgW="1371600" imgH="431640" progId="Equation.DSMT4">
                  <p:embed/>
                  <p:pic>
                    <p:nvPicPr>
                      <p:cNvPr id="0" name=""/>
                      <p:cNvPicPr>
                        <a:picLocks noChangeAspect="1" noChangeArrowheads="1"/>
                      </p:cNvPicPr>
                      <p:nvPr/>
                    </p:nvPicPr>
                    <p:blipFill>
                      <a:blip r:embed="rId8"/>
                      <a:srcRect/>
                      <a:stretch>
                        <a:fillRect/>
                      </a:stretch>
                    </p:blipFill>
                    <p:spPr bwMode="auto">
                      <a:xfrm>
                        <a:off x="285172" y="6069896"/>
                        <a:ext cx="2057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361366380"/>
              </p:ext>
            </p:extLst>
          </p:nvPr>
        </p:nvGraphicFramePr>
        <p:xfrm>
          <a:off x="1421804" y="5653903"/>
          <a:ext cx="1180980" cy="266220"/>
        </p:xfrm>
        <a:graphic>
          <a:graphicData uri="http://schemas.openxmlformats.org/presentationml/2006/ole">
            <mc:AlternateContent xmlns:mc="http://schemas.openxmlformats.org/markup-compatibility/2006">
              <mc:Choice xmlns:v="urn:schemas-microsoft-com:vml" Requires="v">
                <p:oleObj spid="_x0000_s1787458" name="Equation" r:id="rId9" imgW="787320" imgH="177480" progId="Equation.DSMT4">
                  <p:embed/>
                </p:oleObj>
              </mc:Choice>
              <mc:Fallback>
                <p:oleObj name="Equation" r:id="rId9" imgW="787320" imgH="177480" progId="Equation.DSMT4">
                  <p:embed/>
                  <p:pic>
                    <p:nvPicPr>
                      <p:cNvPr id="0" name=""/>
                      <p:cNvPicPr>
                        <a:picLocks noChangeAspect="1" noChangeArrowheads="1"/>
                      </p:cNvPicPr>
                      <p:nvPr/>
                    </p:nvPicPr>
                    <p:blipFill>
                      <a:blip r:embed="rId10"/>
                      <a:srcRect/>
                      <a:stretch>
                        <a:fillRect/>
                      </a:stretch>
                    </p:blipFill>
                    <p:spPr bwMode="auto">
                      <a:xfrm>
                        <a:off x="1421804" y="5653903"/>
                        <a:ext cx="1180980" cy="26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0" name="Rectangle 9"/>
          <p:cNvSpPr/>
          <p:nvPr/>
        </p:nvSpPr>
        <p:spPr>
          <a:xfrm>
            <a:off x="251520" y="620688"/>
            <a:ext cx="8568952" cy="1569660"/>
          </a:xfrm>
          <a:prstGeom prst="rect">
            <a:avLst/>
          </a:prstGeom>
          <a:ln>
            <a:noFill/>
          </a:ln>
        </p:spPr>
        <p:txBody>
          <a:bodyPr wrap="square">
            <a:spAutoFit/>
          </a:bodyPr>
          <a:lstStyle/>
          <a:p>
            <a:pPr algn="just"/>
            <a:r>
              <a:rPr lang="ru-RU" sz="1600" dirty="0">
                <a:latin typeface="Arial" pitchFamily="34" charset="0"/>
                <a:cs typeface="Arial" pitchFamily="34" charset="0"/>
              </a:rPr>
              <a:t>В жидкостях вязкость возникает из-за наличия сил притяжения между молекулами. Молекулы одного движущегося слоя «цепляются» за молекулы другого слоя. При более высоких температурах молекулы легче преодолевают связывающие их силы притяжения, поэтому вязкость жидкостей с ростом температуры уменьшается. Жидкость будет тем более текучей, чем меньше время «оседлости» молекулы и чем чаще происходят скачки:</a:t>
            </a:r>
          </a:p>
        </p:txBody>
      </p:sp>
      <p:graphicFrame>
        <p:nvGraphicFramePr>
          <p:cNvPr id="11" name="Object 10"/>
          <p:cNvGraphicFramePr>
            <a:graphicFrameLocks noChangeAspect="1"/>
          </p:cNvGraphicFramePr>
          <p:nvPr>
            <p:extLst>
              <p:ext uri="{D42A27DB-BD31-4B8C-83A1-F6EECF244321}">
                <p14:modId xmlns:p14="http://schemas.microsoft.com/office/powerpoint/2010/main" val="3334482221"/>
              </p:ext>
            </p:extLst>
          </p:nvPr>
        </p:nvGraphicFramePr>
        <p:xfrm>
          <a:off x="573832" y="2420888"/>
          <a:ext cx="1647825" cy="727075"/>
        </p:xfrm>
        <a:graphic>
          <a:graphicData uri="http://schemas.openxmlformats.org/presentationml/2006/ole">
            <mc:AlternateContent xmlns:mc="http://schemas.openxmlformats.org/markup-compatibility/2006">
              <mc:Choice xmlns:v="urn:schemas-microsoft-com:vml" Requires="v">
                <p:oleObj spid="_x0000_s1787459" name="Equation" r:id="rId11" imgW="965160" imgH="431640" progId="Equation.DSMT4">
                  <p:embed/>
                </p:oleObj>
              </mc:Choice>
              <mc:Fallback>
                <p:oleObj name="Equation" r:id="rId11" imgW="965160" imgH="431640" progId="Equation.DSMT4">
                  <p:embed/>
                  <p:pic>
                    <p:nvPicPr>
                      <p:cNvPr id="0" name="Object 2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3832" y="2420888"/>
                        <a:ext cx="1647825"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2" name="Right Arrow 11"/>
          <p:cNvSpPr/>
          <p:nvPr/>
        </p:nvSpPr>
        <p:spPr>
          <a:xfrm>
            <a:off x="2602784" y="2564904"/>
            <a:ext cx="612068" cy="432048"/>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3" name="Object 12"/>
          <p:cNvGraphicFramePr>
            <a:graphicFrameLocks noChangeAspect="1"/>
          </p:cNvGraphicFramePr>
          <p:nvPr>
            <p:extLst>
              <p:ext uri="{D42A27DB-BD31-4B8C-83A1-F6EECF244321}">
                <p14:modId xmlns:p14="http://schemas.microsoft.com/office/powerpoint/2010/main" val="309446974"/>
              </p:ext>
            </p:extLst>
          </p:nvPr>
        </p:nvGraphicFramePr>
        <p:xfrm>
          <a:off x="3491880" y="2428468"/>
          <a:ext cx="1690687" cy="727075"/>
        </p:xfrm>
        <a:graphic>
          <a:graphicData uri="http://schemas.openxmlformats.org/presentationml/2006/ole">
            <mc:AlternateContent xmlns:mc="http://schemas.openxmlformats.org/markup-compatibility/2006">
              <mc:Choice xmlns:v="urn:schemas-microsoft-com:vml" Requires="v">
                <p:oleObj spid="_x0000_s1787460" name="Equation" r:id="rId13" imgW="990360" imgH="431640" progId="Equation.DSMT4">
                  <p:embed/>
                </p:oleObj>
              </mc:Choice>
              <mc:Fallback>
                <p:oleObj name="Equation" r:id="rId13" imgW="990360" imgH="431640" progId="Equation.DSMT4">
                  <p:embed/>
                  <p:pic>
                    <p:nvPicPr>
                      <p:cNvPr id="0" name=""/>
                      <p:cNvPicPr>
                        <a:picLocks noChangeAspect="1" noChangeArrowheads="1"/>
                      </p:cNvPicPr>
                      <p:nvPr/>
                    </p:nvPicPr>
                    <p:blipFill>
                      <a:blip r:embed="rId14"/>
                      <a:srcRect/>
                      <a:stretch>
                        <a:fillRect/>
                      </a:stretch>
                    </p:blipFill>
                    <p:spPr bwMode="auto">
                      <a:xfrm>
                        <a:off x="3491880" y="2428468"/>
                        <a:ext cx="1690687" cy="727075"/>
                      </a:xfrm>
                      <a:prstGeom prst="rect">
                        <a:avLst/>
                      </a:prstGeom>
                      <a:noFill/>
                      <a:ln w="28575">
                        <a:solidFill>
                          <a:srgbClr val="C00000"/>
                        </a:solidFill>
                      </a:ln>
                    </p:spPr>
                  </p:pic>
                </p:oleObj>
              </mc:Fallback>
            </mc:AlternateContent>
          </a:graphicData>
        </a:graphic>
      </p:graphicFrame>
      <p:sp>
        <p:nvSpPr>
          <p:cNvPr id="14" name="Rectangle 13"/>
          <p:cNvSpPr/>
          <p:nvPr/>
        </p:nvSpPr>
        <p:spPr>
          <a:xfrm>
            <a:off x="5508104" y="2253397"/>
            <a:ext cx="3490292" cy="1077218"/>
          </a:xfrm>
          <a:prstGeom prst="rect">
            <a:avLst/>
          </a:prstGeom>
          <a:ln>
            <a:noFill/>
          </a:ln>
        </p:spPr>
        <p:txBody>
          <a:bodyPr wrap="square">
            <a:spAutoFit/>
          </a:bodyPr>
          <a:lstStyle/>
          <a:p>
            <a:pPr algn="just"/>
            <a:r>
              <a:rPr lang="ru-RU" sz="1600" b="1" dirty="0">
                <a:latin typeface="Arial" pitchFamily="34" charset="0"/>
                <a:cs typeface="Arial" pitchFamily="34" charset="0"/>
              </a:rPr>
              <a:t>Уравнение Френкеля – </a:t>
            </a:r>
            <a:r>
              <a:rPr lang="ru-RU" sz="1600" b="1" dirty="0" err="1">
                <a:latin typeface="Arial" pitchFamily="34" charset="0"/>
                <a:cs typeface="Arial" pitchFamily="34" charset="0"/>
              </a:rPr>
              <a:t>Андраде</a:t>
            </a:r>
            <a:r>
              <a:rPr lang="ru-RU" sz="1600" dirty="0">
                <a:latin typeface="Arial" pitchFamily="34" charset="0"/>
                <a:cs typeface="Arial" pitchFamily="34" charset="0"/>
              </a:rPr>
              <a:t>. Множитель </a:t>
            </a:r>
            <a:r>
              <a:rPr lang="en-US" sz="1600" dirty="0">
                <a:latin typeface="Arial" pitchFamily="34" charset="0"/>
                <a:cs typeface="Arial" pitchFamily="34" charset="0"/>
              </a:rPr>
              <a:t>A </a:t>
            </a:r>
            <a:r>
              <a:rPr lang="ru-RU" sz="1600" dirty="0">
                <a:latin typeface="Arial" pitchFamily="34" charset="0"/>
                <a:cs typeface="Arial" pitchFamily="34" charset="0"/>
              </a:rPr>
              <a:t>зависит от дальности скачка, частоты колебаний и температуры. 	</a:t>
            </a:r>
          </a:p>
        </p:txBody>
      </p:sp>
      <p:sp>
        <p:nvSpPr>
          <p:cNvPr id="15" name="Rectangle 14"/>
          <p:cNvSpPr/>
          <p:nvPr/>
        </p:nvSpPr>
        <p:spPr>
          <a:xfrm>
            <a:off x="228605" y="4653136"/>
            <a:ext cx="3029145" cy="584775"/>
          </a:xfrm>
          <a:prstGeom prst="rect">
            <a:avLst/>
          </a:prstGeom>
          <a:ln>
            <a:noFill/>
          </a:ln>
        </p:spPr>
        <p:txBody>
          <a:bodyPr wrap="square">
            <a:spAutoFit/>
          </a:bodyPr>
          <a:lstStyle/>
          <a:p>
            <a:pPr algn="just"/>
            <a:r>
              <a:rPr lang="ru-RU" sz="1600" dirty="0" err="1">
                <a:latin typeface="Arial" pitchFamily="34" charset="0"/>
                <a:cs typeface="Arial" pitchFamily="34" charset="0"/>
              </a:rPr>
              <a:t>Четырехпараметрическая</a:t>
            </a:r>
            <a:r>
              <a:rPr lang="ru-RU" sz="1600" dirty="0">
                <a:latin typeface="Arial" pitchFamily="34" charset="0"/>
                <a:cs typeface="Arial" pitchFamily="34" charset="0"/>
              </a:rPr>
              <a:t> экспоненциальная функция</a:t>
            </a:r>
          </a:p>
        </p:txBody>
      </p:sp>
      <p:sp>
        <p:nvSpPr>
          <p:cNvPr id="16" name="Rectangle 15"/>
          <p:cNvSpPr/>
          <p:nvPr/>
        </p:nvSpPr>
        <p:spPr>
          <a:xfrm>
            <a:off x="203895" y="3330615"/>
            <a:ext cx="8708726" cy="584775"/>
          </a:xfrm>
          <a:prstGeom prst="rect">
            <a:avLst/>
          </a:prstGeom>
          <a:ln>
            <a:noFill/>
          </a:ln>
        </p:spPr>
        <p:txBody>
          <a:bodyPr wrap="square">
            <a:spAutoFit/>
          </a:bodyPr>
          <a:lstStyle/>
          <a:p>
            <a:pPr algn="just"/>
            <a:r>
              <a:rPr lang="ru-RU" sz="1600" dirty="0">
                <a:latin typeface="Arial" pitchFamily="34" charset="0"/>
                <a:cs typeface="Arial" pitchFamily="34" charset="0"/>
              </a:rPr>
              <a:t>Существуют более точные интерполяционные формулы с большим числом параметров на базе экспоненциальной зависимости</a:t>
            </a:r>
          </a:p>
        </p:txBody>
      </p:sp>
      <p:graphicFrame>
        <p:nvGraphicFramePr>
          <p:cNvPr id="18" name="Table 18">
            <a:extLst>
              <a:ext uri="{FF2B5EF4-FFF2-40B4-BE49-F238E27FC236}">
                <a16:creationId xmlns:a16="http://schemas.microsoft.com/office/drawing/2014/main" xmlns="" id="{70008103-1635-4434-91F8-26A8605478FF}"/>
              </a:ext>
            </a:extLst>
          </p:cNvPr>
          <p:cNvGraphicFramePr>
            <a:graphicFrameLocks noGrp="1"/>
          </p:cNvGraphicFramePr>
          <p:nvPr>
            <p:extLst>
              <p:ext uri="{D42A27DB-BD31-4B8C-83A1-F6EECF244321}">
                <p14:modId xmlns:p14="http://schemas.microsoft.com/office/powerpoint/2010/main" val="8252402"/>
              </p:ext>
            </p:extLst>
          </p:nvPr>
        </p:nvGraphicFramePr>
        <p:xfrm>
          <a:off x="6012160" y="3912758"/>
          <a:ext cx="2986236" cy="2682240"/>
        </p:xfrm>
        <a:graphic>
          <a:graphicData uri="http://schemas.openxmlformats.org/drawingml/2006/table">
            <a:tbl>
              <a:tblPr firstRow="1" bandRow="1">
                <a:tableStyleId>{5C22544A-7EE6-4342-B048-85BDC9FD1C3A}</a:tableStyleId>
              </a:tblPr>
              <a:tblGrid>
                <a:gridCol w="1872208">
                  <a:extLst>
                    <a:ext uri="{9D8B030D-6E8A-4147-A177-3AD203B41FA5}">
                      <a16:colId xmlns:a16="http://schemas.microsoft.com/office/drawing/2014/main" xmlns="" val="3726726048"/>
                    </a:ext>
                  </a:extLst>
                </a:gridCol>
                <a:gridCol w="1114028">
                  <a:extLst>
                    <a:ext uri="{9D8B030D-6E8A-4147-A177-3AD203B41FA5}">
                      <a16:colId xmlns:a16="http://schemas.microsoft.com/office/drawing/2014/main" xmlns="" val="2417113052"/>
                    </a:ext>
                  </a:extLst>
                </a:gridCol>
              </a:tblGrid>
              <a:tr h="3198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a:t>Вязкость, 20°С</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err="1"/>
                        <a:t>Па·с</a:t>
                      </a:r>
                      <a:endParaRPr lang="ru-RU" sz="1600" dirty="0"/>
                    </a:p>
                  </a:txBody>
                  <a:tcPr/>
                </a:tc>
                <a:extLst>
                  <a:ext uri="{0D108BD9-81ED-4DB2-BD59-A6C34878D82A}">
                    <a16:rowId xmlns:a16="http://schemas.microsoft.com/office/drawing/2014/main" xmlns="" val="1913296105"/>
                  </a:ext>
                </a:extLst>
              </a:tr>
              <a:tr h="3198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a:t>Вода</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a:t>1·10</a:t>
                      </a:r>
                      <a:r>
                        <a:rPr lang="ru-RU" sz="1600" baseline="30000" dirty="0"/>
                        <a:t>-3</a:t>
                      </a:r>
                    </a:p>
                  </a:txBody>
                  <a:tcPr/>
                </a:tc>
                <a:extLst>
                  <a:ext uri="{0D108BD9-81ED-4DB2-BD59-A6C34878D82A}">
                    <a16:rowId xmlns:a16="http://schemas.microsoft.com/office/drawing/2014/main" xmlns="" val="682173608"/>
                  </a:ext>
                </a:extLst>
              </a:tr>
              <a:tr h="3198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a:t>Бензин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a:t>0.65·10</a:t>
                      </a:r>
                      <a:r>
                        <a:rPr lang="ru-RU" sz="1600" baseline="30000" dirty="0"/>
                        <a:t>-3</a:t>
                      </a:r>
                      <a:endParaRPr lang="ru-RU" sz="1600" dirty="0"/>
                    </a:p>
                  </a:txBody>
                  <a:tcPr/>
                </a:tc>
                <a:extLst>
                  <a:ext uri="{0D108BD9-81ED-4DB2-BD59-A6C34878D82A}">
                    <a16:rowId xmlns:a16="http://schemas.microsoft.com/office/drawing/2014/main" xmlns="" val="3005441166"/>
                  </a:ext>
                </a:extLst>
              </a:tr>
              <a:tr h="3198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a:t>Этиловый спирт</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a:t>1.2·10</a:t>
                      </a:r>
                      <a:r>
                        <a:rPr lang="ru-RU" sz="1600" baseline="30000" dirty="0"/>
                        <a:t>-3</a:t>
                      </a:r>
                      <a:endParaRPr lang="ru-RU" sz="1600" dirty="0"/>
                    </a:p>
                  </a:txBody>
                  <a:tcPr/>
                </a:tc>
                <a:extLst>
                  <a:ext uri="{0D108BD9-81ED-4DB2-BD59-A6C34878D82A}">
                    <a16:rowId xmlns:a16="http://schemas.microsoft.com/office/drawing/2014/main" xmlns="" val="3267496738"/>
                  </a:ext>
                </a:extLst>
              </a:tr>
              <a:tr h="3198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a:t>Ртуть</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a:t>1.5·10</a:t>
                      </a:r>
                      <a:r>
                        <a:rPr lang="ru-RU" sz="1600" baseline="30000" dirty="0"/>
                        <a:t>-3</a:t>
                      </a:r>
                      <a:endParaRPr lang="ru-RU" sz="1600" dirty="0"/>
                    </a:p>
                  </a:txBody>
                  <a:tcPr/>
                </a:tc>
                <a:extLst>
                  <a:ext uri="{0D108BD9-81ED-4DB2-BD59-A6C34878D82A}">
                    <a16:rowId xmlns:a16="http://schemas.microsoft.com/office/drawing/2014/main" xmlns="" val="3257943493"/>
                  </a:ext>
                </a:extLst>
              </a:tr>
              <a:tr h="3198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a:t>Жидкий азот (77 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a:t>1.6·10</a:t>
                      </a:r>
                      <a:r>
                        <a:rPr lang="ru-RU" sz="1600" baseline="30000" dirty="0"/>
                        <a:t>-4</a:t>
                      </a:r>
                      <a:endParaRPr lang="ru-RU" sz="1600" dirty="0"/>
                    </a:p>
                  </a:txBody>
                  <a:tcPr/>
                </a:tc>
                <a:extLst>
                  <a:ext uri="{0D108BD9-81ED-4DB2-BD59-A6C34878D82A}">
                    <a16:rowId xmlns:a16="http://schemas.microsoft.com/office/drawing/2014/main" xmlns="" val="3654939850"/>
                  </a:ext>
                </a:extLst>
              </a:tr>
              <a:tr h="319885">
                <a:tc>
                  <a:txBody>
                    <a:bodyPr/>
                    <a:lstStyle/>
                    <a:p>
                      <a:r>
                        <a:rPr lang="ru-RU" sz="1600" dirty="0"/>
                        <a:t>Глицерин</a:t>
                      </a:r>
                    </a:p>
                  </a:txBody>
                  <a:tcPr/>
                </a:tc>
                <a:tc>
                  <a:txBody>
                    <a:bodyPr/>
                    <a:lstStyle/>
                    <a:p>
                      <a:r>
                        <a:rPr lang="ru-RU" sz="1600" dirty="0"/>
                        <a:t>1480</a:t>
                      </a:r>
                    </a:p>
                  </a:txBody>
                  <a:tcPr/>
                </a:tc>
                <a:extLst>
                  <a:ext uri="{0D108BD9-81ED-4DB2-BD59-A6C34878D82A}">
                    <a16:rowId xmlns:a16="http://schemas.microsoft.com/office/drawing/2014/main" xmlns="" val="2351989127"/>
                  </a:ext>
                </a:extLst>
              </a:tr>
              <a:tr h="319885">
                <a:tc>
                  <a:txBody>
                    <a:bodyPr/>
                    <a:lstStyle/>
                    <a:p>
                      <a:r>
                        <a:rPr lang="ru-RU" sz="1600" dirty="0"/>
                        <a:t>Пек (смола)</a:t>
                      </a:r>
                    </a:p>
                  </a:txBody>
                  <a:tcPr/>
                </a:tc>
                <a:tc>
                  <a:txBody>
                    <a:bodyPr/>
                    <a:lstStyle/>
                    <a:p>
                      <a:r>
                        <a:rPr lang="ru-RU" sz="1600" dirty="0"/>
                        <a:t>2.3·10</a:t>
                      </a:r>
                      <a:r>
                        <a:rPr lang="ru-RU" sz="1600" baseline="30000" dirty="0"/>
                        <a:t>8</a:t>
                      </a:r>
                      <a:endParaRPr lang="ru-RU" sz="1600" dirty="0"/>
                    </a:p>
                  </a:txBody>
                  <a:tcPr/>
                </a:tc>
                <a:extLst>
                  <a:ext uri="{0D108BD9-81ED-4DB2-BD59-A6C34878D82A}">
                    <a16:rowId xmlns:a16="http://schemas.microsoft.com/office/drawing/2014/main" xmlns="" val="2539906076"/>
                  </a:ext>
                </a:extLst>
              </a:tr>
            </a:tbl>
          </a:graphicData>
        </a:graphic>
      </p:graphicFrame>
      <p:pic>
        <p:nvPicPr>
          <p:cNvPr id="21" name="Picture 20">
            <a:extLst>
              <a:ext uri="{FF2B5EF4-FFF2-40B4-BE49-F238E27FC236}">
                <a16:creationId xmlns:a16="http://schemas.microsoft.com/office/drawing/2014/main" xmlns="" id="{1FA2CDE9-98AF-46DD-92EA-E2E82E82020D}"/>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781338" y="5157193"/>
            <a:ext cx="1121152" cy="1688734"/>
          </a:xfrm>
          <a:prstGeom prst="rect">
            <a:avLst/>
          </a:prstGeom>
        </p:spPr>
      </p:pic>
      <p:graphicFrame>
        <p:nvGraphicFramePr>
          <p:cNvPr id="22" name="Object 21">
            <a:extLst>
              <a:ext uri="{FF2B5EF4-FFF2-40B4-BE49-F238E27FC236}">
                <a16:creationId xmlns:a16="http://schemas.microsoft.com/office/drawing/2014/main" xmlns="" id="{2380C955-3FAB-4D72-BD9A-B15202D9CB7C}"/>
              </a:ext>
            </a:extLst>
          </p:cNvPr>
          <p:cNvGraphicFramePr>
            <a:graphicFrameLocks noChangeAspect="1"/>
          </p:cNvGraphicFramePr>
          <p:nvPr>
            <p:extLst>
              <p:ext uri="{D42A27DB-BD31-4B8C-83A1-F6EECF244321}">
                <p14:modId xmlns:p14="http://schemas.microsoft.com/office/powerpoint/2010/main" val="1197794015"/>
              </p:ext>
            </p:extLst>
          </p:nvPr>
        </p:nvGraphicFramePr>
        <p:xfrm>
          <a:off x="2558430" y="6062581"/>
          <a:ext cx="1866900" cy="685800"/>
        </p:xfrm>
        <a:graphic>
          <a:graphicData uri="http://schemas.openxmlformats.org/presentationml/2006/ole">
            <mc:AlternateContent xmlns:mc="http://schemas.openxmlformats.org/markup-compatibility/2006">
              <mc:Choice xmlns:v="urn:schemas-microsoft-com:vml" Requires="v">
                <p:oleObj spid="_x0000_s1787461" name="Equation" r:id="rId16" imgW="1244520" imgH="457200" progId="Equation.DSMT4">
                  <p:embed/>
                </p:oleObj>
              </mc:Choice>
              <mc:Fallback>
                <p:oleObj name="Equation" r:id="rId16" imgW="1244520" imgH="457200" progId="Equation.DSMT4">
                  <p:embed/>
                  <p:pic>
                    <p:nvPicPr>
                      <p:cNvPr id="8" name="Object 7"/>
                      <p:cNvPicPr>
                        <a:picLocks noChangeAspect="1" noChangeArrowheads="1"/>
                      </p:cNvPicPr>
                      <p:nvPr/>
                    </p:nvPicPr>
                    <p:blipFill>
                      <a:blip r:embed="rId17"/>
                      <a:srcRect/>
                      <a:stretch>
                        <a:fillRect/>
                      </a:stretch>
                    </p:blipFill>
                    <p:spPr bwMode="auto">
                      <a:xfrm>
                        <a:off x="2558430" y="6062581"/>
                        <a:ext cx="18669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0329461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9552" y="1124744"/>
            <a:ext cx="3384376" cy="1008112"/>
          </a:xfrm>
          <a:prstGeom prst="rect">
            <a:avLst/>
          </a:prstGeom>
          <a:gradFill>
            <a:gsLst>
              <a:gs pos="49600">
                <a:schemeClr val="accent6">
                  <a:lumMod val="75000"/>
                </a:schemeClr>
              </a:gs>
              <a:gs pos="0">
                <a:srgbClr val="FF0000"/>
              </a:gs>
              <a:gs pos="100000">
                <a:schemeClr val="accent4">
                  <a:lumMod val="75000"/>
                </a:schemeClr>
              </a:gs>
            </a:gsLst>
            <a:lin ang="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Rectangle 4"/>
          <p:cNvSpPr txBox="1">
            <a:spLocks noRot="1" noChangeArrowheads="1"/>
          </p:cNvSpPr>
          <p:nvPr/>
        </p:nvSpPr>
        <p:spPr bwMode="auto">
          <a:xfrm>
            <a:off x="827584" y="44624"/>
            <a:ext cx="7992888"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Одномерное уравнение теплопроводности</a:t>
            </a:r>
          </a:p>
        </p:txBody>
      </p:sp>
      <p:sp>
        <p:nvSpPr>
          <p:cNvPr id="5" name="Rectangle 4"/>
          <p:cNvSpPr/>
          <p:nvPr/>
        </p:nvSpPr>
        <p:spPr>
          <a:xfrm>
            <a:off x="1115616" y="1124744"/>
            <a:ext cx="2232248" cy="1008112"/>
          </a:xfrm>
          <a:prstGeom prst="rect">
            <a:avLst/>
          </a:prstGeom>
          <a:solidFill>
            <a:schemeClr val="bg1">
              <a:lumMod val="85000"/>
              <a:alpha val="68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8" name="Straight Arrow Connector 7"/>
          <p:cNvCxnSpPr/>
          <p:nvPr/>
        </p:nvCxnSpPr>
        <p:spPr>
          <a:xfrm>
            <a:off x="323528" y="2132856"/>
            <a:ext cx="4248472" cy="0"/>
          </a:xfrm>
          <a:prstGeom prst="straightConnector1">
            <a:avLst/>
          </a:prstGeom>
          <a:ln w="444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aphicFrame>
        <p:nvGraphicFramePr>
          <p:cNvPr id="9" name="Object 8"/>
          <p:cNvGraphicFramePr>
            <a:graphicFrameLocks noChangeAspect="1"/>
          </p:cNvGraphicFramePr>
          <p:nvPr>
            <p:extLst>
              <p:ext uri="{D42A27DB-BD31-4B8C-83A1-F6EECF244321}">
                <p14:modId xmlns:p14="http://schemas.microsoft.com/office/powerpoint/2010/main" val="1490494047"/>
              </p:ext>
            </p:extLst>
          </p:nvPr>
        </p:nvGraphicFramePr>
        <p:xfrm>
          <a:off x="4067944" y="1772816"/>
          <a:ext cx="215424" cy="237456"/>
        </p:xfrm>
        <a:graphic>
          <a:graphicData uri="http://schemas.openxmlformats.org/presentationml/2006/ole">
            <mc:AlternateContent xmlns:mc="http://schemas.openxmlformats.org/markup-compatibility/2006">
              <mc:Choice xmlns:v="urn:schemas-microsoft-com:vml" Requires="v">
                <p:oleObj spid="_x0000_s1809737" name="Equation" r:id="rId3" imgW="126720" imgH="139680" progId="Equation.DSMT4">
                  <p:embed/>
                </p:oleObj>
              </mc:Choice>
              <mc:Fallback>
                <p:oleObj name="Equation" r:id="rId3" imgW="126720" imgH="139680" progId="Equation.DSMT4">
                  <p:embed/>
                  <p:pic>
                    <p:nvPicPr>
                      <p:cNvPr id="0" name="Object 17"/>
                      <p:cNvPicPr>
                        <a:picLocks noChangeAspect="1" noChangeArrowheads="1"/>
                      </p:cNvPicPr>
                      <p:nvPr/>
                    </p:nvPicPr>
                    <p:blipFill>
                      <a:blip r:embed="rId4"/>
                      <a:srcRect/>
                      <a:stretch>
                        <a:fillRect/>
                      </a:stretch>
                    </p:blipFill>
                    <p:spPr bwMode="auto">
                      <a:xfrm>
                        <a:off x="4067944" y="1772816"/>
                        <a:ext cx="215424" cy="237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0" name="Rectangle 9"/>
          <p:cNvSpPr/>
          <p:nvPr/>
        </p:nvSpPr>
        <p:spPr>
          <a:xfrm>
            <a:off x="4860032" y="967080"/>
            <a:ext cx="4176465" cy="1477328"/>
          </a:xfrm>
          <a:prstGeom prst="rect">
            <a:avLst/>
          </a:prstGeom>
        </p:spPr>
        <p:txBody>
          <a:bodyPr wrap="square">
            <a:spAutoFit/>
          </a:bodyPr>
          <a:lstStyle/>
          <a:p>
            <a:pPr algn="just"/>
            <a:r>
              <a:rPr lang="ru-RU" sz="1500" dirty="0">
                <a:latin typeface="Arial" pitchFamily="34" charset="0"/>
                <a:cs typeface="Arial" pitchFamily="34" charset="0"/>
              </a:rPr>
              <a:t>Одномерная сплошная среда с меняющейся температурой вдоль оси </a:t>
            </a:r>
            <a:r>
              <a:rPr lang="en-US" sz="1500" i="1" dirty="0">
                <a:latin typeface="Arial" pitchFamily="34" charset="0"/>
                <a:cs typeface="Arial" pitchFamily="34" charset="0"/>
              </a:rPr>
              <a:t>x</a:t>
            </a:r>
            <a:r>
              <a:rPr lang="ru-RU" sz="1500" dirty="0">
                <a:latin typeface="Arial" pitchFamily="34" charset="0"/>
                <a:cs typeface="Arial" pitchFamily="34" charset="0"/>
              </a:rPr>
              <a:t>. Характерный пространственный масштаб, на котором температура существенно меняется много больше длины свободного пробега или размера молекул</a:t>
            </a:r>
            <a:r>
              <a:rPr lang="en-US" sz="1500" dirty="0">
                <a:latin typeface="Arial" pitchFamily="34" charset="0"/>
                <a:cs typeface="Arial" pitchFamily="34" charset="0"/>
              </a:rPr>
              <a:t>.</a:t>
            </a:r>
            <a:endParaRPr lang="ru-RU" sz="1500" dirty="0"/>
          </a:p>
        </p:txBody>
      </p:sp>
      <p:graphicFrame>
        <p:nvGraphicFramePr>
          <p:cNvPr id="12" name="Object 11"/>
          <p:cNvGraphicFramePr>
            <a:graphicFrameLocks noChangeAspect="1"/>
          </p:cNvGraphicFramePr>
          <p:nvPr>
            <p:extLst>
              <p:ext uri="{D42A27DB-BD31-4B8C-83A1-F6EECF244321}">
                <p14:modId xmlns:p14="http://schemas.microsoft.com/office/powerpoint/2010/main" val="1186438871"/>
              </p:ext>
            </p:extLst>
          </p:nvPr>
        </p:nvGraphicFramePr>
        <p:xfrm>
          <a:off x="15652" y="1469256"/>
          <a:ext cx="388620" cy="301716"/>
        </p:xfrm>
        <a:graphic>
          <a:graphicData uri="http://schemas.openxmlformats.org/presentationml/2006/ole">
            <mc:AlternateContent xmlns:mc="http://schemas.openxmlformats.org/markup-compatibility/2006">
              <mc:Choice xmlns:v="urn:schemas-microsoft-com:vml" Requires="v">
                <p:oleObj spid="_x0000_s1809738" name="Equation" r:id="rId5" imgW="228600" imgH="177480" progId="Equation.DSMT4">
                  <p:embed/>
                </p:oleObj>
              </mc:Choice>
              <mc:Fallback>
                <p:oleObj name="Equation" r:id="rId5" imgW="228600" imgH="177480" progId="Equation.DSMT4">
                  <p:embed/>
                  <p:pic>
                    <p:nvPicPr>
                      <p:cNvPr id="0" name=""/>
                      <p:cNvPicPr>
                        <a:picLocks noChangeAspect="1" noChangeArrowheads="1"/>
                      </p:cNvPicPr>
                      <p:nvPr/>
                    </p:nvPicPr>
                    <p:blipFill>
                      <a:blip r:embed="rId6"/>
                      <a:srcRect/>
                      <a:stretch>
                        <a:fillRect/>
                      </a:stretch>
                    </p:blipFill>
                    <p:spPr bwMode="auto">
                      <a:xfrm>
                        <a:off x="15652" y="1469256"/>
                        <a:ext cx="388620" cy="30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010005649"/>
              </p:ext>
            </p:extLst>
          </p:nvPr>
        </p:nvGraphicFramePr>
        <p:xfrm>
          <a:off x="1979712" y="707568"/>
          <a:ext cx="561204" cy="345168"/>
        </p:xfrm>
        <a:graphic>
          <a:graphicData uri="http://schemas.openxmlformats.org/presentationml/2006/ole">
            <mc:AlternateContent xmlns:mc="http://schemas.openxmlformats.org/markup-compatibility/2006">
              <mc:Choice xmlns:v="urn:schemas-microsoft-com:vml" Requires="v">
                <p:oleObj spid="_x0000_s1809739" name="Equation" r:id="rId7" imgW="330120" imgH="203040" progId="Equation.DSMT4">
                  <p:embed/>
                </p:oleObj>
              </mc:Choice>
              <mc:Fallback>
                <p:oleObj name="Equation" r:id="rId7" imgW="330120" imgH="203040" progId="Equation.DSMT4">
                  <p:embed/>
                  <p:pic>
                    <p:nvPicPr>
                      <p:cNvPr id="0" name=""/>
                      <p:cNvPicPr>
                        <a:picLocks noChangeAspect="1" noChangeArrowheads="1"/>
                      </p:cNvPicPr>
                      <p:nvPr/>
                    </p:nvPicPr>
                    <p:blipFill>
                      <a:blip r:embed="rId8"/>
                      <a:srcRect/>
                      <a:stretch>
                        <a:fillRect/>
                      </a:stretch>
                    </p:blipFill>
                    <p:spPr bwMode="auto">
                      <a:xfrm>
                        <a:off x="1979712" y="707568"/>
                        <a:ext cx="561204" cy="34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4" name="Rectangle 13"/>
          <p:cNvSpPr/>
          <p:nvPr/>
        </p:nvSpPr>
        <p:spPr>
          <a:xfrm>
            <a:off x="233516" y="2852936"/>
            <a:ext cx="6228693" cy="323165"/>
          </a:xfrm>
          <a:prstGeom prst="rect">
            <a:avLst/>
          </a:prstGeom>
        </p:spPr>
        <p:txBody>
          <a:bodyPr wrap="square">
            <a:spAutoFit/>
          </a:bodyPr>
          <a:lstStyle/>
          <a:p>
            <a:pPr algn="just"/>
            <a:r>
              <a:rPr lang="ru-RU" sz="1500" dirty="0">
                <a:latin typeface="Arial" pitchFamily="34" charset="0"/>
                <a:cs typeface="Arial" pitchFamily="34" charset="0"/>
              </a:rPr>
              <a:t>Рассмотрим объем среды – цилиндр с основанием </a:t>
            </a:r>
            <a:r>
              <a:rPr lang="en-US" sz="1500" dirty="0">
                <a:latin typeface="Arial" pitchFamily="34" charset="0"/>
                <a:cs typeface="Arial" pitchFamily="34" charset="0"/>
              </a:rPr>
              <a:t>Δ</a:t>
            </a:r>
            <a:r>
              <a:rPr lang="en-US" sz="1500" i="1" dirty="0">
                <a:latin typeface="Arial" pitchFamily="34" charset="0"/>
                <a:cs typeface="Arial" pitchFamily="34" charset="0"/>
              </a:rPr>
              <a:t>S</a:t>
            </a:r>
            <a:r>
              <a:rPr lang="en-US" sz="1500" dirty="0">
                <a:latin typeface="Arial" pitchFamily="34" charset="0"/>
                <a:cs typeface="Arial" pitchFamily="34" charset="0"/>
              </a:rPr>
              <a:t> </a:t>
            </a:r>
            <a:r>
              <a:rPr lang="ru-RU" sz="1500" dirty="0">
                <a:latin typeface="Arial" pitchFamily="34" charset="0"/>
                <a:cs typeface="Arial" pitchFamily="34" charset="0"/>
              </a:rPr>
              <a:t>и длиной </a:t>
            </a:r>
            <a:r>
              <a:rPr lang="en-US" sz="1500" dirty="0" err="1">
                <a:latin typeface="Arial" pitchFamily="34" charset="0"/>
                <a:cs typeface="Arial" pitchFamily="34" charset="0"/>
              </a:rPr>
              <a:t>Δ</a:t>
            </a:r>
            <a:r>
              <a:rPr lang="en-US" sz="1500" i="1" dirty="0" err="1">
                <a:latin typeface="Arial" pitchFamily="34" charset="0"/>
                <a:cs typeface="Arial" pitchFamily="34" charset="0"/>
              </a:rPr>
              <a:t>x</a:t>
            </a:r>
            <a:r>
              <a:rPr lang="en-US" sz="1500" i="1" dirty="0">
                <a:latin typeface="Arial" pitchFamily="34" charset="0"/>
                <a:cs typeface="Arial" pitchFamily="34" charset="0"/>
              </a:rPr>
              <a:t>.</a:t>
            </a:r>
            <a:endParaRPr lang="ru-RU" sz="1500" i="1" dirty="0"/>
          </a:p>
        </p:txBody>
      </p:sp>
      <p:graphicFrame>
        <p:nvGraphicFramePr>
          <p:cNvPr id="15" name="Object 14"/>
          <p:cNvGraphicFramePr>
            <a:graphicFrameLocks noChangeAspect="1"/>
          </p:cNvGraphicFramePr>
          <p:nvPr>
            <p:extLst>
              <p:ext uri="{D42A27DB-BD31-4B8C-83A1-F6EECF244321}">
                <p14:modId xmlns:p14="http://schemas.microsoft.com/office/powerpoint/2010/main" val="553125076"/>
              </p:ext>
            </p:extLst>
          </p:nvPr>
        </p:nvGraphicFramePr>
        <p:xfrm>
          <a:off x="2150902" y="2348880"/>
          <a:ext cx="280296" cy="388620"/>
        </p:xfrm>
        <a:graphic>
          <a:graphicData uri="http://schemas.openxmlformats.org/presentationml/2006/ole">
            <mc:AlternateContent xmlns:mc="http://schemas.openxmlformats.org/markup-compatibility/2006">
              <mc:Choice xmlns:v="urn:schemas-microsoft-com:vml" Requires="v">
                <p:oleObj spid="_x0000_s1809740" name="Equation" r:id="rId9" imgW="164880" imgH="228600" progId="Equation.DSMT4">
                  <p:embed/>
                </p:oleObj>
              </mc:Choice>
              <mc:Fallback>
                <p:oleObj name="Equation" r:id="rId9" imgW="164880" imgH="228600" progId="Equation.DSMT4">
                  <p:embed/>
                  <p:pic>
                    <p:nvPicPr>
                      <p:cNvPr id="0" name=""/>
                      <p:cNvPicPr>
                        <a:picLocks noChangeAspect="1" noChangeArrowheads="1"/>
                      </p:cNvPicPr>
                      <p:nvPr/>
                    </p:nvPicPr>
                    <p:blipFill>
                      <a:blip r:embed="rId10"/>
                      <a:srcRect/>
                      <a:stretch>
                        <a:fillRect/>
                      </a:stretch>
                    </p:blipFill>
                    <p:spPr bwMode="auto">
                      <a:xfrm>
                        <a:off x="2150902" y="2348880"/>
                        <a:ext cx="280296" cy="3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825753814"/>
              </p:ext>
            </p:extLst>
          </p:nvPr>
        </p:nvGraphicFramePr>
        <p:xfrm>
          <a:off x="2939107" y="2210569"/>
          <a:ext cx="863532" cy="668916"/>
        </p:xfrm>
        <a:graphic>
          <a:graphicData uri="http://schemas.openxmlformats.org/presentationml/2006/ole">
            <mc:AlternateContent xmlns:mc="http://schemas.openxmlformats.org/markup-compatibility/2006">
              <mc:Choice xmlns:v="urn:schemas-microsoft-com:vml" Requires="v">
                <p:oleObj spid="_x0000_s1809741" name="Equation" r:id="rId11" imgW="507960" imgH="393480" progId="Equation.DSMT4">
                  <p:embed/>
                </p:oleObj>
              </mc:Choice>
              <mc:Fallback>
                <p:oleObj name="Equation" r:id="rId11" imgW="507960" imgH="393480" progId="Equation.DSMT4">
                  <p:embed/>
                  <p:pic>
                    <p:nvPicPr>
                      <p:cNvPr id="0" name=""/>
                      <p:cNvPicPr>
                        <a:picLocks noChangeAspect="1" noChangeArrowheads="1"/>
                      </p:cNvPicPr>
                      <p:nvPr/>
                    </p:nvPicPr>
                    <p:blipFill>
                      <a:blip r:embed="rId12"/>
                      <a:srcRect/>
                      <a:stretch>
                        <a:fillRect/>
                      </a:stretch>
                    </p:blipFill>
                    <p:spPr bwMode="auto">
                      <a:xfrm>
                        <a:off x="2939107" y="2210569"/>
                        <a:ext cx="863532" cy="668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3506128507"/>
              </p:ext>
            </p:extLst>
          </p:nvPr>
        </p:nvGraphicFramePr>
        <p:xfrm>
          <a:off x="768623" y="2218581"/>
          <a:ext cx="863532" cy="668916"/>
        </p:xfrm>
        <a:graphic>
          <a:graphicData uri="http://schemas.openxmlformats.org/presentationml/2006/ole">
            <mc:AlternateContent xmlns:mc="http://schemas.openxmlformats.org/markup-compatibility/2006">
              <mc:Choice xmlns:v="urn:schemas-microsoft-com:vml" Requires="v">
                <p:oleObj spid="_x0000_s1809742" name="Equation" r:id="rId13" imgW="507960" imgH="393480" progId="Equation.DSMT4">
                  <p:embed/>
                </p:oleObj>
              </mc:Choice>
              <mc:Fallback>
                <p:oleObj name="Equation" r:id="rId13" imgW="507960" imgH="393480" progId="Equation.DSMT4">
                  <p:embed/>
                  <p:pic>
                    <p:nvPicPr>
                      <p:cNvPr id="0" name=""/>
                      <p:cNvPicPr>
                        <a:picLocks noChangeAspect="1" noChangeArrowheads="1"/>
                      </p:cNvPicPr>
                      <p:nvPr/>
                    </p:nvPicPr>
                    <p:blipFill>
                      <a:blip r:embed="rId14"/>
                      <a:srcRect/>
                      <a:stretch>
                        <a:fillRect/>
                      </a:stretch>
                    </p:blipFill>
                    <p:spPr bwMode="auto">
                      <a:xfrm>
                        <a:off x="768623" y="2218581"/>
                        <a:ext cx="863532" cy="668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9" name="Straight Connector 18"/>
          <p:cNvCxnSpPr>
            <a:stCxn id="5" idx="2"/>
            <a:endCxn id="5" idx="0"/>
          </p:cNvCxnSpPr>
          <p:nvPr/>
        </p:nvCxnSpPr>
        <p:spPr>
          <a:xfrm flipV="1">
            <a:off x="2231740" y="1124744"/>
            <a:ext cx="0" cy="1008112"/>
          </a:xfrm>
          <a:prstGeom prst="line">
            <a:avLst/>
          </a:prstGeom>
          <a:ln w="317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1" name="Right Arrow 20"/>
          <p:cNvSpPr/>
          <p:nvPr/>
        </p:nvSpPr>
        <p:spPr>
          <a:xfrm>
            <a:off x="827584" y="1431717"/>
            <a:ext cx="684076" cy="394165"/>
          </a:xfrm>
          <a:prstGeom prst="rightArrow">
            <a:avLst/>
          </a:prstGeom>
          <a:gradFill>
            <a:gsLst>
              <a:gs pos="0">
                <a:srgbClr val="C00000"/>
              </a:gs>
              <a:gs pos="100000">
                <a:srgbClr val="FFEA4F"/>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Rectangle 23"/>
          <p:cNvSpPr/>
          <p:nvPr/>
        </p:nvSpPr>
        <p:spPr>
          <a:xfrm>
            <a:off x="272248" y="4171146"/>
            <a:ext cx="4443767" cy="553998"/>
          </a:xfrm>
          <a:prstGeom prst="rect">
            <a:avLst/>
          </a:prstGeom>
        </p:spPr>
        <p:txBody>
          <a:bodyPr wrap="square">
            <a:spAutoFit/>
          </a:bodyPr>
          <a:lstStyle/>
          <a:p>
            <a:pPr algn="just"/>
            <a:r>
              <a:rPr lang="ru-RU" sz="1500" dirty="0">
                <a:latin typeface="Arial" pitchFamily="34" charset="0"/>
                <a:cs typeface="Arial" pitchFamily="34" charset="0"/>
              </a:rPr>
              <a:t>Тепло через левую границу объема</a:t>
            </a:r>
            <a:r>
              <a:rPr lang="en-US" sz="1500" dirty="0">
                <a:latin typeface="Arial" pitchFamily="34" charset="0"/>
                <a:cs typeface="Arial" pitchFamily="34" charset="0"/>
              </a:rPr>
              <a:t> </a:t>
            </a:r>
            <a:r>
              <a:rPr lang="ru-RU" sz="1500" dirty="0">
                <a:latin typeface="Arial" pitchFamily="34" charset="0"/>
                <a:cs typeface="Arial" pitchFamily="34" charset="0"/>
              </a:rPr>
              <a:t>за время </a:t>
            </a:r>
            <a:r>
              <a:rPr lang="en-US" sz="1500" dirty="0" err="1">
                <a:latin typeface="Arial" pitchFamily="34" charset="0"/>
                <a:cs typeface="Arial" pitchFamily="34" charset="0"/>
              </a:rPr>
              <a:t>Δ</a:t>
            </a:r>
            <a:r>
              <a:rPr lang="en-US" sz="1500" i="1" dirty="0" err="1">
                <a:latin typeface="Arial" pitchFamily="34" charset="0"/>
                <a:cs typeface="Arial" pitchFamily="34" charset="0"/>
              </a:rPr>
              <a:t>t</a:t>
            </a:r>
            <a:endParaRPr lang="ru-RU" sz="1500" i="1" dirty="0"/>
          </a:p>
          <a:p>
            <a:pPr algn="just"/>
            <a:endParaRPr lang="ru-RU" sz="1500" i="1" dirty="0"/>
          </a:p>
        </p:txBody>
      </p:sp>
      <p:sp>
        <p:nvSpPr>
          <p:cNvPr id="25" name="Rectangle 24"/>
          <p:cNvSpPr/>
          <p:nvPr/>
        </p:nvSpPr>
        <p:spPr>
          <a:xfrm>
            <a:off x="285498" y="4972705"/>
            <a:ext cx="4803807" cy="323165"/>
          </a:xfrm>
          <a:prstGeom prst="rect">
            <a:avLst/>
          </a:prstGeom>
        </p:spPr>
        <p:txBody>
          <a:bodyPr wrap="square">
            <a:spAutoFit/>
          </a:bodyPr>
          <a:lstStyle/>
          <a:p>
            <a:pPr algn="just"/>
            <a:r>
              <a:rPr lang="ru-RU" sz="1500" dirty="0">
                <a:latin typeface="Arial" pitchFamily="34" charset="0"/>
                <a:cs typeface="Arial" pitchFamily="34" charset="0"/>
              </a:rPr>
              <a:t>Тепло через правую границу</a:t>
            </a:r>
            <a:r>
              <a:rPr lang="en-US" sz="1500" dirty="0">
                <a:latin typeface="Arial" pitchFamily="34" charset="0"/>
                <a:cs typeface="Arial" pitchFamily="34" charset="0"/>
              </a:rPr>
              <a:t> </a:t>
            </a:r>
            <a:r>
              <a:rPr lang="ru-RU" sz="1500" dirty="0">
                <a:latin typeface="Arial" pitchFamily="34" charset="0"/>
                <a:cs typeface="Arial" pitchFamily="34" charset="0"/>
              </a:rPr>
              <a:t>объема за время </a:t>
            </a:r>
            <a:r>
              <a:rPr lang="en-US" sz="1500" dirty="0" err="1">
                <a:latin typeface="Arial" pitchFamily="34" charset="0"/>
                <a:cs typeface="Arial" pitchFamily="34" charset="0"/>
              </a:rPr>
              <a:t>Δ</a:t>
            </a:r>
            <a:r>
              <a:rPr lang="en-US" sz="1500" i="1" dirty="0" err="1">
                <a:latin typeface="Arial" pitchFamily="34" charset="0"/>
                <a:cs typeface="Arial" pitchFamily="34" charset="0"/>
              </a:rPr>
              <a:t>t</a:t>
            </a:r>
            <a:endParaRPr lang="ru-RU" sz="1500" i="1" dirty="0"/>
          </a:p>
        </p:txBody>
      </p:sp>
      <p:sp>
        <p:nvSpPr>
          <p:cNvPr id="27" name="Rectangle 26"/>
          <p:cNvSpPr/>
          <p:nvPr/>
        </p:nvSpPr>
        <p:spPr>
          <a:xfrm>
            <a:off x="323528" y="5467290"/>
            <a:ext cx="8208912" cy="553998"/>
          </a:xfrm>
          <a:prstGeom prst="rect">
            <a:avLst/>
          </a:prstGeom>
        </p:spPr>
        <p:txBody>
          <a:bodyPr wrap="square">
            <a:spAutoFit/>
          </a:bodyPr>
          <a:lstStyle/>
          <a:p>
            <a:pPr algn="just"/>
            <a:r>
              <a:rPr lang="ru-RU" sz="1500" dirty="0">
                <a:latin typeface="Arial" pitchFamily="34" charset="0"/>
                <a:cs typeface="Arial" pitchFamily="34" charset="0"/>
              </a:rPr>
              <a:t>Суммарное количество теплоты, которое поступает в рассматриваемый объем среды за время </a:t>
            </a:r>
            <a:r>
              <a:rPr lang="en-US" sz="1500" dirty="0" err="1">
                <a:latin typeface="Arial" pitchFamily="34" charset="0"/>
                <a:cs typeface="Arial" pitchFamily="34" charset="0"/>
              </a:rPr>
              <a:t>Δt</a:t>
            </a:r>
            <a:endParaRPr lang="ru-RU" sz="1500" i="1" dirty="0"/>
          </a:p>
        </p:txBody>
      </p:sp>
      <p:graphicFrame>
        <p:nvGraphicFramePr>
          <p:cNvPr id="28" name="Object 27"/>
          <p:cNvGraphicFramePr>
            <a:graphicFrameLocks noChangeAspect="1"/>
          </p:cNvGraphicFramePr>
          <p:nvPr>
            <p:extLst>
              <p:ext uri="{D42A27DB-BD31-4B8C-83A1-F6EECF244321}">
                <p14:modId xmlns:p14="http://schemas.microsoft.com/office/powerpoint/2010/main" val="1352148524"/>
              </p:ext>
            </p:extLst>
          </p:nvPr>
        </p:nvGraphicFramePr>
        <p:xfrm>
          <a:off x="827088" y="703263"/>
          <a:ext cx="454025" cy="387350"/>
        </p:xfrm>
        <a:graphic>
          <a:graphicData uri="http://schemas.openxmlformats.org/presentationml/2006/ole">
            <mc:AlternateContent xmlns:mc="http://schemas.openxmlformats.org/markup-compatibility/2006">
              <mc:Choice xmlns:v="urn:schemas-microsoft-com:vml" Requires="v">
                <p:oleObj spid="_x0000_s1809743" name="Equation" r:id="rId15" imgW="266400" imgH="228600" progId="Equation.DSMT4">
                  <p:embed/>
                </p:oleObj>
              </mc:Choice>
              <mc:Fallback>
                <p:oleObj name="Equation" r:id="rId15" imgW="266400" imgH="228600" progId="Equation.DSMT4">
                  <p:embed/>
                  <p:pic>
                    <p:nvPicPr>
                      <p:cNvPr id="0" name=""/>
                      <p:cNvPicPr>
                        <a:picLocks noChangeAspect="1" noChangeArrowheads="1"/>
                      </p:cNvPicPr>
                      <p:nvPr/>
                    </p:nvPicPr>
                    <p:blipFill>
                      <a:blip r:embed="rId16"/>
                      <a:srcRect/>
                      <a:stretch>
                        <a:fillRect/>
                      </a:stretch>
                    </p:blipFill>
                    <p:spPr bwMode="auto">
                      <a:xfrm>
                        <a:off x="827088" y="703263"/>
                        <a:ext cx="45402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2881148461"/>
              </p:ext>
            </p:extLst>
          </p:nvPr>
        </p:nvGraphicFramePr>
        <p:xfrm>
          <a:off x="3074988" y="692150"/>
          <a:ext cx="539750" cy="409575"/>
        </p:xfrm>
        <a:graphic>
          <a:graphicData uri="http://schemas.openxmlformats.org/presentationml/2006/ole">
            <mc:AlternateContent xmlns:mc="http://schemas.openxmlformats.org/markup-compatibility/2006">
              <mc:Choice xmlns:v="urn:schemas-microsoft-com:vml" Requires="v">
                <p:oleObj spid="_x0000_s1809744" name="Equation" r:id="rId17" imgW="317160" imgH="241200" progId="Equation.DSMT4">
                  <p:embed/>
                </p:oleObj>
              </mc:Choice>
              <mc:Fallback>
                <p:oleObj name="Equation" r:id="rId17" imgW="317160" imgH="241200" progId="Equation.DSMT4">
                  <p:embed/>
                  <p:pic>
                    <p:nvPicPr>
                      <p:cNvPr id="0" name=""/>
                      <p:cNvPicPr>
                        <a:picLocks noChangeAspect="1" noChangeArrowheads="1"/>
                      </p:cNvPicPr>
                      <p:nvPr/>
                    </p:nvPicPr>
                    <p:blipFill>
                      <a:blip r:embed="rId18"/>
                      <a:srcRect/>
                      <a:stretch>
                        <a:fillRect/>
                      </a:stretch>
                    </p:blipFill>
                    <p:spPr bwMode="auto">
                      <a:xfrm>
                        <a:off x="3074988" y="692150"/>
                        <a:ext cx="5397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478426349"/>
              </p:ext>
            </p:extLst>
          </p:nvPr>
        </p:nvGraphicFramePr>
        <p:xfrm>
          <a:off x="5307012" y="3977521"/>
          <a:ext cx="2612016" cy="733788"/>
        </p:xfrm>
        <a:graphic>
          <a:graphicData uri="http://schemas.openxmlformats.org/presentationml/2006/ole">
            <mc:AlternateContent xmlns:mc="http://schemas.openxmlformats.org/markup-compatibility/2006">
              <mc:Choice xmlns:v="urn:schemas-microsoft-com:vml" Requires="v">
                <p:oleObj spid="_x0000_s1809745" name="Equation" r:id="rId19" imgW="1536480" imgH="431640" progId="Equation.DSMT4">
                  <p:embed/>
                </p:oleObj>
              </mc:Choice>
              <mc:Fallback>
                <p:oleObj name="Equation" r:id="rId19" imgW="1536480" imgH="431640" progId="Equation.DSMT4">
                  <p:embed/>
                  <p:pic>
                    <p:nvPicPr>
                      <p:cNvPr id="0" name=""/>
                      <p:cNvPicPr>
                        <a:picLocks noChangeAspect="1" noChangeArrowheads="1"/>
                      </p:cNvPicPr>
                      <p:nvPr/>
                    </p:nvPicPr>
                    <p:blipFill>
                      <a:blip r:embed="rId20"/>
                      <a:srcRect/>
                      <a:stretch>
                        <a:fillRect/>
                      </a:stretch>
                    </p:blipFill>
                    <p:spPr bwMode="auto">
                      <a:xfrm>
                        <a:off x="5307012" y="3977521"/>
                        <a:ext cx="2612016" cy="7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2459555969"/>
              </p:ext>
            </p:extLst>
          </p:nvPr>
        </p:nvGraphicFramePr>
        <p:xfrm>
          <a:off x="6732240" y="3405391"/>
          <a:ext cx="755208" cy="431460"/>
        </p:xfrm>
        <a:graphic>
          <a:graphicData uri="http://schemas.openxmlformats.org/presentationml/2006/ole">
            <mc:AlternateContent xmlns:mc="http://schemas.openxmlformats.org/markup-compatibility/2006">
              <mc:Choice xmlns:v="urn:schemas-microsoft-com:vml" Requires="v">
                <p:oleObj spid="_x0000_s1809746" name="Equation" r:id="rId21" imgW="444240" imgH="253800" progId="Equation.DSMT4">
                  <p:embed/>
                </p:oleObj>
              </mc:Choice>
              <mc:Fallback>
                <p:oleObj name="Equation" r:id="rId21" imgW="444240" imgH="253800" progId="Equation.DSMT4">
                  <p:embed/>
                  <p:pic>
                    <p:nvPicPr>
                      <p:cNvPr id="0" name=""/>
                      <p:cNvPicPr>
                        <a:picLocks noChangeAspect="1" noChangeArrowheads="1"/>
                      </p:cNvPicPr>
                      <p:nvPr/>
                    </p:nvPicPr>
                    <p:blipFill>
                      <a:blip r:embed="rId22"/>
                      <a:srcRect/>
                      <a:stretch>
                        <a:fillRect/>
                      </a:stretch>
                    </p:blipFill>
                    <p:spPr bwMode="auto">
                      <a:xfrm>
                        <a:off x="6732240" y="3405391"/>
                        <a:ext cx="755208" cy="431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2" name="Rectangle 31"/>
          <p:cNvSpPr/>
          <p:nvPr/>
        </p:nvSpPr>
        <p:spPr>
          <a:xfrm>
            <a:off x="272249" y="3356992"/>
            <a:ext cx="6189960" cy="553998"/>
          </a:xfrm>
          <a:prstGeom prst="rect">
            <a:avLst/>
          </a:prstGeom>
        </p:spPr>
        <p:txBody>
          <a:bodyPr wrap="square">
            <a:spAutoFit/>
          </a:bodyPr>
          <a:lstStyle/>
          <a:p>
            <a:pPr algn="just"/>
            <a:r>
              <a:rPr lang="ru-RU" sz="1500" dirty="0">
                <a:latin typeface="Arial" pitchFamily="34" charset="0"/>
                <a:cs typeface="Arial" pitchFamily="34" charset="0"/>
              </a:rPr>
              <a:t>Плотность потока тепла, обусловленного градиентом температуры – энергия в единицу времени, через единицу площади</a:t>
            </a:r>
            <a:endParaRPr lang="ru-RU" sz="1500" i="1" dirty="0"/>
          </a:p>
        </p:txBody>
      </p:sp>
      <p:graphicFrame>
        <p:nvGraphicFramePr>
          <p:cNvPr id="34" name="Object 33"/>
          <p:cNvGraphicFramePr>
            <a:graphicFrameLocks noChangeAspect="1"/>
          </p:cNvGraphicFramePr>
          <p:nvPr>
            <p:extLst>
              <p:ext uri="{D42A27DB-BD31-4B8C-83A1-F6EECF244321}">
                <p14:modId xmlns:p14="http://schemas.microsoft.com/office/powerpoint/2010/main" val="1522355899"/>
              </p:ext>
            </p:extLst>
          </p:nvPr>
        </p:nvGraphicFramePr>
        <p:xfrm>
          <a:off x="5264150" y="4725144"/>
          <a:ext cx="2698308" cy="733788"/>
        </p:xfrm>
        <a:graphic>
          <a:graphicData uri="http://schemas.openxmlformats.org/presentationml/2006/ole">
            <mc:AlternateContent xmlns:mc="http://schemas.openxmlformats.org/markup-compatibility/2006">
              <mc:Choice xmlns:v="urn:schemas-microsoft-com:vml" Requires="v">
                <p:oleObj spid="_x0000_s1809747" name="Equation" r:id="rId23" imgW="1587240" imgH="431640" progId="Equation.DSMT4">
                  <p:embed/>
                </p:oleObj>
              </mc:Choice>
              <mc:Fallback>
                <p:oleObj name="Equation" r:id="rId23" imgW="1587240" imgH="431640" progId="Equation.DSMT4">
                  <p:embed/>
                  <p:pic>
                    <p:nvPicPr>
                      <p:cNvPr id="0" name=""/>
                      <p:cNvPicPr>
                        <a:picLocks noChangeAspect="1" noChangeArrowheads="1"/>
                      </p:cNvPicPr>
                      <p:nvPr/>
                    </p:nvPicPr>
                    <p:blipFill>
                      <a:blip r:embed="rId24"/>
                      <a:srcRect/>
                      <a:stretch>
                        <a:fillRect/>
                      </a:stretch>
                    </p:blipFill>
                    <p:spPr bwMode="auto">
                      <a:xfrm>
                        <a:off x="5264150" y="4725144"/>
                        <a:ext cx="2698308" cy="7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3851516646"/>
              </p:ext>
            </p:extLst>
          </p:nvPr>
        </p:nvGraphicFramePr>
        <p:xfrm>
          <a:off x="1837184" y="6021287"/>
          <a:ext cx="5504940" cy="777240"/>
        </p:xfrm>
        <a:graphic>
          <a:graphicData uri="http://schemas.openxmlformats.org/presentationml/2006/ole">
            <mc:AlternateContent xmlns:mc="http://schemas.openxmlformats.org/markup-compatibility/2006">
              <mc:Choice xmlns:v="urn:schemas-microsoft-com:vml" Requires="v">
                <p:oleObj spid="_x0000_s1809748" name="Equation" r:id="rId25" imgW="3238200" imgH="457200" progId="Equation.DSMT4">
                  <p:embed/>
                </p:oleObj>
              </mc:Choice>
              <mc:Fallback>
                <p:oleObj name="Equation" r:id="rId25" imgW="3238200" imgH="457200" progId="Equation.DSMT4">
                  <p:embed/>
                  <p:pic>
                    <p:nvPicPr>
                      <p:cNvPr id="0" name=""/>
                      <p:cNvPicPr>
                        <a:picLocks noChangeAspect="1" noChangeArrowheads="1"/>
                      </p:cNvPicPr>
                      <p:nvPr/>
                    </p:nvPicPr>
                    <p:blipFill>
                      <a:blip r:embed="rId26"/>
                      <a:srcRect/>
                      <a:stretch>
                        <a:fillRect/>
                      </a:stretch>
                    </p:blipFill>
                    <p:spPr bwMode="auto">
                      <a:xfrm>
                        <a:off x="1837184" y="6021287"/>
                        <a:ext cx="5504940" cy="777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6" name="Right Arrow 35"/>
          <p:cNvSpPr/>
          <p:nvPr/>
        </p:nvSpPr>
        <p:spPr>
          <a:xfrm>
            <a:off x="3005824" y="1431717"/>
            <a:ext cx="684076" cy="394165"/>
          </a:xfrm>
          <a:prstGeom prst="rightArrow">
            <a:avLst/>
          </a:prstGeom>
          <a:gradFill>
            <a:gsLst>
              <a:gs pos="0">
                <a:srgbClr val="C00000"/>
              </a:gs>
              <a:gs pos="100000">
                <a:srgbClr val="FFEA4F"/>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37" name="Object 36"/>
          <p:cNvGraphicFramePr>
            <a:graphicFrameLocks noChangeAspect="1"/>
          </p:cNvGraphicFramePr>
          <p:nvPr>
            <p:extLst>
              <p:ext uri="{D42A27DB-BD31-4B8C-83A1-F6EECF244321}">
                <p14:modId xmlns:p14="http://schemas.microsoft.com/office/powerpoint/2010/main" val="3984135489"/>
              </p:ext>
            </p:extLst>
          </p:nvPr>
        </p:nvGraphicFramePr>
        <p:xfrm>
          <a:off x="7555234" y="2836327"/>
          <a:ext cx="1265238" cy="301625"/>
        </p:xfrm>
        <a:graphic>
          <a:graphicData uri="http://schemas.openxmlformats.org/presentationml/2006/ole">
            <mc:AlternateContent xmlns:mc="http://schemas.openxmlformats.org/markup-compatibility/2006">
              <mc:Choice xmlns:v="urn:schemas-microsoft-com:vml" Requires="v">
                <p:oleObj spid="_x0000_s1809749" name="Equation" r:id="rId27" imgW="749160" imgH="177480" progId="Equation.DSMT4">
                  <p:embed/>
                </p:oleObj>
              </mc:Choice>
              <mc:Fallback>
                <p:oleObj name="Equation" r:id="rId27" imgW="749160" imgH="177480" progId="Equation.DSMT4">
                  <p:embed/>
                  <p:pic>
                    <p:nvPicPr>
                      <p:cNvPr id="0" name=""/>
                      <p:cNvPicPr>
                        <a:picLocks noChangeAspect="1" noChangeArrowheads="1"/>
                      </p:cNvPicPr>
                      <p:nvPr/>
                    </p:nvPicPr>
                    <p:blipFill>
                      <a:blip r:embed="rId28"/>
                      <a:srcRect/>
                      <a:stretch>
                        <a:fillRect/>
                      </a:stretch>
                    </p:blipFill>
                    <p:spPr bwMode="auto">
                      <a:xfrm>
                        <a:off x="7555234" y="2836327"/>
                        <a:ext cx="12652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8" name="Rectangle 37"/>
          <p:cNvSpPr/>
          <p:nvPr/>
        </p:nvSpPr>
        <p:spPr>
          <a:xfrm>
            <a:off x="6588224" y="2839542"/>
            <a:ext cx="936104" cy="323165"/>
          </a:xfrm>
          <a:prstGeom prst="rect">
            <a:avLst/>
          </a:prstGeom>
        </p:spPr>
        <p:txBody>
          <a:bodyPr wrap="square">
            <a:spAutoFit/>
          </a:bodyPr>
          <a:lstStyle/>
          <a:p>
            <a:pPr algn="just"/>
            <a:r>
              <a:rPr lang="ru-RU" sz="1500" dirty="0">
                <a:latin typeface="Arial" pitchFamily="34" charset="0"/>
                <a:cs typeface="Arial" pitchFamily="34" charset="0"/>
              </a:rPr>
              <a:t>Объем</a:t>
            </a:r>
            <a:endParaRPr lang="ru-RU" sz="1500" i="1" dirty="0"/>
          </a:p>
        </p:txBody>
      </p:sp>
      <p:graphicFrame>
        <p:nvGraphicFramePr>
          <p:cNvPr id="33" name="Object 32"/>
          <p:cNvGraphicFramePr>
            <a:graphicFrameLocks noChangeAspect="1"/>
          </p:cNvGraphicFramePr>
          <p:nvPr>
            <p:extLst>
              <p:ext uri="{D42A27DB-BD31-4B8C-83A1-F6EECF244321}">
                <p14:modId xmlns:p14="http://schemas.microsoft.com/office/powerpoint/2010/main" val="3107773756"/>
              </p:ext>
            </p:extLst>
          </p:nvPr>
        </p:nvGraphicFramePr>
        <p:xfrm>
          <a:off x="7951788" y="3246438"/>
          <a:ext cx="863600" cy="731837"/>
        </p:xfrm>
        <a:graphic>
          <a:graphicData uri="http://schemas.openxmlformats.org/presentationml/2006/ole">
            <mc:AlternateContent xmlns:mc="http://schemas.openxmlformats.org/markup-compatibility/2006">
              <mc:Choice xmlns:v="urn:schemas-microsoft-com:vml" Requires="v">
                <p:oleObj spid="_x0000_s1809750" name="Equation" r:id="rId29" imgW="507960" imgH="431640" progId="Equation.DSMT4">
                  <p:embed/>
                </p:oleObj>
              </mc:Choice>
              <mc:Fallback>
                <p:oleObj name="Equation" r:id="rId29" imgW="507960" imgH="431640" progId="Equation.DSMT4">
                  <p:embed/>
                  <p:pic>
                    <p:nvPicPr>
                      <p:cNvPr id="0" name=""/>
                      <p:cNvPicPr>
                        <a:picLocks noChangeAspect="1" noChangeArrowheads="1"/>
                      </p:cNvPicPr>
                      <p:nvPr/>
                    </p:nvPicPr>
                    <p:blipFill>
                      <a:blip r:embed="rId30"/>
                      <a:srcRect/>
                      <a:stretch>
                        <a:fillRect/>
                      </a:stretch>
                    </p:blipFill>
                    <p:spPr bwMode="auto">
                      <a:xfrm>
                        <a:off x="7951788" y="3246438"/>
                        <a:ext cx="86360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6497156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1124744"/>
            <a:ext cx="3384376" cy="1008112"/>
          </a:xfrm>
          <a:prstGeom prst="rect">
            <a:avLst/>
          </a:prstGeom>
          <a:gradFill>
            <a:gsLst>
              <a:gs pos="49600">
                <a:schemeClr val="accent6">
                  <a:lumMod val="75000"/>
                </a:schemeClr>
              </a:gs>
              <a:gs pos="0">
                <a:srgbClr val="FF0000"/>
              </a:gs>
              <a:gs pos="100000">
                <a:schemeClr val="accent4">
                  <a:lumMod val="75000"/>
                </a:schemeClr>
              </a:gs>
            </a:gsLst>
            <a:lin ang="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Rectangle 4"/>
          <p:cNvSpPr txBox="1">
            <a:spLocks noRot="1" noChangeArrowheads="1"/>
          </p:cNvSpPr>
          <p:nvPr/>
        </p:nvSpPr>
        <p:spPr bwMode="auto">
          <a:xfrm>
            <a:off x="323528" y="25574"/>
            <a:ext cx="8712969"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Одномерное уравнение теплопроводности</a:t>
            </a:r>
          </a:p>
        </p:txBody>
      </p:sp>
      <p:sp>
        <p:nvSpPr>
          <p:cNvPr id="6" name="Rectangle 5"/>
          <p:cNvSpPr/>
          <p:nvPr/>
        </p:nvSpPr>
        <p:spPr>
          <a:xfrm>
            <a:off x="1115616" y="1124744"/>
            <a:ext cx="2232248" cy="1008112"/>
          </a:xfrm>
          <a:prstGeom prst="rect">
            <a:avLst/>
          </a:prstGeom>
          <a:solidFill>
            <a:schemeClr val="bg1">
              <a:lumMod val="85000"/>
              <a:alpha val="68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7" name="Straight Arrow Connector 6"/>
          <p:cNvCxnSpPr/>
          <p:nvPr/>
        </p:nvCxnSpPr>
        <p:spPr>
          <a:xfrm>
            <a:off x="323528" y="2132856"/>
            <a:ext cx="4248472" cy="0"/>
          </a:xfrm>
          <a:prstGeom prst="straightConnector1">
            <a:avLst/>
          </a:prstGeom>
          <a:ln w="444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aphicFrame>
        <p:nvGraphicFramePr>
          <p:cNvPr id="8" name="Object 7"/>
          <p:cNvGraphicFramePr>
            <a:graphicFrameLocks noChangeAspect="1"/>
          </p:cNvGraphicFramePr>
          <p:nvPr>
            <p:extLst>
              <p:ext uri="{D42A27DB-BD31-4B8C-83A1-F6EECF244321}">
                <p14:modId xmlns:p14="http://schemas.microsoft.com/office/powerpoint/2010/main" val="1276685219"/>
              </p:ext>
            </p:extLst>
          </p:nvPr>
        </p:nvGraphicFramePr>
        <p:xfrm>
          <a:off x="4067944" y="1772816"/>
          <a:ext cx="215424" cy="237456"/>
        </p:xfrm>
        <a:graphic>
          <a:graphicData uri="http://schemas.openxmlformats.org/presentationml/2006/ole">
            <mc:AlternateContent xmlns:mc="http://schemas.openxmlformats.org/markup-compatibility/2006">
              <mc:Choice xmlns:v="urn:schemas-microsoft-com:vml" Requires="v">
                <p:oleObj spid="_x0000_s1804703" name="Equation" r:id="rId3" imgW="126720" imgH="139680" progId="Equation.DSMT4">
                  <p:embed/>
                </p:oleObj>
              </mc:Choice>
              <mc:Fallback>
                <p:oleObj name="Equation" r:id="rId3" imgW="126720" imgH="139680" progId="Equation.DSMT4">
                  <p:embed/>
                  <p:pic>
                    <p:nvPicPr>
                      <p:cNvPr id="0" name=""/>
                      <p:cNvPicPr>
                        <a:picLocks noChangeAspect="1" noChangeArrowheads="1"/>
                      </p:cNvPicPr>
                      <p:nvPr/>
                    </p:nvPicPr>
                    <p:blipFill>
                      <a:blip r:embed="rId4"/>
                      <a:srcRect/>
                      <a:stretch>
                        <a:fillRect/>
                      </a:stretch>
                    </p:blipFill>
                    <p:spPr bwMode="auto">
                      <a:xfrm>
                        <a:off x="4067944" y="1772816"/>
                        <a:ext cx="215424" cy="237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9" name="Rectangle 8"/>
          <p:cNvSpPr/>
          <p:nvPr/>
        </p:nvSpPr>
        <p:spPr>
          <a:xfrm>
            <a:off x="4860032" y="967080"/>
            <a:ext cx="4176465" cy="1477328"/>
          </a:xfrm>
          <a:prstGeom prst="rect">
            <a:avLst/>
          </a:prstGeom>
        </p:spPr>
        <p:txBody>
          <a:bodyPr wrap="square">
            <a:spAutoFit/>
          </a:bodyPr>
          <a:lstStyle/>
          <a:p>
            <a:pPr algn="just"/>
            <a:r>
              <a:rPr lang="ru-RU" sz="1500" dirty="0">
                <a:latin typeface="Arial" pitchFamily="34" charset="0"/>
                <a:cs typeface="Arial" pitchFamily="34" charset="0"/>
              </a:rPr>
              <a:t>Одномерная сплошная среда с меняющейся температурой вдоль оси </a:t>
            </a:r>
            <a:r>
              <a:rPr lang="en-US" sz="1500" i="1" dirty="0">
                <a:latin typeface="Arial" pitchFamily="34" charset="0"/>
                <a:cs typeface="Arial" pitchFamily="34" charset="0"/>
              </a:rPr>
              <a:t>x</a:t>
            </a:r>
            <a:r>
              <a:rPr lang="ru-RU" sz="1500" dirty="0">
                <a:latin typeface="Arial" pitchFamily="34" charset="0"/>
                <a:cs typeface="Arial" pitchFamily="34" charset="0"/>
              </a:rPr>
              <a:t>. Характерный пространственный масштаб, на котором температура существенно меняется много больше длины свободного пробега или размера молекул</a:t>
            </a:r>
            <a:r>
              <a:rPr lang="en-US" sz="1500" dirty="0">
                <a:latin typeface="Arial" pitchFamily="34" charset="0"/>
                <a:cs typeface="Arial" pitchFamily="34" charset="0"/>
              </a:rPr>
              <a:t>.</a:t>
            </a:r>
            <a:endParaRPr lang="ru-RU" sz="1500" dirty="0"/>
          </a:p>
        </p:txBody>
      </p:sp>
      <p:graphicFrame>
        <p:nvGraphicFramePr>
          <p:cNvPr id="10" name="Object 9"/>
          <p:cNvGraphicFramePr>
            <a:graphicFrameLocks noChangeAspect="1"/>
          </p:cNvGraphicFramePr>
          <p:nvPr>
            <p:extLst>
              <p:ext uri="{D42A27DB-BD31-4B8C-83A1-F6EECF244321}">
                <p14:modId xmlns:p14="http://schemas.microsoft.com/office/powerpoint/2010/main" val="405447084"/>
              </p:ext>
            </p:extLst>
          </p:nvPr>
        </p:nvGraphicFramePr>
        <p:xfrm>
          <a:off x="15652" y="1469256"/>
          <a:ext cx="388620" cy="301716"/>
        </p:xfrm>
        <a:graphic>
          <a:graphicData uri="http://schemas.openxmlformats.org/presentationml/2006/ole">
            <mc:AlternateContent xmlns:mc="http://schemas.openxmlformats.org/markup-compatibility/2006">
              <mc:Choice xmlns:v="urn:schemas-microsoft-com:vml" Requires="v">
                <p:oleObj spid="_x0000_s1804704" name="Equation" r:id="rId5" imgW="228600" imgH="177480" progId="Equation.DSMT4">
                  <p:embed/>
                </p:oleObj>
              </mc:Choice>
              <mc:Fallback>
                <p:oleObj name="Equation" r:id="rId5" imgW="228600" imgH="177480" progId="Equation.DSMT4">
                  <p:embed/>
                  <p:pic>
                    <p:nvPicPr>
                      <p:cNvPr id="0" name=""/>
                      <p:cNvPicPr>
                        <a:picLocks noChangeAspect="1" noChangeArrowheads="1"/>
                      </p:cNvPicPr>
                      <p:nvPr/>
                    </p:nvPicPr>
                    <p:blipFill>
                      <a:blip r:embed="rId6"/>
                      <a:srcRect/>
                      <a:stretch>
                        <a:fillRect/>
                      </a:stretch>
                    </p:blipFill>
                    <p:spPr bwMode="auto">
                      <a:xfrm>
                        <a:off x="15652" y="1469256"/>
                        <a:ext cx="388620" cy="30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993706219"/>
              </p:ext>
            </p:extLst>
          </p:nvPr>
        </p:nvGraphicFramePr>
        <p:xfrm>
          <a:off x="1979712" y="707568"/>
          <a:ext cx="561204" cy="345168"/>
        </p:xfrm>
        <a:graphic>
          <a:graphicData uri="http://schemas.openxmlformats.org/presentationml/2006/ole">
            <mc:AlternateContent xmlns:mc="http://schemas.openxmlformats.org/markup-compatibility/2006">
              <mc:Choice xmlns:v="urn:schemas-microsoft-com:vml" Requires="v">
                <p:oleObj spid="_x0000_s1804705" name="Equation" r:id="rId7" imgW="330120" imgH="203040" progId="Equation.DSMT4">
                  <p:embed/>
                </p:oleObj>
              </mc:Choice>
              <mc:Fallback>
                <p:oleObj name="Equation" r:id="rId7" imgW="330120" imgH="203040" progId="Equation.DSMT4">
                  <p:embed/>
                  <p:pic>
                    <p:nvPicPr>
                      <p:cNvPr id="0" name=""/>
                      <p:cNvPicPr>
                        <a:picLocks noChangeAspect="1" noChangeArrowheads="1"/>
                      </p:cNvPicPr>
                      <p:nvPr/>
                    </p:nvPicPr>
                    <p:blipFill>
                      <a:blip r:embed="rId8"/>
                      <a:srcRect/>
                      <a:stretch>
                        <a:fillRect/>
                      </a:stretch>
                    </p:blipFill>
                    <p:spPr bwMode="auto">
                      <a:xfrm>
                        <a:off x="1979712" y="707568"/>
                        <a:ext cx="561204" cy="34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43433856"/>
              </p:ext>
            </p:extLst>
          </p:nvPr>
        </p:nvGraphicFramePr>
        <p:xfrm>
          <a:off x="2150902" y="2348880"/>
          <a:ext cx="280296" cy="388620"/>
        </p:xfrm>
        <a:graphic>
          <a:graphicData uri="http://schemas.openxmlformats.org/presentationml/2006/ole">
            <mc:AlternateContent xmlns:mc="http://schemas.openxmlformats.org/markup-compatibility/2006">
              <mc:Choice xmlns:v="urn:schemas-microsoft-com:vml" Requires="v">
                <p:oleObj spid="_x0000_s1804706" name="Equation" r:id="rId9" imgW="164880" imgH="228600" progId="Equation.DSMT4">
                  <p:embed/>
                </p:oleObj>
              </mc:Choice>
              <mc:Fallback>
                <p:oleObj name="Equation" r:id="rId9" imgW="164880" imgH="228600" progId="Equation.DSMT4">
                  <p:embed/>
                  <p:pic>
                    <p:nvPicPr>
                      <p:cNvPr id="0" name=""/>
                      <p:cNvPicPr>
                        <a:picLocks noChangeAspect="1" noChangeArrowheads="1"/>
                      </p:cNvPicPr>
                      <p:nvPr/>
                    </p:nvPicPr>
                    <p:blipFill>
                      <a:blip r:embed="rId10"/>
                      <a:srcRect/>
                      <a:stretch>
                        <a:fillRect/>
                      </a:stretch>
                    </p:blipFill>
                    <p:spPr bwMode="auto">
                      <a:xfrm>
                        <a:off x="2150902" y="2348880"/>
                        <a:ext cx="280296" cy="3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723867116"/>
              </p:ext>
            </p:extLst>
          </p:nvPr>
        </p:nvGraphicFramePr>
        <p:xfrm>
          <a:off x="2939107" y="2210569"/>
          <a:ext cx="863532" cy="668916"/>
        </p:xfrm>
        <a:graphic>
          <a:graphicData uri="http://schemas.openxmlformats.org/presentationml/2006/ole">
            <mc:AlternateContent xmlns:mc="http://schemas.openxmlformats.org/markup-compatibility/2006">
              <mc:Choice xmlns:v="urn:schemas-microsoft-com:vml" Requires="v">
                <p:oleObj spid="_x0000_s1804707" name="Equation" r:id="rId11" imgW="507960" imgH="393480" progId="Equation.DSMT4">
                  <p:embed/>
                </p:oleObj>
              </mc:Choice>
              <mc:Fallback>
                <p:oleObj name="Equation" r:id="rId11" imgW="507960" imgH="393480" progId="Equation.DSMT4">
                  <p:embed/>
                  <p:pic>
                    <p:nvPicPr>
                      <p:cNvPr id="0" name=""/>
                      <p:cNvPicPr>
                        <a:picLocks noChangeAspect="1" noChangeArrowheads="1"/>
                      </p:cNvPicPr>
                      <p:nvPr/>
                    </p:nvPicPr>
                    <p:blipFill>
                      <a:blip r:embed="rId12"/>
                      <a:srcRect/>
                      <a:stretch>
                        <a:fillRect/>
                      </a:stretch>
                    </p:blipFill>
                    <p:spPr bwMode="auto">
                      <a:xfrm>
                        <a:off x="2939107" y="2210569"/>
                        <a:ext cx="863532" cy="668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015693344"/>
              </p:ext>
            </p:extLst>
          </p:nvPr>
        </p:nvGraphicFramePr>
        <p:xfrm>
          <a:off x="768623" y="2218581"/>
          <a:ext cx="863532" cy="668916"/>
        </p:xfrm>
        <a:graphic>
          <a:graphicData uri="http://schemas.openxmlformats.org/presentationml/2006/ole">
            <mc:AlternateContent xmlns:mc="http://schemas.openxmlformats.org/markup-compatibility/2006">
              <mc:Choice xmlns:v="urn:schemas-microsoft-com:vml" Requires="v">
                <p:oleObj spid="_x0000_s1804708" name="Equation" r:id="rId13" imgW="507960" imgH="393480" progId="Equation.DSMT4">
                  <p:embed/>
                </p:oleObj>
              </mc:Choice>
              <mc:Fallback>
                <p:oleObj name="Equation" r:id="rId13" imgW="507960" imgH="393480" progId="Equation.DSMT4">
                  <p:embed/>
                  <p:pic>
                    <p:nvPicPr>
                      <p:cNvPr id="0" name=""/>
                      <p:cNvPicPr>
                        <a:picLocks noChangeAspect="1" noChangeArrowheads="1"/>
                      </p:cNvPicPr>
                      <p:nvPr/>
                    </p:nvPicPr>
                    <p:blipFill>
                      <a:blip r:embed="rId14"/>
                      <a:srcRect/>
                      <a:stretch>
                        <a:fillRect/>
                      </a:stretch>
                    </p:blipFill>
                    <p:spPr bwMode="auto">
                      <a:xfrm>
                        <a:off x="768623" y="2218581"/>
                        <a:ext cx="863532" cy="668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5" name="Straight Connector 14"/>
          <p:cNvCxnSpPr>
            <a:stCxn id="6" idx="2"/>
            <a:endCxn id="6" idx="0"/>
          </p:cNvCxnSpPr>
          <p:nvPr/>
        </p:nvCxnSpPr>
        <p:spPr>
          <a:xfrm flipV="1">
            <a:off x="2231740" y="1124744"/>
            <a:ext cx="0" cy="1008112"/>
          </a:xfrm>
          <a:prstGeom prst="line">
            <a:avLst/>
          </a:prstGeom>
          <a:ln w="317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6" name="Right Arrow 15"/>
          <p:cNvSpPr/>
          <p:nvPr/>
        </p:nvSpPr>
        <p:spPr>
          <a:xfrm>
            <a:off x="827584" y="1431717"/>
            <a:ext cx="684076" cy="394165"/>
          </a:xfrm>
          <a:prstGeom prst="rightArrow">
            <a:avLst/>
          </a:prstGeom>
          <a:gradFill>
            <a:gsLst>
              <a:gs pos="0">
                <a:srgbClr val="C00000"/>
              </a:gs>
              <a:gs pos="100000">
                <a:srgbClr val="FFEA4F"/>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7" name="Object 16"/>
          <p:cNvGraphicFramePr>
            <a:graphicFrameLocks noChangeAspect="1"/>
          </p:cNvGraphicFramePr>
          <p:nvPr>
            <p:extLst>
              <p:ext uri="{D42A27DB-BD31-4B8C-83A1-F6EECF244321}">
                <p14:modId xmlns:p14="http://schemas.microsoft.com/office/powerpoint/2010/main" val="1937919730"/>
              </p:ext>
            </p:extLst>
          </p:nvPr>
        </p:nvGraphicFramePr>
        <p:xfrm>
          <a:off x="827088" y="703263"/>
          <a:ext cx="454025" cy="387350"/>
        </p:xfrm>
        <a:graphic>
          <a:graphicData uri="http://schemas.openxmlformats.org/presentationml/2006/ole">
            <mc:AlternateContent xmlns:mc="http://schemas.openxmlformats.org/markup-compatibility/2006">
              <mc:Choice xmlns:v="urn:schemas-microsoft-com:vml" Requires="v">
                <p:oleObj spid="_x0000_s1804709" name="Equation" r:id="rId15" imgW="266400" imgH="228600" progId="Equation.DSMT4">
                  <p:embed/>
                </p:oleObj>
              </mc:Choice>
              <mc:Fallback>
                <p:oleObj name="Equation" r:id="rId15" imgW="266400" imgH="228600" progId="Equation.DSMT4">
                  <p:embed/>
                  <p:pic>
                    <p:nvPicPr>
                      <p:cNvPr id="0" name=""/>
                      <p:cNvPicPr>
                        <a:picLocks noChangeAspect="1" noChangeArrowheads="1"/>
                      </p:cNvPicPr>
                      <p:nvPr/>
                    </p:nvPicPr>
                    <p:blipFill>
                      <a:blip r:embed="rId16"/>
                      <a:srcRect/>
                      <a:stretch>
                        <a:fillRect/>
                      </a:stretch>
                    </p:blipFill>
                    <p:spPr bwMode="auto">
                      <a:xfrm>
                        <a:off x="827088" y="703263"/>
                        <a:ext cx="45402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286315750"/>
              </p:ext>
            </p:extLst>
          </p:nvPr>
        </p:nvGraphicFramePr>
        <p:xfrm>
          <a:off x="3074988" y="692150"/>
          <a:ext cx="539750" cy="409575"/>
        </p:xfrm>
        <a:graphic>
          <a:graphicData uri="http://schemas.openxmlformats.org/presentationml/2006/ole">
            <mc:AlternateContent xmlns:mc="http://schemas.openxmlformats.org/markup-compatibility/2006">
              <mc:Choice xmlns:v="urn:schemas-microsoft-com:vml" Requires="v">
                <p:oleObj spid="_x0000_s1804710" name="Equation" r:id="rId17" imgW="317160" imgH="241200" progId="Equation.DSMT4">
                  <p:embed/>
                </p:oleObj>
              </mc:Choice>
              <mc:Fallback>
                <p:oleObj name="Equation" r:id="rId17" imgW="317160" imgH="241200" progId="Equation.DSMT4">
                  <p:embed/>
                  <p:pic>
                    <p:nvPicPr>
                      <p:cNvPr id="0" name=""/>
                      <p:cNvPicPr>
                        <a:picLocks noChangeAspect="1" noChangeArrowheads="1"/>
                      </p:cNvPicPr>
                      <p:nvPr/>
                    </p:nvPicPr>
                    <p:blipFill>
                      <a:blip r:embed="rId18"/>
                      <a:srcRect/>
                      <a:stretch>
                        <a:fillRect/>
                      </a:stretch>
                    </p:blipFill>
                    <p:spPr bwMode="auto">
                      <a:xfrm>
                        <a:off x="3074988" y="692150"/>
                        <a:ext cx="5397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9" name="Right Arrow 18"/>
          <p:cNvSpPr/>
          <p:nvPr/>
        </p:nvSpPr>
        <p:spPr>
          <a:xfrm>
            <a:off x="3005824" y="1431717"/>
            <a:ext cx="684076" cy="394165"/>
          </a:xfrm>
          <a:prstGeom prst="rightArrow">
            <a:avLst/>
          </a:prstGeom>
          <a:gradFill>
            <a:gsLst>
              <a:gs pos="0">
                <a:srgbClr val="C00000"/>
              </a:gs>
              <a:gs pos="100000">
                <a:srgbClr val="FFEA4F"/>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20" name="Object 19"/>
          <p:cNvGraphicFramePr>
            <a:graphicFrameLocks noChangeAspect="1"/>
          </p:cNvGraphicFramePr>
          <p:nvPr>
            <p:extLst>
              <p:ext uri="{D42A27DB-BD31-4B8C-83A1-F6EECF244321}">
                <p14:modId xmlns:p14="http://schemas.microsoft.com/office/powerpoint/2010/main" val="2347705979"/>
              </p:ext>
            </p:extLst>
          </p:nvPr>
        </p:nvGraphicFramePr>
        <p:xfrm>
          <a:off x="568325" y="3429000"/>
          <a:ext cx="3452813" cy="863600"/>
        </p:xfrm>
        <a:graphic>
          <a:graphicData uri="http://schemas.openxmlformats.org/presentationml/2006/ole">
            <mc:AlternateContent xmlns:mc="http://schemas.openxmlformats.org/markup-compatibility/2006">
              <mc:Choice xmlns:v="urn:schemas-microsoft-com:vml" Requires="v">
                <p:oleObj spid="_x0000_s1804711" name="Equation" r:id="rId19" imgW="2031840" imgH="507960" progId="Equation.DSMT4">
                  <p:embed/>
                </p:oleObj>
              </mc:Choice>
              <mc:Fallback>
                <p:oleObj name="Equation" r:id="rId19" imgW="2031840" imgH="507960" progId="Equation.DSMT4">
                  <p:embed/>
                  <p:pic>
                    <p:nvPicPr>
                      <p:cNvPr id="0" name="Object 22"/>
                      <p:cNvPicPr>
                        <a:picLocks noChangeAspect="1" noChangeArrowheads="1"/>
                      </p:cNvPicPr>
                      <p:nvPr/>
                    </p:nvPicPr>
                    <p:blipFill>
                      <a:blip r:embed="rId20"/>
                      <a:srcRect/>
                      <a:stretch>
                        <a:fillRect/>
                      </a:stretch>
                    </p:blipFill>
                    <p:spPr bwMode="auto">
                      <a:xfrm>
                        <a:off x="568325" y="3429000"/>
                        <a:ext cx="345281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434224559"/>
              </p:ext>
            </p:extLst>
          </p:nvPr>
        </p:nvGraphicFramePr>
        <p:xfrm>
          <a:off x="5000625" y="3429000"/>
          <a:ext cx="3476625" cy="863600"/>
        </p:xfrm>
        <a:graphic>
          <a:graphicData uri="http://schemas.openxmlformats.org/presentationml/2006/ole">
            <mc:AlternateContent xmlns:mc="http://schemas.openxmlformats.org/markup-compatibility/2006">
              <mc:Choice xmlns:v="urn:schemas-microsoft-com:vml" Requires="v">
                <p:oleObj spid="_x0000_s1804712" name="Equation" r:id="rId21" imgW="2044440" imgH="507960" progId="Equation.DSMT4">
                  <p:embed/>
                </p:oleObj>
              </mc:Choice>
              <mc:Fallback>
                <p:oleObj name="Equation" r:id="rId21" imgW="2044440" imgH="507960" progId="Equation.DSMT4">
                  <p:embed/>
                  <p:pic>
                    <p:nvPicPr>
                      <p:cNvPr id="0" name="Object 25"/>
                      <p:cNvPicPr>
                        <a:picLocks noChangeAspect="1" noChangeArrowheads="1"/>
                      </p:cNvPicPr>
                      <p:nvPr/>
                    </p:nvPicPr>
                    <p:blipFill>
                      <a:blip r:embed="rId22"/>
                      <a:srcRect/>
                      <a:stretch>
                        <a:fillRect/>
                      </a:stretch>
                    </p:blipFill>
                    <p:spPr bwMode="auto">
                      <a:xfrm>
                        <a:off x="5000625" y="3429000"/>
                        <a:ext cx="34766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2" name="Rectangle 21"/>
          <p:cNvSpPr/>
          <p:nvPr/>
        </p:nvSpPr>
        <p:spPr>
          <a:xfrm>
            <a:off x="143507" y="2852936"/>
            <a:ext cx="8676965" cy="553998"/>
          </a:xfrm>
          <a:prstGeom prst="rect">
            <a:avLst/>
          </a:prstGeom>
        </p:spPr>
        <p:txBody>
          <a:bodyPr wrap="square">
            <a:spAutoFit/>
          </a:bodyPr>
          <a:lstStyle/>
          <a:p>
            <a:pPr algn="just"/>
            <a:r>
              <a:rPr lang="ru-RU" sz="1500" dirty="0">
                <a:latin typeface="Arial" pitchFamily="34" charset="0"/>
                <a:cs typeface="Arial" pitchFamily="34" charset="0"/>
              </a:rPr>
              <a:t>Рассчитаем плотность потока тепла на левой и правой границах путем разложения функции плотности потока в ряд Тейлора до линейных слагаемых </a:t>
            </a:r>
            <a:endParaRPr lang="ru-RU" sz="1500" dirty="0"/>
          </a:p>
        </p:txBody>
      </p:sp>
      <p:graphicFrame>
        <p:nvGraphicFramePr>
          <p:cNvPr id="23" name="Object 22"/>
          <p:cNvGraphicFramePr>
            <a:graphicFrameLocks noChangeAspect="1"/>
          </p:cNvGraphicFramePr>
          <p:nvPr>
            <p:extLst>
              <p:ext uri="{D42A27DB-BD31-4B8C-83A1-F6EECF244321}">
                <p14:modId xmlns:p14="http://schemas.microsoft.com/office/powerpoint/2010/main" val="3616841017"/>
              </p:ext>
            </p:extLst>
          </p:nvPr>
        </p:nvGraphicFramePr>
        <p:xfrm>
          <a:off x="323528" y="4869160"/>
          <a:ext cx="8635932" cy="949824"/>
        </p:xfrm>
        <a:graphic>
          <a:graphicData uri="http://schemas.openxmlformats.org/presentationml/2006/ole">
            <mc:AlternateContent xmlns:mc="http://schemas.openxmlformats.org/markup-compatibility/2006">
              <mc:Choice xmlns:v="urn:schemas-microsoft-com:vml" Requires="v">
                <p:oleObj spid="_x0000_s1804713" name="Equation" r:id="rId23" imgW="5079960" imgH="558720" progId="Equation.DSMT4">
                  <p:embed/>
                </p:oleObj>
              </mc:Choice>
              <mc:Fallback>
                <p:oleObj name="Equation" r:id="rId23" imgW="5079960" imgH="558720" progId="Equation.DSMT4">
                  <p:embed/>
                  <p:pic>
                    <p:nvPicPr>
                      <p:cNvPr id="0" name="Object 34"/>
                      <p:cNvPicPr>
                        <a:picLocks noChangeAspect="1" noChangeArrowheads="1"/>
                      </p:cNvPicPr>
                      <p:nvPr/>
                    </p:nvPicPr>
                    <p:blipFill>
                      <a:blip r:embed="rId24"/>
                      <a:srcRect/>
                      <a:stretch>
                        <a:fillRect/>
                      </a:stretch>
                    </p:blipFill>
                    <p:spPr bwMode="auto">
                      <a:xfrm>
                        <a:off x="323528" y="4869160"/>
                        <a:ext cx="8635932" cy="949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4" name="Rectangle 23"/>
          <p:cNvSpPr/>
          <p:nvPr/>
        </p:nvSpPr>
        <p:spPr>
          <a:xfrm>
            <a:off x="212756" y="4365104"/>
            <a:ext cx="4470016" cy="323165"/>
          </a:xfrm>
          <a:prstGeom prst="rect">
            <a:avLst/>
          </a:prstGeom>
        </p:spPr>
        <p:txBody>
          <a:bodyPr wrap="square">
            <a:spAutoFit/>
          </a:bodyPr>
          <a:lstStyle/>
          <a:p>
            <a:pPr algn="just"/>
            <a:r>
              <a:rPr lang="ru-RU" sz="1500" dirty="0">
                <a:latin typeface="Arial" pitchFamily="34" charset="0"/>
                <a:cs typeface="Arial" pitchFamily="34" charset="0"/>
              </a:rPr>
              <a:t>Разность плотностей потоков справа и слева</a:t>
            </a:r>
            <a:endParaRPr lang="ru-RU" sz="1500" dirty="0"/>
          </a:p>
        </p:txBody>
      </p:sp>
      <p:graphicFrame>
        <p:nvGraphicFramePr>
          <p:cNvPr id="27" name="Object 26"/>
          <p:cNvGraphicFramePr>
            <a:graphicFrameLocks noChangeAspect="1"/>
          </p:cNvGraphicFramePr>
          <p:nvPr>
            <p:extLst>
              <p:ext uri="{D42A27DB-BD31-4B8C-83A1-F6EECF244321}">
                <p14:modId xmlns:p14="http://schemas.microsoft.com/office/powerpoint/2010/main" val="492697749"/>
              </p:ext>
            </p:extLst>
          </p:nvPr>
        </p:nvGraphicFramePr>
        <p:xfrm>
          <a:off x="5436096" y="5949280"/>
          <a:ext cx="3519000" cy="863532"/>
        </p:xfrm>
        <a:graphic>
          <a:graphicData uri="http://schemas.openxmlformats.org/presentationml/2006/ole">
            <mc:AlternateContent xmlns:mc="http://schemas.openxmlformats.org/markup-compatibility/2006">
              <mc:Choice xmlns:v="urn:schemas-microsoft-com:vml" Requires="v">
                <p:oleObj spid="_x0000_s1804714" name="Equation" r:id="rId25" imgW="2070000" imgH="507960" progId="Equation.DSMT4">
                  <p:embed/>
                </p:oleObj>
              </mc:Choice>
              <mc:Fallback>
                <p:oleObj name="Equation" r:id="rId25" imgW="2070000" imgH="507960" progId="Equation.DSMT4">
                  <p:embed/>
                  <p:pic>
                    <p:nvPicPr>
                      <p:cNvPr id="0" name="Object 34"/>
                      <p:cNvPicPr>
                        <a:picLocks noChangeAspect="1" noChangeArrowheads="1"/>
                      </p:cNvPicPr>
                      <p:nvPr/>
                    </p:nvPicPr>
                    <p:blipFill>
                      <a:blip r:embed="rId26"/>
                      <a:srcRect/>
                      <a:stretch>
                        <a:fillRect/>
                      </a:stretch>
                    </p:blipFill>
                    <p:spPr bwMode="auto">
                      <a:xfrm>
                        <a:off x="5436096" y="5949280"/>
                        <a:ext cx="3519000" cy="863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8" name="Rectangle 27"/>
          <p:cNvSpPr/>
          <p:nvPr/>
        </p:nvSpPr>
        <p:spPr>
          <a:xfrm>
            <a:off x="295722" y="5949280"/>
            <a:ext cx="5140374" cy="553998"/>
          </a:xfrm>
          <a:prstGeom prst="rect">
            <a:avLst/>
          </a:prstGeom>
        </p:spPr>
        <p:txBody>
          <a:bodyPr wrap="square">
            <a:spAutoFit/>
          </a:bodyPr>
          <a:lstStyle/>
          <a:p>
            <a:pPr algn="just"/>
            <a:r>
              <a:rPr lang="ru-RU" sz="1500" dirty="0">
                <a:latin typeface="Arial" pitchFamily="34" charset="0"/>
                <a:cs typeface="Arial" pitchFamily="34" charset="0"/>
              </a:rPr>
              <a:t>Суммарное количество теплоты, которое поступает в рассматриваемый объем среды за время </a:t>
            </a:r>
            <a:r>
              <a:rPr lang="en-US" sz="1500" dirty="0" err="1">
                <a:latin typeface="Arial" pitchFamily="34" charset="0"/>
                <a:cs typeface="Arial" pitchFamily="34" charset="0"/>
              </a:rPr>
              <a:t>Δt</a:t>
            </a:r>
            <a:endParaRPr lang="ru-RU" sz="1500" i="1" dirty="0"/>
          </a:p>
        </p:txBody>
      </p:sp>
    </p:spTree>
    <p:extLst>
      <p:ext uri="{BB962C8B-B14F-4D97-AF65-F5344CB8AC3E}">
        <p14:creationId xmlns:p14="http://schemas.microsoft.com/office/powerpoint/2010/main" val="18520565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1124744"/>
            <a:ext cx="3384376" cy="1008112"/>
          </a:xfrm>
          <a:prstGeom prst="rect">
            <a:avLst/>
          </a:prstGeom>
          <a:gradFill>
            <a:gsLst>
              <a:gs pos="49600">
                <a:schemeClr val="accent6">
                  <a:lumMod val="75000"/>
                </a:schemeClr>
              </a:gs>
              <a:gs pos="0">
                <a:srgbClr val="FF0000"/>
              </a:gs>
              <a:gs pos="100000">
                <a:schemeClr val="accent4">
                  <a:lumMod val="75000"/>
                </a:schemeClr>
              </a:gs>
            </a:gsLst>
            <a:lin ang="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Rectangle 4"/>
          <p:cNvSpPr txBox="1">
            <a:spLocks noRot="1" noChangeArrowheads="1"/>
          </p:cNvSpPr>
          <p:nvPr/>
        </p:nvSpPr>
        <p:spPr bwMode="auto">
          <a:xfrm>
            <a:off x="323528" y="25574"/>
            <a:ext cx="8712969"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Одномерное уравнение теплопроводности</a:t>
            </a:r>
          </a:p>
        </p:txBody>
      </p:sp>
      <p:sp>
        <p:nvSpPr>
          <p:cNvPr id="6" name="Rectangle 5"/>
          <p:cNvSpPr/>
          <p:nvPr/>
        </p:nvSpPr>
        <p:spPr>
          <a:xfrm>
            <a:off x="1115616" y="1124744"/>
            <a:ext cx="2232248" cy="1008112"/>
          </a:xfrm>
          <a:prstGeom prst="rect">
            <a:avLst/>
          </a:prstGeom>
          <a:solidFill>
            <a:schemeClr val="bg1">
              <a:lumMod val="85000"/>
              <a:alpha val="68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7" name="Straight Arrow Connector 6"/>
          <p:cNvCxnSpPr/>
          <p:nvPr/>
        </p:nvCxnSpPr>
        <p:spPr>
          <a:xfrm>
            <a:off x="323528" y="2132856"/>
            <a:ext cx="4248472" cy="0"/>
          </a:xfrm>
          <a:prstGeom prst="straightConnector1">
            <a:avLst/>
          </a:prstGeom>
          <a:ln w="444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aphicFrame>
        <p:nvGraphicFramePr>
          <p:cNvPr id="8" name="Object 7"/>
          <p:cNvGraphicFramePr>
            <a:graphicFrameLocks noChangeAspect="1"/>
          </p:cNvGraphicFramePr>
          <p:nvPr>
            <p:extLst>
              <p:ext uri="{D42A27DB-BD31-4B8C-83A1-F6EECF244321}">
                <p14:modId xmlns:p14="http://schemas.microsoft.com/office/powerpoint/2010/main" val="2478702271"/>
              </p:ext>
            </p:extLst>
          </p:nvPr>
        </p:nvGraphicFramePr>
        <p:xfrm>
          <a:off x="4067944" y="1772816"/>
          <a:ext cx="215424" cy="237456"/>
        </p:xfrm>
        <a:graphic>
          <a:graphicData uri="http://schemas.openxmlformats.org/presentationml/2006/ole">
            <mc:AlternateContent xmlns:mc="http://schemas.openxmlformats.org/markup-compatibility/2006">
              <mc:Choice xmlns:v="urn:schemas-microsoft-com:vml" Requires="v">
                <p:oleObj spid="_x0000_s1811802" name="Equation" r:id="rId3" imgW="126720" imgH="139680" progId="Equation.DSMT4">
                  <p:embed/>
                </p:oleObj>
              </mc:Choice>
              <mc:Fallback>
                <p:oleObj name="Equation" r:id="rId3" imgW="126720" imgH="139680" progId="Equation.DSMT4">
                  <p:embed/>
                  <p:pic>
                    <p:nvPicPr>
                      <p:cNvPr id="0" name=""/>
                      <p:cNvPicPr>
                        <a:picLocks noChangeAspect="1" noChangeArrowheads="1"/>
                      </p:cNvPicPr>
                      <p:nvPr/>
                    </p:nvPicPr>
                    <p:blipFill>
                      <a:blip r:embed="rId4"/>
                      <a:srcRect/>
                      <a:stretch>
                        <a:fillRect/>
                      </a:stretch>
                    </p:blipFill>
                    <p:spPr bwMode="auto">
                      <a:xfrm>
                        <a:off x="4067944" y="1772816"/>
                        <a:ext cx="215424" cy="237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945966101"/>
              </p:ext>
            </p:extLst>
          </p:nvPr>
        </p:nvGraphicFramePr>
        <p:xfrm>
          <a:off x="15652" y="1469256"/>
          <a:ext cx="388620" cy="301716"/>
        </p:xfrm>
        <a:graphic>
          <a:graphicData uri="http://schemas.openxmlformats.org/presentationml/2006/ole">
            <mc:AlternateContent xmlns:mc="http://schemas.openxmlformats.org/markup-compatibility/2006">
              <mc:Choice xmlns:v="urn:schemas-microsoft-com:vml" Requires="v">
                <p:oleObj spid="_x0000_s1811803" name="Equation" r:id="rId5" imgW="228600" imgH="177480" progId="Equation.DSMT4">
                  <p:embed/>
                </p:oleObj>
              </mc:Choice>
              <mc:Fallback>
                <p:oleObj name="Equation" r:id="rId5" imgW="228600" imgH="177480" progId="Equation.DSMT4">
                  <p:embed/>
                  <p:pic>
                    <p:nvPicPr>
                      <p:cNvPr id="0" name=""/>
                      <p:cNvPicPr>
                        <a:picLocks noChangeAspect="1" noChangeArrowheads="1"/>
                      </p:cNvPicPr>
                      <p:nvPr/>
                    </p:nvPicPr>
                    <p:blipFill>
                      <a:blip r:embed="rId6"/>
                      <a:srcRect/>
                      <a:stretch>
                        <a:fillRect/>
                      </a:stretch>
                    </p:blipFill>
                    <p:spPr bwMode="auto">
                      <a:xfrm>
                        <a:off x="15652" y="1469256"/>
                        <a:ext cx="388620" cy="30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999678655"/>
              </p:ext>
            </p:extLst>
          </p:nvPr>
        </p:nvGraphicFramePr>
        <p:xfrm>
          <a:off x="1979712" y="707568"/>
          <a:ext cx="561204" cy="345168"/>
        </p:xfrm>
        <a:graphic>
          <a:graphicData uri="http://schemas.openxmlformats.org/presentationml/2006/ole">
            <mc:AlternateContent xmlns:mc="http://schemas.openxmlformats.org/markup-compatibility/2006">
              <mc:Choice xmlns:v="urn:schemas-microsoft-com:vml" Requires="v">
                <p:oleObj spid="_x0000_s1811804" name="Equation" r:id="rId7" imgW="330120" imgH="203040" progId="Equation.DSMT4">
                  <p:embed/>
                </p:oleObj>
              </mc:Choice>
              <mc:Fallback>
                <p:oleObj name="Equation" r:id="rId7" imgW="330120" imgH="203040" progId="Equation.DSMT4">
                  <p:embed/>
                  <p:pic>
                    <p:nvPicPr>
                      <p:cNvPr id="0" name=""/>
                      <p:cNvPicPr>
                        <a:picLocks noChangeAspect="1" noChangeArrowheads="1"/>
                      </p:cNvPicPr>
                      <p:nvPr/>
                    </p:nvPicPr>
                    <p:blipFill>
                      <a:blip r:embed="rId8"/>
                      <a:srcRect/>
                      <a:stretch>
                        <a:fillRect/>
                      </a:stretch>
                    </p:blipFill>
                    <p:spPr bwMode="auto">
                      <a:xfrm>
                        <a:off x="1979712" y="707568"/>
                        <a:ext cx="561204" cy="34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017726599"/>
              </p:ext>
            </p:extLst>
          </p:nvPr>
        </p:nvGraphicFramePr>
        <p:xfrm>
          <a:off x="2150902" y="2348880"/>
          <a:ext cx="280296" cy="388620"/>
        </p:xfrm>
        <a:graphic>
          <a:graphicData uri="http://schemas.openxmlformats.org/presentationml/2006/ole">
            <mc:AlternateContent xmlns:mc="http://schemas.openxmlformats.org/markup-compatibility/2006">
              <mc:Choice xmlns:v="urn:schemas-microsoft-com:vml" Requires="v">
                <p:oleObj spid="_x0000_s1811805" name="Equation" r:id="rId9" imgW="164880" imgH="228600" progId="Equation.DSMT4">
                  <p:embed/>
                </p:oleObj>
              </mc:Choice>
              <mc:Fallback>
                <p:oleObj name="Equation" r:id="rId9" imgW="164880" imgH="228600" progId="Equation.DSMT4">
                  <p:embed/>
                  <p:pic>
                    <p:nvPicPr>
                      <p:cNvPr id="0" name=""/>
                      <p:cNvPicPr>
                        <a:picLocks noChangeAspect="1" noChangeArrowheads="1"/>
                      </p:cNvPicPr>
                      <p:nvPr/>
                    </p:nvPicPr>
                    <p:blipFill>
                      <a:blip r:embed="rId10"/>
                      <a:srcRect/>
                      <a:stretch>
                        <a:fillRect/>
                      </a:stretch>
                    </p:blipFill>
                    <p:spPr bwMode="auto">
                      <a:xfrm>
                        <a:off x="2150902" y="2348880"/>
                        <a:ext cx="280296" cy="3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4241815509"/>
              </p:ext>
            </p:extLst>
          </p:nvPr>
        </p:nvGraphicFramePr>
        <p:xfrm>
          <a:off x="2939107" y="2210569"/>
          <a:ext cx="863532" cy="668916"/>
        </p:xfrm>
        <a:graphic>
          <a:graphicData uri="http://schemas.openxmlformats.org/presentationml/2006/ole">
            <mc:AlternateContent xmlns:mc="http://schemas.openxmlformats.org/markup-compatibility/2006">
              <mc:Choice xmlns:v="urn:schemas-microsoft-com:vml" Requires="v">
                <p:oleObj spid="_x0000_s1811806" name="Equation" r:id="rId11" imgW="507960" imgH="393480" progId="Equation.DSMT4">
                  <p:embed/>
                </p:oleObj>
              </mc:Choice>
              <mc:Fallback>
                <p:oleObj name="Equation" r:id="rId11" imgW="507960" imgH="393480" progId="Equation.DSMT4">
                  <p:embed/>
                  <p:pic>
                    <p:nvPicPr>
                      <p:cNvPr id="0" name=""/>
                      <p:cNvPicPr>
                        <a:picLocks noChangeAspect="1" noChangeArrowheads="1"/>
                      </p:cNvPicPr>
                      <p:nvPr/>
                    </p:nvPicPr>
                    <p:blipFill>
                      <a:blip r:embed="rId12"/>
                      <a:srcRect/>
                      <a:stretch>
                        <a:fillRect/>
                      </a:stretch>
                    </p:blipFill>
                    <p:spPr bwMode="auto">
                      <a:xfrm>
                        <a:off x="2939107" y="2210569"/>
                        <a:ext cx="863532" cy="668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859542721"/>
              </p:ext>
            </p:extLst>
          </p:nvPr>
        </p:nvGraphicFramePr>
        <p:xfrm>
          <a:off x="768623" y="2218581"/>
          <a:ext cx="863532" cy="668916"/>
        </p:xfrm>
        <a:graphic>
          <a:graphicData uri="http://schemas.openxmlformats.org/presentationml/2006/ole">
            <mc:AlternateContent xmlns:mc="http://schemas.openxmlformats.org/markup-compatibility/2006">
              <mc:Choice xmlns:v="urn:schemas-microsoft-com:vml" Requires="v">
                <p:oleObj spid="_x0000_s1811807" name="Equation" r:id="rId13" imgW="507960" imgH="393480" progId="Equation.DSMT4">
                  <p:embed/>
                </p:oleObj>
              </mc:Choice>
              <mc:Fallback>
                <p:oleObj name="Equation" r:id="rId13" imgW="507960" imgH="393480" progId="Equation.DSMT4">
                  <p:embed/>
                  <p:pic>
                    <p:nvPicPr>
                      <p:cNvPr id="0" name=""/>
                      <p:cNvPicPr>
                        <a:picLocks noChangeAspect="1" noChangeArrowheads="1"/>
                      </p:cNvPicPr>
                      <p:nvPr/>
                    </p:nvPicPr>
                    <p:blipFill>
                      <a:blip r:embed="rId14"/>
                      <a:srcRect/>
                      <a:stretch>
                        <a:fillRect/>
                      </a:stretch>
                    </p:blipFill>
                    <p:spPr bwMode="auto">
                      <a:xfrm>
                        <a:off x="768623" y="2218581"/>
                        <a:ext cx="863532" cy="668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5" name="Straight Connector 14"/>
          <p:cNvCxnSpPr>
            <a:stCxn id="6" idx="2"/>
            <a:endCxn id="6" idx="0"/>
          </p:cNvCxnSpPr>
          <p:nvPr/>
        </p:nvCxnSpPr>
        <p:spPr>
          <a:xfrm flipV="1">
            <a:off x="2231740" y="1124744"/>
            <a:ext cx="0" cy="1008112"/>
          </a:xfrm>
          <a:prstGeom prst="line">
            <a:avLst/>
          </a:prstGeom>
          <a:ln w="317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6" name="Right Arrow 15"/>
          <p:cNvSpPr/>
          <p:nvPr/>
        </p:nvSpPr>
        <p:spPr>
          <a:xfrm>
            <a:off x="827584" y="1431717"/>
            <a:ext cx="684076" cy="394165"/>
          </a:xfrm>
          <a:prstGeom prst="rightArrow">
            <a:avLst/>
          </a:prstGeom>
          <a:gradFill>
            <a:gsLst>
              <a:gs pos="0">
                <a:srgbClr val="C00000"/>
              </a:gs>
              <a:gs pos="100000">
                <a:srgbClr val="FFEA4F"/>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7" name="Object 16"/>
          <p:cNvGraphicFramePr>
            <a:graphicFrameLocks noChangeAspect="1"/>
          </p:cNvGraphicFramePr>
          <p:nvPr>
            <p:extLst>
              <p:ext uri="{D42A27DB-BD31-4B8C-83A1-F6EECF244321}">
                <p14:modId xmlns:p14="http://schemas.microsoft.com/office/powerpoint/2010/main" val="1032665992"/>
              </p:ext>
            </p:extLst>
          </p:nvPr>
        </p:nvGraphicFramePr>
        <p:xfrm>
          <a:off x="827088" y="703263"/>
          <a:ext cx="454025" cy="387350"/>
        </p:xfrm>
        <a:graphic>
          <a:graphicData uri="http://schemas.openxmlformats.org/presentationml/2006/ole">
            <mc:AlternateContent xmlns:mc="http://schemas.openxmlformats.org/markup-compatibility/2006">
              <mc:Choice xmlns:v="urn:schemas-microsoft-com:vml" Requires="v">
                <p:oleObj spid="_x0000_s1811808" name="Equation" r:id="rId15" imgW="266400" imgH="228600" progId="Equation.DSMT4">
                  <p:embed/>
                </p:oleObj>
              </mc:Choice>
              <mc:Fallback>
                <p:oleObj name="Equation" r:id="rId15" imgW="266400" imgH="228600" progId="Equation.DSMT4">
                  <p:embed/>
                  <p:pic>
                    <p:nvPicPr>
                      <p:cNvPr id="0" name=""/>
                      <p:cNvPicPr>
                        <a:picLocks noChangeAspect="1" noChangeArrowheads="1"/>
                      </p:cNvPicPr>
                      <p:nvPr/>
                    </p:nvPicPr>
                    <p:blipFill>
                      <a:blip r:embed="rId16"/>
                      <a:srcRect/>
                      <a:stretch>
                        <a:fillRect/>
                      </a:stretch>
                    </p:blipFill>
                    <p:spPr bwMode="auto">
                      <a:xfrm>
                        <a:off x="827088" y="703263"/>
                        <a:ext cx="45402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477137770"/>
              </p:ext>
            </p:extLst>
          </p:nvPr>
        </p:nvGraphicFramePr>
        <p:xfrm>
          <a:off x="3074988" y="692150"/>
          <a:ext cx="539750" cy="409575"/>
        </p:xfrm>
        <a:graphic>
          <a:graphicData uri="http://schemas.openxmlformats.org/presentationml/2006/ole">
            <mc:AlternateContent xmlns:mc="http://schemas.openxmlformats.org/markup-compatibility/2006">
              <mc:Choice xmlns:v="urn:schemas-microsoft-com:vml" Requires="v">
                <p:oleObj spid="_x0000_s1811809" name="Equation" r:id="rId17" imgW="317160" imgH="241200" progId="Equation.DSMT4">
                  <p:embed/>
                </p:oleObj>
              </mc:Choice>
              <mc:Fallback>
                <p:oleObj name="Equation" r:id="rId17" imgW="317160" imgH="241200" progId="Equation.DSMT4">
                  <p:embed/>
                  <p:pic>
                    <p:nvPicPr>
                      <p:cNvPr id="0" name=""/>
                      <p:cNvPicPr>
                        <a:picLocks noChangeAspect="1" noChangeArrowheads="1"/>
                      </p:cNvPicPr>
                      <p:nvPr/>
                    </p:nvPicPr>
                    <p:blipFill>
                      <a:blip r:embed="rId18"/>
                      <a:srcRect/>
                      <a:stretch>
                        <a:fillRect/>
                      </a:stretch>
                    </p:blipFill>
                    <p:spPr bwMode="auto">
                      <a:xfrm>
                        <a:off x="3074988" y="692150"/>
                        <a:ext cx="5397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9" name="Right Arrow 18"/>
          <p:cNvSpPr/>
          <p:nvPr/>
        </p:nvSpPr>
        <p:spPr>
          <a:xfrm>
            <a:off x="3005824" y="1431717"/>
            <a:ext cx="684076" cy="394165"/>
          </a:xfrm>
          <a:prstGeom prst="rightArrow">
            <a:avLst/>
          </a:prstGeom>
          <a:gradFill>
            <a:gsLst>
              <a:gs pos="0">
                <a:srgbClr val="C00000"/>
              </a:gs>
              <a:gs pos="100000">
                <a:srgbClr val="FFEA4F"/>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20" name="Object 19"/>
          <p:cNvGraphicFramePr>
            <a:graphicFrameLocks noChangeAspect="1"/>
          </p:cNvGraphicFramePr>
          <p:nvPr>
            <p:extLst>
              <p:ext uri="{D42A27DB-BD31-4B8C-83A1-F6EECF244321}">
                <p14:modId xmlns:p14="http://schemas.microsoft.com/office/powerpoint/2010/main" val="3752688918"/>
              </p:ext>
            </p:extLst>
          </p:nvPr>
        </p:nvGraphicFramePr>
        <p:xfrm>
          <a:off x="3131840" y="3812108"/>
          <a:ext cx="3171825" cy="863600"/>
        </p:xfrm>
        <a:graphic>
          <a:graphicData uri="http://schemas.openxmlformats.org/presentationml/2006/ole">
            <mc:AlternateContent xmlns:mc="http://schemas.openxmlformats.org/markup-compatibility/2006">
              <mc:Choice xmlns:v="urn:schemas-microsoft-com:vml" Requires="v">
                <p:oleObj spid="_x0000_s1811810" name="Equation" r:id="rId19" imgW="1866600" imgH="507960" progId="Equation.DSMT4">
                  <p:embed/>
                </p:oleObj>
              </mc:Choice>
              <mc:Fallback>
                <p:oleObj name="Equation" r:id="rId19" imgW="1866600" imgH="507960" progId="Equation.DSMT4">
                  <p:embed/>
                  <p:pic>
                    <p:nvPicPr>
                      <p:cNvPr id="0" name="Object 26"/>
                      <p:cNvPicPr>
                        <a:picLocks noChangeAspect="1" noChangeArrowheads="1"/>
                      </p:cNvPicPr>
                      <p:nvPr/>
                    </p:nvPicPr>
                    <p:blipFill>
                      <a:blip r:embed="rId20"/>
                      <a:srcRect/>
                      <a:stretch>
                        <a:fillRect/>
                      </a:stretch>
                    </p:blipFill>
                    <p:spPr bwMode="auto">
                      <a:xfrm>
                        <a:off x="3131840" y="3812108"/>
                        <a:ext cx="31718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1" name="Rectangle 20"/>
          <p:cNvSpPr/>
          <p:nvPr/>
        </p:nvSpPr>
        <p:spPr>
          <a:xfrm>
            <a:off x="143505" y="2852936"/>
            <a:ext cx="5652631" cy="784830"/>
          </a:xfrm>
          <a:prstGeom prst="rect">
            <a:avLst/>
          </a:prstGeom>
        </p:spPr>
        <p:txBody>
          <a:bodyPr wrap="square">
            <a:spAutoFit/>
          </a:bodyPr>
          <a:lstStyle/>
          <a:p>
            <a:pPr algn="just"/>
            <a:r>
              <a:rPr lang="ru-RU" sz="1500" dirty="0">
                <a:latin typeface="Arial" pitchFamily="34" charset="0"/>
                <a:cs typeface="Arial" pitchFamily="34" charset="0"/>
              </a:rPr>
              <a:t>Количество теплоты идет на нагрев данного объема среды – </a:t>
            </a:r>
          </a:p>
          <a:p>
            <a:pPr algn="just"/>
            <a:r>
              <a:rPr lang="ru-RU" sz="1500" dirty="0">
                <a:latin typeface="Arial" pitchFamily="34" charset="0"/>
                <a:cs typeface="Arial" pitchFamily="34" charset="0"/>
              </a:rPr>
              <a:t>температура увеличивается на </a:t>
            </a:r>
            <a:r>
              <a:rPr lang="en-US" sz="1500" dirty="0">
                <a:latin typeface="Arial" pitchFamily="34" charset="0"/>
                <a:cs typeface="Arial" pitchFamily="34" charset="0"/>
              </a:rPr>
              <a:t>Δ</a:t>
            </a:r>
            <a:r>
              <a:rPr lang="en-US" sz="1500" i="1" dirty="0">
                <a:latin typeface="Arial" pitchFamily="34" charset="0"/>
                <a:cs typeface="Arial" pitchFamily="34" charset="0"/>
              </a:rPr>
              <a:t>T</a:t>
            </a:r>
            <a:r>
              <a:rPr lang="ru-RU" sz="1500" i="1" dirty="0">
                <a:latin typeface="Arial" pitchFamily="34" charset="0"/>
                <a:cs typeface="Arial" pitchFamily="34" charset="0"/>
              </a:rPr>
              <a:t>. </a:t>
            </a:r>
            <a:r>
              <a:rPr lang="ru-RU" sz="1500" dirty="0">
                <a:latin typeface="Arial" pitchFamily="34" charset="0"/>
                <a:cs typeface="Arial" pitchFamily="34" charset="0"/>
              </a:rPr>
              <a:t>Приравнивая количество теплоты, рассчитанное из разности потоков</a:t>
            </a:r>
            <a:endParaRPr lang="ru-RU" sz="1500" i="1" dirty="0"/>
          </a:p>
        </p:txBody>
      </p:sp>
      <p:graphicFrame>
        <p:nvGraphicFramePr>
          <p:cNvPr id="22" name="Object 21"/>
          <p:cNvGraphicFramePr>
            <a:graphicFrameLocks noChangeAspect="1"/>
          </p:cNvGraphicFramePr>
          <p:nvPr>
            <p:extLst>
              <p:ext uri="{D42A27DB-BD31-4B8C-83A1-F6EECF244321}">
                <p14:modId xmlns:p14="http://schemas.microsoft.com/office/powerpoint/2010/main" val="651806388"/>
              </p:ext>
            </p:extLst>
          </p:nvPr>
        </p:nvGraphicFramePr>
        <p:xfrm>
          <a:off x="6356401" y="2957691"/>
          <a:ext cx="1728787" cy="344487"/>
        </p:xfrm>
        <a:graphic>
          <a:graphicData uri="http://schemas.openxmlformats.org/presentationml/2006/ole">
            <mc:AlternateContent xmlns:mc="http://schemas.openxmlformats.org/markup-compatibility/2006">
              <mc:Choice xmlns:v="urn:schemas-microsoft-com:vml" Requires="v">
                <p:oleObj spid="_x0000_s1811811" name="Equation" r:id="rId21" imgW="1015920" imgH="203040" progId="Equation.DSMT4">
                  <p:embed/>
                </p:oleObj>
              </mc:Choice>
              <mc:Fallback>
                <p:oleObj name="Equation" r:id="rId21" imgW="1015920" imgH="203040" progId="Equation.DSMT4">
                  <p:embed/>
                  <p:pic>
                    <p:nvPicPr>
                      <p:cNvPr id="0" name=""/>
                      <p:cNvPicPr>
                        <a:picLocks noChangeAspect="1" noChangeArrowheads="1"/>
                      </p:cNvPicPr>
                      <p:nvPr/>
                    </p:nvPicPr>
                    <p:blipFill>
                      <a:blip r:embed="rId22"/>
                      <a:srcRect/>
                      <a:stretch>
                        <a:fillRect/>
                      </a:stretch>
                    </p:blipFill>
                    <p:spPr bwMode="auto">
                      <a:xfrm>
                        <a:off x="6356401" y="2957691"/>
                        <a:ext cx="1728787"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3954111335"/>
              </p:ext>
            </p:extLst>
          </p:nvPr>
        </p:nvGraphicFramePr>
        <p:xfrm>
          <a:off x="5088532" y="997858"/>
          <a:ext cx="237456" cy="280296"/>
        </p:xfrm>
        <a:graphic>
          <a:graphicData uri="http://schemas.openxmlformats.org/presentationml/2006/ole">
            <mc:AlternateContent xmlns:mc="http://schemas.openxmlformats.org/markup-compatibility/2006">
              <mc:Choice xmlns:v="urn:schemas-microsoft-com:vml" Requires="v">
                <p:oleObj spid="_x0000_s1811812" name="Equation" r:id="rId23" imgW="139680" imgH="164880" progId="Equation.DSMT4">
                  <p:embed/>
                </p:oleObj>
              </mc:Choice>
              <mc:Fallback>
                <p:oleObj name="Equation" r:id="rId23" imgW="139680" imgH="164880" progId="Equation.DSMT4">
                  <p:embed/>
                  <p:pic>
                    <p:nvPicPr>
                      <p:cNvPr id="0" name=""/>
                      <p:cNvPicPr>
                        <a:picLocks noChangeAspect="1" noChangeArrowheads="1"/>
                      </p:cNvPicPr>
                      <p:nvPr/>
                    </p:nvPicPr>
                    <p:blipFill>
                      <a:blip r:embed="rId24"/>
                      <a:srcRect/>
                      <a:stretch>
                        <a:fillRect/>
                      </a:stretch>
                    </p:blipFill>
                    <p:spPr bwMode="auto">
                      <a:xfrm>
                        <a:off x="5088532" y="997858"/>
                        <a:ext cx="237456" cy="280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4" name="Rectangle 23"/>
          <p:cNvSpPr/>
          <p:nvPr/>
        </p:nvSpPr>
        <p:spPr>
          <a:xfrm>
            <a:off x="5436096" y="997858"/>
            <a:ext cx="3312368" cy="1092607"/>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Удельная теплоемкость</a:t>
            </a:r>
          </a:p>
          <a:p>
            <a:pPr algn="just">
              <a:spcAft>
                <a:spcPts val="1200"/>
              </a:spcAft>
            </a:pPr>
            <a:r>
              <a:rPr lang="ru-RU" sz="1500" dirty="0">
                <a:latin typeface="Arial" pitchFamily="34" charset="0"/>
                <a:cs typeface="Arial" pitchFamily="34" charset="0"/>
              </a:rPr>
              <a:t>Плотность</a:t>
            </a:r>
          </a:p>
          <a:p>
            <a:pPr algn="just">
              <a:spcAft>
                <a:spcPts val="1200"/>
              </a:spcAft>
            </a:pPr>
            <a:r>
              <a:rPr lang="ru-RU" sz="1500" dirty="0">
                <a:latin typeface="Arial" pitchFamily="34" charset="0"/>
                <a:cs typeface="Arial" pitchFamily="34" charset="0"/>
              </a:rPr>
              <a:t>Коэффициент теплопроводности</a:t>
            </a:r>
            <a:endParaRPr lang="ru-RU" sz="1500" i="1" dirty="0"/>
          </a:p>
        </p:txBody>
      </p:sp>
      <p:graphicFrame>
        <p:nvGraphicFramePr>
          <p:cNvPr id="25" name="Object 24"/>
          <p:cNvGraphicFramePr>
            <a:graphicFrameLocks noChangeAspect="1"/>
          </p:cNvGraphicFramePr>
          <p:nvPr>
            <p:extLst>
              <p:ext uri="{D42A27DB-BD31-4B8C-83A1-F6EECF244321}">
                <p14:modId xmlns:p14="http://schemas.microsoft.com/office/powerpoint/2010/main" val="2052209106"/>
              </p:ext>
            </p:extLst>
          </p:nvPr>
        </p:nvGraphicFramePr>
        <p:xfrm>
          <a:off x="5076056" y="1421408"/>
          <a:ext cx="257175" cy="279400"/>
        </p:xfrm>
        <a:graphic>
          <a:graphicData uri="http://schemas.openxmlformats.org/presentationml/2006/ole">
            <mc:AlternateContent xmlns:mc="http://schemas.openxmlformats.org/markup-compatibility/2006">
              <mc:Choice xmlns:v="urn:schemas-microsoft-com:vml" Requires="v">
                <p:oleObj spid="_x0000_s1811813" name="Equation" r:id="rId25" imgW="152280" imgH="164880" progId="Equation.DSMT4">
                  <p:embed/>
                </p:oleObj>
              </mc:Choice>
              <mc:Fallback>
                <p:oleObj name="Equation" r:id="rId25" imgW="152280" imgH="164880" progId="Equation.DSMT4">
                  <p:embed/>
                  <p:pic>
                    <p:nvPicPr>
                      <p:cNvPr id="0" name=""/>
                      <p:cNvPicPr>
                        <a:picLocks noChangeAspect="1" noChangeArrowheads="1"/>
                      </p:cNvPicPr>
                      <p:nvPr/>
                    </p:nvPicPr>
                    <p:blipFill>
                      <a:blip r:embed="rId26"/>
                      <a:srcRect/>
                      <a:stretch>
                        <a:fillRect/>
                      </a:stretch>
                    </p:blipFill>
                    <p:spPr bwMode="auto">
                      <a:xfrm>
                        <a:off x="5076056" y="1421408"/>
                        <a:ext cx="2571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2426538435"/>
              </p:ext>
            </p:extLst>
          </p:nvPr>
        </p:nvGraphicFramePr>
        <p:xfrm>
          <a:off x="7272420" y="3812108"/>
          <a:ext cx="1811337" cy="863600"/>
        </p:xfrm>
        <a:graphic>
          <a:graphicData uri="http://schemas.openxmlformats.org/presentationml/2006/ole">
            <mc:AlternateContent xmlns:mc="http://schemas.openxmlformats.org/markup-compatibility/2006">
              <mc:Choice xmlns:v="urn:schemas-microsoft-com:vml" Requires="v">
                <p:oleObj spid="_x0000_s1811814" name="Equation" r:id="rId27" imgW="1066680" imgH="507960" progId="Equation.DSMT4">
                  <p:embed/>
                </p:oleObj>
              </mc:Choice>
              <mc:Fallback>
                <p:oleObj name="Equation" r:id="rId27" imgW="1066680" imgH="507960" progId="Equation.DSMT4">
                  <p:embed/>
                  <p:pic>
                    <p:nvPicPr>
                      <p:cNvPr id="0" name=""/>
                      <p:cNvPicPr>
                        <a:picLocks noChangeAspect="1" noChangeArrowheads="1"/>
                      </p:cNvPicPr>
                      <p:nvPr/>
                    </p:nvPicPr>
                    <p:blipFill>
                      <a:blip r:embed="rId28"/>
                      <a:srcRect/>
                      <a:stretch>
                        <a:fillRect/>
                      </a:stretch>
                    </p:blipFill>
                    <p:spPr bwMode="auto">
                      <a:xfrm>
                        <a:off x="7272420" y="3812108"/>
                        <a:ext cx="1811337"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0" name="Right Arrow 29"/>
          <p:cNvSpPr/>
          <p:nvPr/>
        </p:nvSpPr>
        <p:spPr>
          <a:xfrm>
            <a:off x="6487070" y="4004510"/>
            <a:ext cx="605210" cy="478797"/>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31" name="Object 30"/>
          <p:cNvGraphicFramePr>
            <a:graphicFrameLocks noChangeAspect="1"/>
          </p:cNvGraphicFramePr>
          <p:nvPr>
            <p:extLst>
              <p:ext uri="{D42A27DB-BD31-4B8C-83A1-F6EECF244321}">
                <p14:modId xmlns:p14="http://schemas.microsoft.com/office/powerpoint/2010/main" val="110006915"/>
              </p:ext>
            </p:extLst>
          </p:nvPr>
        </p:nvGraphicFramePr>
        <p:xfrm>
          <a:off x="3549315" y="5731623"/>
          <a:ext cx="1228725" cy="668338"/>
        </p:xfrm>
        <a:graphic>
          <a:graphicData uri="http://schemas.openxmlformats.org/presentationml/2006/ole">
            <mc:AlternateContent xmlns:mc="http://schemas.openxmlformats.org/markup-compatibility/2006">
              <mc:Choice xmlns:v="urn:schemas-microsoft-com:vml" Requires="v">
                <p:oleObj spid="_x0000_s1811815" name="Equation" r:id="rId29" imgW="723600" imgH="393480" progId="Equation.DSMT4">
                  <p:embed/>
                </p:oleObj>
              </mc:Choice>
              <mc:Fallback>
                <p:oleObj name="Equation" r:id="rId29" imgW="723600" imgH="393480" progId="Equation.DSMT4">
                  <p:embed/>
                  <p:pic>
                    <p:nvPicPr>
                      <p:cNvPr id="0" name=""/>
                      <p:cNvPicPr>
                        <a:picLocks noChangeAspect="1" noChangeArrowheads="1"/>
                      </p:cNvPicPr>
                      <p:nvPr/>
                    </p:nvPicPr>
                    <p:blipFill>
                      <a:blip r:embed="rId30"/>
                      <a:srcRect/>
                      <a:stretch>
                        <a:fillRect/>
                      </a:stretch>
                    </p:blipFill>
                    <p:spPr bwMode="auto">
                      <a:xfrm>
                        <a:off x="3549315" y="5731623"/>
                        <a:ext cx="122872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2827608340"/>
              </p:ext>
            </p:extLst>
          </p:nvPr>
        </p:nvGraphicFramePr>
        <p:xfrm>
          <a:off x="231378" y="5731623"/>
          <a:ext cx="1768475" cy="863600"/>
        </p:xfrm>
        <a:graphic>
          <a:graphicData uri="http://schemas.openxmlformats.org/presentationml/2006/ole">
            <mc:AlternateContent xmlns:mc="http://schemas.openxmlformats.org/markup-compatibility/2006">
              <mc:Choice xmlns:v="urn:schemas-microsoft-com:vml" Requires="v">
                <p:oleObj spid="_x0000_s1811816" name="Equation" r:id="rId31" imgW="1041120" imgH="507960" progId="Equation.DSMT4">
                  <p:embed/>
                </p:oleObj>
              </mc:Choice>
              <mc:Fallback>
                <p:oleObj name="Equation" r:id="rId31" imgW="1041120" imgH="507960" progId="Equation.DSMT4">
                  <p:embed/>
                  <p:pic>
                    <p:nvPicPr>
                      <p:cNvPr id="0" name=""/>
                      <p:cNvPicPr>
                        <a:picLocks noChangeAspect="1" noChangeArrowheads="1"/>
                      </p:cNvPicPr>
                      <p:nvPr/>
                    </p:nvPicPr>
                    <p:blipFill>
                      <a:blip r:embed="rId32"/>
                      <a:srcRect/>
                      <a:stretch>
                        <a:fillRect/>
                      </a:stretch>
                    </p:blipFill>
                    <p:spPr bwMode="auto">
                      <a:xfrm>
                        <a:off x="231378" y="5731623"/>
                        <a:ext cx="176847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5" name="Rectangle 34"/>
          <p:cNvSpPr/>
          <p:nvPr/>
        </p:nvSpPr>
        <p:spPr>
          <a:xfrm>
            <a:off x="3131840" y="5035242"/>
            <a:ext cx="2394268" cy="553998"/>
          </a:xfrm>
          <a:prstGeom prst="rect">
            <a:avLst/>
          </a:prstGeom>
        </p:spPr>
        <p:txBody>
          <a:bodyPr wrap="square">
            <a:spAutoFit/>
          </a:bodyPr>
          <a:lstStyle/>
          <a:p>
            <a:pPr algn="just"/>
            <a:r>
              <a:rPr lang="ru-RU" sz="1500" dirty="0">
                <a:latin typeface="Arial" pitchFamily="34" charset="0"/>
                <a:cs typeface="Arial" pitchFamily="34" charset="0"/>
              </a:rPr>
              <a:t>Закон Фурье для плотности потока тепла</a:t>
            </a:r>
          </a:p>
        </p:txBody>
      </p:sp>
      <p:graphicFrame>
        <p:nvGraphicFramePr>
          <p:cNvPr id="36" name="Object 35"/>
          <p:cNvGraphicFramePr>
            <a:graphicFrameLocks noChangeAspect="1"/>
          </p:cNvGraphicFramePr>
          <p:nvPr>
            <p:extLst>
              <p:ext uri="{D42A27DB-BD31-4B8C-83A1-F6EECF244321}">
                <p14:modId xmlns:p14="http://schemas.microsoft.com/office/powerpoint/2010/main" val="459091260"/>
              </p:ext>
            </p:extLst>
          </p:nvPr>
        </p:nvGraphicFramePr>
        <p:xfrm>
          <a:off x="6300192" y="5733256"/>
          <a:ext cx="2135188" cy="733425"/>
        </p:xfrm>
        <a:graphic>
          <a:graphicData uri="http://schemas.openxmlformats.org/presentationml/2006/ole">
            <mc:AlternateContent xmlns:mc="http://schemas.openxmlformats.org/markup-compatibility/2006">
              <mc:Choice xmlns:v="urn:schemas-microsoft-com:vml" Requires="v">
                <p:oleObj spid="_x0000_s1811817" name="Equation" r:id="rId33" imgW="1257120" imgH="431640" progId="Equation.DSMT4">
                  <p:embed/>
                </p:oleObj>
              </mc:Choice>
              <mc:Fallback>
                <p:oleObj name="Equation" r:id="rId33" imgW="1257120" imgH="431640" progId="Equation.DSMT4">
                  <p:embed/>
                  <p:pic>
                    <p:nvPicPr>
                      <p:cNvPr id="0" name=""/>
                      <p:cNvPicPr>
                        <a:picLocks noChangeAspect="1" noChangeArrowheads="1"/>
                      </p:cNvPicPr>
                      <p:nvPr/>
                    </p:nvPicPr>
                    <p:blipFill>
                      <a:blip r:embed="rId34"/>
                      <a:srcRect/>
                      <a:stretch>
                        <a:fillRect/>
                      </a:stretch>
                    </p:blipFill>
                    <p:spPr bwMode="auto">
                      <a:xfrm>
                        <a:off x="6300192" y="5733256"/>
                        <a:ext cx="2135188" cy="733425"/>
                      </a:xfrm>
                      <a:prstGeom prst="rect">
                        <a:avLst/>
                      </a:prstGeom>
                      <a:noFill/>
                      <a:ln w="31750">
                        <a:solidFill>
                          <a:srgbClr val="C00000"/>
                        </a:solidFill>
                      </a:ln>
                    </p:spPr>
                  </p:pic>
                </p:oleObj>
              </mc:Fallback>
            </mc:AlternateContent>
          </a:graphicData>
        </a:graphic>
      </p:graphicFrame>
      <p:sp>
        <p:nvSpPr>
          <p:cNvPr id="37" name="Rectangle 36"/>
          <p:cNvSpPr/>
          <p:nvPr/>
        </p:nvSpPr>
        <p:spPr>
          <a:xfrm>
            <a:off x="6012160" y="5150658"/>
            <a:ext cx="2880320" cy="323165"/>
          </a:xfrm>
          <a:prstGeom prst="rect">
            <a:avLst/>
          </a:prstGeom>
        </p:spPr>
        <p:txBody>
          <a:bodyPr wrap="square">
            <a:spAutoFit/>
          </a:bodyPr>
          <a:lstStyle/>
          <a:p>
            <a:pPr algn="just"/>
            <a:r>
              <a:rPr lang="ru-RU" sz="1500" dirty="0">
                <a:latin typeface="Arial" pitchFamily="34" charset="0"/>
                <a:cs typeface="Arial" pitchFamily="34" charset="0"/>
              </a:rPr>
              <a:t>Уравнение теплопроводности</a:t>
            </a:r>
            <a:endParaRPr lang="ru-RU" sz="1500" i="1" dirty="0"/>
          </a:p>
        </p:txBody>
      </p:sp>
      <p:graphicFrame>
        <p:nvGraphicFramePr>
          <p:cNvPr id="38" name="Object 37"/>
          <p:cNvGraphicFramePr>
            <a:graphicFrameLocks noChangeAspect="1"/>
          </p:cNvGraphicFramePr>
          <p:nvPr>
            <p:extLst>
              <p:ext uri="{D42A27DB-BD31-4B8C-83A1-F6EECF244321}">
                <p14:modId xmlns:p14="http://schemas.microsoft.com/office/powerpoint/2010/main" val="4272544996"/>
              </p:ext>
            </p:extLst>
          </p:nvPr>
        </p:nvGraphicFramePr>
        <p:xfrm>
          <a:off x="5076056" y="1772816"/>
          <a:ext cx="238125" cy="301625"/>
        </p:xfrm>
        <a:graphic>
          <a:graphicData uri="http://schemas.openxmlformats.org/presentationml/2006/ole">
            <mc:AlternateContent xmlns:mc="http://schemas.openxmlformats.org/markup-compatibility/2006">
              <mc:Choice xmlns:v="urn:schemas-microsoft-com:vml" Requires="v">
                <p:oleObj spid="_x0000_s1811818" name="Equation" r:id="rId35" imgW="139680" imgH="177480" progId="Equation.DSMT4">
                  <p:embed/>
                </p:oleObj>
              </mc:Choice>
              <mc:Fallback>
                <p:oleObj name="Equation" r:id="rId35" imgW="139680" imgH="177480" progId="Equation.DSMT4">
                  <p:embed/>
                  <p:pic>
                    <p:nvPicPr>
                      <p:cNvPr id="0" name=""/>
                      <p:cNvPicPr>
                        <a:picLocks noChangeAspect="1" noChangeArrowheads="1"/>
                      </p:cNvPicPr>
                      <p:nvPr/>
                    </p:nvPicPr>
                    <p:blipFill>
                      <a:blip r:embed="rId36"/>
                      <a:srcRect/>
                      <a:stretch>
                        <a:fillRect/>
                      </a:stretch>
                    </p:blipFill>
                    <p:spPr bwMode="auto">
                      <a:xfrm>
                        <a:off x="5076056" y="1772816"/>
                        <a:ext cx="238125"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40" name="Object 39"/>
          <p:cNvGraphicFramePr>
            <a:graphicFrameLocks noChangeAspect="1"/>
          </p:cNvGraphicFramePr>
          <p:nvPr>
            <p:extLst>
              <p:ext uri="{D42A27DB-BD31-4B8C-83A1-F6EECF244321}">
                <p14:modId xmlns:p14="http://schemas.microsoft.com/office/powerpoint/2010/main" val="1591032505"/>
              </p:ext>
            </p:extLst>
          </p:nvPr>
        </p:nvGraphicFramePr>
        <p:xfrm>
          <a:off x="1691680" y="5286028"/>
          <a:ext cx="819150" cy="303212"/>
        </p:xfrm>
        <a:graphic>
          <a:graphicData uri="http://schemas.openxmlformats.org/presentationml/2006/ole">
            <mc:AlternateContent xmlns:mc="http://schemas.openxmlformats.org/markup-compatibility/2006">
              <mc:Choice xmlns:v="urn:schemas-microsoft-com:vml" Requires="v">
                <p:oleObj spid="_x0000_s1811819" name="Equation" r:id="rId37" imgW="482400" imgH="177480" progId="Equation.DSMT4">
                  <p:embed/>
                </p:oleObj>
              </mc:Choice>
              <mc:Fallback>
                <p:oleObj name="Equation" r:id="rId37" imgW="482400" imgH="177480" progId="Equation.DSMT4">
                  <p:embed/>
                  <p:pic>
                    <p:nvPicPr>
                      <p:cNvPr id="0" name=""/>
                      <p:cNvPicPr>
                        <a:picLocks noChangeAspect="1" noChangeArrowheads="1"/>
                      </p:cNvPicPr>
                      <p:nvPr/>
                    </p:nvPicPr>
                    <p:blipFill>
                      <a:blip r:embed="rId38"/>
                      <a:srcRect/>
                      <a:stretch>
                        <a:fillRect/>
                      </a:stretch>
                    </p:blipFill>
                    <p:spPr bwMode="auto">
                      <a:xfrm>
                        <a:off x="1691680" y="5286028"/>
                        <a:ext cx="81915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41" name="Rectangle 40"/>
          <p:cNvSpPr/>
          <p:nvPr/>
        </p:nvSpPr>
        <p:spPr>
          <a:xfrm>
            <a:off x="143505" y="5035242"/>
            <a:ext cx="2171861" cy="553998"/>
          </a:xfrm>
          <a:prstGeom prst="rect">
            <a:avLst/>
          </a:prstGeom>
        </p:spPr>
        <p:txBody>
          <a:bodyPr wrap="square">
            <a:spAutoFit/>
          </a:bodyPr>
          <a:lstStyle/>
          <a:p>
            <a:pPr algn="just"/>
            <a:r>
              <a:rPr lang="ru-RU" sz="1500" dirty="0">
                <a:latin typeface="Arial" pitchFamily="34" charset="0"/>
                <a:cs typeface="Arial" pitchFamily="34" charset="0"/>
              </a:rPr>
              <a:t>Устремляем интервал времени к нулю</a:t>
            </a:r>
            <a:endParaRPr lang="ru-RU" sz="1500" i="1" dirty="0"/>
          </a:p>
        </p:txBody>
      </p:sp>
      <p:graphicFrame>
        <p:nvGraphicFramePr>
          <p:cNvPr id="33" name="Object 32"/>
          <p:cNvGraphicFramePr>
            <a:graphicFrameLocks noChangeAspect="1"/>
          </p:cNvGraphicFramePr>
          <p:nvPr>
            <p:extLst>
              <p:ext uri="{D42A27DB-BD31-4B8C-83A1-F6EECF244321}">
                <p14:modId xmlns:p14="http://schemas.microsoft.com/office/powerpoint/2010/main" val="450369273"/>
              </p:ext>
            </p:extLst>
          </p:nvPr>
        </p:nvGraphicFramePr>
        <p:xfrm>
          <a:off x="5852356" y="3580408"/>
          <a:ext cx="1358900" cy="303212"/>
        </p:xfrm>
        <a:graphic>
          <a:graphicData uri="http://schemas.openxmlformats.org/presentationml/2006/ole">
            <mc:AlternateContent xmlns:mc="http://schemas.openxmlformats.org/markup-compatibility/2006">
              <mc:Choice xmlns:v="urn:schemas-microsoft-com:vml" Requires="v">
                <p:oleObj spid="_x0000_s1811820" name="Equation" r:id="rId39" imgW="799920" imgH="177480" progId="Equation.DSMT4">
                  <p:embed/>
                </p:oleObj>
              </mc:Choice>
              <mc:Fallback>
                <p:oleObj name="Equation" r:id="rId39" imgW="799920" imgH="177480" progId="Equation.DSMT4">
                  <p:embed/>
                  <p:pic>
                    <p:nvPicPr>
                      <p:cNvPr id="0" name=""/>
                      <p:cNvPicPr>
                        <a:picLocks noChangeAspect="1" noChangeArrowheads="1"/>
                      </p:cNvPicPr>
                      <p:nvPr/>
                    </p:nvPicPr>
                    <p:blipFill>
                      <a:blip r:embed="rId40"/>
                      <a:srcRect/>
                      <a:stretch>
                        <a:fillRect/>
                      </a:stretch>
                    </p:blipFill>
                    <p:spPr bwMode="auto">
                      <a:xfrm>
                        <a:off x="5852356" y="3580408"/>
                        <a:ext cx="13589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1894897554"/>
              </p:ext>
            </p:extLst>
          </p:nvPr>
        </p:nvGraphicFramePr>
        <p:xfrm>
          <a:off x="71152" y="3812108"/>
          <a:ext cx="2160588" cy="863600"/>
        </p:xfrm>
        <a:graphic>
          <a:graphicData uri="http://schemas.openxmlformats.org/presentationml/2006/ole">
            <mc:AlternateContent xmlns:mc="http://schemas.openxmlformats.org/markup-compatibility/2006">
              <mc:Choice xmlns:v="urn:schemas-microsoft-com:vml" Requires="v">
                <p:oleObj spid="_x0000_s1811821" name="Equation" r:id="rId41" imgW="1269720" imgH="507960" progId="Equation.DSMT4">
                  <p:embed/>
                </p:oleObj>
              </mc:Choice>
              <mc:Fallback>
                <p:oleObj name="Equation" r:id="rId41" imgW="1269720" imgH="507960" progId="Equation.DSMT4">
                  <p:embed/>
                  <p:pic>
                    <p:nvPicPr>
                      <p:cNvPr id="0" name="Object 26"/>
                      <p:cNvPicPr>
                        <a:picLocks noChangeAspect="1" noChangeArrowheads="1"/>
                      </p:cNvPicPr>
                      <p:nvPr/>
                    </p:nvPicPr>
                    <p:blipFill>
                      <a:blip r:embed="rId42"/>
                      <a:srcRect/>
                      <a:stretch>
                        <a:fillRect/>
                      </a:stretch>
                    </p:blipFill>
                    <p:spPr bwMode="auto">
                      <a:xfrm>
                        <a:off x="71152" y="3812108"/>
                        <a:ext cx="2160588"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9" name="Right Arrow 38"/>
          <p:cNvSpPr/>
          <p:nvPr/>
        </p:nvSpPr>
        <p:spPr>
          <a:xfrm>
            <a:off x="2441378" y="4004508"/>
            <a:ext cx="528442" cy="478797"/>
          </a:xfrm>
          <a:prstGeom prst="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4574735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1691680" y="25574"/>
            <a:ext cx="5904656"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Уравнение теплопроводности</a:t>
            </a:r>
          </a:p>
        </p:txBody>
      </p:sp>
      <p:graphicFrame>
        <p:nvGraphicFramePr>
          <p:cNvPr id="5" name="Object 4"/>
          <p:cNvGraphicFramePr>
            <a:graphicFrameLocks noChangeAspect="1"/>
          </p:cNvGraphicFramePr>
          <p:nvPr>
            <p:extLst>
              <p:ext uri="{D42A27DB-BD31-4B8C-83A1-F6EECF244321}">
                <p14:modId xmlns:p14="http://schemas.microsoft.com/office/powerpoint/2010/main" val="1540016900"/>
              </p:ext>
            </p:extLst>
          </p:nvPr>
        </p:nvGraphicFramePr>
        <p:xfrm>
          <a:off x="395536" y="1107038"/>
          <a:ext cx="2135187" cy="733425"/>
        </p:xfrm>
        <a:graphic>
          <a:graphicData uri="http://schemas.openxmlformats.org/presentationml/2006/ole">
            <mc:AlternateContent xmlns:mc="http://schemas.openxmlformats.org/markup-compatibility/2006">
              <mc:Choice xmlns:v="urn:schemas-microsoft-com:vml" Requires="v">
                <p:oleObj spid="_x0000_s1792670" name="Equation" r:id="rId3" imgW="1257120" imgH="431640" progId="Equation.DSMT4">
                  <p:embed/>
                </p:oleObj>
              </mc:Choice>
              <mc:Fallback>
                <p:oleObj name="Equation" r:id="rId3" imgW="1257120" imgH="431640" progId="Equation.DSMT4">
                  <p:embed/>
                  <p:pic>
                    <p:nvPicPr>
                      <p:cNvPr id="0" name="Object 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107038"/>
                        <a:ext cx="2135187" cy="733425"/>
                      </a:xfrm>
                      <a:prstGeom prst="rect">
                        <a:avLst/>
                      </a:prstGeom>
                      <a:noFill/>
                      <a:ln w="3175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p:cNvSpPr/>
          <p:nvPr/>
        </p:nvSpPr>
        <p:spPr>
          <a:xfrm>
            <a:off x="3275856" y="986066"/>
            <a:ext cx="3312368" cy="1092607"/>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Удельная теплоемкость</a:t>
            </a:r>
          </a:p>
          <a:p>
            <a:pPr algn="just">
              <a:spcAft>
                <a:spcPts val="1200"/>
              </a:spcAft>
            </a:pPr>
            <a:r>
              <a:rPr lang="ru-RU" sz="1500" dirty="0">
                <a:latin typeface="Arial" pitchFamily="34" charset="0"/>
                <a:cs typeface="Arial" pitchFamily="34" charset="0"/>
              </a:rPr>
              <a:t>Плотность</a:t>
            </a:r>
          </a:p>
          <a:p>
            <a:pPr algn="just">
              <a:spcAft>
                <a:spcPts val="1200"/>
              </a:spcAft>
            </a:pPr>
            <a:r>
              <a:rPr lang="ru-RU" sz="1500" dirty="0">
                <a:latin typeface="Arial" pitchFamily="34" charset="0"/>
                <a:cs typeface="Arial" pitchFamily="34" charset="0"/>
              </a:rPr>
              <a:t>Коэффициент теплопроводности</a:t>
            </a:r>
            <a:endParaRPr lang="ru-RU" sz="1500" i="1" dirty="0"/>
          </a:p>
        </p:txBody>
      </p:sp>
      <p:graphicFrame>
        <p:nvGraphicFramePr>
          <p:cNvPr id="7" name="Object 6"/>
          <p:cNvGraphicFramePr>
            <a:graphicFrameLocks noChangeAspect="1"/>
          </p:cNvGraphicFramePr>
          <p:nvPr>
            <p:extLst>
              <p:ext uri="{D42A27DB-BD31-4B8C-83A1-F6EECF244321}">
                <p14:modId xmlns:p14="http://schemas.microsoft.com/office/powerpoint/2010/main" val="3414682979"/>
              </p:ext>
            </p:extLst>
          </p:nvPr>
        </p:nvGraphicFramePr>
        <p:xfrm>
          <a:off x="3029794" y="970394"/>
          <a:ext cx="238125" cy="279400"/>
        </p:xfrm>
        <a:graphic>
          <a:graphicData uri="http://schemas.openxmlformats.org/presentationml/2006/ole">
            <mc:AlternateContent xmlns:mc="http://schemas.openxmlformats.org/markup-compatibility/2006">
              <mc:Choice xmlns:v="urn:schemas-microsoft-com:vml" Requires="v">
                <p:oleObj spid="_x0000_s1792671" name="Equation" r:id="rId5" imgW="139680" imgH="164880" progId="Equation.DSMT4">
                  <p:embed/>
                </p:oleObj>
              </mc:Choice>
              <mc:Fallback>
                <p:oleObj name="Equation" r:id="rId5" imgW="139680" imgH="164880" progId="Equation.DSMT4">
                  <p:embed/>
                  <p:pic>
                    <p:nvPicPr>
                      <p:cNvPr id="0" name="Object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29794" y="970394"/>
                        <a:ext cx="2381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108248607"/>
              </p:ext>
            </p:extLst>
          </p:nvPr>
        </p:nvGraphicFramePr>
        <p:xfrm>
          <a:off x="3018681" y="1392669"/>
          <a:ext cx="257175" cy="279400"/>
        </p:xfrm>
        <a:graphic>
          <a:graphicData uri="http://schemas.openxmlformats.org/presentationml/2006/ole">
            <mc:AlternateContent xmlns:mc="http://schemas.openxmlformats.org/markup-compatibility/2006">
              <mc:Choice xmlns:v="urn:schemas-microsoft-com:vml" Requires="v">
                <p:oleObj spid="_x0000_s1792672" name="Equation" r:id="rId7" imgW="152280" imgH="164880" progId="Equation.DSMT4">
                  <p:embed/>
                </p:oleObj>
              </mc:Choice>
              <mc:Fallback>
                <p:oleObj name="Equation" r:id="rId7" imgW="152280" imgH="164880" progId="Equation.DSMT4">
                  <p:embed/>
                  <p:pic>
                    <p:nvPicPr>
                      <p:cNvPr id="0" name="Object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18681" y="1392669"/>
                        <a:ext cx="2571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945088709"/>
              </p:ext>
            </p:extLst>
          </p:nvPr>
        </p:nvGraphicFramePr>
        <p:xfrm>
          <a:off x="3018681" y="1745094"/>
          <a:ext cx="238125" cy="301625"/>
        </p:xfrm>
        <a:graphic>
          <a:graphicData uri="http://schemas.openxmlformats.org/presentationml/2006/ole">
            <mc:AlternateContent xmlns:mc="http://schemas.openxmlformats.org/markup-compatibility/2006">
              <mc:Choice xmlns:v="urn:schemas-microsoft-com:vml" Requires="v">
                <p:oleObj spid="_x0000_s1792673" name="Equation" r:id="rId9" imgW="139680" imgH="177480" progId="Equation.DSMT4">
                  <p:embed/>
                </p:oleObj>
              </mc:Choice>
              <mc:Fallback>
                <p:oleObj name="Equation" r:id="rId9" imgW="139680" imgH="177480" progId="Equation.DSMT4">
                  <p:embed/>
                  <p:pic>
                    <p:nvPicPr>
                      <p:cNvPr id="0" name="Object 3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18681" y="1745094"/>
                        <a:ext cx="238125"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0" name="Rectangle 9"/>
          <p:cNvSpPr/>
          <p:nvPr/>
        </p:nvSpPr>
        <p:spPr>
          <a:xfrm>
            <a:off x="6660232" y="1196752"/>
            <a:ext cx="2376264"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Могут быть функциями координаты </a:t>
            </a:r>
            <a:r>
              <a:rPr lang="en-US" sz="1500" dirty="0">
                <a:latin typeface="Arial" pitchFamily="34" charset="0"/>
                <a:cs typeface="Arial" pitchFamily="34" charset="0"/>
              </a:rPr>
              <a:t>x</a:t>
            </a:r>
            <a:endParaRPr lang="ru-RU" sz="1500" i="1" dirty="0"/>
          </a:p>
        </p:txBody>
      </p:sp>
      <p:sp>
        <p:nvSpPr>
          <p:cNvPr id="11" name="Right Brace 10"/>
          <p:cNvSpPr/>
          <p:nvPr/>
        </p:nvSpPr>
        <p:spPr>
          <a:xfrm>
            <a:off x="6372200" y="986066"/>
            <a:ext cx="216024" cy="1092607"/>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aphicFrame>
        <p:nvGraphicFramePr>
          <p:cNvPr id="12" name="Object 11"/>
          <p:cNvGraphicFramePr>
            <a:graphicFrameLocks noChangeAspect="1"/>
          </p:cNvGraphicFramePr>
          <p:nvPr>
            <p:extLst>
              <p:ext uri="{D42A27DB-BD31-4B8C-83A1-F6EECF244321}">
                <p14:modId xmlns:p14="http://schemas.microsoft.com/office/powerpoint/2010/main" val="2903031461"/>
              </p:ext>
            </p:extLst>
          </p:nvPr>
        </p:nvGraphicFramePr>
        <p:xfrm>
          <a:off x="395536" y="2548940"/>
          <a:ext cx="1639887" cy="712788"/>
        </p:xfrm>
        <a:graphic>
          <a:graphicData uri="http://schemas.openxmlformats.org/presentationml/2006/ole">
            <mc:AlternateContent xmlns:mc="http://schemas.openxmlformats.org/markup-compatibility/2006">
              <mc:Choice xmlns:v="urn:schemas-microsoft-com:vml" Requires="v">
                <p:oleObj spid="_x0000_s1792674" name="Equation" r:id="rId11" imgW="965160" imgH="419040" progId="Equation.DSMT4">
                  <p:embed/>
                </p:oleObj>
              </mc:Choice>
              <mc:Fallback>
                <p:oleObj name="Equation" r:id="rId11" imgW="965160" imgH="419040" progId="Equation.DSMT4">
                  <p:embed/>
                  <p:pic>
                    <p:nvPicPr>
                      <p:cNvPr id="0" name=""/>
                      <p:cNvPicPr>
                        <a:picLocks noChangeAspect="1" noChangeArrowheads="1"/>
                      </p:cNvPicPr>
                      <p:nvPr/>
                    </p:nvPicPr>
                    <p:blipFill>
                      <a:blip r:embed="rId12"/>
                      <a:srcRect/>
                      <a:stretch>
                        <a:fillRect/>
                      </a:stretch>
                    </p:blipFill>
                    <p:spPr bwMode="auto">
                      <a:xfrm>
                        <a:off x="395536" y="2548940"/>
                        <a:ext cx="1639887" cy="712788"/>
                      </a:xfrm>
                      <a:prstGeom prst="rect">
                        <a:avLst/>
                      </a:prstGeom>
                      <a:noFill/>
                      <a:ln w="3175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442415195"/>
              </p:ext>
            </p:extLst>
          </p:nvPr>
        </p:nvGraphicFramePr>
        <p:xfrm>
          <a:off x="3059832" y="3046894"/>
          <a:ext cx="1062037" cy="301625"/>
        </p:xfrm>
        <a:graphic>
          <a:graphicData uri="http://schemas.openxmlformats.org/presentationml/2006/ole">
            <mc:AlternateContent xmlns:mc="http://schemas.openxmlformats.org/markup-compatibility/2006">
              <mc:Choice xmlns:v="urn:schemas-microsoft-com:vml" Requires="v">
                <p:oleObj spid="_x0000_s1792675" name="Equation" r:id="rId13" imgW="622080" imgH="177480" progId="Equation.DSMT4">
                  <p:embed/>
                </p:oleObj>
              </mc:Choice>
              <mc:Fallback>
                <p:oleObj name="Equation" r:id="rId13" imgW="622080" imgH="177480" progId="Equation.DSMT4">
                  <p:embed/>
                  <p:pic>
                    <p:nvPicPr>
                      <p:cNvPr id="0" name=""/>
                      <p:cNvPicPr>
                        <a:picLocks noChangeAspect="1" noChangeArrowheads="1"/>
                      </p:cNvPicPr>
                      <p:nvPr/>
                    </p:nvPicPr>
                    <p:blipFill>
                      <a:blip r:embed="rId14"/>
                      <a:srcRect/>
                      <a:stretch>
                        <a:fillRect/>
                      </a:stretch>
                    </p:blipFill>
                    <p:spPr bwMode="auto">
                      <a:xfrm>
                        <a:off x="3059832" y="3046894"/>
                        <a:ext cx="106203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4" name="Rectangle 13"/>
          <p:cNvSpPr/>
          <p:nvPr/>
        </p:nvSpPr>
        <p:spPr>
          <a:xfrm>
            <a:off x="2987240" y="2492896"/>
            <a:ext cx="4861124"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Уравнение теплопроводности для среды с постоянным коэффициентом теплопроводности</a:t>
            </a:r>
            <a:endParaRPr lang="ru-RU" sz="1500" i="1" dirty="0"/>
          </a:p>
        </p:txBody>
      </p:sp>
      <p:graphicFrame>
        <p:nvGraphicFramePr>
          <p:cNvPr id="15" name="Object 14"/>
          <p:cNvGraphicFramePr>
            <a:graphicFrameLocks noChangeAspect="1"/>
          </p:cNvGraphicFramePr>
          <p:nvPr>
            <p:extLst>
              <p:ext uri="{D42A27DB-BD31-4B8C-83A1-F6EECF244321}">
                <p14:modId xmlns:p14="http://schemas.microsoft.com/office/powerpoint/2010/main" val="2991451086"/>
              </p:ext>
            </p:extLst>
          </p:nvPr>
        </p:nvGraphicFramePr>
        <p:xfrm>
          <a:off x="414586" y="3717032"/>
          <a:ext cx="1317625" cy="712787"/>
        </p:xfrm>
        <a:graphic>
          <a:graphicData uri="http://schemas.openxmlformats.org/presentationml/2006/ole">
            <mc:AlternateContent xmlns:mc="http://schemas.openxmlformats.org/markup-compatibility/2006">
              <mc:Choice xmlns:v="urn:schemas-microsoft-com:vml" Requires="v">
                <p:oleObj spid="_x0000_s1792676" name="Equation" r:id="rId15" imgW="774360" imgH="419040" progId="Equation.DSMT4">
                  <p:embed/>
                </p:oleObj>
              </mc:Choice>
              <mc:Fallback>
                <p:oleObj name="Equation" r:id="rId15" imgW="774360" imgH="419040" progId="Equation.DSMT4">
                  <p:embed/>
                  <p:pic>
                    <p:nvPicPr>
                      <p:cNvPr id="0" name=""/>
                      <p:cNvPicPr>
                        <a:picLocks noChangeAspect="1" noChangeArrowheads="1"/>
                      </p:cNvPicPr>
                      <p:nvPr/>
                    </p:nvPicPr>
                    <p:blipFill>
                      <a:blip r:embed="rId16"/>
                      <a:srcRect/>
                      <a:stretch>
                        <a:fillRect/>
                      </a:stretch>
                    </p:blipFill>
                    <p:spPr bwMode="auto">
                      <a:xfrm>
                        <a:off x="414586" y="3717032"/>
                        <a:ext cx="1317625" cy="712787"/>
                      </a:xfrm>
                      <a:prstGeom prst="rect">
                        <a:avLst/>
                      </a:prstGeom>
                      <a:noFill/>
                      <a:ln w="3175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195523153"/>
              </p:ext>
            </p:extLst>
          </p:nvPr>
        </p:nvGraphicFramePr>
        <p:xfrm>
          <a:off x="3094038" y="3729038"/>
          <a:ext cx="890587" cy="711200"/>
        </p:xfrm>
        <a:graphic>
          <a:graphicData uri="http://schemas.openxmlformats.org/presentationml/2006/ole">
            <mc:AlternateContent xmlns:mc="http://schemas.openxmlformats.org/markup-compatibility/2006">
              <mc:Choice xmlns:v="urn:schemas-microsoft-com:vml" Requires="v">
                <p:oleObj spid="_x0000_s1792677" name="Equation" r:id="rId17" imgW="520560" imgH="419040" progId="Equation.DSMT4">
                  <p:embed/>
                </p:oleObj>
              </mc:Choice>
              <mc:Fallback>
                <p:oleObj name="Equation" r:id="rId17" imgW="520560" imgH="419040" progId="Equation.DSMT4">
                  <p:embed/>
                  <p:pic>
                    <p:nvPicPr>
                      <p:cNvPr id="0" name=""/>
                      <p:cNvPicPr>
                        <a:picLocks noChangeAspect="1" noChangeArrowheads="1"/>
                      </p:cNvPicPr>
                      <p:nvPr/>
                    </p:nvPicPr>
                    <p:blipFill>
                      <a:blip r:embed="rId18"/>
                      <a:srcRect/>
                      <a:stretch>
                        <a:fillRect/>
                      </a:stretch>
                    </p:blipFill>
                    <p:spPr bwMode="auto">
                      <a:xfrm>
                        <a:off x="3094038" y="3729038"/>
                        <a:ext cx="890587"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7" name="Rectangle 16"/>
          <p:cNvSpPr/>
          <p:nvPr/>
        </p:nvSpPr>
        <p:spPr>
          <a:xfrm>
            <a:off x="4211960" y="3873996"/>
            <a:ext cx="3889524" cy="323165"/>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Коэффициент </a:t>
            </a:r>
            <a:r>
              <a:rPr lang="ru-RU" sz="1500" dirty="0" err="1">
                <a:latin typeface="Arial" pitchFamily="34" charset="0"/>
                <a:cs typeface="Arial" pitchFamily="34" charset="0"/>
              </a:rPr>
              <a:t>температуропроводности</a:t>
            </a:r>
            <a:endParaRPr lang="ru-RU" sz="1500" i="1" dirty="0"/>
          </a:p>
        </p:txBody>
      </p:sp>
      <p:graphicFrame>
        <p:nvGraphicFramePr>
          <p:cNvPr id="18" name="Object 17"/>
          <p:cNvGraphicFramePr>
            <a:graphicFrameLocks noChangeAspect="1"/>
          </p:cNvGraphicFramePr>
          <p:nvPr>
            <p:extLst>
              <p:ext uri="{D42A27DB-BD31-4B8C-83A1-F6EECF244321}">
                <p14:modId xmlns:p14="http://schemas.microsoft.com/office/powerpoint/2010/main" val="789546980"/>
              </p:ext>
            </p:extLst>
          </p:nvPr>
        </p:nvGraphicFramePr>
        <p:xfrm>
          <a:off x="7967663" y="3716338"/>
          <a:ext cx="630237" cy="819150"/>
        </p:xfrm>
        <a:graphic>
          <a:graphicData uri="http://schemas.openxmlformats.org/presentationml/2006/ole">
            <mc:AlternateContent xmlns:mc="http://schemas.openxmlformats.org/markup-compatibility/2006">
              <mc:Choice xmlns:v="urn:schemas-microsoft-com:vml" Requires="v">
                <p:oleObj spid="_x0000_s1792678" name="Equation" r:id="rId19" imgW="368280" imgH="482400" progId="Equation.DSMT4">
                  <p:embed/>
                </p:oleObj>
              </mc:Choice>
              <mc:Fallback>
                <p:oleObj name="Equation" r:id="rId19" imgW="368280" imgH="482400" progId="Equation.DSMT4">
                  <p:embed/>
                  <p:pic>
                    <p:nvPicPr>
                      <p:cNvPr id="0" name=""/>
                      <p:cNvPicPr>
                        <a:picLocks noChangeAspect="1" noChangeArrowheads="1"/>
                      </p:cNvPicPr>
                      <p:nvPr/>
                    </p:nvPicPr>
                    <p:blipFill>
                      <a:blip r:embed="rId20"/>
                      <a:srcRect/>
                      <a:stretch>
                        <a:fillRect/>
                      </a:stretch>
                    </p:blipFill>
                    <p:spPr bwMode="auto">
                      <a:xfrm>
                        <a:off x="7967663" y="3716338"/>
                        <a:ext cx="630237"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3165242018"/>
              </p:ext>
            </p:extLst>
          </p:nvPr>
        </p:nvGraphicFramePr>
        <p:xfrm>
          <a:off x="433213" y="4797152"/>
          <a:ext cx="2895601" cy="820737"/>
        </p:xfrm>
        <a:graphic>
          <a:graphicData uri="http://schemas.openxmlformats.org/presentationml/2006/ole">
            <mc:AlternateContent xmlns:mc="http://schemas.openxmlformats.org/markup-compatibility/2006">
              <mc:Choice xmlns:v="urn:schemas-microsoft-com:vml" Requires="v">
                <p:oleObj spid="_x0000_s1792679" name="Equation" r:id="rId21" imgW="1701720" imgH="482400" progId="Equation.DSMT4">
                  <p:embed/>
                </p:oleObj>
              </mc:Choice>
              <mc:Fallback>
                <p:oleObj name="Equation" r:id="rId21" imgW="1701720" imgH="482400" progId="Equation.DSMT4">
                  <p:embed/>
                  <p:pic>
                    <p:nvPicPr>
                      <p:cNvPr id="0" name=""/>
                      <p:cNvPicPr>
                        <a:picLocks noChangeAspect="1" noChangeArrowheads="1"/>
                      </p:cNvPicPr>
                      <p:nvPr/>
                    </p:nvPicPr>
                    <p:blipFill>
                      <a:blip r:embed="rId22"/>
                      <a:srcRect/>
                      <a:stretch>
                        <a:fillRect/>
                      </a:stretch>
                    </p:blipFill>
                    <p:spPr bwMode="auto">
                      <a:xfrm>
                        <a:off x="433213" y="4797152"/>
                        <a:ext cx="2895601" cy="820737"/>
                      </a:xfrm>
                      <a:prstGeom prst="rect">
                        <a:avLst/>
                      </a:prstGeom>
                      <a:noFill/>
                      <a:ln w="31750">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Rectangle 19"/>
          <p:cNvSpPr/>
          <p:nvPr/>
        </p:nvSpPr>
        <p:spPr>
          <a:xfrm>
            <a:off x="3779912" y="4797152"/>
            <a:ext cx="5112568"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Обобщение уравнения на случай трехмерной однородной среды (в декартовых координатах)</a:t>
            </a:r>
            <a:endParaRPr lang="ru-RU" sz="1500" i="1" dirty="0"/>
          </a:p>
        </p:txBody>
      </p:sp>
      <p:sp>
        <p:nvSpPr>
          <p:cNvPr id="21" name="Rectangle 20"/>
          <p:cNvSpPr/>
          <p:nvPr/>
        </p:nvSpPr>
        <p:spPr>
          <a:xfrm>
            <a:off x="410543" y="6165304"/>
            <a:ext cx="7437821" cy="553998"/>
          </a:xfrm>
          <a:prstGeom prst="rect">
            <a:avLst/>
          </a:prstGeom>
          <a:noFill/>
          <a:ln w="25400">
            <a:solidFill>
              <a:srgbClr val="C00000"/>
            </a:solidFill>
          </a:ln>
        </p:spPr>
        <p:txBody>
          <a:bodyPr wrap="square">
            <a:spAutoFit/>
          </a:bodyPr>
          <a:lstStyle/>
          <a:p>
            <a:pPr algn="just">
              <a:spcAft>
                <a:spcPts val="1200"/>
              </a:spcAft>
            </a:pPr>
            <a:r>
              <a:rPr lang="ru-RU" sz="1500" dirty="0">
                <a:latin typeface="Arial" pitchFamily="34" charset="0"/>
                <a:cs typeface="Arial" pitchFamily="34" charset="0"/>
              </a:rPr>
              <a:t>Уравнение описывает нестационарный процесс теплопроводности. Для решения уравнения необходимо задать как граничные, так и начальные условия.</a:t>
            </a:r>
            <a:endParaRPr lang="ru-RU" sz="1500" i="1" dirty="0"/>
          </a:p>
        </p:txBody>
      </p:sp>
    </p:spTree>
    <p:extLst>
      <p:ext uri="{BB962C8B-B14F-4D97-AF65-F5344CB8AC3E}">
        <p14:creationId xmlns:p14="http://schemas.microsoft.com/office/powerpoint/2010/main" val="20530378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2915816" y="25574"/>
            <a:ext cx="3744416"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Время релаксации</a:t>
            </a:r>
          </a:p>
        </p:txBody>
      </p:sp>
      <p:sp>
        <p:nvSpPr>
          <p:cNvPr id="5" name="Rectangle 4"/>
          <p:cNvSpPr/>
          <p:nvPr/>
        </p:nvSpPr>
        <p:spPr>
          <a:xfrm>
            <a:off x="179512" y="711742"/>
            <a:ext cx="8712968"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При отклонении некоторой величины от равновесного значения возникают факторы (например, потоки вещества, теплоты импульса), стремящиеся вернуть ее к этому значению. </a:t>
            </a:r>
          </a:p>
        </p:txBody>
      </p:sp>
      <p:sp>
        <p:nvSpPr>
          <p:cNvPr id="7" name="Rectangle 6"/>
          <p:cNvSpPr/>
          <p:nvPr/>
        </p:nvSpPr>
        <p:spPr>
          <a:xfrm>
            <a:off x="2123728" y="2295565"/>
            <a:ext cx="6624736" cy="784830"/>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Скорость приближения величины к равновесному значению пропорциональна ее отклонению от равновесного значения (при малых отклонениях). </a:t>
            </a:r>
          </a:p>
        </p:txBody>
      </p:sp>
      <p:graphicFrame>
        <p:nvGraphicFramePr>
          <p:cNvPr id="8" name="Object 7"/>
          <p:cNvGraphicFramePr>
            <a:graphicFrameLocks noChangeAspect="1"/>
          </p:cNvGraphicFramePr>
          <p:nvPr>
            <p:extLst>
              <p:ext uri="{D42A27DB-BD31-4B8C-83A1-F6EECF244321}">
                <p14:modId xmlns:p14="http://schemas.microsoft.com/office/powerpoint/2010/main" val="4199373958"/>
              </p:ext>
            </p:extLst>
          </p:nvPr>
        </p:nvGraphicFramePr>
        <p:xfrm>
          <a:off x="347068" y="2286397"/>
          <a:ext cx="1344612" cy="668337"/>
        </p:xfrm>
        <a:graphic>
          <a:graphicData uri="http://schemas.openxmlformats.org/presentationml/2006/ole">
            <mc:AlternateContent xmlns:mc="http://schemas.openxmlformats.org/markup-compatibility/2006">
              <mc:Choice xmlns:v="urn:schemas-microsoft-com:vml" Requires="v">
                <p:oleObj spid="_x0000_s1767415" name="Equation" r:id="rId3" imgW="787320" imgH="393480" progId="Equation.DSMT4">
                  <p:embed/>
                </p:oleObj>
              </mc:Choice>
              <mc:Fallback>
                <p:oleObj name="Equation" r:id="rId3" imgW="787320" imgH="393480" progId="Equation.DSMT4">
                  <p:embed/>
                  <p:pic>
                    <p:nvPicPr>
                      <p:cNvPr id="0" name=""/>
                      <p:cNvPicPr>
                        <a:picLocks noChangeAspect="1" noChangeArrowheads="1"/>
                      </p:cNvPicPr>
                      <p:nvPr/>
                    </p:nvPicPr>
                    <p:blipFill>
                      <a:blip r:embed="rId4"/>
                      <a:srcRect/>
                      <a:stretch>
                        <a:fillRect/>
                      </a:stretch>
                    </p:blipFill>
                    <p:spPr bwMode="auto">
                      <a:xfrm>
                        <a:off x="347068" y="2286397"/>
                        <a:ext cx="1344612"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899493772"/>
              </p:ext>
            </p:extLst>
          </p:nvPr>
        </p:nvGraphicFramePr>
        <p:xfrm>
          <a:off x="444526" y="1763291"/>
          <a:ext cx="1214437" cy="387350"/>
        </p:xfrm>
        <a:graphic>
          <a:graphicData uri="http://schemas.openxmlformats.org/presentationml/2006/ole">
            <mc:AlternateContent xmlns:mc="http://schemas.openxmlformats.org/markup-compatibility/2006">
              <mc:Choice xmlns:v="urn:schemas-microsoft-com:vml" Requires="v">
                <p:oleObj spid="_x0000_s1767416" name="Equation" r:id="rId5" imgW="711000" imgH="228600" progId="Equation.DSMT4">
                  <p:embed/>
                </p:oleObj>
              </mc:Choice>
              <mc:Fallback>
                <p:oleObj name="Equation" r:id="rId5" imgW="711000" imgH="228600" progId="Equation.DSMT4">
                  <p:embed/>
                  <p:pic>
                    <p:nvPicPr>
                      <p:cNvPr id="0" name=""/>
                      <p:cNvPicPr>
                        <a:picLocks noChangeAspect="1" noChangeArrowheads="1"/>
                      </p:cNvPicPr>
                      <p:nvPr/>
                    </p:nvPicPr>
                    <p:blipFill>
                      <a:blip r:embed="rId6"/>
                      <a:srcRect/>
                      <a:stretch>
                        <a:fillRect/>
                      </a:stretch>
                    </p:blipFill>
                    <p:spPr bwMode="auto">
                      <a:xfrm>
                        <a:off x="444526" y="1763291"/>
                        <a:ext cx="1214437"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459111783"/>
              </p:ext>
            </p:extLst>
          </p:nvPr>
        </p:nvGraphicFramePr>
        <p:xfrm>
          <a:off x="971600" y="1357214"/>
          <a:ext cx="282575" cy="388937"/>
        </p:xfrm>
        <a:graphic>
          <a:graphicData uri="http://schemas.openxmlformats.org/presentationml/2006/ole">
            <mc:AlternateContent xmlns:mc="http://schemas.openxmlformats.org/markup-compatibility/2006">
              <mc:Choice xmlns:v="urn:schemas-microsoft-com:vml" Requires="v">
                <p:oleObj spid="_x0000_s1767417" name="Equation" r:id="rId7" imgW="164880" imgH="228600" progId="Equation.DSMT4">
                  <p:embed/>
                </p:oleObj>
              </mc:Choice>
              <mc:Fallback>
                <p:oleObj name="Equation" r:id="rId7" imgW="164880" imgH="228600" progId="Equation.DSMT4">
                  <p:embed/>
                  <p:pic>
                    <p:nvPicPr>
                      <p:cNvPr id="0" name=""/>
                      <p:cNvPicPr>
                        <a:picLocks noChangeAspect="1" noChangeArrowheads="1"/>
                      </p:cNvPicPr>
                      <p:nvPr/>
                    </p:nvPicPr>
                    <p:blipFill>
                      <a:blip r:embed="rId8"/>
                      <a:srcRect/>
                      <a:stretch>
                        <a:fillRect/>
                      </a:stretch>
                    </p:blipFill>
                    <p:spPr bwMode="auto">
                      <a:xfrm>
                        <a:off x="971600" y="1357214"/>
                        <a:ext cx="282575"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1" name="Rectangle 10"/>
          <p:cNvSpPr/>
          <p:nvPr/>
        </p:nvSpPr>
        <p:spPr>
          <a:xfrm>
            <a:off x="2123728" y="1424970"/>
            <a:ext cx="4068452" cy="707886"/>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Равновесное значение</a:t>
            </a:r>
          </a:p>
          <a:p>
            <a:pPr algn="just">
              <a:spcAft>
                <a:spcPts val="1200"/>
              </a:spcAft>
            </a:pPr>
            <a:r>
              <a:rPr lang="ru-RU" sz="1500" dirty="0">
                <a:latin typeface="Arial" pitchFamily="34" charset="0"/>
                <a:cs typeface="Arial" pitchFamily="34" charset="0"/>
              </a:rPr>
              <a:t>Отклонение от равновесного значения</a:t>
            </a:r>
          </a:p>
        </p:txBody>
      </p:sp>
      <p:graphicFrame>
        <p:nvGraphicFramePr>
          <p:cNvPr id="12" name="Object 11"/>
          <p:cNvGraphicFramePr>
            <a:graphicFrameLocks noChangeAspect="1"/>
          </p:cNvGraphicFramePr>
          <p:nvPr>
            <p:extLst>
              <p:ext uri="{D42A27DB-BD31-4B8C-83A1-F6EECF244321}">
                <p14:modId xmlns:p14="http://schemas.microsoft.com/office/powerpoint/2010/main" val="2514138016"/>
              </p:ext>
            </p:extLst>
          </p:nvPr>
        </p:nvGraphicFramePr>
        <p:xfrm>
          <a:off x="179512" y="3933056"/>
          <a:ext cx="2644775" cy="733425"/>
        </p:xfrm>
        <a:graphic>
          <a:graphicData uri="http://schemas.openxmlformats.org/presentationml/2006/ole">
            <mc:AlternateContent xmlns:mc="http://schemas.openxmlformats.org/markup-compatibility/2006">
              <mc:Choice xmlns:v="urn:schemas-microsoft-com:vml" Requires="v">
                <p:oleObj spid="_x0000_s1767418" name="Equation" r:id="rId9" imgW="1549080" imgH="431640" progId="Equation.DSMT4">
                  <p:embed/>
                </p:oleObj>
              </mc:Choice>
              <mc:Fallback>
                <p:oleObj name="Equation" r:id="rId9" imgW="1549080" imgH="431640" progId="Equation.DSMT4">
                  <p:embed/>
                  <p:pic>
                    <p:nvPicPr>
                      <p:cNvPr id="0" name=""/>
                      <p:cNvPicPr>
                        <a:picLocks noChangeAspect="1" noChangeArrowheads="1"/>
                      </p:cNvPicPr>
                      <p:nvPr/>
                    </p:nvPicPr>
                    <p:blipFill>
                      <a:blip r:embed="rId10"/>
                      <a:srcRect/>
                      <a:stretch>
                        <a:fillRect/>
                      </a:stretch>
                    </p:blipFill>
                    <p:spPr bwMode="auto">
                      <a:xfrm>
                        <a:off x="179512" y="3933056"/>
                        <a:ext cx="264477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635300523"/>
              </p:ext>
            </p:extLst>
          </p:nvPr>
        </p:nvGraphicFramePr>
        <p:xfrm>
          <a:off x="827584" y="3356992"/>
          <a:ext cx="217488" cy="238125"/>
        </p:xfrm>
        <a:graphic>
          <a:graphicData uri="http://schemas.openxmlformats.org/presentationml/2006/ole">
            <mc:AlternateContent xmlns:mc="http://schemas.openxmlformats.org/markup-compatibility/2006">
              <mc:Choice xmlns:v="urn:schemas-microsoft-com:vml" Requires="v">
                <p:oleObj spid="_x0000_s1767419" name="Equation" r:id="rId11" imgW="126720" imgH="139680" progId="Equation.DSMT4">
                  <p:embed/>
                </p:oleObj>
              </mc:Choice>
              <mc:Fallback>
                <p:oleObj name="Equation" r:id="rId11" imgW="126720" imgH="139680" progId="Equation.DSMT4">
                  <p:embed/>
                  <p:pic>
                    <p:nvPicPr>
                      <p:cNvPr id="0" name=""/>
                      <p:cNvPicPr>
                        <a:picLocks noChangeAspect="1" noChangeArrowheads="1"/>
                      </p:cNvPicPr>
                      <p:nvPr/>
                    </p:nvPicPr>
                    <p:blipFill>
                      <a:blip r:embed="rId12"/>
                      <a:srcRect/>
                      <a:stretch>
                        <a:fillRect/>
                      </a:stretch>
                    </p:blipFill>
                    <p:spPr bwMode="auto">
                      <a:xfrm>
                        <a:off x="827584" y="3356992"/>
                        <a:ext cx="217488"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4" name="Rectangle 13"/>
          <p:cNvSpPr/>
          <p:nvPr/>
        </p:nvSpPr>
        <p:spPr>
          <a:xfrm>
            <a:off x="2123728" y="3212976"/>
            <a:ext cx="6624736"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Величина, обратная коэффициенту пропорциональности, является временем релаксации</a:t>
            </a:r>
          </a:p>
        </p:txBody>
      </p:sp>
      <p:sp>
        <p:nvSpPr>
          <p:cNvPr id="15" name="Rectangle 14"/>
          <p:cNvSpPr/>
          <p:nvPr/>
        </p:nvSpPr>
        <p:spPr>
          <a:xfrm>
            <a:off x="3088703" y="3933056"/>
            <a:ext cx="5541987" cy="784830"/>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Решение дается в виде убывающей экспоненты. Через время, равное нескольким временам релаксации, отклонение будет практически равно нулю</a:t>
            </a:r>
          </a:p>
        </p:txBody>
      </p:sp>
      <p:pic>
        <p:nvPicPr>
          <p:cNvPr id="1492012" name="Picture 44" descr="D:\documentsECLbureau\CondMatter\Molecule\LecturePPT\fig_im\fig_ExpDecay.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665015" y="4913172"/>
            <a:ext cx="4680520" cy="181969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7" name="Object 16"/>
          <p:cNvGraphicFramePr>
            <a:graphicFrameLocks noChangeAspect="1"/>
          </p:cNvGraphicFramePr>
          <p:nvPr>
            <p:extLst>
              <p:ext uri="{D42A27DB-BD31-4B8C-83A1-F6EECF244321}">
                <p14:modId xmlns:p14="http://schemas.microsoft.com/office/powerpoint/2010/main" val="4022563265"/>
              </p:ext>
            </p:extLst>
          </p:nvPr>
        </p:nvGraphicFramePr>
        <p:xfrm>
          <a:off x="703652" y="4913172"/>
          <a:ext cx="990360" cy="666360"/>
        </p:xfrm>
        <a:graphic>
          <a:graphicData uri="http://schemas.openxmlformats.org/presentationml/2006/ole">
            <mc:AlternateContent xmlns:mc="http://schemas.openxmlformats.org/markup-compatibility/2006">
              <mc:Choice xmlns:v="urn:schemas-microsoft-com:vml" Requires="v">
                <p:oleObj spid="_x0000_s1767420" name="Equation" r:id="rId14" imgW="660240" imgH="444240" progId="Equation.DSMT4">
                  <p:embed/>
                </p:oleObj>
              </mc:Choice>
              <mc:Fallback>
                <p:oleObj name="Equation" r:id="rId14" imgW="660240" imgH="444240" progId="Equation.DSMT4">
                  <p:embed/>
                  <p:pic>
                    <p:nvPicPr>
                      <p:cNvPr id="0" name=""/>
                      <p:cNvPicPr>
                        <a:picLocks noChangeAspect="1" noChangeArrowheads="1"/>
                      </p:cNvPicPr>
                      <p:nvPr/>
                    </p:nvPicPr>
                    <p:blipFill>
                      <a:blip r:embed="rId15"/>
                      <a:srcRect/>
                      <a:stretch>
                        <a:fillRect/>
                      </a:stretch>
                    </p:blipFill>
                    <p:spPr bwMode="auto">
                      <a:xfrm>
                        <a:off x="703652" y="4913172"/>
                        <a:ext cx="990360" cy="666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2941370397"/>
              </p:ext>
            </p:extLst>
          </p:nvPr>
        </p:nvGraphicFramePr>
        <p:xfrm>
          <a:off x="5792130" y="6093296"/>
          <a:ext cx="400050" cy="266700"/>
        </p:xfrm>
        <a:graphic>
          <a:graphicData uri="http://schemas.openxmlformats.org/presentationml/2006/ole">
            <mc:AlternateContent xmlns:mc="http://schemas.openxmlformats.org/markup-compatibility/2006">
              <mc:Choice xmlns:v="urn:schemas-microsoft-com:vml" Requires="v">
                <p:oleObj spid="_x0000_s1767421" name="Equation" r:id="rId16" imgW="266400" imgH="177480" progId="Equation.DSMT4">
                  <p:embed/>
                </p:oleObj>
              </mc:Choice>
              <mc:Fallback>
                <p:oleObj name="Equation" r:id="rId16" imgW="266400" imgH="177480" progId="Equation.DSMT4">
                  <p:embed/>
                  <p:pic>
                    <p:nvPicPr>
                      <p:cNvPr id="0" name=""/>
                      <p:cNvPicPr>
                        <a:picLocks noChangeAspect="1" noChangeArrowheads="1"/>
                      </p:cNvPicPr>
                      <p:nvPr/>
                    </p:nvPicPr>
                    <p:blipFill>
                      <a:blip r:embed="rId17"/>
                      <a:srcRect/>
                      <a:stretch>
                        <a:fillRect/>
                      </a:stretch>
                    </p:blipFill>
                    <p:spPr bwMode="auto">
                      <a:xfrm>
                        <a:off x="5792130" y="6093296"/>
                        <a:ext cx="40005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3782941204"/>
              </p:ext>
            </p:extLst>
          </p:nvPr>
        </p:nvGraphicFramePr>
        <p:xfrm>
          <a:off x="6588224" y="5085184"/>
          <a:ext cx="1928813" cy="1295400"/>
        </p:xfrm>
        <a:graphic>
          <a:graphicData uri="http://schemas.openxmlformats.org/presentationml/2006/ole">
            <mc:AlternateContent xmlns:mc="http://schemas.openxmlformats.org/markup-compatibility/2006">
              <mc:Choice xmlns:v="urn:schemas-microsoft-com:vml" Requires="v">
                <p:oleObj spid="_x0000_s1767422" name="Equation" r:id="rId18" imgW="1130040" imgH="761760" progId="Equation.DSMT4">
                  <p:embed/>
                </p:oleObj>
              </mc:Choice>
              <mc:Fallback>
                <p:oleObj name="Equation" r:id="rId18" imgW="1130040" imgH="761760" progId="Equation.DSMT4">
                  <p:embed/>
                  <p:pic>
                    <p:nvPicPr>
                      <p:cNvPr id="0" name=""/>
                      <p:cNvPicPr>
                        <a:picLocks noChangeAspect="1" noChangeArrowheads="1"/>
                      </p:cNvPicPr>
                      <p:nvPr/>
                    </p:nvPicPr>
                    <p:blipFill>
                      <a:blip r:embed="rId19"/>
                      <a:srcRect/>
                      <a:stretch>
                        <a:fillRect/>
                      </a:stretch>
                    </p:blipFill>
                    <p:spPr bwMode="auto">
                      <a:xfrm>
                        <a:off x="6588224" y="5085184"/>
                        <a:ext cx="1928813"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5693339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738349" y="2040291"/>
            <a:ext cx="2000250" cy="1590675"/>
          </a:xfrm>
          <a:custGeom>
            <a:avLst/>
            <a:gdLst>
              <a:gd name="connsiteX0" fmla="*/ 0 w 2000250"/>
              <a:gd name="connsiteY0" fmla="*/ 809625 h 1590675"/>
              <a:gd name="connsiteX1" fmla="*/ 0 w 2000250"/>
              <a:gd name="connsiteY1" fmla="*/ 809625 h 1590675"/>
              <a:gd name="connsiteX2" fmla="*/ 28575 w 2000250"/>
              <a:gd name="connsiteY2" fmla="*/ 723900 h 1590675"/>
              <a:gd name="connsiteX3" fmla="*/ 47625 w 2000250"/>
              <a:gd name="connsiteY3" fmla="*/ 685800 h 1590675"/>
              <a:gd name="connsiteX4" fmla="*/ 57150 w 2000250"/>
              <a:gd name="connsiteY4" fmla="*/ 628650 h 1590675"/>
              <a:gd name="connsiteX5" fmla="*/ 76200 w 2000250"/>
              <a:gd name="connsiteY5" fmla="*/ 571500 h 1590675"/>
              <a:gd name="connsiteX6" fmla="*/ 85725 w 2000250"/>
              <a:gd name="connsiteY6" fmla="*/ 466725 h 1590675"/>
              <a:gd name="connsiteX7" fmla="*/ 104775 w 2000250"/>
              <a:gd name="connsiteY7" fmla="*/ 428625 h 1590675"/>
              <a:gd name="connsiteX8" fmla="*/ 123825 w 2000250"/>
              <a:gd name="connsiteY8" fmla="*/ 371475 h 1590675"/>
              <a:gd name="connsiteX9" fmla="*/ 152400 w 2000250"/>
              <a:gd name="connsiteY9" fmla="*/ 314325 h 1590675"/>
              <a:gd name="connsiteX10" fmla="*/ 161925 w 2000250"/>
              <a:gd name="connsiteY10" fmla="*/ 276225 h 1590675"/>
              <a:gd name="connsiteX11" fmla="*/ 257175 w 2000250"/>
              <a:gd name="connsiteY11" fmla="*/ 133350 h 1590675"/>
              <a:gd name="connsiteX12" fmla="*/ 285750 w 2000250"/>
              <a:gd name="connsiteY12" fmla="*/ 114300 h 1590675"/>
              <a:gd name="connsiteX13" fmla="*/ 342900 w 2000250"/>
              <a:gd name="connsiteY13" fmla="*/ 76200 h 1590675"/>
              <a:gd name="connsiteX14" fmla="*/ 371475 w 2000250"/>
              <a:gd name="connsiteY14" fmla="*/ 47625 h 1590675"/>
              <a:gd name="connsiteX15" fmla="*/ 419100 w 2000250"/>
              <a:gd name="connsiteY15" fmla="*/ 38100 h 1590675"/>
              <a:gd name="connsiteX16" fmla="*/ 495300 w 2000250"/>
              <a:gd name="connsiteY16" fmla="*/ 9525 h 1590675"/>
              <a:gd name="connsiteX17" fmla="*/ 542925 w 2000250"/>
              <a:gd name="connsiteY17" fmla="*/ 0 h 1590675"/>
              <a:gd name="connsiteX18" fmla="*/ 723900 w 2000250"/>
              <a:gd name="connsiteY18" fmla="*/ 9525 h 1590675"/>
              <a:gd name="connsiteX19" fmla="*/ 752475 w 2000250"/>
              <a:gd name="connsiteY19" fmla="*/ 28575 h 1590675"/>
              <a:gd name="connsiteX20" fmla="*/ 819150 w 2000250"/>
              <a:gd name="connsiteY20" fmla="*/ 57150 h 1590675"/>
              <a:gd name="connsiteX21" fmla="*/ 895350 w 2000250"/>
              <a:gd name="connsiteY21" fmla="*/ 114300 h 1590675"/>
              <a:gd name="connsiteX22" fmla="*/ 981075 w 2000250"/>
              <a:gd name="connsiteY22" fmla="*/ 180975 h 1590675"/>
              <a:gd name="connsiteX23" fmla="*/ 1019175 w 2000250"/>
              <a:gd name="connsiteY23" fmla="*/ 190500 h 1590675"/>
              <a:gd name="connsiteX24" fmla="*/ 1047750 w 2000250"/>
              <a:gd name="connsiteY24" fmla="*/ 209550 h 1590675"/>
              <a:gd name="connsiteX25" fmla="*/ 1095375 w 2000250"/>
              <a:gd name="connsiteY25" fmla="*/ 219075 h 1590675"/>
              <a:gd name="connsiteX26" fmla="*/ 1209675 w 2000250"/>
              <a:gd name="connsiteY26" fmla="*/ 238125 h 1590675"/>
              <a:gd name="connsiteX27" fmla="*/ 1266825 w 2000250"/>
              <a:gd name="connsiteY27" fmla="*/ 247650 h 1590675"/>
              <a:gd name="connsiteX28" fmla="*/ 1295400 w 2000250"/>
              <a:gd name="connsiteY28" fmla="*/ 257175 h 1590675"/>
              <a:gd name="connsiteX29" fmla="*/ 1390650 w 2000250"/>
              <a:gd name="connsiteY29" fmla="*/ 276225 h 1590675"/>
              <a:gd name="connsiteX30" fmla="*/ 1476375 w 2000250"/>
              <a:gd name="connsiteY30" fmla="*/ 333375 h 1590675"/>
              <a:gd name="connsiteX31" fmla="*/ 1524000 w 2000250"/>
              <a:gd name="connsiteY31" fmla="*/ 371475 h 1590675"/>
              <a:gd name="connsiteX32" fmla="*/ 1552575 w 2000250"/>
              <a:gd name="connsiteY32" fmla="*/ 390525 h 1590675"/>
              <a:gd name="connsiteX33" fmla="*/ 1590675 w 2000250"/>
              <a:gd name="connsiteY33" fmla="*/ 419100 h 1590675"/>
              <a:gd name="connsiteX34" fmla="*/ 1666875 w 2000250"/>
              <a:gd name="connsiteY34" fmla="*/ 466725 h 1590675"/>
              <a:gd name="connsiteX35" fmla="*/ 1685925 w 2000250"/>
              <a:gd name="connsiteY35" fmla="*/ 504825 h 1590675"/>
              <a:gd name="connsiteX36" fmla="*/ 1724025 w 2000250"/>
              <a:gd name="connsiteY36" fmla="*/ 523875 h 1590675"/>
              <a:gd name="connsiteX37" fmla="*/ 1733550 w 2000250"/>
              <a:gd name="connsiteY37" fmla="*/ 561975 h 1590675"/>
              <a:gd name="connsiteX38" fmla="*/ 1771650 w 2000250"/>
              <a:gd name="connsiteY38" fmla="*/ 590550 h 1590675"/>
              <a:gd name="connsiteX39" fmla="*/ 1828800 w 2000250"/>
              <a:gd name="connsiteY39" fmla="*/ 676275 h 1590675"/>
              <a:gd name="connsiteX40" fmla="*/ 1866900 w 2000250"/>
              <a:gd name="connsiteY40" fmla="*/ 733425 h 1590675"/>
              <a:gd name="connsiteX41" fmla="*/ 1895475 w 2000250"/>
              <a:gd name="connsiteY41" fmla="*/ 762000 h 1590675"/>
              <a:gd name="connsiteX42" fmla="*/ 1933575 w 2000250"/>
              <a:gd name="connsiteY42" fmla="*/ 819150 h 1590675"/>
              <a:gd name="connsiteX43" fmla="*/ 1962150 w 2000250"/>
              <a:gd name="connsiteY43" fmla="*/ 876300 h 1590675"/>
              <a:gd name="connsiteX44" fmla="*/ 1971675 w 2000250"/>
              <a:gd name="connsiteY44" fmla="*/ 914400 h 1590675"/>
              <a:gd name="connsiteX45" fmla="*/ 1990725 w 2000250"/>
              <a:gd name="connsiteY45" fmla="*/ 952500 h 1590675"/>
              <a:gd name="connsiteX46" fmla="*/ 2000250 w 2000250"/>
              <a:gd name="connsiteY46" fmla="*/ 981075 h 1590675"/>
              <a:gd name="connsiteX47" fmla="*/ 1990725 w 2000250"/>
              <a:gd name="connsiteY47" fmla="*/ 1238250 h 1590675"/>
              <a:gd name="connsiteX48" fmla="*/ 1952625 w 2000250"/>
              <a:gd name="connsiteY48" fmla="*/ 1314450 h 1590675"/>
              <a:gd name="connsiteX49" fmla="*/ 1914525 w 2000250"/>
              <a:gd name="connsiteY49" fmla="*/ 1381125 h 1590675"/>
              <a:gd name="connsiteX50" fmla="*/ 1895475 w 2000250"/>
              <a:gd name="connsiteY50" fmla="*/ 1409700 h 1590675"/>
              <a:gd name="connsiteX51" fmla="*/ 1847850 w 2000250"/>
              <a:gd name="connsiteY51" fmla="*/ 1438275 h 1590675"/>
              <a:gd name="connsiteX52" fmla="*/ 1771650 w 2000250"/>
              <a:gd name="connsiteY52" fmla="*/ 1476375 h 1590675"/>
              <a:gd name="connsiteX53" fmla="*/ 1714500 w 2000250"/>
              <a:gd name="connsiteY53" fmla="*/ 1485900 h 1590675"/>
              <a:gd name="connsiteX54" fmla="*/ 1685925 w 2000250"/>
              <a:gd name="connsiteY54" fmla="*/ 1495425 h 1590675"/>
              <a:gd name="connsiteX55" fmla="*/ 1343025 w 2000250"/>
              <a:gd name="connsiteY55" fmla="*/ 1495425 h 1590675"/>
              <a:gd name="connsiteX56" fmla="*/ 1152525 w 2000250"/>
              <a:gd name="connsiteY56" fmla="*/ 1504950 h 1590675"/>
              <a:gd name="connsiteX57" fmla="*/ 1066800 w 2000250"/>
              <a:gd name="connsiteY57" fmla="*/ 1552575 h 1590675"/>
              <a:gd name="connsiteX58" fmla="*/ 1009650 w 2000250"/>
              <a:gd name="connsiteY58" fmla="*/ 1571625 h 1590675"/>
              <a:gd name="connsiteX59" fmla="*/ 962025 w 2000250"/>
              <a:gd name="connsiteY59" fmla="*/ 1581150 h 1590675"/>
              <a:gd name="connsiteX60" fmla="*/ 923925 w 2000250"/>
              <a:gd name="connsiteY60" fmla="*/ 1590675 h 1590675"/>
              <a:gd name="connsiteX61" fmla="*/ 609600 w 2000250"/>
              <a:gd name="connsiteY61" fmla="*/ 1562100 h 1590675"/>
              <a:gd name="connsiteX62" fmla="*/ 542925 w 2000250"/>
              <a:gd name="connsiteY62" fmla="*/ 1524000 h 1590675"/>
              <a:gd name="connsiteX63" fmla="*/ 438150 w 2000250"/>
              <a:gd name="connsiteY63" fmla="*/ 1476375 h 1590675"/>
              <a:gd name="connsiteX64" fmla="*/ 409575 w 2000250"/>
              <a:gd name="connsiteY64" fmla="*/ 1447800 h 1590675"/>
              <a:gd name="connsiteX65" fmla="*/ 361950 w 2000250"/>
              <a:gd name="connsiteY65" fmla="*/ 1409700 h 1590675"/>
              <a:gd name="connsiteX66" fmla="*/ 333375 w 2000250"/>
              <a:gd name="connsiteY66" fmla="*/ 1371600 h 1590675"/>
              <a:gd name="connsiteX67" fmla="*/ 266700 w 2000250"/>
              <a:gd name="connsiteY67" fmla="*/ 1304925 h 1590675"/>
              <a:gd name="connsiteX68" fmla="*/ 219075 w 2000250"/>
              <a:gd name="connsiteY68" fmla="*/ 1238250 h 1590675"/>
              <a:gd name="connsiteX69" fmla="*/ 171450 w 2000250"/>
              <a:gd name="connsiteY69" fmla="*/ 1171575 h 1590675"/>
              <a:gd name="connsiteX70" fmla="*/ 152400 w 2000250"/>
              <a:gd name="connsiteY70" fmla="*/ 1114425 h 1590675"/>
              <a:gd name="connsiteX71" fmla="*/ 142875 w 2000250"/>
              <a:gd name="connsiteY71" fmla="*/ 1085850 h 1590675"/>
              <a:gd name="connsiteX72" fmla="*/ 123825 w 2000250"/>
              <a:gd name="connsiteY72" fmla="*/ 1047750 h 1590675"/>
              <a:gd name="connsiteX73" fmla="*/ 95250 w 2000250"/>
              <a:gd name="connsiteY73" fmla="*/ 1019175 h 1590675"/>
              <a:gd name="connsiteX74" fmla="*/ 47625 w 2000250"/>
              <a:gd name="connsiteY74" fmla="*/ 962025 h 1590675"/>
              <a:gd name="connsiteX75" fmla="*/ 28575 w 2000250"/>
              <a:gd name="connsiteY75" fmla="*/ 904875 h 1590675"/>
              <a:gd name="connsiteX76" fmla="*/ 19050 w 2000250"/>
              <a:gd name="connsiteY76" fmla="*/ 876300 h 1590675"/>
              <a:gd name="connsiteX77" fmla="*/ 0 w 2000250"/>
              <a:gd name="connsiteY77" fmla="*/ 809625 h 159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000250" h="1590675">
                <a:moveTo>
                  <a:pt x="0" y="809625"/>
                </a:moveTo>
                <a:lnTo>
                  <a:pt x="0" y="809625"/>
                </a:lnTo>
                <a:cubicBezTo>
                  <a:pt x="9525" y="781050"/>
                  <a:pt x="17762" y="752013"/>
                  <a:pt x="28575" y="723900"/>
                </a:cubicBezTo>
                <a:cubicBezTo>
                  <a:pt x="33672" y="710647"/>
                  <a:pt x="43545" y="699400"/>
                  <a:pt x="47625" y="685800"/>
                </a:cubicBezTo>
                <a:cubicBezTo>
                  <a:pt x="53174" y="667302"/>
                  <a:pt x="52466" y="647386"/>
                  <a:pt x="57150" y="628650"/>
                </a:cubicBezTo>
                <a:cubicBezTo>
                  <a:pt x="62020" y="609169"/>
                  <a:pt x="69850" y="590550"/>
                  <a:pt x="76200" y="571500"/>
                </a:cubicBezTo>
                <a:cubicBezTo>
                  <a:pt x="79375" y="536575"/>
                  <a:pt x="78847" y="501113"/>
                  <a:pt x="85725" y="466725"/>
                </a:cubicBezTo>
                <a:cubicBezTo>
                  <a:pt x="88510" y="452802"/>
                  <a:pt x="99502" y="441808"/>
                  <a:pt x="104775" y="428625"/>
                </a:cubicBezTo>
                <a:cubicBezTo>
                  <a:pt x="112233" y="409981"/>
                  <a:pt x="116102" y="390011"/>
                  <a:pt x="123825" y="371475"/>
                </a:cubicBezTo>
                <a:cubicBezTo>
                  <a:pt x="132017" y="351815"/>
                  <a:pt x="144490" y="334100"/>
                  <a:pt x="152400" y="314325"/>
                </a:cubicBezTo>
                <a:cubicBezTo>
                  <a:pt x="157262" y="302170"/>
                  <a:pt x="156768" y="288257"/>
                  <a:pt x="161925" y="276225"/>
                </a:cubicBezTo>
                <a:cubicBezTo>
                  <a:pt x="196553" y="195425"/>
                  <a:pt x="199019" y="184236"/>
                  <a:pt x="257175" y="133350"/>
                </a:cubicBezTo>
                <a:cubicBezTo>
                  <a:pt x="265790" y="125812"/>
                  <a:pt x="276956" y="121629"/>
                  <a:pt x="285750" y="114300"/>
                </a:cubicBezTo>
                <a:cubicBezTo>
                  <a:pt x="333316" y="74662"/>
                  <a:pt x="292682" y="92939"/>
                  <a:pt x="342900" y="76200"/>
                </a:cubicBezTo>
                <a:cubicBezTo>
                  <a:pt x="352425" y="66675"/>
                  <a:pt x="359427" y="53649"/>
                  <a:pt x="371475" y="47625"/>
                </a:cubicBezTo>
                <a:cubicBezTo>
                  <a:pt x="385955" y="40385"/>
                  <a:pt x="403394" y="42027"/>
                  <a:pt x="419100" y="38100"/>
                </a:cubicBezTo>
                <a:cubicBezTo>
                  <a:pt x="456117" y="28846"/>
                  <a:pt x="451599" y="22635"/>
                  <a:pt x="495300" y="9525"/>
                </a:cubicBezTo>
                <a:cubicBezTo>
                  <a:pt x="510807" y="4873"/>
                  <a:pt x="527050" y="3175"/>
                  <a:pt x="542925" y="0"/>
                </a:cubicBezTo>
                <a:cubicBezTo>
                  <a:pt x="603250" y="3175"/>
                  <a:pt x="664045" y="1363"/>
                  <a:pt x="723900" y="9525"/>
                </a:cubicBezTo>
                <a:cubicBezTo>
                  <a:pt x="735243" y="11072"/>
                  <a:pt x="742236" y="23455"/>
                  <a:pt x="752475" y="28575"/>
                </a:cubicBezTo>
                <a:cubicBezTo>
                  <a:pt x="803275" y="53975"/>
                  <a:pt x="759689" y="17509"/>
                  <a:pt x="819150" y="57150"/>
                </a:cubicBezTo>
                <a:cubicBezTo>
                  <a:pt x="845568" y="74762"/>
                  <a:pt x="869950" y="95250"/>
                  <a:pt x="895350" y="114300"/>
                </a:cubicBezTo>
                <a:cubicBezTo>
                  <a:pt x="949714" y="155073"/>
                  <a:pt x="921054" y="132958"/>
                  <a:pt x="981075" y="180975"/>
                </a:cubicBezTo>
                <a:cubicBezTo>
                  <a:pt x="991297" y="189153"/>
                  <a:pt x="1006475" y="187325"/>
                  <a:pt x="1019175" y="190500"/>
                </a:cubicBezTo>
                <a:cubicBezTo>
                  <a:pt x="1028700" y="196850"/>
                  <a:pt x="1037031" y="205530"/>
                  <a:pt x="1047750" y="209550"/>
                </a:cubicBezTo>
                <a:cubicBezTo>
                  <a:pt x="1062909" y="215234"/>
                  <a:pt x="1079432" y="216262"/>
                  <a:pt x="1095375" y="219075"/>
                </a:cubicBezTo>
                <a:lnTo>
                  <a:pt x="1209675" y="238125"/>
                </a:lnTo>
                <a:lnTo>
                  <a:pt x="1266825" y="247650"/>
                </a:lnTo>
                <a:cubicBezTo>
                  <a:pt x="1276350" y="250825"/>
                  <a:pt x="1285555" y="255206"/>
                  <a:pt x="1295400" y="257175"/>
                </a:cubicBezTo>
                <a:cubicBezTo>
                  <a:pt x="1404849" y="279065"/>
                  <a:pt x="1326092" y="254706"/>
                  <a:pt x="1390650" y="276225"/>
                </a:cubicBezTo>
                <a:lnTo>
                  <a:pt x="1476375" y="333375"/>
                </a:lnTo>
                <a:cubicBezTo>
                  <a:pt x="1493291" y="344652"/>
                  <a:pt x="1507736" y="359277"/>
                  <a:pt x="1524000" y="371475"/>
                </a:cubicBezTo>
                <a:cubicBezTo>
                  <a:pt x="1533158" y="378344"/>
                  <a:pt x="1543260" y="383871"/>
                  <a:pt x="1552575" y="390525"/>
                </a:cubicBezTo>
                <a:cubicBezTo>
                  <a:pt x="1565493" y="399752"/>
                  <a:pt x="1577466" y="410294"/>
                  <a:pt x="1590675" y="419100"/>
                </a:cubicBezTo>
                <a:cubicBezTo>
                  <a:pt x="1615597" y="435715"/>
                  <a:pt x="1666875" y="466725"/>
                  <a:pt x="1666875" y="466725"/>
                </a:cubicBezTo>
                <a:cubicBezTo>
                  <a:pt x="1673225" y="479425"/>
                  <a:pt x="1675885" y="494785"/>
                  <a:pt x="1685925" y="504825"/>
                </a:cubicBezTo>
                <a:cubicBezTo>
                  <a:pt x="1695965" y="514865"/>
                  <a:pt x="1714935" y="512967"/>
                  <a:pt x="1724025" y="523875"/>
                </a:cubicBezTo>
                <a:cubicBezTo>
                  <a:pt x="1732406" y="533932"/>
                  <a:pt x="1725941" y="551323"/>
                  <a:pt x="1733550" y="561975"/>
                </a:cubicBezTo>
                <a:cubicBezTo>
                  <a:pt x="1742777" y="574893"/>
                  <a:pt x="1758950" y="581025"/>
                  <a:pt x="1771650" y="590550"/>
                </a:cubicBezTo>
                <a:cubicBezTo>
                  <a:pt x="1806353" y="659956"/>
                  <a:pt x="1772436" y="598774"/>
                  <a:pt x="1828800" y="676275"/>
                </a:cubicBezTo>
                <a:cubicBezTo>
                  <a:pt x="1842266" y="694791"/>
                  <a:pt x="1850711" y="717236"/>
                  <a:pt x="1866900" y="733425"/>
                </a:cubicBezTo>
                <a:cubicBezTo>
                  <a:pt x="1876425" y="742950"/>
                  <a:pt x="1887205" y="751367"/>
                  <a:pt x="1895475" y="762000"/>
                </a:cubicBezTo>
                <a:cubicBezTo>
                  <a:pt x="1909531" y="780072"/>
                  <a:pt x="1922456" y="799136"/>
                  <a:pt x="1933575" y="819150"/>
                </a:cubicBezTo>
                <a:cubicBezTo>
                  <a:pt x="1999300" y="937456"/>
                  <a:pt x="1877580" y="749445"/>
                  <a:pt x="1962150" y="876300"/>
                </a:cubicBezTo>
                <a:cubicBezTo>
                  <a:pt x="1965325" y="889000"/>
                  <a:pt x="1967078" y="902143"/>
                  <a:pt x="1971675" y="914400"/>
                </a:cubicBezTo>
                <a:cubicBezTo>
                  <a:pt x="1976661" y="927695"/>
                  <a:pt x="1985132" y="939449"/>
                  <a:pt x="1990725" y="952500"/>
                </a:cubicBezTo>
                <a:cubicBezTo>
                  <a:pt x="1994680" y="961728"/>
                  <a:pt x="1997075" y="971550"/>
                  <a:pt x="2000250" y="981075"/>
                </a:cubicBezTo>
                <a:cubicBezTo>
                  <a:pt x="1997075" y="1066800"/>
                  <a:pt x="2002857" y="1153328"/>
                  <a:pt x="1990725" y="1238250"/>
                </a:cubicBezTo>
                <a:cubicBezTo>
                  <a:pt x="1986709" y="1266363"/>
                  <a:pt x="1965325" y="1289050"/>
                  <a:pt x="1952625" y="1314450"/>
                </a:cubicBezTo>
                <a:cubicBezTo>
                  <a:pt x="1911407" y="1396887"/>
                  <a:pt x="1991298" y="1273642"/>
                  <a:pt x="1914525" y="1381125"/>
                </a:cubicBezTo>
                <a:cubicBezTo>
                  <a:pt x="1907871" y="1390440"/>
                  <a:pt x="1904167" y="1402250"/>
                  <a:pt x="1895475" y="1409700"/>
                </a:cubicBezTo>
                <a:cubicBezTo>
                  <a:pt x="1881419" y="1421748"/>
                  <a:pt x="1863549" y="1428463"/>
                  <a:pt x="1847850" y="1438275"/>
                </a:cubicBezTo>
                <a:cubicBezTo>
                  <a:pt x="1814078" y="1459383"/>
                  <a:pt x="1816419" y="1464165"/>
                  <a:pt x="1771650" y="1476375"/>
                </a:cubicBezTo>
                <a:cubicBezTo>
                  <a:pt x="1753018" y="1481457"/>
                  <a:pt x="1733550" y="1482725"/>
                  <a:pt x="1714500" y="1485900"/>
                </a:cubicBezTo>
                <a:cubicBezTo>
                  <a:pt x="1704975" y="1489075"/>
                  <a:pt x="1695896" y="1494252"/>
                  <a:pt x="1685925" y="1495425"/>
                </a:cubicBezTo>
                <a:cubicBezTo>
                  <a:pt x="1540382" y="1512548"/>
                  <a:pt x="1506791" y="1502869"/>
                  <a:pt x="1343025" y="1495425"/>
                </a:cubicBezTo>
                <a:cubicBezTo>
                  <a:pt x="1279525" y="1498600"/>
                  <a:pt x="1215865" y="1499442"/>
                  <a:pt x="1152525" y="1504950"/>
                </a:cubicBezTo>
                <a:cubicBezTo>
                  <a:pt x="1113661" y="1508329"/>
                  <a:pt x="1106236" y="1539430"/>
                  <a:pt x="1066800" y="1552575"/>
                </a:cubicBezTo>
                <a:lnTo>
                  <a:pt x="1009650" y="1571625"/>
                </a:lnTo>
                <a:cubicBezTo>
                  <a:pt x="994291" y="1576745"/>
                  <a:pt x="977829" y="1577638"/>
                  <a:pt x="962025" y="1581150"/>
                </a:cubicBezTo>
                <a:cubicBezTo>
                  <a:pt x="949246" y="1583990"/>
                  <a:pt x="936625" y="1587500"/>
                  <a:pt x="923925" y="1590675"/>
                </a:cubicBezTo>
                <a:cubicBezTo>
                  <a:pt x="858857" y="1587717"/>
                  <a:pt x="691817" y="1589506"/>
                  <a:pt x="609600" y="1562100"/>
                </a:cubicBezTo>
                <a:cubicBezTo>
                  <a:pt x="585316" y="1554005"/>
                  <a:pt x="565820" y="1535448"/>
                  <a:pt x="542925" y="1524000"/>
                </a:cubicBezTo>
                <a:cubicBezTo>
                  <a:pt x="499020" y="1502047"/>
                  <a:pt x="490491" y="1528716"/>
                  <a:pt x="438150" y="1476375"/>
                </a:cubicBezTo>
                <a:cubicBezTo>
                  <a:pt x="428625" y="1466850"/>
                  <a:pt x="419712" y="1456670"/>
                  <a:pt x="409575" y="1447800"/>
                </a:cubicBezTo>
                <a:cubicBezTo>
                  <a:pt x="394275" y="1434413"/>
                  <a:pt x="376325" y="1424075"/>
                  <a:pt x="361950" y="1409700"/>
                </a:cubicBezTo>
                <a:cubicBezTo>
                  <a:pt x="350725" y="1398475"/>
                  <a:pt x="344054" y="1383347"/>
                  <a:pt x="333375" y="1371600"/>
                </a:cubicBezTo>
                <a:cubicBezTo>
                  <a:pt x="312232" y="1348343"/>
                  <a:pt x="288925" y="1327150"/>
                  <a:pt x="266700" y="1304925"/>
                </a:cubicBezTo>
                <a:cubicBezTo>
                  <a:pt x="251135" y="1289360"/>
                  <a:pt x="232596" y="1257179"/>
                  <a:pt x="219075" y="1238250"/>
                </a:cubicBezTo>
                <a:cubicBezTo>
                  <a:pt x="214936" y="1232455"/>
                  <a:pt x="176732" y="1183459"/>
                  <a:pt x="171450" y="1171575"/>
                </a:cubicBezTo>
                <a:cubicBezTo>
                  <a:pt x="163295" y="1153225"/>
                  <a:pt x="158750" y="1133475"/>
                  <a:pt x="152400" y="1114425"/>
                </a:cubicBezTo>
                <a:lnTo>
                  <a:pt x="142875" y="1085850"/>
                </a:lnTo>
                <a:cubicBezTo>
                  <a:pt x="138385" y="1072380"/>
                  <a:pt x="132078" y="1059304"/>
                  <a:pt x="123825" y="1047750"/>
                </a:cubicBezTo>
                <a:cubicBezTo>
                  <a:pt x="115995" y="1036789"/>
                  <a:pt x="103874" y="1029523"/>
                  <a:pt x="95250" y="1019175"/>
                </a:cubicBezTo>
                <a:cubicBezTo>
                  <a:pt x="28945" y="939609"/>
                  <a:pt x="131107" y="1045507"/>
                  <a:pt x="47625" y="962025"/>
                </a:cubicBezTo>
                <a:lnTo>
                  <a:pt x="28575" y="904875"/>
                </a:lnTo>
                <a:cubicBezTo>
                  <a:pt x="25400" y="895350"/>
                  <a:pt x="19050" y="886340"/>
                  <a:pt x="19050" y="876300"/>
                </a:cubicBezTo>
                <a:lnTo>
                  <a:pt x="0" y="809625"/>
                </a:lnTo>
                <a:close/>
              </a:path>
            </a:pathLst>
          </a:custGeom>
          <a:solidFill>
            <a:schemeClr val="accent2">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Freeform 37"/>
          <p:cNvSpPr>
            <a:spLocks noChangeAspect="1"/>
          </p:cNvSpPr>
          <p:nvPr/>
        </p:nvSpPr>
        <p:spPr>
          <a:xfrm>
            <a:off x="938374" y="2199358"/>
            <a:ext cx="1600200" cy="1272540"/>
          </a:xfrm>
          <a:custGeom>
            <a:avLst/>
            <a:gdLst>
              <a:gd name="connsiteX0" fmla="*/ 0 w 2000250"/>
              <a:gd name="connsiteY0" fmla="*/ 809625 h 1590675"/>
              <a:gd name="connsiteX1" fmla="*/ 0 w 2000250"/>
              <a:gd name="connsiteY1" fmla="*/ 809625 h 1590675"/>
              <a:gd name="connsiteX2" fmla="*/ 28575 w 2000250"/>
              <a:gd name="connsiteY2" fmla="*/ 723900 h 1590675"/>
              <a:gd name="connsiteX3" fmla="*/ 47625 w 2000250"/>
              <a:gd name="connsiteY3" fmla="*/ 685800 h 1590675"/>
              <a:gd name="connsiteX4" fmla="*/ 57150 w 2000250"/>
              <a:gd name="connsiteY4" fmla="*/ 628650 h 1590675"/>
              <a:gd name="connsiteX5" fmla="*/ 76200 w 2000250"/>
              <a:gd name="connsiteY5" fmla="*/ 571500 h 1590675"/>
              <a:gd name="connsiteX6" fmla="*/ 85725 w 2000250"/>
              <a:gd name="connsiteY6" fmla="*/ 466725 h 1590675"/>
              <a:gd name="connsiteX7" fmla="*/ 104775 w 2000250"/>
              <a:gd name="connsiteY7" fmla="*/ 428625 h 1590675"/>
              <a:gd name="connsiteX8" fmla="*/ 123825 w 2000250"/>
              <a:gd name="connsiteY8" fmla="*/ 371475 h 1590675"/>
              <a:gd name="connsiteX9" fmla="*/ 152400 w 2000250"/>
              <a:gd name="connsiteY9" fmla="*/ 314325 h 1590675"/>
              <a:gd name="connsiteX10" fmla="*/ 161925 w 2000250"/>
              <a:gd name="connsiteY10" fmla="*/ 276225 h 1590675"/>
              <a:gd name="connsiteX11" fmla="*/ 257175 w 2000250"/>
              <a:gd name="connsiteY11" fmla="*/ 133350 h 1590675"/>
              <a:gd name="connsiteX12" fmla="*/ 285750 w 2000250"/>
              <a:gd name="connsiteY12" fmla="*/ 114300 h 1590675"/>
              <a:gd name="connsiteX13" fmla="*/ 342900 w 2000250"/>
              <a:gd name="connsiteY13" fmla="*/ 76200 h 1590675"/>
              <a:gd name="connsiteX14" fmla="*/ 371475 w 2000250"/>
              <a:gd name="connsiteY14" fmla="*/ 47625 h 1590675"/>
              <a:gd name="connsiteX15" fmla="*/ 419100 w 2000250"/>
              <a:gd name="connsiteY15" fmla="*/ 38100 h 1590675"/>
              <a:gd name="connsiteX16" fmla="*/ 495300 w 2000250"/>
              <a:gd name="connsiteY16" fmla="*/ 9525 h 1590675"/>
              <a:gd name="connsiteX17" fmla="*/ 542925 w 2000250"/>
              <a:gd name="connsiteY17" fmla="*/ 0 h 1590675"/>
              <a:gd name="connsiteX18" fmla="*/ 723900 w 2000250"/>
              <a:gd name="connsiteY18" fmla="*/ 9525 h 1590675"/>
              <a:gd name="connsiteX19" fmla="*/ 752475 w 2000250"/>
              <a:gd name="connsiteY19" fmla="*/ 28575 h 1590675"/>
              <a:gd name="connsiteX20" fmla="*/ 819150 w 2000250"/>
              <a:gd name="connsiteY20" fmla="*/ 57150 h 1590675"/>
              <a:gd name="connsiteX21" fmla="*/ 895350 w 2000250"/>
              <a:gd name="connsiteY21" fmla="*/ 114300 h 1590675"/>
              <a:gd name="connsiteX22" fmla="*/ 981075 w 2000250"/>
              <a:gd name="connsiteY22" fmla="*/ 180975 h 1590675"/>
              <a:gd name="connsiteX23" fmla="*/ 1019175 w 2000250"/>
              <a:gd name="connsiteY23" fmla="*/ 190500 h 1590675"/>
              <a:gd name="connsiteX24" fmla="*/ 1047750 w 2000250"/>
              <a:gd name="connsiteY24" fmla="*/ 209550 h 1590675"/>
              <a:gd name="connsiteX25" fmla="*/ 1095375 w 2000250"/>
              <a:gd name="connsiteY25" fmla="*/ 219075 h 1590675"/>
              <a:gd name="connsiteX26" fmla="*/ 1209675 w 2000250"/>
              <a:gd name="connsiteY26" fmla="*/ 238125 h 1590675"/>
              <a:gd name="connsiteX27" fmla="*/ 1266825 w 2000250"/>
              <a:gd name="connsiteY27" fmla="*/ 247650 h 1590675"/>
              <a:gd name="connsiteX28" fmla="*/ 1295400 w 2000250"/>
              <a:gd name="connsiteY28" fmla="*/ 257175 h 1590675"/>
              <a:gd name="connsiteX29" fmla="*/ 1390650 w 2000250"/>
              <a:gd name="connsiteY29" fmla="*/ 276225 h 1590675"/>
              <a:gd name="connsiteX30" fmla="*/ 1476375 w 2000250"/>
              <a:gd name="connsiteY30" fmla="*/ 333375 h 1590675"/>
              <a:gd name="connsiteX31" fmla="*/ 1524000 w 2000250"/>
              <a:gd name="connsiteY31" fmla="*/ 371475 h 1590675"/>
              <a:gd name="connsiteX32" fmla="*/ 1552575 w 2000250"/>
              <a:gd name="connsiteY32" fmla="*/ 390525 h 1590675"/>
              <a:gd name="connsiteX33" fmla="*/ 1590675 w 2000250"/>
              <a:gd name="connsiteY33" fmla="*/ 419100 h 1590675"/>
              <a:gd name="connsiteX34" fmla="*/ 1666875 w 2000250"/>
              <a:gd name="connsiteY34" fmla="*/ 466725 h 1590675"/>
              <a:gd name="connsiteX35" fmla="*/ 1685925 w 2000250"/>
              <a:gd name="connsiteY35" fmla="*/ 504825 h 1590675"/>
              <a:gd name="connsiteX36" fmla="*/ 1724025 w 2000250"/>
              <a:gd name="connsiteY36" fmla="*/ 523875 h 1590675"/>
              <a:gd name="connsiteX37" fmla="*/ 1733550 w 2000250"/>
              <a:gd name="connsiteY37" fmla="*/ 561975 h 1590675"/>
              <a:gd name="connsiteX38" fmla="*/ 1771650 w 2000250"/>
              <a:gd name="connsiteY38" fmla="*/ 590550 h 1590675"/>
              <a:gd name="connsiteX39" fmla="*/ 1828800 w 2000250"/>
              <a:gd name="connsiteY39" fmla="*/ 676275 h 1590675"/>
              <a:gd name="connsiteX40" fmla="*/ 1866900 w 2000250"/>
              <a:gd name="connsiteY40" fmla="*/ 733425 h 1590675"/>
              <a:gd name="connsiteX41" fmla="*/ 1895475 w 2000250"/>
              <a:gd name="connsiteY41" fmla="*/ 762000 h 1590675"/>
              <a:gd name="connsiteX42" fmla="*/ 1933575 w 2000250"/>
              <a:gd name="connsiteY42" fmla="*/ 819150 h 1590675"/>
              <a:gd name="connsiteX43" fmla="*/ 1962150 w 2000250"/>
              <a:gd name="connsiteY43" fmla="*/ 876300 h 1590675"/>
              <a:gd name="connsiteX44" fmla="*/ 1971675 w 2000250"/>
              <a:gd name="connsiteY44" fmla="*/ 914400 h 1590675"/>
              <a:gd name="connsiteX45" fmla="*/ 1990725 w 2000250"/>
              <a:gd name="connsiteY45" fmla="*/ 952500 h 1590675"/>
              <a:gd name="connsiteX46" fmla="*/ 2000250 w 2000250"/>
              <a:gd name="connsiteY46" fmla="*/ 981075 h 1590675"/>
              <a:gd name="connsiteX47" fmla="*/ 1990725 w 2000250"/>
              <a:gd name="connsiteY47" fmla="*/ 1238250 h 1590675"/>
              <a:gd name="connsiteX48" fmla="*/ 1952625 w 2000250"/>
              <a:gd name="connsiteY48" fmla="*/ 1314450 h 1590675"/>
              <a:gd name="connsiteX49" fmla="*/ 1914525 w 2000250"/>
              <a:gd name="connsiteY49" fmla="*/ 1381125 h 1590675"/>
              <a:gd name="connsiteX50" fmla="*/ 1895475 w 2000250"/>
              <a:gd name="connsiteY50" fmla="*/ 1409700 h 1590675"/>
              <a:gd name="connsiteX51" fmla="*/ 1847850 w 2000250"/>
              <a:gd name="connsiteY51" fmla="*/ 1438275 h 1590675"/>
              <a:gd name="connsiteX52" fmla="*/ 1771650 w 2000250"/>
              <a:gd name="connsiteY52" fmla="*/ 1476375 h 1590675"/>
              <a:gd name="connsiteX53" fmla="*/ 1714500 w 2000250"/>
              <a:gd name="connsiteY53" fmla="*/ 1485900 h 1590675"/>
              <a:gd name="connsiteX54" fmla="*/ 1685925 w 2000250"/>
              <a:gd name="connsiteY54" fmla="*/ 1495425 h 1590675"/>
              <a:gd name="connsiteX55" fmla="*/ 1343025 w 2000250"/>
              <a:gd name="connsiteY55" fmla="*/ 1495425 h 1590675"/>
              <a:gd name="connsiteX56" fmla="*/ 1152525 w 2000250"/>
              <a:gd name="connsiteY56" fmla="*/ 1504950 h 1590675"/>
              <a:gd name="connsiteX57" fmla="*/ 1066800 w 2000250"/>
              <a:gd name="connsiteY57" fmla="*/ 1552575 h 1590675"/>
              <a:gd name="connsiteX58" fmla="*/ 1009650 w 2000250"/>
              <a:gd name="connsiteY58" fmla="*/ 1571625 h 1590675"/>
              <a:gd name="connsiteX59" fmla="*/ 962025 w 2000250"/>
              <a:gd name="connsiteY59" fmla="*/ 1581150 h 1590675"/>
              <a:gd name="connsiteX60" fmla="*/ 923925 w 2000250"/>
              <a:gd name="connsiteY60" fmla="*/ 1590675 h 1590675"/>
              <a:gd name="connsiteX61" fmla="*/ 609600 w 2000250"/>
              <a:gd name="connsiteY61" fmla="*/ 1562100 h 1590675"/>
              <a:gd name="connsiteX62" fmla="*/ 542925 w 2000250"/>
              <a:gd name="connsiteY62" fmla="*/ 1524000 h 1590675"/>
              <a:gd name="connsiteX63" fmla="*/ 438150 w 2000250"/>
              <a:gd name="connsiteY63" fmla="*/ 1476375 h 1590675"/>
              <a:gd name="connsiteX64" fmla="*/ 409575 w 2000250"/>
              <a:gd name="connsiteY64" fmla="*/ 1447800 h 1590675"/>
              <a:gd name="connsiteX65" fmla="*/ 361950 w 2000250"/>
              <a:gd name="connsiteY65" fmla="*/ 1409700 h 1590675"/>
              <a:gd name="connsiteX66" fmla="*/ 333375 w 2000250"/>
              <a:gd name="connsiteY66" fmla="*/ 1371600 h 1590675"/>
              <a:gd name="connsiteX67" fmla="*/ 266700 w 2000250"/>
              <a:gd name="connsiteY67" fmla="*/ 1304925 h 1590675"/>
              <a:gd name="connsiteX68" fmla="*/ 219075 w 2000250"/>
              <a:gd name="connsiteY68" fmla="*/ 1238250 h 1590675"/>
              <a:gd name="connsiteX69" fmla="*/ 171450 w 2000250"/>
              <a:gd name="connsiteY69" fmla="*/ 1171575 h 1590675"/>
              <a:gd name="connsiteX70" fmla="*/ 152400 w 2000250"/>
              <a:gd name="connsiteY70" fmla="*/ 1114425 h 1590675"/>
              <a:gd name="connsiteX71" fmla="*/ 142875 w 2000250"/>
              <a:gd name="connsiteY71" fmla="*/ 1085850 h 1590675"/>
              <a:gd name="connsiteX72" fmla="*/ 123825 w 2000250"/>
              <a:gd name="connsiteY72" fmla="*/ 1047750 h 1590675"/>
              <a:gd name="connsiteX73" fmla="*/ 95250 w 2000250"/>
              <a:gd name="connsiteY73" fmla="*/ 1019175 h 1590675"/>
              <a:gd name="connsiteX74" fmla="*/ 47625 w 2000250"/>
              <a:gd name="connsiteY74" fmla="*/ 962025 h 1590675"/>
              <a:gd name="connsiteX75" fmla="*/ 28575 w 2000250"/>
              <a:gd name="connsiteY75" fmla="*/ 904875 h 1590675"/>
              <a:gd name="connsiteX76" fmla="*/ 19050 w 2000250"/>
              <a:gd name="connsiteY76" fmla="*/ 876300 h 1590675"/>
              <a:gd name="connsiteX77" fmla="*/ 0 w 2000250"/>
              <a:gd name="connsiteY77" fmla="*/ 809625 h 159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000250" h="1590675">
                <a:moveTo>
                  <a:pt x="0" y="809625"/>
                </a:moveTo>
                <a:lnTo>
                  <a:pt x="0" y="809625"/>
                </a:lnTo>
                <a:cubicBezTo>
                  <a:pt x="9525" y="781050"/>
                  <a:pt x="17762" y="752013"/>
                  <a:pt x="28575" y="723900"/>
                </a:cubicBezTo>
                <a:cubicBezTo>
                  <a:pt x="33672" y="710647"/>
                  <a:pt x="43545" y="699400"/>
                  <a:pt x="47625" y="685800"/>
                </a:cubicBezTo>
                <a:cubicBezTo>
                  <a:pt x="53174" y="667302"/>
                  <a:pt x="52466" y="647386"/>
                  <a:pt x="57150" y="628650"/>
                </a:cubicBezTo>
                <a:cubicBezTo>
                  <a:pt x="62020" y="609169"/>
                  <a:pt x="69850" y="590550"/>
                  <a:pt x="76200" y="571500"/>
                </a:cubicBezTo>
                <a:cubicBezTo>
                  <a:pt x="79375" y="536575"/>
                  <a:pt x="78847" y="501113"/>
                  <a:pt x="85725" y="466725"/>
                </a:cubicBezTo>
                <a:cubicBezTo>
                  <a:pt x="88510" y="452802"/>
                  <a:pt x="99502" y="441808"/>
                  <a:pt x="104775" y="428625"/>
                </a:cubicBezTo>
                <a:cubicBezTo>
                  <a:pt x="112233" y="409981"/>
                  <a:pt x="116102" y="390011"/>
                  <a:pt x="123825" y="371475"/>
                </a:cubicBezTo>
                <a:cubicBezTo>
                  <a:pt x="132017" y="351815"/>
                  <a:pt x="144490" y="334100"/>
                  <a:pt x="152400" y="314325"/>
                </a:cubicBezTo>
                <a:cubicBezTo>
                  <a:pt x="157262" y="302170"/>
                  <a:pt x="156768" y="288257"/>
                  <a:pt x="161925" y="276225"/>
                </a:cubicBezTo>
                <a:cubicBezTo>
                  <a:pt x="196553" y="195425"/>
                  <a:pt x="199019" y="184236"/>
                  <a:pt x="257175" y="133350"/>
                </a:cubicBezTo>
                <a:cubicBezTo>
                  <a:pt x="265790" y="125812"/>
                  <a:pt x="276956" y="121629"/>
                  <a:pt x="285750" y="114300"/>
                </a:cubicBezTo>
                <a:cubicBezTo>
                  <a:pt x="333316" y="74662"/>
                  <a:pt x="292682" y="92939"/>
                  <a:pt x="342900" y="76200"/>
                </a:cubicBezTo>
                <a:cubicBezTo>
                  <a:pt x="352425" y="66675"/>
                  <a:pt x="359427" y="53649"/>
                  <a:pt x="371475" y="47625"/>
                </a:cubicBezTo>
                <a:cubicBezTo>
                  <a:pt x="385955" y="40385"/>
                  <a:pt x="403394" y="42027"/>
                  <a:pt x="419100" y="38100"/>
                </a:cubicBezTo>
                <a:cubicBezTo>
                  <a:pt x="456117" y="28846"/>
                  <a:pt x="451599" y="22635"/>
                  <a:pt x="495300" y="9525"/>
                </a:cubicBezTo>
                <a:cubicBezTo>
                  <a:pt x="510807" y="4873"/>
                  <a:pt x="527050" y="3175"/>
                  <a:pt x="542925" y="0"/>
                </a:cubicBezTo>
                <a:cubicBezTo>
                  <a:pt x="603250" y="3175"/>
                  <a:pt x="664045" y="1363"/>
                  <a:pt x="723900" y="9525"/>
                </a:cubicBezTo>
                <a:cubicBezTo>
                  <a:pt x="735243" y="11072"/>
                  <a:pt x="742236" y="23455"/>
                  <a:pt x="752475" y="28575"/>
                </a:cubicBezTo>
                <a:cubicBezTo>
                  <a:pt x="803275" y="53975"/>
                  <a:pt x="759689" y="17509"/>
                  <a:pt x="819150" y="57150"/>
                </a:cubicBezTo>
                <a:cubicBezTo>
                  <a:pt x="845568" y="74762"/>
                  <a:pt x="869950" y="95250"/>
                  <a:pt x="895350" y="114300"/>
                </a:cubicBezTo>
                <a:cubicBezTo>
                  <a:pt x="949714" y="155073"/>
                  <a:pt x="921054" y="132958"/>
                  <a:pt x="981075" y="180975"/>
                </a:cubicBezTo>
                <a:cubicBezTo>
                  <a:pt x="991297" y="189153"/>
                  <a:pt x="1006475" y="187325"/>
                  <a:pt x="1019175" y="190500"/>
                </a:cubicBezTo>
                <a:cubicBezTo>
                  <a:pt x="1028700" y="196850"/>
                  <a:pt x="1037031" y="205530"/>
                  <a:pt x="1047750" y="209550"/>
                </a:cubicBezTo>
                <a:cubicBezTo>
                  <a:pt x="1062909" y="215234"/>
                  <a:pt x="1079432" y="216262"/>
                  <a:pt x="1095375" y="219075"/>
                </a:cubicBezTo>
                <a:lnTo>
                  <a:pt x="1209675" y="238125"/>
                </a:lnTo>
                <a:lnTo>
                  <a:pt x="1266825" y="247650"/>
                </a:lnTo>
                <a:cubicBezTo>
                  <a:pt x="1276350" y="250825"/>
                  <a:pt x="1285555" y="255206"/>
                  <a:pt x="1295400" y="257175"/>
                </a:cubicBezTo>
                <a:cubicBezTo>
                  <a:pt x="1404849" y="279065"/>
                  <a:pt x="1326092" y="254706"/>
                  <a:pt x="1390650" y="276225"/>
                </a:cubicBezTo>
                <a:lnTo>
                  <a:pt x="1476375" y="333375"/>
                </a:lnTo>
                <a:cubicBezTo>
                  <a:pt x="1493291" y="344652"/>
                  <a:pt x="1507736" y="359277"/>
                  <a:pt x="1524000" y="371475"/>
                </a:cubicBezTo>
                <a:cubicBezTo>
                  <a:pt x="1533158" y="378344"/>
                  <a:pt x="1543260" y="383871"/>
                  <a:pt x="1552575" y="390525"/>
                </a:cubicBezTo>
                <a:cubicBezTo>
                  <a:pt x="1565493" y="399752"/>
                  <a:pt x="1577466" y="410294"/>
                  <a:pt x="1590675" y="419100"/>
                </a:cubicBezTo>
                <a:cubicBezTo>
                  <a:pt x="1615597" y="435715"/>
                  <a:pt x="1666875" y="466725"/>
                  <a:pt x="1666875" y="466725"/>
                </a:cubicBezTo>
                <a:cubicBezTo>
                  <a:pt x="1673225" y="479425"/>
                  <a:pt x="1675885" y="494785"/>
                  <a:pt x="1685925" y="504825"/>
                </a:cubicBezTo>
                <a:cubicBezTo>
                  <a:pt x="1695965" y="514865"/>
                  <a:pt x="1714935" y="512967"/>
                  <a:pt x="1724025" y="523875"/>
                </a:cubicBezTo>
                <a:cubicBezTo>
                  <a:pt x="1732406" y="533932"/>
                  <a:pt x="1725941" y="551323"/>
                  <a:pt x="1733550" y="561975"/>
                </a:cubicBezTo>
                <a:cubicBezTo>
                  <a:pt x="1742777" y="574893"/>
                  <a:pt x="1758950" y="581025"/>
                  <a:pt x="1771650" y="590550"/>
                </a:cubicBezTo>
                <a:cubicBezTo>
                  <a:pt x="1806353" y="659956"/>
                  <a:pt x="1772436" y="598774"/>
                  <a:pt x="1828800" y="676275"/>
                </a:cubicBezTo>
                <a:cubicBezTo>
                  <a:pt x="1842266" y="694791"/>
                  <a:pt x="1850711" y="717236"/>
                  <a:pt x="1866900" y="733425"/>
                </a:cubicBezTo>
                <a:cubicBezTo>
                  <a:pt x="1876425" y="742950"/>
                  <a:pt x="1887205" y="751367"/>
                  <a:pt x="1895475" y="762000"/>
                </a:cubicBezTo>
                <a:cubicBezTo>
                  <a:pt x="1909531" y="780072"/>
                  <a:pt x="1922456" y="799136"/>
                  <a:pt x="1933575" y="819150"/>
                </a:cubicBezTo>
                <a:cubicBezTo>
                  <a:pt x="1999300" y="937456"/>
                  <a:pt x="1877580" y="749445"/>
                  <a:pt x="1962150" y="876300"/>
                </a:cubicBezTo>
                <a:cubicBezTo>
                  <a:pt x="1965325" y="889000"/>
                  <a:pt x="1967078" y="902143"/>
                  <a:pt x="1971675" y="914400"/>
                </a:cubicBezTo>
                <a:cubicBezTo>
                  <a:pt x="1976661" y="927695"/>
                  <a:pt x="1985132" y="939449"/>
                  <a:pt x="1990725" y="952500"/>
                </a:cubicBezTo>
                <a:cubicBezTo>
                  <a:pt x="1994680" y="961728"/>
                  <a:pt x="1997075" y="971550"/>
                  <a:pt x="2000250" y="981075"/>
                </a:cubicBezTo>
                <a:cubicBezTo>
                  <a:pt x="1997075" y="1066800"/>
                  <a:pt x="2002857" y="1153328"/>
                  <a:pt x="1990725" y="1238250"/>
                </a:cubicBezTo>
                <a:cubicBezTo>
                  <a:pt x="1986709" y="1266363"/>
                  <a:pt x="1965325" y="1289050"/>
                  <a:pt x="1952625" y="1314450"/>
                </a:cubicBezTo>
                <a:cubicBezTo>
                  <a:pt x="1911407" y="1396887"/>
                  <a:pt x="1991298" y="1273642"/>
                  <a:pt x="1914525" y="1381125"/>
                </a:cubicBezTo>
                <a:cubicBezTo>
                  <a:pt x="1907871" y="1390440"/>
                  <a:pt x="1904167" y="1402250"/>
                  <a:pt x="1895475" y="1409700"/>
                </a:cubicBezTo>
                <a:cubicBezTo>
                  <a:pt x="1881419" y="1421748"/>
                  <a:pt x="1863549" y="1428463"/>
                  <a:pt x="1847850" y="1438275"/>
                </a:cubicBezTo>
                <a:cubicBezTo>
                  <a:pt x="1814078" y="1459383"/>
                  <a:pt x="1816419" y="1464165"/>
                  <a:pt x="1771650" y="1476375"/>
                </a:cubicBezTo>
                <a:cubicBezTo>
                  <a:pt x="1753018" y="1481457"/>
                  <a:pt x="1733550" y="1482725"/>
                  <a:pt x="1714500" y="1485900"/>
                </a:cubicBezTo>
                <a:cubicBezTo>
                  <a:pt x="1704975" y="1489075"/>
                  <a:pt x="1695896" y="1494252"/>
                  <a:pt x="1685925" y="1495425"/>
                </a:cubicBezTo>
                <a:cubicBezTo>
                  <a:pt x="1540382" y="1512548"/>
                  <a:pt x="1506791" y="1502869"/>
                  <a:pt x="1343025" y="1495425"/>
                </a:cubicBezTo>
                <a:cubicBezTo>
                  <a:pt x="1279525" y="1498600"/>
                  <a:pt x="1215865" y="1499442"/>
                  <a:pt x="1152525" y="1504950"/>
                </a:cubicBezTo>
                <a:cubicBezTo>
                  <a:pt x="1113661" y="1508329"/>
                  <a:pt x="1106236" y="1539430"/>
                  <a:pt x="1066800" y="1552575"/>
                </a:cubicBezTo>
                <a:lnTo>
                  <a:pt x="1009650" y="1571625"/>
                </a:lnTo>
                <a:cubicBezTo>
                  <a:pt x="994291" y="1576745"/>
                  <a:pt x="977829" y="1577638"/>
                  <a:pt x="962025" y="1581150"/>
                </a:cubicBezTo>
                <a:cubicBezTo>
                  <a:pt x="949246" y="1583990"/>
                  <a:pt x="936625" y="1587500"/>
                  <a:pt x="923925" y="1590675"/>
                </a:cubicBezTo>
                <a:cubicBezTo>
                  <a:pt x="858857" y="1587717"/>
                  <a:pt x="691817" y="1589506"/>
                  <a:pt x="609600" y="1562100"/>
                </a:cubicBezTo>
                <a:cubicBezTo>
                  <a:pt x="585316" y="1554005"/>
                  <a:pt x="565820" y="1535448"/>
                  <a:pt x="542925" y="1524000"/>
                </a:cubicBezTo>
                <a:cubicBezTo>
                  <a:pt x="499020" y="1502047"/>
                  <a:pt x="490491" y="1528716"/>
                  <a:pt x="438150" y="1476375"/>
                </a:cubicBezTo>
                <a:cubicBezTo>
                  <a:pt x="428625" y="1466850"/>
                  <a:pt x="419712" y="1456670"/>
                  <a:pt x="409575" y="1447800"/>
                </a:cubicBezTo>
                <a:cubicBezTo>
                  <a:pt x="394275" y="1434413"/>
                  <a:pt x="376325" y="1424075"/>
                  <a:pt x="361950" y="1409700"/>
                </a:cubicBezTo>
                <a:cubicBezTo>
                  <a:pt x="350725" y="1398475"/>
                  <a:pt x="344054" y="1383347"/>
                  <a:pt x="333375" y="1371600"/>
                </a:cubicBezTo>
                <a:cubicBezTo>
                  <a:pt x="312232" y="1348343"/>
                  <a:pt x="288925" y="1327150"/>
                  <a:pt x="266700" y="1304925"/>
                </a:cubicBezTo>
                <a:cubicBezTo>
                  <a:pt x="251135" y="1289360"/>
                  <a:pt x="232596" y="1257179"/>
                  <a:pt x="219075" y="1238250"/>
                </a:cubicBezTo>
                <a:cubicBezTo>
                  <a:pt x="214936" y="1232455"/>
                  <a:pt x="176732" y="1183459"/>
                  <a:pt x="171450" y="1171575"/>
                </a:cubicBezTo>
                <a:cubicBezTo>
                  <a:pt x="163295" y="1153225"/>
                  <a:pt x="158750" y="1133475"/>
                  <a:pt x="152400" y="1114425"/>
                </a:cubicBezTo>
                <a:lnTo>
                  <a:pt x="142875" y="1085850"/>
                </a:lnTo>
                <a:cubicBezTo>
                  <a:pt x="138385" y="1072380"/>
                  <a:pt x="132078" y="1059304"/>
                  <a:pt x="123825" y="1047750"/>
                </a:cubicBezTo>
                <a:cubicBezTo>
                  <a:pt x="115995" y="1036789"/>
                  <a:pt x="103874" y="1029523"/>
                  <a:pt x="95250" y="1019175"/>
                </a:cubicBezTo>
                <a:cubicBezTo>
                  <a:pt x="28945" y="939609"/>
                  <a:pt x="131107" y="1045507"/>
                  <a:pt x="47625" y="962025"/>
                </a:cubicBezTo>
                <a:lnTo>
                  <a:pt x="28575" y="904875"/>
                </a:lnTo>
                <a:cubicBezTo>
                  <a:pt x="25400" y="895350"/>
                  <a:pt x="19050" y="886340"/>
                  <a:pt x="19050" y="876300"/>
                </a:cubicBezTo>
                <a:lnTo>
                  <a:pt x="0" y="809625"/>
                </a:lnTo>
                <a:close/>
              </a:path>
            </a:pathLst>
          </a:custGeom>
          <a:solidFill>
            <a:schemeClr val="accent2">
              <a:lumMod val="40000"/>
              <a:lumOff val="60000"/>
            </a:schemeClr>
          </a:solid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Rectangle 4"/>
          <p:cNvSpPr txBox="1">
            <a:spLocks noRot="1" noChangeArrowheads="1"/>
          </p:cNvSpPr>
          <p:nvPr/>
        </p:nvSpPr>
        <p:spPr bwMode="auto">
          <a:xfrm>
            <a:off x="251520" y="16049"/>
            <a:ext cx="8640960"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Оценка времени релаксации для диффузии</a:t>
            </a:r>
          </a:p>
        </p:txBody>
      </p:sp>
      <p:graphicFrame>
        <p:nvGraphicFramePr>
          <p:cNvPr id="11" name="Object 10"/>
          <p:cNvGraphicFramePr>
            <a:graphicFrameLocks noChangeAspect="1"/>
          </p:cNvGraphicFramePr>
          <p:nvPr>
            <p:extLst>
              <p:ext uri="{D42A27DB-BD31-4B8C-83A1-F6EECF244321}">
                <p14:modId xmlns:p14="http://schemas.microsoft.com/office/powerpoint/2010/main" val="188874562"/>
              </p:ext>
            </p:extLst>
          </p:nvPr>
        </p:nvGraphicFramePr>
        <p:xfrm>
          <a:off x="3168650" y="738188"/>
          <a:ext cx="476250" cy="280987"/>
        </p:xfrm>
        <a:graphic>
          <a:graphicData uri="http://schemas.openxmlformats.org/presentationml/2006/ole">
            <mc:AlternateContent xmlns:mc="http://schemas.openxmlformats.org/markup-compatibility/2006">
              <mc:Choice xmlns:v="urn:schemas-microsoft-com:vml" Requires="v">
                <p:oleObj spid="_x0000_s1812723" name="Equation" r:id="rId3" imgW="279360" imgH="164880" progId="Equation.DSMT4">
                  <p:embed/>
                </p:oleObj>
              </mc:Choice>
              <mc:Fallback>
                <p:oleObj name="Equation" r:id="rId3" imgW="279360" imgH="164880" progId="Equation.DSMT4">
                  <p:embed/>
                  <p:pic>
                    <p:nvPicPr>
                      <p:cNvPr id="0" name=""/>
                      <p:cNvPicPr>
                        <a:picLocks noChangeAspect="1" noChangeArrowheads="1"/>
                      </p:cNvPicPr>
                      <p:nvPr/>
                    </p:nvPicPr>
                    <p:blipFill>
                      <a:blip r:embed="rId4"/>
                      <a:srcRect/>
                      <a:stretch>
                        <a:fillRect/>
                      </a:stretch>
                    </p:blipFill>
                    <p:spPr bwMode="auto">
                      <a:xfrm>
                        <a:off x="3168650" y="738188"/>
                        <a:ext cx="476250"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2" name="Right Arrow 11"/>
          <p:cNvSpPr/>
          <p:nvPr/>
        </p:nvSpPr>
        <p:spPr>
          <a:xfrm rot="2296714">
            <a:off x="2100206" y="3396533"/>
            <a:ext cx="694722" cy="360040"/>
          </a:xfrm>
          <a:prstGeom prst="rightArrow">
            <a:avLst/>
          </a:prstGeom>
          <a:solidFill>
            <a:schemeClr val="accent4">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Right Arrow 12"/>
          <p:cNvSpPr/>
          <p:nvPr/>
        </p:nvSpPr>
        <p:spPr>
          <a:xfrm rot="18061042">
            <a:off x="1635104" y="1941116"/>
            <a:ext cx="694722" cy="360040"/>
          </a:xfrm>
          <a:prstGeom prst="rightArrow">
            <a:avLst/>
          </a:prstGeom>
          <a:solidFill>
            <a:schemeClr val="accent4">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Right Arrow 13"/>
          <p:cNvSpPr/>
          <p:nvPr/>
        </p:nvSpPr>
        <p:spPr>
          <a:xfrm rot="12309849">
            <a:off x="439116" y="2170908"/>
            <a:ext cx="694722" cy="360040"/>
          </a:xfrm>
          <a:prstGeom prst="rightArrow">
            <a:avLst/>
          </a:prstGeom>
          <a:solidFill>
            <a:schemeClr val="accent4">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Right Arrow 14"/>
          <p:cNvSpPr/>
          <p:nvPr/>
        </p:nvSpPr>
        <p:spPr>
          <a:xfrm rot="7958233">
            <a:off x="758707" y="3357121"/>
            <a:ext cx="694722" cy="360040"/>
          </a:xfrm>
          <a:prstGeom prst="rightArrow">
            <a:avLst/>
          </a:prstGeom>
          <a:solidFill>
            <a:schemeClr val="accent4">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Rectangle 15"/>
          <p:cNvSpPr/>
          <p:nvPr/>
        </p:nvSpPr>
        <p:spPr>
          <a:xfrm>
            <a:off x="4355976" y="752217"/>
            <a:ext cx="2312912" cy="1092607"/>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Размер области</a:t>
            </a:r>
          </a:p>
          <a:p>
            <a:pPr algn="just">
              <a:spcAft>
                <a:spcPts val="1200"/>
              </a:spcAft>
            </a:pPr>
            <a:r>
              <a:rPr lang="ru-RU" sz="1500" dirty="0">
                <a:latin typeface="Arial" pitchFamily="34" charset="0"/>
                <a:cs typeface="Arial" pitchFamily="34" charset="0"/>
              </a:rPr>
              <a:t>Площадь поверхности</a:t>
            </a:r>
          </a:p>
          <a:p>
            <a:pPr algn="just">
              <a:spcAft>
                <a:spcPts val="1200"/>
              </a:spcAft>
            </a:pPr>
            <a:r>
              <a:rPr lang="ru-RU" sz="1500" dirty="0">
                <a:latin typeface="Arial" pitchFamily="34" charset="0"/>
                <a:cs typeface="Arial" pitchFamily="34" charset="0"/>
              </a:rPr>
              <a:t>Объем области</a:t>
            </a:r>
          </a:p>
        </p:txBody>
      </p:sp>
      <p:graphicFrame>
        <p:nvGraphicFramePr>
          <p:cNvPr id="17" name="Object 16"/>
          <p:cNvGraphicFramePr>
            <a:graphicFrameLocks noChangeAspect="1"/>
          </p:cNvGraphicFramePr>
          <p:nvPr>
            <p:extLst>
              <p:ext uri="{D42A27DB-BD31-4B8C-83A1-F6EECF244321}">
                <p14:modId xmlns:p14="http://schemas.microsoft.com/office/powerpoint/2010/main" val="1284429334"/>
              </p:ext>
            </p:extLst>
          </p:nvPr>
        </p:nvGraphicFramePr>
        <p:xfrm>
          <a:off x="3255963" y="1068388"/>
          <a:ext cx="755650" cy="344487"/>
        </p:xfrm>
        <a:graphic>
          <a:graphicData uri="http://schemas.openxmlformats.org/presentationml/2006/ole">
            <mc:AlternateContent xmlns:mc="http://schemas.openxmlformats.org/markup-compatibility/2006">
              <mc:Choice xmlns:v="urn:schemas-microsoft-com:vml" Requires="v">
                <p:oleObj spid="_x0000_s1812724" name="Equation" r:id="rId5" imgW="444240" imgH="203040" progId="Equation.DSMT4">
                  <p:embed/>
                </p:oleObj>
              </mc:Choice>
              <mc:Fallback>
                <p:oleObj name="Equation" r:id="rId5" imgW="444240" imgH="203040" progId="Equation.DSMT4">
                  <p:embed/>
                  <p:pic>
                    <p:nvPicPr>
                      <p:cNvPr id="0" name=""/>
                      <p:cNvPicPr>
                        <a:picLocks noChangeAspect="1" noChangeArrowheads="1"/>
                      </p:cNvPicPr>
                      <p:nvPr/>
                    </p:nvPicPr>
                    <p:blipFill>
                      <a:blip r:embed="rId6"/>
                      <a:srcRect/>
                      <a:stretch>
                        <a:fillRect/>
                      </a:stretch>
                    </p:blipFill>
                    <p:spPr bwMode="auto">
                      <a:xfrm>
                        <a:off x="3255963" y="1068388"/>
                        <a:ext cx="75565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804033445"/>
              </p:ext>
            </p:extLst>
          </p:nvPr>
        </p:nvGraphicFramePr>
        <p:xfrm>
          <a:off x="3260725" y="1487488"/>
          <a:ext cx="757238" cy="346075"/>
        </p:xfrm>
        <a:graphic>
          <a:graphicData uri="http://schemas.openxmlformats.org/presentationml/2006/ole">
            <mc:AlternateContent xmlns:mc="http://schemas.openxmlformats.org/markup-compatibility/2006">
              <mc:Choice xmlns:v="urn:schemas-microsoft-com:vml" Requires="v">
                <p:oleObj spid="_x0000_s1812725" name="Equation" r:id="rId7" imgW="444240" imgH="203040" progId="Equation.DSMT4">
                  <p:embed/>
                </p:oleObj>
              </mc:Choice>
              <mc:Fallback>
                <p:oleObj name="Equation" r:id="rId7" imgW="444240" imgH="203040" progId="Equation.DSMT4">
                  <p:embed/>
                  <p:pic>
                    <p:nvPicPr>
                      <p:cNvPr id="0" name=""/>
                      <p:cNvPicPr>
                        <a:picLocks noChangeAspect="1" noChangeArrowheads="1"/>
                      </p:cNvPicPr>
                      <p:nvPr/>
                    </p:nvPicPr>
                    <p:blipFill>
                      <a:blip r:embed="rId8"/>
                      <a:srcRect/>
                      <a:stretch>
                        <a:fillRect/>
                      </a:stretch>
                    </p:blipFill>
                    <p:spPr bwMode="auto">
                      <a:xfrm>
                        <a:off x="3260725" y="1487488"/>
                        <a:ext cx="757238"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9" name="Rectangle 18"/>
          <p:cNvSpPr/>
          <p:nvPr/>
        </p:nvSpPr>
        <p:spPr>
          <a:xfrm>
            <a:off x="199997" y="697628"/>
            <a:ext cx="2859835" cy="1015663"/>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Поток частиц из области с большей концентрацией в область с меньшей концентрацией</a:t>
            </a:r>
          </a:p>
        </p:txBody>
      </p:sp>
      <p:graphicFrame>
        <p:nvGraphicFramePr>
          <p:cNvPr id="21" name="Object 20"/>
          <p:cNvGraphicFramePr>
            <a:graphicFrameLocks noChangeAspect="1"/>
          </p:cNvGraphicFramePr>
          <p:nvPr>
            <p:extLst>
              <p:ext uri="{D42A27DB-BD31-4B8C-83A1-F6EECF244321}">
                <p14:modId xmlns:p14="http://schemas.microsoft.com/office/powerpoint/2010/main" val="3445355694"/>
              </p:ext>
            </p:extLst>
          </p:nvPr>
        </p:nvGraphicFramePr>
        <p:xfrm>
          <a:off x="3275856" y="2029625"/>
          <a:ext cx="366712" cy="303212"/>
        </p:xfrm>
        <a:graphic>
          <a:graphicData uri="http://schemas.openxmlformats.org/presentationml/2006/ole">
            <mc:AlternateContent xmlns:mc="http://schemas.openxmlformats.org/markup-compatibility/2006">
              <mc:Choice xmlns:v="urn:schemas-microsoft-com:vml" Requires="v">
                <p:oleObj spid="_x0000_s1812726" name="Equation" r:id="rId9" imgW="215640" imgH="177480" progId="Equation.DSMT4">
                  <p:embed/>
                </p:oleObj>
              </mc:Choice>
              <mc:Fallback>
                <p:oleObj name="Equation" r:id="rId9" imgW="215640" imgH="177480" progId="Equation.DSMT4">
                  <p:embed/>
                  <p:pic>
                    <p:nvPicPr>
                      <p:cNvPr id="0" name=""/>
                      <p:cNvPicPr>
                        <a:picLocks noChangeAspect="1" noChangeArrowheads="1"/>
                      </p:cNvPicPr>
                      <p:nvPr/>
                    </p:nvPicPr>
                    <p:blipFill>
                      <a:blip r:embed="rId10"/>
                      <a:srcRect/>
                      <a:stretch>
                        <a:fillRect/>
                      </a:stretch>
                    </p:blipFill>
                    <p:spPr bwMode="auto">
                      <a:xfrm>
                        <a:off x="3275856" y="2029625"/>
                        <a:ext cx="366712"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2" name="Rectangle 21"/>
          <p:cNvSpPr/>
          <p:nvPr/>
        </p:nvSpPr>
        <p:spPr>
          <a:xfrm>
            <a:off x="3890020" y="1988840"/>
            <a:ext cx="4752528"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Характерная величина отклонения концентрации от равновесной в заданной области</a:t>
            </a:r>
          </a:p>
        </p:txBody>
      </p:sp>
      <p:graphicFrame>
        <p:nvGraphicFramePr>
          <p:cNvPr id="23" name="Object 22"/>
          <p:cNvGraphicFramePr>
            <a:graphicFrameLocks noChangeAspect="1"/>
          </p:cNvGraphicFramePr>
          <p:nvPr>
            <p:extLst>
              <p:ext uri="{D42A27DB-BD31-4B8C-83A1-F6EECF244321}">
                <p14:modId xmlns:p14="http://schemas.microsoft.com/office/powerpoint/2010/main" val="3798458708"/>
              </p:ext>
            </p:extLst>
          </p:nvPr>
        </p:nvGraphicFramePr>
        <p:xfrm>
          <a:off x="3190875" y="2708920"/>
          <a:ext cx="539750" cy="303213"/>
        </p:xfrm>
        <a:graphic>
          <a:graphicData uri="http://schemas.openxmlformats.org/presentationml/2006/ole">
            <mc:AlternateContent xmlns:mc="http://schemas.openxmlformats.org/markup-compatibility/2006">
              <mc:Choice xmlns:v="urn:schemas-microsoft-com:vml" Requires="v">
                <p:oleObj spid="_x0000_s1812727" name="Equation" r:id="rId11" imgW="317160" imgH="177480" progId="Equation.DSMT4">
                  <p:embed/>
                </p:oleObj>
              </mc:Choice>
              <mc:Fallback>
                <p:oleObj name="Equation" r:id="rId11" imgW="317160" imgH="177480" progId="Equation.DSMT4">
                  <p:embed/>
                  <p:pic>
                    <p:nvPicPr>
                      <p:cNvPr id="0" name=""/>
                      <p:cNvPicPr>
                        <a:picLocks noChangeAspect="1" noChangeArrowheads="1"/>
                      </p:cNvPicPr>
                      <p:nvPr/>
                    </p:nvPicPr>
                    <p:blipFill>
                      <a:blip r:embed="rId12"/>
                      <a:srcRect/>
                      <a:stretch>
                        <a:fillRect/>
                      </a:stretch>
                    </p:blipFill>
                    <p:spPr bwMode="auto">
                      <a:xfrm>
                        <a:off x="3190875" y="2708920"/>
                        <a:ext cx="539750"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4" name="Rectangle 23"/>
          <p:cNvSpPr/>
          <p:nvPr/>
        </p:nvSpPr>
        <p:spPr>
          <a:xfrm>
            <a:off x="3923928" y="2720231"/>
            <a:ext cx="4752528" cy="323165"/>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Избыток числа частиц внутри объема</a:t>
            </a:r>
          </a:p>
        </p:txBody>
      </p:sp>
      <p:graphicFrame>
        <p:nvGraphicFramePr>
          <p:cNvPr id="25" name="Object 24"/>
          <p:cNvGraphicFramePr>
            <a:graphicFrameLocks noChangeAspect="1"/>
          </p:cNvGraphicFramePr>
          <p:nvPr>
            <p:extLst>
              <p:ext uri="{D42A27DB-BD31-4B8C-83A1-F6EECF244321}">
                <p14:modId xmlns:p14="http://schemas.microsoft.com/office/powerpoint/2010/main" val="2841417774"/>
              </p:ext>
            </p:extLst>
          </p:nvPr>
        </p:nvGraphicFramePr>
        <p:xfrm>
          <a:off x="2315739" y="1681436"/>
          <a:ext cx="280987" cy="388937"/>
        </p:xfrm>
        <a:graphic>
          <a:graphicData uri="http://schemas.openxmlformats.org/presentationml/2006/ole">
            <mc:AlternateContent xmlns:mc="http://schemas.openxmlformats.org/markup-compatibility/2006">
              <mc:Choice xmlns:v="urn:schemas-microsoft-com:vml" Requires="v">
                <p:oleObj spid="_x0000_s1812728" name="Equation" r:id="rId13" imgW="164880" imgH="228600" progId="Equation.DSMT4">
                  <p:embed/>
                </p:oleObj>
              </mc:Choice>
              <mc:Fallback>
                <p:oleObj name="Equation" r:id="rId13" imgW="164880" imgH="228600" progId="Equation.DSMT4">
                  <p:embed/>
                  <p:pic>
                    <p:nvPicPr>
                      <p:cNvPr id="0" name=""/>
                      <p:cNvPicPr>
                        <a:picLocks noChangeAspect="1" noChangeArrowheads="1"/>
                      </p:cNvPicPr>
                      <p:nvPr/>
                    </p:nvPicPr>
                    <p:blipFill>
                      <a:blip r:embed="rId14"/>
                      <a:srcRect/>
                      <a:stretch>
                        <a:fillRect/>
                      </a:stretch>
                    </p:blipFill>
                    <p:spPr bwMode="auto">
                      <a:xfrm>
                        <a:off x="2315739" y="1681436"/>
                        <a:ext cx="280987"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99066737"/>
              </p:ext>
            </p:extLst>
          </p:nvPr>
        </p:nvGraphicFramePr>
        <p:xfrm>
          <a:off x="1191929" y="4700934"/>
          <a:ext cx="1897062" cy="433387"/>
        </p:xfrm>
        <a:graphic>
          <a:graphicData uri="http://schemas.openxmlformats.org/presentationml/2006/ole">
            <mc:AlternateContent xmlns:mc="http://schemas.openxmlformats.org/markup-compatibility/2006">
              <mc:Choice xmlns:v="urn:schemas-microsoft-com:vml" Requires="v">
                <p:oleObj spid="_x0000_s1812729" name="Equation" r:id="rId15" imgW="1117440" imgH="253800" progId="Equation.DSMT4">
                  <p:embed/>
                </p:oleObj>
              </mc:Choice>
              <mc:Fallback>
                <p:oleObj name="Equation" r:id="rId15" imgW="1117440" imgH="253800" progId="Equation.DSMT4">
                  <p:embed/>
                  <p:pic>
                    <p:nvPicPr>
                      <p:cNvPr id="0" name=""/>
                      <p:cNvPicPr>
                        <a:picLocks noChangeAspect="1" noChangeArrowheads="1"/>
                      </p:cNvPicPr>
                      <p:nvPr/>
                    </p:nvPicPr>
                    <p:blipFill>
                      <a:blip r:embed="rId16"/>
                      <a:srcRect/>
                      <a:stretch>
                        <a:fillRect/>
                      </a:stretch>
                    </p:blipFill>
                    <p:spPr bwMode="auto">
                      <a:xfrm>
                        <a:off x="1191929" y="4700934"/>
                        <a:ext cx="1897062"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2027333064"/>
              </p:ext>
            </p:extLst>
          </p:nvPr>
        </p:nvGraphicFramePr>
        <p:xfrm>
          <a:off x="3347864" y="3190917"/>
          <a:ext cx="280987" cy="388937"/>
        </p:xfrm>
        <a:graphic>
          <a:graphicData uri="http://schemas.openxmlformats.org/presentationml/2006/ole">
            <mc:AlternateContent xmlns:mc="http://schemas.openxmlformats.org/markup-compatibility/2006">
              <mc:Choice xmlns:v="urn:schemas-microsoft-com:vml" Requires="v">
                <p:oleObj spid="_x0000_s1812730" name="Equation" r:id="rId17" imgW="164880" imgH="228600" progId="Equation.DSMT4">
                  <p:embed/>
                </p:oleObj>
              </mc:Choice>
              <mc:Fallback>
                <p:oleObj name="Equation" r:id="rId17" imgW="164880" imgH="228600" progId="Equation.DSMT4">
                  <p:embed/>
                  <p:pic>
                    <p:nvPicPr>
                      <p:cNvPr id="0" name=""/>
                      <p:cNvPicPr>
                        <a:picLocks noChangeAspect="1" noChangeArrowheads="1"/>
                      </p:cNvPicPr>
                      <p:nvPr/>
                    </p:nvPicPr>
                    <p:blipFill>
                      <a:blip r:embed="rId14"/>
                      <a:srcRect/>
                      <a:stretch>
                        <a:fillRect/>
                      </a:stretch>
                    </p:blipFill>
                    <p:spPr bwMode="auto">
                      <a:xfrm>
                        <a:off x="3347864" y="3190917"/>
                        <a:ext cx="280987"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8" name="Rectangle 27"/>
          <p:cNvSpPr/>
          <p:nvPr/>
        </p:nvSpPr>
        <p:spPr>
          <a:xfrm>
            <a:off x="3923928" y="3223803"/>
            <a:ext cx="4320480" cy="323165"/>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Плотность потока частиц через поверхность</a:t>
            </a:r>
          </a:p>
        </p:txBody>
      </p:sp>
      <p:sp>
        <p:nvSpPr>
          <p:cNvPr id="29" name="Rectangle 28"/>
          <p:cNvSpPr/>
          <p:nvPr/>
        </p:nvSpPr>
        <p:spPr>
          <a:xfrm>
            <a:off x="251520" y="3933056"/>
            <a:ext cx="4104456"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Убыль числа частиц в объеме равна потоку частиц через поверхность области</a:t>
            </a:r>
          </a:p>
        </p:txBody>
      </p:sp>
      <p:sp>
        <p:nvSpPr>
          <p:cNvPr id="30" name="Rectangle 29"/>
          <p:cNvSpPr/>
          <p:nvPr/>
        </p:nvSpPr>
        <p:spPr>
          <a:xfrm>
            <a:off x="4860032" y="3942953"/>
            <a:ext cx="4104456"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Плотность потока из закона </a:t>
            </a:r>
            <a:r>
              <a:rPr lang="ru-RU" sz="1500" dirty="0" err="1">
                <a:latin typeface="Arial" pitchFamily="34" charset="0"/>
                <a:cs typeface="Arial" pitchFamily="34" charset="0"/>
              </a:rPr>
              <a:t>Фика</a:t>
            </a:r>
            <a:r>
              <a:rPr lang="ru-RU" sz="1500" dirty="0">
                <a:latin typeface="Arial" pitchFamily="34" charset="0"/>
                <a:cs typeface="Arial" pitchFamily="34" charset="0"/>
              </a:rPr>
              <a:t> пропорциональна градиенту концентрации </a:t>
            </a:r>
          </a:p>
        </p:txBody>
      </p:sp>
      <p:graphicFrame>
        <p:nvGraphicFramePr>
          <p:cNvPr id="31" name="Object 30"/>
          <p:cNvGraphicFramePr>
            <a:graphicFrameLocks noChangeAspect="1"/>
          </p:cNvGraphicFramePr>
          <p:nvPr>
            <p:extLst>
              <p:ext uri="{D42A27DB-BD31-4B8C-83A1-F6EECF244321}">
                <p14:modId xmlns:p14="http://schemas.microsoft.com/office/powerpoint/2010/main" val="1470214898"/>
              </p:ext>
            </p:extLst>
          </p:nvPr>
        </p:nvGraphicFramePr>
        <p:xfrm>
          <a:off x="5802313" y="4581525"/>
          <a:ext cx="1163637" cy="671513"/>
        </p:xfrm>
        <a:graphic>
          <a:graphicData uri="http://schemas.openxmlformats.org/presentationml/2006/ole">
            <mc:AlternateContent xmlns:mc="http://schemas.openxmlformats.org/markup-compatibility/2006">
              <mc:Choice xmlns:v="urn:schemas-microsoft-com:vml" Requires="v">
                <p:oleObj spid="_x0000_s1812731" name="Equation" r:id="rId18" imgW="685800" imgH="393480" progId="Equation.DSMT4">
                  <p:embed/>
                </p:oleObj>
              </mc:Choice>
              <mc:Fallback>
                <p:oleObj name="Equation" r:id="rId18" imgW="685800" imgH="393480" progId="Equation.DSMT4">
                  <p:embed/>
                  <p:pic>
                    <p:nvPicPr>
                      <p:cNvPr id="0" name=""/>
                      <p:cNvPicPr>
                        <a:picLocks noChangeAspect="1" noChangeArrowheads="1"/>
                      </p:cNvPicPr>
                      <p:nvPr/>
                    </p:nvPicPr>
                    <p:blipFill>
                      <a:blip r:embed="rId19"/>
                      <a:srcRect/>
                      <a:stretch>
                        <a:fillRect/>
                      </a:stretch>
                    </p:blipFill>
                    <p:spPr bwMode="auto">
                      <a:xfrm>
                        <a:off x="5802313" y="4581525"/>
                        <a:ext cx="1163637"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2061510216"/>
              </p:ext>
            </p:extLst>
          </p:nvPr>
        </p:nvGraphicFramePr>
        <p:xfrm>
          <a:off x="679228" y="5907335"/>
          <a:ext cx="1939925" cy="714375"/>
        </p:xfrm>
        <a:graphic>
          <a:graphicData uri="http://schemas.openxmlformats.org/presentationml/2006/ole">
            <mc:AlternateContent xmlns:mc="http://schemas.openxmlformats.org/markup-compatibility/2006">
              <mc:Choice xmlns:v="urn:schemas-microsoft-com:vml" Requires="v">
                <p:oleObj spid="_x0000_s1812732" name="Equation" r:id="rId20" imgW="1143000" imgH="419040" progId="Equation.DSMT4">
                  <p:embed/>
                </p:oleObj>
              </mc:Choice>
              <mc:Fallback>
                <p:oleObj name="Equation" r:id="rId20" imgW="1143000" imgH="419040" progId="Equation.DSMT4">
                  <p:embed/>
                  <p:pic>
                    <p:nvPicPr>
                      <p:cNvPr id="0" name=""/>
                      <p:cNvPicPr>
                        <a:picLocks noChangeAspect="1" noChangeArrowheads="1"/>
                      </p:cNvPicPr>
                      <p:nvPr/>
                    </p:nvPicPr>
                    <p:blipFill>
                      <a:blip r:embed="rId21"/>
                      <a:srcRect/>
                      <a:stretch>
                        <a:fillRect/>
                      </a:stretch>
                    </p:blipFill>
                    <p:spPr bwMode="auto">
                      <a:xfrm>
                        <a:off x="679228" y="5907335"/>
                        <a:ext cx="193992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3" name="Rectangle 32"/>
          <p:cNvSpPr/>
          <p:nvPr/>
        </p:nvSpPr>
        <p:spPr>
          <a:xfrm>
            <a:off x="313678" y="5257799"/>
            <a:ext cx="2613876"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Уравнение для убыли избытка концентрации</a:t>
            </a:r>
          </a:p>
        </p:txBody>
      </p:sp>
      <p:graphicFrame>
        <p:nvGraphicFramePr>
          <p:cNvPr id="34" name="Object 33"/>
          <p:cNvGraphicFramePr>
            <a:graphicFrameLocks noChangeAspect="1"/>
          </p:cNvGraphicFramePr>
          <p:nvPr>
            <p:extLst>
              <p:ext uri="{D42A27DB-BD31-4B8C-83A1-F6EECF244321}">
                <p14:modId xmlns:p14="http://schemas.microsoft.com/office/powerpoint/2010/main" val="1673675264"/>
              </p:ext>
            </p:extLst>
          </p:nvPr>
        </p:nvGraphicFramePr>
        <p:xfrm>
          <a:off x="3563888" y="5877272"/>
          <a:ext cx="2049463" cy="738188"/>
        </p:xfrm>
        <a:graphic>
          <a:graphicData uri="http://schemas.openxmlformats.org/presentationml/2006/ole">
            <mc:AlternateContent xmlns:mc="http://schemas.openxmlformats.org/markup-compatibility/2006">
              <mc:Choice xmlns:v="urn:schemas-microsoft-com:vml" Requires="v">
                <p:oleObj spid="_x0000_s1812733" name="Equation" r:id="rId22" imgW="1206360" imgH="431640" progId="Equation.DSMT4">
                  <p:embed/>
                </p:oleObj>
              </mc:Choice>
              <mc:Fallback>
                <p:oleObj name="Equation" r:id="rId22" imgW="1206360" imgH="431640" progId="Equation.DSMT4">
                  <p:embed/>
                  <p:pic>
                    <p:nvPicPr>
                      <p:cNvPr id="0" name=""/>
                      <p:cNvPicPr>
                        <a:picLocks noChangeAspect="1" noChangeArrowheads="1"/>
                      </p:cNvPicPr>
                      <p:nvPr/>
                    </p:nvPicPr>
                    <p:blipFill>
                      <a:blip r:embed="rId23"/>
                      <a:srcRect/>
                      <a:stretch>
                        <a:fillRect/>
                      </a:stretch>
                    </p:blipFill>
                    <p:spPr bwMode="auto">
                      <a:xfrm>
                        <a:off x="3563888" y="5877272"/>
                        <a:ext cx="20494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4057845436"/>
              </p:ext>
            </p:extLst>
          </p:nvPr>
        </p:nvGraphicFramePr>
        <p:xfrm>
          <a:off x="6537325" y="5811838"/>
          <a:ext cx="2160588" cy="715962"/>
        </p:xfrm>
        <a:graphic>
          <a:graphicData uri="http://schemas.openxmlformats.org/presentationml/2006/ole">
            <mc:AlternateContent xmlns:mc="http://schemas.openxmlformats.org/markup-compatibility/2006">
              <mc:Choice xmlns:v="urn:schemas-microsoft-com:vml" Requires="v">
                <p:oleObj spid="_x0000_s1812734" name="Equation" r:id="rId24" imgW="1269720" imgH="419040" progId="Equation.DSMT4">
                  <p:embed/>
                </p:oleObj>
              </mc:Choice>
              <mc:Fallback>
                <p:oleObj name="Equation" r:id="rId24" imgW="1269720" imgH="419040" progId="Equation.DSMT4">
                  <p:embed/>
                  <p:pic>
                    <p:nvPicPr>
                      <p:cNvPr id="0" name=""/>
                      <p:cNvPicPr>
                        <a:picLocks noChangeAspect="1" noChangeArrowheads="1"/>
                      </p:cNvPicPr>
                      <p:nvPr/>
                    </p:nvPicPr>
                    <p:blipFill>
                      <a:blip r:embed="rId25"/>
                      <a:srcRect/>
                      <a:stretch>
                        <a:fillRect/>
                      </a:stretch>
                    </p:blipFill>
                    <p:spPr bwMode="auto">
                      <a:xfrm>
                        <a:off x="6537325" y="5811838"/>
                        <a:ext cx="2160588"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6" name="Rectangle 35"/>
          <p:cNvSpPr/>
          <p:nvPr/>
        </p:nvSpPr>
        <p:spPr>
          <a:xfrm>
            <a:off x="3563888" y="5257799"/>
            <a:ext cx="2448272"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Решение в виде убывающей экспоненты</a:t>
            </a:r>
          </a:p>
        </p:txBody>
      </p:sp>
      <p:sp>
        <p:nvSpPr>
          <p:cNvPr id="37" name="Rectangle 36"/>
          <p:cNvSpPr/>
          <p:nvPr/>
        </p:nvSpPr>
        <p:spPr>
          <a:xfrm>
            <a:off x="6668888" y="5373215"/>
            <a:ext cx="1908212" cy="323165"/>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Время релаксации</a:t>
            </a:r>
          </a:p>
        </p:txBody>
      </p:sp>
      <p:sp>
        <p:nvSpPr>
          <p:cNvPr id="39" name="Freeform 38"/>
          <p:cNvSpPr>
            <a:spLocks noChangeAspect="1"/>
          </p:cNvSpPr>
          <p:nvPr/>
        </p:nvSpPr>
        <p:spPr>
          <a:xfrm>
            <a:off x="1162402" y="2377513"/>
            <a:ext cx="1152144" cy="916229"/>
          </a:xfrm>
          <a:custGeom>
            <a:avLst/>
            <a:gdLst>
              <a:gd name="connsiteX0" fmla="*/ 0 w 2000250"/>
              <a:gd name="connsiteY0" fmla="*/ 809625 h 1590675"/>
              <a:gd name="connsiteX1" fmla="*/ 0 w 2000250"/>
              <a:gd name="connsiteY1" fmla="*/ 809625 h 1590675"/>
              <a:gd name="connsiteX2" fmla="*/ 28575 w 2000250"/>
              <a:gd name="connsiteY2" fmla="*/ 723900 h 1590675"/>
              <a:gd name="connsiteX3" fmla="*/ 47625 w 2000250"/>
              <a:gd name="connsiteY3" fmla="*/ 685800 h 1590675"/>
              <a:gd name="connsiteX4" fmla="*/ 57150 w 2000250"/>
              <a:gd name="connsiteY4" fmla="*/ 628650 h 1590675"/>
              <a:gd name="connsiteX5" fmla="*/ 76200 w 2000250"/>
              <a:gd name="connsiteY5" fmla="*/ 571500 h 1590675"/>
              <a:gd name="connsiteX6" fmla="*/ 85725 w 2000250"/>
              <a:gd name="connsiteY6" fmla="*/ 466725 h 1590675"/>
              <a:gd name="connsiteX7" fmla="*/ 104775 w 2000250"/>
              <a:gd name="connsiteY7" fmla="*/ 428625 h 1590675"/>
              <a:gd name="connsiteX8" fmla="*/ 123825 w 2000250"/>
              <a:gd name="connsiteY8" fmla="*/ 371475 h 1590675"/>
              <a:gd name="connsiteX9" fmla="*/ 152400 w 2000250"/>
              <a:gd name="connsiteY9" fmla="*/ 314325 h 1590675"/>
              <a:gd name="connsiteX10" fmla="*/ 161925 w 2000250"/>
              <a:gd name="connsiteY10" fmla="*/ 276225 h 1590675"/>
              <a:gd name="connsiteX11" fmla="*/ 257175 w 2000250"/>
              <a:gd name="connsiteY11" fmla="*/ 133350 h 1590675"/>
              <a:gd name="connsiteX12" fmla="*/ 285750 w 2000250"/>
              <a:gd name="connsiteY12" fmla="*/ 114300 h 1590675"/>
              <a:gd name="connsiteX13" fmla="*/ 342900 w 2000250"/>
              <a:gd name="connsiteY13" fmla="*/ 76200 h 1590675"/>
              <a:gd name="connsiteX14" fmla="*/ 371475 w 2000250"/>
              <a:gd name="connsiteY14" fmla="*/ 47625 h 1590675"/>
              <a:gd name="connsiteX15" fmla="*/ 419100 w 2000250"/>
              <a:gd name="connsiteY15" fmla="*/ 38100 h 1590675"/>
              <a:gd name="connsiteX16" fmla="*/ 495300 w 2000250"/>
              <a:gd name="connsiteY16" fmla="*/ 9525 h 1590675"/>
              <a:gd name="connsiteX17" fmla="*/ 542925 w 2000250"/>
              <a:gd name="connsiteY17" fmla="*/ 0 h 1590675"/>
              <a:gd name="connsiteX18" fmla="*/ 723900 w 2000250"/>
              <a:gd name="connsiteY18" fmla="*/ 9525 h 1590675"/>
              <a:gd name="connsiteX19" fmla="*/ 752475 w 2000250"/>
              <a:gd name="connsiteY19" fmla="*/ 28575 h 1590675"/>
              <a:gd name="connsiteX20" fmla="*/ 819150 w 2000250"/>
              <a:gd name="connsiteY20" fmla="*/ 57150 h 1590675"/>
              <a:gd name="connsiteX21" fmla="*/ 895350 w 2000250"/>
              <a:gd name="connsiteY21" fmla="*/ 114300 h 1590675"/>
              <a:gd name="connsiteX22" fmla="*/ 981075 w 2000250"/>
              <a:gd name="connsiteY22" fmla="*/ 180975 h 1590675"/>
              <a:gd name="connsiteX23" fmla="*/ 1019175 w 2000250"/>
              <a:gd name="connsiteY23" fmla="*/ 190500 h 1590675"/>
              <a:gd name="connsiteX24" fmla="*/ 1047750 w 2000250"/>
              <a:gd name="connsiteY24" fmla="*/ 209550 h 1590675"/>
              <a:gd name="connsiteX25" fmla="*/ 1095375 w 2000250"/>
              <a:gd name="connsiteY25" fmla="*/ 219075 h 1590675"/>
              <a:gd name="connsiteX26" fmla="*/ 1209675 w 2000250"/>
              <a:gd name="connsiteY26" fmla="*/ 238125 h 1590675"/>
              <a:gd name="connsiteX27" fmla="*/ 1266825 w 2000250"/>
              <a:gd name="connsiteY27" fmla="*/ 247650 h 1590675"/>
              <a:gd name="connsiteX28" fmla="*/ 1295400 w 2000250"/>
              <a:gd name="connsiteY28" fmla="*/ 257175 h 1590675"/>
              <a:gd name="connsiteX29" fmla="*/ 1390650 w 2000250"/>
              <a:gd name="connsiteY29" fmla="*/ 276225 h 1590675"/>
              <a:gd name="connsiteX30" fmla="*/ 1476375 w 2000250"/>
              <a:gd name="connsiteY30" fmla="*/ 333375 h 1590675"/>
              <a:gd name="connsiteX31" fmla="*/ 1524000 w 2000250"/>
              <a:gd name="connsiteY31" fmla="*/ 371475 h 1590675"/>
              <a:gd name="connsiteX32" fmla="*/ 1552575 w 2000250"/>
              <a:gd name="connsiteY32" fmla="*/ 390525 h 1590675"/>
              <a:gd name="connsiteX33" fmla="*/ 1590675 w 2000250"/>
              <a:gd name="connsiteY33" fmla="*/ 419100 h 1590675"/>
              <a:gd name="connsiteX34" fmla="*/ 1666875 w 2000250"/>
              <a:gd name="connsiteY34" fmla="*/ 466725 h 1590675"/>
              <a:gd name="connsiteX35" fmla="*/ 1685925 w 2000250"/>
              <a:gd name="connsiteY35" fmla="*/ 504825 h 1590675"/>
              <a:gd name="connsiteX36" fmla="*/ 1724025 w 2000250"/>
              <a:gd name="connsiteY36" fmla="*/ 523875 h 1590675"/>
              <a:gd name="connsiteX37" fmla="*/ 1733550 w 2000250"/>
              <a:gd name="connsiteY37" fmla="*/ 561975 h 1590675"/>
              <a:gd name="connsiteX38" fmla="*/ 1771650 w 2000250"/>
              <a:gd name="connsiteY38" fmla="*/ 590550 h 1590675"/>
              <a:gd name="connsiteX39" fmla="*/ 1828800 w 2000250"/>
              <a:gd name="connsiteY39" fmla="*/ 676275 h 1590675"/>
              <a:gd name="connsiteX40" fmla="*/ 1866900 w 2000250"/>
              <a:gd name="connsiteY40" fmla="*/ 733425 h 1590675"/>
              <a:gd name="connsiteX41" fmla="*/ 1895475 w 2000250"/>
              <a:gd name="connsiteY41" fmla="*/ 762000 h 1590675"/>
              <a:gd name="connsiteX42" fmla="*/ 1933575 w 2000250"/>
              <a:gd name="connsiteY42" fmla="*/ 819150 h 1590675"/>
              <a:gd name="connsiteX43" fmla="*/ 1962150 w 2000250"/>
              <a:gd name="connsiteY43" fmla="*/ 876300 h 1590675"/>
              <a:gd name="connsiteX44" fmla="*/ 1971675 w 2000250"/>
              <a:gd name="connsiteY44" fmla="*/ 914400 h 1590675"/>
              <a:gd name="connsiteX45" fmla="*/ 1990725 w 2000250"/>
              <a:gd name="connsiteY45" fmla="*/ 952500 h 1590675"/>
              <a:gd name="connsiteX46" fmla="*/ 2000250 w 2000250"/>
              <a:gd name="connsiteY46" fmla="*/ 981075 h 1590675"/>
              <a:gd name="connsiteX47" fmla="*/ 1990725 w 2000250"/>
              <a:gd name="connsiteY47" fmla="*/ 1238250 h 1590675"/>
              <a:gd name="connsiteX48" fmla="*/ 1952625 w 2000250"/>
              <a:gd name="connsiteY48" fmla="*/ 1314450 h 1590675"/>
              <a:gd name="connsiteX49" fmla="*/ 1914525 w 2000250"/>
              <a:gd name="connsiteY49" fmla="*/ 1381125 h 1590675"/>
              <a:gd name="connsiteX50" fmla="*/ 1895475 w 2000250"/>
              <a:gd name="connsiteY50" fmla="*/ 1409700 h 1590675"/>
              <a:gd name="connsiteX51" fmla="*/ 1847850 w 2000250"/>
              <a:gd name="connsiteY51" fmla="*/ 1438275 h 1590675"/>
              <a:gd name="connsiteX52" fmla="*/ 1771650 w 2000250"/>
              <a:gd name="connsiteY52" fmla="*/ 1476375 h 1590675"/>
              <a:gd name="connsiteX53" fmla="*/ 1714500 w 2000250"/>
              <a:gd name="connsiteY53" fmla="*/ 1485900 h 1590675"/>
              <a:gd name="connsiteX54" fmla="*/ 1685925 w 2000250"/>
              <a:gd name="connsiteY54" fmla="*/ 1495425 h 1590675"/>
              <a:gd name="connsiteX55" fmla="*/ 1343025 w 2000250"/>
              <a:gd name="connsiteY55" fmla="*/ 1495425 h 1590675"/>
              <a:gd name="connsiteX56" fmla="*/ 1152525 w 2000250"/>
              <a:gd name="connsiteY56" fmla="*/ 1504950 h 1590675"/>
              <a:gd name="connsiteX57" fmla="*/ 1066800 w 2000250"/>
              <a:gd name="connsiteY57" fmla="*/ 1552575 h 1590675"/>
              <a:gd name="connsiteX58" fmla="*/ 1009650 w 2000250"/>
              <a:gd name="connsiteY58" fmla="*/ 1571625 h 1590675"/>
              <a:gd name="connsiteX59" fmla="*/ 962025 w 2000250"/>
              <a:gd name="connsiteY59" fmla="*/ 1581150 h 1590675"/>
              <a:gd name="connsiteX60" fmla="*/ 923925 w 2000250"/>
              <a:gd name="connsiteY60" fmla="*/ 1590675 h 1590675"/>
              <a:gd name="connsiteX61" fmla="*/ 609600 w 2000250"/>
              <a:gd name="connsiteY61" fmla="*/ 1562100 h 1590675"/>
              <a:gd name="connsiteX62" fmla="*/ 542925 w 2000250"/>
              <a:gd name="connsiteY62" fmla="*/ 1524000 h 1590675"/>
              <a:gd name="connsiteX63" fmla="*/ 438150 w 2000250"/>
              <a:gd name="connsiteY63" fmla="*/ 1476375 h 1590675"/>
              <a:gd name="connsiteX64" fmla="*/ 409575 w 2000250"/>
              <a:gd name="connsiteY64" fmla="*/ 1447800 h 1590675"/>
              <a:gd name="connsiteX65" fmla="*/ 361950 w 2000250"/>
              <a:gd name="connsiteY65" fmla="*/ 1409700 h 1590675"/>
              <a:gd name="connsiteX66" fmla="*/ 333375 w 2000250"/>
              <a:gd name="connsiteY66" fmla="*/ 1371600 h 1590675"/>
              <a:gd name="connsiteX67" fmla="*/ 266700 w 2000250"/>
              <a:gd name="connsiteY67" fmla="*/ 1304925 h 1590675"/>
              <a:gd name="connsiteX68" fmla="*/ 219075 w 2000250"/>
              <a:gd name="connsiteY68" fmla="*/ 1238250 h 1590675"/>
              <a:gd name="connsiteX69" fmla="*/ 171450 w 2000250"/>
              <a:gd name="connsiteY69" fmla="*/ 1171575 h 1590675"/>
              <a:gd name="connsiteX70" fmla="*/ 152400 w 2000250"/>
              <a:gd name="connsiteY70" fmla="*/ 1114425 h 1590675"/>
              <a:gd name="connsiteX71" fmla="*/ 142875 w 2000250"/>
              <a:gd name="connsiteY71" fmla="*/ 1085850 h 1590675"/>
              <a:gd name="connsiteX72" fmla="*/ 123825 w 2000250"/>
              <a:gd name="connsiteY72" fmla="*/ 1047750 h 1590675"/>
              <a:gd name="connsiteX73" fmla="*/ 95250 w 2000250"/>
              <a:gd name="connsiteY73" fmla="*/ 1019175 h 1590675"/>
              <a:gd name="connsiteX74" fmla="*/ 47625 w 2000250"/>
              <a:gd name="connsiteY74" fmla="*/ 962025 h 1590675"/>
              <a:gd name="connsiteX75" fmla="*/ 28575 w 2000250"/>
              <a:gd name="connsiteY75" fmla="*/ 904875 h 1590675"/>
              <a:gd name="connsiteX76" fmla="*/ 19050 w 2000250"/>
              <a:gd name="connsiteY76" fmla="*/ 876300 h 1590675"/>
              <a:gd name="connsiteX77" fmla="*/ 0 w 2000250"/>
              <a:gd name="connsiteY77" fmla="*/ 809625 h 159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000250" h="1590675">
                <a:moveTo>
                  <a:pt x="0" y="809625"/>
                </a:moveTo>
                <a:lnTo>
                  <a:pt x="0" y="809625"/>
                </a:lnTo>
                <a:cubicBezTo>
                  <a:pt x="9525" y="781050"/>
                  <a:pt x="17762" y="752013"/>
                  <a:pt x="28575" y="723900"/>
                </a:cubicBezTo>
                <a:cubicBezTo>
                  <a:pt x="33672" y="710647"/>
                  <a:pt x="43545" y="699400"/>
                  <a:pt x="47625" y="685800"/>
                </a:cubicBezTo>
                <a:cubicBezTo>
                  <a:pt x="53174" y="667302"/>
                  <a:pt x="52466" y="647386"/>
                  <a:pt x="57150" y="628650"/>
                </a:cubicBezTo>
                <a:cubicBezTo>
                  <a:pt x="62020" y="609169"/>
                  <a:pt x="69850" y="590550"/>
                  <a:pt x="76200" y="571500"/>
                </a:cubicBezTo>
                <a:cubicBezTo>
                  <a:pt x="79375" y="536575"/>
                  <a:pt x="78847" y="501113"/>
                  <a:pt x="85725" y="466725"/>
                </a:cubicBezTo>
                <a:cubicBezTo>
                  <a:pt x="88510" y="452802"/>
                  <a:pt x="99502" y="441808"/>
                  <a:pt x="104775" y="428625"/>
                </a:cubicBezTo>
                <a:cubicBezTo>
                  <a:pt x="112233" y="409981"/>
                  <a:pt x="116102" y="390011"/>
                  <a:pt x="123825" y="371475"/>
                </a:cubicBezTo>
                <a:cubicBezTo>
                  <a:pt x="132017" y="351815"/>
                  <a:pt x="144490" y="334100"/>
                  <a:pt x="152400" y="314325"/>
                </a:cubicBezTo>
                <a:cubicBezTo>
                  <a:pt x="157262" y="302170"/>
                  <a:pt x="156768" y="288257"/>
                  <a:pt x="161925" y="276225"/>
                </a:cubicBezTo>
                <a:cubicBezTo>
                  <a:pt x="196553" y="195425"/>
                  <a:pt x="199019" y="184236"/>
                  <a:pt x="257175" y="133350"/>
                </a:cubicBezTo>
                <a:cubicBezTo>
                  <a:pt x="265790" y="125812"/>
                  <a:pt x="276956" y="121629"/>
                  <a:pt x="285750" y="114300"/>
                </a:cubicBezTo>
                <a:cubicBezTo>
                  <a:pt x="333316" y="74662"/>
                  <a:pt x="292682" y="92939"/>
                  <a:pt x="342900" y="76200"/>
                </a:cubicBezTo>
                <a:cubicBezTo>
                  <a:pt x="352425" y="66675"/>
                  <a:pt x="359427" y="53649"/>
                  <a:pt x="371475" y="47625"/>
                </a:cubicBezTo>
                <a:cubicBezTo>
                  <a:pt x="385955" y="40385"/>
                  <a:pt x="403394" y="42027"/>
                  <a:pt x="419100" y="38100"/>
                </a:cubicBezTo>
                <a:cubicBezTo>
                  <a:pt x="456117" y="28846"/>
                  <a:pt x="451599" y="22635"/>
                  <a:pt x="495300" y="9525"/>
                </a:cubicBezTo>
                <a:cubicBezTo>
                  <a:pt x="510807" y="4873"/>
                  <a:pt x="527050" y="3175"/>
                  <a:pt x="542925" y="0"/>
                </a:cubicBezTo>
                <a:cubicBezTo>
                  <a:pt x="603250" y="3175"/>
                  <a:pt x="664045" y="1363"/>
                  <a:pt x="723900" y="9525"/>
                </a:cubicBezTo>
                <a:cubicBezTo>
                  <a:pt x="735243" y="11072"/>
                  <a:pt x="742236" y="23455"/>
                  <a:pt x="752475" y="28575"/>
                </a:cubicBezTo>
                <a:cubicBezTo>
                  <a:pt x="803275" y="53975"/>
                  <a:pt x="759689" y="17509"/>
                  <a:pt x="819150" y="57150"/>
                </a:cubicBezTo>
                <a:cubicBezTo>
                  <a:pt x="845568" y="74762"/>
                  <a:pt x="869950" y="95250"/>
                  <a:pt x="895350" y="114300"/>
                </a:cubicBezTo>
                <a:cubicBezTo>
                  <a:pt x="949714" y="155073"/>
                  <a:pt x="921054" y="132958"/>
                  <a:pt x="981075" y="180975"/>
                </a:cubicBezTo>
                <a:cubicBezTo>
                  <a:pt x="991297" y="189153"/>
                  <a:pt x="1006475" y="187325"/>
                  <a:pt x="1019175" y="190500"/>
                </a:cubicBezTo>
                <a:cubicBezTo>
                  <a:pt x="1028700" y="196850"/>
                  <a:pt x="1037031" y="205530"/>
                  <a:pt x="1047750" y="209550"/>
                </a:cubicBezTo>
                <a:cubicBezTo>
                  <a:pt x="1062909" y="215234"/>
                  <a:pt x="1079432" y="216262"/>
                  <a:pt x="1095375" y="219075"/>
                </a:cubicBezTo>
                <a:lnTo>
                  <a:pt x="1209675" y="238125"/>
                </a:lnTo>
                <a:lnTo>
                  <a:pt x="1266825" y="247650"/>
                </a:lnTo>
                <a:cubicBezTo>
                  <a:pt x="1276350" y="250825"/>
                  <a:pt x="1285555" y="255206"/>
                  <a:pt x="1295400" y="257175"/>
                </a:cubicBezTo>
                <a:cubicBezTo>
                  <a:pt x="1404849" y="279065"/>
                  <a:pt x="1326092" y="254706"/>
                  <a:pt x="1390650" y="276225"/>
                </a:cubicBezTo>
                <a:lnTo>
                  <a:pt x="1476375" y="333375"/>
                </a:lnTo>
                <a:cubicBezTo>
                  <a:pt x="1493291" y="344652"/>
                  <a:pt x="1507736" y="359277"/>
                  <a:pt x="1524000" y="371475"/>
                </a:cubicBezTo>
                <a:cubicBezTo>
                  <a:pt x="1533158" y="378344"/>
                  <a:pt x="1543260" y="383871"/>
                  <a:pt x="1552575" y="390525"/>
                </a:cubicBezTo>
                <a:cubicBezTo>
                  <a:pt x="1565493" y="399752"/>
                  <a:pt x="1577466" y="410294"/>
                  <a:pt x="1590675" y="419100"/>
                </a:cubicBezTo>
                <a:cubicBezTo>
                  <a:pt x="1615597" y="435715"/>
                  <a:pt x="1666875" y="466725"/>
                  <a:pt x="1666875" y="466725"/>
                </a:cubicBezTo>
                <a:cubicBezTo>
                  <a:pt x="1673225" y="479425"/>
                  <a:pt x="1675885" y="494785"/>
                  <a:pt x="1685925" y="504825"/>
                </a:cubicBezTo>
                <a:cubicBezTo>
                  <a:pt x="1695965" y="514865"/>
                  <a:pt x="1714935" y="512967"/>
                  <a:pt x="1724025" y="523875"/>
                </a:cubicBezTo>
                <a:cubicBezTo>
                  <a:pt x="1732406" y="533932"/>
                  <a:pt x="1725941" y="551323"/>
                  <a:pt x="1733550" y="561975"/>
                </a:cubicBezTo>
                <a:cubicBezTo>
                  <a:pt x="1742777" y="574893"/>
                  <a:pt x="1758950" y="581025"/>
                  <a:pt x="1771650" y="590550"/>
                </a:cubicBezTo>
                <a:cubicBezTo>
                  <a:pt x="1806353" y="659956"/>
                  <a:pt x="1772436" y="598774"/>
                  <a:pt x="1828800" y="676275"/>
                </a:cubicBezTo>
                <a:cubicBezTo>
                  <a:pt x="1842266" y="694791"/>
                  <a:pt x="1850711" y="717236"/>
                  <a:pt x="1866900" y="733425"/>
                </a:cubicBezTo>
                <a:cubicBezTo>
                  <a:pt x="1876425" y="742950"/>
                  <a:pt x="1887205" y="751367"/>
                  <a:pt x="1895475" y="762000"/>
                </a:cubicBezTo>
                <a:cubicBezTo>
                  <a:pt x="1909531" y="780072"/>
                  <a:pt x="1922456" y="799136"/>
                  <a:pt x="1933575" y="819150"/>
                </a:cubicBezTo>
                <a:cubicBezTo>
                  <a:pt x="1999300" y="937456"/>
                  <a:pt x="1877580" y="749445"/>
                  <a:pt x="1962150" y="876300"/>
                </a:cubicBezTo>
                <a:cubicBezTo>
                  <a:pt x="1965325" y="889000"/>
                  <a:pt x="1967078" y="902143"/>
                  <a:pt x="1971675" y="914400"/>
                </a:cubicBezTo>
                <a:cubicBezTo>
                  <a:pt x="1976661" y="927695"/>
                  <a:pt x="1985132" y="939449"/>
                  <a:pt x="1990725" y="952500"/>
                </a:cubicBezTo>
                <a:cubicBezTo>
                  <a:pt x="1994680" y="961728"/>
                  <a:pt x="1997075" y="971550"/>
                  <a:pt x="2000250" y="981075"/>
                </a:cubicBezTo>
                <a:cubicBezTo>
                  <a:pt x="1997075" y="1066800"/>
                  <a:pt x="2002857" y="1153328"/>
                  <a:pt x="1990725" y="1238250"/>
                </a:cubicBezTo>
                <a:cubicBezTo>
                  <a:pt x="1986709" y="1266363"/>
                  <a:pt x="1965325" y="1289050"/>
                  <a:pt x="1952625" y="1314450"/>
                </a:cubicBezTo>
                <a:cubicBezTo>
                  <a:pt x="1911407" y="1396887"/>
                  <a:pt x="1991298" y="1273642"/>
                  <a:pt x="1914525" y="1381125"/>
                </a:cubicBezTo>
                <a:cubicBezTo>
                  <a:pt x="1907871" y="1390440"/>
                  <a:pt x="1904167" y="1402250"/>
                  <a:pt x="1895475" y="1409700"/>
                </a:cubicBezTo>
                <a:cubicBezTo>
                  <a:pt x="1881419" y="1421748"/>
                  <a:pt x="1863549" y="1428463"/>
                  <a:pt x="1847850" y="1438275"/>
                </a:cubicBezTo>
                <a:cubicBezTo>
                  <a:pt x="1814078" y="1459383"/>
                  <a:pt x="1816419" y="1464165"/>
                  <a:pt x="1771650" y="1476375"/>
                </a:cubicBezTo>
                <a:cubicBezTo>
                  <a:pt x="1753018" y="1481457"/>
                  <a:pt x="1733550" y="1482725"/>
                  <a:pt x="1714500" y="1485900"/>
                </a:cubicBezTo>
                <a:cubicBezTo>
                  <a:pt x="1704975" y="1489075"/>
                  <a:pt x="1695896" y="1494252"/>
                  <a:pt x="1685925" y="1495425"/>
                </a:cubicBezTo>
                <a:cubicBezTo>
                  <a:pt x="1540382" y="1512548"/>
                  <a:pt x="1506791" y="1502869"/>
                  <a:pt x="1343025" y="1495425"/>
                </a:cubicBezTo>
                <a:cubicBezTo>
                  <a:pt x="1279525" y="1498600"/>
                  <a:pt x="1215865" y="1499442"/>
                  <a:pt x="1152525" y="1504950"/>
                </a:cubicBezTo>
                <a:cubicBezTo>
                  <a:pt x="1113661" y="1508329"/>
                  <a:pt x="1106236" y="1539430"/>
                  <a:pt x="1066800" y="1552575"/>
                </a:cubicBezTo>
                <a:lnTo>
                  <a:pt x="1009650" y="1571625"/>
                </a:lnTo>
                <a:cubicBezTo>
                  <a:pt x="994291" y="1576745"/>
                  <a:pt x="977829" y="1577638"/>
                  <a:pt x="962025" y="1581150"/>
                </a:cubicBezTo>
                <a:cubicBezTo>
                  <a:pt x="949246" y="1583990"/>
                  <a:pt x="936625" y="1587500"/>
                  <a:pt x="923925" y="1590675"/>
                </a:cubicBezTo>
                <a:cubicBezTo>
                  <a:pt x="858857" y="1587717"/>
                  <a:pt x="691817" y="1589506"/>
                  <a:pt x="609600" y="1562100"/>
                </a:cubicBezTo>
                <a:cubicBezTo>
                  <a:pt x="585316" y="1554005"/>
                  <a:pt x="565820" y="1535448"/>
                  <a:pt x="542925" y="1524000"/>
                </a:cubicBezTo>
                <a:cubicBezTo>
                  <a:pt x="499020" y="1502047"/>
                  <a:pt x="490491" y="1528716"/>
                  <a:pt x="438150" y="1476375"/>
                </a:cubicBezTo>
                <a:cubicBezTo>
                  <a:pt x="428625" y="1466850"/>
                  <a:pt x="419712" y="1456670"/>
                  <a:pt x="409575" y="1447800"/>
                </a:cubicBezTo>
                <a:cubicBezTo>
                  <a:pt x="394275" y="1434413"/>
                  <a:pt x="376325" y="1424075"/>
                  <a:pt x="361950" y="1409700"/>
                </a:cubicBezTo>
                <a:cubicBezTo>
                  <a:pt x="350725" y="1398475"/>
                  <a:pt x="344054" y="1383347"/>
                  <a:pt x="333375" y="1371600"/>
                </a:cubicBezTo>
                <a:cubicBezTo>
                  <a:pt x="312232" y="1348343"/>
                  <a:pt x="288925" y="1327150"/>
                  <a:pt x="266700" y="1304925"/>
                </a:cubicBezTo>
                <a:cubicBezTo>
                  <a:pt x="251135" y="1289360"/>
                  <a:pt x="232596" y="1257179"/>
                  <a:pt x="219075" y="1238250"/>
                </a:cubicBezTo>
                <a:cubicBezTo>
                  <a:pt x="214936" y="1232455"/>
                  <a:pt x="176732" y="1183459"/>
                  <a:pt x="171450" y="1171575"/>
                </a:cubicBezTo>
                <a:cubicBezTo>
                  <a:pt x="163295" y="1153225"/>
                  <a:pt x="158750" y="1133475"/>
                  <a:pt x="152400" y="1114425"/>
                </a:cubicBezTo>
                <a:lnTo>
                  <a:pt x="142875" y="1085850"/>
                </a:lnTo>
                <a:cubicBezTo>
                  <a:pt x="138385" y="1072380"/>
                  <a:pt x="132078" y="1059304"/>
                  <a:pt x="123825" y="1047750"/>
                </a:cubicBezTo>
                <a:cubicBezTo>
                  <a:pt x="115995" y="1036789"/>
                  <a:pt x="103874" y="1029523"/>
                  <a:pt x="95250" y="1019175"/>
                </a:cubicBezTo>
                <a:cubicBezTo>
                  <a:pt x="28945" y="939609"/>
                  <a:pt x="131107" y="1045507"/>
                  <a:pt x="47625" y="962025"/>
                </a:cubicBezTo>
                <a:lnTo>
                  <a:pt x="28575" y="904875"/>
                </a:lnTo>
                <a:cubicBezTo>
                  <a:pt x="25400" y="895350"/>
                  <a:pt x="19050" y="886340"/>
                  <a:pt x="19050" y="876300"/>
                </a:cubicBezTo>
                <a:lnTo>
                  <a:pt x="0" y="809625"/>
                </a:lnTo>
                <a:close/>
              </a:path>
            </a:pathLst>
          </a:custGeom>
          <a:solidFill>
            <a:schemeClr val="accent2">
              <a:lumMod val="60000"/>
              <a:lumOff val="40000"/>
            </a:schemeClr>
          </a:solid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9" name="Straight Arrow Connector 8"/>
          <p:cNvCxnSpPr/>
          <p:nvPr/>
        </p:nvCxnSpPr>
        <p:spPr>
          <a:xfrm flipV="1">
            <a:off x="477479" y="2511592"/>
            <a:ext cx="2261120" cy="648072"/>
          </a:xfrm>
          <a:prstGeom prst="straightConnector1">
            <a:avLst/>
          </a:prstGeom>
          <a:ln w="41275">
            <a:solidFill>
              <a:schemeClr val="tx1"/>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graphicFrame>
        <p:nvGraphicFramePr>
          <p:cNvPr id="10" name="Object 9"/>
          <p:cNvGraphicFramePr>
            <a:graphicFrameLocks noChangeAspect="1"/>
          </p:cNvGraphicFramePr>
          <p:nvPr>
            <p:extLst>
              <p:ext uri="{D42A27DB-BD31-4B8C-83A1-F6EECF244321}">
                <p14:modId xmlns:p14="http://schemas.microsoft.com/office/powerpoint/2010/main" val="3212244447"/>
              </p:ext>
            </p:extLst>
          </p:nvPr>
        </p:nvGraphicFramePr>
        <p:xfrm>
          <a:off x="1296988" y="2511425"/>
          <a:ext cx="476250" cy="280988"/>
        </p:xfrm>
        <a:graphic>
          <a:graphicData uri="http://schemas.openxmlformats.org/presentationml/2006/ole">
            <mc:AlternateContent xmlns:mc="http://schemas.openxmlformats.org/markup-compatibility/2006">
              <mc:Choice xmlns:v="urn:schemas-microsoft-com:vml" Requires="v">
                <p:oleObj spid="_x0000_s1812735" name="Equation" r:id="rId26" imgW="279360" imgH="164880" progId="Equation.DSMT4">
                  <p:embed/>
                </p:oleObj>
              </mc:Choice>
              <mc:Fallback>
                <p:oleObj name="Equation" r:id="rId26" imgW="279360" imgH="164880" progId="Equation.DSMT4">
                  <p:embed/>
                  <p:pic>
                    <p:nvPicPr>
                      <p:cNvPr id="0" name="Object 16"/>
                      <p:cNvPicPr>
                        <a:picLocks noChangeAspect="1" noChangeArrowheads="1"/>
                      </p:cNvPicPr>
                      <p:nvPr/>
                    </p:nvPicPr>
                    <p:blipFill>
                      <a:blip r:embed="rId27"/>
                      <a:srcRect/>
                      <a:stretch>
                        <a:fillRect/>
                      </a:stretch>
                    </p:blipFill>
                    <p:spPr bwMode="auto">
                      <a:xfrm>
                        <a:off x="1296988" y="2511425"/>
                        <a:ext cx="476250"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3253159399"/>
              </p:ext>
            </p:extLst>
          </p:nvPr>
        </p:nvGraphicFramePr>
        <p:xfrm>
          <a:off x="1799109" y="2901463"/>
          <a:ext cx="366712" cy="303212"/>
        </p:xfrm>
        <a:graphic>
          <a:graphicData uri="http://schemas.openxmlformats.org/presentationml/2006/ole">
            <mc:AlternateContent xmlns:mc="http://schemas.openxmlformats.org/markup-compatibility/2006">
              <mc:Choice xmlns:v="urn:schemas-microsoft-com:vml" Requires="v">
                <p:oleObj spid="_x0000_s1812736" name="Equation" r:id="rId28" imgW="215640" imgH="177480" progId="Equation.DSMT4">
                  <p:embed/>
                </p:oleObj>
              </mc:Choice>
              <mc:Fallback>
                <p:oleObj name="Equation" r:id="rId28" imgW="215640" imgH="177480" progId="Equation.DSMT4">
                  <p:embed/>
                  <p:pic>
                    <p:nvPicPr>
                      <p:cNvPr id="0" name=""/>
                      <p:cNvPicPr>
                        <a:picLocks noChangeAspect="1" noChangeArrowheads="1"/>
                      </p:cNvPicPr>
                      <p:nvPr/>
                    </p:nvPicPr>
                    <p:blipFill>
                      <a:blip r:embed="rId29"/>
                      <a:srcRect/>
                      <a:stretch>
                        <a:fillRect/>
                      </a:stretch>
                    </p:blipFill>
                    <p:spPr bwMode="auto">
                      <a:xfrm>
                        <a:off x="1799109" y="2901463"/>
                        <a:ext cx="366712"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632121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107504" y="-3001"/>
            <a:ext cx="8928992" cy="686168"/>
          </a:xfrm>
          <a:prstGeom prst="rect">
            <a:avLst/>
          </a:prstGeom>
          <a:noFill/>
          <a:ln w="9525">
            <a:noFill/>
            <a:miter lim="800000"/>
            <a:headEnd/>
            <a:tailEnd/>
          </a:ln>
        </p:spPr>
        <p:txBody>
          <a:bodyPr anchor="ctr"/>
          <a:lstStyle/>
          <a:p>
            <a:pPr algn="ctr">
              <a:defRPr/>
            </a:pPr>
            <a:r>
              <a:rPr lang="ru-RU" sz="2600" b="1" kern="0" dirty="0">
                <a:solidFill>
                  <a:srgbClr val="003399"/>
                </a:solidFill>
                <a:latin typeface="Arial" pitchFamily="34" charset="0"/>
                <a:cs typeface="Arial" pitchFamily="34" charset="0"/>
              </a:rPr>
              <a:t>Оценка времени релаксации для теплопроводности</a:t>
            </a:r>
          </a:p>
        </p:txBody>
      </p:sp>
      <p:sp>
        <p:nvSpPr>
          <p:cNvPr id="5" name="Freeform 4"/>
          <p:cNvSpPr/>
          <p:nvPr/>
        </p:nvSpPr>
        <p:spPr>
          <a:xfrm>
            <a:off x="738349" y="2040291"/>
            <a:ext cx="2000250" cy="1590675"/>
          </a:xfrm>
          <a:custGeom>
            <a:avLst/>
            <a:gdLst>
              <a:gd name="connsiteX0" fmla="*/ 0 w 2000250"/>
              <a:gd name="connsiteY0" fmla="*/ 809625 h 1590675"/>
              <a:gd name="connsiteX1" fmla="*/ 0 w 2000250"/>
              <a:gd name="connsiteY1" fmla="*/ 809625 h 1590675"/>
              <a:gd name="connsiteX2" fmla="*/ 28575 w 2000250"/>
              <a:gd name="connsiteY2" fmla="*/ 723900 h 1590675"/>
              <a:gd name="connsiteX3" fmla="*/ 47625 w 2000250"/>
              <a:gd name="connsiteY3" fmla="*/ 685800 h 1590675"/>
              <a:gd name="connsiteX4" fmla="*/ 57150 w 2000250"/>
              <a:gd name="connsiteY4" fmla="*/ 628650 h 1590675"/>
              <a:gd name="connsiteX5" fmla="*/ 76200 w 2000250"/>
              <a:gd name="connsiteY5" fmla="*/ 571500 h 1590675"/>
              <a:gd name="connsiteX6" fmla="*/ 85725 w 2000250"/>
              <a:gd name="connsiteY6" fmla="*/ 466725 h 1590675"/>
              <a:gd name="connsiteX7" fmla="*/ 104775 w 2000250"/>
              <a:gd name="connsiteY7" fmla="*/ 428625 h 1590675"/>
              <a:gd name="connsiteX8" fmla="*/ 123825 w 2000250"/>
              <a:gd name="connsiteY8" fmla="*/ 371475 h 1590675"/>
              <a:gd name="connsiteX9" fmla="*/ 152400 w 2000250"/>
              <a:gd name="connsiteY9" fmla="*/ 314325 h 1590675"/>
              <a:gd name="connsiteX10" fmla="*/ 161925 w 2000250"/>
              <a:gd name="connsiteY10" fmla="*/ 276225 h 1590675"/>
              <a:gd name="connsiteX11" fmla="*/ 257175 w 2000250"/>
              <a:gd name="connsiteY11" fmla="*/ 133350 h 1590675"/>
              <a:gd name="connsiteX12" fmla="*/ 285750 w 2000250"/>
              <a:gd name="connsiteY12" fmla="*/ 114300 h 1590675"/>
              <a:gd name="connsiteX13" fmla="*/ 342900 w 2000250"/>
              <a:gd name="connsiteY13" fmla="*/ 76200 h 1590675"/>
              <a:gd name="connsiteX14" fmla="*/ 371475 w 2000250"/>
              <a:gd name="connsiteY14" fmla="*/ 47625 h 1590675"/>
              <a:gd name="connsiteX15" fmla="*/ 419100 w 2000250"/>
              <a:gd name="connsiteY15" fmla="*/ 38100 h 1590675"/>
              <a:gd name="connsiteX16" fmla="*/ 495300 w 2000250"/>
              <a:gd name="connsiteY16" fmla="*/ 9525 h 1590675"/>
              <a:gd name="connsiteX17" fmla="*/ 542925 w 2000250"/>
              <a:gd name="connsiteY17" fmla="*/ 0 h 1590675"/>
              <a:gd name="connsiteX18" fmla="*/ 723900 w 2000250"/>
              <a:gd name="connsiteY18" fmla="*/ 9525 h 1590675"/>
              <a:gd name="connsiteX19" fmla="*/ 752475 w 2000250"/>
              <a:gd name="connsiteY19" fmla="*/ 28575 h 1590675"/>
              <a:gd name="connsiteX20" fmla="*/ 819150 w 2000250"/>
              <a:gd name="connsiteY20" fmla="*/ 57150 h 1590675"/>
              <a:gd name="connsiteX21" fmla="*/ 895350 w 2000250"/>
              <a:gd name="connsiteY21" fmla="*/ 114300 h 1590675"/>
              <a:gd name="connsiteX22" fmla="*/ 981075 w 2000250"/>
              <a:gd name="connsiteY22" fmla="*/ 180975 h 1590675"/>
              <a:gd name="connsiteX23" fmla="*/ 1019175 w 2000250"/>
              <a:gd name="connsiteY23" fmla="*/ 190500 h 1590675"/>
              <a:gd name="connsiteX24" fmla="*/ 1047750 w 2000250"/>
              <a:gd name="connsiteY24" fmla="*/ 209550 h 1590675"/>
              <a:gd name="connsiteX25" fmla="*/ 1095375 w 2000250"/>
              <a:gd name="connsiteY25" fmla="*/ 219075 h 1590675"/>
              <a:gd name="connsiteX26" fmla="*/ 1209675 w 2000250"/>
              <a:gd name="connsiteY26" fmla="*/ 238125 h 1590675"/>
              <a:gd name="connsiteX27" fmla="*/ 1266825 w 2000250"/>
              <a:gd name="connsiteY27" fmla="*/ 247650 h 1590675"/>
              <a:gd name="connsiteX28" fmla="*/ 1295400 w 2000250"/>
              <a:gd name="connsiteY28" fmla="*/ 257175 h 1590675"/>
              <a:gd name="connsiteX29" fmla="*/ 1390650 w 2000250"/>
              <a:gd name="connsiteY29" fmla="*/ 276225 h 1590675"/>
              <a:gd name="connsiteX30" fmla="*/ 1476375 w 2000250"/>
              <a:gd name="connsiteY30" fmla="*/ 333375 h 1590675"/>
              <a:gd name="connsiteX31" fmla="*/ 1524000 w 2000250"/>
              <a:gd name="connsiteY31" fmla="*/ 371475 h 1590675"/>
              <a:gd name="connsiteX32" fmla="*/ 1552575 w 2000250"/>
              <a:gd name="connsiteY32" fmla="*/ 390525 h 1590675"/>
              <a:gd name="connsiteX33" fmla="*/ 1590675 w 2000250"/>
              <a:gd name="connsiteY33" fmla="*/ 419100 h 1590675"/>
              <a:gd name="connsiteX34" fmla="*/ 1666875 w 2000250"/>
              <a:gd name="connsiteY34" fmla="*/ 466725 h 1590675"/>
              <a:gd name="connsiteX35" fmla="*/ 1685925 w 2000250"/>
              <a:gd name="connsiteY35" fmla="*/ 504825 h 1590675"/>
              <a:gd name="connsiteX36" fmla="*/ 1724025 w 2000250"/>
              <a:gd name="connsiteY36" fmla="*/ 523875 h 1590675"/>
              <a:gd name="connsiteX37" fmla="*/ 1733550 w 2000250"/>
              <a:gd name="connsiteY37" fmla="*/ 561975 h 1590675"/>
              <a:gd name="connsiteX38" fmla="*/ 1771650 w 2000250"/>
              <a:gd name="connsiteY38" fmla="*/ 590550 h 1590675"/>
              <a:gd name="connsiteX39" fmla="*/ 1828800 w 2000250"/>
              <a:gd name="connsiteY39" fmla="*/ 676275 h 1590675"/>
              <a:gd name="connsiteX40" fmla="*/ 1866900 w 2000250"/>
              <a:gd name="connsiteY40" fmla="*/ 733425 h 1590675"/>
              <a:gd name="connsiteX41" fmla="*/ 1895475 w 2000250"/>
              <a:gd name="connsiteY41" fmla="*/ 762000 h 1590675"/>
              <a:gd name="connsiteX42" fmla="*/ 1933575 w 2000250"/>
              <a:gd name="connsiteY42" fmla="*/ 819150 h 1590675"/>
              <a:gd name="connsiteX43" fmla="*/ 1962150 w 2000250"/>
              <a:gd name="connsiteY43" fmla="*/ 876300 h 1590675"/>
              <a:gd name="connsiteX44" fmla="*/ 1971675 w 2000250"/>
              <a:gd name="connsiteY44" fmla="*/ 914400 h 1590675"/>
              <a:gd name="connsiteX45" fmla="*/ 1990725 w 2000250"/>
              <a:gd name="connsiteY45" fmla="*/ 952500 h 1590675"/>
              <a:gd name="connsiteX46" fmla="*/ 2000250 w 2000250"/>
              <a:gd name="connsiteY46" fmla="*/ 981075 h 1590675"/>
              <a:gd name="connsiteX47" fmla="*/ 1990725 w 2000250"/>
              <a:gd name="connsiteY47" fmla="*/ 1238250 h 1590675"/>
              <a:gd name="connsiteX48" fmla="*/ 1952625 w 2000250"/>
              <a:gd name="connsiteY48" fmla="*/ 1314450 h 1590675"/>
              <a:gd name="connsiteX49" fmla="*/ 1914525 w 2000250"/>
              <a:gd name="connsiteY49" fmla="*/ 1381125 h 1590675"/>
              <a:gd name="connsiteX50" fmla="*/ 1895475 w 2000250"/>
              <a:gd name="connsiteY50" fmla="*/ 1409700 h 1590675"/>
              <a:gd name="connsiteX51" fmla="*/ 1847850 w 2000250"/>
              <a:gd name="connsiteY51" fmla="*/ 1438275 h 1590675"/>
              <a:gd name="connsiteX52" fmla="*/ 1771650 w 2000250"/>
              <a:gd name="connsiteY52" fmla="*/ 1476375 h 1590675"/>
              <a:gd name="connsiteX53" fmla="*/ 1714500 w 2000250"/>
              <a:gd name="connsiteY53" fmla="*/ 1485900 h 1590675"/>
              <a:gd name="connsiteX54" fmla="*/ 1685925 w 2000250"/>
              <a:gd name="connsiteY54" fmla="*/ 1495425 h 1590675"/>
              <a:gd name="connsiteX55" fmla="*/ 1343025 w 2000250"/>
              <a:gd name="connsiteY55" fmla="*/ 1495425 h 1590675"/>
              <a:gd name="connsiteX56" fmla="*/ 1152525 w 2000250"/>
              <a:gd name="connsiteY56" fmla="*/ 1504950 h 1590675"/>
              <a:gd name="connsiteX57" fmla="*/ 1066800 w 2000250"/>
              <a:gd name="connsiteY57" fmla="*/ 1552575 h 1590675"/>
              <a:gd name="connsiteX58" fmla="*/ 1009650 w 2000250"/>
              <a:gd name="connsiteY58" fmla="*/ 1571625 h 1590675"/>
              <a:gd name="connsiteX59" fmla="*/ 962025 w 2000250"/>
              <a:gd name="connsiteY59" fmla="*/ 1581150 h 1590675"/>
              <a:gd name="connsiteX60" fmla="*/ 923925 w 2000250"/>
              <a:gd name="connsiteY60" fmla="*/ 1590675 h 1590675"/>
              <a:gd name="connsiteX61" fmla="*/ 609600 w 2000250"/>
              <a:gd name="connsiteY61" fmla="*/ 1562100 h 1590675"/>
              <a:gd name="connsiteX62" fmla="*/ 542925 w 2000250"/>
              <a:gd name="connsiteY62" fmla="*/ 1524000 h 1590675"/>
              <a:gd name="connsiteX63" fmla="*/ 438150 w 2000250"/>
              <a:gd name="connsiteY63" fmla="*/ 1476375 h 1590675"/>
              <a:gd name="connsiteX64" fmla="*/ 409575 w 2000250"/>
              <a:gd name="connsiteY64" fmla="*/ 1447800 h 1590675"/>
              <a:gd name="connsiteX65" fmla="*/ 361950 w 2000250"/>
              <a:gd name="connsiteY65" fmla="*/ 1409700 h 1590675"/>
              <a:gd name="connsiteX66" fmla="*/ 333375 w 2000250"/>
              <a:gd name="connsiteY66" fmla="*/ 1371600 h 1590675"/>
              <a:gd name="connsiteX67" fmla="*/ 266700 w 2000250"/>
              <a:gd name="connsiteY67" fmla="*/ 1304925 h 1590675"/>
              <a:gd name="connsiteX68" fmla="*/ 219075 w 2000250"/>
              <a:gd name="connsiteY68" fmla="*/ 1238250 h 1590675"/>
              <a:gd name="connsiteX69" fmla="*/ 171450 w 2000250"/>
              <a:gd name="connsiteY69" fmla="*/ 1171575 h 1590675"/>
              <a:gd name="connsiteX70" fmla="*/ 152400 w 2000250"/>
              <a:gd name="connsiteY70" fmla="*/ 1114425 h 1590675"/>
              <a:gd name="connsiteX71" fmla="*/ 142875 w 2000250"/>
              <a:gd name="connsiteY71" fmla="*/ 1085850 h 1590675"/>
              <a:gd name="connsiteX72" fmla="*/ 123825 w 2000250"/>
              <a:gd name="connsiteY72" fmla="*/ 1047750 h 1590675"/>
              <a:gd name="connsiteX73" fmla="*/ 95250 w 2000250"/>
              <a:gd name="connsiteY73" fmla="*/ 1019175 h 1590675"/>
              <a:gd name="connsiteX74" fmla="*/ 47625 w 2000250"/>
              <a:gd name="connsiteY74" fmla="*/ 962025 h 1590675"/>
              <a:gd name="connsiteX75" fmla="*/ 28575 w 2000250"/>
              <a:gd name="connsiteY75" fmla="*/ 904875 h 1590675"/>
              <a:gd name="connsiteX76" fmla="*/ 19050 w 2000250"/>
              <a:gd name="connsiteY76" fmla="*/ 876300 h 1590675"/>
              <a:gd name="connsiteX77" fmla="*/ 0 w 2000250"/>
              <a:gd name="connsiteY77" fmla="*/ 809625 h 159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000250" h="1590675">
                <a:moveTo>
                  <a:pt x="0" y="809625"/>
                </a:moveTo>
                <a:lnTo>
                  <a:pt x="0" y="809625"/>
                </a:lnTo>
                <a:cubicBezTo>
                  <a:pt x="9525" y="781050"/>
                  <a:pt x="17762" y="752013"/>
                  <a:pt x="28575" y="723900"/>
                </a:cubicBezTo>
                <a:cubicBezTo>
                  <a:pt x="33672" y="710647"/>
                  <a:pt x="43545" y="699400"/>
                  <a:pt x="47625" y="685800"/>
                </a:cubicBezTo>
                <a:cubicBezTo>
                  <a:pt x="53174" y="667302"/>
                  <a:pt x="52466" y="647386"/>
                  <a:pt x="57150" y="628650"/>
                </a:cubicBezTo>
                <a:cubicBezTo>
                  <a:pt x="62020" y="609169"/>
                  <a:pt x="69850" y="590550"/>
                  <a:pt x="76200" y="571500"/>
                </a:cubicBezTo>
                <a:cubicBezTo>
                  <a:pt x="79375" y="536575"/>
                  <a:pt x="78847" y="501113"/>
                  <a:pt x="85725" y="466725"/>
                </a:cubicBezTo>
                <a:cubicBezTo>
                  <a:pt x="88510" y="452802"/>
                  <a:pt x="99502" y="441808"/>
                  <a:pt x="104775" y="428625"/>
                </a:cubicBezTo>
                <a:cubicBezTo>
                  <a:pt x="112233" y="409981"/>
                  <a:pt x="116102" y="390011"/>
                  <a:pt x="123825" y="371475"/>
                </a:cubicBezTo>
                <a:cubicBezTo>
                  <a:pt x="132017" y="351815"/>
                  <a:pt x="144490" y="334100"/>
                  <a:pt x="152400" y="314325"/>
                </a:cubicBezTo>
                <a:cubicBezTo>
                  <a:pt x="157262" y="302170"/>
                  <a:pt x="156768" y="288257"/>
                  <a:pt x="161925" y="276225"/>
                </a:cubicBezTo>
                <a:cubicBezTo>
                  <a:pt x="196553" y="195425"/>
                  <a:pt x="199019" y="184236"/>
                  <a:pt x="257175" y="133350"/>
                </a:cubicBezTo>
                <a:cubicBezTo>
                  <a:pt x="265790" y="125812"/>
                  <a:pt x="276956" y="121629"/>
                  <a:pt x="285750" y="114300"/>
                </a:cubicBezTo>
                <a:cubicBezTo>
                  <a:pt x="333316" y="74662"/>
                  <a:pt x="292682" y="92939"/>
                  <a:pt x="342900" y="76200"/>
                </a:cubicBezTo>
                <a:cubicBezTo>
                  <a:pt x="352425" y="66675"/>
                  <a:pt x="359427" y="53649"/>
                  <a:pt x="371475" y="47625"/>
                </a:cubicBezTo>
                <a:cubicBezTo>
                  <a:pt x="385955" y="40385"/>
                  <a:pt x="403394" y="42027"/>
                  <a:pt x="419100" y="38100"/>
                </a:cubicBezTo>
                <a:cubicBezTo>
                  <a:pt x="456117" y="28846"/>
                  <a:pt x="451599" y="22635"/>
                  <a:pt x="495300" y="9525"/>
                </a:cubicBezTo>
                <a:cubicBezTo>
                  <a:pt x="510807" y="4873"/>
                  <a:pt x="527050" y="3175"/>
                  <a:pt x="542925" y="0"/>
                </a:cubicBezTo>
                <a:cubicBezTo>
                  <a:pt x="603250" y="3175"/>
                  <a:pt x="664045" y="1363"/>
                  <a:pt x="723900" y="9525"/>
                </a:cubicBezTo>
                <a:cubicBezTo>
                  <a:pt x="735243" y="11072"/>
                  <a:pt x="742236" y="23455"/>
                  <a:pt x="752475" y="28575"/>
                </a:cubicBezTo>
                <a:cubicBezTo>
                  <a:pt x="803275" y="53975"/>
                  <a:pt x="759689" y="17509"/>
                  <a:pt x="819150" y="57150"/>
                </a:cubicBezTo>
                <a:cubicBezTo>
                  <a:pt x="845568" y="74762"/>
                  <a:pt x="869950" y="95250"/>
                  <a:pt x="895350" y="114300"/>
                </a:cubicBezTo>
                <a:cubicBezTo>
                  <a:pt x="949714" y="155073"/>
                  <a:pt x="921054" y="132958"/>
                  <a:pt x="981075" y="180975"/>
                </a:cubicBezTo>
                <a:cubicBezTo>
                  <a:pt x="991297" y="189153"/>
                  <a:pt x="1006475" y="187325"/>
                  <a:pt x="1019175" y="190500"/>
                </a:cubicBezTo>
                <a:cubicBezTo>
                  <a:pt x="1028700" y="196850"/>
                  <a:pt x="1037031" y="205530"/>
                  <a:pt x="1047750" y="209550"/>
                </a:cubicBezTo>
                <a:cubicBezTo>
                  <a:pt x="1062909" y="215234"/>
                  <a:pt x="1079432" y="216262"/>
                  <a:pt x="1095375" y="219075"/>
                </a:cubicBezTo>
                <a:lnTo>
                  <a:pt x="1209675" y="238125"/>
                </a:lnTo>
                <a:lnTo>
                  <a:pt x="1266825" y="247650"/>
                </a:lnTo>
                <a:cubicBezTo>
                  <a:pt x="1276350" y="250825"/>
                  <a:pt x="1285555" y="255206"/>
                  <a:pt x="1295400" y="257175"/>
                </a:cubicBezTo>
                <a:cubicBezTo>
                  <a:pt x="1404849" y="279065"/>
                  <a:pt x="1326092" y="254706"/>
                  <a:pt x="1390650" y="276225"/>
                </a:cubicBezTo>
                <a:lnTo>
                  <a:pt x="1476375" y="333375"/>
                </a:lnTo>
                <a:cubicBezTo>
                  <a:pt x="1493291" y="344652"/>
                  <a:pt x="1507736" y="359277"/>
                  <a:pt x="1524000" y="371475"/>
                </a:cubicBezTo>
                <a:cubicBezTo>
                  <a:pt x="1533158" y="378344"/>
                  <a:pt x="1543260" y="383871"/>
                  <a:pt x="1552575" y="390525"/>
                </a:cubicBezTo>
                <a:cubicBezTo>
                  <a:pt x="1565493" y="399752"/>
                  <a:pt x="1577466" y="410294"/>
                  <a:pt x="1590675" y="419100"/>
                </a:cubicBezTo>
                <a:cubicBezTo>
                  <a:pt x="1615597" y="435715"/>
                  <a:pt x="1666875" y="466725"/>
                  <a:pt x="1666875" y="466725"/>
                </a:cubicBezTo>
                <a:cubicBezTo>
                  <a:pt x="1673225" y="479425"/>
                  <a:pt x="1675885" y="494785"/>
                  <a:pt x="1685925" y="504825"/>
                </a:cubicBezTo>
                <a:cubicBezTo>
                  <a:pt x="1695965" y="514865"/>
                  <a:pt x="1714935" y="512967"/>
                  <a:pt x="1724025" y="523875"/>
                </a:cubicBezTo>
                <a:cubicBezTo>
                  <a:pt x="1732406" y="533932"/>
                  <a:pt x="1725941" y="551323"/>
                  <a:pt x="1733550" y="561975"/>
                </a:cubicBezTo>
                <a:cubicBezTo>
                  <a:pt x="1742777" y="574893"/>
                  <a:pt x="1758950" y="581025"/>
                  <a:pt x="1771650" y="590550"/>
                </a:cubicBezTo>
                <a:cubicBezTo>
                  <a:pt x="1806353" y="659956"/>
                  <a:pt x="1772436" y="598774"/>
                  <a:pt x="1828800" y="676275"/>
                </a:cubicBezTo>
                <a:cubicBezTo>
                  <a:pt x="1842266" y="694791"/>
                  <a:pt x="1850711" y="717236"/>
                  <a:pt x="1866900" y="733425"/>
                </a:cubicBezTo>
                <a:cubicBezTo>
                  <a:pt x="1876425" y="742950"/>
                  <a:pt x="1887205" y="751367"/>
                  <a:pt x="1895475" y="762000"/>
                </a:cubicBezTo>
                <a:cubicBezTo>
                  <a:pt x="1909531" y="780072"/>
                  <a:pt x="1922456" y="799136"/>
                  <a:pt x="1933575" y="819150"/>
                </a:cubicBezTo>
                <a:cubicBezTo>
                  <a:pt x="1999300" y="937456"/>
                  <a:pt x="1877580" y="749445"/>
                  <a:pt x="1962150" y="876300"/>
                </a:cubicBezTo>
                <a:cubicBezTo>
                  <a:pt x="1965325" y="889000"/>
                  <a:pt x="1967078" y="902143"/>
                  <a:pt x="1971675" y="914400"/>
                </a:cubicBezTo>
                <a:cubicBezTo>
                  <a:pt x="1976661" y="927695"/>
                  <a:pt x="1985132" y="939449"/>
                  <a:pt x="1990725" y="952500"/>
                </a:cubicBezTo>
                <a:cubicBezTo>
                  <a:pt x="1994680" y="961728"/>
                  <a:pt x="1997075" y="971550"/>
                  <a:pt x="2000250" y="981075"/>
                </a:cubicBezTo>
                <a:cubicBezTo>
                  <a:pt x="1997075" y="1066800"/>
                  <a:pt x="2002857" y="1153328"/>
                  <a:pt x="1990725" y="1238250"/>
                </a:cubicBezTo>
                <a:cubicBezTo>
                  <a:pt x="1986709" y="1266363"/>
                  <a:pt x="1965325" y="1289050"/>
                  <a:pt x="1952625" y="1314450"/>
                </a:cubicBezTo>
                <a:cubicBezTo>
                  <a:pt x="1911407" y="1396887"/>
                  <a:pt x="1991298" y="1273642"/>
                  <a:pt x="1914525" y="1381125"/>
                </a:cubicBezTo>
                <a:cubicBezTo>
                  <a:pt x="1907871" y="1390440"/>
                  <a:pt x="1904167" y="1402250"/>
                  <a:pt x="1895475" y="1409700"/>
                </a:cubicBezTo>
                <a:cubicBezTo>
                  <a:pt x="1881419" y="1421748"/>
                  <a:pt x="1863549" y="1428463"/>
                  <a:pt x="1847850" y="1438275"/>
                </a:cubicBezTo>
                <a:cubicBezTo>
                  <a:pt x="1814078" y="1459383"/>
                  <a:pt x="1816419" y="1464165"/>
                  <a:pt x="1771650" y="1476375"/>
                </a:cubicBezTo>
                <a:cubicBezTo>
                  <a:pt x="1753018" y="1481457"/>
                  <a:pt x="1733550" y="1482725"/>
                  <a:pt x="1714500" y="1485900"/>
                </a:cubicBezTo>
                <a:cubicBezTo>
                  <a:pt x="1704975" y="1489075"/>
                  <a:pt x="1695896" y="1494252"/>
                  <a:pt x="1685925" y="1495425"/>
                </a:cubicBezTo>
                <a:cubicBezTo>
                  <a:pt x="1540382" y="1512548"/>
                  <a:pt x="1506791" y="1502869"/>
                  <a:pt x="1343025" y="1495425"/>
                </a:cubicBezTo>
                <a:cubicBezTo>
                  <a:pt x="1279525" y="1498600"/>
                  <a:pt x="1215865" y="1499442"/>
                  <a:pt x="1152525" y="1504950"/>
                </a:cubicBezTo>
                <a:cubicBezTo>
                  <a:pt x="1113661" y="1508329"/>
                  <a:pt x="1106236" y="1539430"/>
                  <a:pt x="1066800" y="1552575"/>
                </a:cubicBezTo>
                <a:lnTo>
                  <a:pt x="1009650" y="1571625"/>
                </a:lnTo>
                <a:cubicBezTo>
                  <a:pt x="994291" y="1576745"/>
                  <a:pt x="977829" y="1577638"/>
                  <a:pt x="962025" y="1581150"/>
                </a:cubicBezTo>
                <a:cubicBezTo>
                  <a:pt x="949246" y="1583990"/>
                  <a:pt x="936625" y="1587500"/>
                  <a:pt x="923925" y="1590675"/>
                </a:cubicBezTo>
                <a:cubicBezTo>
                  <a:pt x="858857" y="1587717"/>
                  <a:pt x="691817" y="1589506"/>
                  <a:pt x="609600" y="1562100"/>
                </a:cubicBezTo>
                <a:cubicBezTo>
                  <a:pt x="585316" y="1554005"/>
                  <a:pt x="565820" y="1535448"/>
                  <a:pt x="542925" y="1524000"/>
                </a:cubicBezTo>
                <a:cubicBezTo>
                  <a:pt x="499020" y="1502047"/>
                  <a:pt x="490491" y="1528716"/>
                  <a:pt x="438150" y="1476375"/>
                </a:cubicBezTo>
                <a:cubicBezTo>
                  <a:pt x="428625" y="1466850"/>
                  <a:pt x="419712" y="1456670"/>
                  <a:pt x="409575" y="1447800"/>
                </a:cubicBezTo>
                <a:cubicBezTo>
                  <a:pt x="394275" y="1434413"/>
                  <a:pt x="376325" y="1424075"/>
                  <a:pt x="361950" y="1409700"/>
                </a:cubicBezTo>
                <a:cubicBezTo>
                  <a:pt x="350725" y="1398475"/>
                  <a:pt x="344054" y="1383347"/>
                  <a:pt x="333375" y="1371600"/>
                </a:cubicBezTo>
                <a:cubicBezTo>
                  <a:pt x="312232" y="1348343"/>
                  <a:pt x="288925" y="1327150"/>
                  <a:pt x="266700" y="1304925"/>
                </a:cubicBezTo>
                <a:cubicBezTo>
                  <a:pt x="251135" y="1289360"/>
                  <a:pt x="232596" y="1257179"/>
                  <a:pt x="219075" y="1238250"/>
                </a:cubicBezTo>
                <a:cubicBezTo>
                  <a:pt x="214936" y="1232455"/>
                  <a:pt x="176732" y="1183459"/>
                  <a:pt x="171450" y="1171575"/>
                </a:cubicBezTo>
                <a:cubicBezTo>
                  <a:pt x="163295" y="1153225"/>
                  <a:pt x="158750" y="1133475"/>
                  <a:pt x="152400" y="1114425"/>
                </a:cubicBezTo>
                <a:lnTo>
                  <a:pt x="142875" y="1085850"/>
                </a:lnTo>
                <a:cubicBezTo>
                  <a:pt x="138385" y="1072380"/>
                  <a:pt x="132078" y="1059304"/>
                  <a:pt x="123825" y="1047750"/>
                </a:cubicBezTo>
                <a:cubicBezTo>
                  <a:pt x="115995" y="1036789"/>
                  <a:pt x="103874" y="1029523"/>
                  <a:pt x="95250" y="1019175"/>
                </a:cubicBezTo>
                <a:cubicBezTo>
                  <a:pt x="28945" y="939609"/>
                  <a:pt x="131107" y="1045507"/>
                  <a:pt x="47625" y="962025"/>
                </a:cubicBezTo>
                <a:lnTo>
                  <a:pt x="28575" y="904875"/>
                </a:lnTo>
                <a:cubicBezTo>
                  <a:pt x="25400" y="895350"/>
                  <a:pt x="19050" y="886340"/>
                  <a:pt x="19050" y="876300"/>
                </a:cubicBezTo>
                <a:lnTo>
                  <a:pt x="0" y="809625"/>
                </a:lnTo>
                <a:close/>
              </a:path>
            </a:pathLst>
          </a:custGeom>
          <a:solidFill>
            <a:srgbClr val="F8AF78"/>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8" name="Object 7"/>
          <p:cNvGraphicFramePr>
            <a:graphicFrameLocks noChangeAspect="1"/>
          </p:cNvGraphicFramePr>
          <p:nvPr>
            <p:extLst>
              <p:ext uri="{D42A27DB-BD31-4B8C-83A1-F6EECF244321}">
                <p14:modId xmlns:p14="http://schemas.microsoft.com/office/powerpoint/2010/main" val="2371351034"/>
              </p:ext>
            </p:extLst>
          </p:nvPr>
        </p:nvGraphicFramePr>
        <p:xfrm>
          <a:off x="3168650" y="738188"/>
          <a:ext cx="476250" cy="280987"/>
        </p:xfrm>
        <a:graphic>
          <a:graphicData uri="http://schemas.openxmlformats.org/presentationml/2006/ole">
            <mc:AlternateContent xmlns:mc="http://schemas.openxmlformats.org/markup-compatibility/2006">
              <mc:Choice xmlns:v="urn:schemas-microsoft-com:vml" Requires="v">
                <p:oleObj spid="_x0000_s1790963" name="Equation" r:id="rId3" imgW="279360" imgH="164880" progId="Equation.DSMT4">
                  <p:embed/>
                </p:oleObj>
              </mc:Choice>
              <mc:Fallback>
                <p:oleObj name="Equation" r:id="rId3" imgW="279360" imgH="164880" progId="Equation.DSMT4">
                  <p:embed/>
                  <p:pic>
                    <p:nvPicPr>
                      <p:cNvPr id="0" name=""/>
                      <p:cNvPicPr>
                        <a:picLocks noChangeAspect="1" noChangeArrowheads="1"/>
                      </p:cNvPicPr>
                      <p:nvPr/>
                    </p:nvPicPr>
                    <p:blipFill>
                      <a:blip r:embed="rId4"/>
                      <a:srcRect/>
                      <a:stretch>
                        <a:fillRect/>
                      </a:stretch>
                    </p:blipFill>
                    <p:spPr bwMode="auto">
                      <a:xfrm>
                        <a:off x="3168650" y="738188"/>
                        <a:ext cx="476250"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2" name="Rectangle 11"/>
          <p:cNvSpPr/>
          <p:nvPr/>
        </p:nvSpPr>
        <p:spPr>
          <a:xfrm>
            <a:off x="4355976" y="752217"/>
            <a:ext cx="2312912" cy="1092607"/>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Размер области</a:t>
            </a:r>
          </a:p>
          <a:p>
            <a:pPr algn="just">
              <a:spcAft>
                <a:spcPts val="1200"/>
              </a:spcAft>
            </a:pPr>
            <a:r>
              <a:rPr lang="ru-RU" sz="1500" dirty="0">
                <a:latin typeface="Arial" pitchFamily="34" charset="0"/>
                <a:cs typeface="Arial" pitchFamily="34" charset="0"/>
              </a:rPr>
              <a:t>Площадь поверхности</a:t>
            </a:r>
          </a:p>
          <a:p>
            <a:pPr algn="just">
              <a:spcAft>
                <a:spcPts val="1200"/>
              </a:spcAft>
            </a:pPr>
            <a:r>
              <a:rPr lang="ru-RU" sz="1500" dirty="0">
                <a:latin typeface="Arial" pitchFamily="34" charset="0"/>
                <a:cs typeface="Arial" pitchFamily="34" charset="0"/>
              </a:rPr>
              <a:t>Объем области</a:t>
            </a:r>
          </a:p>
        </p:txBody>
      </p:sp>
      <p:graphicFrame>
        <p:nvGraphicFramePr>
          <p:cNvPr id="13" name="Object 12"/>
          <p:cNvGraphicFramePr>
            <a:graphicFrameLocks noChangeAspect="1"/>
          </p:cNvGraphicFramePr>
          <p:nvPr>
            <p:extLst>
              <p:ext uri="{D42A27DB-BD31-4B8C-83A1-F6EECF244321}">
                <p14:modId xmlns:p14="http://schemas.microsoft.com/office/powerpoint/2010/main" val="3791861241"/>
              </p:ext>
            </p:extLst>
          </p:nvPr>
        </p:nvGraphicFramePr>
        <p:xfrm>
          <a:off x="3255963" y="1068388"/>
          <a:ext cx="755650" cy="344487"/>
        </p:xfrm>
        <a:graphic>
          <a:graphicData uri="http://schemas.openxmlformats.org/presentationml/2006/ole">
            <mc:AlternateContent xmlns:mc="http://schemas.openxmlformats.org/markup-compatibility/2006">
              <mc:Choice xmlns:v="urn:schemas-microsoft-com:vml" Requires="v">
                <p:oleObj spid="_x0000_s1790964" name="Equation" r:id="rId5" imgW="444240" imgH="203040" progId="Equation.DSMT4">
                  <p:embed/>
                </p:oleObj>
              </mc:Choice>
              <mc:Fallback>
                <p:oleObj name="Equation" r:id="rId5" imgW="444240" imgH="203040" progId="Equation.DSMT4">
                  <p:embed/>
                  <p:pic>
                    <p:nvPicPr>
                      <p:cNvPr id="0" name=""/>
                      <p:cNvPicPr>
                        <a:picLocks noChangeAspect="1" noChangeArrowheads="1"/>
                      </p:cNvPicPr>
                      <p:nvPr/>
                    </p:nvPicPr>
                    <p:blipFill>
                      <a:blip r:embed="rId6"/>
                      <a:srcRect/>
                      <a:stretch>
                        <a:fillRect/>
                      </a:stretch>
                    </p:blipFill>
                    <p:spPr bwMode="auto">
                      <a:xfrm>
                        <a:off x="3255963" y="1068388"/>
                        <a:ext cx="75565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982673717"/>
              </p:ext>
            </p:extLst>
          </p:nvPr>
        </p:nvGraphicFramePr>
        <p:xfrm>
          <a:off x="3260725" y="1487488"/>
          <a:ext cx="757238" cy="346075"/>
        </p:xfrm>
        <a:graphic>
          <a:graphicData uri="http://schemas.openxmlformats.org/presentationml/2006/ole">
            <mc:AlternateContent xmlns:mc="http://schemas.openxmlformats.org/markup-compatibility/2006">
              <mc:Choice xmlns:v="urn:schemas-microsoft-com:vml" Requires="v">
                <p:oleObj spid="_x0000_s1790965" name="Equation" r:id="rId7" imgW="444240" imgH="203040" progId="Equation.DSMT4">
                  <p:embed/>
                </p:oleObj>
              </mc:Choice>
              <mc:Fallback>
                <p:oleObj name="Equation" r:id="rId7" imgW="444240" imgH="203040" progId="Equation.DSMT4">
                  <p:embed/>
                  <p:pic>
                    <p:nvPicPr>
                      <p:cNvPr id="0" name=""/>
                      <p:cNvPicPr>
                        <a:picLocks noChangeAspect="1" noChangeArrowheads="1"/>
                      </p:cNvPicPr>
                      <p:nvPr/>
                    </p:nvPicPr>
                    <p:blipFill>
                      <a:blip r:embed="rId8"/>
                      <a:srcRect/>
                      <a:stretch>
                        <a:fillRect/>
                      </a:stretch>
                    </p:blipFill>
                    <p:spPr bwMode="auto">
                      <a:xfrm>
                        <a:off x="3260725" y="1487488"/>
                        <a:ext cx="757238"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5" name="Rectangle 14"/>
          <p:cNvSpPr/>
          <p:nvPr/>
        </p:nvSpPr>
        <p:spPr>
          <a:xfrm>
            <a:off x="199997" y="697628"/>
            <a:ext cx="2859835" cy="1015663"/>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Поток тепла из области с большей температурой в область с меньшей температурой</a:t>
            </a:r>
          </a:p>
        </p:txBody>
      </p:sp>
      <p:graphicFrame>
        <p:nvGraphicFramePr>
          <p:cNvPr id="17" name="Object 16"/>
          <p:cNvGraphicFramePr>
            <a:graphicFrameLocks noChangeAspect="1"/>
          </p:cNvGraphicFramePr>
          <p:nvPr>
            <p:extLst>
              <p:ext uri="{D42A27DB-BD31-4B8C-83A1-F6EECF244321}">
                <p14:modId xmlns:p14="http://schemas.microsoft.com/office/powerpoint/2010/main" val="1492215738"/>
              </p:ext>
            </p:extLst>
          </p:nvPr>
        </p:nvGraphicFramePr>
        <p:xfrm>
          <a:off x="3255963" y="2041525"/>
          <a:ext cx="409575" cy="280988"/>
        </p:xfrm>
        <a:graphic>
          <a:graphicData uri="http://schemas.openxmlformats.org/presentationml/2006/ole">
            <mc:AlternateContent xmlns:mc="http://schemas.openxmlformats.org/markup-compatibility/2006">
              <mc:Choice xmlns:v="urn:schemas-microsoft-com:vml" Requires="v">
                <p:oleObj spid="_x0000_s1790966" name="Equation" r:id="rId9" imgW="241200" imgH="164880" progId="Equation.DSMT4">
                  <p:embed/>
                </p:oleObj>
              </mc:Choice>
              <mc:Fallback>
                <p:oleObj name="Equation" r:id="rId9" imgW="241200" imgH="164880" progId="Equation.DSMT4">
                  <p:embed/>
                  <p:pic>
                    <p:nvPicPr>
                      <p:cNvPr id="0" name=""/>
                      <p:cNvPicPr>
                        <a:picLocks noChangeAspect="1" noChangeArrowheads="1"/>
                      </p:cNvPicPr>
                      <p:nvPr/>
                    </p:nvPicPr>
                    <p:blipFill>
                      <a:blip r:embed="rId10"/>
                      <a:srcRect/>
                      <a:stretch>
                        <a:fillRect/>
                      </a:stretch>
                    </p:blipFill>
                    <p:spPr bwMode="auto">
                      <a:xfrm>
                        <a:off x="3255963" y="2041525"/>
                        <a:ext cx="409575"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8" name="Rectangle 17"/>
          <p:cNvSpPr/>
          <p:nvPr/>
        </p:nvSpPr>
        <p:spPr>
          <a:xfrm>
            <a:off x="3890020" y="1988840"/>
            <a:ext cx="4752528"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Характерная величина отклонения температуры от равновесной в заданной области</a:t>
            </a:r>
          </a:p>
        </p:txBody>
      </p:sp>
      <p:graphicFrame>
        <p:nvGraphicFramePr>
          <p:cNvPr id="19" name="Object 18"/>
          <p:cNvGraphicFramePr>
            <a:graphicFrameLocks noChangeAspect="1"/>
          </p:cNvGraphicFramePr>
          <p:nvPr>
            <p:extLst>
              <p:ext uri="{D42A27DB-BD31-4B8C-83A1-F6EECF244321}">
                <p14:modId xmlns:p14="http://schemas.microsoft.com/office/powerpoint/2010/main" val="3790947719"/>
              </p:ext>
            </p:extLst>
          </p:nvPr>
        </p:nvGraphicFramePr>
        <p:xfrm>
          <a:off x="2965450" y="2636912"/>
          <a:ext cx="971550" cy="390525"/>
        </p:xfrm>
        <a:graphic>
          <a:graphicData uri="http://schemas.openxmlformats.org/presentationml/2006/ole">
            <mc:AlternateContent xmlns:mc="http://schemas.openxmlformats.org/markup-compatibility/2006">
              <mc:Choice xmlns:v="urn:schemas-microsoft-com:vml" Requires="v">
                <p:oleObj spid="_x0000_s1790967" name="Equation" r:id="rId11" imgW="571320" imgH="228600" progId="Equation.DSMT4">
                  <p:embed/>
                </p:oleObj>
              </mc:Choice>
              <mc:Fallback>
                <p:oleObj name="Equation" r:id="rId11" imgW="571320" imgH="228600" progId="Equation.DSMT4">
                  <p:embed/>
                  <p:pic>
                    <p:nvPicPr>
                      <p:cNvPr id="0" name=""/>
                      <p:cNvPicPr>
                        <a:picLocks noChangeAspect="1" noChangeArrowheads="1"/>
                      </p:cNvPicPr>
                      <p:nvPr/>
                    </p:nvPicPr>
                    <p:blipFill>
                      <a:blip r:embed="rId12"/>
                      <a:srcRect/>
                      <a:stretch>
                        <a:fillRect/>
                      </a:stretch>
                    </p:blipFill>
                    <p:spPr bwMode="auto">
                      <a:xfrm>
                        <a:off x="2965450" y="2636912"/>
                        <a:ext cx="9715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0" name="Rectangle 19"/>
          <p:cNvSpPr/>
          <p:nvPr/>
        </p:nvSpPr>
        <p:spPr>
          <a:xfrm>
            <a:off x="3923928" y="2672763"/>
            <a:ext cx="5040560" cy="323165"/>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Избыток внутренней энергии внутри нагретого объема</a:t>
            </a:r>
          </a:p>
        </p:txBody>
      </p:sp>
      <p:graphicFrame>
        <p:nvGraphicFramePr>
          <p:cNvPr id="21" name="Object 20"/>
          <p:cNvGraphicFramePr>
            <a:graphicFrameLocks noChangeAspect="1"/>
          </p:cNvGraphicFramePr>
          <p:nvPr>
            <p:extLst>
              <p:ext uri="{D42A27DB-BD31-4B8C-83A1-F6EECF244321}">
                <p14:modId xmlns:p14="http://schemas.microsoft.com/office/powerpoint/2010/main" val="4161748731"/>
              </p:ext>
            </p:extLst>
          </p:nvPr>
        </p:nvGraphicFramePr>
        <p:xfrm>
          <a:off x="2316163" y="1671638"/>
          <a:ext cx="280987" cy="409575"/>
        </p:xfrm>
        <a:graphic>
          <a:graphicData uri="http://schemas.openxmlformats.org/presentationml/2006/ole">
            <mc:AlternateContent xmlns:mc="http://schemas.openxmlformats.org/markup-compatibility/2006">
              <mc:Choice xmlns:v="urn:schemas-microsoft-com:vml" Requires="v">
                <p:oleObj spid="_x0000_s1790968" name="Equation" r:id="rId13" imgW="164880" imgH="241200" progId="Equation.DSMT4">
                  <p:embed/>
                </p:oleObj>
              </mc:Choice>
              <mc:Fallback>
                <p:oleObj name="Equation" r:id="rId13" imgW="164880" imgH="241200" progId="Equation.DSMT4">
                  <p:embed/>
                  <p:pic>
                    <p:nvPicPr>
                      <p:cNvPr id="0" name=""/>
                      <p:cNvPicPr>
                        <a:picLocks noChangeAspect="1" noChangeArrowheads="1"/>
                      </p:cNvPicPr>
                      <p:nvPr/>
                    </p:nvPicPr>
                    <p:blipFill>
                      <a:blip r:embed="rId14"/>
                      <a:srcRect/>
                      <a:stretch>
                        <a:fillRect/>
                      </a:stretch>
                    </p:blipFill>
                    <p:spPr bwMode="auto">
                      <a:xfrm>
                        <a:off x="2316163" y="1671638"/>
                        <a:ext cx="280987"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614673507"/>
              </p:ext>
            </p:extLst>
          </p:nvPr>
        </p:nvGraphicFramePr>
        <p:xfrm>
          <a:off x="3348038" y="3132212"/>
          <a:ext cx="280987" cy="411163"/>
        </p:xfrm>
        <a:graphic>
          <a:graphicData uri="http://schemas.openxmlformats.org/presentationml/2006/ole">
            <mc:AlternateContent xmlns:mc="http://schemas.openxmlformats.org/markup-compatibility/2006">
              <mc:Choice xmlns:v="urn:schemas-microsoft-com:vml" Requires="v">
                <p:oleObj spid="_x0000_s1790969" name="Equation" r:id="rId15" imgW="164880" imgH="241200" progId="Equation.DSMT4">
                  <p:embed/>
                </p:oleObj>
              </mc:Choice>
              <mc:Fallback>
                <p:oleObj name="Equation" r:id="rId15" imgW="164880" imgH="241200" progId="Equation.DSMT4">
                  <p:embed/>
                  <p:pic>
                    <p:nvPicPr>
                      <p:cNvPr id="0" name=""/>
                      <p:cNvPicPr>
                        <a:picLocks noChangeAspect="1" noChangeArrowheads="1"/>
                      </p:cNvPicPr>
                      <p:nvPr/>
                    </p:nvPicPr>
                    <p:blipFill>
                      <a:blip r:embed="rId16"/>
                      <a:srcRect/>
                      <a:stretch>
                        <a:fillRect/>
                      </a:stretch>
                    </p:blipFill>
                    <p:spPr bwMode="auto">
                      <a:xfrm>
                        <a:off x="3348038" y="3132212"/>
                        <a:ext cx="280987"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3" name="Rectangle 22"/>
          <p:cNvSpPr/>
          <p:nvPr/>
        </p:nvSpPr>
        <p:spPr>
          <a:xfrm>
            <a:off x="3933453" y="3176335"/>
            <a:ext cx="4320480" cy="323165"/>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Плотность потока тепла через поверхность</a:t>
            </a:r>
          </a:p>
        </p:txBody>
      </p:sp>
      <p:sp>
        <p:nvSpPr>
          <p:cNvPr id="28" name="Freeform 27"/>
          <p:cNvSpPr>
            <a:spLocks noChangeAspect="1"/>
          </p:cNvSpPr>
          <p:nvPr/>
        </p:nvSpPr>
        <p:spPr>
          <a:xfrm>
            <a:off x="919103" y="2207513"/>
            <a:ext cx="1600200" cy="1272540"/>
          </a:xfrm>
          <a:custGeom>
            <a:avLst/>
            <a:gdLst>
              <a:gd name="connsiteX0" fmla="*/ 0 w 2000250"/>
              <a:gd name="connsiteY0" fmla="*/ 809625 h 1590675"/>
              <a:gd name="connsiteX1" fmla="*/ 0 w 2000250"/>
              <a:gd name="connsiteY1" fmla="*/ 809625 h 1590675"/>
              <a:gd name="connsiteX2" fmla="*/ 28575 w 2000250"/>
              <a:gd name="connsiteY2" fmla="*/ 723900 h 1590675"/>
              <a:gd name="connsiteX3" fmla="*/ 47625 w 2000250"/>
              <a:gd name="connsiteY3" fmla="*/ 685800 h 1590675"/>
              <a:gd name="connsiteX4" fmla="*/ 57150 w 2000250"/>
              <a:gd name="connsiteY4" fmla="*/ 628650 h 1590675"/>
              <a:gd name="connsiteX5" fmla="*/ 76200 w 2000250"/>
              <a:gd name="connsiteY5" fmla="*/ 571500 h 1590675"/>
              <a:gd name="connsiteX6" fmla="*/ 85725 w 2000250"/>
              <a:gd name="connsiteY6" fmla="*/ 466725 h 1590675"/>
              <a:gd name="connsiteX7" fmla="*/ 104775 w 2000250"/>
              <a:gd name="connsiteY7" fmla="*/ 428625 h 1590675"/>
              <a:gd name="connsiteX8" fmla="*/ 123825 w 2000250"/>
              <a:gd name="connsiteY8" fmla="*/ 371475 h 1590675"/>
              <a:gd name="connsiteX9" fmla="*/ 152400 w 2000250"/>
              <a:gd name="connsiteY9" fmla="*/ 314325 h 1590675"/>
              <a:gd name="connsiteX10" fmla="*/ 161925 w 2000250"/>
              <a:gd name="connsiteY10" fmla="*/ 276225 h 1590675"/>
              <a:gd name="connsiteX11" fmla="*/ 257175 w 2000250"/>
              <a:gd name="connsiteY11" fmla="*/ 133350 h 1590675"/>
              <a:gd name="connsiteX12" fmla="*/ 285750 w 2000250"/>
              <a:gd name="connsiteY12" fmla="*/ 114300 h 1590675"/>
              <a:gd name="connsiteX13" fmla="*/ 342900 w 2000250"/>
              <a:gd name="connsiteY13" fmla="*/ 76200 h 1590675"/>
              <a:gd name="connsiteX14" fmla="*/ 371475 w 2000250"/>
              <a:gd name="connsiteY14" fmla="*/ 47625 h 1590675"/>
              <a:gd name="connsiteX15" fmla="*/ 419100 w 2000250"/>
              <a:gd name="connsiteY15" fmla="*/ 38100 h 1590675"/>
              <a:gd name="connsiteX16" fmla="*/ 495300 w 2000250"/>
              <a:gd name="connsiteY16" fmla="*/ 9525 h 1590675"/>
              <a:gd name="connsiteX17" fmla="*/ 542925 w 2000250"/>
              <a:gd name="connsiteY17" fmla="*/ 0 h 1590675"/>
              <a:gd name="connsiteX18" fmla="*/ 723900 w 2000250"/>
              <a:gd name="connsiteY18" fmla="*/ 9525 h 1590675"/>
              <a:gd name="connsiteX19" fmla="*/ 752475 w 2000250"/>
              <a:gd name="connsiteY19" fmla="*/ 28575 h 1590675"/>
              <a:gd name="connsiteX20" fmla="*/ 819150 w 2000250"/>
              <a:gd name="connsiteY20" fmla="*/ 57150 h 1590675"/>
              <a:gd name="connsiteX21" fmla="*/ 895350 w 2000250"/>
              <a:gd name="connsiteY21" fmla="*/ 114300 h 1590675"/>
              <a:gd name="connsiteX22" fmla="*/ 981075 w 2000250"/>
              <a:gd name="connsiteY22" fmla="*/ 180975 h 1590675"/>
              <a:gd name="connsiteX23" fmla="*/ 1019175 w 2000250"/>
              <a:gd name="connsiteY23" fmla="*/ 190500 h 1590675"/>
              <a:gd name="connsiteX24" fmla="*/ 1047750 w 2000250"/>
              <a:gd name="connsiteY24" fmla="*/ 209550 h 1590675"/>
              <a:gd name="connsiteX25" fmla="*/ 1095375 w 2000250"/>
              <a:gd name="connsiteY25" fmla="*/ 219075 h 1590675"/>
              <a:gd name="connsiteX26" fmla="*/ 1209675 w 2000250"/>
              <a:gd name="connsiteY26" fmla="*/ 238125 h 1590675"/>
              <a:gd name="connsiteX27" fmla="*/ 1266825 w 2000250"/>
              <a:gd name="connsiteY27" fmla="*/ 247650 h 1590675"/>
              <a:gd name="connsiteX28" fmla="*/ 1295400 w 2000250"/>
              <a:gd name="connsiteY28" fmla="*/ 257175 h 1590675"/>
              <a:gd name="connsiteX29" fmla="*/ 1390650 w 2000250"/>
              <a:gd name="connsiteY29" fmla="*/ 276225 h 1590675"/>
              <a:gd name="connsiteX30" fmla="*/ 1476375 w 2000250"/>
              <a:gd name="connsiteY30" fmla="*/ 333375 h 1590675"/>
              <a:gd name="connsiteX31" fmla="*/ 1524000 w 2000250"/>
              <a:gd name="connsiteY31" fmla="*/ 371475 h 1590675"/>
              <a:gd name="connsiteX32" fmla="*/ 1552575 w 2000250"/>
              <a:gd name="connsiteY32" fmla="*/ 390525 h 1590675"/>
              <a:gd name="connsiteX33" fmla="*/ 1590675 w 2000250"/>
              <a:gd name="connsiteY33" fmla="*/ 419100 h 1590675"/>
              <a:gd name="connsiteX34" fmla="*/ 1666875 w 2000250"/>
              <a:gd name="connsiteY34" fmla="*/ 466725 h 1590675"/>
              <a:gd name="connsiteX35" fmla="*/ 1685925 w 2000250"/>
              <a:gd name="connsiteY35" fmla="*/ 504825 h 1590675"/>
              <a:gd name="connsiteX36" fmla="*/ 1724025 w 2000250"/>
              <a:gd name="connsiteY36" fmla="*/ 523875 h 1590675"/>
              <a:gd name="connsiteX37" fmla="*/ 1733550 w 2000250"/>
              <a:gd name="connsiteY37" fmla="*/ 561975 h 1590675"/>
              <a:gd name="connsiteX38" fmla="*/ 1771650 w 2000250"/>
              <a:gd name="connsiteY38" fmla="*/ 590550 h 1590675"/>
              <a:gd name="connsiteX39" fmla="*/ 1828800 w 2000250"/>
              <a:gd name="connsiteY39" fmla="*/ 676275 h 1590675"/>
              <a:gd name="connsiteX40" fmla="*/ 1866900 w 2000250"/>
              <a:gd name="connsiteY40" fmla="*/ 733425 h 1590675"/>
              <a:gd name="connsiteX41" fmla="*/ 1895475 w 2000250"/>
              <a:gd name="connsiteY41" fmla="*/ 762000 h 1590675"/>
              <a:gd name="connsiteX42" fmla="*/ 1933575 w 2000250"/>
              <a:gd name="connsiteY42" fmla="*/ 819150 h 1590675"/>
              <a:gd name="connsiteX43" fmla="*/ 1962150 w 2000250"/>
              <a:gd name="connsiteY43" fmla="*/ 876300 h 1590675"/>
              <a:gd name="connsiteX44" fmla="*/ 1971675 w 2000250"/>
              <a:gd name="connsiteY44" fmla="*/ 914400 h 1590675"/>
              <a:gd name="connsiteX45" fmla="*/ 1990725 w 2000250"/>
              <a:gd name="connsiteY45" fmla="*/ 952500 h 1590675"/>
              <a:gd name="connsiteX46" fmla="*/ 2000250 w 2000250"/>
              <a:gd name="connsiteY46" fmla="*/ 981075 h 1590675"/>
              <a:gd name="connsiteX47" fmla="*/ 1990725 w 2000250"/>
              <a:gd name="connsiteY47" fmla="*/ 1238250 h 1590675"/>
              <a:gd name="connsiteX48" fmla="*/ 1952625 w 2000250"/>
              <a:gd name="connsiteY48" fmla="*/ 1314450 h 1590675"/>
              <a:gd name="connsiteX49" fmla="*/ 1914525 w 2000250"/>
              <a:gd name="connsiteY49" fmla="*/ 1381125 h 1590675"/>
              <a:gd name="connsiteX50" fmla="*/ 1895475 w 2000250"/>
              <a:gd name="connsiteY50" fmla="*/ 1409700 h 1590675"/>
              <a:gd name="connsiteX51" fmla="*/ 1847850 w 2000250"/>
              <a:gd name="connsiteY51" fmla="*/ 1438275 h 1590675"/>
              <a:gd name="connsiteX52" fmla="*/ 1771650 w 2000250"/>
              <a:gd name="connsiteY52" fmla="*/ 1476375 h 1590675"/>
              <a:gd name="connsiteX53" fmla="*/ 1714500 w 2000250"/>
              <a:gd name="connsiteY53" fmla="*/ 1485900 h 1590675"/>
              <a:gd name="connsiteX54" fmla="*/ 1685925 w 2000250"/>
              <a:gd name="connsiteY54" fmla="*/ 1495425 h 1590675"/>
              <a:gd name="connsiteX55" fmla="*/ 1343025 w 2000250"/>
              <a:gd name="connsiteY55" fmla="*/ 1495425 h 1590675"/>
              <a:gd name="connsiteX56" fmla="*/ 1152525 w 2000250"/>
              <a:gd name="connsiteY56" fmla="*/ 1504950 h 1590675"/>
              <a:gd name="connsiteX57" fmla="*/ 1066800 w 2000250"/>
              <a:gd name="connsiteY57" fmla="*/ 1552575 h 1590675"/>
              <a:gd name="connsiteX58" fmla="*/ 1009650 w 2000250"/>
              <a:gd name="connsiteY58" fmla="*/ 1571625 h 1590675"/>
              <a:gd name="connsiteX59" fmla="*/ 962025 w 2000250"/>
              <a:gd name="connsiteY59" fmla="*/ 1581150 h 1590675"/>
              <a:gd name="connsiteX60" fmla="*/ 923925 w 2000250"/>
              <a:gd name="connsiteY60" fmla="*/ 1590675 h 1590675"/>
              <a:gd name="connsiteX61" fmla="*/ 609600 w 2000250"/>
              <a:gd name="connsiteY61" fmla="*/ 1562100 h 1590675"/>
              <a:gd name="connsiteX62" fmla="*/ 542925 w 2000250"/>
              <a:gd name="connsiteY62" fmla="*/ 1524000 h 1590675"/>
              <a:gd name="connsiteX63" fmla="*/ 438150 w 2000250"/>
              <a:gd name="connsiteY63" fmla="*/ 1476375 h 1590675"/>
              <a:gd name="connsiteX64" fmla="*/ 409575 w 2000250"/>
              <a:gd name="connsiteY64" fmla="*/ 1447800 h 1590675"/>
              <a:gd name="connsiteX65" fmla="*/ 361950 w 2000250"/>
              <a:gd name="connsiteY65" fmla="*/ 1409700 h 1590675"/>
              <a:gd name="connsiteX66" fmla="*/ 333375 w 2000250"/>
              <a:gd name="connsiteY66" fmla="*/ 1371600 h 1590675"/>
              <a:gd name="connsiteX67" fmla="*/ 266700 w 2000250"/>
              <a:gd name="connsiteY67" fmla="*/ 1304925 h 1590675"/>
              <a:gd name="connsiteX68" fmla="*/ 219075 w 2000250"/>
              <a:gd name="connsiteY68" fmla="*/ 1238250 h 1590675"/>
              <a:gd name="connsiteX69" fmla="*/ 171450 w 2000250"/>
              <a:gd name="connsiteY69" fmla="*/ 1171575 h 1590675"/>
              <a:gd name="connsiteX70" fmla="*/ 152400 w 2000250"/>
              <a:gd name="connsiteY70" fmla="*/ 1114425 h 1590675"/>
              <a:gd name="connsiteX71" fmla="*/ 142875 w 2000250"/>
              <a:gd name="connsiteY71" fmla="*/ 1085850 h 1590675"/>
              <a:gd name="connsiteX72" fmla="*/ 123825 w 2000250"/>
              <a:gd name="connsiteY72" fmla="*/ 1047750 h 1590675"/>
              <a:gd name="connsiteX73" fmla="*/ 95250 w 2000250"/>
              <a:gd name="connsiteY73" fmla="*/ 1019175 h 1590675"/>
              <a:gd name="connsiteX74" fmla="*/ 47625 w 2000250"/>
              <a:gd name="connsiteY74" fmla="*/ 962025 h 1590675"/>
              <a:gd name="connsiteX75" fmla="*/ 28575 w 2000250"/>
              <a:gd name="connsiteY75" fmla="*/ 904875 h 1590675"/>
              <a:gd name="connsiteX76" fmla="*/ 19050 w 2000250"/>
              <a:gd name="connsiteY76" fmla="*/ 876300 h 1590675"/>
              <a:gd name="connsiteX77" fmla="*/ 0 w 2000250"/>
              <a:gd name="connsiteY77" fmla="*/ 809625 h 159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000250" h="1590675">
                <a:moveTo>
                  <a:pt x="0" y="809625"/>
                </a:moveTo>
                <a:lnTo>
                  <a:pt x="0" y="809625"/>
                </a:lnTo>
                <a:cubicBezTo>
                  <a:pt x="9525" y="781050"/>
                  <a:pt x="17762" y="752013"/>
                  <a:pt x="28575" y="723900"/>
                </a:cubicBezTo>
                <a:cubicBezTo>
                  <a:pt x="33672" y="710647"/>
                  <a:pt x="43545" y="699400"/>
                  <a:pt x="47625" y="685800"/>
                </a:cubicBezTo>
                <a:cubicBezTo>
                  <a:pt x="53174" y="667302"/>
                  <a:pt x="52466" y="647386"/>
                  <a:pt x="57150" y="628650"/>
                </a:cubicBezTo>
                <a:cubicBezTo>
                  <a:pt x="62020" y="609169"/>
                  <a:pt x="69850" y="590550"/>
                  <a:pt x="76200" y="571500"/>
                </a:cubicBezTo>
                <a:cubicBezTo>
                  <a:pt x="79375" y="536575"/>
                  <a:pt x="78847" y="501113"/>
                  <a:pt x="85725" y="466725"/>
                </a:cubicBezTo>
                <a:cubicBezTo>
                  <a:pt x="88510" y="452802"/>
                  <a:pt x="99502" y="441808"/>
                  <a:pt x="104775" y="428625"/>
                </a:cubicBezTo>
                <a:cubicBezTo>
                  <a:pt x="112233" y="409981"/>
                  <a:pt x="116102" y="390011"/>
                  <a:pt x="123825" y="371475"/>
                </a:cubicBezTo>
                <a:cubicBezTo>
                  <a:pt x="132017" y="351815"/>
                  <a:pt x="144490" y="334100"/>
                  <a:pt x="152400" y="314325"/>
                </a:cubicBezTo>
                <a:cubicBezTo>
                  <a:pt x="157262" y="302170"/>
                  <a:pt x="156768" y="288257"/>
                  <a:pt x="161925" y="276225"/>
                </a:cubicBezTo>
                <a:cubicBezTo>
                  <a:pt x="196553" y="195425"/>
                  <a:pt x="199019" y="184236"/>
                  <a:pt x="257175" y="133350"/>
                </a:cubicBezTo>
                <a:cubicBezTo>
                  <a:pt x="265790" y="125812"/>
                  <a:pt x="276956" y="121629"/>
                  <a:pt x="285750" y="114300"/>
                </a:cubicBezTo>
                <a:cubicBezTo>
                  <a:pt x="333316" y="74662"/>
                  <a:pt x="292682" y="92939"/>
                  <a:pt x="342900" y="76200"/>
                </a:cubicBezTo>
                <a:cubicBezTo>
                  <a:pt x="352425" y="66675"/>
                  <a:pt x="359427" y="53649"/>
                  <a:pt x="371475" y="47625"/>
                </a:cubicBezTo>
                <a:cubicBezTo>
                  <a:pt x="385955" y="40385"/>
                  <a:pt x="403394" y="42027"/>
                  <a:pt x="419100" y="38100"/>
                </a:cubicBezTo>
                <a:cubicBezTo>
                  <a:pt x="456117" y="28846"/>
                  <a:pt x="451599" y="22635"/>
                  <a:pt x="495300" y="9525"/>
                </a:cubicBezTo>
                <a:cubicBezTo>
                  <a:pt x="510807" y="4873"/>
                  <a:pt x="527050" y="3175"/>
                  <a:pt x="542925" y="0"/>
                </a:cubicBezTo>
                <a:cubicBezTo>
                  <a:pt x="603250" y="3175"/>
                  <a:pt x="664045" y="1363"/>
                  <a:pt x="723900" y="9525"/>
                </a:cubicBezTo>
                <a:cubicBezTo>
                  <a:pt x="735243" y="11072"/>
                  <a:pt x="742236" y="23455"/>
                  <a:pt x="752475" y="28575"/>
                </a:cubicBezTo>
                <a:cubicBezTo>
                  <a:pt x="803275" y="53975"/>
                  <a:pt x="759689" y="17509"/>
                  <a:pt x="819150" y="57150"/>
                </a:cubicBezTo>
                <a:cubicBezTo>
                  <a:pt x="845568" y="74762"/>
                  <a:pt x="869950" y="95250"/>
                  <a:pt x="895350" y="114300"/>
                </a:cubicBezTo>
                <a:cubicBezTo>
                  <a:pt x="949714" y="155073"/>
                  <a:pt x="921054" y="132958"/>
                  <a:pt x="981075" y="180975"/>
                </a:cubicBezTo>
                <a:cubicBezTo>
                  <a:pt x="991297" y="189153"/>
                  <a:pt x="1006475" y="187325"/>
                  <a:pt x="1019175" y="190500"/>
                </a:cubicBezTo>
                <a:cubicBezTo>
                  <a:pt x="1028700" y="196850"/>
                  <a:pt x="1037031" y="205530"/>
                  <a:pt x="1047750" y="209550"/>
                </a:cubicBezTo>
                <a:cubicBezTo>
                  <a:pt x="1062909" y="215234"/>
                  <a:pt x="1079432" y="216262"/>
                  <a:pt x="1095375" y="219075"/>
                </a:cubicBezTo>
                <a:lnTo>
                  <a:pt x="1209675" y="238125"/>
                </a:lnTo>
                <a:lnTo>
                  <a:pt x="1266825" y="247650"/>
                </a:lnTo>
                <a:cubicBezTo>
                  <a:pt x="1276350" y="250825"/>
                  <a:pt x="1285555" y="255206"/>
                  <a:pt x="1295400" y="257175"/>
                </a:cubicBezTo>
                <a:cubicBezTo>
                  <a:pt x="1404849" y="279065"/>
                  <a:pt x="1326092" y="254706"/>
                  <a:pt x="1390650" y="276225"/>
                </a:cubicBezTo>
                <a:lnTo>
                  <a:pt x="1476375" y="333375"/>
                </a:lnTo>
                <a:cubicBezTo>
                  <a:pt x="1493291" y="344652"/>
                  <a:pt x="1507736" y="359277"/>
                  <a:pt x="1524000" y="371475"/>
                </a:cubicBezTo>
                <a:cubicBezTo>
                  <a:pt x="1533158" y="378344"/>
                  <a:pt x="1543260" y="383871"/>
                  <a:pt x="1552575" y="390525"/>
                </a:cubicBezTo>
                <a:cubicBezTo>
                  <a:pt x="1565493" y="399752"/>
                  <a:pt x="1577466" y="410294"/>
                  <a:pt x="1590675" y="419100"/>
                </a:cubicBezTo>
                <a:cubicBezTo>
                  <a:pt x="1615597" y="435715"/>
                  <a:pt x="1666875" y="466725"/>
                  <a:pt x="1666875" y="466725"/>
                </a:cubicBezTo>
                <a:cubicBezTo>
                  <a:pt x="1673225" y="479425"/>
                  <a:pt x="1675885" y="494785"/>
                  <a:pt x="1685925" y="504825"/>
                </a:cubicBezTo>
                <a:cubicBezTo>
                  <a:pt x="1695965" y="514865"/>
                  <a:pt x="1714935" y="512967"/>
                  <a:pt x="1724025" y="523875"/>
                </a:cubicBezTo>
                <a:cubicBezTo>
                  <a:pt x="1732406" y="533932"/>
                  <a:pt x="1725941" y="551323"/>
                  <a:pt x="1733550" y="561975"/>
                </a:cubicBezTo>
                <a:cubicBezTo>
                  <a:pt x="1742777" y="574893"/>
                  <a:pt x="1758950" y="581025"/>
                  <a:pt x="1771650" y="590550"/>
                </a:cubicBezTo>
                <a:cubicBezTo>
                  <a:pt x="1806353" y="659956"/>
                  <a:pt x="1772436" y="598774"/>
                  <a:pt x="1828800" y="676275"/>
                </a:cubicBezTo>
                <a:cubicBezTo>
                  <a:pt x="1842266" y="694791"/>
                  <a:pt x="1850711" y="717236"/>
                  <a:pt x="1866900" y="733425"/>
                </a:cubicBezTo>
                <a:cubicBezTo>
                  <a:pt x="1876425" y="742950"/>
                  <a:pt x="1887205" y="751367"/>
                  <a:pt x="1895475" y="762000"/>
                </a:cubicBezTo>
                <a:cubicBezTo>
                  <a:pt x="1909531" y="780072"/>
                  <a:pt x="1922456" y="799136"/>
                  <a:pt x="1933575" y="819150"/>
                </a:cubicBezTo>
                <a:cubicBezTo>
                  <a:pt x="1999300" y="937456"/>
                  <a:pt x="1877580" y="749445"/>
                  <a:pt x="1962150" y="876300"/>
                </a:cubicBezTo>
                <a:cubicBezTo>
                  <a:pt x="1965325" y="889000"/>
                  <a:pt x="1967078" y="902143"/>
                  <a:pt x="1971675" y="914400"/>
                </a:cubicBezTo>
                <a:cubicBezTo>
                  <a:pt x="1976661" y="927695"/>
                  <a:pt x="1985132" y="939449"/>
                  <a:pt x="1990725" y="952500"/>
                </a:cubicBezTo>
                <a:cubicBezTo>
                  <a:pt x="1994680" y="961728"/>
                  <a:pt x="1997075" y="971550"/>
                  <a:pt x="2000250" y="981075"/>
                </a:cubicBezTo>
                <a:cubicBezTo>
                  <a:pt x="1997075" y="1066800"/>
                  <a:pt x="2002857" y="1153328"/>
                  <a:pt x="1990725" y="1238250"/>
                </a:cubicBezTo>
                <a:cubicBezTo>
                  <a:pt x="1986709" y="1266363"/>
                  <a:pt x="1965325" y="1289050"/>
                  <a:pt x="1952625" y="1314450"/>
                </a:cubicBezTo>
                <a:cubicBezTo>
                  <a:pt x="1911407" y="1396887"/>
                  <a:pt x="1991298" y="1273642"/>
                  <a:pt x="1914525" y="1381125"/>
                </a:cubicBezTo>
                <a:cubicBezTo>
                  <a:pt x="1907871" y="1390440"/>
                  <a:pt x="1904167" y="1402250"/>
                  <a:pt x="1895475" y="1409700"/>
                </a:cubicBezTo>
                <a:cubicBezTo>
                  <a:pt x="1881419" y="1421748"/>
                  <a:pt x="1863549" y="1428463"/>
                  <a:pt x="1847850" y="1438275"/>
                </a:cubicBezTo>
                <a:cubicBezTo>
                  <a:pt x="1814078" y="1459383"/>
                  <a:pt x="1816419" y="1464165"/>
                  <a:pt x="1771650" y="1476375"/>
                </a:cubicBezTo>
                <a:cubicBezTo>
                  <a:pt x="1753018" y="1481457"/>
                  <a:pt x="1733550" y="1482725"/>
                  <a:pt x="1714500" y="1485900"/>
                </a:cubicBezTo>
                <a:cubicBezTo>
                  <a:pt x="1704975" y="1489075"/>
                  <a:pt x="1695896" y="1494252"/>
                  <a:pt x="1685925" y="1495425"/>
                </a:cubicBezTo>
                <a:cubicBezTo>
                  <a:pt x="1540382" y="1512548"/>
                  <a:pt x="1506791" y="1502869"/>
                  <a:pt x="1343025" y="1495425"/>
                </a:cubicBezTo>
                <a:cubicBezTo>
                  <a:pt x="1279525" y="1498600"/>
                  <a:pt x="1215865" y="1499442"/>
                  <a:pt x="1152525" y="1504950"/>
                </a:cubicBezTo>
                <a:cubicBezTo>
                  <a:pt x="1113661" y="1508329"/>
                  <a:pt x="1106236" y="1539430"/>
                  <a:pt x="1066800" y="1552575"/>
                </a:cubicBezTo>
                <a:lnTo>
                  <a:pt x="1009650" y="1571625"/>
                </a:lnTo>
                <a:cubicBezTo>
                  <a:pt x="994291" y="1576745"/>
                  <a:pt x="977829" y="1577638"/>
                  <a:pt x="962025" y="1581150"/>
                </a:cubicBezTo>
                <a:cubicBezTo>
                  <a:pt x="949246" y="1583990"/>
                  <a:pt x="936625" y="1587500"/>
                  <a:pt x="923925" y="1590675"/>
                </a:cubicBezTo>
                <a:cubicBezTo>
                  <a:pt x="858857" y="1587717"/>
                  <a:pt x="691817" y="1589506"/>
                  <a:pt x="609600" y="1562100"/>
                </a:cubicBezTo>
                <a:cubicBezTo>
                  <a:pt x="585316" y="1554005"/>
                  <a:pt x="565820" y="1535448"/>
                  <a:pt x="542925" y="1524000"/>
                </a:cubicBezTo>
                <a:cubicBezTo>
                  <a:pt x="499020" y="1502047"/>
                  <a:pt x="490491" y="1528716"/>
                  <a:pt x="438150" y="1476375"/>
                </a:cubicBezTo>
                <a:cubicBezTo>
                  <a:pt x="428625" y="1466850"/>
                  <a:pt x="419712" y="1456670"/>
                  <a:pt x="409575" y="1447800"/>
                </a:cubicBezTo>
                <a:cubicBezTo>
                  <a:pt x="394275" y="1434413"/>
                  <a:pt x="376325" y="1424075"/>
                  <a:pt x="361950" y="1409700"/>
                </a:cubicBezTo>
                <a:cubicBezTo>
                  <a:pt x="350725" y="1398475"/>
                  <a:pt x="344054" y="1383347"/>
                  <a:pt x="333375" y="1371600"/>
                </a:cubicBezTo>
                <a:cubicBezTo>
                  <a:pt x="312232" y="1348343"/>
                  <a:pt x="288925" y="1327150"/>
                  <a:pt x="266700" y="1304925"/>
                </a:cubicBezTo>
                <a:cubicBezTo>
                  <a:pt x="251135" y="1289360"/>
                  <a:pt x="232596" y="1257179"/>
                  <a:pt x="219075" y="1238250"/>
                </a:cubicBezTo>
                <a:cubicBezTo>
                  <a:pt x="214936" y="1232455"/>
                  <a:pt x="176732" y="1183459"/>
                  <a:pt x="171450" y="1171575"/>
                </a:cubicBezTo>
                <a:cubicBezTo>
                  <a:pt x="163295" y="1153225"/>
                  <a:pt x="158750" y="1133475"/>
                  <a:pt x="152400" y="1114425"/>
                </a:cubicBezTo>
                <a:lnTo>
                  <a:pt x="142875" y="1085850"/>
                </a:lnTo>
                <a:cubicBezTo>
                  <a:pt x="138385" y="1072380"/>
                  <a:pt x="132078" y="1059304"/>
                  <a:pt x="123825" y="1047750"/>
                </a:cubicBezTo>
                <a:cubicBezTo>
                  <a:pt x="115995" y="1036789"/>
                  <a:pt x="103874" y="1029523"/>
                  <a:pt x="95250" y="1019175"/>
                </a:cubicBezTo>
                <a:cubicBezTo>
                  <a:pt x="28945" y="939609"/>
                  <a:pt x="131107" y="1045507"/>
                  <a:pt x="47625" y="962025"/>
                </a:cubicBezTo>
                <a:lnTo>
                  <a:pt x="28575" y="904875"/>
                </a:lnTo>
                <a:cubicBezTo>
                  <a:pt x="25400" y="895350"/>
                  <a:pt x="19050" y="886340"/>
                  <a:pt x="19050" y="876300"/>
                </a:cubicBezTo>
                <a:lnTo>
                  <a:pt x="0" y="809625"/>
                </a:lnTo>
                <a:close/>
              </a:path>
            </a:pathLst>
          </a:custGeom>
          <a:solidFill>
            <a:srgbClr val="E96743"/>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Right Arrow 8"/>
          <p:cNvSpPr/>
          <p:nvPr/>
        </p:nvSpPr>
        <p:spPr>
          <a:xfrm rot="18061042">
            <a:off x="1635104" y="1941116"/>
            <a:ext cx="694722" cy="360040"/>
          </a:xfrm>
          <a:prstGeom prst="rightArrow">
            <a:avLst/>
          </a:prstGeom>
          <a:gradFill>
            <a:gsLst>
              <a:gs pos="0">
                <a:srgbClr val="FF0000"/>
              </a:gs>
              <a:gs pos="100000">
                <a:srgbClr val="4110F6"/>
              </a:gs>
            </a:gsLst>
            <a:lin ang="0" scaled="0"/>
          </a:gra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Right Arrow 24"/>
          <p:cNvSpPr/>
          <p:nvPr/>
        </p:nvSpPr>
        <p:spPr>
          <a:xfrm rot="2426361">
            <a:off x="2030475" y="3358641"/>
            <a:ext cx="694722" cy="360040"/>
          </a:xfrm>
          <a:prstGeom prst="rightArrow">
            <a:avLst/>
          </a:prstGeom>
          <a:gradFill>
            <a:gsLst>
              <a:gs pos="0">
                <a:srgbClr val="FF0000"/>
              </a:gs>
              <a:gs pos="100000">
                <a:srgbClr val="4110F6"/>
              </a:gs>
            </a:gsLst>
            <a:lin ang="0" scaled="0"/>
          </a:gra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Right Arrow 25"/>
          <p:cNvSpPr/>
          <p:nvPr/>
        </p:nvSpPr>
        <p:spPr>
          <a:xfrm rot="8145388">
            <a:off x="765433" y="3341969"/>
            <a:ext cx="694722" cy="360040"/>
          </a:xfrm>
          <a:prstGeom prst="rightArrow">
            <a:avLst/>
          </a:prstGeom>
          <a:gradFill>
            <a:gsLst>
              <a:gs pos="0">
                <a:srgbClr val="FF0000"/>
              </a:gs>
              <a:gs pos="100000">
                <a:srgbClr val="4110F6"/>
              </a:gs>
            </a:gsLst>
            <a:lin ang="0" scaled="0"/>
          </a:gra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Right Arrow 26"/>
          <p:cNvSpPr/>
          <p:nvPr/>
        </p:nvSpPr>
        <p:spPr>
          <a:xfrm rot="12486935">
            <a:off x="519130" y="2150686"/>
            <a:ext cx="694722" cy="360040"/>
          </a:xfrm>
          <a:prstGeom prst="rightArrow">
            <a:avLst/>
          </a:prstGeom>
          <a:gradFill>
            <a:gsLst>
              <a:gs pos="0">
                <a:srgbClr val="FF0000"/>
              </a:gs>
              <a:gs pos="100000">
                <a:srgbClr val="4110F6"/>
              </a:gs>
            </a:gsLst>
            <a:lin ang="0" scaled="0"/>
          </a:gra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Freeform 28"/>
          <p:cNvSpPr>
            <a:spLocks noChangeAspect="1"/>
          </p:cNvSpPr>
          <p:nvPr/>
        </p:nvSpPr>
        <p:spPr>
          <a:xfrm>
            <a:off x="1134086" y="2398394"/>
            <a:ext cx="1120140" cy="890778"/>
          </a:xfrm>
          <a:custGeom>
            <a:avLst/>
            <a:gdLst>
              <a:gd name="connsiteX0" fmla="*/ 0 w 2000250"/>
              <a:gd name="connsiteY0" fmla="*/ 809625 h 1590675"/>
              <a:gd name="connsiteX1" fmla="*/ 0 w 2000250"/>
              <a:gd name="connsiteY1" fmla="*/ 809625 h 1590675"/>
              <a:gd name="connsiteX2" fmla="*/ 28575 w 2000250"/>
              <a:gd name="connsiteY2" fmla="*/ 723900 h 1590675"/>
              <a:gd name="connsiteX3" fmla="*/ 47625 w 2000250"/>
              <a:gd name="connsiteY3" fmla="*/ 685800 h 1590675"/>
              <a:gd name="connsiteX4" fmla="*/ 57150 w 2000250"/>
              <a:gd name="connsiteY4" fmla="*/ 628650 h 1590675"/>
              <a:gd name="connsiteX5" fmla="*/ 76200 w 2000250"/>
              <a:gd name="connsiteY5" fmla="*/ 571500 h 1590675"/>
              <a:gd name="connsiteX6" fmla="*/ 85725 w 2000250"/>
              <a:gd name="connsiteY6" fmla="*/ 466725 h 1590675"/>
              <a:gd name="connsiteX7" fmla="*/ 104775 w 2000250"/>
              <a:gd name="connsiteY7" fmla="*/ 428625 h 1590675"/>
              <a:gd name="connsiteX8" fmla="*/ 123825 w 2000250"/>
              <a:gd name="connsiteY8" fmla="*/ 371475 h 1590675"/>
              <a:gd name="connsiteX9" fmla="*/ 152400 w 2000250"/>
              <a:gd name="connsiteY9" fmla="*/ 314325 h 1590675"/>
              <a:gd name="connsiteX10" fmla="*/ 161925 w 2000250"/>
              <a:gd name="connsiteY10" fmla="*/ 276225 h 1590675"/>
              <a:gd name="connsiteX11" fmla="*/ 257175 w 2000250"/>
              <a:gd name="connsiteY11" fmla="*/ 133350 h 1590675"/>
              <a:gd name="connsiteX12" fmla="*/ 285750 w 2000250"/>
              <a:gd name="connsiteY12" fmla="*/ 114300 h 1590675"/>
              <a:gd name="connsiteX13" fmla="*/ 342900 w 2000250"/>
              <a:gd name="connsiteY13" fmla="*/ 76200 h 1590675"/>
              <a:gd name="connsiteX14" fmla="*/ 371475 w 2000250"/>
              <a:gd name="connsiteY14" fmla="*/ 47625 h 1590675"/>
              <a:gd name="connsiteX15" fmla="*/ 419100 w 2000250"/>
              <a:gd name="connsiteY15" fmla="*/ 38100 h 1590675"/>
              <a:gd name="connsiteX16" fmla="*/ 495300 w 2000250"/>
              <a:gd name="connsiteY16" fmla="*/ 9525 h 1590675"/>
              <a:gd name="connsiteX17" fmla="*/ 542925 w 2000250"/>
              <a:gd name="connsiteY17" fmla="*/ 0 h 1590675"/>
              <a:gd name="connsiteX18" fmla="*/ 723900 w 2000250"/>
              <a:gd name="connsiteY18" fmla="*/ 9525 h 1590675"/>
              <a:gd name="connsiteX19" fmla="*/ 752475 w 2000250"/>
              <a:gd name="connsiteY19" fmla="*/ 28575 h 1590675"/>
              <a:gd name="connsiteX20" fmla="*/ 819150 w 2000250"/>
              <a:gd name="connsiteY20" fmla="*/ 57150 h 1590675"/>
              <a:gd name="connsiteX21" fmla="*/ 895350 w 2000250"/>
              <a:gd name="connsiteY21" fmla="*/ 114300 h 1590675"/>
              <a:gd name="connsiteX22" fmla="*/ 981075 w 2000250"/>
              <a:gd name="connsiteY22" fmla="*/ 180975 h 1590675"/>
              <a:gd name="connsiteX23" fmla="*/ 1019175 w 2000250"/>
              <a:gd name="connsiteY23" fmla="*/ 190500 h 1590675"/>
              <a:gd name="connsiteX24" fmla="*/ 1047750 w 2000250"/>
              <a:gd name="connsiteY24" fmla="*/ 209550 h 1590675"/>
              <a:gd name="connsiteX25" fmla="*/ 1095375 w 2000250"/>
              <a:gd name="connsiteY25" fmla="*/ 219075 h 1590675"/>
              <a:gd name="connsiteX26" fmla="*/ 1209675 w 2000250"/>
              <a:gd name="connsiteY26" fmla="*/ 238125 h 1590675"/>
              <a:gd name="connsiteX27" fmla="*/ 1266825 w 2000250"/>
              <a:gd name="connsiteY27" fmla="*/ 247650 h 1590675"/>
              <a:gd name="connsiteX28" fmla="*/ 1295400 w 2000250"/>
              <a:gd name="connsiteY28" fmla="*/ 257175 h 1590675"/>
              <a:gd name="connsiteX29" fmla="*/ 1390650 w 2000250"/>
              <a:gd name="connsiteY29" fmla="*/ 276225 h 1590675"/>
              <a:gd name="connsiteX30" fmla="*/ 1476375 w 2000250"/>
              <a:gd name="connsiteY30" fmla="*/ 333375 h 1590675"/>
              <a:gd name="connsiteX31" fmla="*/ 1524000 w 2000250"/>
              <a:gd name="connsiteY31" fmla="*/ 371475 h 1590675"/>
              <a:gd name="connsiteX32" fmla="*/ 1552575 w 2000250"/>
              <a:gd name="connsiteY32" fmla="*/ 390525 h 1590675"/>
              <a:gd name="connsiteX33" fmla="*/ 1590675 w 2000250"/>
              <a:gd name="connsiteY33" fmla="*/ 419100 h 1590675"/>
              <a:gd name="connsiteX34" fmla="*/ 1666875 w 2000250"/>
              <a:gd name="connsiteY34" fmla="*/ 466725 h 1590675"/>
              <a:gd name="connsiteX35" fmla="*/ 1685925 w 2000250"/>
              <a:gd name="connsiteY35" fmla="*/ 504825 h 1590675"/>
              <a:gd name="connsiteX36" fmla="*/ 1724025 w 2000250"/>
              <a:gd name="connsiteY36" fmla="*/ 523875 h 1590675"/>
              <a:gd name="connsiteX37" fmla="*/ 1733550 w 2000250"/>
              <a:gd name="connsiteY37" fmla="*/ 561975 h 1590675"/>
              <a:gd name="connsiteX38" fmla="*/ 1771650 w 2000250"/>
              <a:gd name="connsiteY38" fmla="*/ 590550 h 1590675"/>
              <a:gd name="connsiteX39" fmla="*/ 1828800 w 2000250"/>
              <a:gd name="connsiteY39" fmla="*/ 676275 h 1590675"/>
              <a:gd name="connsiteX40" fmla="*/ 1866900 w 2000250"/>
              <a:gd name="connsiteY40" fmla="*/ 733425 h 1590675"/>
              <a:gd name="connsiteX41" fmla="*/ 1895475 w 2000250"/>
              <a:gd name="connsiteY41" fmla="*/ 762000 h 1590675"/>
              <a:gd name="connsiteX42" fmla="*/ 1933575 w 2000250"/>
              <a:gd name="connsiteY42" fmla="*/ 819150 h 1590675"/>
              <a:gd name="connsiteX43" fmla="*/ 1962150 w 2000250"/>
              <a:gd name="connsiteY43" fmla="*/ 876300 h 1590675"/>
              <a:gd name="connsiteX44" fmla="*/ 1971675 w 2000250"/>
              <a:gd name="connsiteY44" fmla="*/ 914400 h 1590675"/>
              <a:gd name="connsiteX45" fmla="*/ 1990725 w 2000250"/>
              <a:gd name="connsiteY45" fmla="*/ 952500 h 1590675"/>
              <a:gd name="connsiteX46" fmla="*/ 2000250 w 2000250"/>
              <a:gd name="connsiteY46" fmla="*/ 981075 h 1590675"/>
              <a:gd name="connsiteX47" fmla="*/ 1990725 w 2000250"/>
              <a:gd name="connsiteY47" fmla="*/ 1238250 h 1590675"/>
              <a:gd name="connsiteX48" fmla="*/ 1952625 w 2000250"/>
              <a:gd name="connsiteY48" fmla="*/ 1314450 h 1590675"/>
              <a:gd name="connsiteX49" fmla="*/ 1914525 w 2000250"/>
              <a:gd name="connsiteY49" fmla="*/ 1381125 h 1590675"/>
              <a:gd name="connsiteX50" fmla="*/ 1895475 w 2000250"/>
              <a:gd name="connsiteY50" fmla="*/ 1409700 h 1590675"/>
              <a:gd name="connsiteX51" fmla="*/ 1847850 w 2000250"/>
              <a:gd name="connsiteY51" fmla="*/ 1438275 h 1590675"/>
              <a:gd name="connsiteX52" fmla="*/ 1771650 w 2000250"/>
              <a:gd name="connsiteY52" fmla="*/ 1476375 h 1590675"/>
              <a:gd name="connsiteX53" fmla="*/ 1714500 w 2000250"/>
              <a:gd name="connsiteY53" fmla="*/ 1485900 h 1590675"/>
              <a:gd name="connsiteX54" fmla="*/ 1685925 w 2000250"/>
              <a:gd name="connsiteY54" fmla="*/ 1495425 h 1590675"/>
              <a:gd name="connsiteX55" fmla="*/ 1343025 w 2000250"/>
              <a:gd name="connsiteY55" fmla="*/ 1495425 h 1590675"/>
              <a:gd name="connsiteX56" fmla="*/ 1152525 w 2000250"/>
              <a:gd name="connsiteY56" fmla="*/ 1504950 h 1590675"/>
              <a:gd name="connsiteX57" fmla="*/ 1066800 w 2000250"/>
              <a:gd name="connsiteY57" fmla="*/ 1552575 h 1590675"/>
              <a:gd name="connsiteX58" fmla="*/ 1009650 w 2000250"/>
              <a:gd name="connsiteY58" fmla="*/ 1571625 h 1590675"/>
              <a:gd name="connsiteX59" fmla="*/ 962025 w 2000250"/>
              <a:gd name="connsiteY59" fmla="*/ 1581150 h 1590675"/>
              <a:gd name="connsiteX60" fmla="*/ 923925 w 2000250"/>
              <a:gd name="connsiteY60" fmla="*/ 1590675 h 1590675"/>
              <a:gd name="connsiteX61" fmla="*/ 609600 w 2000250"/>
              <a:gd name="connsiteY61" fmla="*/ 1562100 h 1590675"/>
              <a:gd name="connsiteX62" fmla="*/ 542925 w 2000250"/>
              <a:gd name="connsiteY62" fmla="*/ 1524000 h 1590675"/>
              <a:gd name="connsiteX63" fmla="*/ 438150 w 2000250"/>
              <a:gd name="connsiteY63" fmla="*/ 1476375 h 1590675"/>
              <a:gd name="connsiteX64" fmla="*/ 409575 w 2000250"/>
              <a:gd name="connsiteY64" fmla="*/ 1447800 h 1590675"/>
              <a:gd name="connsiteX65" fmla="*/ 361950 w 2000250"/>
              <a:gd name="connsiteY65" fmla="*/ 1409700 h 1590675"/>
              <a:gd name="connsiteX66" fmla="*/ 333375 w 2000250"/>
              <a:gd name="connsiteY66" fmla="*/ 1371600 h 1590675"/>
              <a:gd name="connsiteX67" fmla="*/ 266700 w 2000250"/>
              <a:gd name="connsiteY67" fmla="*/ 1304925 h 1590675"/>
              <a:gd name="connsiteX68" fmla="*/ 219075 w 2000250"/>
              <a:gd name="connsiteY68" fmla="*/ 1238250 h 1590675"/>
              <a:gd name="connsiteX69" fmla="*/ 171450 w 2000250"/>
              <a:gd name="connsiteY69" fmla="*/ 1171575 h 1590675"/>
              <a:gd name="connsiteX70" fmla="*/ 152400 w 2000250"/>
              <a:gd name="connsiteY70" fmla="*/ 1114425 h 1590675"/>
              <a:gd name="connsiteX71" fmla="*/ 142875 w 2000250"/>
              <a:gd name="connsiteY71" fmla="*/ 1085850 h 1590675"/>
              <a:gd name="connsiteX72" fmla="*/ 123825 w 2000250"/>
              <a:gd name="connsiteY72" fmla="*/ 1047750 h 1590675"/>
              <a:gd name="connsiteX73" fmla="*/ 95250 w 2000250"/>
              <a:gd name="connsiteY73" fmla="*/ 1019175 h 1590675"/>
              <a:gd name="connsiteX74" fmla="*/ 47625 w 2000250"/>
              <a:gd name="connsiteY74" fmla="*/ 962025 h 1590675"/>
              <a:gd name="connsiteX75" fmla="*/ 28575 w 2000250"/>
              <a:gd name="connsiteY75" fmla="*/ 904875 h 1590675"/>
              <a:gd name="connsiteX76" fmla="*/ 19050 w 2000250"/>
              <a:gd name="connsiteY76" fmla="*/ 876300 h 1590675"/>
              <a:gd name="connsiteX77" fmla="*/ 0 w 2000250"/>
              <a:gd name="connsiteY77" fmla="*/ 809625 h 159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000250" h="1590675">
                <a:moveTo>
                  <a:pt x="0" y="809625"/>
                </a:moveTo>
                <a:lnTo>
                  <a:pt x="0" y="809625"/>
                </a:lnTo>
                <a:cubicBezTo>
                  <a:pt x="9525" y="781050"/>
                  <a:pt x="17762" y="752013"/>
                  <a:pt x="28575" y="723900"/>
                </a:cubicBezTo>
                <a:cubicBezTo>
                  <a:pt x="33672" y="710647"/>
                  <a:pt x="43545" y="699400"/>
                  <a:pt x="47625" y="685800"/>
                </a:cubicBezTo>
                <a:cubicBezTo>
                  <a:pt x="53174" y="667302"/>
                  <a:pt x="52466" y="647386"/>
                  <a:pt x="57150" y="628650"/>
                </a:cubicBezTo>
                <a:cubicBezTo>
                  <a:pt x="62020" y="609169"/>
                  <a:pt x="69850" y="590550"/>
                  <a:pt x="76200" y="571500"/>
                </a:cubicBezTo>
                <a:cubicBezTo>
                  <a:pt x="79375" y="536575"/>
                  <a:pt x="78847" y="501113"/>
                  <a:pt x="85725" y="466725"/>
                </a:cubicBezTo>
                <a:cubicBezTo>
                  <a:pt x="88510" y="452802"/>
                  <a:pt x="99502" y="441808"/>
                  <a:pt x="104775" y="428625"/>
                </a:cubicBezTo>
                <a:cubicBezTo>
                  <a:pt x="112233" y="409981"/>
                  <a:pt x="116102" y="390011"/>
                  <a:pt x="123825" y="371475"/>
                </a:cubicBezTo>
                <a:cubicBezTo>
                  <a:pt x="132017" y="351815"/>
                  <a:pt x="144490" y="334100"/>
                  <a:pt x="152400" y="314325"/>
                </a:cubicBezTo>
                <a:cubicBezTo>
                  <a:pt x="157262" y="302170"/>
                  <a:pt x="156768" y="288257"/>
                  <a:pt x="161925" y="276225"/>
                </a:cubicBezTo>
                <a:cubicBezTo>
                  <a:pt x="196553" y="195425"/>
                  <a:pt x="199019" y="184236"/>
                  <a:pt x="257175" y="133350"/>
                </a:cubicBezTo>
                <a:cubicBezTo>
                  <a:pt x="265790" y="125812"/>
                  <a:pt x="276956" y="121629"/>
                  <a:pt x="285750" y="114300"/>
                </a:cubicBezTo>
                <a:cubicBezTo>
                  <a:pt x="333316" y="74662"/>
                  <a:pt x="292682" y="92939"/>
                  <a:pt x="342900" y="76200"/>
                </a:cubicBezTo>
                <a:cubicBezTo>
                  <a:pt x="352425" y="66675"/>
                  <a:pt x="359427" y="53649"/>
                  <a:pt x="371475" y="47625"/>
                </a:cubicBezTo>
                <a:cubicBezTo>
                  <a:pt x="385955" y="40385"/>
                  <a:pt x="403394" y="42027"/>
                  <a:pt x="419100" y="38100"/>
                </a:cubicBezTo>
                <a:cubicBezTo>
                  <a:pt x="456117" y="28846"/>
                  <a:pt x="451599" y="22635"/>
                  <a:pt x="495300" y="9525"/>
                </a:cubicBezTo>
                <a:cubicBezTo>
                  <a:pt x="510807" y="4873"/>
                  <a:pt x="527050" y="3175"/>
                  <a:pt x="542925" y="0"/>
                </a:cubicBezTo>
                <a:cubicBezTo>
                  <a:pt x="603250" y="3175"/>
                  <a:pt x="664045" y="1363"/>
                  <a:pt x="723900" y="9525"/>
                </a:cubicBezTo>
                <a:cubicBezTo>
                  <a:pt x="735243" y="11072"/>
                  <a:pt x="742236" y="23455"/>
                  <a:pt x="752475" y="28575"/>
                </a:cubicBezTo>
                <a:cubicBezTo>
                  <a:pt x="803275" y="53975"/>
                  <a:pt x="759689" y="17509"/>
                  <a:pt x="819150" y="57150"/>
                </a:cubicBezTo>
                <a:cubicBezTo>
                  <a:pt x="845568" y="74762"/>
                  <a:pt x="869950" y="95250"/>
                  <a:pt x="895350" y="114300"/>
                </a:cubicBezTo>
                <a:cubicBezTo>
                  <a:pt x="949714" y="155073"/>
                  <a:pt x="921054" y="132958"/>
                  <a:pt x="981075" y="180975"/>
                </a:cubicBezTo>
                <a:cubicBezTo>
                  <a:pt x="991297" y="189153"/>
                  <a:pt x="1006475" y="187325"/>
                  <a:pt x="1019175" y="190500"/>
                </a:cubicBezTo>
                <a:cubicBezTo>
                  <a:pt x="1028700" y="196850"/>
                  <a:pt x="1037031" y="205530"/>
                  <a:pt x="1047750" y="209550"/>
                </a:cubicBezTo>
                <a:cubicBezTo>
                  <a:pt x="1062909" y="215234"/>
                  <a:pt x="1079432" y="216262"/>
                  <a:pt x="1095375" y="219075"/>
                </a:cubicBezTo>
                <a:lnTo>
                  <a:pt x="1209675" y="238125"/>
                </a:lnTo>
                <a:lnTo>
                  <a:pt x="1266825" y="247650"/>
                </a:lnTo>
                <a:cubicBezTo>
                  <a:pt x="1276350" y="250825"/>
                  <a:pt x="1285555" y="255206"/>
                  <a:pt x="1295400" y="257175"/>
                </a:cubicBezTo>
                <a:cubicBezTo>
                  <a:pt x="1404849" y="279065"/>
                  <a:pt x="1326092" y="254706"/>
                  <a:pt x="1390650" y="276225"/>
                </a:cubicBezTo>
                <a:lnTo>
                  <a:pt x="1476375" y="333375"/>
                </a:lnTo>
                <a:cubicBezTo>
                  <a:pt x="1493291" y="344652"/>
                  <a:pt x="1507736" y="359277"/>
                  <a:pt x="1524000" y="371475"/>
                </a:cubicBezTo>
                <a:cubicBezTo>
                  <a:pt x="1533158" y="378344"/>
                  <a:pt x="1543260" y="383871"/>
                  <a:pt x="1552575" y="390525"/>
                </a:cubicBezTo>
                <a:cubicBezTo>
                  <a:pt x="1565493" y="399752"/>
                  <a:pt x="1577466" y="410294"/>
                  <a:pt x="1590675" y="419100"/>
                </a:cubicBezTo>
                <a:cubicBezTo>
                  <a:pt x="1615597" y="435715"/>
                  <a:pt x="1666875" y="466725"/>
                  <a:pt x="1666875" y="466725"/>
                </a:cubicBezTo>
                <a:cubicBezTo>
                  <a:pt x="1673225" y="479425"/>
                  <a:pt x="1675885" y="494785"/>
                  <a:pt x="1685925" y="504825"/>
                </a:cubicBezTo>
                <a:cubicBezTo>
                  <a:pt x="1695965" y="514865"/>
                  <a:pt x="1714935" y="512967"/>
                  <a:pt x="1724025" y="523875"/>
                </a:cubicBezTo>
                <a:cubicBezTo>
                  <a:pt x="1732406" y="533932"/>
                  <a:pt x="1725941" y="551323"/>
                  <a:pt x="1733550" y="561975"/>
                </a:cubicBezTo>
                <a:cubicBezTo>
                  <a:pt x="1742777" y="574893"/>
                  <a:pt x="1758950" y="581025"/>
                  <a:pt x="1771650" y="590550"/>
                </a:cubicBezTo>
                <a:cubicBezTo>
                  <a:pt x="1806353" y="659956"/>
                  <a:pt x="1772436" y="598774"/>
                  <a:pt x="1828800" y="676275"/>
                </a:cubicBezTo>
                <a:cubicBezTo>
                  <a:pt x="1842266" y="694791"/>
                  <a:pt x="1850711" y="717236"/>
                  <a:pt x="1866900" y="733425"/>
                </a:cubicBezTo>
                <a:cubicBezTo>
                  <a:pt x="1876425" y="742950"/>
                  <a:pt x="1887205" y="751367"/>
                  <a:pt x="1895475" y="762000"/>
                </a:cubicBezTo>
                <a:cubicBezTo>
                  <a:pt x="1909531" y="780072"/>
                  <a:pt x="1922456" y="799136"/>
                  <a:pt x="1933575" y="819150"/>
                </a:cubicBezTo>
                <a:cubicBezTo>
                  <a:pt x="1999300" y="937456"/>
                  <a:pt x="1877580" y="749445"/>
                  <a:pt x="1962150" y="876300"/>
                </a:cubicBezTo>
                <a:cubicBezTo>
                  <a:pt x="1965325" y="889000"/>
                  <a:pt x="1967078" y="902143"/>
                  <a:pt x="1971675" y="914400"/>
                </a:cubicBezTo>
                <a:cubicBezTo>
                  <a:pt x="1976661" y="927695"/>
                  <a:pt x="1985132" y="939449"/>
                  <a:pt x="1990725" y="952500"/>
                </a:cubicBezTo>
                <a:cubicBezTo>
                  <a:pt x="1994680" y="961728"/>
                  <a:pt x="1997075" y="971550"/>
                  <a:pt x="2000250" y="981075"/>
                </a:cubicBezTo>
                <a:cubicBezTo>
                  <a:pt x="1997075" y="1066800"/>
                  <a:pt x="2002857" y="1153328"/>
                  <a:pt x="1990725" y="1238250"/>
                </a:cubicBezTo>
                <a:cubicBezTo>
                  <a:pt x="1986709" y="1266363"/>
                  <a:pt x="1965325" y="1289050"/>
                  <a:pt x="1952625" y="1314450"/>
                </a:cubicBezTo>
                <a:cubicBezTo>
                  <a:pt x="1911407" y="1396887"/>
                  <a:pt x="1991298" y="1273642"/>
                  <a:pt x="1914525" y="1381125"/>
                </a:cubicBezTo>
                <a:cubicBezTo>
                  <a:pt x="1907871" y="1390440"/>
                  <a:pt x="1904167" y="1402250"/>
                  <a:pt x="1895475" y="1409700"/>
                </a:cubicBezTo>
                <a:cubicBezTo>
                  <a:pt x="1881419" y="1421748"/>
                  <a:pt x="1863549" y="1428463"/>
                  <a:pt x="1847850" y="1438275"/>
                </a:cubicBezTo>
                <a:cubicBezTo>
                  <a:pt x="1814078" y="1459383"/>
                  <a:pt x="1816419" y="1464165"/>
                  <a:pt x="1771650" y="1476375"/>
                </a:cubicBezTo>
                <a:cubicBezTo>
                  <a:pt x="1753018" y="1481457"/>
                  <a:pt x="1733550" y="1482725"/>
                  <a:pt x="1714500" y="1485900"/>
                </a:cubicBezTo>
                <a:cubicBezTo>
                  <a:pt x="1704975" y="1489075"/>
                  <a:pt x="1695896" y="1494252"/>
                  <a:pt x="1685925" y="1495425"/>
                </a:cubicBezTo>
                <a:cubicBezTo>
                  <a:pt x="1540382" y="1512548"/>
                  <a:pt x="1506791" y="1502869"/>
                  <a:pt x="1343025" y="1495425"/>
                </a:cubicBezTo>
                <a:cubicBezTo>
                  <a:pt x="1279525" y="1498600"/>
                  <a:pt x="1215865" y="1499442"/>
                  <a:pt x="1152525" y="1504950"/>
                </a:cubicBezTo>
                <a:cubicBezTo>
                  <a:pt x="1113661" y="1508329"/>
                  <a:pt x="1106236" y="1539430"/>
                  <a:pt x="1066800" y="1552575"/>
                </a:cubicBezTo>
                <a:lnTo>
                  <a:pt x="1009650" y="1571625"/>
                </a:lnTo>
                <a:cubicBezTo>
                  <a:pt x="994291" y="1576745"/>
                  <a:pt x="977829" y="1577638"/>
                  <a:pt x="962025" y="1581150"/>
                </a:cubicBezTo>
                <a:cubicBezTo>
                  <a:pt x="949246" y="1583990"/>
                  <a:pt x="936625" y="1587500"/>
                  <a:pt x="923925" y="1590675"/>
                </a:cubicBezTo>
                <a:cubicBezTo>
                  <a:pt x="858857" y="1587717"/>
                  <a:pt x="691817" y="1589506"/>
                  <a:pt x="609600" y="1562100"/>
                </a:cubicBezTo>
                <a:cubicBezTo>
                  <a:pt x="585316" y="1554005"/>
                  <a:pt x="565820" y="1535448"/>
                  <a:pt x="542925" y="1524000"/>
                </a:cubicBezTo>
                <a:cubicBezTo>
                  <a:pt x="499020" y="1502047"/>
                  <a:pt x="490491" y="1528716"/>
                  <a:pt x="438150" y="1476375"/>
                </a:cubicBezTo>
                <a:cubicBezTo>
                  <a:pt x="428625" y="1466850"/>
                  <a:pt x="419712" y="1456670"/>
                  <a:pt x="409575" y="1447800"/>
                </a:cubicBezTo>
                <a:cubicBezTo>
                  <a:pt x="394275" y="1434413"/>
                  <a:pt x="376325" y="1424075"/>
                  <a:pt x="361950" y="1409700"/>
                </a:cubicBezTo>
                <a:cubicBezTo>
                  <a:pt x="350725" y="1398475"/>
                  <a:pt x="344054" y="1383347"/>
                  <a:pt x="333375" y="1371600"/>
                </a:cubicBezTo>
                <a:cubicBezTo>
                  <a:pt x="312232" y="1348343"/>
                  <a:pt x="288925" y="1327150"/>
                  <a:pt x="266700" y="1304925"/>
                </a:cubicBezTo>
                <a:cubicBezTo>
                  <a:pt x="251135" y="1289360"/>
                  <a:pt x="232596" y="1257179"/>
                  <a:pt x="219075" y="1238250"/>
                </a:cubicBezTo>
                <a:cubicBezTo>
                  <a:pt x="214936" y="1232455"/>
                  <a:pt x="176732" y="1183459"/>
                  <a:pt x="171450" y="1171575"/>
                </a:cubicBezTo>
                <a:cubicBezTo>
                  <a:pt x="163295" y="1153225"/>
                  <a:pt x="158750" y="1133475"/>
                  <a:pt x="152400" y="1114425"/>
                </a:cubicBezTo>
                <a:lnTo>
                  <a:pt x="142875" y="1085850"/>
                </a:lnTo>
                <a:cubicBezTo>
                  <a:pt x="138385" y="1072380"/>
                  <a:pt x="132078" y="1059304"/>
                  <a:pt x="123825" y="1047750"/>
                </a:cubicBezTo>
                <a:cubicBezTo>
                  <a:pt x="115995" y="1036789"/>
                  <a:pt x="103874" y="1029523"/>
                  <a:pt x="95250" y="1019175"/>
                </a:cubicBezTo>
                <a:cubicBezTo>
                  <a:pt x="28945" y="939609"/>
                  <a:pt x="131107" y="1045507"/>
                  <a:pt x="47625" y="962025"/>
                </a:cubicBezTo>
                <a:lnTo>
                  <a:pt x="28575" y="904875"/>
                </a:lnTo>
                <a:cubicBezTo>
                  <a:pt x="25400" y="895350"/>
                  <a:pt x="19050" y="886340"/>
                  <a:pt x="19050" y="876300"/>
                </a:cubicBezTo>
                <a:lnTo>
                  <a:pt x="0" y="809625"/>
                </a:lnTo>
                <a:close/>
              </a:path>
            </a:pathLst>
          </a:custGeom>
          <a:solidFill>
            <a:srgbClr val="FF010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6" name="Straight Arrow Connector 5"/>
          <p:cNvCxnSpPr/>
          <p:nvPr/>
        </p:nvCxnSpPr>
        <p:spPr>
          <a:xfrm flipV="1">
            <a:off x="477479" y="2511592"/>
            <a:ext cx="2261120" cy="648072"/>
          </a:xfrm>
          <a:prstGeom prst="straightConnector1">
            <a:avLst/>
          </a:prstGeom>
          <a:ln w="41275">
            <a:solidFill>
              <a:schemeClr val="tx1"/>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graphicFrame>
        <p:nvGraphicFramePr>
          <p:cNvPr id="7" name="Object 6"/>
          <p:cNvGraphicFramePr>
            <a:graphicFrameLocks noChangeAspect="1"/>
          </p:cNvGraphicFramePr>
          <p:nvPr>
            <p:extLst>
              <p:ext uri="{D42A27DB-BD31-4B8C-83A1-F6EECF244321}">
                <p14:modId xmlns:p14="http://schemas.microsoft.com/office/powerpoint/2010/main" val="981384824"/>
              </p:ext>
            </p:extLst>
          </p:nvPr>
        </p:nvGraphicFramePr>
        <p:xfrm>
          <a:off x="1296988" y="2511425"/>
          <a:ext cx="476250" cy="280988"/>
        </p:xfrm>
        <a:graphic>
          <a:graphicData uri="http://schemas.openxmlformats.org/presentationml/2006/ole">
            <mc:AlternateContent xmlns:mc="http://schemas.openxmlformats.org/markup-compatibility/2006">
              <mc:Choice xmlns:v="urn:schemas-microsoft-com:vml" Requires="v">
                <p:oleObj spid="_x0000_s1790970" name="Equation" r:id="rId17" imgW="279360" imgH="164880" progId="Equation.DSMT4">
                  <p:embed/>
                </p:oleObj>
              </mc:Choice>
              <mc:Fallback>
                <p:oleObj name="Equation" r:id="rId17" imgW="279360" imgH="164880" progId="Equation.DSMT4">
                  <p:embed/>
                  <p:pic>
                    <p:nvPicPr>
                      <p:cNvPr id="0" name=""/>
                      <p:cNvPicPr>
                        <a:picLocks noChangeAspect="1" noChangeArrowheads="1"/>
                      </p:cNvPicPr>
                      <p:nvPr/>
                    </p:nvPicPr>
                    <p:blipFill>
                      <a:blip r:embed="rId18"/>
                      <a:srcRect/>
                      <a:stretch>
                        <a:fillRect/>
                      </a:stretch>
                    </p:blipFill>
                    <p:spPr bwMode="auto">
                      <a:xfrm>
                        <a:off x="1296988" y="2511425"/>
                        <a:ext cx="476250"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988825110"/>
              </p:ext>
            </p:extLst>
          </p:nvPr>
        </p:nvGraphicFramePr>
        <p:xfrm>
          <a:off x="1597025" y="2884488"/>
          <a:ext cx="409575" cy="280987"/>
        </p:xfrm>
        <a:graphic>
          <a:graphicData uri="http://schemas.openxmlformats.org/presentationml/2006/ole">
            <mc:AlternateContent xmlns:mc="http://schemas.openxmlformats.org/markup-compatibility/2006">
              <mc:Choice xmlns:v="urn:schemas-microsoft-com:vml" Requires="v">
                <p:oleObj spid="_x0000_s1790971" name="Equation" r:id="rId19" imgW="241200" imgH="164880" progId="Equation.DSMT4">
                  <p:embed/>
                </p:oleObj>
              </mc:Choice>
              <mc:Fallback>
                <p:oleObj name="Equation" r:id="rId19" imgW="241200" imgH="164880" progId="Equation.DSMT4">
                  <p:embed/>
                  <p:pic>
                    <p:nvPicPr>
                      <p:cNvPr id="0" name=""/>
                      <p:cNvPicPr>
                        <a:picLocks noChangeAspect="1" noChangeArrowheads="1"/>
                      </p:cNvPicPr>
                      <p:nvPr/>
                    </p:nvPicPr>
                    <p:blipFill>
                      <a:blip r:embed="rId20"/>
                      <a:srcRect/>
                      <a:stretch>
                        <a:fillRect/>
                      </a:stretch>
                    </p:blipFill>
                    <p:spPr bwMode="auto">
                      <a:xfrm>
                        <a:off x="1597025" y="2884488"/>
                        <a:ext cx="409575"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620542844"/>
              </p:ext>
            </p:extLst>
          </p:nvPr>
        </p:nvGraphicFramePr>
        <p:xfrm>
          <a:off x="977900" y="4700588"/>
          <a:ext cx="2327275" cy="433387"/>
        </p:xfrm>
        <a:graphic>
          <a:graphicData uri="http://schemas.openxmlformats.org/presentationml/2006/ole">
            <mc:AlternateContent xmlns:mc="http://schemas.openxmlformats.org/markup-compatibility/2006">
              <mc:Choice xmlns:v="urn:schemas-microsoft-com:vml" Requires="v">
                <p:oleObj spid="_x0000_s1790972" name="Equation" r:id="rId21" imgW="1371600" imgH="253800" progId="Equation.DSMT4">
                  <p:embed/>
                </p:oleObj>
              </mc:Choice>
              <mc:Fallback>
                <p:oleObj name="Equation" r:id="rId21" imgW="1371600" imgH="253800" progId="Equation.DSMT4">
                  <p:embed/>
                  <p:pic>
                    <p:nvPicPr>
                      <p:cNvPr id="0" name=""/>
                      <p:cNvPicPr>
                        <a:picLocks noChangeAspect="1" noChangeArrowheads="1"/>
                      </p:cNvPicPr>
                      <p:nvPr/>
                    </p:nvPicPr>
                    <p:blipFill>
                      <a:blip r:embed="rId22"/>
                      <a:srcRect/>
                      <a:stretch>
                        <a:fillRect/>
                      </a:stretch>
                    </p:blipFill>
                    <p:spPr bwMode="auto">
                      <a:xfrm>
                        <a:off x="977900" y="4700588"/>
                        <a:ext cx="2327275"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1" name="Rectangle 30"/>
          <p:cNvSpPr/>
          <p:nvPr/>
        </p:nvSpPr>
        <p:spPr>
          <a:xfrm>
            <a:off x="251520" y="3933056"/>
            <a:ext cx="4104456" cy="784830"/>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Убыль внутренней энергии в нагретом объеме равна потоку тепла через поверхность области</a:t>
            </a:r>
          </a:p>
        </p:txBody>
      </p:sp>
      <p:sp>
        <p:nvSpPr>
          <p:cNvPr id="32" name="Rectangle 31"/>
          <p:cNvSpPr/>
          <p:nvPr/>
        </p:nvSpPr>
        <p:spPr>
          <a:xfrm>
            <a:off x="4860032" y="3942953"/>
            <a:ext cx="4104456"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Плотность потока тепла из закона Фурье пропорциональна градиенту температуры </a:t>
            </a:r>
          </a:p>
        </p:txBody>
      </p:sp>
      <p:graphicFrame>
        <p:nvGraphicFramePr>
          <p:cNvPr id="33" name="Object 32"/>
          <p:cNvGraphicFramePr>
            <a:graphicFrameLocks noChangeAspect="1"/>
          </p:cNvGraphicFramePr>
          <p:nvPr>
            <p:extLst>
              <p:ext uri="{D42A27DB-BD31-4B8C-83A1-F6EECF244321}">
                <p14:modId xmlns:p14="http://schemas.microsoft.com/office/powerpoint/2010/main" val="2419535236"/>
              </p:ext>
            </p:extLst>
          </p:nvPr>
        </p:nvGraphicFramePr>
        <p:xfrm>
          <a:off x="5802313" y="4581525"/>
          <a:ext cx="1163637" cy="671513"/>
        </p:xfrm>
        <a:graphic>
          <a:graphicData uri="http://schemas.openxmlformats.org/presentationml/2006/ole">
            <mc:AlternateContent xmlns:mc="http://schemas.openxmlformats.org/markup-compatibility/2006">
              <mc:Choice xmlns:v="urn:schemas-microsoft-com:vml" Requires="v">
                <p:oleObj spid="_x0000_s1790973" name="Equation" r:id="rId23" imgW="685800" imgH="393480" progId="Equation.DSMT4">
                  <p:embed/>
                </p:oleObj>
              </mc:Choice>
              <mc:Fallback>
                <p:oleObj name="Equation" r:id="rId23" imgW="685800" imgH="393480" progId="Equation.DSMT4">
                  <p:embed/>
                  <p:pic>
                    <p:nvPicPr>
                      <p:cNvPr id="0" name=""/>
                      <p:cNvPicPr>
                        <a:picLocks noChangeAspect="1" noChangeArrowheads="1"/>
                      </p:cNvPicPr>
                      <p:nvPr/>
                    </p:nvPicPr>
                    <p:blipFill>
                      <a:blip r:embed="rId24"/>
                      <a:srcRect/>
                      <a:stretch>
                        <a:fillRect/>
                      </a:stretch>
                    </p:blipFill>
                    <p:spPr bwMode="auto">
                      <a:xfrm>
                        <a:off x="5802313" y="4581525"/>
                        <a:ext cx="1163637"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3954770230"/>
              </p:ext>
            </p:extLst>
          </p:nvPr>
        </p:nvGraphicFramePr>
        <p:xfrm>
          <a:off x="444500" y="5875338"/>
          <a:ext cx="2414588" cy="779462"/>
        </p:xfrm>
        <a:graphic>
          <a:graphicData uri="http://schemas.openxmlformats.org/presentationml/2006/ole">
            <mc:AlternateContent xmlns:mc="http://schemas.openxmlformats.org/markup-compatibility/2006">
              <mc:Choice xmlns:v="urn:schemas-microsoft-com:vml" Requires="v">
                <p:oleObj spid="_x0000_s1790974" name="Equation" r:id="rId25" imgW="1422360" imgH="457200" progId="Equation.DSMT4">
                  <p:embed/>
                </p:oleObj>
              </mc:Choice>
              <mc:Fallback>
                <p:oleObj name="Equation" r:id="rId25" imgW="1422360" imgH="457200" progId="Equation.DSMT4">
                  <p:embed/>
                  <p:pic>
                    <p:nvPicPr>
                      <p:cNvPr id="0" name=""/>
                      <p:cNvPicPr>
                        <a:picLocks noChangeAspect="1" noChangeArrowheads="1"/>
                      </p:cNvPicPr>
                      <p:nvPr/>
                    </p:nvPicPr>
                    <p:blipFill>
                      <a:blip r:embed="rId26"/>
                      <a:srcRect/>
                      <a:stretch>
                        <a:fillRect/>
                      </a:stretch>
                    </p:blipFill>
                    <p:spPr bwMode="auto">
                      <a:xfrm>
                        <a:off x="444500" y="5875338"/>
                        <a:ext cx="2414588" cy="77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5" name="Rectangle 34"/>
          <p:cNvSpPr/>
          <p:nvPr/>
        </p:nvSpPr>
        <p:spPr>
          <a:xfrm>
            <a:off x="313678" y="5257799"/>
            <a:ext cx="2613876"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Уравнение для убыли разности температур</a:t>
            </a:r>
          </a:p>
        </p:txBody>
      </p:sp>
      <p:graphicFrame>
        <p:nvGraphicFramePr>
          <p:cNvPr id="36" name="Object 35"/>
          <p:cNvGraphicFramePr>
            <a:graphicFrameLocks noChangeAspect="1"/>
          </p:cNvGraphicFramePr>
          <p:nvPr>
            <p:extLst>
              <p:ext uri="{D42A27DB-BD31-4B8C-83A1-F6EECF244321}">
                <p14:modId xmlns:p14="http://schemas.microsoft.com/office/powerpoint/2010/main" val="1498294011"/>
              </p:ext>
            </p:extLst>
          </p:nvPr>
        </p:nvGraphicFramePr>
        <p:xfrm>
          <a:off x="3543300" y="5876925"/>
          <a:ext cx="2092325" cy="738188"/>
        </p:xfrm>
        <a:graphic>
          <a:graphicData uri="http://schemas.openxmlformats.org/presentationml/2006/ole">
            <mc:AlternateContent xmlns:mc="http://schemas.openxmlformats.org/markup-compatibility/2006">
              <mc:Choice xmlns:v="urn:schemas-microsoft-com:vml" Requires="v">
                <p:oleObj spid="_x0000_s1790975" name="Equation" r:id="rId27" imgW="1231560" imgH="431640" progId="Equation.DSMT4">
                  <p:embed/>
                </p:oleObj>
              </mc:Choice>
              <mc:Fallback>
                <p:oleObj name="Equation" r:id="rId27" imgW="1231560" imgH="431640" progId="Equation.DSMT4">
                  <p:embed/>
                  <p:pic>
                    <p:nvPicPr>
                      <p:cNvPr id="0" name=""/>
                      <p:cNvPicPr>
                        <a:picLocks noChangeAspect="1" noChangeArrowheads="1"/>
                      </p:cNvPicPr>
                      <p:nvPr/>
                    </p:nvPicPr>
                    <p:blipFill>
                      <a:blip r:embed="rId28"/>
                      <a:srcRect/>
                      <a:stretch>
                        <a:fillRect/>
                      </a:stretch>
                    </p:blipFill>
                    <p:spPr bwMode="auto">
                      <a:xfrm>
                        <a:off x="3543300" y="5876925"/>
                        <a:ext cx="20923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7" name="Object 36"/>
          <p:cNvGraphicFramePr>
            <a:graphicFrameLocks noChangeAspect="1"/>
          </p:cNvGraphicFramePr>
          <p:nvPr>
            <p:extLst>
              <p:ext uri="{D42A27DB-BD31-4B8C-83A1-F6EECF244321}">
                <p14:modId xmlns:p14="http://schemas.microsoft.com/office/powerpoint/2010/main" val="1227355901"/>
              </p:ext>
            </p:extLst>
          </p:nvPr>
        </p:nvGraphicFramePr>
        <p:xfrm>
          <a:off x="5813425" y="5876925"/>
          <a:ext cx="3262313" cy="715963"/>
        </p:xfrm>
        <a:graphic>
          <a:graphicData uri="http://schemas.openxmlformats.org/presentationml/2006/ole">
            <mc:AlternateContent xmlns:mc="http://schemas.openxmlformats.org/markup-compatibility/2006">
              <mc:Choice xmlns:v="urn:schemas-microsoft-com:vml" Requires="v">
                <p:oleObj spid="_x0000_s1820672" name="Equation" r:id="rId29" imgW="1917360" imgH="419040" progId="Equation.DSMT4">
                  <p:embed/>
                </p:oleObj>
              </mc:Choice>
              <mc:Fallback>
                <p:oleObj name="Equation" r:id="rId29" imgW="1917360" imgH="419040" progId="Equation.DSMT4">
                  <p:embed/>
                  <p:pic>
                    <p:nvPicPr>
                      <p:cNvPr id="0" name=""/>
                      <p:cNvPicPr>
                        <a:picLocks noChangeAspect="1" noChangeArrowheads="1"/>
                      </p:cNvPicPr>
                      <p:nvPr/>
                    </p:nvPicPr>
                    <p:blipFill>
                      <a:blip r:embed="rId30"/>
                      <a:srcRect/>
                      <a:stretch>
                        <a:fillRect/>
                      </a:stretch>
                    </p:blipFill>
                    <p:spPr bwMode="auto">
                      <a:xfrm>
                        <a:off x="5813425" y="5876925"/>
                        <a:ext cx="3262313"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8" name="Rectangle 37"/>
          <p:cNvSpPr/>
          <p:nvPr/>
        </p:nvSpPr>
        <p:spPr>
          <a:xfrm>
            <a:off x="3563888" y="5257799"/>
            <a:ext cx="2448272" cy="553998"/>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Решение в виде убывающей экспоненты</a:t>
            </a:r>
          </a:p>
        </p:txBody>
      </p:sp>
      <p:sp>
        <p:nvSpPr>
          <p:cNvPr id="39" name="Rectangle 38"/>
          <p:cNvSpPr/>
          <p:nvPr/>
        </p:nvSpPr>
        <p:spPr>
          <a:xfrm>
            <a:off x="6668888" y="5373215"/>
            <a:ext cx="1908212" cy="323165"/>
          </a:xfrm>
          <a:prstGeom prst="rect">
            <a:avLst/>
          </a:prstGeom>
        </p:spPr>
        <p:txBody>
          <a:bodyPr wrap="square">
            <a:spAutoFit/>
          </a:bodyPr>
          <a:lstStyle/>
          <a:p>
            <a:pPr algn="just">
              <a:spcAft>
                <a:spcPts val="1200"/>
              </a:spcAft>
            </a:pPr>
            <a:r>
              <a:rPr lang="ru-RU" sz="1500" dirty="0">
                <a:latin typeface="Arial" pitchFamily="34" charset="0"/>
                <a:cs typeface="Arial" pitchFamily="34" charset="0"/>
              </a:rPr>
              <a:t>Время релаксации</a:t>
            </a:r>
          </a:p>
        </p:txBody>
      </p:sp>
    </p:spTree>
    <p:extLst>
      <p:ext uri="{BB962C8B-B14F-4D97-AF65-F5344CB8AC3E}">
        <p14:creationId xmlns:p14="http://schemas.microsoft.com/office/powerpoint/2010/main" val="2303804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06336" y="908720"/>
            <a:ext cx="5914136" cy="1569660"/>
          </a:xfrm>
          <a:prstGeom prst="rect">
            <a:avLst/>
          </a:prstGeom>
        </p:spPr>
        <p:txBody>
          <a:bodyPr wrap="square">
            <a:spAutoFit/>
          </a:bodyPr>
          <a:lstStyle/>
          <a:p>
            <a:pPr algn="just"/>
            <a:r>
              <a:rPr lang="ru-RU" sz="1600" dirty="0">
                <a:latin typeface="Arial" pitchFamily="34" charset="0"/>
                <a:cs typeface="Arial" pitchFamily="34" charset="0"/>
              </a:rPr>
              <a:t>Путь молекулы в идеальном газе – ломаная линия. От столкновения к столкновению молекула движется по прямой линии. Расстояние, которое проходит молекула между двумя последовательными соударениями называется длиной свободного пробега. Это расстояние является случайной величиной. </a:t>
            </a:r>
          </a:p>
        </p:txBody>
      </p:sp>
      <p:sp>
        <p:nvSpPr>
          <p:cNvPr id="5" name="Rectangle 4"/>
          <p:cNvSpPr txBox="1">
            <a:spLocks noRot="1" noChangeArrowheads="1"/>
          </p:cNvSpPr>
          <p:nvPr/>
        </p:nvSpPr>
        <p:spPr bwMode="auto">
          <a:xfrm>
            <a:off x="107504" y="65116"/>
            <a:ext cx="8667021"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Столкновения в газе в модели твердых шаров</a:t>
            </a:r>
          </a:p>
        </p:txBody>
      </p:sp>
      <p:cxnSp>
        <p:nvCxnSpPr>
          <p:cNvPr id="6" name="Straight Arrow Connector 5"/>
          <p:cNvCxnSpPr/>
          <p:nvPr/>
        </p:nvCxnSpPr>
        <p:spPr>
          <a:xfrm flipV="1">
            <a:off x="389040" y="932102"/>
            <a:ext cx="294528" cy="785258"/>
          </a:xfrm>
          <a:prstGeom prst="straightConnector1">
            <a:avLst/>
          </a:prstGeom>
          <a:ln w="4445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83568" y="932102"/>
            <a:ext cx="648072" cy="1073288"/>
          </a:xfrm>
          <a:prstGeom prst="straightConnector1">
            <a:avLst/>
          </a:prstGeom>
          <a:ln w="4445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1331640" y="908720"/>
            <a:ext cx="360040" cy="1086946"/>
          </a:xfrm>
          <a:prstGeom prst="straightConnector1">
            <a:avLst/>
          </a:prstGeom>
          <a:ln w="4445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536304" y="932102"/>
            <a:ext cx="1197386" cy="984730"/>
          </a:xfrm>
          <a:prstGeom prst="straightConnector1">
            <a:avLst/>
          </a:prstGeom>
          <a:ln w="4445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36304" y="1916832"/>
            <a:ext cx="598693" cy="396224"/>
          </a:xfrm>
          <a:prstGeom prst="straightConnector1">
            <a:avLst/>
          </a:prstGeom>
          <a:ln w="4445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1115616" y="1124744"/>
            <a:ext cx="1512168" cy="1188313"/>
          </a:xfrm>
          <a:prstGeom prst="straightConnector1">
            <a:avLst/>
          </a:prstGeom>
          <a:ln w="4445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413448" y="1124744"/>
            <a:ext cx="2214336" cy="582980"/>
          </a:xfrm>
          <a:prstGeom prst="straightConnector1">
            <a:avLst/>
          </a:prstGeom>
          <a:ln w="31750">
            <a:solidFill>
              <a:schemeClr val="tx2">
                <a:lumMod val="60000"/>
                <a:lumOff val="40000"/>
              </a:schemeClr>
            </a:solidFill>
            <a:prstDash val="sysDash"/>
            <a:tailEnd type="triangle" w="med" len="lg"/>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486744" y="3154685"/>
            <a:ext cx="844895" cy="844895"/>
          </a:xfrm>
          <a:prstGeom prst="ellipse">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Oval 36"/>
          <p:cNvSpPr/>
          <p:nvPr/>
        </p:nvSpPr>
        <p:spPr>
          <a:xfrm>
            <a:off x="1331640" y="3140968"/>
            <a:ext cx="844895" cy="844895"/>
          </a:xfrm>
          <a:prstGeom prst="ellipse">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9" name="Straight Arrow Connector 38"/>
          <p:cNvCxnSpPr/>
          <p:nvPr/>
        </p:nvCxnSpPr>
        <p:spPr>
          <a:xfrm>
            <a:off x="850385" y="2925713"/>
            <a:ext cx="962508" cy="0"/>
          </a:xfrm>
          <a:prstGeom prst="straightConnector1">
            <a:avLst/>
          </a:prstGeom>
          <a:ln w="34925">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graphicFrame>
        <p:nvGraphicFramePr>
          <p:cNvPr id="41" name="Object 40"/>
          <p:cNvGraphicFramePr>
            <a:graphicFrameLocks noChangeAspect="1"/>
          </p:cNvGraphicFramePr>
          <p:nvPr>
            <p:extLst>
              <p:ext uri="{D42A27DB-BD31-4B8C-83A1-F6EECF244321}">
                <p14:modId xmlns:p14="http://schemas.microsoft.com/office/powerpoint/2010/main" val="2044049884"/>
              </p:ext>
            </p:extLst>
          </p:nvPr>
        </p:nvGraphicFramePr>
        <p:xfrm>
          <a:off x="1153903" y="2478380"/>
          <a:ext cx="366713" cy="387350"/>
        </p:xfrm>
        <a:graphic>
          <a:graphicData uri="http://schemas.openxmlformats.org/presentationml/2006/ole">
            <mc:AlternateContent xmlns:mc="http://schemas.openxmlformats.org/markup-compatibility/2006">
              <mc:Choice xmlns:v="urn:schemas-microsoft-com:vml" Requires="v">
                <p:oleObj spid="_x0000_s1795486" name="Equation" r:id="rId3" imgW="215640" imgH="228600" progId="Equation.DSMT4">
                  <p:embed/>
                </p:oleObj>
              </mc:Choice>
              <mc:Fallback>
                <p:oleObj name="Equation" r:id="rId3" imgW="215640" imgH="228600" progId="Equation.DSMT4">
                  <p:embed/>
                  <p:pic>
                    <p:nvPicPr>
                      <p:cNvPr id="0" name="Object 58"/>
                      <p:cNvPicPr>
                        <a:picLocks noChangeAspect="1" noChangeArrowheads="1"/>
                      </p:cNvPicPr>
                      <p:nvPr/>
                    </p:nvPicPr>
                    <p:blipFill>
                      <a:blip r:embed="rId4"/>
                      <a:srcRect/>
                      <a:stretch>
                        <a:fillRect/>
                      </a:stretch>
                    </p:blipFill>
                    <p:spPr bwMode="auto">
                      <a:xfrm>
                        <a:off x="1153903" y="2478380"/>
                        <a:ext cx="366713"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42" name="Rectangle 41"/>
          <p:cNvSpPr/>
          <p:nvPr/>
        </p:nvSpPr>
        <p:spPr>
          <a:xfrm>
            <a:off x="2906336" y="2778585"/>
            <a:ext cx="5914136" cy="1077218"/>
          </a:xfrm>
          <a:prstGeom prst="rect">
            <a:avLst/>
          </a:prstGeom>
        </p:spPr>
        <p:txBody>
          <a:bodyPr wrap="square">
            <a:spAutoFit/>
          </a:bodyPr>
          <a:lstStyle/>
          <a:p>
            <a:pPr algn="just"/>
            <a:r>
              <a:rPr lang="ru-RU" sz="1600" dirty="0">
                <a:latin typeface="Arial" pitchFamily="34" charset="0"/>
                <a:cs typeface="Arial" pitchFamily="34" charset="0"/>
              </a:rPr>
              <a:t>Считаем молекулы твердыми шарами радиусом</a:t>
            </a:r>
            <a:endParaRPr lang="en-US" sz="1600" dirty="0">
              <a:latin typeface="Arial" pitchFamily="34" charset="0"/>
              <a:cs typeface="Arial" pitchFamily="34" charset="0"/>
            </a:endParaRPr>
          </a:p>
          <a:p>
            <a:pPr algn="just"/>
            <a:r>
              <a:rPr lang="ru-RU" sz="1600" dirty="0">
                <a:latin typeface="Arial" pitchFamily="34" charset="0"/>
                <a:cs typeface="Arial" pitchFamily="34" charset="0"/>
              </a:rPr>
              <a:t>Силы притяжения между молекулам не учитываем. Силы отталкивания возникают, только когда молекулы столкнутся, т.е. когда их центры сблизятся на расстояние         </a:t>
            </a:r>
          </a:p>
        </p:txBody>
      </p:sp>
      <p:graphicFrame>
        <p:nvGraphicFramePr>
          <p:cNvPr id="43" name="Object 42"/>
          <p:cNvGraphicFramePr>
            <a:graphicFrameLocks noChangeAspect="1"/>
          </p:cNvGraphicFramePr>
          <p:nvPr>
            <p:extLst>
              <p:ext uri="{D42A27DB-BD31-4B8C-83A1-F6EECF244321}">
                <p14:modId xmlns:p14="http://schemas.microsoft.com/office/powerpoint/2010/main" val="778026657"/>
              </p:ext>
            </p:extLst>
          </p:nvPr>
        </p:nvGraphicFramePr>
        <p:xfrm>
          <a:off x="7668344" y="2745606"/>
          <a:ext cx="238125" cy="387350"/>
        </p:xfrm>
        <a:graphic>
          <a:graphicData uri="http://schemas.openxmlformats.org/presentationml/2006/ole">
            <mc:AlternateContent xmlns:mc="http://schemas.openxmlformats.org/markup-compatibility/2006">
              <mc:Choice xmlns:v="urn:schemas-microsoft-com:vml" Requires="v">
                <p:oleObj spid="_x0000_s1795487" name="Equation" r:id="rId5" imgW="139680" imgH="228600" progId="Equation.DSMT4">
                  <p:embed/>
                </p:oleObj>
              </mc:Choice>
              <mc:Fallback>
                <p:oleObj name="Equation" r:id="rId5" imgW="139680" imgH="228600" progId="Equation.DSMT4">
                  <p:embed/>
                  <p:pic>
                    <p:nvPicPr>
                      <p:cNvPr id="0" name=""/>
                      <p:cNvPicPr>
                        <a:picLocks noChangeAspect="1" noChangeArrowheads="1"/>
                      </p:cNvPicPr>
                      <p:nvPr/>
                    </p:nvPicPr>
                    <p:blipFill>
                      <a:blip r:embed="rId6"/>
                      <a:srcRect/>
                      <a:stretch>
                        <a:fillRect/>
                      </a:stretch>
                    </p:blipFill>
                    <p:spPr bwMode="auto">
                      <a:xfrm>
                        <a:off x="7668344" y="2745606"/>
                        <a:ext cx="23812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44" name="Object 43"/>
          <p:cNvGraphicFramePr>
            <a:graphicFrameLocks noChangeAspect="1"/>
          </p:cNvGraphicFramePr>
          <p:nvPr>
            <p:extLst>
              <p:ext uri="{D42A27DB-BD31-4B8C-83A1-F6EECF244321}">
                <p14:modId xmlns:p14="http://schemas.microsoft.com/office/powerpoint/2010/main" val="2955968658"/>
              </p:ext>
            </p:extLst>
          </p:nvPr>
        </p:nvGraphicFramePr>
        <p:xfrm>
          <a:off x="8462812" y="3512492"/>
          <a:ext cx="366713" cy="387350"/>
        </p:xfrm>
        <a:graphic>
          <a:graphicData uri="http://schemas.openxmlformats.org/presentationml/2006/ole">
            <mc:AlternateContent xmlns:mc="http://schemas.openxmlformats.org/markup-compatibility/2006">
              <mc:Choice xmlns:v="urn:schemas-microsoft-com:vml" Requires="v">
                <p:oleObj spid="_x0000_s1795488" name="Equation" r:id="rId7" imgW="215640" imgH="228600" progId="Equation.DSMT4">
                  <p:embed/>
                </p:oleObj>
              </mc:Choice>
              <mc:Fallback>
                <p:oleObj name="Equation" r:id="rId7" imgW="215640" imgH="228600" progId="Equation.DSMT4">
                  <p:embed/>
                  <p:pic>
                    <p:nvPicPr>
                      <p:cNvPr id="0" name=""/>
                      <p:cNvPicPr>
                        <a:picLocks noChangeAspect="1" noChangeArrowheads="1"/>
                      </p:cNvPicPr>
                      <p:nvPr/>
                    </p:nvPicPr>
                    <p:blipFill>
                      <a:blip r:embed="rId8"/>
                      <a:srcRect/>
                      <a:stretch>
                        <a:fillRect/>
                      </a:stretch>
                    </p:blipFill>
                    <p:spPr bwMode="auto">
                      <a:xfrm>
                        <a:off x="8462812" y="3512492"/>
                        <a:ext cx="366713"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45" name="Oval 44"/>
          <p:cNvSpPr/>
          <p:nvPr/>
        </p:nvSpPr>
        <p:spPr>
          <a:xfrm>
            <a:off x="558497" y="5037559"/>
            <a:ext cx="844895" cy="844895"/>
          </a:xfrm>
          <a:prstGeom prst="ellipse">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6" name="Oval 45"/>
          <p:cNvSpPr/>
          <p:nvPr/>
        </p:nvSpPr>
        <p:spPr>
          <a:xfrm>
            <a:off x="1871700" y="4413843"/>
            <a:ext cx="844895" cy="844895"/>
          </a:xfrm>
          <a:prstGeom prst="ellipse">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48" name="Straight Arrow Connector 47"/>
          <p:cNvCxnSpPr/>
          <p:nvPr/>
        </p:nvCxnSpPr>
        <p:spPr>
          <a:xfrm>
            <a:off x="1119154" y="5475608"/>
            <a:ext cx="1508630" cy="0"/>
          </a:xfrm>
          <a:prstGeom prst="straightConnector1">
            <a:avLst/>
          </a:prstGeom>
          <a:ln w="476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13448" y="4605511"/>
            <a:ext cx="2088232" cy="0"/>
          </a:xfrm>
          <a:prstGeom prst="line">
            <a:avLst/>
          </a:prstGeom>
          <a:ln w="3175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86594" y="6290270"/>
            <a:ext cx="2088232" cy="0"/>
          </a:xfrm>
          <a:prstGeom prst="line">
            <a:avLst/>
          </a:prstGeom>
          <a:ln w="3175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965025" y="4609306"/>
            <a:ext cx="0" cy="866302"/>
          </a:xfrm>
          <a:prstGeom prst="straightConnector1">
            <a:avLst/>
          </a:prstGeom>
          <a:ln w="34925">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graphicFrame>
        <p:nvGraphicFramePr>
          <p:cNvPr id="56" name="Object 55"/>
          <p:cNvGraphicFramePr>
            <a:graphicFrameLocks noChangeAspect="1"/>
          </p:cNvGraphicFramePr>
          <p:nvPr>
            <p:extLst>
              <p:ext uri="{D42A27DB-BD31-4B8C-83A1-F6EECF244321}">
                <p14:modId xmlns:p14="http://schemas.microsoft.com/office/powerpoint/2010/main" val="1045263089"/>
              </p:ext>
            </p:extLst>
          </p:nvPr>
        </p:nvGraphicFramePr>
        <p:xfrm>
          <a:off x="389040" y="4836290"/>
          <a:ext cx="366713" cy="387350"/>
        </p:xfrm>
        <a:graphic>
          <a:graphicData uri="http://schemas.openxmlformats.org/presentationml/2006/ole">
            <mc:AlternateContent xmlns:mc="http://schemas.openxmlformats.org/markup-compatibility/2006">
              <mc:Choice xmlns:v="urn:schemas-microsoft-com:vml" Requires="v">
                <p:oleObj spid="_x0000_s1795489" name="Equation" r:id="rId9" imgW="215640" imgH="228600" progId="Equation.DSMT4">
                  <p:embed/>
                </p:oleObj>
              </mc:Choice>
              <mc:Fallback>
                <p:oleObj name="Equation" r:id="rId9" imgW="215640" imgH="228600" progId="Equation.DSMT4">
                  <p:embed/>
                  <p:pic>
                    <p:nvPicPr>
                      <p:cNvPr id="0" name=""/>
                      <p:cNvPicPr>
                        <a:picLocks noChangeAspect="1" noChangeArrowheads="1"/>
                      </p:cNvPicPr>
                      <p:nvPr/>
                    </p:nvPicPr>
                    <p:blipFill>
                      <a:blip r:embed="rId10"/>
                      <a:srcRect/>
                      <a:stretch>
                        <a:fillRect/>
                      </a:stretch>
                    </p:blipFill>
                    <p:spPr bwMode="auto">
                      <a:xfrm>
                        <a:off x="389040" y="4836290"/>
                        <a:ext cx="366713"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57" name="Rectangle 56"/>
          <p:cNvSpPr/>
          <p:nvPr/>
        </p:nvSpPr>
        <p:spPr>
          <a:xfrm>
            <a:off x="2906336" y="4206562"/>
            <a:ext cx="5914136" cy="1323439"/>
          </a:xfrm>
          <a:prstGeom prst="rect">
            <a:avLst/>
          </a:prstGeom>
        </p:spPr>
        <p:txBody>
          <a:bodyPr wrap="square">
            <a:spAutoFit/>
          </a:bodyPr>
          <a:lstStyle/>
          <a:p>
            <a:pPr algn="just"/>
            <a:r>
              <a:rPr lang="ru-RU" sz="1600" dirty="0">
                <a:latin typeface="Arial" pitchFamily="34" charset="0"/>
                <a:cs typeface="Arial" pitchFamily="34" charset="0"/>
              </a:rPr>
              <a:t>Если одна молекула налетает на другую, то они столкнутся только если расстояние между их центрами в направлении, перпендикулярном вектору их относительной скорости, окажется меньше, чем        . Из этого следует, что эффективное сечение столкновения</a:t>
            </a:r>
          </a:p>
        </p:txBody>
      </p:sp>
      <p:cxnSp>
        <p:nvCxnSpPr>
          <p:cNvPr id="58" name="Straight Arrow Connector 57"/>
          <p:cNvCxnSpPr/>
          <p:nvPr/>
        </p:nvCxnSpPr>
        <p:spPr>
          <a:xfrm>
            <a:off x="1758355" y="3563415"/>
            <a:ext cx="432000" cy="0"/>
          </a:xfrm>
          <a:prstGeom prst="straightConnector1">
            <a:avLst/>
          </a:prstGeom>
          <a:ln w="34925">
            <a:solidFill>
              <a:schemeClr val="tx1"/>
            </a:solidFill>
            <a:headEnd type="none"/>
            <a:tailEnd type="stealth"/>
          </a:ln>
        </p:spPr>
        <p:style>
          <a:lnRef idx="1">
            <a:schemeClr val="accent1"/>
          </a:lnRef>
          <a:fillRef idx="0">
            <a:schemeClr val="accent1"/>
          </a:fillRef>
          <a:effectRef idx="0">
            <a:schemeClr val="accent1"/>
          </a:effectRef>
          <a:fontRef idx="minor">
            <a:schemeClr val="tx1"/>
          </a:fontRef>
        </p:style>
      </p:cxnSp>
      <p:graphicFrame>
        <p:nvGraphicFramePr>
          <p:cNvPr id="61" name="Object 60"/>
          <p:cNvGraphicFramePr>
            <a:graphicFrameLocks noChangeAspect="1"/>
          </p:cNvGraphicFramePr>
          <p:nvPr>
            <p:extLst>
              <p:ext uri="{D42A27DB-BD31-4B8C-83A1-F6EECF244321}">
                <p14:modId xmlns:p14="http://schemas.microsoft.com/office/powerpoint/2010/main" val="1197675906"/>
              </p:ext>
            </p:extLst>
          </p:nvPr>
        </p:nvGraphicFramePr>
        <p:xfrm>
          <a:off x="1759445" y="3154685"/>
          <a:ext cx="236538" cy="387350"/>
        </p:xfrm>
        <a:graphic>
          <a:graphicData uri="http://schemas.openxmlformats.org/presentationml/2006/ole">
            <mc:AlternateContent xmlns:mc="http://schemas.openxmlformats.org/markup-compatibility/2006">
              <mc:Choice xmlns:v="urn:schemas-microsoft-com:vml" Requires="v">
                <p:oleObj spid="_x0000_s1795490" name="Equation" r:id="rId11" imgW="139680" imgH="228600" progId="Equation.DSMT4">
                  <p:embed/>
                </p:oleObj>
              </mc:Choice>
              <mc:Fallback>
                <p:oleObj name="Equation" r:id="rId11" imgW="139680" imgH="228600" progId="Equation.DSMT4">
                  <p:embed/>
                  <p:pic>
                    <p:nvPicPr>
                      <p:cNvPr id="0" name=""/>
                      <p:cNvPicPr>
                        <a:picLocks noChangeAspect="1" noChangeArrowheads="1"/>
                      </p:cNvPicPr>
                      <p:nvPr/>
                    </p:nvPicPr>
                    <p:blipFill>
                      <a:blip r:embed="rId12"/>
                      <a:srcRect/>
                      <a:stretch>
                        <a:fillRect/>
                      </a:stretch>
                    </p:blipFill>
                    <p:spPr bwMode="auto">
                      <a:xfrm>
                        <a:off x="1759445" y="3154685"/>
                        <a:ext cx="236538"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62" name="Object 61"/>
          <p:cNvGraphicFramePr>
            <a:graphicFrameLocks noChangeAspect="1"/>
          </p:cNvGraphicFramePr>
          <p:nvPr>
            <p:extLst>
              <p:ext uri="{D42A27DB-BD31-4B8C-83A1-F6EECF244321}">
                <p14:modId xmlns:p14="http://schemas.microsoft.com/office/powerpoint/2010/main" val="3926341317"/>
              </p:ext>
            </p:extLst>
          </p:nvPr>
        </p:nvGraphicFramePr>
        <p:xfrm>
          <a:off x="5660997" y="4921646"/>
          <a:ext cx="366713" cy="387350"/>
        </p:xfrm>
        <a:graphic>
          <a:graphicData uri="http://schemas.openxmlformats.org/presentationml/2006/ole">
            <mc:AlternateContent xmlns:mc="http://schemas.openxmlformats.org/markup-compatibility/2006">
              <mc:Choice xmlns:v="urn:schemas-microsoft-com:vml" Requires="v">
                <p:oleObj spid="_x0000_s1795491" name="Equation" r:id="rId13" imgW="215640" imgH="228600" progId="Equation.DSMT4">
                  <p:embed/>
                </p:oleObj>
              </mc:Choice>
              <mc:Fallback>
                <p:oleObj name="Equation" r:id="rId13" imgW="215640" imgH="228600" progId="Equation.DSMT4">
                  <p:embed/>
                  <p:pic>
                    <p:nvPicPr>
                      <p:cNvPr id="0" name=""/>
                      <p:cNvPicPr>
                        <a:picLocks noChangeAspect="1" noChangeArrowheads="1"/>
                      </p:cNvPicPr>
                      <p:nvPr/>
                    </p:nvPicPr>
                    <p:blipFill>
                      <a:blip r:embed="rId14"/>
                      <a:srcRect/>
                      <a:stretch>
                        <a:fillRect/>
                      </a:stretch>
                    </p:blipFill>
                    <p:spPr bwMode="auto">
                      <a:xfrm>
                        <a:off x="5660997" y="4921646"/>
                        <a:ext cx="366713"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63" name="Straight Arrow Connector 62"/>
          <p:cNvCxnSpPr/>
          <p:nvPr/>
        </p:nvCxnSpPr>
        <p:spPr>
          <a:xfrm>
            <a:off x="2294147" y="4850629"/>
            <a:ext cx="0" cy="609377"/>
          </a:xfrm>
          <a:prstGeom prst="straightConnector1">
            <a:avLst/>
          </a:prstGeom>
          <a:ln w="34925">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graphicFrame>
        <p:nvGraphicFramePr>
          <p:cNvPr id="66" name="Object 65"/>
          <p:cNvGraphicFramePr>
            <a:graphicFrameLocks noChangeAspect="1"/>
          </p:cNvGraphicFramePr>
          <p:nvPr>
            <p:extLst>
              <p:ext uri="{D42A27DB-BD31-4B8C-83A1-F6EECF244321}">
                <p14:modId xmlns:p14="http://schemas.microsoft.com/office/powerpoint/2010/main" val="881623305"/>
              </p:ext>
            </p:extLst>
          </p:nvPr>
        </p:nvGraphicFramePr>
        <p:xfrm>
          <a:off x="3062288" y="5645150"/>
          <a:ext cx="2092325" cy="473075"/>
        </p:xfrm>
        <a:graphic>
          <a:graphicData uri="http://schemas.openxmlformats.org/presentationml/2006/ole">
            <mc:AlternateContent xmlns:mc="http://schemas.openxmlformats.org/markup-compatibility/2006">
              <mc:Choice xmlns:v="urn:schemas-microsoft-com:vml" Requires="v">
                <p:oleObj spid="_x0000_s1795492" name="Equation" r:id="rId15" imgW="1231560" imgH="279360" progId="Equation.DSMT4">
                  <p:embed/>
                </p:oleObj>
              </mc:Choice>
              <mc:Fallback>
                <p:oleObj name="Equation" r:id="rId15" imgW="1231560" imgH="279360" progId="Equation.DSMT4">
                  <p:embed/>
                  <p:pic>
                    <p:nvPicPr>
                      <p:cNvPr id="0" name=""/>
                      <p:cNvPicPr>
                        <a:picLocks noChangeAspect="1" noChangeArrowheads="1"/>
                      </p:cNvPicPr>
                      <p:nvPr/>
                    </p:nvPicPr>
                    <p:blipFill>
                      <a:blip r:embed="rId16"/>
                      <a:srcRect/>
                      <a:stretch>
                        <a:fillRect/>
                      </a:stretch>
                    </p:blipFill>
                    <p:spPr bwMode="auto">
                      <a:xfrm>
                        <a:off x="3062288" y="5645150"/>
                        <a:ext cx="209232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67" name="Rectangle 66"/>
          <p:cNvSpPr/>
          <p:nvPr/>
        </p:nvSpPr>
        <p:spPr>
          <a:xfrm>
            <a:off x="2925341" y="6146254"/>
            <a:ext cx="5914136" cy="584775"/>
          </a:xfrm>
          <a:prstGeom prst="rect">
            <a:avLst/>
          </a:prstGeom>
        </p:spPr>
        <p:txBody>
          <a:bodyPr wrap="square">
            <a:spAutoFit/>
          </a:bodyPr>
          <a:lstStyle/>
          <a:p>
            <a:pPr algn="just"/>
            <a:r>
              <a:rPr lang="ru-RU" sz="1600" dirty="0">
                <a:latin typeface="Arial" pitchFamily="34" charset="0"/>
                <a:cs typeface="Arial" pitchFamily="34" charset="0"/>
              </a:rPr>
              <a:t>Эффективный поперечник молекул в 4 раза больше площади поперечного сечения молекулы</a:t>
            </a:r>
          </a:p>
        </p:txBody>
      </p:sp>
    </p:spTree>
    <p:extLst>
      <p:ext uri="{BB962C8B-B14F-4D97-AF65-F5344CB8AC3E}">
        <p14:creationId xmlns:p14="http://schemas.microsoft.com/office/powerpoint/2010/main" val="3084574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107504" y="65116"/>
            <a:ext cx="8667021"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Столкновения в газе в модели твердых шаров</a:t>
            </a:r>
          </a:p>
        </p:txBody>
      </p:sp>
      <p:sp>
        <p:nvSpPr>
          <p:cNvPr id="5" name="Rectangle 4"/>
          <p:cNvSpPr/>
          <p:nvPr/>
        </p:nvSpPr>
        <p:spPr>
          <a:xfrm>
            <a:off x="4620369" y="2183714"/>
            <a:ext cx="4248471" cy="830997"/>
          </a:xfrm>
          <a:prstGeom prst="rect">
            <a:avLst/>
          </a:prstGeom>
        </p:spPr>
        <p:txBody>
          <a:bodyPr wrap="square">
            <a:spAutoFit/>
          </a:bodyPr>
          <a:lstStyle/>
          <a:p>
            <a:pPr algn="just"/>
            <a:r>
              <a:rPr lang="ru-RU" sz="1600" dirty="0">
                <a:latin typeface="Arial" pitchFamily="34" charset="0"/>
                <a:cs typeface="Arial" pitchFamily="34" charset="0"/>
              </a:rPr>
              <a:t>Сначала считаем, что молекулы-мишени неподвижны, а одна падающая на них молекула движется со скоростью</a:t>
            </a:r>
          </a:p>
        </p:txBody>
      </p:sp>
      <p:sp>
        <p:nvSpPr>
          <p:cNvPr id="6" name="Rectangle 5"/>
          <p:cNvSpPr/>
          <p:nvPr/>
        </p:nvSpPr>
        <p:spPr>
          <a:xfrm>
            <a:off x="217721" y="3212976"/>
            <a:ext cx="8758573" cy="830997"/>
          </a:xfrm>
          <a:prstGeom prst="rect">
            <a:avLst/>
          </a:prstGeom>
        </p:spPr>
        <p:txBody>
          <a:bodyPr wrap="square">
            <a:spAutoFit/>
          </a:bodyPr>
          <a:lstStyle/>
          <a:p>
            <a:pPr algn="just"/>
            <a:r>
              <a:rPr lang="ru-RU" sz="1600" dirty="0">
                <a:latin typeface="Arial" pitchFamily="34" charset="0"/>
                <a:cs typeface="Arial" pitchFamily="34" charset="0"/>
              </a:rPr>
              <a:t>За время </a:t>
            </a:r>
            <a:r>
              <a:rPr lang="el-GR" sz="1600" dirty="0">
                <a:latin typeface="Arial" pitchFamily="34" charset="0"/>
                <a:cs typeface="Arial" pitchFamily="34" charset="0"/>
              </a:rPr>
              <a:t>Δ</a:t>
            </a:r>
            <a:r>
              <a:rPr lang="en-US" sz="1600" dirty="0">
                <a:latin typeface="Arial" pitchFamily="34" charset="0"/>
                <a:cs typeface="Arial" pitchFamily="34" charset="0"/>
              </a:rPr>
              <a:t>t </a:t>
            </a:r>
            <a:r>
              <a:rPr lang="ru-RU" sz="1600" dirty="0">
                <a:latin typeface="Arial" pitchFamily="34" charset="0"/>
                <a:cs typeface="Arial" pitchFamily="34" charset="0"/>
              </a:rPr>
              <a:t>падающая молекула столкнется со всеми молекулами, которые окажутся на ее пути. Это будут те молекулы, центры которых расположены в объеме цилиндра с площадью основания           и высотой         </a:t>
            </a:r>
          </a:p>
        </p:txBody>
      </p:sp>
      <p:sp>
        <p:nvSpPr>
          <p:cNvPr id="7" name="Oval 6"/>
          <p:cNvSpPr/>
          <p:nvPr/>
        </p:nvSpPr>
        <p:spPr>
          <a:xfrm>
            <a:off x="539552" y="2348880"/>
            <a:ext cx="422447" cy="42244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Oval 7"/>
          <p:cNvSpPr/>
          <p:nvPr/>
        </p:nvSpPr>
        <p:spPr>
          <a:xfrm>
            <a:off x="1913540" y="875606"/>
            <a:ext cx="422447" cy="422447"/>
          </a:xfrm>
          <a:prstGeom prst="ellipse">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9" name="Straight Connector 8"/>
          <p:cNvCxnSpPr/>
          <p:nvPr/>
        </p:nvCxnSpPr>
        <p:spPr>
          <a:xfrm flipV="1">
            <a:off x="712674" y="1974514"/>
            <a:ext cx="1512167" cy="1152128"/>
          </a:xfrm>
          <a:prstGeom prst="line">
            <a:avLst/>
          </a:prstGeom>
          <a:ln w="3175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05915" y="908720"/>
            <a:ext cx="2018926" cy="1553876"/>
          </a:xfrm>
          <a:prstGeom prst="line">
            <a:avLst/>
          </a:prstGeom>
          <a:ln w="3175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920050" y="1772816"/>
            <a:ext cx="843638" cy="662186"/>
          </a:xfrm>
          <a:prstGeom prst="straightConnector1">
            <a:avLst/>
          </a:prstGeom>
          <a:ln w="476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09373" y="1962113"/>
            <a:ext cx="1354515" cy="1034839"/>
          </a:xfrm>
          <a:prstGeom prst="line">
            <a:avLst/>
          </a:prstGeom>
          <a:ln w="3175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flipV="1">
            <a:off x="2205976" y="936367"/>
            <a:ext cx="1238137" cy="908457"/>
          </a:xfrm>
          <a:prstGeom prst="line">
            <a:avLst/>
          </a:prstGeom>
          <a:ln w="3175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3170457" y="2559172"/>
            <a:ext cx="422447" cy="422447"/>
          </a:xfrm>
          <a:prstGeom prst="ellipse">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7" name="Straight Connector 26"/>
          <p:cNvCxnSpPr/>
          <p:nvPr/>
        </p:nvCxnSpPr>
        <p:spPr>
          <a:xfrm flipH="1">
            <a:off x="3444113" y="936367"/>
            <a:ext cx="775297" cy="908457"/>
          </a:xfrm>
          <a:prstGeom prst="line">
            <a:avLst/>
          </a:prstGeom>
          <a:ln w="3175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4109343" y="928904"/>
            <a:ext cx="422447" cy="422447"/>
          </a:xfrm>
          <a:prstGeom prst="ellipse">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4" name="Straight Connector 33"/>
          <p:cNvCxnSpPr/>
          <p:nvPr/>
        </p:nvCxnSpPr>
        <p:spPr>
          <a:xfrm flipH="1">
            <a:off x="3578790" y="1844824"/>
            <a:ext cx="1065218" cy="1152128"/>
          </a:xfrm>
          <a:prstGeom prst="line">
            <a:avLst/>
          </a:prstGeom>
          <a:ln w="3175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4644010" y="1844825"/>
            <a:ext cx="2016222" cy="9525"/>
          </a:xfrm>
          <a:prstGeom prst="line">
            <a:avLst/>
          </a:prstGeom>
          <a:ln w="3175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4219410" y="936367"/>
            <a:ext cx="2368814" cy="0"/>
          </a:xfrm>
          <a:prstGeom prst="line">
            <a:avLst/>
          </a:prstGeom>
          <a:ln w="3175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7" name="Oval 46"/>
          <p:cNvSpPr/>
          <p:nvPr/>
        </p:nvSpPr>
        <p:spPr>
          <a:xfrm>
            <a:off x="6377000" y="1229324"/>
            <a:ext cx="422447" cy="422447"/>
          </a:xfrm>
          <a:prstGeom prst="ellipse">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48" name="Object 47"/>
          <p:cNvGraphicFramePr>
            <a:graphicFrameLocks noChangeAspect="1"/>
          </p:cNvGraphicFramePr>
          <p:nvPr>
            <p:extLst>
              <p:ext uri="{D42A27DB-BD31-4B8C-83A1-F6EECF244321}">
                <p14:modId xmlns:p14="http://schemas.microsoft.com/office/powerpoint/2010/main" val="3089348597"/>
              </p:ext>
            </p:extLst>
          </p:nvPr>
        </p:nvGraphicFramePr>
        <p:xfrm>
          <a:off x="8037513" y="2716213"/>
          <a:ext cx="217487" cy="279400"/>
        </p:xfrm>
        <a:graphic>
          <a:graphicData uri="http://schemas.openxmlformats.org/presentationml/2006/ole">
            <mc:AlternateContent xmlns:mc="http://schemas.openxmlformats.org/markup-compatibility/2006">
              <mc:Choice xmlns:v="urn:schemas-microsoft-com:vml" Requires="v">
                <p:oleObj spid="_x0000_s1810778" name="Equation" r:id="rId3" imgW="126720" imgH="164880" progId="Equation.DSMT4">
                  <p:embed/>
                </p:oleObj>
              </mc:Choice>
              <mc:Fallback>
                <p:oleObj name="Equation" r:id="rId3" imgW="126720" imgH="164880" progId="Equation.DSMT4">
                  <p:embed/>
                  <p:pic>
                    <p:nvPicPr>
                      <p:cNvPr id="0" name="Object 65"/>
                      <p:cNvPicPr>
                        <a:picLocks noChangeAspect="1" noChangeArrowheads="1"/>
                      </p:cNvPicPr>
                      <p:nvPr/>
                    </p:nvPicPr>
                    <p:blipFill>
                      <a:blip r:embed="rId4"/>
                      <a:srcRect/>
                      <a:stretch>
                        <a:fillRect/>
                      </a:stretch>
                    </p:blipFill>
                    <p:spPr bwMode="auto">
                      <a:xfrm>
                        <a:off x="8037513" y="2716213"/>
                        <a:ext cx="217487"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49" name="Object 48"/>
          <p:cNvGraphicFramePr>
            <a:graphicFrameLocks noChangeAspect="1"/>
          </p:cNvGraphicFramePr>
          <p:nvPr>
            <p:extLst>
              <p:ext uri="{D42A27DB-BD31-4B8C-83A1-F6EECF244321}">
                <p14:modId xmlns:p14="http://schemas.microsoft.com/office/powerpoint/2010/main" val="3923465168"/>
              </p:ext>
            </p:extLst>
          </p:nvPr>
        </p:nvGraphicFramePr>
        <p:xfrm>
          <a:off x="35496" y="4974183"/>
          <a:ext cx="930275" cy="279400"/>
        </p:xfrm>
        <a:graphic>
          <a:graphicData uri="http://schemas.openxmlformats.org/presentationml/2006/ole">
            <mc:AlternateContent xmlns:mc="http://schemas.openxmlformats.org/markup-compatibility/2006">
              <mc:Choice xmlns:v="urn:schemas-microsoft-com:vml" Requires="v">
                <p:oleObj spid="_x0000_s1810779" name="Equation" r:id="rId5" imgW="545760" imgH="164880" progId="Equation.DSMT4">
                  <p:embed/>
                </p:oleObj>
              </mc:Choice>
              <mc:Fallback>
                <p:oleObj name="Equation" r:id="rId5" imgW="545760" imgH="164880" progId="Equation.DSMT4">
                  <p:embed/>
                  <p:pic>
                    <p:nvPicPr>
                      <p:cNvPr id="0" name=""/>
                      <p:cNvPicPr>
                        <a:picLocks noChangeAspect="1" noChangeArrowheads="1"/>
                      </p:cNvPicPr>
                      <p:nvPr/>
                    </p:nvPicPr>
                    <p:blipFill>
                      <a:blip r:embed="rId6"/>
                      <a:srcRect/>
                      <a:stretch>
                        <a:fillRect/>
                      </a:stretch>
                    </p:blipFill>
                    <p:spPr bwMode="auto">
                      <a:xfrm>
                        <a:off x="35496" y="4974183"/>
                        <a:ext cx="9302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50" name="Object 49"/>
          <p:cNvGraphicFramePr>
            <a:graphicFrameLocks noChangeAspect="1"/>
          </p:cNvGraphicFramePr>
          <p:nvPr>
            <p:extLst>
              <p:ext uri="{D42A27DB-BD31-4B8C-83A1-F6EECF244321}">
                <p14:modId xmlns:p14="http://schemas.microsoft.com/office/powerpoint/2010/main" val="123961485"/>
              </p:ext>
            </p:extLst>
          </p:nvPr>
        </p:nvGraphicFramePr>
        <p:xfrm>
          <a:off x="1106634" y="1844825"/>
          <a:ext cx="217487" cy="279400"/>
        </p:xfrm>
        <a:graphic>
          <a:graphicData uri="http://schemas.openxmlformats.org/presentationml/2006/ole">
            <mc:AlternateContent xmlns:mc="http://schemas.openxmlformats.org/markup-compatibility/2006">
              <mc:Choice xmlns:v="urn:schemas-microsoft-com:vml" Requires="v">
                <p:oleObj spid="_x0000_s1810780" name="Equation" r:id="rId7" imgW="126720" imgH="164880" progId="Equation.DSMT4">
                  <p:embed/>
                </p:oleObj>
              </mc:Choice>
              <mc:Fallback>
                <p:oleObj name="Equation" r:id="rId7" imgW="126720" imgH="164880" progId="Equation.DSMT4">
                  <p:embed/>
                  <p:pic>
                    <p:nvPicPr>
                      <p:cNvPr id="0" name=""/>
                      <p:cNvPicPr>
                        <a:picLocks noChangeAspect="1" noChangeArrowheads="1"/>
                      </p:cNvPicPr>
                      <p:nvPr/>
                    </p:nvPicPr>
                    <p:blipFill>
                      <a:blip r:embed="rId8"/>
                      <a:srcRect/>
                      <a:stretch>
                        <a:fillRect/>
                      </a:stretch>
                    </p:blipFill>
                    <p:spPr bwMode="auto">
                      <a:xfrm>
                        <a:off x="1106634" y="1844825"/>
                        <a:ext cx="217487"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51" name="Straight Connector 50"/>
          <p:cNvCxnSpPr/>
          <p:nvPr/>
        </p:nvCxnSpPr>
        <p:spPr>
          <a:xfrm flipH="1">
            <a:off x="1457087" y="1440547"/>
            <a:ext cx="711929" cy="584297"/>
          </a:xfrm>
          <a:prstGeom prst="line">
            <a:avLst/>
          </a:prstGeom>
          <a:ln w="317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2169016" y="1442666"/>
            <a:ext cx="1275097" cy="978222"/>
          </a:xfrm>
          <a:prstGeom prst="line">
            <a:avLst/>
          </a:prstGeom>
          <a:ln w="317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3444113" y="1484784"/>
            <a:ext cx="876453" cy="936104"/>
          </a:xfrm>
          <a:prstGeom prst="line">
            <a:avLst/>
          </a:prstGeom>
          <a:ln w="317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4320566" y="1484784"/>
            <a:ext cx="1912417" cy="0"/>
          </a:xfrm>
          <a:prstGeom prst="line">
            <a:avLst/>
          </a:prstGeom>
          <a:ln w="31750">
            <a:solidFill>
              <a:schemeClr val="tx1"/>
            </a:solidFill>
            <a:prstDash val="dashDot"/>
          </a:ln>
        </p:spPr>
        <p:style>
          <a:lnRef idx="1">
            <a:schemeClr val="accent1"/>
          </a:lnRef>
          <a:fillRef idx="0">
            <a:schemeClr val="accent1"/>
          </a:fillRef>
          <a:effectRef idx="0">
            <a:schemeClr val="accent1"/>
          </a:effectRef>
          <a:fontRef idx="minor">
            <a:schemeClr val="tx1"/>
          </a:fontRef>
        </p:style>
      </p:cxnSp>
      <p:graphicFrame>
        <p:nvGraphicFramePr>
          <p:cNvPr id="63" name="Object 62"/>
          <p:cNvGraphicFramePr>
            <a:graphicFrameLocks noChangeAspect="1"/>
          </p:cNvGraphicFramePr>
          <p:nvPr>
            <p:extLst>
              <p:ext uri="{D42A27DB-BD31-4B8C-83A1-F6EECF244321}">
                <p14:modId xmlns:p14="http://schemas.microsoft.com/office/powerpoint/2010/main" val="384828009"/>
              </p:ext>
            </p:extLst>
          </p:nvPr>
        </p:nvGraphicFramePr>
        <p:xfrm>
          <a:off x="2547802" y="3787591"/>
          <a:ext cx="258762" cy="236538"/>
        </p:xfrm>
        <a:graphic>
          <a:graphicData uri="http://schemas.openxmlformats.org/presentationml/2006/ole">
            <mc:AlternateContent xmlns:mc="http://schemas.openxmlformats.org/markup-compatibility/2006">
              <mc:Choice xmlns:v="urn:schemas-microsoft-com:vml" Requires="v">
                <p:oleObj spid="_x0000_s1810781" name="Equation" r:id="rId9" imgW="152280" imgH="139680" progId="Equation.DSMT4">
                  <p:embed/>
                </p:oleObj>
              </mc:Choice>
              <mc:Fallback>
                <p:oleObj name="Equation" r:id="rId9" imgW="152280" imgH="139680" progId="Equation.DSMT4">
                  <p:embed/>
                  <p:pic>
                    <p:nvPicPr>
                      <p:cNvPr id="0" name=""/>
                      <p:cNvPicPr>
                        <a:picLocks noChangeAspect="1" noChangeArrowheads="1"/>
                      </p:cNvPicPr>
                      <p:nvPr/>
                    </p:nvPicPr>
                    <p:blipFill>
                      <a:blip r:embed="rId10"/>
                      <a:srcRect/>
                      <a:stretch>
                        <a:fillRect/>
                      </a:stretch>
                    </p:blipFill>
                    <p:spPr bwMode="auto">
                      <a:xfrm>
                        <a:off x="2547802" y="3787591"/>
                        <a:ext cx="258762"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64" name="Object 63"/>
          <p:cNvGraphicFramePr>
            <a:graphicFrameLocks noChangeAspect="1"/>
          </p:cNvGraphicFramePr>
          <p:nvPr>
            <p:extLst>
              <p:ext uri="{D42A27DB-BD31-4B8C-83A1-F6EECF244321}">
                <p14:modId xmlns:p14="http://schemas.microsoft.com/office/powerpoint/2010/main" val="3116026788"/>
              </p:ext>
            </p:extLst>
          </p:nvPr>
        </p:nvGraphicFramePr>
        <p:xfrm>
          <a:off x="4072954" y="3715708"/>
          <a:ext cx="454025" cy="301625"/>
        </p:xfrm>
        <a:graphic>
          <a:graphicData uri="http://schemas.openxmlformats.org/presentationml/2006/ole">
            <mc:AlternateContent xmlns:mc="http://schemas.openxmlformats.org/markup-compatibility/2006">
              <mc:Choice xmlns:v="urn:schemas-microsoft-com:vml" Requires="v">
                <p:oleObj spid="_x0000_s1810782" name="Equation" r:id="rId11" imgW="266400" imgH="177480" progId="Equation.DSMT4">
                  <p:embed/>
                </p:oleObj>
              </mc:Choice>
              <mc:Fallback>
                <p:oleObj name="Equation" r:id="rId11" imgW="266400" imgH="177480" progId="Equation.DSMT4">
                  <p:embed/>
                  <p:pic>
                    <p:nvPicPr>
                      <p:cNvPr id="0" name=""/>
                      <p:cNvPicPr>
                        <a:picLocks noChangeAspect="1" noChangeArrowheads="1"/>
                      </p:cNvPicPr>
                      <p:nvPr/>
                    </p:nvPicPr>
                    <p:blipFill>
                      <a:blip r:embed="rId12"/>
                      <a:srcRect/>
                      <a:stretch>
                        <a:fillRect/>
                      </a:stretch>
                    </p:blipFill>
                    <p:spPr bwMode="auto">
                      <a:xfrm>
                        <a:off x="4072954" y="3715708"/>
                        <a:ext cx="454025"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66" name="Rectangle 65"/>
          <p:cNvSpPr/>
          <p:nvPr/>
        </p:nvSpPr>
        <p:spPr>
          <a:xfrm>
            <a:off x="6930098" y="1069664"/>
            <a:ext cx="2046031" cy="584775"/>
          </a:xfrm>
          <a:prstGeom prst="rect">
            <a:avLst/>
          </a:prstGeom>
        </p:spPr>
        <p:txBody>
          <a:bodyPr wrap="square">
            <a:spAutoFit/>
          </a:bodyPr>
          <a:lstStyle/>
          <a:p>
            <a:pPr algn="just"/>
            <a:r>
              <a:rPr lang="ru-RU" sz="1600" dirty="0">
                <a:latin typeface="Arial" pitchFamily="34" charset="0"/>
                <a:cs typeface="Arial" pitchFamily="34" charset="0"/>
              </a:rPr>
              <a:t>Концентрация молекул-мишеней</a:t>
            </a:r>
          </a:p>
        </p:txBody>
      </p:sp>
      <p:graphicFrame>
        <p:nvGraphicFramePr>
          <p:cNvPr id="67" name="Object 66"/>
          <p:cNvGraphicFramePr>
            <a:graphicFrameLocks noChangeAspect="1"/>
          </p:cNvGraphicFramePr>
          <p:nvPr>
            <p:extLst>
              <p:ext uri="{D42A27DB-BD31-4B8C-83A1-F6EECF244321}">
                <p14:modId xmlns:p14="http://schemas.microsoft.com/office/powerpoint/2010/main" val="198002757"/>
              </p:ext>
            </p:extLst>
          </p:nvPr>
        </p:nvGraphicFramePr>
        <p:xfrm>
          <a:off x="7701345" y="1695239"/>
          <a:ext cx="215900" cy="236538"/>
        </p:xfrm>
        <a:graphic>
          <a:graphicData uri="http://schemas.openxmlformats.org/presentationml/2006/ole">
            <mc:AlternateContent xmlns:mc="http://schemas.openxmlformats.org/markup-compatibility/2006">
              <mc:Choice xmlns:v="urn:schemas-microsoft-com:vml" Requires="v">
                <p:oleObj spid="_x0000_s1810783" name="Equation" r:id="rId13" imgW="126720" imgH="139680" progId="Equation.DSMT4">
                  <p:embed/>
                </p:oleObj>
              </mc:Choice>
              <mc:Fallback>
                <p:oleObj name="Equation" r:id="rId13" imgW="126720" imgH="139680" progId="Equation.DSMT4">
                  <p:embed/>
                  <p:pic>
                    <p:nvPicPr>
                      <p:cNvPr id="0" name=""/>
                      <p:cNvPicPr>
                        <a:picLocks noChangeAspect="1" noChangeArrowheads="1"/>
                      </p:cNvPicPr>
                      <p:nvPr/>
                    </p:nvPicPr>
                    <p:blipFill>
                      <a:blip r:embed="rId14"/>
                      <a:srcRect/>
                      <a:stretch>
                        <a:fillRect/>
                      </a:stretch>
                    </p:blipFill>
                    <p:spPr bwMode="auto">
                      <a:xfrm>
                        <a:off x="7701345" y="1695239"/>
                        <a:ext cx="215900"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68" name="Rectangle 67"/>
          <p:cNvSpPr/>
          <p:nvPr/>
        </p:nvSpPr>
        <p:spPr>
          <a:xfrm>
            <a:off x="899592" y="4144888"/>
            <a:ext cx="2924031" cy="1138773"/>
          </a:xfrm>
          <a:prstGeom prst="rect">
            <a:avLst/>
          </a:prstGeom>
        </p:spPr>
        <p:txBody>
          <a:bodyPr wrap="square">
            <a:spAutoFit/>
          </a:bodyPr>
          <a:lstStyle/>
          <a:p>
            <a:pPr algn="just">
              <a:spcAft>
                <a:spcPts val="1200"/>
              </a:spcAft>
            </a:pPr>
            <a:r>
              <a:rPr lang="ru-RU" sz="1600" dirty="0">
                <a:latin typeface="Arial" pitchFamily="34" charset="0"/>
                <a:cs typeface="Arial" pitchFamily="34" charset="0"/>
              </a:rPr>
              <a:t>Объем цилиндра  </a:t>
            </a:r>
          </a:p>
          <a:p>
            <a:pPr algn="just">
              <a:spcAft>
                <a:spcPts val="1200"/>
              </a:spcAft>
            </a:pPr>
            <a:r>
              <a:rPr lang="ru-RU" sz="1600" dirty="0">
                <a:latin typeface="Arial" pitchFamily="34" charset="0"/>
                <a:cs typeface="Arial" pitchFamily="34" charset="0"/>
              </a:rPr>
              <a:t>Число мишеней в цилиндре</a:t>
            </a:r>
          </a:p>
          <a:p>
            <a:pPr algn="just">
              <a:spcAft>
                <a:spcPts val="1200"/>
              </a:spcAft>
            </a:pPr>
            <a:r>
              <a:rPr lang="ru-RU" sz="1600" dirty="0">
                <a:latin typeface="Arial" pitchFamily="34" charset="0"/>
                <a:cs typeface="Arial" pitchFamily="34" charset="0"/>
              </a:rPr>
              <a:t>Частота соударений</a:t>
            </a:r>
          </a:p>
        </p:txBody>
      </p:sp>
      <p:graphicFrame>
        <p:nvGraphicFramePr>
          <p:cNvPr id="69" name="Object 68"/>
          <p:cNvGraphicFramePr>
            <a:graphicFrameLocks noChangeAspect="1"/>
          </p:cNvGraphicFramePr>
          <p:nvPr>
            <p:extLst>
              <p:ext uri="{D42A27DB-BD31-4B8C-83A1-F6EECF244321}">
                <p14:modId xmlns:p14="http://schemas.microsoft.com/office/powerpoint/2010/main" val="1618985897"/>
              </p:ext>
            </p:extLst>
          </p:nvPr>
        </p:nvGraphicFramePr>
        <p:xfrm>
          <a:off x="51390" y="4130030"/>
          <a:ext cx="704186" cy="301625"/>
        </p:xfrm>
        <a:graphic>
          <a:graphicData uri="http://schemas.openxmlformats.org/presentationml/2006/ole">
            <mc:AlternateContent xmlns:mc="http://schemas.openxmlformats.org/markup-compatibility/2006">
              <mc:Choice xmlns:v="urn:schemas-microsoft-com:vml" Requires="v">
                <p:oleObj spid="_x0000_s1810784" name="Equation" r:id="rId15" imgW="368280" imgH="177480" progId="Equation.DSMT4">
                  <p:embed/>
                </p:oleObj>
              </mc:Choice>
              <mc:Fallback>
                <p:oleObj name="Equation" r:id="rId15" imgW="368280" imgH="177480" progId="Equation.DSMT4">
                  <p:embed/>
                  <p:pic>
                    <p:nvPicPr>
                      <p:cNvPr id="0" name=""/>
                      <p:cNvPicPr>
                        <a:picLocks noChangeAspect="1" noChangeArrowheads="1"/>
                      </p:cNvPicPr>
                      <p:nvPr/>
                    </p:nvPicPr>
                    <p:blipFill>
                      <a:blip r:embed="rId16"/>
                      <a:srcRect/>
                      <a:stretch>
                        <a:fillRect/>
                      </a:stretch>
                    </p:blipFill>
                    <p:spPr bwMode="auto">
                      <a:xfrm>
                        <a:off x="51390" y="4130030"/>
                        <a:ext cx="704186" cy="301625"/>
                      </a:xfrm>
                      <a:prstGeom prst="rect">
                        <a:avLst/>
                      </a:prstGeom>
                      <a:noFill/>
                      <a:ln>
                        <a:noFill/>
                      </a:ln>
                    </p:spPr>
                  </p:pic>
                </p:oleObj>
              </mc:Fallback>
            </mc:AlternateContent>
          </a:graphicData>
        </a:graphic>
      </p:graphicFrame>
      <p:graphicFrame>
        <p:nvGraphicFramePr>
          <p:cNvPr id="70" name="Object 69"/>
          <p:cNvGraphicFramePr>
            <a:graphicFrameLocks noChangeAspect="1"/>
          </p:cNvGraphicFramePr>
          <p:nvPr>
            <p:extLst>
              <p:ext uri="{D42A27DB-BD31-4B8C-83A1-F6EECF244321}">
                <p14:modId xmlns:p14="http://schemas.microsoft.com/office/powerpoint/2010/main" val="1518255595"/>
              </p:ext>
            </p:extLst>
          </p:nvPr>
        </p:nvGraphicFramePr>
        <p:xfrm>
          <a:off x="48850" y="4548530"/>
          <a:ext cx="850742" cy="301625"/>
        </p:xfrm>
        <a:graphic>
          <a:graphicData uri="http://schemas.openxmlformats.org/presentationml/2006/ole">
            <mc:AlternateContent xmlns:mc="http://schemas.openxmlformats.org/markup-compatibility/2006">
              <mc:Choice xmlns:v="urn:schemas-microsoft-com:vml" Requires="v">
                <p:oleObj spid="_x0000_s1810785" name="Equation" r:id="rId17" imgW="444240" imgH="177480" progId="Equation.DSMT4">
                  <p:embed/>
                </p:oleObj>
              </mc:Choice>
              <mc:Fallback>
                <p:oleObj name="Equation" r:id="rId17" imgW="444240" imgH="177480" progId="Equation.DSMT4">
                  <p:embed/>
                  <p:pic>
                    <p:nvPicPr>
                      <p:cNvPr id="0" name=""/>
                      <p:cNvPicPr>
                        <a:picLocks noChangeAspect="1" noChangeArrowheads="1"/>
                      </p:cNvPicPr>
                      <p:nvPr/>
                    </p:nvPicPr>
                    <p:blipFill>
                      <a:blip r:embed="rId18"/>
                      <a:srcRect/>
                      <a:stretch>
                        <a:fillRect/>
                      </a:stretch>
                    </p:blipFill>
                    <p:spPr bwMode="auto">
                      <a:xfrm>
                        <a:off x="48850" y="4548530"/>
                        <a:ext cx="850742" cy="301625"/>
                      </a:xfrm>
                      <a:prstGeom prst="rect">
                        <a:avLst/>
                      </a:prstGeom>
                      <a:noFill/>
                      <a:ln>
                        <a:noFill/>
                      </a:ln>
                    </p:spPr>
                  </p:pic>
                </p:oleObj>
              </mc:Fallback>
            </mc:AlternateContent>
          </a:graphicData>
        </a:graphic>
      </p:graphicFrame>
      <p:sp>
        <p:nvSpPr>
          <p:cNvPr id="71" name="Rectangle 70"/>
          <p:cNvSpPr/>
          <p:nvPr/>
        </p:nvSpPr>
        <p:spPr>
          <a:xfrm>
            <a:off x="4236847" y="5062314"/>
            <a:ext cx="4387688" cy="338554"/>
          </a:xfrm>
          <a:prstGeom prst="rect">
            <a:avLst/>
          </a:prstGeom>
        </p:spPr>
        <p:txBody>
          <a:bodyPr wrap="square">
            <a:spAutoFit/>
          </a:bodyPr>
          <a:lstStyle/>
          <a:p>
            <a:pPr algn="just"/>
            <a:r>
              <a:rPr lang="ru-RU" sz="1600" dirty="0">
                <a:latin typeface="Arial" pitchFamily="34" charset="0"/>
                <a:cs typeface="Arial" pitchFamily="34" charset="0"/>
              </a:rPr>
              <a:t>Интеграл с распределением Максвелла</a:t>
            </a:r>
          </a:p>
        </p:txBody>
      </p:sp>
      <p:sp>
        <p:nvSpPr>
          <p:cNvPr id="72" name="Rectangle 71"/>
          <p:cNvSpPr/>
          <p:nvPr/>
        </p:nvSpPr>
        <p:spPr>
          <a:xfrm>
            <a:off x="3707904" y="4116313"/>
            <a:ext cx="5436097" cy="830997"/>
          </a:xfrm>
          <a:prstGeom prst="rect">
            <a:avLst/>
          </a:prstGeom>
        </p:spPr>
        <p:txBody>
          <a:bodyPr wrap="square">
            <a:spAutoFit/>
          </a:bodyPr>
          <a:lstStyle/>
          <a:p>
            <a:pPr algn="just"/>
            <a:r>
              <a:rPr lang="ru-RU" sz="1600" dirty="0">
                <a:latin typeface="Arial" pitchFamily="34" charset="0"/>
                <a:cs typeface="Arial" pitchFamily="34" charset="0"/>
              </a:rPr>
              <a:t>Учтем, что движется не одна, а все молекулы и вместо абсолютной скорости (относительно стенок сосуда), необходимо взять их относительную скорость</a:t>
            </a:r>
          </a:p>
        </p:txBody>
      </p:sp>
      <p:graphicFrame>
        <p:nvGraphicFramePr>
          <p:cNvPr id="73" name="Object 72"/>
          <p:cNvGraphicFramePr>
            <a:graphicFrameLocks noChangeAspect="1"/>
          </p:cNvGraphicFramePr>
          <p:nvPr>
            <p:extLst>
              <p:ext uri="{D42A27DB-BD31-4B8C-83A1-F6EECF244321}">
                <p14:modId xmlns:p14="http://schemas.microsoft.com/office/powerpoint/2010/main" val="2813920554"/>
              </p:ext>
            </p:extLst>
          </p:nvPr>
        </p:nvGraphicFramePr>
        <p:xfrm>
          <a:off x="177800" y="5661025"/>
          <a:ext cx="1404938" cy="385763"/>
        </p:xfrm>
        <a:graphic>
          <a:graphicData uri="http://schemas.openxmlformats.org/presentationml/2006/ole">
            <mc:AlternateContent xmlns:mc="http://schemas.openxmlformats.org/markup-compatibility/2006">
              <mc:Choice xmlns:v="urn:schemas-microsoft-com:vml" Requires="v">
                <p:oleObj spid="_x0000_s1810786" name="Equation" r:id="rId19" imgW="825480" imgH="228600" progId="Equation.DSMT4">
                  <p:embed/>
                </p:oleObj>
              </mc:Choice>
              <mc:Fallback>
                <p:oleObj name="Equation" r:id="rId19" imgW="825480" imgH="228600" progId="Equation.DSMT4">
                  <p:embed/>
                  <p:pic>
                    <p:nvPicPr>
                      <p:cNvPr id="0" name=""/>
                      <p:cNvPicPr>
                        <a:picLocks noChangeAspect="1" noChangeArrowheads="1"/>
                      </p:cNvPicPr>
                      <p:nvPr/>
                    </p:nvPicPr>
                    <p:blipFill>
                      <a:blip r:embed="rId20"/>
                      <a:srcRect/>
                      <a:stretch>
                        <a:fillRect/>
                      </a:stretch>
                    </p:blipFill>
                    <p:spPr bwMode="auto">
                      <a:xfrm>
                        <a:off x="177800" y="5661025"/>
                        <a:ext cx="1404938"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74" name="Object 73"/>
          <p:cNvGraphicFramePr>
            <a:graphicFrameLocks noChangeAspect="1"/>
          </p:cNvGraphicFramePr>
          <p:nvPr>
            <p:extLst>
              <p:ext uri="{D42A27DB-BD31-4B8C-83A1-F6EECF244321}">
                <p14:modId xmlns:p14="http://schemas.microsoft.com/office/powerpoint/2010/main" val="126130729"/>
              </p:ext>
            </p:extLst>
          </p:nvPr>
        </p:nvGraphicFramePr>
        <p:xfrm>
          <a:off x="203658" y="6165304"/>
          <a:ext cx="3071812" cy="493713"/>
        </p:xfrm>
        <a:graphic>
          <a:graphicData uri="http://schemas.openxmlformats.org/presentationml/2006/ole">
            <mc:AlternateContent xmlns:mc="http://schemas.openxmlformats.org/markup-compatibility/2006">
              <mc:Choice xmlns:v="urn:schemas-microsoft-com:vml" Requires="v">
                <p:oleObj spid="_x0000_s1810787" name="Equation" r:id="rId21" imgW="1803240" imgH="291960" progId="Equation.DSMT4">
                  <p:embed/>
                </p:oleObj>
              </mc:Choice>
              <mc:Fallback>
                <p:oleObj name="Equation" r:id="rId21" imgW="1803240" imgH="291960" progId="Equation.DSMT4">
                  <p:embed/>
                  <p:pic>
                    <p:nvPicPr>
                      <p:cNvPr id="0" name=""/>
                      <p:cNvPicPr>
                        <a:picLocks noChangeAspect="1" noChangeArrowheads="1"/>
                      </p:cNvPicPr>
                      <p:nvPr/>
                    </p:nvPicPr>
                    <p:blipFill>
                      <a:blip r:embed="rId22"/>
                      <a:srcRect/>
                      <a:stretch>
                        <a:fillRect/>
                      </a:stretch>
                    </p:blipFill>
                    <p:spPr bwMode="auto">
                      <a:xfrm>
                        <a:off x="203658" y="6165304"/>
                        <a:ext cx="307181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75" name="Straight Arrow Connector 74"/>
          <p:cNvCxnSpPr/>
          <p:nvPr/>
        </p:nvCxnSpPr>
        <p:spPr>
          <a:xfrm flipV="1">
            <a:off x="2551694" y="5589240"/>
            <a:ext cx="618763" cy="475124"/>
          </a:xfrm>
          <a:prstGeom prst="straightConnector1">
            <a:avLst/>
          </a:prstGeom>
          <a:ln w="47625">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flipV="1">
            <a:off x="2205976" y="5589240"/>
            <a:ext cx="345719" cy="482151"/>
          </a:xfrm>
          <a:prstGeom prst="straightConnector1">
            <a:avLst/>
          </a:prstGeom>
          <a:ln w="47625">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aphicFrame>
        <p:nvGraphicFramePr>
          <p:cNvPr id="81" name="Object 80"/>
          <p:cNvGraphicFramePr>
            <a:graphicFrameLocks noChangeAspect="1"/>
          </p:cNvGraphicFramePr>
          <p:nvPr>
            <p:extLst>
              <p:ext uri="{D42A27DB-BD31-4B8C-83A1-F6EECF244321}">
                <p14:modId xmlns:p14="http://schemas.microsoft.com/office/powerpoint/2010/main" val="299646288"/>
              </p:ext>
            </p:extLst>
          </p:nvPr>
        </p:nvGraphicFramePr>
        <p:xfrm>
          <a:off x="2954777" y="5797279"/>
          <a:ext cx="280987" cy="385762"/>
        </p:xfrm>
        <a:graphic>
          <a:graphicData uri="http://schemas.openxmlformats.org/presentationml/2006/ole">
            <mc:AlternateContent xmlns:mc="http://schemas.openxmlformats.org/markup-compatibility/2006">
              <mc:Choice xmlns:v="urn:schemas-microsoft-com:vml" Requires="v">
                <p:oleObj spid="_x0000_s1810788" name="Equation" r:id="rId23" imgW="164880" imgH="228600" progId="Equation.DSMT4">
                  <p:embed/>
                </p:oleObj>
              </mc:Choice>
              <mc:Fallback>
                <p:oleObj name="Equation" r:id="rId23" imgW="164880" imgH="228600" progId="Equation.DSMT4">
                  <p:embed/>
                  <p:pic>
                    <p:nvPicPr>
                      <p:cNvPr id="0" name=""/>
                      <p:cNvPicPr>
                        <a:picLocks noChangeAspect="1" noChangeArrowheads="1"/>
                      </p:cNvPicPr>
                      <p:nvPr/>
                    </p:nvPicPr>
                    <p:blipFill>
                      <a:blip r:embed="rId24"/>
                      <a:srcRect/>
                      <a:stretch>
                        <a:fillRect/>
                      </a:stretch>
                    </p:blipFill>
                    <p:spPr bwMode="auto">
                      <a:xfrm>
                        <a:off x="2954777" y="5797279"/>
                        <a:ext cx="280987"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82" name="Object 81"/>
          <p:cNvGraphicFramePr>
            <a:graphicFrameLocks noChangeAspect="1"/>
          </p:cNvGraphicFramePr>
          <p:nvPr>
            <p:extLst>
              <p:ext uri="{D42A27DB-BD31-4B8C-83A1-F6EECF244321}">
                <p14:modId xmlns:p14="http://schemas.microsoft.com/office/powerpoint/2010/main" val="1340621800"/>
              </p:ext>
            </p:extLst>
          </p:nvPr>
        </p:nvGraphicFramePr>
        <p:xfrm>
          <a:off x="1903413" y="5470525"/>
          <a:ext cx="301625" cy="385763"/>
        </p:xfrm>
        <a:graphic>
          <a:graphicData uri="http://schemas.openxmlformats.org/presentationml/2006/ole">
            <mc:AlternateContent xmlns:mc="http://schemas.openxmlformats.org/markup-compatibility/2006">
              <mc:Choice xmlns:v="urn:schemas-microsoft-com:vml" Requires="v">
                <p:oleObj spid="_x0000_s1810789" name="Equation" r:id="rId25" imgW="177480" imgH="228600" progId="Equation.DSMT4">
                  <p:embed/>
                </p:oleObj>
              </mc:Choice>
              <mc:Fallback>
                <p:oleObj name="Equation" r:id="rId25" imgW="177480" imgH="228600" progId="Equation.DSMT4">
                  <p:embed/>
                  <p:pic>
                    <p:nvPicPr>
                      <p:cNvPr id="0" name=""/>
                      <p:cNvPicPr>
                        <a:picLocks noChangeAspect="1" noChangeArrowheads="1"/>
                      </p:cNvPicPr>
                      <p:nvPr/>
                    </p:nvPicPr>
                    <p:blipFill>
                      <a:blip r:embed="rId26"/>
                      <a:srcRect/>
                      <a:stretch>
                        <a:fillRect/>
                      </a:stretch>
                    </p:blipFill>
                    <p:spPr bwMode="auto">
                      <a:xfrm>
                        <a:off x="1903413" y="5470525"/>
                        <a:ext cx="301625"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83" name="Object 82"/>
          <p:cNvGraphicFramePr>
            <a:graphicFrameLocks noChangeAspect="1"/>
          </p:cNvGraphicFramePr>
          <p:nvPr>
            <p:extLst>
              <p:ext uri="{D42A27DB-BD31-4B8C-83A1-F6EECF244321}">
                <p14:modId xmlns:p14="http://schemas.microsoft.com/office/powerpoint/2010/main" val="3707363592"/>
              </p:ext>
            </p:extLst>
          </p:nvPr>
        </p:nvGraphicFramePr>
        <p:xfrm>
          <a:off x="2528081" y="5562366"/>
          <a:ext cx="215900" cy="300038"/>
        </p:xfrm>
        <a:graphic>
          <a:graphicData uri="http://schemas.openxmlformats.org/presentationml/2006/ole">
            <mc:AlternateContent xmlns:mc="http://schemas.openxmlformats.org/markup-compatibility/2006">
              <mc:Choice xmlns:v="urn:schemas-microsoft-com:vml" Requires="v">
                <p:oleObj spid="_x0000_s1810790" name="Equation" r:id="rId27" imgW="126720" imgH="177480" progId="Equation.DSMT4">
                  <p:embed/>
                </p:oleObj>
              </mc:Choice>
              <mc:Fallback>
                <p:oleObj name="Equation" r:id="rId27" imgW="126720" imgH="177480" progId="Equation.DSMT4">
                  <p:embed/>
                  <p:pic>
                    <p:nvPicPr>
                      <p:cNvPr id="0" name=""/>
                      <p:cNvPicPr>
                        <a:picLocks noChangeAspect="1" noChangeArrowheads="1"/>
                      </p:cNvPicPr>
                      <p:nvPr/>
                    </p:nvPicPr>
                    <p:blipFill>
                      <a:blip r:embed="rId28"/>
                      <a:srcRect/>
                      <a:stretch>
                        <a:fillRect/>
                      </a:stretch>
                    </p:blipFill>
                    <p:spPr bwMode="auto">
                      <a:xfrm>
                        <a:off x="2528081" y="5562366"/>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84" name="Object 83"/>
          <p:cNvGraphicFramePr>
            <a:graphicFrameLocks noChangeAspect="1"/>
          </p:cNvGraphicFramePr>
          <p:nvPr>
            <p:extLst>
              <p:ext uri="{D42A27DB-BD31-4B8C-83A1-F6EECF244321}">
                <p14:modId xmlns:p14="http://schemas.microsoft.com/office/powerpoint/2010/main" val="1161029061"/>
              </p:ext>
            </p:extLst>
          </p:nvPr>
        </p:nvGraphicFramePr>
        <p:xfrm>
          <a:off x="3748894" y="5347915"/>
          <a:ext cx="5256212" cy="795338"/>
        </p:xfrm>
        <a:graphic>
          <a:graphicData uri="http://schemas.openxmlformats.org/presentationml/2006/ole">
            <mc:AlternateContent xmlns:mc="http://schemas.openxmlformats.org/markup-compatibility/2006">
              <mc:Choice xmlns:v="urn:schemas-microsoft-com:vml" Requires="v">
                <p:oleObj spid="_x0000_s1810791" name="Equation" r:id="rId29" imgW="3085920" imgH="469800" progId="Equation.DSMT4">
                  <p:embed/>
                </p:oleObj>
              </mc:Choice>
              <mc:Fallback>
                <p:oleObj name="Equation" r:id="rId29" imgW="3085920" imgH="469800" progId="Equation.DSMT4">
                  <p:embed/>
                  <p:pic>
                    <p:nvPicPr>
                      <p:cNvPr id="0" name=""/>
                      <p:cNvPicPr>
                        <a:picLocks noChangeAspect="1" noChangeArrowheads="1"/>
                      </p:cNvPicPr>
                      <p:nvPr/>
                    </p:nvPicPr>
                    <p:blipFill>
                      <a:blip r:embed="rId30"/>
                      <a:srcRect/>
                      <a:stretch>
                        <a:fillRect/>
                      </a:stretch>
                    </p:blipFill>
                    <p:spPr bwMode="auto">
                      <a:xfrm>
                        <a:off x="3748894" y="5347915"/>
                        <a:ext cx="5256212"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1621354445"/>
              </p:ext>
            </p:extLst>
          </p:nvPr>
        </p:nvGraphicFramePr>
        <p:xfrm>
          <a:off x="5066531" y="6021288"/>
          <a:ext cx="2271712" cy="752475"/>
        </p:xfrm>
        <a:graphic>
          <a:graphicData uri="http://schemas.openxmlformats.org/presentationml/2006/ole">
            <mc:AlternateContent xmlns:mc="http://schemas.openxmlformats.org/markup-compatibility/2006">
              <mc:Choice xmlns:v="urn:schemas-microsoft-com:vml" Requires="v">
                <p:oleObj spid="_x0000_s1810792" name="Equation" r:id="rId31" imgW="1333440" imgH="444240" progId="Equation.DSMT4">
                  <p:embed/>
                </p:oleObj>
              </mc:Choice>
              <mc:Fallback>
                <p:oleObj name="Equation" r:id="rId31" imgW="1333440" imgH="444240" progId="Equation.DSMT4">
                  <p:embed/>
                  <p:pic>
                    <p:nvPicPr>
                      <p:cNvPr id="0" name=""/>
                      <p:cNvPicPr>
                        <a:picLocks noChangeAspect="1" noChangeArrowheads="1"/>
                      </p:cNvPicPr>
                      <p:nvPr/>
                    </p:nvPicPr>
                    <p:blipFill>
                      <a:blip r:embed="rId32"/>
                      <a:srcRect/>
                      <a:stretch>
                        <a:fillRect/>
                      </a:stretch>
                    </p:blipFill>
                    <p:spPr bwMode="auto">
                      <a:xfrm>
                        <a:off x="5066531" y="6021288"/>
                        <a:ext cx="2271712"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44" name="Straight Arrow Connector 43">
            <a:extLst>
              <a:ext uri="{FF2B5EF4-FFF2-40B4-BE49-F238E27FC236}">
                <a16:creationId xmlns:a16="http://schemas.microsoft.com/office/drawing/2014/main" xmlns="" id="{15D5A8D2-3A5A-441C-9343-6917D5BABEA7}"/>
              </a:ext>
            </a:extLst>
          </p:cNvPr>
          <p:cNvCxnSpPr>
            <a:cxnSpLocks/>
          </p:cNvCxnSpPr>
          <p:nvPr/>
        </p:nvCxnSpPr>
        <p:spPr>
          <a:xfrm>
            <a:off x="5220072" y="926841"/>
            <a:ext cx="0" cy="917983"/>
          </a:xfrm>
          <a:prstGeom prst="straightConnector1">
            <a:avLst/>
          </a:prstGeom>
          <a:ln w="34925">
            <a:solidFill>
              <a:schemeClr val="tx1"/>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graphicFrame>
        <p:nvGraphicFramePr>
          <p:cNvPr id="46" name="Object 45">
            <a:extLst>
              <a:ext uri="{FF2B5EF4-FFF2-40B4-BE49-F238E27FC236}">
                <a16:creationId xmlns:a16="http://schemas.microsoft.com/office/drawing/2014/main" xmlns="" id="{91ACC817-812D-4BE7-9F2C-2D01FF0FE407}"/>
              </a:ext>
            </a:extLst>
          </p:cNvPr>
          <p:cNvGraphicFramePr>
            <a:graphicFrameLocks noChangeAspect="1"/>
          </p:cNvGraphicFramePr>
          <p:nvPr>
            <p:extLst>
              <p:ext uri="{D42A27DB-BD31-4B8C-83A1-F6EECF244321}">
                <p14:modId xmlns:p14="http://schemas.microsoft.com/office/powerpoint/2010/main" val="3535768551"/>
              </p:ext>
            </p:extLst>
          </p:nvPr>
        </p:nvGraphicFramePr>
        <p:xfrm>
          <a:off x="5307163" y="1035789"/>
          <a:ext cx="258763" cy="236538"/>
        </p:xfrm>
        <a:graphic>
          <a:graphicData uri="http://schemas.openxmlformats.org/presentationml/2006/ole">
            <mc:AlternateContent xmlns:mc="http://schemas.openxmlformats.org/markup-compatibility/2006">
              <mc:Choice xmlns:v="urn:schemas-microsoft-com:vml" Requires="v">
                <p:oleObj spid="_x0000_s1810793" name="Equation" r:id="rId33" imgW="152280" imgH="139680" progId="Equation.DSMT4">
                  <p:embed/>
                </p:oleObj>
              </mc:Choice>
              <mc:Fallback>
                <p:oleObj name="Equation" r:id="rId33" imgW="152280" imgH="139680" progId="Equation.DSMT4">
                  <p:embed/>
                  <p:pic>
                    <p:nvPicPr>
                      <p:cNvPr id="84" name="Object 83"/>
                      <p:cNvPicPr>
                        <a:picLocks noChangeAspect="1" noChangeArrowheads="1"/>
                      </p:cNvPicPr>
                      <p:nvPr/>
                    </p:nvPicPr>
                    <p:blipFill>
                      <a:blip r:embed="rId34"/>
                      <a:srcRect/>
                      <a:stretch>
                        <a:fillRect/>
                      </a:stretch>
                    </p:blipFill>
                    <p:spPr bwMode="auto">
                      <a:xfrm>
                        <a:off x="5307163" y="1035789"/>
                        <a:ext cx="258763"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 name="Arc 1">
            <a:extLst>
              <a:ext uri="{FF2B5EF4-FFF2-40B4-BE49-F238E27FC236}">
                <a16:creationId xmlns:a16="http://schemas.microsoft.com/office/drawing/2014/main" xmlns="" id="{06B72113-EBC4-4E59-8CB8-338ACD9A7B32}"/>
              </a:ext>
            </a:extLst>
          </p:cNvPr>
          <p:cNvSpPr/>
          <p:nvPr/>
        </p:nvSpPr>
        <p:spPr>
          <a:xfrm rot="20169290">
            <a:off x="2329276" y="5890709"/>
            <a:ext cx="379510" cy="300038"/>
          </a:xfrm>
          <a:prstGeom prst="arc">
            <a:avLst/>
          </a:prstGeom>
          <a:noFill/>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Tree>
    <p:extLst>
      <p:ext uri="{BB962C8B-B14F-4D97-AF65-F5344CB8AC3E}">
        <p14:creationId xmlns:p14="http://schemas.microsoft.com/office/powerpoint/2010/main" val="3010109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107504" y="65116"/>
            <a:ext cx="8667021"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Столкновения в газе в модели твердых шаров</a:t>
            </a:r>
          </a:p>
        </p:txBody>
      </p:sp>
      <p:graphicFrame>
        <p:nvGraphicFramePr>
          <p:cNvPr id="5" name="Object 4"/>
          <p:cNvGraphicFramePr>
            <a:graphicFrameLocks noChangeAspect="1"/>
          </p:cNvGraphicFramePr>
          <p:nvPr>
            <p:extLst>
              <p:ext uri="{D42A27DB-BD31-4B8C-83A1-F6EECF244321}">
                <p14:modId xmlns:p14="http://schemas.microsoft.com/office/powerpoint/2010/main" val="2613093771"/>
              </p:ext>
            </p:extLst>
          </p:nvPr>
        </p:nvGraphicFramePr>
        <p:xfrm>
          <a:off x="244475" y="938213"/>
          <a:ext cx="1233488" cy="365125"/>
        </p:xfrm>
        <a:graphic>
          <a:graphicData uri="http://schemas.openxmlformats.org/presentationml/2006/ole">
            <mc:AlternateContent xmlns:mc="http://schemas.openxmlformats.org/markup-compatibility/2006">
              <mc:Choice xmlns:v="urn:schemas-microsoft-com:vml" Requires="v">
                <p:oleObj spid="_x0000_s1793808" name="Equation" r:id="rId3" imgW="723600" imgH="215640" progId="Equation.DSMT4">
                  <p:embed/>
                </p:oleObj>
              </mc:Choice>
              <mc:Fallback>
                <p:oleObj name="Equation" r:id="rId3" imgW="723600" imgH="215640" progId="Equation.DSMT4">
                  <p:embed/>
                  <p:pic>
                    <p:nvPicPr>
                      <p:cNvPr id="0" name="Object 48"/>
                      <p:cNvPicPr>
                        <a:picLocks noChangeAspect="1" noChangeArrowheads="1"/>
                      </p:cNvPicPr>
                      <p:nvPr/>
                    </p:nvPicPr>
                    <p:blipFill>
                      <a:blip r:embed="rId4"/>
                      <a:srcRect/>
                      <a:stretch>
                        <a:fillRect/>
                      </a:stretch>
                    </p:blipFill>
                    <p:spPr bwMode="auto">
                      <a:xfrm>
                        <a:off x="244475" y="938213"/>
                        <a:ext cx="12334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6" name="Rectangle 5"/>
          <p:cNvSpPr/>
          <p:nvPr/>
        </p:nvSpPr>
        <p:spPr>
          <a:xfrm>
            <a:off x="1691680" y="980728"/>
            <a:ext cx="7344816" cy="338554"/>
          </a:xfrm>
          <a:prstGeom prst="rect">
            <a:avLst/>
          </a:prstGeom>
        </p:spPr>
        <p:txBody>
          <a:bodyPr wrap="square">
            <a:spAutoFit/>
          </a:bodyPr>
          <a:lstStyle/>
          <a:p>
            <a:pPr algn="just">
              <a:spcAft>
                <a:spcPts val="1200"/>
              </a:spcAft>
            </a:pPr>
            <a:r>
              <a:rPr lang="ru-RU" sz="1600" dirty="0">
                <a:latin typeface="Arial" pitchFamily="34" charset="0"/>
                <a:cs typeface="Arial" pitchFamily="34" charset="0"/>
              </a:rPr>
              <a:t>Частота соударений (соударений в единицу времени для одной молекулы)</a:t>
            </a:r>
          </a:p>
        </p:txBody>
      </p:sp>
      <p:graphicFrame>
        <p:nvGraphicFramePr>
          <p:cNvPr id="7" name="Object 6"/>
          <p:cNvGraphicFramePr>
            <a:graphicFrameLocks noChangeAspect="1"/>
          </p:cNvGraphicFramePr>
          <p:nvPr>
            <p:extLst>
              <p:ext uri="{D42A27DB-BD31-4B8C-83A1-F6EECF244321}">
                <p14:modId xmlns:p14="http://schemas.microsoft.com/office/powerpoint/2010/main" val="2543790614"/>
              </p:ext>
            </p:extLst>
          </p:nvPr>
        </p:nvGraphicFramePr>
        <p:xfrm>
          <a:off x="251520" y="1628800"/>
          <a:ext cx="2165351" cy="731837"/>
        </p:xfrm>
        <a:graphic>
          <a:graphicData uri="http://schemas.openxmlformats.org/presentationml/2006/ole">
            <mc:AlternateContent xmlns:mc="http://schemas.openxmlformats.org/markup-compatibility/2006">
              <mc:Choice xmlns:v="urn:schemas-microsoft-com:vml" Requires="v">
                <p:oleObj spid="_x0000_s1793809" name="Equation" r:id="rId5" imgW="1269720" imgH="431640" progId="Equation.DSMT4">
                  <p:embed/>
                </p:oleObj>
              </mc:Choice>
              <mc:Fallback>
                <p:oleObj name="Equation" r:id="rId5" imgW="1269720" imgH="431640" progId="Equation.DSMT4">
                  <p:embed/>
                  <p:pic>
                    <p:nvPicPr>
                      <p:cNvPr id="0" name=""/>
                      <p:cNvPicPr>
                        <a:picLocks noChangeAspect="1" noChangeArrowheads="1"/>
                      </p:cNvPicPr>
                      <p:nvPr/>
                    </p:nvPicPr>
                    <p:blipFill>
                      <a:blip r:embed="rId6"/>
                      <a:srcRect/>
                      <a:stretch>
                        <a:fillRect/>
                      </a:stretch>
                    </p:blipFill>
                    <p:spPr bwMode="auto">
                      <a:xfrm>
                        <a:off x="251520" y="1628800"/>
                        <a:ext cx="2165351"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8" name="Rectangle 7"/>
          <p:cNvSpPr/>
          <p:nvPr/>
        </p:nvSpPr>
        <p:spPr>
          <a:xfrm>
            <a:off x="2699792" y="1556792"/>
            <a:ext cx="6336704" cy="830997"/>
          </a:xfrm>
          <a:prstGeom prst="rect">
            <a:avLst/>
          </a:prstGeom>
        </p:spPr>
        <p:txBody>
          <a:bodyPr wrap="square">
            <a:spAutoFit/>
          </a:bodyPr>
          <a:lstStyle/>
          <a:p>
            <a:pPr algn="just">
              <a:spcAft>
                <a:spcPts val="1200"/>
              </a:spcAft>
            </a:pPr>
            <a:r>
              <a:rPr lang="ru-RU" sz="1600" dirty="0">
                <a:latin typeface="Arial" pitchFamily="34" charset="0"/>
                <a:cs typeface="Arial" pitchFamily="34" charset="0"/>
              </a:rPr>
              <a:t>Частота соударений всех молекул со всеми в единицу времени в единице объема. Разделить на 2 – т.к. молекулы соударяются парами. Редкие тройные и более столкновения не учитываются</a:t>
            </a:r>
          </a:p>
        </p:txBody>
      </p:sp>
      <p:sp>
        <p:nvSpPr>
          <p:cNvPr id="9" name="Rectangle 8"/>
          <p:cNvSpPr/>
          <p:nvPr/>
        </p:nvSpPr>
        <p:spPr>
          <a:xfrm>
            <a:off x="1259631" y="2780928"/>
            <a:ext cx="7514893" cy="738664"/>
          </a:xfrm>
          <a:prstGeom prst="rect">
            <a:avLst/>
          </a:prstGeom>
        </p:spPr>
        <p:txBody>
          <a:bodyPr wrap="square">
            <a:spAutoFit/>
          </a:bodyPr>
          <a:lstStyle/>
          <a:p>
            <a:pPr algn="just">
              <a:spcAft>
                <a:spcPts val="1200"/>
              </a:spcAft>
            </a:pPr>
            <a:r>
              <a:rPr lang="ru-RU" sz="1600" dirty="0">
                <a:latin typeface="Arial" pitchFamily="34" charset="0"/>
                <a:cs typeface="Arial" pitchFamily="34" charset="0"/>
              </a:rPr>
              <a:t>Длина зигзагообразного пути молекулы за время </a:t>
            </a:r>
            <a:r>
              <a:rPr lang="en-US" sz="1600" i="1" dirty="0">
                <a:latin typeface="Arial" pitchFamily="34" charset="0"/>
                <a:cs typeface="Arial" pitchFamily="34" charset="0"/>
              </a:rPr>
              <a:t>t</a:t>
            </a:r>
            <a:r>
              <a:rPr lang="ru-RU" sz="1600" dirty="0">
                <a:latin typeface="Arial" pitchFamily="34" charset="0"/>
                <a:cs typeface="Arial" pitchFamily="34" charset="0"/>
              </a:rPr>
              <a:t> (скорость       </a:t>
            </a:r>
            <a:r>
              <a:rPr lang="ru-RU" sz="1600" dirty="0" err="1">
                <a:latin typeface="Arial" pitchFamily="34" charset="0"/>
                <a:cs typeface="Arial" pitchFamily="34" charset="0"/>
              </a:rPr>
              <a:t>отн</a:t>
            </a:r>
            <a:r>
              <a:rPr lang="ru-RU" sz="1600" dirty="0">
                <a:latin typeface="Arial" pitchFamily="34" charset="0"/>
                <a:cs typeface="Arial" pitchFamily="34" charset="0"/>
              </a:rPr>
              <a:t>. сосуда)</a:t>
            </a:r>
            <a:endParaRPr lang="en-US" sz="1600" dirty="0">
              <a:latin typeface="Arial" pitchFamily="34" charset="0"/>
              <a:cs typeface="Arial" pitchFamily="34" charset="0"/>
            </a:endParaRPr>
          </a:p>
          <a:p>
            <a:pPr algn="just">
              <a:spcAft>
                <a:spcPts val="1200"/>
              </a:spcAft>
            </a:pPr>
            <a:r>
              <a:rPr lang="ru-RU" sz="1600" dirty="0">
                <a:latin typeface="Arial" pitchFamily="34" charset="0"/>
                <a:cs typeface="Arial" pitchFamily="34" charset="0"/>
              </a:rPr>
              <a:t>Число соударений молекулы за время </a:t>
            </a:r>
            <a:r>
              <a:rPr lang="en-US" sz="1600" i="1" dirty="0">
                <a:latin typeface="Arial" pitchFamily="34" charset="0"/>
                <a:cs typeface="Arial" pitchFamily="34" charset="0"/>
              </a:rPr>
              <a:t>t</a:t>
            </a:r>
            <a:endParaRPr lang="ru-RU" sz="1600" i="1" dirty="0">
              <a:latin typeface="Arial" pitchFamily="34" charset="0"/>
              <a:cs typeface="Arial" pitchFamily="34"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2863938471"/>
              </p:ext>
            </p:extLst>
          </p:nvPr>
        </p:nvGraphicFramePr>
        <p:xfrm>
          <a:off x="568127" y="2774360"/>
          <a:ext cx="303213" cy="279400"/>
        </p:xfrm>
        <a:graphic>
          <a:graphicData uri="http://schemas.openxmlformats.org/presentationml/2006/ole">
            <mc:AlternateContent xmlns:mc="http://schemas.openxmlformats.org/markup-compatibility/2006">
              <mc:Choice xmlns:v="urn:schemas-microsoft-com:vml" Requires="v">
                <p:oleObj spid="_x0000_s1793810" name="Equation" r:id="rId7" imgW="177480" imgH="164880" progId="Equation.DSMT4">
                  <p:embed/>
                </p:oleObj>
              </mc:Choice>
              <mc:Fallback>
                <p:oleObj name="Equation" r:id="rId7" imgW="177480" imgH="164880" progId="Equation.DSMT4">
                  <p:embed/>
                  <p:pic>
                    <p:nvPicPr>
                      <p:cNvPr id="0" name=""/>
                      <p:cNvPicPr>
                        <a:picLocks noChangeAspect="1" noChangeArrowheads="1"/>
                      </p:cNvPicPr>
                      <p:nvPr/>
                    </p:nvPicPr>
                    <p:blipFill>
                      <a:blip r:embed="rId8"/>
                      <a:srcRect/>
                      <a:stretch>
                        <a:fillRect/>
                      </a:stretch>
                    </p:blipFill>
                    <p:spPr bwMode="auto">
                      <a:xfrm>
                        <a:off x="568127" y="2774360"/>
                        <a:ext cx="30321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739394814"/>
              </p:ext>
            </p:extLst>
          </p:nvPr>
        </p:nvGraphicFramePr>
        <p:xfrm>
          <a:off x="602035" y="3207410"/>
          <a:ext cx="303213" cy="257175"/>
        </p:xfrm>
        <a:graphic>
          <a:graphicData uri="http://schemas.openxmlformats.org/presentationml/2006/ole">
            <mc:AlternateContent xmlns:mc="http://schemas.openxmlformats.org/markup-compatibility/2006">
              <mc:Choice xmlns:v="urn:schemas-microsoft-com:vml" Requires="v">
                <p:oleObj spid="_x0000_s1793811" name="Equation" r:id="rId9" imgW="177480" imgH="152280" progId="Equation.DSMT4">
                  <p:embed/>
                </p:oleObj>
              </mc:Choice>
              <mc:Fallback>
                <p:oleObj name="Equation" r:id="rId9" imgW="177480" imgH="152280" progId="Equation.DSMT4">
                  <p:embed/>
                  <p:pic>
                    <p:nvPicPr>
                      <p:cNvPr id="0" name=""/>
                      <p:cNvPicPr>
                        <a:picLocks noChangeAspect="1" noChangeArrowheads="1"/>
                      </p:cNvPicPr>
                      <p:nvPr/>
                    </p:nvPicPr>
                    <p:blipFill>
                      <a:blip r:embed="rId10"/>
                      <a:srcRect/>
                      <a:stretch>
                        <a:fillRect/>
                      </a:stretch>
                    </p:blipFill>
                    <p:spPr bwMode="auto">
                      <a:xfrm>
                        <a:off x="602035" y="3207410"/>
                        <a:ext cx="303213"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2" name="Rectangle 11"/>
          <p:cNvSpPr/>
          <p:nvPr/>
        </p:nvSpPr>
        <p:spPr>
          <a:xfrm>
            <a:off x="415008" y="3606750"/>
            <a:ext cx="8621488" cy="338554"/>
          </a:xfrm>
          <a:prstGeom prst="rect">
            <a:avLst/>
          </a:prstGeom>
        </p:spPr>
        <p:txBody>
          <a:bodyPr wrap="square">
            <a:spAutoFit/>
          </a:bodyPr>
          <a:lstStyle/>
          <a:p>
            <a:pPr algn="just">
              <a:spcAft>
                <a:spcPts val="1200"/>
              </a:spcAft>
            </a:pPr>
            <a:r>
              <a:rPr lang="ru-RU" sz="1600" dirty="0">
                <a:latin typeface="Arial" pitchFamily="34" charset="0"/>
                <a:cs typeface="Arial" pitchFamily="34" charset="0"/>
              </a:rPr>
              <a:t>Средняя длина свободного пробега – отношение длины пути к количеству соударений</a:t>
            </a:r>
            <a:endParaRPr lang="ru-RU" sz="1600" i="1" dirty="0">
              <a:latin typeface="Arial" pitchFamily="34" charset="0"/>
              <a:cs typeface="Arial" pitchFamily="34" charset="0"/>
            </a:endParaRPr>
          </a:p>
        </p:txBody>
      </p:sp>
      <p:graphicFrame>
        <p:nvGraphicFramePr>
          <p:cNvPr id="13" name="Object 12"/>
          <p:cNvGraphicFramePr>
            <a:graphicFrameLocks noChangeAspect="1"/>
          </p:cNvGraphicFramePr>
          <p:nvPr>
            <p:extLst>
              <p:ext uri="{D42A27DB-BD31-4B8C-83A1-F6EECF244321}">
                <p14:modId xmlns:p14="http://schemas.microsoft.com/office/powerpoint/2010/main" val="374505903"/>
              </p:ext>
            </p:extLst>
          </p:nvPr>
        </p:nvGraphicFramePr>
        <p:xfrm>
          <a:off x="415380" y="4149080"/>
          <a:ext cx="3173413" cy="708025"/>
        </p:xfrm>
        <a:graphic>
          <a:graphicData uri="http://schemas.openxmlformats.org/presentationml/2006/ole">
            <mc:AlternateContent xmlns:mc="http://schemas.openxmlformats.org/markup-compatibility/2006">
              <mc:Choice xmlns:v="urn:schemas-microsoft-com:vml" Requires="v">
                <p:oleObj spid="_x0000_s1793812" name="Equation" r:id="rId11" imgW="1866600" imgH="419040" progId="Equation.DSMT4">
                  <p:embed/>
                </p:oleObj>
              </mc:Choice>
              <mc:Fallback>
                <p:oleObj name="Equation" r:id="rId11" imgW="1866600" imgH="419040" progId="Equation.DSMT4">
                  <p:embed/>
                  <p:pic>
                    <p:nvPicPr>
                      <p:cNvPr id="0" name=""/>
                      <p:cNvPicPr>
                        <a:picLocks noChangeAspect="1" noChangeArrowheads="1"/>
                      </p:cNvPicPr>
                      <p:nvPr/>
                    </p:nvPicPr>
                    <p:blipFill>
                      <a:blip r:embed="rId12"/>
                      <a:srcRect/>
                      <a:stretch>
                        <a:fillRect/>
                      </a:stretch>
                    </p:blipFill>
                    <p:spPr bwMode="auto">
                      <a:xfrm>
                        <a:off x="415380" y="4149080"/>
                        <a:ext cx="31734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487795005"/>
              </p:ext>
            </p:extLst>
          </p:nvPr>
        </p:nvGraphicFramePr>
        <p:xfrm>
          <a:off x="3995936" y="4149080"/>
          <a:ext cx="1143000" cy="708025"/>
        </p:xfrm>
        <a:graphic>
          <a:graphicData uri="http://schemas.openxmlformats.org/presentationml/2006/ole">
            <mc:AlternateContent xmlns:mc="http://schemas.openxmlformats.org/markup-compatibility/2006">
              <mc:Choice xmlns:v="urn:schemas-microsoft-com:vml" Requires="v">
                <p:oleObj spid="_x0000_s1793813" name="Equation" r:id="rId13" imgW="672840" imgH="419040" progId="Equation.DSMT4">
                  <p:embed/>
                </p:oleObj>
              </mc:Choice>
              <mc:Fallback>
                <p:oleObj name="Equation" r:id="rId13" imgW="672840" imgH="419040" progId="Equation.DSMT4">
                  <p:embed/>
                  <p:pic>
                    <p:nvPicPr>
                      <p:cNvPr id="0" name=""/>
                      <p:cNvPicPr>
                        <a:picLocks noChangeAspect="1" noChangeArrowheads="1"/>
                      </p:cNvPicPr>
                      <p:nvPr/>
                    </p:nvPicPr>
                    <p:blipFill>
                      <a:blip r:embed="rId14"/>
                      <a:srcRect/>
                      <a:stretch>
                        <a:fillRect/>
                      </a:stretch>
                    </p:blipFill>
                    <p:spPr bwMode="auto">
                      <a:xfrm>
                        <a:off x="3995936" y="4149080"/>
                        <a:ext cx="1143000" cy="708025"/>
                      </a:xfrm>
                      <a:prstGeom prst="rect">
                        <a:avLst/>
                      </a:prstGeom>
                      <a:noFill/>
                      <a:ln w="31750">
                        <a:solidFill>
                          <a:srgbClr val="C00000"/>
                        </a:solidFill>
                      </a:ln>
                    </p:spPr>
                  </p:pic>
                </p:oleObj>
              </mc:Fallback>
            </mc:AlternateContent>
          </a:graphicData>
        </a:graphic>
      </p:graphicFrame>
      <p:sp>
        <p:nvSpPr>
          <p:cNvPr id="15" name="Rectangle 14"/>
          <p:cNvSpPr/>
          <p:nvPr/>
        </p:nvSpPr>
        <p:spPr>
          <a:xfrm>
            <a:off x="251520" y="5301208"/>
            <a:ext cx="3582652" cy="1077218"/>
          </a:xfrm>
          <a:prstGeom prst="rect">
            <a:avLst/>
          </a:prstGeom>
        </p:spPr>
        <p:txBody>
          <a:bodyPr wrap="square">
            <a:spAutoFit/>
          </a:bodyPr>
          <a:lstStyle/>
          <a:p>
            <a:pPr algn="just">
              <a:spcAft>
                <a:spcPts val="1200"/>
              </a:spcAft>
            </a:pPr>
            <a:r>
              <a:rPr lang="ru-RU" sz="1600" dirty="0">
                <a:latin typeface="Arial" pitchFamily="34" charset="0"/>
                <a:cs typeface="Arial" pitchFamily="34" charset="0"/>
              </a:rPr>
              <a:t>Другой вывод – средняя длина свободного пробега равна высоте цилиндра, в котором в среднем находится одна молекула-мишень </a:t>
            </a:r>
            <a:endParaRPr lang="ru-RU" sz="1600" i="1" dirty="0">
              <a:latin typeface="Arial" pitchFamily="34" charset="0"/>
              <a:cs typeface="Arial" pitchFamily="34" charset="0"/>
            </a:endParaRPr>
          </a:p>
        </p:txBody>
      </p:sp>
      <p:sp>
        <p:nvSpPr>
          <p:cNvPr id="16" name="Rectangle 15"/>
          <p:cNvSpPr/>
          <p:nvPr/>
        </p:nvSpPr>
        <p:spPr>
          <a:xfrm>
            <a:off x="4441014" y="5257359"/>
            <a:ext cx="2924031" cy="338554"/>
          </a:xfrm>
          <a:prstGeom prst="rect">
            <a:avLst/>
          </a:prstGeom>
        </p:spPr>
        <p:txBody>
          <a:bodyPr wrap="square">
            <a:spAutoFit/>
          </a:bodyPr>
          <a:lstStyle/>
          <a:p>
            <a:pPr algn="just">
              <a:spcAft>
                <a:spcPts val="1200"/>
              </a:spcAft>
            </a:pPr>
            <a:r>
              <a:rPr lang="ru-RU" sz="1600" dirty="0">
                <a:latin typeface="Arial" pitchFamily="34" charset="0"/>
                <a:cs typeface="Arial" pitchFamily="34" charset="0"/>
              </a:rPr>
              <a:t>Число мишеней в цилиндре</a:t>
            </a:r>
          </a:p>
        </p:txBody>
      </p:sp>
      <p:graphicFrame>
        <p:nvGraphicFramePr>
          <p:cNvPr id="17" name="Object 16"/>
          <p:cNvGraphicFramePr>
            <a:graphicFrameLocks noChangeAspect="1"/>
          </p:cNvGraphicFramePr>
          <p:nvPr>
            <p:extLst>
              <p:ext uri="{D42A27DB-BD31-4B8C-83A1-F6EECF244321}">
                <p14:modId xmlns:p14="http://schemas.microsoft.com/office/powerpoint/2010/main" val="2659544372"/>
              </p:ext>
            </p:extLst>
          </p:nvPr>
        </p:nvGraphicFramePr>
        <p:xfrm>
          <a:off x="7365045" y="5219675"/>
          <a:ext cx="1212850" cy="366713"/>
        </p:xfrm>
        <a:graphic>
          <a:graphicData uri="http://schemas.openxmlformats.org/presentationml/2006/ole">
            <mc:AlternateContent xmlns:mc="http://schemas.openxmlformats.org/markup-compatibility/2006">
              <mc:Choice xmlns:v="urn:schemas-microsoft-com:vml" Requires="v">
                <p:oleObj spid="_x0000_s1793814" name="Equation" r:id="rId15" imgW="634680" imgH="215640" progId="Equation.DSMT4">
                  <p:embed/>
                </p:oleObj>
              </mc:Choice>
              <mc:Fallback>
                <p:oleObj name="Equation" r:id="rId15" imgW="634680" imgH="215640" progId="Equation.DSMT4">
                  <p:embed/>
                  <p:pic>
                    <p:nvPicPr>
                      <p:cNvPr id="0" name=""/>
                      <p:cNvPicPr>
                        <a:picLocks noChangeAspect="1" noChangeArrowheads="1"/>
                      </p:cNvPicPr>
                      <p:nvPr/>
                    </p:nvPicPr>
                    <p:blipFill>
                      <a:blip r:embed="rId16"/>
                      <a:srcRect/>
                      <a:stretch>
                        <a:fillRect/>
                      </a:stretch>
                    </p:blipFill>
                    <p:spPr bwMode="auto">
                      <a:xfrm>
                        <a:off x="7365045" y="5219675"/>
                        <a:ext cx="1212850" cy="366713"/>
                      </a:xfrm>
                      <a:prstGeom prst="rect">
                        <a:avLst/>
                      </a:prstGeom>
                      <a:noFill/>
                      <a:ln>
                        <a:noFill/>
                      </a:ln>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3385647856"/>
              </p:ext>
            </p:extLst>
          </p:nvPr>
        </p:nvGraphicFramePr>
        <p:xfrm>
          <a:off x="7365045" y="5618029"/>
          <a:ext cx="896937" cy="303213"/>
        </p:xfrm>
        <a:graphic>
          <a:graphicData uri="http://schemas.openxmlformats.org/presentationml/2006/ole">
            <mc:AlternateContent xmlns:mc="http://schemas.openxmlformats.org/markup-compatibility/2006">
              <mc:Choice xmlns:v="urn:schemas-microsoft-com:vml" Requires="v">
                <p:oleObj spid="_x0000_s1793815" name="Equation" r:id="rId17" imgW="469800" imgH="177480" progId="Equation.DSMT4">
                  <p:embed/>
                </p:oleObj>
              </mc:Choice>
              <mc:Fallback>
                <p:oleObj name="Equation" r:id="rId17" imgW="469800" imgH="177480" progId="Equation.DSMT4">
                  <p:embed/>
                  <p:pic>
                    <p:nvPicPr>
                      <p:cNvPr id="0" name=""/>
                      <p:cNvPicPr>
                        <a:picLocks noChangeAspect="1" noChangeArrowheads="1"/>
                      </p:cNvPicPr>
                      <p:nvPr/>
                    </p:nvPicPr>
                    <p:blipFill>
                      <a:blip r:embed="rId18"/>
                      <a:srcRect/>
                      <a:stretch>
                        <a:fillRect/>
                      </a:stretch>
                    </p:blipFill>
                    <p:spPr bwMode="auto">
                      <a:xfrm>
                        <a:off x="7365045" y="5618029"/>
                        <a:ext cx="896937" cy="303213"/>
                      </a:xfrm>
                      <a:prstGeom prst="rect">
                        <a:avLst/>
                      </a:prstGeom>
                      <a:noFill/>
                      <a:ln>
                        <a:noFill/>
                      </a:ln>
                    </p:spPr>
                  </p:pic>
                </p:oleObj>
              </mc:Fallback>
            </mc:AlternateContent>
          </a:graphicData>
        </a:graphic>
      </p:graphicFrame>
      <p:sp>
        <p:nvSpPr>
          <p:cNvPr id="19" name="Rectangle 18"/>
          <p:cNvSpPr/>
          <p:nvPr/>
        </p:nvSpPr>
        <p:spPr>
          <a:xfrm>
            <a:off x="4490467" y="5618029"/>
            <a:ext cx="2520280" cy="338554"/>
          </a:xfrm>
          <a:prstGeom prst="rect">
            <a:avLst/>
          </a:prstGeom>
        </p:spPr>
        <p:txBody>
          <a:bodyPr wrap="square">
            <a:spAutoFit/>
          </a:bodyPr>
          <a:lstStyle/>
          <a:p>
            <a:pPr algn="just">
              <a:spcAft>
                <a:spcPts val="1200"/>
              </a:spcAft>
            </a:pPr>
            <a:r>
              <a:rPr lang="ru-RU" sz="1600" dirty="0">
                <a:latin typeface="Arial" pitchFamily="34" charset="0"/>
                <a:cs typeface="Arial" pitchFamily="34" charset="0"/>
              </a:rPr>
              <a:t>Длина пути молекулы</a:t>
            </a:r>
          </a:p>
        </p:txBody>
      </p:sp>
      <p:graphicFrame>
        <p:nvGraphicFramePr>
          <p:cNvPr id="20" name="Object 19"/>
          <p:cNvGraphicFramePr>
            <a:graphicFrameLocks noChangeAspect="1"/>
          </p:cNvGraphicFramePr>
          <p:nvPr>
            <p:extLst>
              <p:ext uri="{D42A27DB-BD31-4B8C-83A1-F6EECF244321}">
                <p14:modId xmlns:p14="http://schemas.microsoft.com/office/powerpoint/2010/main" val="2079571771"/>
              </p:ext>
            </p:extLst>
          </p:nvPr>
        </p:nvGraphicFramePr>
        <p:xfrm>
          <a:off x="4441014" y="6137919"/>
          <a:ext cx="2643187" cy="366713"/>
        </p:xfrm>
        <a:graphic>
          <a:graphicData uri="http://schemas.openxmlformats.org/presentationml/2006/ole">
            <mc:AlternateContent xmlns:mc="http://schemas.openxmlformats.org/markup-compatibility/2006">
              <mc:Choice xmlns:v="urn:schemas-microsoft-com:vml" Requires="v">
                <p:oleObj spid="_x0000_s1793816" name="Equation" r:id="rId19" imgW="1384200" imgH="215640" progId="Equation.DSMT4">
                  <p:embed/>
                </p:oleObj>
              </mc:Choice>
              <mc:Fallback>
                <p:oleObj name="Equation" r:id="rId19" imgW="1384200" imgH="215640" progId="Equation.DSMT4">
                  <p:embed/>
                  <p:pic>
                    <p:nvPicPr>
                      <p:cNvPr id="0" name=""/>
                      <p:cNvPicPr>
                        <a:picLocks noChangeAspect="1" noChangeArrowheads="1"/>
                      </p:cNvPicPr>
                      <p:nvPr/>
                    </p:nvPicPr>
                    <p:blipFill>
                      <a:blip r:embed="rId20"/>
                      <a:srcRect/>
                      <a:stretch>
                        <a:fillRect/>
                      </a:stretch>
                    </p:blipFill>
                    <p:spPr bwMode="auto">
                      <a:xfrm>
                        <a:off x="4441014" y="6137919"/>
                        <a:ext cx="2643187" cy="366713"/>
                      </a:xfrm>
                      <a:prstGeom prst="rect">
                        <a:avLst/>
                      </a:prstGeom>
                      <a:noFill/>
                      <a:ln>
                        <a:noFill/>
                      </a:ln>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970316005"/>
              </p:ext>
            </p:extLst>
          </p:nvPr>
        </p:nvGraphicFramePr>
        <p:xfrm>
          <a:off x="7365045" y="6022826"/>
          <a:ext cx="1211263" cy="711200"/>
        </p:xfrm>
        <a:graphic>
          <a:graphicData uri="http://schemas.openxmlformats.org/presentationml/2006/ole">
            <mc:AlternateContent xmlns:mc="http://schemas.openxmlformats.org/markup-compatibility/2006">
              <mc:Choice xmlns:v="urn:schemas-microsoft-com:vml" Requires="v">
                <p:oleObj spid="_x0000_s1793817" name="Equation" r:id="rId21" imgW="634680" imgH="419040" progId="Equation.DSMT4">
                  <p:embed/>
                </p:oleObj>
              </mc:Choice>
              <mc:Fallback>
                <p:oleObj name="Equation" r:id="rId21" imgW="634680" imgH="419040" progId="Equation.DSMT4">
                  <p:embed/>
                  <p:pic>
                    <p:nvPicPr>
                      <p:cNvPr id="0" name=""/>
                      <p:cNvPicPr>
                        <a:picLocks noChangeAspect="1" noChangeArrowheads="1"/>
                      </p:cNvPicPr>
                      <p:nvPr/>
                    </p:nvPicPr>
                    <p:blipFill>
                      <a:blip r:embed="rId22"/>
                      <a:srcRect/>
                      <a:stretch>
                        <a:fillRect/>
                      </a:stretch>
                    </p:blipFill>
                    <p:spPr bwMode="auto">
                      <a:xfrm>
                        <a:off x="7365045" y="6022826"/>
                        <a:ext cx="1211263" cy="711200"/>
                      </a:xfrm>
                      <a:prstGeom prst="rect">
                        <a:avLst/>
                      </a:prstGeom>
                      <a:noFill/>
                      <a:ln>
                        <a:noFill/>
                      </a:ln>
                    </p:spPr>
                  </p:pic>
                </p:oleObj>
              </mc:Fallback>
            </mc:AlternateContent>
          </a:graphicData>
        </a:graphic>
      </p:graphicFrame>
      <p:sp>
        <p:nvSpPr>
          <p:cNvPr id="22" name="Oval 21"/>
          <p:cNvSpPr/>
          <p:nvPr/>
        </p:nvSpPr>
        <p:spPr>
          <a:xfrm>
            <a:off x="7514593" y="4355489"/>
            <a:ext cx="311301" cy="311301"/>
          </a:xfrm>
          <a:prstGeom prst="ellipse">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4" name="Straight Connector 23"/>
          <p:cNvCxnSpPr/>
          <p:nvPr/>
        </p:nvCxnSpPr>
        <p:spPr>
          <a:xfrm flipV="1">
            <a:off x="6273908" y="3945304"/>
            <a:ext cx="1322428" cy="565836"/>
          </a:xfrm>
          <a:prstGeom prst="line">
            <a:avLst/>
          </a:prstGeom>
          <a:ln w="3175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6793275" y="4350275"/>
            <a:ext cx="739314" cy="284111"/>
          </a:xfrm>
          <a:prstGeom prst="straightConnector1">
            <a:avLst/>
          </a:prstGeom>
          <a:ln w="47625">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aphicFrame>
        <p:nvGraphicFramePr>
          <p:cNvPr id="26" name="Object 25"/>
          <p:cNvGraphicFramePr>
            <a:graphicFrameLocks noChangeAspect="1"/>
          </p:cNvGraphicFramePr>
          <p:nvPr>
            <p:extLst>
              <p:ext uri="{D42A27DB-BD31-4B8C-83A1-F6EECF244321}">
                <p14:modId xmlns:p14="http://schemas.microsoft.com/office/powerpoint/2010/main" val="3865991847"/>
              </p:ext>
            </p:extLst>
          </p:nvPr>
        </p:nvGraphicFramePr>
        <p:xfrm>
          <a:off x="7288203" y="3994675"/>
          <a:ext cx="544512" cy="365125"/>
        </p:xfrm>
        <a:graphic>
          <a:graphicData uri="http://schemas.openxmlformats.org/presentationml/2006/ole">
            <mc:AlternateContent xmlns:mc="http://schemas.openxmlformats.org/markup-compatibility/2006">
              <mc:Choice xmlns:v="urn:schemas-microsoft-com:vml" Requires="v">
                <p:oleObj spid="_x0000_s1793818" name="Equation" r:id="rId23" imgW="317160" imgH="215640" progId="Equation.DSMT4">
                  <p:embed/>
                </p:oleObj>
              </mc:Choice>
              <mc:Fallback>
                <p:oleObj name="Equation" r:id="rId23" imgW="317160" imgH="215640" progId="Equation.DSMT4">
                  <p:embed/>
                  <p:pic>
                    <p:nvPicPr>
                      <p:cNvPr id="0" name=""/>
                      <p:cNvPicPr>
                        <a:picLocks noChangeAspect="1" noChangeArrowheads="1"/>
                      </p:cNvPicPr>
                      <p:nvPr/>
                    </p:nvPicPr>
                    <p:blipFill>
                      <a:blip r:embed="rId24"/>
                      <a:srcRect/>
                      <a:stretch>
                        <a:fillRect/>
                      </a:stretch>
                    </p:blipFill>
                    <p:spPr bwMode="auto">
                      <a:xfrm>
                        <a:off x="7288203" y="3994675"/>
                        <a:ext cx="5445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8" name="Oval 27"/>
          <p:cNvSpPr/>
          <p:nvPr/>
        </p:nvSpPr>
        <p:spPr>
          <a:xfrm>
            <a:off x="6469747" y="4547668"/>
            <a:ext cx="323528" cy="323528"/>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4" name="Straight Connector 33"/>
          <p:cNvCxnSpPr/>
          <p:nvPr/>
        </p:nvCxnSpPr>
        <p:spPr>
          <a:xfrm flipV="1">
            <a:off x="6631511" y="4632925"/>
            <a:ext cx="1038733" cy="434067"/>
          </a:xfrm>
          <a:prstGeom prst="line">
            <a:avLst/>
          </a:prstGeom>
          <a:ln w="3175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27" name="Object 26">
            <a:extLst>
              <a:ext uri="{FF2B5EF4-FFF2-40B4-BE49-F238E27FC236}">
                <a16:creationId xmlns:a16="http://schemas.microsoft.com/office/drawing/2014/main" xmlns="" id="{F49D32DA-6F18-40E6-8C63-3BFF4481C451}"/>
              </a:ext>
            </a:extLst>
          </p:cNvPr>
          <p:cNvGraphicFramePr>
            <a:graphicFrameLocks noChangeAspect="1"/>
          </p:cNvGraphicFramePr>
          <p:nvPr>
            <p:extLst>
              <p:ext uri="{D42A27DB-BD31-4B8C-83A1-F6EECF244321}">
                <p14:modId xmlns:p14="http://schemas.microsoft.com/office/powerpoint/2010/main" val="4227020174"/>
              </p:ext>
            </p:extLst>
          </p:nvPr>
        </p:nvGraphicFramePr>
        <p:xfrm>
          <a:off x="7164288" y="2799034"/>
          <a:ext cx="215900" cy="279400"/>
        </p:xfrm>
        <a:graphic>
          <a:graphicData uri="http://schemas.openxmlformats.org/presentationml/2006/ole">
            <mc:AlternateContent xmlns:mc="http://schemas.openxmlformats.org/markup-compatibility/2006">
              <mc:Choice xmlns:v="urn:schemas-microsoft-com:vml" Requires="v">
                <p:oleObj spid="_x0000_s1793819" name="Equation" r:id="rId25" imgW="126720" imgH="164880" progId="Equation.DSMT4">
                  <p:embed/>
                </p:oleObj>
              </mc:Choice>
              <mc:Fallback>
                <p:oleObj name="Equation" r:id="rId25" imgW="126720" imgH="164880" progId="Equation.DSMT4">
                  <p:embed/>
                  <p:pic>
                    <p:nvPicPr>
                      <p:cNvPr id="10" name="Object 9"/>
                      <p:cNvPicPr>
                        <a:picLocks noChangeAspect="1" noChangeArrowheads="1"/>
                      </p:cNvPicPr>
                      <p:nvPr/>
                    </p:nvPicPr>
                    <p:blipFill>
                      <a:blip r:embed="rId26"/>
                      <a:srcRect/>
                      <a:stretch>
                        <a:fillRect/>
                      </a:stretch>
                    </p:blipFill>
                    <p:spPr bwMode="auto">
                      <a:xfrm>
                        <a:off x="7164288" y="2799034"/>
                        <a:ext cx="2159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509671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153451" y="36541"/>
            <a:ext cx="8667021"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Столкновения в газе в модели твердых шаров</a:t>
            </a:r>
          </a:p>
        </p:txBody>
      </p:sp>
      <p:graphicFrame>
        <p:nvGraphicFramePr>
          <p:cNvPr id="5" name="Object 4"/>
          <p:cNvGraphicFramePr>
            <a:graphicFrameLocks noChangeAspect="1"/>
          </p:cNvGraphicFramePr>
          <p:nvPr>
            <p:extLst>
              <p:ext uri="{D42A27DB-BD31-4B8C-83A1-F6EECF244321}">
                <p14:modId xmlns:p14="http://schemas.microsoft.com/office/powerpoint/2010/main" val="3869172795"/>
              </p:ext>
            </p:extLst>
          </p:nvPr>
        </p:nvGraphicFramePr>
        <p:xfrm>
          <a:off x="179512" y="764704"/>
          <a:ext cx="1014413" cy="407988"/>
        </p:xfrm>
        <a:graphic>
          <a:graphicData uri="http://schemas.openxmlformats.org/presentationml/2006/ole">
            <mc:AlternateContent xmlns:mc="http://schemas.openxmlformats.org/markup-compatibility/2006">
              <mc:Choice xmlns:v="urn:schemas-microsoft-com:vml" Requires="v">
                <p:oleObj spid="_x0000_s1801042" name="Equation" r:id="rId3" imgW="596880" imgH="241200" progId="Equation.DSMT4">
                  <p:embed/>
                </p:oleObj>
              </mc:Choice>
              <mc:Fallback>
                <p:oleObj name="Equation" r:id="rId3" imgW="596880" imgH="241200" progId="Equation.DSMT4">
                  <p:embed/>
                  <p:pic>
                    <p:nvPicPr>
                      <p:cNvPr id="0" name="Object 65"/>
                      <p:cNvPicPr>
                        <a:picLocks noChangeAspect="1" noChangeArrowheads="1"/>
                      </p:cNvPicPr>
                      <p:nvPr/>
                    </p:nvPicPr>
                    <p:blipFill>
                      <a:blip r:embed="rId4"/>
                      <a:srcRect/>
                      <a:stretch>
                        <a:fillRect/>
                      </a:stretch>
                    </p:blipFill>
                    <p:spPr bwMode="auto">
                      <a:xfrm>
                        <a:off x="179512" y="764704"/>
                        <a:ext cx="1014413"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6" name="Rectangle 5"/>
          <p:cNvSpPr/>
          <p:nvPr/>
        </p:nvSpPr>
        <p:spPr>
          <a:xfrm>
            <a:off x="3131840" y="805563"/>
            <a:ext cx="5472608" cy="338554"/>
          </a:xfrm>
          <a:prstGeom prst="rect">
            <a:avLst/>
          </a:prstGeom>
        </p:spPr>
        <p:txBody>
          <a:bodyPr wrap="square">
            <a:spAutoFit/>
          </a:bodyPr>
          <a:lstStyle/>
          <a:p>
            <a:pPr algn="just"/>
            <a:r>
              <a:rPr lang="ru-RU" sz="1600" dirty="0">
                <a:latin typeface="Arial" pitchFamily="34" charset="0"/>
                <a:cs typeface="Arial" pitchFamily="34" charset="0"/>
              </a:rPr>
              <a:t>Эффективное сечение столкновения твердых шаров</a:t>
            </a:r>
          </a:p>
        </p:txBody>
      </p:sp>
      <p:graphicFrame>
        <p:nvGraphicFramePr>
          <p:cNvPr id="7" name="Object 6"/>
          <p:cNvGraphicFramePr>
            <a:graphicFrameLocks noChangeAspect="1"/>
          </p:cNvGraphicFramePr>
          <p:nvPr>
            <p:extLst>
              <p:ext uri="{D42A27DB-BD31-4B8C-83A1-F6EECF244321}">
                <p14:modId xmlns:p14="http://schemas.microsoft.com/office/powerpoint/2010/main" val="183035638"/>
              </p:ext>
            </p:extLst>
          </p:nvPr>
        </p:nvGraphicFramePr>
        <p:xfrm>
          <a:off x="107504" y="1196752"/>
          <a:ext cx="2689226" cy="754062"/>
        </p:xfrm>
        <a:graphic>
          <a:graphicData uri="http://schemas.openxmlformats.org/presentationml/2006/ole">
            <mc:AlternateContent xmlns:mc="http://schemas.openxmlformats.org/markup-compatibility/2006">
              <mc:Choice xmlns:v="urn:schemas-microsoft-com:vml" Requires="v">
                <p:oleObj spid="_x0000_s1801043" name="Equation" r:id="rId5" imgW="1409400" imgH="444240" progId="Equation.DSMT4">
                  <p:embed/>
                </p:oleObj>
              </mc:Choice>
              <mc:Fallback>
                <p:oleObj name="Equation" r:id="rId5" imgW="1409400" imgH="444240" progId="Equation.DSMT4">
                  <p:embed/>
                  <p:pic>
                    <p:nvPicPr>
                      <p:cNvPr id="0" name="Object 20"/>
                      <p:cNvPicPr>
                        <a:picLocks noChangeAspect="1" noChangeArrowheads="1"/>
                      </p:cNvPicPr>
                      <p:nvPr/>
                    </p:nvPicPr>
                    <p:blipFill>
                      <a:blip r:embed="rId6"/>
                      <a:srcRect/>
                      <a:stretch>
                        <a:fillRect/>
                      </a:stretch>
                    </p:blipFill>
                    <p:spPr bwMode="auto">
                      <a:xfrm>
                        <a:off x="107504" y="1196752"/>
                        <a:ext cx="2689226"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7"/>
          <p:cNvSpPr/>
          <p:nvPr/>
        </p:nvSpPr>
        <p:spPr>
          <a:xfrm>
            <a:off x="3126507" y="1244937"/>
            <a:ext cx="3821757" cy="830997"/>
          </a:xfrm>
          <a:prstGeom prst="rect">
            <a:avLst/>
          </a:prstGeom>
        </p:spPr>
        <p:txBody>
          <a:bodyPr wrap="square">
            <a:spAutoFit/>
          </a:bodyPr>
          <a:lstStyle/>
          <a:p>
            <a:pPr algn="just"/>
            <a:r>
              <a:rPr lang="ru-RU" sz="1600" dirty="0">
                <a:latin typeface="Arial" pitchFamily="34" charset="0"/>
                <a:cs typeface="Arial" pitchFamily="34" charset="0"/>
              </a:rPr>
              <a:t>Средняя длина свободного пробега.</a:t>
            </a:r>
          </a:p>
          <a:p>
            <a:pPr algn="just"/>
            <a:r>
              <a:rPr lang="ru-RU" sz="1600" dirty="0">
                <a:latin typeface="Arial" pitchFamily="34" charset="0"/>
                <a:cs typeface="Arial" pitchFamily="34" charset="0"/>
              </a:rPr>
              <a:t>При постоянной температуре обратно</a:t>
            </a:r>
          </a:p>
          <a:p>
            <a:pPr algn="just"/>
            <a:r>
              <a:rPr lang="ru-RU" sz="1600" dirty="0">
                <a:latin typeface="Arial" pitchFamily="34" charset="0"/>
                <a:cs typeface="Arial" pitchFamily="34" charset="0"/>
              </a:rPr>
              <a:t>пропорциональна давлению.</a:t>
            </a:r>
          </a:p>
        </p:txBody>
      </p:sp>
      <p:graphicFrame>
        <p:nvGraphicFramePr>
          <p:cNvPr id="9" name="Object 8"/>
          <p:cNvGraphicFramePr>
            <a:graphicFrameLocks noChangeAspect="1"/>
          </p:cNvGraphicFramePr>
          <p:nvPr>
            <p:extLst>
              <p:ext uri="{D42A27DB-BD31-4B8C-83A1-F6EECF244321}">
                <p14:modId xmlns:p14="http://schemas.microsoft.com/office/powerpoint/2010/main" val="2135068205"/>
              </p:ext>
            </p:extLst>
          </p:nvPr>
        </p:nvGraphicFramePr>
        <p:xfrm>
          <a:off x="190500" y="2247156"/>
          <a:ext cx="2573338" cy="430213"/>
        </p:xfrm>
        <a:graphic>
          <a:graphicData uri="http://schemas.openxmlformats.org/presentationml/2006/ole">
            <mc:AlternateContent xmlns:mc="http://schemas.openxmlformats.org/markup-compatibility/2006">
              <mc:Choice xmlns:v="urn:schemas-microsoft-com:vml" Requires="v">
                <p:oleObj spid="_x0000_s1801044" name="Equation" r:id="rId7" imgW="1511280" imgH="253800" progId="Equation.DSMT4">
                  <p:embed/>
                </p:oleObj>
              </mc:Choice>
              <mc:Fallback>
                <p:oleObj name="Equation" r:id="rId7" imgW="1511280" imgH="253800" progId="Equation.DSMT4">
                  <p:embed/>
                  <p:pic>
                    <p:nvPicPr>
                      <p:cNvPr id="0" name="Object 4"/>
                      <p:cNvPicPr>
                        <a:picLocks noChangeAspect="1" noChangeArrowheads="1"/>
                      </p:cNvPicPr>
                      <p:nvPr/>
                    </p:nvPicPr>
                    <p:blipFill>
                      <a:blip r:embed="rId8"/>
                      <a:srcRect/>
                      <a:stretch>
                        <a:fillRect/>
                      </a:stretch>
                    </p:blipFill>
                    <p:spPr bwMode="auto">
                      <a:xfrm>
                        <a:off x="190500" y="2247156"/>
                        <a:ext cx="2573338"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0" name="Rectangle 9"/>
          <p:cNvSpPr/>
          <p:nvPr/>
        </p:nvSpPr>
        <p:spPr>
          <a:xfrm>
            <a:off x="3131840" y="2173139"/>
            <a:ext cx="5832648" cy="830997"/>
          </a:xfrm>
          <a:prstGeom prst="rect">
            <a:avLst/>
          </a:prstGeom>
        </p:spPr>
        <p:txBody>
          <a:bodyPr wrap="square">
            <a:spAutoFit/>
          </a:bodyPr>
          <a:lstStyle/>
          <a:p>
            <a:pPr algn="just"/>
            <a:r>
              <a:rPr lang="ru-RU" sz="1600" dirty="0">
                <a:latin typeface="Arial" pitchFamily="34" charset="0"/>
                <a:cs typeface="Arial" pitchFamily="34" charset="0"/>
              </a:rPr>
              <a:t>Средняя частота соударений одной молекулы</a:t>
            </a:r>
          </a:p>
          <a:p>
            <a:pPr algn="just"/>
            <a:r>
              <a:rPr lang="ru-RU" sz="1600" dirty="0">
                <a:latin typeface="Arial" pitchFamily="34" charset="0"/>
                <a:cs typeface="Arial" pitchFamily="34" charset="0"/>
              </a:rPr>
              <a:t>Произведение средней частоты соударений на среднюю длину свободного пробега равно средней скорости </a:t>
            </a:r>
          </a:p>
        </p:txBody>
      </p:sp>
      <p:graphicFrame>
        <p:nvGraphicFramePr>
          <p:cNvPr id="11" name="Object 10"/>
          <p:cNvGraphicFramePr>
            <a:graphicFrameLocks noChangeAspect="1"/>
          </p:cNvGraphicFramePr>
          <p:nvPr>
            <p:extLst>
              <p:ext uri="{D42A27DB-BD31-4B8C-83A1-F6EECF244321}">
                <p14:modId xmlns:p14="http://schemas.microsoft.com/office/powerpoint/2010/main" val="2981800270"/>
              </p:ext>
            </p:extLst>
          </p:nvPr>
        </p:nvGraphicFramePr>
        <p:xfrm>
          <a:off x="179512" y="2877011"/>
          <a:ext cx="2403475" cy="668337"/>
        </p:xfrm>
        <a:graphic>
          <a:graphicData uri="http://schemas.openxmlformats.org/presentationml/2006/ole">
            <mc:AlternateContent xmlns:mc="http://schemas.openxmlformats.org/markup-compatibility/2006">
              <mc:Choice xmlns:v="urn:schemas-microsoft-com:vml" Requires="v">
                <p:oleObj spid="_x0000_s1801045" name="Equation" r:id="rId9" imgW="1409400" imgH="393480" progId="Equation.DSMT4">
                  <p:embed/>
                </p:oleObj>
              </mc:Choice>
              <mc:Fallback>
                <p:oleObj name="Equation" r:id="rId9" imgW="1409400" imgH="393480" progId="Equation.DSMT4">
                  <p:embed/>
                  <p:pic>
                    <p:nvPicPr>
                      <p:cNvPr id="0" name="Object 6"/>
                      <p:cNvPicPr>
                        <a:picLocks noChangeAspect="1" noChangeArrowheads="1"/>
                      </p:cNvPicPr>
                      <p:nvPr/>
                    </p:nvPicPr>
                    <p:blipFill>
                      <a:blip r:embed="rId10"/>
                      <a:srcRect/>
                      <a:stretch>
                        <a:fillRect/>
                      </a:stretch>
                    </p:blipFill>
                    <p:spPr bwMode="auto">
                      <a:xfrm>
                        <a:off x="179512" y="2877011"/>
                        <a:ext cx="2403475"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2" name="Rectangle 11"/>
          <p:cNvSpPr/>
          <p:nvPr/>
        </p:nvSpPr>
        <p:spPr>
          <a:xfrm>
            <a:off x="3131840" y="3041903"/>
            <a:ext cx="6156176" cy="584775"/>
          </a:xfrm>
          <a:prstGeom prst="rect">
            <a:avLst/>
          </a:prstGeom>
        </p:spPr>
        <p:txBody>
          <a:bodyPr wrap="square">
            <a:spAutoFit/>
          </a:bodyPr>
          <a:lstStyle/>
          <a:p>
            <a:pPr algn="just"/>
            <a:r>
              <a:rPr lang="ru-RU" sz="1600" dirty="0">
                <a:latin typeface="Arial" pitchFamily="34" charset="0"/>
                <a:cs typeface="Arial" pitchFamily="34" charset="0"/>
              </a:rPr>
              <a:t>Средняя частота соударений всех молекул в единице </a:t>
            </a:r>
            <a:r>
              <a:rPr lang="ru-RU" sz="1600" dirty="0" smtClean="0">
                <a:latin typeface="Arial" pitchFamily="34" charset="0"/>
                <a:cs typeface="Arial" pitchFamily="34" charset="0"/>
              </a:rPr>
              <a:t>объема</a:t>
            </a:r>
          </a:p>
          <a:p>
            <a:pPr algn="just"/>
            <a:r>
              <a:rPr lang="ru-RU" sz="1600" dirty="0" smtClean="0">
                <a:latin typeface="Arial" pitchFamily="34" charset="0"/>
                <a:cs typeface="Arial" pitchFamily="34" charset="0"/>
              </a:rPr>
              <a:t>Пропорциональна квадрату концентрации </a:t>
            </a:r>
            <a:endParaRPr lang="ru-RU" sz="1600" dirty="0">
              <a:latin typeface="Arial" pitchFamily="34" charset="0"/>
              <a:cs typeface="Arial" pitchFamily="34" charset="0"/>
            </a:endParaRPr>
          </a:p>
        </p:txBody>
      </p:sp>
      <p:graphicFrame>
        <p:nvGraphicFramePr>
          <p:cNvPr id="13" name="Object 12"/>
          <p:cNvGraphicFramePr>
            <a:graphicFrameLocks noChangeAspect="1"/>
          </p:cNvGraphicFramePr>
          <p:nvPr>
            <p:extLst>
              <p:ext uri="{D42A27DB-BD31-4B8C-83A1-F6EECF244321}">
                <p14:modId xmlns:p14="http://schemas.microsoft.com/office/powerpoint/2010/main" val="96965388"/>
              </p:ext>
            </p:extLst>
          </p:nvPr>
        </p:nvGraphicFramePr>
        <p:xfrm>
          <a:off x="971600" y="3545959"/>
          <a:ext cx="1146175" cy="752475"/>
        </p:xfrm>
        <a:graphic>
          <a:graphicData uri="http://schemas.openxmlformats.org/presentationml/2006/ole">
            <mc:AlternateContent xmlns:mc="http://schemas.openxmlformats.org/markup-compatibility/2006">
              <mc:Choice xmlns:v="urn:schemas-microsoft-com:vml" Requires="v">
                <p:oleObj spid="_x0000_s1801046" name="Equation" r:id="rId11" imgW="672840" imgH="444240" progId="Equation.DSMT4">
                  <p:embed/>
                </p:oleObj>
              </mc:Choice>
              <mc:Fallback>
                <p:oleObj name="Equation" r:id="rId11" imgW="672840" imgH="444240" progId="Equation.DSMT4">
                  <p:embed/>
                  <p:pic>
                    <p:nvPicPr>
                      <p:cNvPr id="0" name="Object 84"/>
                      <p:cNvPicPr>
                        <a:picLocks noChangeAspect="1" noChangeArrowheads="1"/>
                      </p:cNvPicPr>
                      <p:nvPr/>
                    </p:nvPicPr>
                    <p:blipFill>
                      <a:blip r:embed="rId12"/>
                      <a:srcRect/>
                      <a:stretch>
                        <a:fillRect/>
                      </a:stretch>
                    </p:blipFill>
                    <p:spPr bwMode="auto">
                      <a:xfrm>
                        <a:off x="971600" y="3545959"/>
                        <a:ext cx="114617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4" name="Rectangle 13"/>
          <p:cNvSpPr/>
          <p:nvPr/>
        </p:nvSpPr>
        <p:spPr>
          <a:xfrm>
            <a:off x="3132981" y="3689975"/>
            <a:ext cx="3157686" cy="338554"/>
          </a:xfrm>
          <a:prstGeom prst="rect">
            <a:avLst/>
          </a:prstGeom>
        </p:spPr>
        <p:txBody>
          <a:bodyPr wrap="square">
            <a:spAutoFit/>
          </a:bodyPr>
          <a:lstStyle/>
          <a:p>
            <a:pPr algn="just"/>
            <a:r>
              <a:rPr lang="ru-RU" sz="1600" dirty="0">
                <a:latin typeface="Arial" pitchFamily="34" charset="0"/>
                <a:cs typeface="Arial" pitchFamily="34" charset="0"/>
              </a:rPr>
              <a:t>Средняя скорость молекул</a:t>
            </a:r>
          </a:p>
        </p:txBody>
      </p:sp>
      <p:graphicFrame>
        <p:nvGraphicFramePr>
          <p:cNvPr id="15" name="Object 14"/>
          <p:cNvGraphicFramePr>
            <a:graphicFrameLocks noChangeAspect="1"/>
          </p:cNvGraphicFramePr>
          <p:nvPr>
            <p:extLst>
              <p:ext uri="{D42A27DB-BD31-4B8C-83A1-F6EECF244321}">
                <p14:modId xmlns:p14="http://schemas.microsoft.com/office/powerpoint/2010/main" val="365359318"/>
              </p:ext>
            </p:extLst>
          </p:nvPr>
        </p:nvGraphicFramePr>
        <p:xfrm>
          <a:off x="248015" y="4676601"/>
          <a:ext cx="1624012" cy="409575"/>
        </p:xfrm>
        <a:graphic>
          <a:graphicData uri="http://schemas.openxmlformats.org/presentationml/2006/ole">
            <mc:AlternateContent xmlns:mc="http://schemas.openxmlformats.org/markup-compatibility/2006">
              <mc:Choice xmlns:v="urn:schemas-microsoft-com:vml" Requires="v">
                <p:oleObj spid="_x0000_s1801047" name="Equation" r:id="rId13" imgW="850680" imgH="241200" progId="Equation.DSMT4">
                  <p:embed/>
                </p:oleObj>
              </mc:Choice>
              <mc:Fallback>
                <p:oleObj name="Equation" r:id="rId13" imgW="850680" imgH="241200" progId="Equation.DSMT4">
                  <p:embed/>
                  <p:pic>
                    <p:nvPicPr>
                      <p:cNvPr id="0" name=""/>
                      <p:cNvPicPr>
                        <a:picLocks noChangeAspect="1" noChangeArrowheads="1"/>
                      </p:cNvPicPr>
                      <p:nvPr/>
                    </p:nvPicPr>
                    <p:blipFill>
                      <a:blip r:embed="rId14"/>
                      <a:srcRect/>
                      <a:stretch>
                        <a:fillRect/>
                      </a:stretch>
                    </p:blipFill>
                    <p:spPr bwMode="auto">
                      <a:xfrm>
                        <a:off x="248015" y="4676601"/>
                        <a:ext cx="1624012"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4016366583"/>
              </p:ext>
            </p:extLst>
          </p:nvPr>
        </p:nvGraphicFramePr>
        <p:xfrm>
          <a:off x="257540" y="5005169"/>
          <a:ext cx="1962150" cy="346075"/>
        </p:xfrm>
        <a:graphic>
          <a:graphicData uri="http://schemas.openxmlformats.org/presentationml/2006/ole">
            <mc:AlternateContent xmlns:mc="http://schemas.openxmlformats.org/markup-compatibility/2006">
              <mc:Choice xmlns:v="urn:schemas-microsoft-com:vml" Requires="v">
                <p:oleObj spid="_x0000_s1801048" name="Equation" r:id="rId15" imgW="1028520" imgH="203040" progId="Equation.DSMT4">
                  <p:embed/>
                </p:oleObj>
              </mc:Choice>
              <mc:Fallback>
                <p:oleObj name="Equation" r:id="rId15" imgW="1028520" imgH="203040" progId="Equation.DSMT4">
                  <p:embed/>
                  <p:pic>
                    <p:nvPicPr>
                      <p:cNvPr id="0" name=""/>
                      <p:cNvPicPr>
                        <a:picLocks noChangeAspect="1" noChangeArrowheads="1"/>
                      </p:cNvPicPr>
                      <p:nvPr/>
                    </p:nvPicPr>
                    <p:blipFill>
                      <a:blip r:embed="rId16"/>
                      <a:srcRect/>
                      <a:stretch>
                        <a:fillRect/>
                      </a:stretch>
                    </p:blipFill>
                    <p:spPr bwMode="auto">
                      <a:xfrm>
                        <a:off x="257540" y="5005169"/>
                        <a:ext cx="1962150"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509216733"/>
              </p:ext>
            </p:extLst>
          </p:nvPr>
        </p:nvGraphicFramePr>
        <p:xfrm>
          <a:off x="248015" y="5346159"/>
          <a:ext cx="1454150" cy="301625"/>
        </p:xfrm>
        <a:graphic>
          <a:graphicData uri="http://schemas.openxmlformats.org/presentationml/2006/ole">
            <mc:AlternateContent xmlns:mc="http://schemas.openxmlformats.org/markup-compatibility/2006">
              <mc:Choice xmlns:v="urn:schemas-microsoft-com:vml" Requires="v">
                <p:oleObj spid="_x0000_s1801049" name="Equation" r:id="rId17" imgW="761760" imgH="177480" progId="Equation.DSMT4">
                  <p:embed/>
                </p:oleObj>
              </mc:Choice>
              <mc:Fallback>
                <p:oleObj name="Equation" r:id="rId17" imgW="761760" imgH="177480" progId="Equation.DSMT4">
                  <p:embed/>
                  <p:pic>
                    <p:nvPicPr>
                      <p:cNvPr id="0" name=""/>
                      <p:cNvPicPr>
                        <a:picLocks noChangeAspect="1" noChangeArrowheads="1"/>
                      </p:cNvPicPr>
                      <p:nvPr/>
                    </p:nvPicPr>
                    <p:blipFill>
                      <a:blip r:embed="rId18"/>
                      <a:srcRect/>
                      <a:stretch>
                        <a:fillRect/>
                      </a:stretch>
                    </p:blipFill>
                    <p:spPr bwMode="auto">
                      <a:xfrm>
                        <a:off x="248015" y="5346159"/>
                        <a:ext cx="14541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 name="Rectangle 17"/>
          <p:cNvSpPr/>
          <p:nvPr/>
        </p:nvSpPr>
        <p:spPr>
          <a:xfrm>
            <a:off x="35496" y="4338047"/>
            <a:ext cx="3157686" cy="338554"/>
          </a:xfrm>
          <a:prstGeom prst="rect">
            <a:avLst/>
          </a:prstGeom>
        </p:spPr>
        <p:txBody>
          <a:bodyPr wrap="square">
            <a:spAutoFit/>
          </a:bodyPr>
          <a:lstStyle/>
          <a:p>
            <a:pPr algn="just"/>
            <a:r>
              <a:rPr lang="ru-RU" sz="1600" dirty="0">
                <a:latin typeface="Arial" pitchFamily="34" charset="0"/>
                <a:cs typeface="Arial" pitchFamily="34" charset="0"/>
              </a:rPr>
              <a:t>Оценка для воздуха при </a:t>
            </a:r>
            <a:r>
              <a:rPr lang="ru-RU" sz="1600" dirty="0" err="1">
                <a:latin typeface="Arial" pitchFamily="34" charset="0"/>
                <a:cs typeface="Arial" pitchFamily="34" charset="0"/>
              </a:rPr>
              <a:t>н.у</a:t>
            </a:r>
            <a:r>
              <a:rPr lang="ru-RU" sz="1600" dirty="0">
                <a:latin typeface="Arial" pitchFamily="34" charset="0"/>
                <a:cs typeface="Arial" pitchFamily="34" charset="0"/>
              </a:rPr>
              <a:t>.</a:t>
            </a:r>
          </a:p>
        </p:txBody>
      </p:sp>
      <p:graphicFrame>
        <p:nvGraphicFramePr>
          <p:cNvPr id="19" name="Object 18"/>
          <p:cNvGraphicFramePr>
            <a:graphicFrameLocks noChangeAspect="1"/>
          </p:cNvGraphicFramePr>
          <p:nvPr>
            <p:extLst>
              <p:ext uri="{D42A27DB-BD31-4B8C-83A1-F6EECF244321}">
                <p14:modId xmlns:p14="http://schemas.microsoft.com/office/powerpoint/2010/main" val="3670817352"/>
              </p:ext>
            </p:extLst>
          </p:nvPr>
        </p:nvGraphicFramePr>
        <p:xfrm>
          <a:off x="248015" y="5949280"/>
          <a:ext cx="1695450" cy="344487"/>
        </p:xfrm>
        <a:graphic>
          <a:graphicData uri="http://schemas.openxmlformats.org/presentationml/2006/ole">
            <mc:AlternateContent xmlns:mc="http://schemas.openxmlformats.org/markup-compatibility/2006">
              <mc:Choice xmlns:v="urn:schemas-microsoft-com:vml" Requires="v">
                <p:oleObj spid="_x0000_s1801050" name="Equation" r:id="rId19" imgW="888840" imgH="203040" progId="Equation.DSMT4">
                  <p:embed/>
                </p:oleObj>
              </mc:Choice>
              <mc:Fallback>
                <p:oleObj name="Equation" r:id="rId19" imgW="888840" imgH="203040" progId="Equation.DSMT4">
                  <p:embed/>
                  <p:pic>
                    <p:nvPicPr>
                      <p:cNvPr id="0" name=""/>
                      <p:cNvPicPr>
                        <a:picLocks noChangeAspect="1" noChangeArrowheads="1"/>
                      </p:cNvPicPr>
                      <p:nvPr/>
                    </p:nvPicPr>
                    <p:blipFill>
                      <a:blip r:embed="rId20"/>
                      <a:srcRect/>
                      <a:stretch>
                        <a:fillRect/>
                      </a:stretch>
                    </p:blipFill>
                    <p:spPr bwMode="auto">
                      <a:xfrm>
                        <a:off x="248015" y="5949280"/>
                        <a:ext cx="169545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624980894"/>
              </p:ext>
            </p:extLst>
          </p:nvPr>
        </p:nvGraphicFramePr>
        <p:xfrm>
          <a:off x="303999" y="6309320"/>
          <a:ext cx="1600200" cy="342900"/>
        </p:xfrm>
        <a:graphic>
          <a:graphicData uri="http://schemas.openxmlformats.org/presentationml/2006/ole">
            <mc:AlternateContent xmlns:mc="http://schemas.openxmlformats.org/markup-compatibility/2006">
              <mc:Choice xmlns:v="urn:schemas-microsoft-com:vml" Requires="v">
                <p:oleObj spid="_x0000_s1801051" name="Equation" r:id="rId21" imgW="939600" imgH="203040" progId="Equation.DSMT4">
                  <p:embed/>
                </p:oleObj>
              </mc:Choice>
              <mc:Fallback>
                <p:oleObj name="Equation" r:id="rId21" imgW="939600" imgH="203040" progId="Equation.DSMT4">
                  <p:embed/>
                  <p:pic>
                    <p:nvPicPr>
                      <p:cNvPr id="0" name=""/>
                      <p:cNvPicPr>
                        <a:picLocks noChangeAspect="1" noChangeArrowheads="1"/>
                      </p:cNvPicPr>
                      <p:nvPr/>
                    </p:nvPicPr>
                    <p:blipFill>
                      <a:blip r:embed="rId22"/>
                      <a:srcRect/>
                      <a:stretch>
                        <a:fillRect/>
                      </a:stretch>
                    </p:blipFill>
                    <p:spPr bwMode="auto">
                      <a:xfrm>
                        <a:off x="303999" y="6309320"/>
                        <a:ext cx="1600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21" name="Rectangle 20"/>
          <p:cNvSpPr/>
          <p:nvPr/>
        </p:nvSpPr>
        <p:spPr>
          <a:xfrm>
            <a:off x="3149037" y="4365163"/>
            <a:ext cx="2363234" cy="584775"/>
          </a:xfrm>
          <a:prstGeom prst="rect">
            <a:avLst/>
          </a:prstGeom>
        </p:spPr>
        <p:txBody>
          <a:bodyPr wrap="square">
            <a:spAutoFit/>
          </a:bodyPr>
          <a:lstStyle/>
          <a:p>
            <a:pPr algn="just"/>
            <a:r>
              <a:rPr lang="ru-RU" sz="1600" dirty="0">
                <a:latin typeface="Arial" pitchFamily="34" charset="0"/>
                <a:cs typeface="Arial" pitchFamily="34" charset="0"/>
              </a:rPr>
              <a:t>Среднее расстояние между молекулами</a:t>
            </a:r>
          </a:p>
        </p:txBody>
      </p:sp>
      <p:graphicFrame>
        <p:nvGraphicFramePr>
          <p:cNvPr id="22" name="Object 21"/>
          <p:cNvGraphicFramePr>
            <a:graphicFrameLocks noChangeAspect="1"/>
          </p:cNvGraphicFramePr>
          <p:nvPr>
            <p:extLst>
              <p:ext uri="{D42A27DB-BD31-4B8C-83A1-F6EECF244321}">
                <p14:modId xmlns:p14="http://schemas.microsoft.com/office/powerpoint/2010/main" val="4044863338"/>
              </p:ext>
            </p:extLst>
          </p:nvPr>
        </p:nvGraphicFramePr>
        <p:xfrm>
          <a:off x="3155511" y="4930863"/>
          <a:ext cx="2543175" cy="666750"/>
        </p:xfrm>
        <a:graphic>
          <a:graphicData uri="http://schemas.openxmlformats.org/presentationml/2006/ole">
            <mc:AlternateContent xmlns:mc="http://schemas.openxmlformats.org/markup-compatibility/2006">
              <mc:Choice xmlns:v="urn:schemas-microsoft-com:vml" Requires="v">
                <p:oleObj spid="_x0000_s1801052" name="Equation" r:id="rId23" imgW="1333440" imgH="393480" progId="Equation.DSMT4">
                  <p:embed/>
                </p:oleObj>
              </mc:Choice>
              <mc:Fallback>
                <p:oleObj name="Equation" r:id="rId23" imgW="1333440" imgH="393480" progId="Equation.DSMT4">
                  <p:embed/>
                  <p:pic>
                    <p:nvPicPr>
                      <p:cNvPr id="0" name=""/>
                      <p:cNvPicPr>
                        <a:picLocks noChangeAspect="1" noChangeArrowheads="1"/>
                      </p:cNvPicPr>
                      <p:nvPr/>
                    </p:nvPicPr>
                    <p:blipFill>
                      <a:blip r:embed="rId24"/>
                      <a:srcRect/>
                      <a:stretch>
                        <a:fillRect/>
                      </a:stretch>
                    </p:blipFill>
                    <p:spPr bwMode="auto">
                      <a:xfrm>
                        <a:off x="3155511" y="4930863"/>
                        <a:ext cx="2543175"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630410459"/>
              </p:ext>
            </p:extLst>
          </p:nvPr>
        </p:nvGraphicFramePr>
        <p:xfrm>
          <a:off x="3059832" y="5877272"/>
          <a:ext cx="1185863" cy="774700"/>
        </p:xfrm>
        <a:graphic>
          <a:graphicData uri="http://schemas.openxmlformats.org/presentationml/2006/ole">
            <mc:AlternateContent xmlns:mc="http://schemas.openxmlformats.org/markup-compatibility/2006">
              <mc:Choice xmlns:v="urn:schemas-microsoft-com:vml" Requires="v">
                <p:oleObj spid="_x0000_s1801053" name="Equation" r:id="rId25" imgW="622080" imgH="457200" progId="Equation.DSMT4">
                  <p:embed/>
                </p:oleObj>
              </mc:Choice>
              <mc:Fallback>
                <p:oleObj name="Equation" r:id="rId25" imgW="622080" imgH="457200" progId="Equation.DSMT4">
                  <p:embed/>
                  <p:pic>
                    <p:nvPicPr>
                      <p:cNvPr id="0" name=""/>
                      <p:cNvPicPr>
                        <a:picLocks noChangeAspect="1" noChangeArrowheads="1"/>
                      </p:cNvPicPr>
                      <p:nvPr/>
                    </p:nvPicPr>
                    <p:blipFill>
                      <a:blip r:embed="rId26"/>
                      <a:srcRect/>
                      <a:stretch>
                        <a:fillRect/>
                      </a:stretch>
                    </p:blipFill>
                    <p:spPr bwMode="auto">
                      <a:xfrm>
                        <a:off x="3059832" y="5877272"/>
                        <a:ext cx="1185863"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4278319797"/>
              </p:ext>
            </p:extLst>
          </p:nvPr>
        </p:nvGraphicFramePr>
        <p:xfrm>
          <a:off x="4637924" y="5890196"/>
          <a:ext cx="871537" cy="711200"/>
        </p:xfrm>
        <a:graphic>
          <a:graphicData uri="http://schemas.openxmlformats.org/presentationml/2006/ole">
            <mc:AlternateContent xmlns:mc="http://schemas.openxmlformats.org/markup-compatibility/2006">
              <mc:Choice xmlns:v="urn:schemas-microsoft-com:vml" Requires="v">
                <p:oleObj spid="_x0000_s1801054" name="Equation" r:id="rId27" imgW="457200" imgH="419040" progId="Equation.DSMT4">
                  <p:embed/>
                </p:oleObj>
              </mc:Choice>
              <mc:Fallback>
                <p:oleObj name="Equation" r:id="rId27" imgW="457200" imgH="419040" progId="Equation.DSMT4">
                  <p:embed/>
                  <p:pic>
                    <p:nvPicPr>
                      <p:cNvPr id="0" name=""/>
                      <p:cNvPicPr>
                        <a:picLocks noChangeAspect="1" noChangeArrowheads="1"/>
                      </p:cNvPicPr>
                      <p:nvPr/>
                    </p:nvPicPr>
                    <p:blipFill>
                      <a:blip r:embed="rId28"/>
                      <a:srcRect/>
                      <a:stretch>
                        <a:fillRect/>
                      </a:stretch>
                    </p:blipFill>
                    <p:spPr bwMode="auto">
                      <a:xfrm>
                        <a:off x="4637924" y="5890196"/>
                        <a:ext cx="871537"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 name="Rectangle 24"/>
          <p:cNvSpPr/>
          <p:nvPr/>
        </p:nvSpPr>
        <p:spPr>
          <a:xfrm>
            <a:off x="5940152" y="4374688"/>
            <a:ext cx="3083315" cy="2062103"/>
          </a:xfrm>
          <a:prstGeom prst="rect">
            <a:avLst/>
          </a:prstGeom>
        </p:spPr>
        <p:txBody>
          <a:bodyPr wrap="square">
            <a:spAutoFit/>
          </a:bodyPr>
          <a:lstStyle/>
          <a:p>
            <a:pPr algn="just"/>
            <a:r>
              <a:rPr lang="ru-RU" sz="1600" dirty="0">
                <a:latin typeface="Arial" pitchFamily="34" charset="0"/>
                <a:cs typeface="Arial" pitchFamily="34" charset="0"/>
              </a:rPr>
              <a:t>Длина свободного пробега на два порядка больше, чем размер молекул и на порядок больше, чем среднее расстояние между </a:t>
            </a:r>
            <a:r>
              <a:rPr lang="ru-RU" sz="1600" dirty="0" smtClean="0">
                <a:latin typeface="Arial" pitchFamily="34" charset="0"/>
                <a:cs typeface="Arial" pitchFamily="34" charset="0"/>
              </a:rPr>
              <a:t>молекулами при </a:t>
            </a:r>
            <a:r>
              <a:rPr lang="ru-RU" sz="1600" dirty="0" err="1" smtClean="0">
                <a:latin typeface="Arial" pitchFamily="34" charset="0"/>
                <a:cs typeface="Arial" pitchFamily="34" charset="0"/>
              </a:rPr>
              <a:t>н.у</a:t>
            </a:r>
            <a:r>
              <a:rPr lang="ru-RU" sz="1600" dirty="0" smtClean="0">
                <a:latin typeface="Arial" pitchFamily="34" charset="0"/>
                <a:cs typeface="Arial" pitchFamily="34" charset="0"/>
              </a:rPr>
              <a:t>. </a:t>
            </a:r>
            <a:r>
              <a:rPr lang="ru-RU" sz="1600" dirty="0">
                <a:latin typeface="Arial" pitchFamily="34" charset="0"/>
                <a:cs typeface="Arial" pitchFamily="34" charset="0"/>
              </a:rPr>
              <a:t>– большую часть времени молекула движется свободно</a:t>
            </a:r>
          </a:p>
        </p:txBody>
      </p:sp>
      <p:graphicFrame>
        <p:nvGraphicFramePr>
          <p:cNvPr id="26" name="Object 25"/>
          <p:cNvGraphicFramePr>
            <a:graphicFrameLocks noChangeAspect="1"/>
          </p:cNvGraphicFramePr>
          <p:nvPr>
            <p:extLst>
              <p:ext uri="{D42A27DB-BD31-4B8C-83A1-F6EECF244321}">
                <p14:modId xmlns:p14="http://schemas.microsoft.com/office/powerpoint/2010/main" val="3237284026"/>
              </p:ext>
            </p:extLst>
          </p:nvPr>
        </p:nvGraphicFramePr>
        <p:xfrm>
          <a:off x="6823471" y="1226328"/>
          <a:ext cx="1185863" cy="301625"/>
        </p:xfrm>
        <a:graphic>
          <a:graphicData uri="http://schemas.openxmlformats.org/presentationml/2006/ole">
            <mc:AlternateContent xmlns:mc="http://schemas.openxmlformats.org/markup-compatibility/2006">
              <mc:Choice xmlns:v="urn:schemas-microsoft-com:vml" Requires="v">
                <p:oleObj spid="_x0000_s1801055" name="Equation" r:id="rId29" imgW="622080" imgH="177480" progId="Equation.DSMT4">
                  <p:embed/>
                </p:oleObj>
              </mc:Choice>
              <mc:Fallback>
                <p:oleObj name="Equation" r:id="rId29" imgW="622080" imgH="177480" progId="Equation.DSMT4">
                  <p:embed/>
                  <p:pic>
                    <p:nvPicPr>
                      <p:cNvPr id="0" name=""/>
                      <p:cNvPicPr>
                        <a:picLocks noChangeAspect="1" noChangeArrowheads="1"/>
                      </p:cNvPicPr>
                      <p:nvPr/>
                    </p:nvPicPr>
                    <p:blipFill>
                      <a:blip r:embed="rId30"/>
                      <a:srcRect/>
                      <a:stretch>
                        <a:fillRect/>
                      </a:stretch>
                    </p:blipFill>
                    <p:spPr bwMode="auto">
                      <a:xfrm>
                        <a:off x="6823471" y="1226328"/>
                        <a:ext cx="1185863"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514813866"/>
              </p:ext>
            </p:extLst>
          </p:nvPr>
        </p:nvGraphicFramePr>
        <p:xfrm>
          <a:off x="6969125" y="1601788"/>
          <a:ext cx="1839913" cy="387350"/>
        </p:xfrm>
        <a:graphic>
          <a:graphicData uri="http://schemas.openxmlformats.org/presentationml/2006/ole">
            <mc:AlternateContent xmlns:mc="http://schemas.openxmlformats.org/markup-compatibility/2006">
              <mc:Choice xmlns:v="urn:schemas-microsoft-com:vml" Requires="v">
                <p:oleObj spid="_x0000_s1801056" name="Equation" r:id="rId31" imgW="965160" imgH="228600" progId="Equation.DSMT4">
                  <p:embed/>
                </p:oleObj>
              </mc:Choice>
              <mc:Fallback>
                <p:oleObj name="Equation" r:id="rId31" imgW="965160" imgH="228600" progId="Equation.DSMT4">
                  <p:embed/>
                  <p:pic>
                    <p:nvPicPr>
                      <p:cNvPr id="0" name=""/>
                      <p:cNvPicPr>
                        <a:picLocks noChangeAspect="1" noChangeArrowheads="1"/>
                      </p:cNvPicPr>
                      <p:nvPr/>
                    </p:nvPicPr>
                    <p:blipFill>
                      <a:blip r:embed="rId32"/>
                      <a:srcRect/>
                      <a:stretch>
                        <a:fillRect/>
                      </a:stretch>
                    </p:blipFill>
                    <p:spPr bwMode="auto">
                      <a:xfrm>
                        <a:off x="6969125" y="1601788"/>
                        <a:ext cx="1839913"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2278162734"/>
              </p:ext>
            </p:extLst>
          </p:nvPr>
        </p:nvGraphicFramePr>
        <p:xfrm>
          <a:off x="8028384" y="1212041"/>
          <a:ext cx="1041400" cy="344487"/>
        </p:xfrm>
        <a:graphic>
          <a:graphicData uri="http://schemas.openxmlformats.org/presentationml/2006/ole">
            <mc:AlternateContent xmlns:mc="http://schemas.openxmlformats.org/markup-compatibility/2006">
              <mc:Choice xmlns:v="urn:schemas-microsoft-com:vml" Requires="v">
                <p:oleObj spid="_x0000_s1801057" name="Equation" r:id="rId33" imgW="545760" imgH="203040" progId="Equation.DSMT4">
                  <p:embed/>
                </p:oleObj>
              </mc:Choice>
              <mc:Fallback>
                <p:oleObj name="Equation" r:id="rId33" imgW="545760" imgH="203040" progId="Equation.DSMT4">
                  <p:embed/>
                  <p:pic>
                    <p:nvPicPr>
                      <p:cNvPr id="0" name=""/>
                      <p:cNvPicPr>
                        <a:picLocks noChangeAspect="1" noChangeArrowheads="1"/>
                      </p:cNvPicPr>
                      <p:nvPr/>
                    </p:nvPicPr>
                    <p:blipFill>
                      <a:blip r:embed="rId34"/>
                      <a:srcRect/>
                      <a:stretch>
                        <a:fillRect/>
                      </a:stretch>
                    </p:blipFill>
                    <p:spPr bwMode="auto">
                      <a:xfrm>
                        <a:off x="8028384" y="1212041"/>
                        <a:ext cx="104140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007503694"/>
              </p:ext>
            </p:extLst>
          </p:nvPr>
        </p:nvGraphicFramePr>
        <p:xfrm>
          <a:off x="7812087" y="2132876"/>
          <a:ext cx="757237" cy="344487"/>
        </p:xfrm>
        <a:graphic>
          <a:graphicData uri="http://schemas.openxmlformats.org/presentationml/2006/ole">
            <mc:AlternateContent xmlns:mc="http://schemas.openxmlformats.org/markup-compatibility/2006">
              <mc:Choice xmlns:v="urn:schemas-microsoft-com:vml" Requires="v">
                <p:oleObj spid="_x0000_s1801058" name="Equation" r:id="rId35" imgW="444240" imgH="203040" progId="Equation.DSMT4">
                  <p:embed/>
                </p:oleObj>
              </mc:Choice>
              <mc:Fallback>
                <p:oleObj name="Equation" r:id="rId35" imgW="444240" imgH="203040" progId="Equation.DSMT4">
                  <p:embed/>
                  <p:pic>
                    <p:nvPicPr>
                      <p:cNvPr id="0" name="Object 30"/>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812087" y="2132876"/>
                        <a:ext cx="757237"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035987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Rot="1" noChangeArrowheads="1"/>
          </p:cNvSpPr>
          <p:nvPr/>
        </p:nvSpPr>
        <p:spPr bwMode="auto">
          <a:xfrm>
            <a:off x="899592" y="36541"/>
            <a:ext cx="7416824"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Сечение рассеяния и температура газа</a:t>
            </a:r>
          </a:p>
        </p:txBody>
      </p:sp>
      <p:graphicFrame>
        <p:nvGraphicFramePr>
          <p:cNvPr id="6" name="Object 5"/>
          <p:cNvGraphicFramePr>
            <a:graphicFrameLocks noChangeAspect="1"/>
          </p:cNvGraphicFramePr>
          <p:nvPr>
            <p:extLst>
              <p:ext uri="{D42A27DB-BD31-4B8C-83A1-F6EECF244321}">
                <p14:modId xmlns:p14="http://schemas.microsoft.com/office/powerpoint/2010/main" val="2755850193"/>
              </p:ext>
            </p:extLst>
          </p:nvPr>
        </p:nvGraphicFramePr>
        <p:xfrm>
          <a:off x="308044" y="2960415"/>
          <a:ext cx="2130425" cy="430212"/>
        </p:xfrm>
        <a:graphic>
          <a:graphicData uri="http://schemas.openxmlformats.org/presentationml/2006/ole">
            <mc:AlternateContent xmlns:mc="http://schemas.openxmlformats.org/markup-compatibility/2006">
              <mc:Choice xmlns:v="urn:schemas-microsoft-com:vml" Requires="v">
                <p:oleObj spid="_x0000_s1794436" name="Equation" r:id="rId3" imgW="1117440" imgH="253800" progId="Equation.DSMT4">
                  <p:embed/>
                </p:oleObj>
              </mc:Choice>
              <mc:Fallback>
                <p:oleObj name="Equation" r:id="rId3" imgW="1117440" imgH="253800" progId="Equation.DSMT4">
                  <p:embed/>
                  <p:pic>
                    <p:nvPicPr>
                      <p:cNvPr id="0" name="Object 21"/>
                      <p:cNvPicPr>
                        <a:picLocks noChangeAspect="1" noChangeArrowheads="1"/>
                      </p:cNvPicPr>
                      <p:nvPr/>
                    </p:nvPicPr>
                    <p:blipFill>
                      <a:blip r:embed="rId4"/>
                      <a:srcRect/>
                      <a:stretch>
                        <a:fillRect/>
                      </a:stretch>
                    </p:blipFill>
                    <p:spPr bwMode="auto">
                      <a:xfrm>
                        <a:off x="308044" y="2960415"/>
                        <a:ext cx="21304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863059633"/>
              </p:ext>
            </p:extLst>
          </p:nvPr>
        </p:nvGraphicFramePr>
        <p:xfrm>
          <a:off x="1187624" y="3945478"/>
          <a:ext cx="279400" cy="387350"/>
        </p:xfrm>
        <a:graphic>
          <a:graphicData uri="http://schemas.openxmlformats.org/presentationml/2006/ole">
            <mc:AlternateContent xmlns:mc="http://schemas.openxmlformats.org/markup-compatibility/2006">
              <mc:Choice xmlns:v="urn:schemas-microsoft-com:vml" Requires="v">
                <p:oleObj spid="_x0000_s1794437" name="Equation" r:id="rId5" imgW="164880" imgH="228600" progId="Equation.DSMT4">
                  <p:embed/>
                </p:oleObj>
              </mc:Choice>
              <mc:Fallback>
                <p:oleObj name="Equation" r:id="rId5" imgW="164880" imgH="228600" progId="Equation.DSMT4">
                  <p:embed/>
                  <p:pic>
                    <p:nvPicPr>
                      <p:cNvPr id="0" name=""/>
                      <p:cNvPicPr>
                        <a:picLocks noChangeAspect="1" noChangeArrowheads="1"/>
                      </p:cNvPicPr>
                      <p:nvPr/>
                    </p:nvPicPr>
                    <p:blipFill>
                      <a:blip r:embed="rId6"/>
                      <a:srcRect/>
                      <a:stretch>
                        <a:fillRect/>
                      </a:stretch>
                    </p:blipFill>
                    <p:spPr bwMode="auto">
                      <a:xfrm>
                        <a:off x="1187624" y="3945478"/>
                        <a:ext cx="27940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7"/>
          <p:cNvSpPr/>
          <p:nvPr/>
        </p:nvSpPr>
        <p:spPr>
          <a:xfrm>
            <a:off x="2987824" y="3723655"/>
            <a:ext cx="6264696" cy="830997"/>
          </a:xfrm>
          <a:prstGeom prst="rect">
            <a:avLst/>
          </a:prstGeom>
        </p:spPr>
        <p:txBody>
          <a:bodyPr wrap="square">
            <a:spAutoFit/>
          </a:bodyPr>
          <a:lstStyle/>
          <a:p>
            <a:r>
              <a:rPr lang="ru-RU" sz="1600" dirty="0">
                <a:latin typeface="Arial" pitchFamily="34" charset="0"/>
                <a:cs typeface="Arial" pitchFamily="34" charset="0"/>
              </a:rPr>
              <a:t>Постоянная или температура </a:t>
            </a:r>
            <a:r>
              <a:rPr lang="ru-RU" sz="1600" dirty="0" err="1">
                <a:latin typeface="Arial" pitchFamily="34" charset="0"/>
                <a:cs typeface="Arial" pitchFamily="34" charset="0"/>
              </a:rPr>
              <a:t>Сёзерленда</a:t>
            </a:r>
            <a:r>
              <a:rPr lang="ru-RU" sz="1600" dirty="0">
                <a:latin typeface="Arial" pitchFamily="34" charset="0"/>
                <a:cs typeface="Arial" pitchFamily="34" charset="0"/>
              </a:rPr>
              <a:t> (измеряется в градусах Кельвина), специфичная для каждого газа. Например, для азота </a:t>
            </a:r>
            <a:r>
              <a:rPr lang="en-US" sz="1600" dirty="0">
                <a:latin typeface="Arial" pitchFamily="34" charset="0"/>
                <a:cs typeface="Arial" pitchFamily="34" charset="0"/>
              </a:rPr>
              <a:t>N</a:t>
            </a:r>
            <a:r>
              <a:rPr lang="en-US" sz="1600" baseline="-25000" dirty="0">
                <a:latin typeface="Arial" pitchFamily="34" charset="0"/>
                <a:cs typeface="Arial" pitchFamily="34" charset="0"/>
              </a:rPr>
              <a:t>2</a:t>
            </a:r>
            <a:r>
              <a:rPr lang="en-US" sz="1600" dirty="0">
                <a:latin typeface="Arial" pitchFamily="34" charset="0"/>
                <a:cs typeface="Arial" pitchFamily="34" charset="0"/>
              </a:rPr>
              <a:t>    T</a:t>
            </a:r>
            <a:r>
              <a:rPr lang="en-US" sz="1600" baseline="-25000" dirty="0">
                <a:latin typeface="Arial" pitchFamily="34" charset="0"/>
                <a:cs typeface="Arial" pitchFamily="34" charset="0"/>
              </a:rPr>
              <a:t>S</a:t>
            </a:r>
            <a:r>
              <a:rPr lang="en-US" sz="1600" dirty="0">
                <a:latin typeface="Arial" pitchFamily="34" charset="0"/>
                <a:cs typeface="Arial" pitchFamily="34" charset="0"/>
              </a:rPr>
              <a:t>=105 K, </a:t>
            </a:r>
            <a:r>
              <a:rPr lang="ru-RU" sz="1600" dirty="0">
                <a:latin typeface="Arial" pitchFamily="34" charset="0"/>
                <a:cs typeface="Arial" pitchFamily="34" charset="0"/>
              </a:rPr>
              <a:t>для кислорода </a:t>
            </a:r>
            <a:r>
              <a:rPr lang="en-US" sz="1600" dirty="0">
                <a:latin typeface="Arial" pitchFamily="34" charset="0"/>
                <a:cs typeface="Arial" pitchFamily="34" charset="0"/>
              </a:rPr>
              <a:t>O</a:t>
            </a:r>
            <a:r>
              <a:rPr lang="en-US" sz="1600" baseline="-25000" dirty="0">
                <a:latin typeface="Arial" pitchFamily="34" charset="0"/>
                <a:cs typeface="Arial" pitchFamily="34" charset="0"/>
              </a:rPr>
              <a:t>2</a:t>
            </a:r>
            <a:r>
              <a:rPr lang="en-US" sz="1600" dirty="0">
                <a:latin typeface="Arial" pitchFamily="34" charset="0"/>
                <a:cs typeface="Arial" pitchFamily="34" charset="0"/>
              </a:rPr>
              <a:t> </a:t>
            </a:r>
            <a:r>
              <a:rPr lang="ru-RU" sz="1600" dirty="0">
                <a:latin typeface="Arial" pitchFamily="34" charset="0"/>
                <a:cs typeface="Arial" pitchFamily="34" charset="0"/>
              </a:rPr>
              <a:t>       </a:t>
            </a:r>
            <a:r>
              <a:rPr lang="en-US" sz="1600" dirty="0">
                <a:latin typeface="Arial" pitchFamily="34" charset="0"/>
                <a:cs typeface="Arial" pitchFamily="34" charset="0"/>
              </a:rPr>
              <a:t>T</a:t>
            </a:r>
            <a:r>
              <a:rPr lang="en-US" sz="1600" baseline="-25000" dirty="0">
                <a:latin typeface="Arial" pitchFamily="34" charset="0"/>
                <a:cs typeface="Arial" pitchFamily="34" charset="0"/>
              </a:rPr>
              <a:t>S </a:t>
            </a:r>
            <a:r>
              <a:rPr lang="en-US" sz="1600" dirty="0">
                <a:latin typeface="Arial" pitchFamily="34" charset="0"/>
                <a:cs typeface="Arial" pitchFamily="34" charset="0"/>
              </a:rPr>
              <a:t>=125 K</a:t>
            </a:r>
            <a:endParaRPr lang="ru-RU" sz="1600" baseline="-25000" dirty="0">
              <a:latin typeface="Arial" pitchFamily="34" charset="0"/>
              <a:cs typeface="Arial" pitchFamily="34" charset="0"/>
            </a:endParaRPr>
          </a:p>
        </p:txBody>
      </p:sp>
      <p:sp>
        <p:nvSpPr>
          <p:cNvPr id="9" name="Rectangle 8"/>
          <p:cNvSpPr/>
          <p:nvPr/>
        </p:nvSpPr>
        <p:spPr>
          <a:xfrm>
            <a:off x="2987824" y="4653136"/>
            <a:ext cx="6067722" cy="1077218"/>
          </a:xfrm>
          <a:prstGeom prst="rect">
            <a:avLst/>
          </a:prstGeom>
        </p:spPr>
        <p:txBody>
          <a:bodyPr wrap="square">
            <a:spAutoFit/>
          </a:bodyPr>
          <a:lstStyle/>
          <a:p>
            <a:pPr algn="just"/>
            <a:r>
              <a:rPr lang="ru-RU" sz="1600" dirty="0">
                <a:latin typeface="Arial" pitchFamily="34" charset="0"/>
                <a:cs typeface="Arial" pitchFamily="34" charset="0"/>
              </a:rPr>
              <a:t>Слабая зависимость длины свободного пробега от температуры при постоянной концентрации молекул: с повышением температуры длина свободного пробега возрастает</a:t>
            </a:r>
          </a:p>
        </p:txBody>
      </p:sp>
      <p:sp>
        <p:nvSpPr>
          <p:cNvPr id="10" name="Rectangle 9"/>
          <p:cNvSpPr/>
          <p:nvPr/>
        </p:nvSpPr>
        <p:spPr>
          <a:xfrm>
            <a:off x="2987824" y="908720"/>
            <a:ext cx="6048672" cy="1569660"/>
          </a:xfrm>
          <a:prstGeom prst="rect">
            <a:avLst/>
          </a:prstGeom>
        </p:spPr>
        <p:txBody>
          <a:bodyPr wrap="square">
            <a:spAutoFit/>
          </a:bodyPr>
          <a:lstStyle/>
          <a:p>
            <a:pPr algn="just"/>
            <a:r>
              <a:rPr lang="ru-RU" sz="1600" dirty="0">
                <a:latin typeface="Arial" pitchFamily="34" charset="0"/>
                <a:cs typeface="Arial" pitchFamily="34" charset="0"/>
              </a:rPr>
              <a:t>Поперечное сечение молекул зависит от температуры, т.к. при одной и той же силе взаимодействия быстрые молекулы испытывают меньшее отклонение, чем более медленные молекулы. Роль сил притяжения более существенна при малых скоростях, т.е. при низких температурах. По сути это учет эффектов реального газа.</a:t>
            </a:r>
          </a:p>
        </p:txBody>
      </p:sp>
      <p:sp>
        <p:nvSpPr>
          <p:cNvPr id="11" name="Oval 10"/>
          <p:cNvSpPr/>
          <p:nvPr/>
        </p:nvSpPr>
        <p:spPr>
          <a:xfrm>
            <a:off x="1485181" y="1179798"/>
            <a:ext cx="648072" cy="648072"/>
          </a:xfrm>
          <a:prstGeom prst="ellipse">
            <a:avLst/>
          </a:prstGeom>
          <a:gradFill flip="none" rotWithShape="1">
            <a:gsLst>
              <a:gs pos="0">
                <a:srgbClr val="FB5F5F"/>
              </a:gs>
              <a:gs pos="100000">
                <a:schemeClr val="accent2">
                  <a:lumMod val="40000"/>
                  <a:lumOff val="60000"/>
                  <a:alpha val="43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2" name="Object 11"/>
          <p:cNvGraphicFramePr>
            <a:graphicFrameLocks noChangeAspect="1"/>
          </p:cNvGraphicFramePr>
          <p:nvPr>
            <p:extLst>
              <p:ext uri="{D42A27DB-BD31-4B8C-83A1-F6EECF244321}">
                <p14:modId xmlns:p14="http://schemas.microsoft.com/office/powerpoint/2010/main" val="2496788766"/>
              </p:ext>
            </p:extLst>
          </p:nvPr>
        </p:nvGraphicFramePr>
        <p:xfrm>
          <a:off x="2114550" y="987425"/>
          <a:ext cx="303213" cy="387350"/>
        </p:xfrm>
        <a:graphic>
          <a:graphicData uri="http://schemas.openxmlformats.org/presentationml/2006/ole">
            <mc:AlternateContent xmlns:mc="http://schemas.openxmlformats.org/markup-compatibility/2006">
              <mc:Choice xmlns:v="urn:schemas-microsoft-com:vml" Requires="v">
                <p:oleObj spid="_x0000_s1794438" name="Equation" r:id="rId7" imgW="177480" imgH="228600" progId="Equation.DSMT4">
                  <p:embed/>
                </p:oleObj>
              </mc:Choice>
              <mc:Fallback>
                <p:oleObj name="Equation" r:id="rId7" imgW="177480" imgH="228600" progId="Equation.DSMT4">
                  <p:embed/>
                  <p:pic>
                    <p:nvPicPr>
                      <p:cNvPr id="0" name=""/>
                      <p:cNvPicPr>
                        <a:picLocks noChangeAspect="1" noChangeArrowheads="1"/>
                      </p:cNvPicPr>
                      <p:nvPr/>
                    </p:nvPicPr>
                    <p:blipFill>
                      <a:blip r:embed="rId8"/>
                      <a:srcRect/>
                      <a:stretch>
                        <a:fillRect/>
                      </a:stretch>
                    </p:blipFill>
                    <p:spPr bwMode="auto">
                      <a:xfrm>
                        <a:off x="2114550" y="987425"/>
                        <a:ext cx="303213"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3" name="Oval 12"/>
          <p:cNvSpPr/>
          <p:nvPr/>
        </p:nvSpPr>
        <p:spPr>
          <a:xfrm>
            <a:off x="299145" y="1225327"/>
            <a:ext cx="144016" cy="14401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Oval 14"/>
          <p:cNvSpPr/>
          <p:nvPr/>
        </p:nvSpPr>
        <p:spPr>
          <a:xfrm>
            <a:off x="299145" y="1639938"/>
            <a:ext cx="144016" cy="144016"/>
          </a:xfrm>
          <a:prstGeom prst="ellipse">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6" name="Straight Connector 15"/>
          <p:cNvCxnSpPr/>
          <p:nvPr/>
        </p:nvCxnSpPr>
        <p:spPr>
          <a:xfrm flipH="1">
            <a:off x="515169" y="1711946"/>
            <a:ext cx="1260000" cy="0"/>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67544" y="1711946"/>
            <a:ext cx="1080000" cy="0"/>
          </a:xfrm>
          <a:prstGeom prst="straightConnector1">
            <a:avLst/>
          </a:prstGeom>
          <a:ln w="41275">
            <a:solidFill>
              <a:srgbClr val="F44A0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554646" y="1283618"/>
            <a:ext cx="1296144" cy="0"/>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1835696" y="836712"/>
            <a:ext cx="504056" cy="446906"/>
          </a:xfrm>
          <a:prstGeom prst="line">
            <a:avLst/>
          </a:prstGeom>
          <a:ln w="25400">
            <a:solidFill>
              <a:schemeClr val="accent4">
                <a:lumMod val="7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1647199" y="1330127"/>
            <a:ext cx="324036" cy="324036"/>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4" name="Straight Arrow Connector 13"/>
          <p:cNvCxnSpPr/>
          <p:nvPr/>
        </p:nvCxnSpPr>
        <p:spPr>
          <a:xfrm>
            <a:off x="467624" y="1297335"/>
            <a:ext cx="720000" cy="0"/>
          </a:xfrm>
          <a:prstGeom prst="straightConnector1">
            <a:avLst/>
          </a:prstGeom>
          <a:ln w="41275">
            <a:solidFill>
              <a:srgbClr val="4110F6"/>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775169" y="1711946"/>
            <a:ext cx="924623" cy="157261"/>
          </a:xfrm>
          <a:prstGeom prst="line">
            <a:avLst/>
          </a:prstGeom>
          <a:ln w="25400">
            <a:solidFill>
              <a:schemeClr val="accent4">
                <a:lumMod val="7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cxnSp>
      <p:graphicFrame>
        <p:nvGraphicFramePr>
          <p:cNvPr id="28" name="Object 27"/>
          <p:cNvGraphicFramePr>
            <a:graphicFrameLocks noChangeAspect="1"/>
          </p:cNvGraphicFramePr>
          <p:nvPr>
            <p:extLst>
              <p:ext uri="{D42A27DB-BD31-4B8C-83A1-F6EECF244321}">
                <p14:modId xmlns:p14="http://schemas.microsoft.com/office/powerpoint/2010/main" val="3124429626"/>
              </p:ext>
            </p:extLst>
          </p:nvPr>
        </p:nvGraphicFramePr>
        <p:xfrm>
          <a:off x="2076450" y="1836738"/>
          <a:ext cx="325438" cy="387350"/>
        </p:xfrm>
        <a:graphic>
          <a:graphicData uri="http://schemas.openxmlformats.org/presentationml/2006/ole">
            <mc:AlternateContent xmlns:mc="http://schemas.openxmlformats.org/markup-compatibility/2006">
              <mc:Choice xmlns:v="urn:schemas-microsoft-com:vml" Requires="v">
                <p:oleObj spid="_x0000_s1794439" name="Equation" r:id="rId9" imgW="190440" imgH="228600" progId="Equation.DSMT4">
                  <p:embed/>
                </p:oleObj>
              </mc:Choice>
              <mc:Fallback>
                <p:oleObj name="Equation" r:id="rId9" imgW="190440" imgH="228600" progId="Equation.DSMT4">
                  <p:embed/>
                  <p:pic>
                    <p:nvPicPr>
                      <p:cNvPr id="0" name=""/>
                      <p:cNvPicPr>
                        <a:picLocks noChangeAspect="1" noChangeArrowheads="1"/>
                      </p:cNvPicPr>
                      <p:nvPr/>
                    </p:nvPicPr>
                    <p:blipFill>
                      <a:blip r:embed="rId10"/>
                      <a:srcRect/>
                      <a:stretch>
                        <a:fillRect/>
                      </a:stretch>
                    </p:blipFill>
                    <p:spPr bwMode="auto">
                      <a:xfrm>
                        <a:off x="2076450" y="1836738"/>
                        <a:ext cx="325438"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2128926829"/>
              </p:ext>
            </p:extLst>
          </p:nvPr>
        </p:nvGraphicFramePr>
        <p:xfrm>
          <a:off x="595588" y="1892846"/>
          <a:ext cx="823912" cy="387350"/>
        </p:xfrm>
        <a:graphic>
          <a:graphicData uri="http://schemas.openxmlformats.org/presentationml/2006/ole">
            <mc:AlternateContent xmlns:mc="http://schemas.openxmlformats.org/markup-compatibility/2006">
              <mc:Choice xmlns:v="urn:schemas-microsoft-com:vml" Requires="v">
                <p:oleObj spid="_x0000_s1794440" name="Equation" r:id="rId11" imgW="482400" imgH="228600" progId="Equation.DSMT4">
                  <p:embed/>
                </p:oleObj>
              </mc:Choice>
              <mc:Fallback>
                <p:oleObj name="Equation" r:id="rId11" imgW="482400" imgH="228600" progId="Equation.DSMT4">
                  <p:embed/>
                  <p:pic>
                    <p:nvPicPr>
                      <p:cNvPr id="0" name=""/>
                      <p:cNvPicPr>
                        <a:picLocks noChangeAspect="1" noChangeArrowheads="1"/>
                      </p:cNvPicPr>
                      <p:nvPr/>
                    </p:nvPicPr>
                    <p:blipFill>
                      <a:blip r:embed="rId12"/>
                      <a:srcRect/>
                      <a:stretch>
                        <a:fillRect/>
                      </a:stretch>
                    </p:blipFill>
                    <p:spPr bwMode="auto">
                      <a:xfrm>
                        <a:off x="595588" y="1892846"/>
                        <a:ext cx="823912"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0" name="Rectangle 29"/>
          <p:cNvSpPr/>
          <p:nvPr/>
        </p:nvSpPr>
        <p:spPr>
          <a:xfrm>
            <a:off x="2987824" y="2636912"/>
            <a:ext cx="5976664" cy="1077218"/>
          </a:xfrm>
          <a:prstGeom prst="rect">
            <a:avLst/>
          </a:prstGeom>
        </p:spPr>
        <p:txBody>
          <a:bodyPr wrap="square">
            <a:spAutoFit/>
          </a:bodyPr>
          <a:lstStyle/>
          <a:p>
            <a:pPr algn="just"/>
            <a:r>
              <a:rPr lang="ru-RU" sz="1600" dirty="0">
                <a:latin typeface="Arial" pitchFamily="34" charset="0"/>
                <a:cs typeface="Arial" pitchFamily="34" charset="0"/>
              </a:rPr>
              <a:t>Формула </a:t>
            </a:r>
            <a:r>
              <a:rPr lang="ru-RU" sz="1600" dirty="0" err="1">
                <a:latin typeface="Arial" pitchFamily="34" charset="0"/>
                <a:cs typeface="Arial" pitchFamily="34" charset="0"/>
              </a:rPr>
              <a:t>Сёзерленда</a:t>
            </a:r>
            <a:r>
              <a:rPr lang="ru-RU" sz="1600" dirty="0">
                <a:latin typeface="Arial" pitchFamily="34" charset="0"/>
                <a:cs typeface="Arial" pitchFamily="34" charset="0"/>
              </a:rPr>
              <a:t> (</a:t>
            </a:r>
            <a:r>
              <a:rPr lang="en-US" sz="1600" dirty="0">
                <a:latin typeface="Arial" pitchFamily="34" charset="0"/>
                <a:cs typeface="Arial" pitchFamily="34" charset="0"/>
              </a:rPr>
              <a:t>Sutherland</a:t>
            </a:r>
            <a:r>
              <a:rPr lang="ru-RU" sz="1600" dirty="0">
                <a:latin typeface="Arial" pitchFamily="34" charset="0"/>
                <a:cs typeface="Arial" pitchFamily="34" charset="0"/>
              </a:rPr>
              <a:t>) учитывает слабое притяжение между молекулами – с увеличением скорости молекул, т.е. с повышением температуры газа, поперечное сечение молекул уменьшается.</a:t>
            </a:r>
          </a:p>
        </p:txBody>
      </p:sp>
      <p:graphicFrame>
        <p:nvGraphicFramePr>
          <p:cNvPr id="31" name="Object 30"/>
          <p:cNvGraphicFramePr>
            <a:graphicFrameLocks noChangeAspect="1"/>
          </p:cNvGraphicFramePr>
          <p:nvPr>
            <p:extLst>
              <p:ext uri="{D42A27DB-BD31-4B8C-83A1-F6EECF244321}">
                <p14:modId xmlns:p14="http://schemas.microsoft.com/office/powerpoint/2010/main" val="2594325720"/>
              </p:ext>
            </p:extLst>
          </p:nvPr>
        </p:nvGraphicFramePr>
        <p:xfrm>
          <a:off x="131763" y="4732338"/>
          <a:ext cx="2617787" cy="776287"/>
        </p:xfrm>
        <a:graphic>
          <a:graphicData uri="http://schemas.openxmlformats.org/presentationml/2006/ole">
            <mc:AlternateContent xmlns:mc="http://schemas.openxmlformats.org/markup-compatibility/2006">
              <mc:Choice xmlns:v="urn:schemas-microsoft-com:vml" Requires="v">
                <p:oleObj spid="_x0000_s1794441" name="Equation" r:id="rId13" imgW="1371600" imgH="457200" progId="Equation.DSMT4">
                  <p:embed/>
                </p:oleObj>
              </mc:Choice>
              <mc:Fallback>
                <p:oleObj name="Equation" r:id="rId13" imgW="1371600" imgH="457200" progId="Equation.DSMT4">
                  <p:embed/>
                  <p:pic>
                    <p:nvPicPr>
                      <p:cNvPr id="0" name="Object 6"/>
                      <p:cNvPicPr>
                        <a:picLocks noChangeAspect="1" noChangeArrowheads="1"/>
                      </p:cNvPicPr>
                      <p:nvPr/>
                    </p:nvPicPr>
                    <p:blipFill>
                      <a:blip r:embed="rId14"/>
                      <a:srcRect/>
                      <a:stretch>
                        <a:fillRect/>
                      </a:stretch>
                    </p:blipFill>
                    <p:spPr bwMode="auto">
                      <a:xfrm>
                        <a:off x="131763" y="4732338"/>
                        <a:ext cx="2617787" cy="7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 name="Rectangle 31"/>
          <p:cNvSpPr/>
          <p:nvPr/>
        </p:nvSpPr>
        <p:spPr>
          <a:xfrm>
            <a:off x="107504" y="5733256"/>
            <a:ext cx="8948041" cy="1077218"/>
          </a:xfrm>
          <a:prstGeom prst="rect">
            <a:avLst/>
          </a:prstGeom>
        </p:spPr>
        <p:txBody>
          <a:bodyPr wrap="square">
            <a:spAutoFit/>
          </a:bodyPr>
          <a:lstStyle/>
          <a:p>
            <a:pPr algn="just"/>
            <a:r>
              <a:rPr lang="ru-RU" sz="1600" dirty="0">
                <a:latin typeface="Arial" pitchFamily="34" charset="0"/>
                <a:cs typeface="Arial" pitchFamily="34" charset="0"/>
              </a:rPr>
              <a:t>Факт зависимости длины свободного пробега от температуры показывает, что в реальности молекулы не являются абсолютно твердыми шариками и размеры частиц определяются расстоянием между ними при максимальном сближении, которое зависит от энергии </a:t>
            </a:r>
            <a:r>
              <a:rPr lang="ru-RU" sz="1600" dirty="0" smtClean="0">
                <a:latin typeface="Arial" pitchFamily="34" charset="0"/>
                <a:cs typeface="Arial" pitchFamily="34" charset="0"/>
              </a:rPr>
              <a:t>сталкивающихся частиц</a:t>
            </a:r>
            <a:endParaRPr lang="ru-RU" sz="1600" dirty="0">
              <a:latin typeface="Arial" pitchFamily="34" charset="0"/>
              <a:cs typeface="Arial" pitchFamily="34" charset="0"/>
            </a:endParaRPr>
          </a:p>
        </p:txBody>
      </p:sp>
    </p:spTree>
    <p:extLst>
      <p:ext uri="{BB962C8B-B14F-4D97-AF65-F5344CB8AC3E}">
        <p14:creationId xmlns:p14="http://schemas.microsoft.com/office/powerpoint/2010/main" val="4083574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Rot="1" noChangeArrowheads="1"/>
          </p:cNvSpPr>
          <p:nvPr/>
        </p:nvSpPr>
        <p:spPr bwMode="auto">
          <a:xfrm>
            <a:off x="611560" y="36541"/>
            <a:ext cx="8064897" cy="686168"/>
          </a:xfrm>
          <a:prstGeom prst="rect">
            <a:avLst/>
          </a:prstGeom>
          <a:noFill/>
          <a:ln w="9525">
            <a:noFill/>
            <a:miter lim="800000"/>
            <a:headEnd/>
            <a:tailEnd/>
          </a:ln>
        </p:spPr>
        <p:txBody>
          <a:bodyPr anchor="ctr"/>
          <a:lstStyle/>
          <a:p>
            <a:pPr algn="ctr">
              <a:defRPr/>
            </a:pPr>
            <a:r>
              <a:rPr lang="ru-RU" sz="2800" b="1" kern="0" dirty="0">
                <a:solidFill>
                  <a:srgbClr val="003399"/>
                </a:solidFill>
                <a:latin typeface="Arial" pitchFamily="34" charset="0"/>
                <a:cs typeface="Arial" pitchFamily="34" charset="0"/>
              </a:rPr>
              <a:t>Средний свободный пролет вдоль оси </a:t>
            </a:r>
            <a:r>
              <a:rPr lang="en-US" sz="2800" b="1" kern="0" dirty="0">
                <a:solidFill>
                  <a:srgbClr val="003399"/>
                </a:solidFill>
                <a:latin typeface="Arial" pitchFamily="34" charset="0"/>
                <a:cs typeface="Arial" pitchFamily="34" charset="0"/>
              </a:rPr>
              <a:t>Z</a:t>
            </a:r>
            <a:endParaRPr lang="ru-RU" sz="2800" b="1" kern="0" dirty="0">
              <a:solidFill>
                <a:srgbClr val="003399"/>
              </a:solidFill>
              <a:latin typeface="Arial" pitchFamily="34" charset="0"/>
              <a:cs typeface="Arial" pitchFamily="34" charset="0"/>
            </a:endParaRPr>
          </a:p>
        </p:txBody>
      </p:sp>
      <p:cxnSp>
        <p:nvCxnSpPr>
          <p:cNvPr id="6" name="Straight Connector 5"/>
          <p:cNvCxnSpPr/>
          <p:nvPr/>
        </p:nvCxnSpPr>
        <p:spPr>
          <a:xfrm flipH="1">
            <a:off x="790997" y="2247779"/>
            <a:ext cx="2448272" cy="0"/>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sp>
        <p:nvSpPr>
          <p:cNvPr id="7" name="Parallelogram 6"/>
          <p:cNvSpPr/>
          <p:nvPr/>
        </p:nvSpPr>
        <p:spPr>
          <a:xfrm rot="8918217">
            <a:off x="939913" y="2066054"/>
            <a:ext cx="710281" cy="363450"/>
          </a:xfrm>
          <a:prstGeom prst="parallelogram">
            <a:avLst>
              <a:gd name="adj" fmla="val 65518"/>
            </a:avLst>
          </a:prstGeom>
          <a:solidFill>
            <a:schemeClr val="accent1">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2" name="Object 11"/>
          <p:cNvGraphicFramePr>
            <a:graphicFrameLocks noChangeAspect="1"/>
          </p:cNvGraphicFramePr>
          <p:nvPr>
            <p:extLst>
              <p:ext uri="{D42A27DB-BD31-4B8C-83A1-F6EECF244321}">
                <p14:modId xmlns:p14="http://schemas.microsoft.com/office/powerpoint/2010/main" val="1852112776"/>
              </p:ext>
            </p:extLst>
          </p:nvPr>
        </p:nvGraphicFramePr>
        <p:xfrm>
          <a:off x="2883595" y="2332238"/>
          <a:ext cx="215900" cy="214312"/>
        </p:xfrm>
        <a:graphic>
          <a:graphicData uri="http://schemas.openxmlformats.org/presentationml/2006/ole">
            <mc:AlternateContent xmlns:mc="http://schemas.openxmlformats.org/markup-compatibility/2006">
              <mc:Choice xmlns:v="urn:schemas-microsoft-com:vml" Requires="v">
                <p:oleObj spid="_x0000_s1805735" name="Equation" r:id="rId3" imgW="126720" imgH="126720" progId="Equation.DSMT4">
                  <p:embed/>
                </p:oleObj>
              </mc:Choice>
              <mc:Fallback>
                <p:oleObj name="Equation" r:id="rId3" imgW="126720" imgH="126720" progId="Equation.DSMT4">
                  <p:embed/>
                  <p:pic>
                    <p:nvPicPr>
                      <p:cNvPr id="0" name="Object 28"/>
                      <p:cNvPicPr>
                        <a:picLocks noChangeAspect="1" noChangeArrowheads="1"/>
                      </p:cNvPicPr>
                      <p:nvPr/>
                    </p:nvPicPr>
                    <p:blipFill>
                      <a:blip r:embed="rId4"/>
                      <a:srcRect/>
                      <a:stretch>
                        <a:fillRect/>
                      </a:stretch>
                    </p:blipFill>
                    <p:spPr bwMode="auto">
                      <a:xfrm>
                        <a:off x="2883595" y="2332238"/>
                        <a:ext cx="2159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13" name="Cube 12"/>
          <p:cNvSpPr/>
          <p:nvPr/>
        </p:nvSpPr>
        <p:spPr>
          <a:xfrm>
            <a:off x="2605311" y="980728"/>
            <a:ext cx="432048" cy="432048"/>
          </a:xfrm>
          <a:prstGeom prst="cube">
            <a:avLst/>
          </a:prstGeom>
          <a:solidFill>
            <a:schemeClr val="bg2">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4" name="Object 13"/>
          <p:cNvGraphicFramePr>
            <a:graphicFrameLocks noChangeAspect="1"/>
          </p:cNvGraphicFramePr>
          <p:nvPr>
            <p:extLst>
              <p:ext uri="{D42A27DB-BD31-4B8C-83A1-F6EECF244321}">
                <p14:modId xmlns:p14="http://schemas.microsoft.com/office/powerpoint/2010/main" val="2023868164"/>
              </p:ext>
            </p:extLst>
          </p:nvPr>
        </p:nvGraphicFramePr>
        <p:xfrm>
          <a:off x="3095253" y="1111622"/>
          <a:ext cx="409575" cy="300038"/>
        </p:xfrm>
        <a:graphic>
          <a:graphicData uri="http://schemas.openxmlformats.org/presentationml/2006/ole">
            <mc:AlternateContent xmlns:mc="http://schemas.openxmlformats.org/markup-compatibility/2006">
              <mc:Choice xmlns:v="urn:schemas-microsoft-com:vml" Requires="v">
                <p:oleObj spid="_x0000_s1805736" name="Equation" r:id="rId5" imgW="241200" imgH="177480" progId="Equation.DSMT4">
                  <p:embed/>
                </p:oleObj>
              </mc:Choice>
              <mc:Fallback>
                <p:oleObj name="Equation" r:id="rId5" imgW="241200" imgH="177480" progId="Equation.DSMT4">
                  <p:embed/>
                  <p:pic>
                    <p:nvPicPr>
                      <p:cNvPr id="0" name=""/>
                      <p:cNvPicPr>
                        <a:picLocks noChangeAspect="1" noChangeArrowheads="1"/>
                      </p:cNvPicPr>
                      <p:nvPr/>
                    </p:nvPicPr>
                    <p:blipFill>
                      <a:blip r:embed="rId6"/>
                      <a:srcRect/>
                      <a:stretch>
                        <a:fillRect/>
                      </a:stretch>
                    </p:blipFill>
                    <p:spPr bwMode="auto">
                      <a:xfrm>
                        <a:off x="3095253" y="1111622"/>
                        <a:ext cx="4095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15" name="Straight Connector 14"/>
          <p:cNvCxnSpPr/>
          <p:nvPr/>
        </p:nvCxnSpPr>
        <p:spPr>
          <a:xfrm flipH="1">
            <a:off x="1296219" y="1196752"/>
            <a:ext cx="1525116" cy="1043412"/>
          </a:xfrm>
          <a:prstGeom prst="line">
            <a:avLst/>
          </a:prstGeom>
          <a:ln w="41275">
            <a:solidFill>
              <a:schemeClr val="tx2">
                <a:lumMod val="75000"/>
              </a:schemeClr>
            </a:solidFill>
            <a:headEnd type="triangle" w="med" len="lg"/>
            <a:tailEnd type="none" w="lg" len="med"/>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1409166">
            <a:off x="1096765" y="713071"/>
            <a:ext cx="2031335" cy="1870415"/>
          </a:xfrm>
          <a:prstGeom prst="arc">
            <a:avLst/>
          </a:prstGeom>
          <a:ln w="31750">
            <a:solidFill>
              <a:srgbClr val="4110F6"/>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aphicFrame>
        <p:nvGraphicFramePr>
          <p:cNvPr id="19" name="Object 18"/>
          <p:cNvGraphicFramePr>
            <a:graphicFrameLocks noChangeAspect="1"/>
          </p:cNvGraphicFramePr>
          <p:nvPr>
            <p:extLst>
              <p:ext uri="{D42A27DB-BD31-4B8C-83A1-F6EECF244321}">
                <p14:modId xmlns:p14="http://schemas.microsoft.com/office/powerpoint/2010/main" val="3295321746"/>
              </p:ext>
            </p:extLst>
          </p:nvPr>
        </p:nvGraphicFramePr>
        <p:xfrm>
          <a:off x="1798886" y="1943671"/>
          <a:ext cx="215900" cy="300037"/>
        </p:xfrm>
        <a:graphic>
          <a:graphicData uri="http://schemas.openxmlformats.org/presentationml/2006/ole">
            <mc:AlternateContent xmlns:mc="http://schemas.openxmlformats.org/markup-compatibility/2006">
              <mc:Choice xmlns:v="urn:schemas-microsoft-com:vml" Requires="v">
                <p:oleObj spid="_x0000_s1805737" name="Equation" r:id="rId7" imgW="126720" imgH="177480" progId="Equation.DSMT4">
                  <p:embed/>
                </p:oleObj>
              </mc:Choice>
              <mc:Fallback>
                <p:oleObj name="Equation" r:id="rId7" imgW="126720" imgH="177480" progId="Equation.DSMT4">
                  <p:embed/>
                  <p:pic>
                    <p:nvPicPr>
                      <p:cNvPr id="0" name=""/>
                      <p:cNvPicPr>
                        <a:picLocks noChangeAspect="1" noChangeArrowheads="1"/>
                      </p:cNvPicPr>
                      <p:nvPr/>
                    </p:nvPicPr>
                    <p:blipFill>
                      <a:blip r:embed="rId8"/>
                      <a:srcRect/>
                      <a:stretch>
                        <a:fillRect/>
                      </a:stretch>
                    </p:blipFill>
                    <p:spPr bwMode="auto">
                      <a:xfrm>
                        <a:off x="1798886" y="1943671"/>
                        <a:ext cx="21590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20" name="Straight Connector 19"/>
          <p:cNvCxnSpPr/>
          <p:nvPr/>
        </p:nvCxnSpPr>
        <p:spPr>
          <a:xfrm>
            <a:off x="1871117" y="1196752"/>
            <a:ext cx="829879" cy="0"/>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296219" y="794717"/>
            <a:ext cx="0" cy="1422351"/>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251520" y="2240165"/>
            <a:ext cx="1078954" cy="612771"/>
          </a:xfrm>
          <a:prstGeom prst="line">
            <a:avLst/>
          </a:prstGeom>
          <a:ln w="41275">
            <a:solidFill>
              <a:schemeClr val="tx1"/>
            </a:solidFill>
            <a:headEnd type="stealth" w="lg" len="lg"/>
            <a:tailEnd type="none" w="lg" len="med"/>
          </a:ln>
        </p:spPr>
        <p:style>
          <a:lnRef idx="1">
            <a:schemeClr val="accent1"/>
          </a:lnRef>
          <a:fillRef idx="0">
            <a:schemeClr val="accent1"/>
          </a:fillRef>
          <a:effectRef idx="0">
            <a:schemeClr val="accent1"/>
          </a:effectRef>
          <a:fontRef idx="minor">
            <a:schemeClr val="tx1"/>
          </a:fontRef>
        </p:style>
      </p:cxnSp>
      <p:graphicFrame>
        <p:nvGraphicFramePr>
          <p:cNvPr id="30" name="Object 29"/>
          <p:cNvGraphicFramePr>
            <a:graphicFrameLocks noChangeAspect="1"/>
          </p:cNvGraphicFramePr>
          <p:nvPr>
            <p:extLst>
              <p:ext uri="{D42A27DB-BD31-4B8C-83A1-F6EECF244321}">
                <p14:modId xmlns:p14="http://schemas.microsoft.com/office/powerpoint/2010/main" val="526868527"/>
              </p:ext>
            </p:extLst>
          </p:nvPr>
        </p:nvGraphicFramePr>
        <p:xfrm>
          <a:off x="938795" y="836662"/>
          <a:ext cx="215900" cy="234950"/>
        </p:xfrm>
        <a:graphic>
          <a:graphicData uri="http://schemas.openxmlformats.org/presentationml/2006/ole">
            <mc:AlternateContent xmlns:mc="http://schemas.openxmlformats.org/markup-compatibility/2006">
              <mc:Choice xmlns:v="urn:schemas-microsoft-com:vml" Requires="v">
                <p:oleObj spid="_x0000_s1805738" name="Equation" r:id="rId9" imgW="126720" imgH="139680" progId="Equation.DSMT4">
                  <p:embed/>
                </p:oleObj>
              </mc:Choice>
              <mc:Fallback>
                <p:oleObj name="Equation" r:id="rId9" imgW="126720" imgH="139680" progId="Equation.DSMT4">
                  <p:embed/>
                  <p:pic>
                    <p:nvPicPr>
                      <p:cNvPr id="0" name=""/>
                      <p:cNvPicPr>
                        <a:picLocks noChangeAspect="1" noChangeArrowheads="1"/>
                      </p:cNvPicPr>
                      <p:nvPr/>
                    </p:nvPicPr>
                    <p:blipFill>
                      <a:blip r:embed="rId10"/>
                      <a:srcRect/>
                      <a:stretch>
                        <a:fillRect/>
                      </a:stretch>
                    </p:blipFill>
                    <p:spPr bwMode="auto">
                      <a:xfrm>
                        <a:off x="938795" y="836662"/>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3246111574"/>
              </p:ext>
            </p:extLst>
          </p:nvPr>
        </p:nvGraphicFramePr>
        <p:xfrm>
          <a:off x="311398" y="2408808"/>
          <a:ext cx="238125" cy="277813"/>
        </p:xfrm>
        <a:graphic>
          <a:graphicData uri="http://schemas.openxmlformats.org/presentationml/2006/ole">
            <mc:AlternateContent xmlns:mc="http://schemas.openxmlformats.org/markup-compatibility/2006">
              <mc:Choice xmlns:v="urn:schemas-microsoft-com:vml" Requires="v">
                <p:oleObj spid="_x0000_s1805739" name="Equation" r:id="rId11" imgW="139680" imgH="164880" progId="Equation.DSMT4">
                  <p:embed/>
                </p:oleObj>
              </mc:Choice>
              <mc:Fallback>
                <p:oleObj name="Equation" r:id="rId11" imgW="139680" imgH="164880" progId="Equation.DSMT4">
                  <p:embed/>
                  <p:pic>
                    <p:nvPicPr>
                      <p:cNvPr id="0" name=""/>
                      <p:cNvPicPr>
                        <a:picLocks noChangeAspect="1" noChangeArrowheads="1"/>
                      </p:cNvPicPr>
                      <p:nvPr/>
                    </p:nvPicPr>
                    <p:blipFill>
                      <a:blip r:embed="rId12"/>
                      <a:srcRect/>
                      <a:stretch>
                        <a:fillRect/>
                      </a:stretch>
                    </p:blipFill>
                    <p:spPr bwMode="auto">
                      <a:xfrm>
                        <a:off x="311398" y="2408808"/>
                        <a:ext cx="2381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cxnSp>
        <p:nvCxnSpPr>
          <p:cNvPr id="34" name="Straight Connector 33"/>
          <p:cNvCxnSpPr/>
          <p:nvPr/>
        </p:nvCxnSpPr>
        <p:spPr>
          <a:xfrm flipV="1">
            <a:off x="2020150" y="1221980"/>
            <a:ext cx="685863" cy="321083"/>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2323015" y="1313311"/>
            <a:ext cx="453762" cy="459505"/>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2821335" y="1245791"/>
            <a:ext cx="0" cy="587722"/>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2854896" y="1245791"/>
            <a:ext cx="384373" cy="520202"/>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112432" y="908720"/>
            <a:ext cx="651081" cy="264108"/>
          </a:xfrm>
          <a:prstGeom prst="line">
            <a:avLst/>
          </a:prstGeom>
          <a:ln w="41275">
            <a:solidFill>
              <a:schemeClr val="accent2">
                <a:lumMod val="75000"/>
              </a:schemeClr>
            </a:solidFill>
            <a:headEnd type="arrow" w="med" len="lg"/>
            <a:tailEnd type="none" w="lg" len="med"/>
          </a:ln>
        </p:spPr>
        <p:style>
          <a:lnRef idx="1">
            <a:schemeClr val="accent1"/>
          </a:lnRef>
          <a:fillRef idx="0">
            <a:schemeClr val="accent1"/>
          </a:fillRef>
          <a:effectRef idx="0">
            <a:schemeClr val="accent1"/>
          </a:effectRef>
          <a:fontRef idx="minor">
            <a:schemeClr val="tx1"/>
          </a:fontRef>
        </p:style>
      </p:cxnSp>
      <p:graphicFrame>
        <p:nvGraphicFramePr>
          <p:cNvPr id="48" name="Object 47"/>
          <p:cNvGraphicFramePr>
            <a:graphicFrameLocks noChangeAspect="1"/>
          </p:cNvGraphicFramePr>
          <p:nvPr>
            <p:extLst>
              <p:ext uri="{D42A27DB-BD31-4B8C-83A1-F6EECF244321}">
                <p14:modId xmlns:p14="http://schemas.microsoft.com/office/powerpoint/2010/main" val="283018443"/>
              </p:ext>
            </p:extLst>
          </p:nvPr>
        </p:nvGraphicFramePr>
        <p:xfrm>
          <a:off x="625723" y="1802383"/>
          <a:ext cx="366713" cy="298450"/>
        </p:xfrm>
        <a:graphic>
          <a:graphicData uri="http://schemas.openxmlformats.org/presentationml/2006/ole">
            <mc:AlternateContent xmlns:mc="http://schemas.openxmlformats.org/markup-compatibility/2006">
              <mc:Choice xmlns:v="urn:schemas-microsoft-com:vml" Requires="v">
                <p:oleObj spid="_x0000_s1805740" name="Equation" r:id="rId13" imgW="215640" imgH="177480" progId="Equation.DSMT4">
                  <p:embed/>
                </p:oleObj>
              </mc:Choice>
              <mc:Fallback>
                <p:oleObj name="Equation" r:id="rId13" imgW="215640" imgH="177480" progId="Equation.DSMT4">
                  <p:embed/>
                  <p:pic>
                    <p:nvPicPr>
                      <p:cNvPr id="0" name=""/>
                      <p:cNvPicPr>
                        <a:picLocks noChangeAspect="1" noChangeArrowheads="1"/>
                      </p:cNvPicPr>
                      <p:nvPr/>
                    </p:nvPicPr>
                    <p:blipFill>
                      <a:blip r:embed="rId14"/>
                      <a:srcRect/>
                      <a:stretch>
                        <a:fillRect/>
                      </a:stretch>
                    </p:blipFill>
                    <p:spPr bwMode="auto">
                      <a:xfrm>
                        <a:off x="625723" y="1802383"/>
                        <a:ext cx="366713"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49" name="Rectangle 48"/>
          <p:cNvSpPr/>
          <p:nvPr/>
        </p:nvSpPr>
        <p:spPr>
          <a:xfrm>
            <a:off x="3851921" y="843912"/>
            <a:ext cx="5040560" cy="1077218"/>
          </a:xfrm>
          <a:prstGeom prst="rect">
            <a:avLst/>
          </a:prstGeom>
        </p:spPr>
        <p:txBody>
          <a:bodyPr wrap="square">
            <a:spAutoFit/>
          </a:bodyPr>
          <a:lstStyle/>
          <a:p>
            <a:pPr algn="just"/>
            <a:r>
              <a:rPr lang="ru-RU" sz="1600" dirty="0">
                <a:latin typeface="Arial" pitchFamily="34" charset="0"/>
                <a:cs typeface="Arial" pitchFamily="34" charset="0"/>
              </a:rPr>
              <a:t>На каком среднем расстоянии по оси </a:t>
            </a:r>
            <a:r>
              <a:rPr lang="en-US" sz="1600" dirty="0">
                <a:latin typeface="Arial" pitchFamily="34" charset="0"/>
                <a:cs typeface="Arial" pitchFamily="34" charset="0"/>
              </a:rPr>
              <a:t>Z </a:t>
            </a:r>
            <a:r>
              <a:rPr lang="ru-RU" sz="1600" dirty="0">
                <a:latin typeface="Arial" pitchFamily="34" charset="0"/>
                <a:cs typeface="Arial" pitchFamily="34" charset="0"/>
              </a:rPr>
              <a:t>испытали последнее столкновение молекулы, пересёкшие площадку </a:t>
            </a:r>
            <a:r>
              <a:rPr lang="en-US" sz="1600" dirty="0" err="1">
                <a:latin typeface="Arial" pitchFamily="34" charset="0"/>
                <a:cs typeface="Arial" pitchFamily="34" charset="0"/>
              </a:rPr>
              <a:t>dS</a:t>
            </a:r>
            <a:r>
              <a:rPr lang="en-US" sz="1600" dirty="0">
                <a:latin typeface="Arial" pitchFamily="34" charset="0"/>
                <a:cs typeface="Arial" pitchFamily="34" charset="0"/>
              </a:rPr>
              <a:t>, </a:t>
            </a:r>
            <a:r>
              <a:rPr lang="ru-RU" sz="1600" dirty="0">
                <a:latin typeface="Arial" pitchFamily="34" charset="0"/>
                <a:cs typeface="Arial" pitchFamily="34" charset="0"/>
              </a:rPr>
              <a:t>расположенную в начале координат перпендикулярно оси </a:t>
            </a:r>
            <a:r>
              <a:rPr lang="en-US" sz="1600" dirty="0">
                <a:latin typeface="Arial" pitchFamily="34" charset="0"/>
                <a:cs typeface="Arial" pitchFamily="34" charset="0"/>
              </a:rPr>
              <a:t>Z ?</a:t>
            </a:r>
            <a:endParaRPr lang="ru-RU" sz="1600" dirty="0">
              <a:latin typeface="Arial" pitchFamily="34" charset="0"/>
              <a:cs typeface="Arial" pitchFamily="34" charset="0"/>
            </a:endParaRPr>
          </a:p>
        </p:txBody>
      </p:sp>
      <p:graphicFrame>
        <p:nvGraphicFramePr>
          <p:cNvPr id="50" name="Object 49"/>
          <p:cNvGraphicFramePr>
            <a:graphicFrameLocks noChangeAspect="1"/>
          </p:cNvGraphicFramePr>
          <p:nvPr>
            <p:extLst>
              <p:ext uri="{D42A27DB-BD31-4B8C-83A1-F6EECF244321}">
                <p14:modId xmlns:p14="http://schemas.microsoft.com/office/powerpoint/2010/main" val="674241071"/>
              </p:ext>
            </p:extLst>
          </p:nvPr>
        </p:nvGraphicFramePr>
        <p:xfrm>
          <a:off x="3416808" y="2210918"/>
          <a:ext cx="2238375" cy="385762"/>
        </p:xfrm>
        <a:graphic>
          <a:graphicData uri="http://schemas.openxmlformats.org/presentationml/2006/ole">
            <mc:AlternateContent xmlns:mc="http://schemas.openxmlformats.org/markup-compatibility/2006">
              <mc:Choice xmlns:v="urn:schemas-microsoft-com:vml" Requires="v">
                <p:oleObj spid="_x0000_s1805741" name="Equation" r:id="rId15" imgW="1320480" imgH="228600" progId="Equation.DSMT4">
                  <p:embed/>
                </p:oleObj>
              </mc:Choice>
              <mc:Fallback>
                <p:oleObj name="Equation" r:id="rId15" imgW="1320480" imgH="228600" progId="Equation.DSMT4">
                  <p:embed/>
                  <p:pic>
                    <p:nvPicPr>
                      <p:cNvPr id="0" name=""/>
                      <p:cNvPicPr>
                        <a:picLocks noChangeAspect="1" noChangeArrowheads="1"/>
                      </p:cNvPicPr>
                      <p:nvPr/>
                    </p:nvPicPr>
                    <p:blipFill>
                      <a:blip r:embed="rId16"/>
                      <a:srcRect/>
                      <a:stretch>
                        <a:fillRect/>
                      </a:stretch>
                    </p:blipFill>
                    <p:spPr bwMode="auto">
                      <a:xfrm>
                        <a:off x="3416808" y="2210918"/>
                        <a:ext cx="2238375"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51" name="Rectangle 50"/>
          <p:cNvSpPr/>
          <p:nvPr/>
        </p:nvSpPr>
        <p:spPr>
          <a:xfrm>
            <a:off x="5796136" y="2021939"/>
            <a:ext cx="3240360" cy="830997"/>
          </a:xfrm>
          <a:prstGeom prst="rect">
            <a:avLst/>
          </a:prstGeom>
        </p:spPr>
        <p:txBody>
          <a:bodyPr wrap="square">
            <a:spAutoFit/>
          </a:bodyPr>
          <a:lstStyle/>
          <a:p>
            <a:pPr algn="just"/>
            <a:r>
              <a:rPr lang="ru-RU" sz="1600" dirty="0">
                <a:latin typeface="Arial" pitchFamily="34" charset="0"/>
                <a:cs typeface="Arial" pitchFamily="34" charset="0"/>
              </a:rPr>
              <a:t>Бесконечно малый объем в пространстве в сферических координатах с полярной осью </a:t>
            </a:r>
            <a:r>
              <a:rPr lang="en-US" sz="1600" dirty="0">
                <a:latin typeface="Arial" pitchFamily="34" charset="0"/>
                <a:cs typeface="Arial" pitchFamily="34" charset="0"/>
              </a:rPr>
              <a:t>Z</a:t>
            </a:r>
            <a:endParaRPr lang="ru-RU" sz="1600" dirty="0">
              <a:latin typeface="Arial" pitchFamily="34" charset="0"/>
              <a:cs typeface="Arial" pitchFamily="34" charset="0"/>
            </a:endParaRPr>
          </a:p>
        </p:txBody>
      </p:sp>
      <p:graphicFrame>
        <p:nvGraphicFramePr>
          <p:cNvPr id="52" name="Object 51"/>
          <p:cNvGraphicFramePr>
            <a:graphicFrameLocks noChangeAspect="1"/>
          </p:cNvGraphicFramePr>
          <p:nvPr>
            <p:extLst>
              <p:ext uri="{D42A27DB-BD31-4B8C-83A1-F6EECF244321}">
                <p14:modId xmlns:p14="http://schemas.microsoft.com/office/powerpoint/2010/main" val="899465817"/>
              </p:ext>
            </p:extLst>
          </p:nvPr>
        </p:nvGraphicFramePr>
        <p:xfrm>
          <a:off x="1596046" y="1630238"/>
          <a:ext cx="193675" cy="214313"/>
        </p:xfrm>
        <a:graphic>
          <a:graphicData uri="http://schemas.openxmlformats.org/presentationml/2006/ole">
            <mc:AlternateContent xmlns:mc="http://schemas.openxmlformats.org/markup-compatibility/2006">
              <mc:Choice xmlns:v="urn:schemas-microsoft-com:vml" Requires="v">
                <p:oleObj spid="_x0000_s1805742" name="Equation" r:id="rId17" imgW="114120" imgH="126720" progId="Equation.DSMT4">
                  <p:embed/>
                </p:oleObj>
              </mc:Choice>
              <mc:Fallback>
                <p:oleObj name="Equation" r:id="rId17" imgW="114120" imgH="126720" progId="Equation.DSMT4">
                  <p:embed/>
                  <p:pic>
                    <p:nvPicPr>
                      <p:cNvPr id="0" name=""/>
                      <p:cNvPicPr>
                        <a:picLocks noChangeAspect="1" noChangeArrowheads="1"/>
                      </p:cNvPicPr>
                      <p:nvPr/>
                    </p:nvPicPr>
                    <p:blipFill>
                      <a:blip r:embed="rId18"/>
                      <a:srcRect/>
                      <a:stretch>
                        <a:fillRect/>
                      </a:stretch>
                    </p:blipFill>
                    <p:spPr bwMode="auto">
                      <a:xfrm>
                        <a:off x="1596046" y="1630238"/>
                        <a:ext cx="1936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53" name="Object 52"/>
          <p:cNvGraphicFramePr>
            <a:graphicFrameLocks noChangeAspect="1"/>
          </p:cNvGraphicFramePr>
          <p:nvPr>
            <p:extLst>
              <p:ext uri="{D42A27DB-BD31-4B8C-83A1-F6EECF244321}">
                <p14:modId xmlns:p14="http://schemas.microsoft.com/office/powerpoint/2010/main" val="3446613175"/>
              </p:ext>
            </p:extLst>
          </p:nvPr>
        </p:nvGraphicFramePr>
        <p:xfrm>
          <a:off x="252834" y="3532019"/>
          <a:ext cx="538163" cy="300038"/>
        </p:xfrm>
        <a:graphic>
          <a:graphicData uri="http://schemas.openxmlformats.org/presentationml/2006/ole">
            <mc:AlternateContent xmlns:mc="http://schemas.openxmlformats.org/markup-compatibility/2006">
              <mc:Choice xmlns:v="urn:schemas-microsoft-com:vml" Requires="v">
                <p:oleObj spid="_x0000_s1805743" name="Equation" r:id="rId19" imgW="317160" imgH="177480" progId="Equation.DSMT4">
                  <p:embed/>
                </p:oleObj>
              </mc:Choice>
              <mc:Fallback>
                <p:oleObj name="Equation" r:id="rId19" imgW="317160" imgH="177480" progId="Equation.DSMT4">
                  <p:embed/>
                  <p:pic>
                    <p:nvPicPr>
                      <p:cNvPr id="0" name=""/>
                      <p:cNvPicPr>
                        <a:picLocks noChangeAspect="1" noChangeArrowheads="1"/>
                      </p:cNvPicPr>
                      <p:nvPr/>
                    </p:nvPicPr>
                    <p:blipFill>
                      <a:blip r:embed="rId20"/>
                      <a:srcRect/>
                      <a:stretch>
                        <a:fillRect/>
                      </a:stretch>
                    </p:blipFill>
                    <p:spPr bwMode="auto">
                      <a:xfrm>
                        <a:off x="252834" y="3532019"/>
                        <a:ext cx="53816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54" name="Rectangle 53"/>
          <p:cNvSpPr/>
          <p:nvPr/>
        </p:nvSpPr>
        <p:spPr>
          <a:xfrm>
            <a:off x="1257263" y="3521353"/>
            <a:ext cx="3240360" cy="338554"/>
          </a:xfrm>
          <a:prstGeom prst="rect">
            <a:avLst/>
          </a:prstGeom>
        </p:spPr>
        <p:txBody>
          <a:bodyPr wrap="square">
            <a:spAutoFit/>
          </a:bodyPr>
          <a:lstStyle/>
          <a:p>
            <a:pPr algn="just"/>
            <a:r>
              <a:rPr lang="ru-RU" sz="1600" dirty="0">
                <a:latin typeface="Arial" pitchFamily="34" charset="0"/>
                <a:cs typeface="Arial" pitchFamily="34" charset="0"/>
              </a:rPr>
              <a:t>Число молекул в объеме </a:t>
            </a:r>
            <a:r>
              <a:rPr lang="en-US" sz="1600" dirty="0" err="1">
                <a:latin typeface="Arial" pitchFamily="34" charset="0"/>
                <a:cs typeface="Arial" pitchFamily="34" charset="0"/>
              </a:rPr>
              <a:t>dV</a:t>
            </a:r>
            <a:endParaRPr lang="ru-RU" sz="1600" dirty="0">
              <a:latin typeface="Arial" pitchFamily="34" charset="0"/>
              <a:cs typeface="Arial" pitchFamily="34" charset="0"/>
            </a:endParaRPr>
          </a:p>
        </p:txBody>
      </p:sp>
      <p:graphicFrame>
        <p:nvGraphicFramePr>
          <p:cNvPr id="55" name="Object 54"/>
          <p:cNvGraphicFramePr>
            <a:graphicFrameLocks noChangeAspect="1"/>
          </p:cNvGraphicFramePr>
          <p:nvPr>
            <p:extLst>
              <p:ext uri="{D42A27DB-BD31-4B8C-83A1-F6EECF244321}">
                <p14:modId xmlns:p14="http://schemas.microsoft.com/office/powerpoint/2010/main" val="1647391428"/>
              </p:ext>
            </p:extLst>
          </p:nvPr>
        </p:nvGraphicFramePr>
        <p:xfrm>
          <a:off x="4702423" y="3519114"/>
          <a:ext cx="301625" cy="300037"/>
        </p:xfrm>
        <a:graphic>
          <a:graphicData uri="http://schemas.openxmlformats.org/presentationml/2006/ole">
            <mc:AlternateContent xmlns:mc="http://schemas.openxmlformats.org/markup-compatibility/2006">
              <mc:Choice xmlns:v="urn:schemas-microsoft-com:vml" Requires="v">
                <p:oleObj spid="_x0000_s1805744" name="Equation" r:id="rId21" imgW="177480" imgH="177480" progId="Equation.DSMT4">
                  <p:embed/>
                </p:oleObj>
              </mc:Choice>
              <mc:Fallback>
                <p:oleObj name="Equation" r:id="rId21" imgW="177480" imgH="177480" progId="Equation.DSMT4">
                  <p:embed/>
                  <p:pic>
                    <p:nvPicPr>
                      <p:cNvPr id="0" name=""/>
                      <p:cNvPicPr>
                        <a:picLocks noChangeAspect="1" noChangeArrowheads="1"/>
                      </p:cNvPicPr>
                      <p:nvPr/>
                    </p:nvPicPr>
                    <p:blipFill>
                      <a:blip r:embed="rId22"/>
                      <a:srcRect/>
                      <a:stretch>
                        <a:fillRect/>
                      </a:stretch>
                    </p:blipFill>
                    <p:spPr bwMode="auto">
                      <a:xfrm>
                        <a:off x="4702423" y="3519114"/>
                        <a:ext cx="301625"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56" name="Rectangle 55"/>
          <p:cNvSpPr/>
          <p:nvPr/>
        </p:nvSpPr>
        <p:spPr>
          <a:xfrm>
            <a:off x="5004048" y="3512300"/>
            <a:ext cx="2736304" cy="338554"/>
          </a:xfrm>
          <a:prstGeom prst="rect">
            <a:avLst/>
          </a:prstGeom>
        </p:spPr>
        <p:txBody>
          <a:bodyPr wrap="square">
            <a:spAutoFit/>
          </a:bodyPr>
          <a:lstStyle/>
          <a:p>
            <a:pPr algn="just"/>
            <a:r>
              <a:rPr lang="ru-RU" sz="1600" dirty="0">
                <a:latin typeface="Arial" pitchFamily="34" charset="0"/>
                <a:cs typeface="Arial" pitchFamily="34" charset="0"/>
              </a:rPr>
              <a:t>Малый интервал времени</a:t>
            </a:r>
          </a:p>
        </p:txBody>
      </p:sp>
      <p:graphicFrame>
        <p:nvGraphicFramePr>
          <p:cNvPr id="57" name="Object 56"/>
          <p:cNvGraphicFramePr>
            <a:graphicFrameLocks noChangeAspect="1"/>
          </p:cNvGraphicFramePr>
          <p:nvPr>
            <p:extLst>
              <p:ext uri="{D42A27DB-BD31-4B8C-83A1-F6EECF244321}">
                <p14:modId xmlns:p14="http://schemas.microsoft.com/office/powerpoint/2010/main" val="3936056376"/>
              </p:ext>
            </p:extLst>
          </p:nvPr>
        </p:nvGraphicFramePr>
        <p:xfrm>
          <a:off x="243955" y="4036075"/>
          <a:ext cx="860425" cy="300037"/>
        </p:xfrm>
        <a:graphic>
          <a:graphicData uri="http://schemas.openxmlformats.org/presentationml/2006/ole">
            <mc:AlternateContent xmlns:mc="http://schemas.openxmlformats.org/markup-compatibility/2006">
              <mc:Choice xmlns:v="urn:schemas-microsoft-com:vml" Requires="v">
                <p:oleObj spid="_x0000_s1805745" name="Equation" r:id="rId23" imgW="507960" imgH="177480" progId="Equation.DSMT4">
                  <p:embed/>
                </p:oleObj>
              </mc:Choice>
              <mc:Fallback>
                <p:oleObj name="Equation" r:id="rId23" imgW="507960" imgH="177480" progId="Equation.DSMT4">
                  <p:embed/>
                  <p:pic>
                    <p:nvPicPr>
                      <p:cNvPr id="0" name=""/>
                      <p:cNvPicPr>
                        <a:picLocks noChangeAspect="1" noChangeArrowheads="1"/>
                      </p:cNvPicPr>
                      <p:nvPr/>
                    </p:nvPicPr>
                    <p:blipFill>
                      <a:blip r:embed="rId24"/>
                      <a:srcRect/>
                      <a:stretch>
                        <a:fillRect/>
                      </a:stretch>
                    </p:blipFill>
                    <p:spPr bwMode="auto">
                      <a:xfrm>
                        <a:off x="243955" y="4036075"/>
                        <a:ext cx="860425"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58" name="Rectangle 57"/>
          <p:cNvSpPr/>
          <p:nvPr/>
        </p:nvSpPr>
        <p:spPr>
          <a:xfrm>
            <a:off x="1257262" y="3964067"/>
            <a:ext cx="7635219" cy="584775"/>
          </a:xfrm>
          <a:prstGeom prst="rect">
            <a:avLst/>
          </a:prstGeom>
        </p:spPr>
        <p:txBody>
          <a:bodyPr wrap="square">
            <a:spAutoFit/>
          </a:bodyPr>
          <a:lstStyle/>
          <a:p>
            <a:pPr algn="just"/>
            <a:r>
              <a:rPr lang="ru-RU" sz="1600" dirty="0">
                <a:latin typeface="Arial" pitchFamily="34" charset="0"/>
                <a:cs typeface="Arial" pitchFamily="34" charset="0"/>
              </a:rPr>
              <a:t>Число молекул из объема </a:t>
            </a:r>
            <a:r>
              <a:rPr lang="en-US" sz="1600" dirty="0" err="1">
                <a:latin typeface="Arial" pitchFamily="34" charset="0"/>
                <a:cs typeface="Arial" pitchFamily="34" charset="0"/>
              </a:rPr>
              <a:t>dV</a:t>
            </a:r>
            <a:r>
              <a:rPr lang="ru-RU" sz="1600" dirty="0">
                <a:latin typeface="Arial" pitchFamily="34" charset="0"/>
                <a:cs typeface="Arial" pitchFamily="34" charset="0"/>
              </a:rPr>
              <a:t>, которые в результате столкновений летят изотропно по всевозможным направлениям за время </a:t>
            </a:r>
            <a:r>
              <a:rPr lang="en-US" sz="1600" dirty="0" err="1">
                <a:latin typeface="Arial" pitchFamily="34" charset="0"/>
                <a:cs typeface="Arial" pitchFamily="34" charset="0"/>
              </a:rPr>
              <a:t>dt</a:t>
            </a:r>
            <a:endParaRPr lang="ru-RU" sz="1600" dirty="0">
              <a:latin typeface="Arial" pitchFamily="34" charset="0"/>
              <a:cs typeface="Arial" pitchFamily="34" charset="0"/>
            </a:endParaRPr>
          </a:p>
        </p:txBody>
      </p:sp>
      <p:graphicFrame>
        <p:nvGraphicFramePr>
          <p:cNvPr id="59" name="Object 58"/>
          <p:cNvGraphicFramePr>
            <a:graphicFrameLocks noChangeAspect="1"/>
          </p:cNvGraphicFramePr>
          <p:nvPr>
            <p:extLst>
              <p:ext uri="{D42A27DB-BD31-4B8C-83A1-F6EECF244321}">
                <p14:modId xmlns:p14="http://schemas.microsoft.com/office/powerpoint/2010/main" val="1084716961"/>
              </p:ext>
            </p:extLst>
          </p:nvPr>
        </p:nvGraphicFramePr>
        <p:xfrm>
          <a:off x="188913" y="4755535"/>
          <a:ext cx="925512" cy="300038"/>
        </p:xfrm>
        <a:graphic>
          <a:graphicData uri="http://schemas.openxmlformats.org/presentationml/2006/ole">
            <mc:AlternateContent xmlns:mc="http://schemas.openxmlformats.org/markup-compatibility/2006">
              <mc:Choice xmlns:v="urn:schemas-microsoft-com:vml" Requires="v">
                <p:oleObj spid="_x0000_s1805746" name="Equation" r:id="rId25" imgW="545760" imgH="177480" progId="Equation.DSMT4">
                  <p:embed/>
                </p:oleObj>
              </mc:Choice>
              <mc:Fallback>
                <p:oleObj name="Equation" r:id="rId25" imgW="545760" imgH="177480" progId="Equation.DSMT4">
                  <p:embed/>
                  <p:pic>
                    <p:nvPicPr>
                      <p:cNvPr id="0" name=""/>
                      <p:cNvPicPr>
                        <a:picLocks noChangeAspect="1" noChangeArrowheads="1"/>
                      </p:cNvPicPr>
                      <p:nvPr/>
                    </p:nvPicPr>
                    <p:blipFill>
                      <a:blip r:embed="rId26"/>
                      <a:srcRect/>
                      <a:stretch>
                        <a:fillRect/>
                      </a:stretch>
                    </p:blipFill>
                    <p:spPr bwMode="auto">
                      <a:xfrm>
                        <a:off x="188913" y="4755535"/>
                        <a:ext cx="925512"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60" name="Rectangle 59"/>
          <p:cNvSpPr/>
          <p:nvPr/>
        </p:nvSpPr>
        <p:spPr>
          <a:xfrm>
            <a:off x="1257262" y="4746630"/>
            <a:ext cx="7635219" cy="584775"/>
          </a:xfrm>
          <a:prstGeom prst="rect">
            <a:avLst/>
          </a:prstGeom>
        </p:spPr>
        <p:txBody>
          <a:bodyPr wrap="square">
            <a:spAutoFit/>
          </a:bodyPr>
          <a:lstStyle/>
          <a:p>
            <a:pPr algn="just"/>
            <a:r>
              <a:rPr lang="ru-RU" sz="1600" dirty="0">
                <a:latin typeface="Arial" pitchFamily="34" charset="0"/>
                <a:cs typeface="Arial" pitchFamily="34" charset="0"/>
              </a:rPr>
              <a:t>Эффективная величина площади площадки </a:t>
            </a:r>
            <a:r>
              <a:rPr lang="en-US" sz="1600" dirty="0" err="1">
                <a:latin typeface="Arial" pitchFamily="34" charset="0"/>
                <a:cs typeface="Arial" pitchFamily="34" charset="0"/>
              </a:rPr>
              <a:t>dS</a:t>
            </a:r>
            <a:r>
              <a:rPr lang="ru-RU" sz="1600" dirty="0">
                <a:latin typeface="Arial" pitchFamily="34" charset="0"/>
                <a:cs typeface="Arial" pitchFamily="34" charset="0"/>
              </a:rPr>
              <a:t>, которая видна</a:t>
            </a:r>
            <a:r>
              <a:rPr lang="en-US" sz="1600" dirty="0">
                <a:latin typeface="Arial" pitchFamily="34" charset="0"/>
                <a:cs typeface="Arial" pitchFamily="34" charset="0"/>
              </a:rPr>
              <a:t> </a:t>
            </a:r>
            <a:r>
              <a:rPr lang="ru-RU" sz="1600" dirty="0">
                <a:latin typeface="Arial" pitchFamily="34" charset="0"/>
                <a:cs typeface="Arial" pitchFamily="34" charset="0"/>
              </a:rPr>
              <a:t>из точки около элементарного объема </a:t>
            </a:r>
            <a:r>
              <a:rPr lang="en-US" sz="1600" dirty="0" err="1">
                <a:latin typeface="Arial" pitchFamily="34" charset="0"/>
                <a:cs typeface="Arial" pitchFamily="34" charset="0"/>
              </a:rPr>
              <a:t>dV</a:t>
            </a:r>
            <a:r>
              <a:rPr lang="ru-RU" sz="1600" dirty="0">
                <a:latin typeface="Arial" pitchFamily="34" charset="0"/>
                <a:cs typeface="Arial" pitchFamily="34" charset="0"/>
              </a:rPr>
              <a:t> </a:t>
            </a:r>
          </a:p>
        </p:txBody>
      </p:sp>
      <p:graphicFrame>
        <p:nvGraphicFramePr>
          <p:cNvPr id="61" name="Object 60"/>
          <p:cNvGraphicFramePr>
            <a:graphicFrameLocks noChangeAspect="1"/>
          </p:cNvGraphicFramePr>
          <p:nvPr>
            <p:extLst>
              <p:ext uri="{D42A27DB-BD31-4B8C-83A1-F6EECF244321}">
                <p14:modId xmlns:p14="http://schemas.microsoft.com/office/powerpoint/2010/main" val="3220137278"/>
              </p:ext>
            </p:extLst>
          </p:nvPr>
        </p:nvGraphicFramePr>
        <p:xfrm>
          <a:off x="129164" y="5517232"/>
          <a:ext cx="3417888" cy="728662"/>
        </p:xfrm>
        <a:graphic>
          <a:graphicData uri="http://schemas.openxmlformats.org/presentationml/2006/ole">
            <mc:AlternateContent xmlns:mc="http://schemas.openxmlformats.org/markup-compatibility/2006">
              <mc:Choice xmlns:v="urn:schemas-microsoft-com:vml" Requires="v">
                <p:oleObj spid="_x0000_s1805747" name="Equation" r:id="rId27" imgW="2019240" imgH="431640" progId="Equation.DSMT4">
                  <p:embed/>
                </p:oleObj>
              </mc:Choice>
              <mc:Fallback>
                <p:oleObj name="Equation" r:id="rId27" imgW="2019240" imgH="431640" progId="Equation.DSMT4">
                  <p:embed/>
                  <p:pic>
                    <p:nvPicPr>
                      <p:cNvPr id="0" name=""/>
                      <p:cNvPicPr>
                        <a:picLocks noChangeAspect="1" noChangeArrowheads="1"/>
                      </p:cNvPicPr>
                      <p:nvPr/>
                    </p:nvPicPr>
                    <p:blipFill>
                      <a:blip r:embed="rId28"/>
                      <a:srcRect/>
                      <a:stretch>
                        <a:fillRect/>
                      </a:stretch>
                    </p:blipFill>
                    <p:spPr bwMode="auto">
                      <a:xfrm>
                        <a:off x="129164" y="5517232"/>
                        <a:ext cx="3417888"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899465817"/>
              </p:ext>
            </p:extLst>
          </p:nvPr>
        </p:nvGraphicFramePr>
        <p:xfrm>
          <a:off x="467544" y="3140968"/>
          <a:ext cx="193675" cy="214313"/>
        </p:xfrm>
        <a:graphic>
          <a:graphicData uri="http://schemas.openxmlformats.org/presentationml/2006/ole">
            <mc:AlternateContent xmlns:mc="http://schemas.openxmlformats.org/markup-compatibility/2006">
              <mc:Choice xmlns:v="urn:schemas-microsoft-com:vml" Requires="v">
                <p:oleObj spid="_x0000_s1805748" name="Equation" r:id="rId29" imgW="114120" imgH="126720" progId="Equation.DSMT4">
                  <p:embed/>
                </p:oleObj>
              </mc:Choice>
              <mc:Fallback>
                <p:oleObj name="Equation" r:id="rId29" imgW="114120" imgH="126720" progId="Equation.DSMT4">
                  <p:embed/>
                  <p:pic>
                    <p:nvPicPr>
                      <p:cNvPr id="0" name=""/>
                      <p:cNvPicPr>
                        <a:picLocks noChangeAspect="1" noChangeArrowheads="1"/>
                      </p:cNvPicPr>
                      <p:nvPr/>
                    </p:nvPicPr>
                    <p:blipFill>
                      <a:blip r:embed="rId18"/>
                      <a:srcRect/>
                      <a:stretch>
                        <a:fillRect/>
                      </a:stretch>
                    </p:blipFill>
                    <p:spPr bwMode="auto">
                      <a:xfrm>
                        <a:off x="467544" y="3140968"/>
                        <a:ext cx="1936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oleObj>
              </mc:Fallback>
            </mc:AlternateContent>
          </a:graphicData>
        </a:graphic>
      </p:graphicFrame>
      <p:sp>
        <p:nvSpPr>
          <p:cNvPr id="37" name="Rectangle 36"/>
          <p:cNvSpPr/>
          <p:nvPr/>
        </p:nvSpPr>
        <p:spPr>
          <a:xfrm>
            <a:off x="1273884" y="3068960"/>
            <a:ext cx="4594259" cy="338554"/>
          </a:xfrm>
          <a:prstGeom prst="rect">
            <a:avLst/>
          </a:prstGeom>
        </p:spPr>
        <p:txBody>
          <a:bodyPr wrap="square">
            <a:spAutoFit/>
          </a:bodyPr>
          <a:lstStyle/>
          <a:p>
            <a:pPr algn="just"/>
            <a:r>
              <a:rPr lang="ru-RU" sz="1600" dirty="0">
                <a:latin typeface="Arial" pitchFamily="34" charset="0"/>
                <a:cs typeface="Arial" pitchFamily="34" charset="0"/>
              </a:rPr>
              <a:t>Расстояние от объема </a:t>
            </a:r>
            <a:r>
              <a:rPr lang="en-US" sz="1600" dirty="0" err="1">
                <a:latin typeface="Arial" pitchFamily="34" charset="0"/>
                <a:cs typeface="Arial" pitchFamily="34" charset="0"/>
              </a:rPr>
              <a:t>dV</a:t>
            </a:r>
            <a:r>
              <a:rPr lang="ru-RU" sz="1600" dirty="0">
                <a:latin typeface="Arial" pitchFamily="34" charset="0"/>
                <a:cs typeface="Arial" pitchFamily="34" charset="0"/>
              </a:rPr>
              <a:t> до площадки </a:t>
            </a:r>
            <a:r>
              <a:rPr lang="en-US" sz="1600" dirty="0" err="1">
                <a:latin typeface="Arial" pitchFamily="34" charset="0"/>
                <a:cs typeface="Arial" pitchFamily="34" charset="0"/>
              </a:rPr>
              <a:t>dS</a:t>
            </a:r>
            <a:endParaRPr lang="ru-RU" sz="1600" dirty="0">
              <a:latin typeface="Arial" pitchFamily="34" charset="0"/>
              <a:cs typeface="Arial" pitchFamily="34" charset="0"/>
            </a:endParaRPr>
          </a:p>
        </p:txBody>
      </p:sp>
      <p:sp>
        <p:nvSpPr>
          <p:cNvPr id="38" name="Rectangle 37"/>
          <p:cNvSpPr/>
          <p:nvPr/>
        </p:nvSpPr>
        <p:spPr>
          <a:xfrm>
            <a:off x="3779913" y="5461362"/>
            <a:ext cx="5040560" cy="1323439"/>
          </a:xfrm>
          <a:prstGeom prst="rect">
            <a:avLst/>
          </a:prstGeom>
        </p:spPr>
        <p:txBody>
          <a:bodyPr wrap="square">
            <a:spAutoFit/>
          </a:bodyPr>
          <a:lstStyle/>
          <a:p>
            <a:pPr algn="just"/>
            <a:r>
              <a:rPr lang="ru-RU" sz="1600" dirty="0">
                <a:latin typeface="Arial" pitchFamily="34" charset="0"/>
                <a:cs typeface="Arial" pitchFamily="34" charset="0"/>
              </a:rPr>
              <a:t>Число молекул, пересекших площадку </a:t>
            </a:r>
            <a:r>
              <a:rPr lang="en-US" sz="1600" dirty="0" err="1">
                <a:latin typeface="Arial" pitchFamily="34" charset="0"/>
                <a:cs typeface="Arial" pitchFamily="34" charset="0"/>
              </a:rPr>
              <a:t>dS</a:t>
            </a:r>
            <a:r>
              <a:rPr lang="ru-RU" sz="1600" dirty="0">
                <a:latin typeface="Arial" pitchFamily="34" charset="0"/>
                <a:cs typeface="Arial" pitchFamily="34" charset="0"/>
              </a:rPr>
              <a:t> за время </a:t>
            </a:r>
            <a:r>
              <a:rPr lang="en-US" sz="1600" dirty="0" err="1">
                <a:latin typeface="Arial" pitchFamily="34" charset="0"/>
                <a:cs typeface="Arial" pitchFamily="34" charset="0"/>
              </a:rPr>
              <a:t>dt</a:t>
            </a:r>
            <a:r>
              <a:rPr lang="en-US" sz="1600" dirty="0">
                <a:latin typeface="Arial" pitchFamily="34" charset="0"/>
                <a:cs typeface="Arial" pitchFamily="34" charset="0"/>
              </a:rPr>
              <a:t> </a:t>
            </a:r>
            <a:r>
              <a:rPr lang="ru-RU" sz="1600" dirty="0">
                <a:latin typeface="Arial" pitchFamily="34" charset="0"/>
                <a:cs typeface="Arial" pitchFamily="34" charset="0"/>
              </a:rPr>
              <a:t>и на пути от объема </a:t>
            </a:r>
            <a:r>
              <a:rPr lang="en-US" sz="1600" dirty="0" err="1">
                <a:latin typeface="Arial" pitchFamily="34" charset="0"/>
                <a:cs typeface="Arial" pitchFamily="34" charset="0"/>
              </a:rPr>
              <a:t>dV</a:t>
            </a:r>
            <a:r>
              <a:rPr lang="en-US" sz="1600" dirty="0">
                <a:latin typeface="Arial" pitchFamily="34" charset="0"/>
                <a:cs typeface="Arial" pitchFamily="34" charset="0"/>
              </a:rPr>
              <a:t> </a:t>
            </a:r>
            <a:r>
              <a:rPr lang="ru-RU" sz="1600" dirty="0">
                <a:latin typeface="Arial" pitchFamily="34" charset="0"/>
                <a:cs typeface="Arial" pitchFamily="34" charset="0"/>
              </a:rPr>
              <a:t>не испытавших ни одного соударения. Здесь экспоненциальный множитель учитывает выбывание молекул из пучка из-за столкновений с другими молекулами. </a:t>
            </a:r>
          </a:p>
        </p:txBody>
      </p:sp>
    </p:spTree>
    <p:extLst>
      <p:ext uri="{BB962C8B-B14F-4D97-AF65-F5344CB8AC3E}">
        <p14:creationId xmlns:p14="http://schemas.microsoft.com/office/powerpoint/2010/main" val="327084930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45461</TotalTime>
  <Words>3713</Words>
  <Application>Microsoft Office PowerPoint</Application>
  <PresentationFormat>On-screen Show (4:3)</PresentationFormat>
  <Paragraphs>334</Paragraphs>
  <Slides>37</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39" baseType="lpstr">
      <vt:lpstr>Thème Office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yuldashev</dc:creator>
  <cp:lastModifiedBy>PierreYV</cp:lastModifiedBy>
  <cp:revision>3451</cp:revision>
  <dcterms:created xsi:type="dcterms:W3CDTF">2012-04-18T08:51:00Z</dcterms:created>
  <dcterms:modified xsi:type="dcterms:W3CDTF">2023-06-05T16:38:22Z</dcterms:modified>
</cp:coreProperties>
</file>