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509" r:id="rId3"/>
    <p:sldId id="501" r:id="rId4"/>
    <p:sldId id="288" r:id="rId5"/>
    <p:sldId id="289" r:id="rId6"/>
    <p:sldId id="502" r:id="rId7"/>
    <p:sldId id="504" r:id="rId8"/>
    <p:sldId id="503" r:id="rId9"/>
    <p:sldId id="499" r:id="rId10"/>
    <p:sldId id="516" r:id="rId11"/>
    <p:sldId id="505" r:id="rId12"/>
    <p:sldId id="506" r:id="rId13"/>
    <p:sldId id="507" r:id="rId14"/>
    <p:sldId id="508" r:id="rId15"/>
    <p:sldId id="510" r:id="rId16"/>
    <p:sldId id="511" r:id="rId17"/>
    <p:sldId id="512" r:id="rId18"/>
    <p:sldId id="513" r:id="rId19"/>
    <p:sldId id="514" r:id="rId20"/>
    <p:sldId id="517" r:id="rId21"/>
    <p:sldId id="515" r:id="rId2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erreYV" initials="P" lastIdx="1" clrIdx="0">
    <p:extLst>
      <p:ext uri="{19B8F6BF-5375-455C-9EA6-DF929625EA0E}">
        <p15:presenceInfo xmlns="" xmlns:p15="http://schemas.microsoft.com/office/powerpoint/2012/main" userId="PierreY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2AC1"/>
    <a:srgbClr val="497F13"/>
    <a:srgbClr val="F51919"/>
    <a:srgbClr val="990000"/>
    <a:srgbClr val="4110F6"/>
    <a:srgbClr val="FCDD84"/>
    <a:srgbClr val="024A0B"/>
    <a:srgbClr val="772929"/>
    <a:srgbClr val="0D0571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2" autoAdjust="0"/>
    <p:restoredTop sz="85143" autoAdjust="0"/>
  </p:normalViewPr>
  <p:slideViewPr>
    <p:cSldViewPr>
      <p:cViewPr varScale="1">
        <p:scale>
          <a:sx n="95" d="100"/>
          <a:sy n="95" d="100"/>
        </p:scale>
        <p:origin x="-20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4" Type="http://schemas.openxmlformats.org/officeDocument/2006/relationships/image" Target="../media/image62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10" Type="http://schemas.openxmlformats.org/officeDocument/2006/relationships/image" Target="../media/image72.wmf"/><Relationship Id="rId4" Type="http://schemas.openxmlformats.org/officeDocument/2006/relationships/image" Target="../media/image66.wmf"/><Relationship Id="rId9" Type="http://schemas.openxmlformats.org/officeDocument/2006/relationships/image" Target="../media/image7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image" Target="../media/image80.wmf"/><Relationship Id="rId7" Type="http://schemas.openxmlformats.org/officeDocument/2006/relationships/image" Target="../media/image84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Relationship Id="rId9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3.wmf"/><Relationship Id="rId7" Type="http://schemas.openxmlformats.org/officeDocument/2006/relationships/image" Target="../media/image53.wmf"/><Relationship Id="rId12" Type="http://schemas.openxmlformats.org/officeDocument/2006/relationships/image" Target="../media/image58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52.wmf"/><Relationship Id="rId11" Type="http://schemas.openxmlformats.org/officeDocument/2006/relationships/image" Target="../media/image57.wmf"/><Relationship Id="rId5" Type="http://schemas.openxmlformats.org/officeDocument/2006/relationships/image" Target="../media/image51.wmf"/><Relationship Id="rId10" Type="http://schemas.openxmlformats.org/officeDocument/2006/relationships/image" Target="../media/image56.wmf"/><Relationship Id="rId4" Type="http://schemas.openxmlformats.org/officeDocument/2006/relationships/image" Target="../media/image44.wmf"/><Relationship Id="rId9" Type="http://schemas.openxmlformats.org/officeDocument/2006/relationships/image" Target="../media/image5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921D160-98F1-4CED-AD98-32CA91619159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5F0A025-6E92-4244-965B-BE5F8D68F59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319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>
              <a:defRPr/>
            </a:pPr>
            <a:endParaRPr lang="en-US" baseline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>
              <a:defRPr/>
            </a:pPr>
            <a:r>
              <a:rPr lang="en-US" sz="1300" dirty="0"/>
              <a:t>Studies of high amplitude </a:t>
            </a:r>
            <a:r>
              <a:rPr lang="en-US" sz="1300" i="1" dirty="0"/>
              <a:t>N</a:t>
            </a:r>
            <a:r>
              <a:rPr lang="en-US" sz="1300" dirty="0"/>
              <a:t>-waves propagation in turbulent atmosphere are relevant to the sonic boom problem which involves high interest due to development of new civil supersonic aircrafts. A multi-shock wave produced by the aircraft transforms to the </a:t>
            </a:r>
            <a:r>
              <a:rPr lang="en-US" sz="1300" i="1" dirty="0"/>
              <a:t>N</a:t>
            </a:r>
            <a:r>
              <a:rPr lang="en-US" sz="1300" dirty="0"/>
              <a:t>-wave at some distance due to nonlinear effects and then propagates through the </a:t>
            </a:r>
            <a:r>
              <a:rPr lang="en-US" sz="1300" dirty="0" err="1"/>
              <a:t>inhomogeneities</a:t>
            </a:r>
            <a:r>
              <a:rPr lang="en-US" sz="1300" dirty="0"/>
              <a:t> of the atmosphere boundary layer. This propagation leads to random distortions of N-wave waveforms. For example, high amplitude focusing and low amplitude defocusing zones are produced. The noise level on the ground is therefore a random variable and prediction of statistical characteristics of the noise is a primary research target.</a:t>
            </a:r>
            <a:endParaRPr lang="ru-RU" sz="13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327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300" dirty="0"/>
              <a:t>Термодинамический (феноменологический) подход обладает большей</a:t>
            </a:r>
          </a:p>
          <a:p>
            <a:r>
              <a:rPr lang="ru-RU" sz="1300" dirty="0"/>
              <a:t>общностью; статистический метод позволяет глубже проникнуть в</a:t>
            </a:r>
          </a:p>
          <a:p>
            <a:r>
              <a:rPr lang="ru-RU" sz="1300" dirty="0"/>
              <a:t>природу явлений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4971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Термодинамика</a:t>
            </a:r>
            <a:r>
              <a:rPr lang="ru-RU" baseline="0" dirty="0" smtClean="0"/>
              <a:t>. Эйнштейн</a:t>
            </a:r>
          </a:p>
          <a:p>
            <a:r>
              <a:rPr lang="fr-FR" dirty="0" smtClean="0"/>
              <a:t>http://alexandr4784.narod.ru/klein.htm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047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0A025-6E92-4244-965B-BE5F8D68F59A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183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51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96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96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5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11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41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10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24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42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49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75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21F27-E944-486A-AAF8-0393F6DBC384}" type="datetimeFigureOut">
              <a:rPr lang="fr-FR" smtClean="0"/>
              <a:pPr/>
              <a:t>08/02/2023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FB24-49EF-4936-9312-2A3079B648C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2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34.jpeg"/><Relationship Id="rId3" Type="http://schemas.openxmlformats.org/officeDocument/2006/relationships/image" Target="../media/image32.png"/><Relationship Id="rId7" Type="http://schemas.openxmlformats.org/officeDocument/2006/relationships/image" Target="../media/image28.wmf"/><Relationship Id="rId12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5" Type="http://schemas.openxmlformats.org/officeDocument/2006/relationships/image" Target="../media/image31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1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9.bin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11" Type="http://schemas.openxmlformats.org/officeDocument/2006/relationships/image" Target="../media/image38.wmf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35.wmf"/><Relationship Id="rId9" Type="http://schemas.openxmlformats.org/officeDocument/2006/relationships/image" Target="../media/image3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2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gif"/><Relationship Id="rId5" Type="http://schemas.openxmlformats.org/officeDocument/2006/relationships/image" Target="../media/image46.gif"/><Relationship Id="rId4" Type="http://schemas.openxmlformats.org/officeDocument/2006/relationships/image" Target="../media/image4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0.gif"/><Relationship Id="rId5" Type="http://schemas.openxmlformats.org/officeDocument/2006/relationships/image" Target="../media/image48.wmf"/><Relationship Id="rId4" Type="http://schemas.openxmlformats.org/officeDocument/2006/relationships/oleObject" Target="../embeddings/oleObject2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35.bin"/><Relationship Id="rId18" Type="http://schemas.openxmlformats.org/officeDocument/2006/relationships/image" Target="../media/image54.wmf"/><Relationship Id="rId26" Type="http://schemas.openxmlformats.org/officeDocument/2006/relationships/image" Target="../media/image58.wmf"/><Relationship Id="rId3" Type="http://schemas.openxmlformats.org/officeDocument/2006/relationships/oleObject" Target="../embeddings/oleObject30.bin"/><Relationship Id="rId21" Type="http://schemas.openxmlformats.org/officeDocument/2006/relationships/oleObject" Target="../embeddings/oleObject39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51.wmf"/><Relationship Id="rId17" Type="http://schemas.openxmlformats.org/officeDocument/2006/relationships/oleObject" Target="../embeddings/oleObject37.bin"/><Relationship Id="rId25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3.wmf"/><Relationship Id="rId20" Type="http://schemas.openxmlformats.org/officeDocument/2006/relationships/image" Target="../media/image55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34.bin"/><Relationship Id="rId24" Type="http://schemas.openxmlformats.org/officeDocument/2006/relationships/image" Target="../media/image57.wmf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36.bin"/><Relationship Id="rId23" Type="http://schemas.openxmlformats.org/officeDocument/2006/relationships/oleObject" Target="../embeddings/oleObject40.bin"/><Relationship Id="rId10" Type="http://schemas.openxmlformats.org/officeDocument/2006/relationships/image" Target="../media/image44.wmf"/><Relationship Id="rId19" Type="http://schemas.openxmlformats.org/officeDocument/2006/relationships/oleObject" Target="../embeddings/oleObject38.bin"/><Relationship Id="rId4" Type="http://schemas.openxmlformats.org/officeDocument/2006/relationships/image" Target="../media/image41.wmf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52.wmf"/><Relationship Id="rId22" Type="http://schemas.openxmlformats.org/officeDocument/2006/relationships/image" Target="../media/image5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62.wmf"/><Relationship Id="rId4" Type="http://schemas.openxmlformats.org/officeDocument/2006/relationships/image" Target="../media/image59.wmf"/><Relationship Id="rId9" Type="http://schemas.openxmlformats.org/officeDocument/2006/relationships/oleObject" Target="../embeddings/oleObject4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51.bin"/><Relationship Id="rId18" Type="http://schemas.openxmlformats.org/officeDocument/2006/relationships/image" Target="../media/image70.wmf"/><Relationship Id="rId3" Type="http://schemas.openxmlformats.org/officeDocument/2006/relationships/oleObject" Target="../embeddings/oleObject46.bin"/><Relationship Id="rId21" Type="http://schemas.openxmlformats.org/officeDocument/2006/relationships/oleObject" Target="../embeddings/oleObject55.bin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67.wmf"/><Relationship Id="rId1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9.wmf"/><Relationship Id="rId20" Type="http://schemas.openxmlformats.org/officeDocument/2006/relationships/image" Target="../media/image71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5" Type="http://schemas.openxmlformats.org/officeDocument/2006/relationships/oleObject" Target="../embeddings/oleObject52.bin"/><Relationship Id="rId10" Type="http://schemas.openxmlformats.org/officeDocument/2006/relationships/image" Target="../media/image66.wmf"/><Relationship Id="rId19" Type="http://schemas.openxmlformats.org/officeDocument/2006/relationships/oleObject" Target="../embeddings/oleObject54.bin"/><Relationship Id="rId4" Type="http://schemas.openxmlformats.org/officeDocument/2006/relationships/image" Target="../media/image63.wmf"/><Relationship Id="rId9" Type="http://schemas.openxmlformats.org/officeDocument/2006/relationships/oleObject" Target="../embeddings/oleObject49.bin"/><Relationship Id="rId14" Type="http://schemas.openxmlformats.org/officeDocument/2006/relationships/image" Target="../media/image68.wmf"/><Relationship Id="rId22" Type="http://schemas.openxmlformats.org/officeDocument/2006/relationships/image" Target="../media/image7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6.jpeg"/><Relationship Id="rId5" Type="http://schemas.openxmlformats.org/officeDocument/2006/relationships/image" Target="../media/image75.wmf"/><Relationship Id="rId4" Type="http://schemas.openxmlformats.org/officeDocument/2006/relationships/oleObject" Target="../embeddings/oleObject5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image" Target="../media/image82.wmf"/><Relationship Id="rId18" Type="http://schemas.openxmlformats.org/officeDocument/2006/relationships/oleObject" Target="../embeddings/oleObject64.bin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86.wmf"/><Relationship Id="rId7" Type="http://schemas.openxmlformats.org/officeDocument/2006/relationships/image" Target="../media/image79.wmf"/><Relationship Id="rId12" Type="http://schemas.openxmlformats.org/officeDocument/2006/relationships/oleObject" Target="../embeddings/oleObject61.bin"/><Relationship Id="rId17" Type="http://schemas.openxmlformats.org/officeDocument/2006/relationships/image" Target="../media/image8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3.bin"/><Relationship Id="rId20" Type="http://schemas.openxmlformats.org/officeDocument/2006/relationships/oleObject" Target="../embeddings/oleObject65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8.bin"/><Relationship Id="rId11" Type="http://schemas.openxmlformats.org/officeDocument/2006/relationships/image" Target="../media/image81.wmf"/><Relationship Id="rId5" Type="http://schemas.openxmlformats.org/officeDocument/2006/relationships/image" Target="../media/image78.wmf"/><Relationship Id="rId15" Type="http://schemas.openxmlformats.org/officeDocument/2006/relationships/image" Target="../media/image83.wmf"/><Relationship Id="rId10" Type="http://schemas.openxmlformats.org/officeDocument/2006/relationships/oleObject" Target="../embeddings/oleObject60.bin"/><Relationship Id="rId19" Type="http://schemas.openxmlformats.org/officeDocument/2006/relationships/image" Target="../media/image85.wmf"/><Relationship Id="rId4" Type="http://schemas.openxmlformats.org/officeDocument/2006/relationships/oleObject" Target="../embeddings/oleObject57.bin"/><Relationship Id="rId9" Type="http://schemas.openxmlformats.org/officeDocument/2006/relationships/image" Target="../media/image80.wmf"/><Relationship Id="rId14" Type="http://schemas.openxmlformats.org/officeDocument/2006/relationships/oleObject" Target="../embeddings/oleObject6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8563" y="1713348"/>
            <a:ext cx="87868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ru-RU" sz="32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Молекулярная физика</a:t>
            </a: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35719" y="3284984"/>
            <a:ext cx="91440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400" u="sng" dirty="0">
                <a:latin typeface="Arial" pitchFamily="34" charset="0"/>
                <a:cs typeface="Arial" pitchFamily="34" charset="0"/>
              </a:rPr>
              <a:t>П.В. Юлдашев</a:t>
            </a:r>
          </a:p>
          <a:p>
            <a:pPr>
              <a:lnSpc>
                <a:spcPct val="150000"/>
              </a:lnSpc>
            </a:pPr>
            <a:r>
              <a:rPr lang="en-US" sz="2400" u="sng" baseline="30000" dirty="0">
                <a:latin typeface="Arial" pitchFamily="34" charset="0"/>
                <a:cs typeface="Arial" pitchFamily="34" charset="0"/>
              </a:rPr>
              <a:t>pierrefiz@mail.ru</a:t>
            </a:r>
            <a:endParaRPr lang="en-US" sz="2400" baseline="30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65" y="332656"/>
            <a:ext cx="1333334" cy="1142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1167865" y="2407778"/>
            <a:ext cx="6808270" cy="10001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Лекции для факультета фундаментальной физико-химической инженерии 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1203584" y="6034008"/>
            <a:ext cx="6808270" cy="6480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Весенний семестр 20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23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2035271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19748" y="44624"/>
            <a:ext cx="8856984" cy="457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Дифракция рентгеновских лучей на кристалле</a:t>
            </a:r>
          </a:p>
        </p:txBody>
      </p:sp>
      <p:pic>
        <p:nvPicPr>
          <p:cNvPr id="674818" name="Picture 2" descr="C:\Users\PierreYV\Downloads\pngwing.co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73" y="1902276"/>
            <a:ext cx="4164477" cy="217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343372"/>
              </p:ext>
            </p:extLst>
          </p:nvPr>
        </p:nvGraphicFramePr>
        <p:xfrm>
          <a:off x="4500250" y="3430646"/>
          <a:ext cx="1752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3" name="Equation" r:id="rId4" imgW="876240" imgH="228600" progId="Equation.DSMT4">
                  <p:embed/>
                </p:oleObj>
              </mc:Choice>
              <mc:Fallback>
                <p:oleObj name="Equation" r:id="rId4" imgW="87624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250" y="3430646"/>
                        <a:ext cx="1752600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419323"/>
              </p:ext>
            </p:extLst>
          </p:nvPr>
        </p:nvGraphicFramePr>
        <p:xfrm>
          <a:off x="5016293" y="1764417"/>
          <a:ext cx="279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4" name="Equation" r:id="rId6" imgW="139680" imgH="177480" progId="Equation.DSMT4">
                  <p:embed/>
                </p:oleObj>
              </mc:Choice>
              <mc:Fallback>
                <p:oleObj name="Equation" r:id="rId6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293" y="1764417"/>
                        <a:ext cx="2794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5544859" y="1610425"/>
            <a:ext cx="3634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Межплоскостное расстояние в кристалле (порядка размера атома)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4388" y="1579268"/>
            <a:ext cx="20162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Падающее излучение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90921" y="1590168"/>
            <a:ext cx="22373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Отраженное излучение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102067"/>
              </p:ext>
            </p:extLst>
          </p:nvPr>
        </p:nvGraphicFramePr>
        <p:xfrm>
          <a:off x="5016293" y="2294261"/>
          <a:ext cx="279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" name="Equation" r:id="rId8" imgW="139680" imgH="177480" progId="Equation.DSMT4">
                  <p:embed/>
                </p:oleObj>
              </mc:Choice>
              <mc:Fallback>
                <p:oleObj name="Equation" r:id="rId8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293" y="2294261"/>
                        <a:ext cx="2794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5566977" y="2285339"/>
            <a:ext cx="1525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Длина волны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04039" y="4304146"/>
            <a:ext cx="429823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Условие получено без учёта эффекта преломления для безграничного кристалла, имеющего идеально-периодическое строение. Позволяет определить межплоскостные расстояния в кристалле. Выполняется также при дифракции электронов, протонов и нейтронов. </a:t>
            </a:r>
          </a:p>
        </p:txBody>
      </p:sp>
      <p:sp>
        <p:nvSpPr>
          <p:cNvPr id="7" name="Rectangle 6"/>
          <p:cNvSpPr/>
          <p:nvPr/>
        </p:nvSpPr>
        <p:spPr>
          <a:xfrm>
            <a:off x="135877" y="543727"/>
            <a:ext cx="89167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Кристалл - естественная трёхмерная дифракционная решеткой для рентгеновских лучей. Происходит избирательное отражение рентгеновских лучей от систем атомных плоскостей кристаллической решётки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144310"/>
              </p:ext>
            </p:extLst>
          </p:nvPr>
        </p:nvGraphicFramePr>
        <p:xfrm>
          <a:off x="5024967" y="2860803"/>
          <a:ext cx="2540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6" name="Equation" r:id="rId10" imgW="126720" imgH="139680" progId="Equation.DSMT4">
                  <p:embed/>
                </p:oleObj>
              </mc:Choice>
              <mc:Fallback>
                <p:oleObj name="Equation" r:id="rId10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967" y="2860803"/>
                        <a:ext cx="2540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5576435" y="2827535"/>
            <a:ext cx="18622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Целое число</a:t>
            </a:r>
          </a:p>
        </p:txBody>
      </p:sp>
      <p:pic>
        <p:nvPicPr>
          <p:cNvPr id="674867" name="Picture 51" descr="C:\Users\PierreYV\Downloads\0266749914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77" y="4889138"/>
            <a:ext cx="1909838" cy="170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218052" y="4293096"/>
            <a:ext cx="1833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Рентгенограмма берилла</a:t>
            </a:r>
          </a:p>
        </p:txBody>
      </p:sp>
      <p:pic>
        <p:nvPicPr>
          <p:cNvPr id="674868" name="Picture 52" descr="C:\Users\PierreYV\Downloads\0253841433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233" y="4916191"/>
            <a:ext cx="2107642" cy="145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290612" y="4293592"/>
            <a:ext cx="1833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Рентгенограмма воды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401353" y="3243748"/>
            <a:ext cx="26789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Условие Вульфа-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Брегга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для направления на максимумы дифракции.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223354"/>
              </p:ext>
            </p:extLst>
          </p:nvPr>
        </p:nvGraphicFramePr>
        <p:xfrm>
          <a:off x="7096824" y="2217493"/>
          <a:ext cx="1955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" name="Equation" r:id="rId14" imgW="977760" imgH="203040" progId="Equation.DSMT4">
                  <p:embed/>
                </p:oleObj>
              </mc:Choice>
              <mc:Fallback>
                <p:oleObj name="Equation" r:id="rId14" imgW="9777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6824" y="2217493"/>
                        <a:ext cx="1955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1329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-4357" y="55712"/>
            <a:ext cx="9252520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Особенности межмолекулярного взаимодействия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06084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На сравнительно больших расстояниях между атомами и молекулами  действуют силы притяжения, а на малых расстояниях (порядка диаметра атома/молекулы) – силы отталкивания. Существование сил отталкивания – факт того, что атомы занимают определённый объем и препятствуют другим атомам занять то же место.</a:t>
            </a:r>
          </a:p>
        </p:txBody>
      </p:sp>
      <p:sp>
        <p:nvSpPr>
          <p:cNvPr id="6" name="Oval 27"/>
          <p:cNvSpPr>
            <a:spLocks noChangeAspect="1"/>
          </p:cNvSpPr>
          <p:nvPr/>
        </p:nvSpPr>
        <p:spPr>
          <a:xfrm>
            <a:off x="755576" y="1160748"/>
            <a:ext cx="900207" cy="82809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27"/>
          <p:cNvSpPr>
            <a:spLocks noChangeAspect="1"/>
          </p:cNvSpPr>
          <p:nvPr/>
        </p:nvSpPr>
        <p:spPr>
          <a:xfrm>
            <a:off x="1808012" y="1160748"/>
            <a:ext cx="900207" cy="82809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33"/>
          <p:cNvSpPr/>
          <p:nvPr/>
        </p:nvSpPr>
        <p:spPr>
          <a:xfrm>
            <a:off x="2258115" y="1430778"/>
            <a:ext cx="864096" cy="288032"/>
          </a:xfrm>
          <a:prstGeom prst="rightArrow">
            <a:avLst/>
          </a:prstGeom>
          <a:solidFill>
            <a:srgbClr val="F5191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2805579"/>
              </p:ext>
            </p:extLst>
          </p:nvPr>
        </p:nvGraphicFramePr>
        <p:xfrm>
          <a:off x="2690163" y="766811"/>
          <a:ext cx="3476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8" name="Equation" r:id="rId3" imgW="164880" imgH="203040" progId="Equation.DSMT4">
                  <p:embed/>
                </p:oleObj>
              </mc:Choice>
              <mc:Fallback>
                <p:oleObj name="Equation" r:id="rId3" imgW="164880" imgH="2030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0163" y="766811"/>
                        <a:ext cx="347663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трелка вправо 33"/>
          <p:cNvSpPr/>
          <p:nvPr/>
        </p:nvSpPr>
        <p:spPr>
          <a:xfrm rot="10800000">
            <a:off x="316412" y="1430778"/>
            <a:ext cx="864096" cy="288032"/>
          </a:xfrm>
          <a:prstGeom prst="rightArrow">
            <a:avLst/>
          </a:prstGeom>
          <a:solidFill>
            <a:srgbClr val="F5191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879489" y="548680"/>
            <a:ext cx="18106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Отталкивание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552739" y="548680"/>
            <a:ext cx="18106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Притяжение</a:t>
            </a:r>
          </a:p>
        </p:txBody>
      </p:sp>
      <p:sp>
        <p:nvSpPr>
          <p:cNvPr id="13" name="Oval 27"/>
          <p:cNvSpPr>
            <a:spLocks noChangeAspect="1"/>
          </p:cNvSpPr>
          <p:nvPr/>
        </p:nvSpPr>
        <p:spPr>
          <a:xfrm>
            <a:off x="4535889" y="1112490"/>
            <a:ext cx="900207" cy="82809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27"/>
          <p:cNvSpPr>
            <a:spLocks noChangeAspect="1"/>
          </p:cNvSpPr>
          <p:nvPr/>
        </p:nvSpPr>
        <p:spPr>
          <a:xfrm>
            <a:off x="7362256" y="1112490"/>
            <a:ext cx="900207" cy="828092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33"/>
          <p:cNvSpPr/>
          <p:nvPr/>
        </p:nvSpPr>
        <p:spPr>
          <a:xfrm>
            <a:off x="5004048" y="1391283"/>
            <a:ext cx="864096" cy="288032"/>
          </a:xfrm>
          <a:prstGeom prst="rightArrow">
            <a:avLst/>
          </a:prstGeom>
          <a:solidFill>
            <a:srgbClr val="F5191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33"/>
          <p:cNvSpPr/>
          <p:nvPr/>
        </p:nvSpPr>
        <p:spPr>
          <a:xfrm rot="10800000">
            <a:off x="6930208" y="1391283"/>
            <a:ext cx="864096" cy="288032"/>
          </a:xfrm>
          <a:prstGeom prst="rightArrow">
            <a:avLst/>
          </a:prstGeom>
          <a:solidFill>
            <a:srgbClr val="F5191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256263"/>
              </p:ext>
            </p:extLst>
          </p:nvPr>
        </p:nvGraphicFramePr>
        <p:xfrm>
          <a:off x="7072938" y="733711"/>
          <a:ext cx="3476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9" name="Equation" r:id="rId5" imgW="164880" imgH="203040" progId="Equation.DSMT4">
                  <p:embed/>
                </p:oleObj>
              </mc:Choice>
              <mc:Fallback>
                <p:oleObj name="Equation" r:id="rId5" imgW="164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2938" y="733711"/>
                        <a:ext cx="347663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72008" y="3488273"/>
            <a:ext cx="4499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Природа сил – электромагнитная</a:t>
            </a:r>
            <a:r>
              <a:rPr lang="ru-RU" dirty="0"/>
              <a:t>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(другие силы – гравитация, сильное взаимодействие - несущественны)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2008" y="4581128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Атомы постоянно находятся в движении (неупорядоченное тепловое движение) и обладают кинетической энергией (       ) . Силам взаимодействия можно приписать потенциальную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энергию, которая, как правило, отрицательна </a:t>
            </a:r>
            <a:r>
              <a:rPr lang="ru-RU" dirty="0">
                <a:latin typeface="Arial" pitchFamily="34" charset="0"/>
                <a:cs typeface="Arial" pitchFamily="34" charset="0"/>
              </a:rPr>
              <a:t>(       ) 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2008" y="5589240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 одной стороны, силы притяжения стремятся связать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атомы в единое целое, с другой стороны, наличие кинетической энергии у атомов препятствует этому.  Итоговый результат зависит от количественного соотношения суммарной потенциальной и кинетической энергий.</a:t>
            </a:r>
          </a:p>
        </p:txBody>
      </p:sp>
      <p:pic>
        <p:nvPicPr>
          <p:cNvPr id="649228" name="Picture 12" descr="C:\Users\Pierre\Downloads\2221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1" t="-1" r="19450" b="23341"/>
          <a:stretch/>
        </p:blipFill>
        <p:spPr bwMode="auto">
          <a:xfrm>
            <a:off x="5004048" y="3226612"/>
            <a:ext cx="4104456" cy="144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7173526"/>
              </p:ext>
            </p:extLst>
          </p:nvPr>
        </p:nvGraphicFramePr>
        <p:xfrm>
          <a:off x="4139952" y="4868380"/>
          <a:ext cx="304704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0" name="Equation" r:id="rId8" imgW="190440" imgH="228600" progId="Equation.DSMT4">
                  <p:embed/>
                </p:oleObj>
              </mc:Choice>
              <mc:Fallback>
                <p:oleObj name="Equation" r:id="rId8" imgW="19044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4868380"/>
                        <a:ext cx="304704" cy="365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348445"/>
              </p:ext>
            </p:extLst>
          </p:nvPr>
        </p:nvGraphicFramePr>
        <p:xfrm>
          <a:off x="8080494" y="5149288"/>
          <a:ext cx="324864" cy="38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1" name="Equation" r:id="rId10" imgW="203040" imgH="241200" progId="Equation.DSMT4">
                  <p:embed/>
                </p:oleObj>
              </mc:Choice>
              <mc:Fallback>
                <p:oleObj name="Equation" r:id="rId10" imgW="2030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0494" y="5149288"/>
                        <a:ext cx="324864" cy="385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9424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23528" y="142852"/>
            <a:ext cx="8136904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Агрегатные состояния вещества: газ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282930"/>
              </p:ext>
            </p:extLst>
          </p:nvPr>
        </p:nvGraphicFramePr>
        <p:xfrm>
          <a:off x="6658769" y="1207597"/>
          <a:ext cx="1252537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1" name="Equation" r:id="rId3" imgW="596880" imgH="241200" progId="Equation.DSMT4">
                  <p:embed/>
                </p:oleObj>
              </mc:Choice>
              <mc:Fallback>
                <p:oleObj name="Equation" r:id="rId3" imgW="596880" imgH="2412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8769" y="1207597"/>
                        <a:ext cx="1252537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323528" y="836712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Газообразное состояние образуется в результате полного подавления тенденции молекул к сцеплению когда кинетическая энергия много больше потенциальной энергии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2367171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Вещество в газообразном состоянии не сохраняет ни формы, ни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объема. Его форма и объем определяются сосудом, в который оно помещено</a:t>
            </a:r>
          </a:p>
        </p:txBody>
      </p:sp>
      <p:sp>
        <p:nvSpPr>
          <p:cNvPr id="8" name="Oval 7"/>
          <p:cNvSpPr/>
          <p:nvPr/>
        </p:nvSpPr>
        <p:spPr>
          <a:xfrm>
            <a:off x="6142446" y="3068972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012160" y="2492896"/>
            <a:ext cx="951506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380312" y="2492896"/>
            <a:ext cx="1512168" cy="13681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Oval 11"/>
          <p:cNvSpPr/>
          <p:nvPr/>
        </p:nvSpPr>
        <p:spPr>
          <a:xfrm>
            <a:off x="6588545" y="3197236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6403959" y="2991429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6196446" y="2754719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6686566" y="2823135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6466058" y="2719034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6062254" y="2963423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8572038" y="3122972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8082396" y="2921724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7654756" y="3375000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8136396" y="3513500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Oval 21"/>
          <p:cNvSpPr/>
          <p:nvPr/>
        </p:nvSpPr>
        <p:spPr>
          <a:xfrm>
            <a:off x="8604448" y="2620989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22"/>
          <p:cNvSpPr/>
          <p:nvPr/>
        </p:nvSpPr>
        <p:spPr>
          <a:xfrm>
            <a:off x="7596336" y="2715135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323528" y="3901266"/>
            <a:ext cx="52565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Большую часть времени молекула движется без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взаимодействия (по прямой), затем в небольшой области пространства происходит столкновение с другой молекулой (или веществом стенки сосуда) и т.д. Столкновения трёх и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большего числа молекул случаются редко, т.е. взаимодействие практически всегда попарное. Расстояние между столкновениями в 100-1000 раз больше диаметра молекулы. Рисунок траектории – ломаная.</a:t>
            </a:r>
          </a:p>
        </p:txBody>
      </p:sp>
      <p:cxnSp>
        <p:nvCxnSpPr>
          <p:cNvPr id="26" name="Straight Connector 25"/>
          <p:cNvCxnSpPr>
            <a:cxnSpLocks/>
            <a:stCxn id="33" idx="6"/>
            <a:endCxn id="37" idx="3"/>
          </p:cNvCxnSpPr>
          <p:nvPr/>
        </p:nvCxnSpPr>
        <p:spPr>
          <a:xfrm flipV="1">
            <a:off x="6066152" y="5264101"/>
            <a:ext cx="1153057" cy="34315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304726" y="4149080"/>
            <a:ext cx="458030" cy="1161699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cxnSpLocks/>
            <a:endCxn id="38" idx="3"/>
          </p:cNvCxnSpPr>
          <p:nvPr/>
        </p:nvCxnSpPr>
        <p:spPr>
          <a:xfrm flipV="1">
            <a:off x="6850274" y="5438267"/>
            <a:ext cx="489542" cy="105586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337136" y="5349172"/>
            <a:ext cx="1267312" cy="195629"/>
          </a:xfrm>
          <a:prstGeom prst="line">
            <a:avLst/>
          </a:prstGeom>
          <a:ln w="25400">
            <a:solidFill>
              <a:schemeClr val="tx1"/>
            </a:solidFill>
            <a:prstDash val="soli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5814152" y="5481256"/>
            <a:ext cx="252000" cy="252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Oval 33"/>
          <p:cNvSpPr/>
          <p:nvPr/>
        </p:nvSpPr>
        <p:spPr>
          <a:xfrm>
            <a:off x="6711666" y="6368126"/>
            <a:ext cx="252000" cy="252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748153"/>
              </p:ext>
            </p:extLst>
          </p:nvPr>
        </p:nvGraphicFramePr>
        <p:xfrm>
          <a:off x="5822567" y="4944087"/>
          <a:ext cx="293687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2" name="Equation" r:id="rId5" imgW="139680" imgH="228600" progId="Equation.DSMT4">
                  <p:embed/>
                </p:oleObj>
              </mc:Choice>
              <mc:Fallback>
                <p:oleObj name="Equation" r:id="rId5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2567" y="4944087"/>
                        <a:ext cx="293687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6160859"/>
              </p:ext>
            </p:extLst>
          </p:nvPr>
        </p:nvGraphicFramePr>
        <p:xfrm>
          <a:off x="7011988" y="6107113"/>
          <a:ext cx="3206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3" name="Equation" r:id="rId7" imgW="152280" imgH="228600" progId="Equation.DSMT4">
                  <p:embed/>
                </p:oleObj>
              </mc:Choice>
              <mc:Fallback>
                <p:oleObj name="Equation" r:id="rId7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1988" y="6107113"/>
                        <a:ext cx="32067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Oval 36"/>
          <p:cNvSpPr/>
          <p:nvPr/>
        </p:nvSpPr>
        <p:spPr>
          <a:xfrm>
            <a:off x="7182304" y="5049006"/>
            <a:ext cx="252000" cy="252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val 37"/>
          <p:cNvSpPr/>
          <p:nvPr/>
        </p:nvSpPr>
        <p:spPr>
          <a:xfrm>
            <a:off x="7302911" y="5223172"/>
            <a:ext cx="252000" cy="252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0476799"/>
              </p:ext>
            </p:extLst>
          </p:nvPr>
        </p:nvGraphicFramePr>
        <p:xfrm>
          <a:off x="6965950" y="4489450"/>
          <a:ext cx="31908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4" name="Equation" r:id="rId9" imgW="152280" imgH="228600" progId="Equation.DSMT4">
                  <p:embed/>
                </p:oleObj>
              </mc:Choice>
              <mc:Fallback>
                <p:oleObj name="Equation" r:id="rId9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5950" y="4489450"/>
                        <a:ext cx="319088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141937"/>
              </p:ext>
            </p:extLst>
          </p:nvPr>
        </p:nvGraphicFramePr>
        <p:xfrm>
          <a:off x="7577138" y="5367338"/>
          <a:ext cx="3460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5" name="Equation" r:id="rId11" imgW="164880" imgH="228600" progId="Equation.DSMT4">
                  <p:embed/>
                </p:oleObj>
              </mc:Choice>
              <mc:Fallback>
                <p:oleObj name="Equation" r:id="rId11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7138" y="5367338"/>
                        <a:ext cx="34607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40"/>
          <p:cNvSpPr/>
          <p:nvPr/>
        </p:nvSpPr>
        <p:spPr>
          <a:xfrm>
            <a:off x="5967396" y="1941280"/>
            <a:ext cx="1350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Более плотный газ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380312" y="1929186"/>
            <a:ext cx="1350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Менее</a:t>
            </a:r>
          </a:p>
          <a:p>
            <a:pPr algn="just"/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плотный газ</a:t>
            </a:r>
          </a:p>
        </p:txBody>
      </p:sp>
    </p:spTree>
    <p:extLst>
      <p:ext uri="{BB962C8B-B14F-4D97-AF65-F5344CB8AC3E}">
        <p14:creationId xmlns:p14="http://schemas.microsoft.com/office/powerpoint/2010/main" val="3967820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-252536" y="142852"/>
            <a:ext cx="9721080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Агрегатные состояния вещества: твердое тело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836712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В твердом состоянии молекулы сильно сцеплены друг с другом. Кинетической энергии не хватает, чтобы преодолеть силы притяжения.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539550"/>
              </p:ext>
            </p:extLst>
          </p:nvPr>
        </p:nvGraphicFramePr>
        <p:xfrm>
          <a:off x="6732240" y="980728"/>
          <a:ext cx="1252538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Equation" r:id="rId3" imgW="596880" imgH="241200" progId="Equation.DSMT4">
                  <p:embed/>
                </p:oleObj>
              </mc:Choice>
              <mc:Fallback>
                <p:oleObj name="Equation" r:id="rId3" imgW="596880" imgH="241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980728"/>
                        <a:ext cx="1252538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7411" name="Picture 3" descr="C:\Users\Pierre\Downloads\7257_00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861048"/>
            <a:ext cx="2160240" cy="200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95536" y="2132856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Вещество сохраняет и форму и объем. При деформации твердого тела </a:t>
            </a:r>
            <a:r>
              <a:rPr lang="en-US" dirty="0">
                <a:latin typeface="Arial" pitchFamily="34" charset="0"/>
                <a:cs typeface="Arial" pitchFamily="34" charset="0"/>
              </a:rPr>
              <a:t>(</a:t>
            </a:r>
            <a:r>
              <a:rPr lang="ru-RU" dirty="0">
                <a:latin typeface="Arial" pitchFamily="34" charset="0"/>
                <a:cs typeface="Arial" pitchFamily="34" charset="0"/>
              </a:rPr>
              <a:t>сжатие, растяжение, сдвиг, изгиб и др.</a:t>
            </a:r>
            <a:r>
              <a:rPr lang="en-US" dirty="0">
                <a:latin typeface="Arial" pitchFamily="34" charset="0"/>
                <a:cs typeface="Arial" pitchFamily="34" charset="0"/>
              </a:rPr>
              <a:t>) </a:t>
            </a:r>
            <a:r>
              <a:rPr lang="ru-RU" dirty="0">
                <a:latin typeface="Arial" pitchFamily="34" charset="0"/>
                <a:cs typeface="Arial" pitchFamily="34" charset="0"/>
              </a:rPr>
              <a:t>возникают упругие силы, стремящиеся восстановить форму и объем. </a:t>
            </a:r>
          </a:p>
        </p:txBody>
      </p:sp>
      <p:sp>
        <p:nvSpPr>
          <p:cNvPr id="9" name="Rectangle 8"/>
          <p:cNvSpPr/>
          <p:nvPr/>
        </p:nvSpPr>
        <p:spPr>
          <a:xfrm>
            <a:off x="395536" y="4032338"/>
            <a:ext cx="56166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Молекулы располагаются в определенных местах – образуют ту или иную кристаллическую решетку.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В расположении наблюдается дальний порядок. Движение ограничено колебаниями вокруг средних положений равновесия – в узлах кристаллической решетки. Покидать узлы молекулы, как правило, не могут.</a:t>
            </a:r>
          </a:p>
        </p:txBody>
      </p:sp>
      <p:pic>
        <p:nvPicPr>
          <p:cNvPr id="657413" name="Picture 5" descr="C:\Users\Pierre\Downloads\unnamed.g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70"/>
          <a:stretch/>
        </p:blipFill>
        <p:spPr bwMode="auto">
          <a:xfrm>
            <a:off x="5580112" y="1628800"/>
            <a:ext cx="3240360" cy="193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5736" y="6429564"/>
            <a:ext cx="8892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https://www.youtube.com/watch?v=J76wEASh1sw&amp;list=PLAZp3rbgWLo01IxppsbQzoop89qynweCu&amp;index=4</a:t>
            </a:r>
            <a:endParaRPr lang="ru-RU" sz="1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5736" y="6121787"/>
            <a:ext cx="6334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Формирование кристалла при понижении кинетической энергии молекул</a:t>
            </a:r>
          </a:p>
        </p:txBody>
      </p:sp>
    </p:spTree>
    <p:extLst>
      <p:ext uri="{BB962C8B-B14F-4D97-AF65-F5344CB8AC3E}">
        <p14:creationId xmlns:p14="http://schemas.microsoft.com/office/powerpoint/2010/main" val="4234764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536" y="142852"/>
            <a:ext cx="8280920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Агрегатные состояния вещества: жидкость</a:t>
            </a:r>
          </a:p>
        </p:txBody>
      </p:sp>
      <p:pic>
        <p:nvPicPr>
          <p:cNvPr id="660482" name="Picture 2" descr="C:\Users\Pierre\Downloads\300px-Water_drop_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852935"/>
            <a:ext cx="2088232" cy="139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9512" y="908720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 жидком состоянии молекулы также находятся на близком расстоянии друг от друга, как и в твердом теле, но за счет большей кинетической энергии они более подвижны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latin typeface="Arial" pitchFamily="34" charset="0"/>
                <a:cs typeface="Arial" pitchFamily="34" charset="0"/>
              </a:rPr>
              <a:t>Кинетическая энергия сравнима с потенциальной.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315250"/>
              </p:ext>
            </p:extLst>
          </p:nvPr>
        </p:nvGraphicFramePr>
        <p:xfrm>
          <a:off x="7092280" y="1268760"/>
          <a:ext cx="109220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3" name="Equation" r:id="rId4" imgW="520560" imgH="241200" progId="Equation.DSMT4">
                  <p:embed/>
                </p:oleObj>
              </mc:Choice>
              <mc:Fallback>
                <p:oleObj name="Equation" r:id="rId4" imgW="520560" imgH="241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1268760"/>
                        <a:ext cx="1092200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91387" y="2852936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Вещество стремится сохранить объем, но не форму.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Форма определяется силами действующими на тело. Так, в невесомости, за счет действия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сил поверхностного натяжения жидкость приобретает шарообразную форму.</a:t>
            </a:r>
          </a:p>
        </p:txBody>
      </p:sp>
      <p:sp>
        <p:nvSpPr>
          <p:cNvPr id="8" name="Rectangle 7"/>
          <p:cNvSpPr/>
          <p:nvPr/>
        </p:nvSpPr>
        <p:spPr>
          <a:xfrm>
            <a:off x="191386" y="4669998"/>
            <a:ext cx="63248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Относительные положения молекул не фиксированы и они сравнительно медленно меняют положение, </a:t>
            </a:r>
            <a:r>
              <a:rPr lang="en-US" dirty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>
                <a:latin typeface="Arial" pitchFamily="34" charset="0"/>
                <a:cs typeface="Arial" pitchFamily="34" charset="0"/>
              </a:rPr>
              <a:t>мигрируют</a:t>
            </a:r>
            <a:r>
              <a:rPr lang="en-US" dirty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>
                <a:latin typeface="Arial" pitchFamily="34" charset="0"/>
                <a:cs typeface="Arial" pitchFamily="34" charset="0"/>
              </a:rPr>
              <a:t>или "перескакивают". В расположении молекул наблюдается ближний порядок. Могут образовываться нестабильные агрегаты. </a:t>
            </a:r>
          </a:p>
        </p:txBody>
      </p:sp>
      <p:pic>
        <p:nvPicPr>
          <p:cNvPr id="660489" name="Picture 9" descr="C:\Users\Pierre\Downloads\arch.php.g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7" r="-1543"/>
          <a:stretch/>
        </p:blipFill>
        <p:spPr bwMode="auto">
          <a:xfrm>
            <a:off x="6749256" y="4437112"/>
            <a:ext cx="21240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7840" y="6237312"/>
            <a:ext cx="90611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Переход из газа в жидкость при увеличении плотности</a:t>
            </a:r>
          </a:p>
          <a:p>
            <a:pPr algn="just"/>
            <a:r>
              <a:rPr lang="en-US" sz="1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https://www.youtube.com/watch?v=P2Vw9CWD8YM&amp;list=PLAZp3rbgWLo01IxppsbQzoop89qynweCu&amp;index=17</a:t>
            </a:r>
            <a:endParaRPr lang="ru-RU" sz="1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196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536" y="61558"/>
            <a:ext cx="8280920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Модель идеального газа</a:t>
            </a:r>
          </a:p>
        </p:txBody>
      </p:sp>
      <p:sp>
        <p:nvSpPr>
          <p:cNvPr id="5" name="Rectangle 4"/>
          <p:cNvSpPr/>
          <p:nvPr/>
        </p:nvSpPr>
        <p:spPr>
          <a:xfrm>
            <a:off x="191501" y="476672"/>
            <a:ext cx="878497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Простейшая модель системы многих частиц – идеальный газ. Это газ, состоящий из точечных материальных частиц с конечной массой, между которыми отсутствуют силы, действующие на расстоянии, и которые сталкиваются между собой по закону соударения упругих шаров (происходит изменение направления скорости).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1520" y="2260035"/>
            <a:ext cx="2592288" cy="18890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2267744" y="3827589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14"/>
          <p:cNvSpPr/>
          <p:nvPr/>
        </p:nvSpPr>
        <p:spPr>
          <a:xfrm>
            <a:off x="953604" y="2688864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Oval 15"/>
          <p:cNvSpPr/>
          <p:nvPr/>
        </p:nvSpPr>
        <p:spPr>
          <a:xfrm>
            <a:off x="525964" y="3142140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1061604" y="3693150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1541075" y="2928067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467544" y="2482275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1853704" y="3460210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Oval 34"/>
          <p:cNvSpPr/>
          <p:nvPr/>
        </p:nvSpPr>
        <p:spPr>
          <a:xfrm>
            <a:off x="1511672" y="2479876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Oval 35"/>
          <p:cNvSpPr/>
          <p:nvPr/>
        </p:nvSpPr>
        <p:spPr>
          <a:xfrm>
            <a:off x="2454766" y="2499248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Oval 36"/>
          <p:cNvSpPr/>
          <p:nvPr/>
        </p:nvSpPr>
        <p:spPr>
          <a:xfrm>
            <a:off x="1577665" y="3808234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val 37"/>
          <p:cNvSpPr/>
          <p:nvPr/>
        </p:nvSpPr>
        <p:spPr>
          <a:xfrm>
            <a:off x="2144813" y="2887405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Oval 38"/>
          <p:cNvSpPr/>
          <p:nvPr/>
        </p:nvSpPr>
        <p:spPr>
          <a:xfrm>
            <a:off x="1062820" y="3280210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V="1">
            <a:off x="6372200" y="2704682"/>
            <a:ext cx="1362759" cy="43108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cxnSpLocks/>
          </p:cNvCxnSpPr>
          <p:nvPr/>
        </p:nvCxnSpPr>
        <p:spPr>
          <a:xfrm flipV="1">
            <a:off x="7740352" y="1678757"/>
            <a:ext cx="454452" cy="1011370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cxnSpLocks/>
            <a:endCxn id="50" idx="3"/>
          </p:cNvCxnSpPr>
          <p:nvPr/>
        </p:nvCxnSpPr>
        <p:spPr>
          <a:xfrm flipV="1">
            <a:off x="7269714" y="2967943"/>
            <a:ext cx="502150" cy="1055859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69184" y="2878848"/>
            <a:ext cx="1267312" cy="195629"/>
          </a:xfrm>
          <a:prstGeom prst="line">
            <a:avLst/>
          </a:prstGeom>
          <a:ln w="25400">
            <a:solidFill>
              <a:schemeClr val="tx1"/>
            </a:solidFill>
            <a:prstDash val="soli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6246200" y="3010932"/>
            <a:ext cx="252000" cy="252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Oval 45"/>
          <p:cNvSpPr/>
          <p:nvPr/>
        </p:nvSpPr>
        <p:spPr>
          <a:xfrm>
            <a:off x="7143714" y="3897802"/>
            <a:ext cx="252000" cy="252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661674"/>
              </p:ext>
            </p:extLst>
          </p:nvPr>
        </p:nvGraphicFramePr>
        <p:xfrm>
          <a:off x="6254615" y="2473763"/>
          <a:ext cx="293687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6" name="Equation" r:id="rId3" imgW="139680" imgH="228600" progId="Equation.DSMT4">
                  <p:embed/>
                </p:oleObj>
              </mc:Choice>
              <mc:Fallback>
                <p:oleObj name="Equation" r:id="rId3" imgW="139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4615" y="2473763"/>
                        <a:ext cx="293687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987322"/>
              </p:ext>
            </p:extLst>
          </p:nvPr>
        </p:nvGraphicFramePr>
        <p:xfrm>
          <a:off x="7444036" y="3636789"/>
          <a:ext cx="3206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7" name="Equation" r:id="rId5" imgW="152280" imgH="228600" progId="Equation.DSMT4">
                  <p:embed/>
                </p:oleObj>
              </mc:Choice>
              <mc:Fallback>
                <p:oleObj name="Equation" r:id="rId5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4036" y="3636789"/>
                        <a:ext cx="32067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Oval 48"/>
          <p:cNvSpPr/>
          <p:nvPr/>
        </p:nvSpPr>
        <p:spPr>
          <a:xfrm>
            <a:off x="7614352" y="2578682"/>
            <a:ext cx="252000" cy="252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Oval 49"/>
          <p:cNvSpPr/>
          <p:nvPr/>
        </p:nvSpPr>
        <p:spPr>
          <a:xfrm>
            <a:off x="7734959" y="2752848"/>
            <a:ext cx="252000" cy="252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809545"/>
              </p:ext>
            </p:extLst>
          </p:nvPr>
        </p:nvGraphicFramePr>
        <p:xfrm>
          <a:off x="7397998" y="2019126"/>
          <a:ext cx="31908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8" name="Equation" r:id="rId7" imgW="152280" imgH="228600" progId="Equation.DSMT4">
                  <p:embed/>
                </p:oleObj>
              </mc:Choice>
              <mc:Fallback>
                <p:oleObj name="Equation" r:id="rId7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7998" y="2019126"/>
                        <a:ext cx="319088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601336"/>
              </p:ext>
            </p:extLst>
          </p:nvPr>
        </p:nvGraphicFramePr>
        <p:xfrm>
          <a:off x="8009186" y="2897014"/>
          <a:ext cx="3460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9" name="Equation" r:id="rId9" imgW="164880" imgH="228600" progId="Equation.DSMT4">
                  <p:embed/>
                </p:oleObj>
              </mc:Choice>
              <mc:Fallback>
                <p:oleObj name="Equation" r:id="rId9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9186" y="2897014"/>
                        <a:ext cx="34607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010737"/>
              </p:ext>
            </p:extLst>
          </p:nvPr>
        </p:nvGraphicFramePr>
        <p:xfrm>
          <a:off x="285750" y="5046663"/>
          <a:ext cx="820738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0" name="Equation" r:id="rId11" imgW="431640" imgH="203040" progId="Equation.DSMT4">
                  <p:embed/>
                </p:oleObj>
              </mc:Choice>
              <mc:Fallback>
                <p:oleObj name="Equation" r:id="rId11" imgW="431640" imgH="203040" progId="Equation.DSMT4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5046663"/>
                        <a:ext cx="820738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729641"/>
              </p:ext>
            </p:extLst>
          </p:nvPr>
        </p:nvGraphicFramePr>
        <p:xfrm>
          <a:off x="2339752" y="5018399"/>
          <a:ext cx="265392" cy="33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1" name="Equation" r:id="rId13" imgW="139680" imgH="177480" progId="Equation.DSMT4">
                  <p:embed/>
                </p:oleObj>
              </mc:Choice>
              <mc:Fallback>
                <p:oleObj name="Equation" r:id="rId13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5018399"/>
                        <a:ext cx="265392" cy="33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Rectangle 54"/>
          <p:cNvSpPr/>
          <p:nvPr/>
        </p:nvSpPr>
        <p:spPr>
          <a:xfrm>
            <a:off x="2701598" y="5002339"/>
            <a:ext cx="211350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размер молекулы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265585" y="4871533"/>
            <a:ext cx="235728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среднее расстояние между  молекулами</a:t>
            </a:r>
          </a:p>
        </p:txBody>
      </p:sp>
      <p:graphicFrame>
        <p:nvGraphicFramePr>
          <p:cNvPr id="58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5329031"/>
              </p:ext>
            </p:extLst>
          </p:nvPr>
        </p:nvGraphicFramePr>
        <p:xfrm>
          <a:off x="268288" y="5540375"/>
          <a:ext cx="1108075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2" name="Equation" r:id="rId15" imgW="583920" imgH="241200" progId="Equation.DSMT4">
                  <p:embed/>
                </p:oleObj>
              </mc:Choice>
              <mc:Fallback>
                <p:oleObj name="Equation" r:id="rId15" imgW="583920" imgH="241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88" y="5540375"/>
                        <a:ext cx="1108075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tangle 58"/>
          <p:cNvSpPr/>
          <p:nvPr/>
        </p:nvSpPr>
        <p:spPr>
          <a:xfrm>
            <a:off x="179512" y="4246392"/>
            <a:ext cx="878497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Наиболее близко свойствам идеального газа соответствуют достаточно разреженные газы.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558853" y="5589240"/>
            <a:ext cx="590526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кинетическая энергия много больше потенциальной</a:t>
            </a:r>
          </a:p>
        </p:txBody>
      </p:sp>
      <p:graphicFrame>
        <p:nvGraphicFramePr>
          <p:cNvPr id="40" name="Object 39">
            <a:extLst>
              <a:ext uri="{FF2B5EF4-FFF2-40B4-BE49-F238E27FC236}">
                <a16:creationId xmlns="" xmlns:a16="http://schemas.microsoft.com/office/drawing/2014/main" id="{F51E47B4-CB90-4BF1-B382-2837E2A769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7761658"/>
              </p:ext>
            </p:extLst>
          </p:nvPr>
        </p:nvGraphicFramePr>
        <p:xfrm>
          <a:off x="279400" y="5989638"/>
          <a:ext cx="277495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3" name="Equation" r:id="rId17" imgW="1460160" imgH="457200" progId="Equation.DSMT4">
                  <p:embed/>
                </p:oleObj>
              </mc:Choice>
              <mc:Fallback>
                <p:oleObj name="Equation" r:id="rId17" imgW="1460160" imgH="457200" progId="Equation.DSMT4">
                  <p:embed/>
                  <p:pic>
                    <p:nvPicPr>
                      <p:cNvPr id="53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00" y="5989638"/>
                        <a:ext cx="277495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99502268-F6CD-4DA9-8FFC-266E569A10EA}"/>
              </a:ext>
            </a:extLst>
          </p:cNvPr>
          <p:cNvSpPr/>
          <p:nvPr/>
        </p:nvSpPr>
        <p:spPr>
          <a:xfrm>
            <a:off x="3203581" y="5996355"/>
            <a:ext cx="590526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Квантовыми эффектами можно пренебречь, если длина волны де Бройля много меньше расстояния между молекулами</a:t>
            </a:r>
          </a:p>
        </p:txBody>
      </p:sp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121949"/>
              </p:ext>
            </p:extLst>
          </p:nvPr>
        </p:nvGraphicFramePr>
        <p:xfrm>
          <a:off x="5191015" y="4746277"/>
          <a:ext cx="9652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4" name="Equation" r:id="rId19" imgW="507960" imgH="444240" progId="Equation.DSMT4">
                  <p:embed/>
                </p:oleObj>
              </mc:Choice>
              <mc:Fallback>
                <p:oleObj name="Equation" r:id="rId19" imgW="5079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015" y="4746277"/>
                        <a:ext cx="965200" cy="84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Oval 55"/>
          <p:cNvSpPr/>
          <p:nvPr/>
        </p:nvSpPr>
        <p:spPr>
          <a:xfrm>
            <a:off x="550608" y="3881589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Oval 62"/>
          <p:cNvSpPr/>
          <p:nvPr/>
        </p:nvSpPr>
        <p:spPr>
          <a:xfrm>
            <a:off x="2562766" y="3148126"/>
            <a:ext cx="108000" cy="108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7738268"/>
              </p:ext>
            </p:extLst>
          </p:nvPr>
        </p:nvGraphicFramePr>
        <p:xfrm>
          <a:off x="3131840" y="2302904"/>
          <a:ext cx="33655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" name="Equation" r:id="rId21" imgW="177480" imgH="177480" progId="Equation.DSMT4">
                  <p:embed/>
                </p:oleObj>
              </mc:Choice>
              <mc:Fallback>
                <p:oleObj name="Equation" r:id="rId21" imgW="177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2302904"/>
                        <a:ext cx="336550" cy="338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/>
          <p:cNvSpPr/>
          <p:nvPr/>
        </p:nvSpPr>
        <p:spPr>
          <a:xfrm>
            <a:off x="3563888" y="2302904"/>
            <a:ext cx="211350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Число молекул</a:t>
            </a:r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418924"/>
              </p:ext>
            </p:extLst>
          </p:nvPr>
        </p:nvGraphicFramePr>
        <p:xfrm>
          <a:off x="3156397" y="2803582"/>
          <a:ext cx="288925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" name="Equation" r:id="rId23" imgW="152280" imgH="177480" progId="Equation.DSMT4">
                  <p:embed/>
                </p:oleObj>
              </mc:Choice>
              <mc:Fallback>
                <p:oleObj name="Equation" r:id="rId23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6397" y="2803582"/>
                        <a:ext cx="288925" cy="338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Rectangle 66"/>
          <p:cNvSpPr/>
          <p:nvPr/>
        </p:nvSpPr>
        <p:spPr>
          <a:xfrm>
            <a:off x="3562213" y="2779938"/>
            <a:ext cx="165785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Объем сосуда</a:t>
            </a:r>
          </a:p>
        </p:txBody>
      </p:sp>
      <p:graphicFrame>
        <p:nvGraphicFramePr>
          <p:cNvPr id="68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232475"/>
              </p:ext>
            </p:extLst>
          </p:nvPr>
        </p:nvGraphicFramePr>
        <p:xfrm>
          <a:off x="3059565" y="3250140"/>
          <a:ext cx="819150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" name="Equation" r:id="rId25" imgW="431640" imgH="393480" progId="Equation.DSMT4">
                  <p:embed/>
                </p:oleObj>
              </mc:Choice>
              <mc:Fallback>
                <p:oleObj name="Equation" r:id="rId25" imgW="4316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565" y="3250140"/>
                        <a:ext cx="819150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Rectangle 68"/>
          <p:cNvSpPr/>
          <p:nvPr/>
        </p:nvSpPr>
        <p:spPr>
          <a:xfrm>
            <a:off x="3966310" y="3345314"/>
            <a:ext cx="165785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Концентрация</a:t>
            </a:r>
          </a:p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молекул (м</a:t>
            </a:r>
            <a:r>
              <a:rPr lang="ru-RU" sz="1700" baseline="30000" dirty="0">
                <a:latin typeface="Arial" pitchFamily="34" charset="0"/>
                <a:cs typeface="Arial" pitchFamily="34" charset="0"/>
              </a:rPr>
              <a:t>-3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70" name="Rectangle 69"/>
          <p:cNvSpPr/>
          <p:nvPr/>
        </p:nvSpPr>
        <p:spPr>
          <a:xfrm>
            <a:off x="189766" y="1748873"/>
            <a:ext cx="628087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latin typeface="Arial" pitchFamily="34" charset="0"/>
                <a:cs typeface="Arial" pitchFamily="34" charset="0"/>
              </a:rPr>
              <a:t>Взаимодействие между молекулами почти отсутствует. </a:t>
            </a:r>
            <a:endParaRPr lang="ru-RU" sz="17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070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51520" y="5177339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В 1 см</a:t>
            </a:r>
            <a:r>
              <a:rPr lang="ru-RU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ru-RU" dirty="0">
                <a:latin typeface="Arial" pitchFamily="34" charset="0"/>
                <a:cs typeface="Arial" pitchFamily="34" charset="0"/>
              </a:rPr>
              <a:t> воздуха при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н.у</a:t>
            </a:r>
            <a:r>
              <a:rPr lang="ru-RU" dirty="0">
                <a:latin typeface="Arial" pitchFamily="34" charset="0"/>
                <a:cs typeface="Arial" pitchFamily="34" charset="0"/>
              </a:rPr>
              <a:t>. содержится                           молекул  (очень много) </a:t>
            </a:r>
            <a:endParaRPr lang="ru-RU" dirty="0"/>
          </a:p>
        </p:txBody>
      </p:sp>
      <p:sp>
        <p:nvSpPr>
          <p:cNvPr id="4" name="Rectangle 3"/>
          <p:cNvSpPr/>
          <p:nvPr/>
        </p:nvSpPr>
        <p:spPr>
          <a:xfrm>
            <a:off x="827584" y="2780928"/>
            <a:ext cx="2183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2</a:t>
            </a:r>
            <a:r>
              <a:rPr lang="ru-RU" dirty="0">
                <a:latin typeface="Arial" pitchFamily="34" charset="0"/>
                <a:cs typeface="Arial" pitchFamily="34" charset="0"/>
              </a:rPr>
              <a:t>-й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закон Ньютона</a:t>
            </a:r>
          </a:p>
        </p:txBody>
      </p:sp>
      <p:sp>
        <p:nvSpPr>
          <p:cNvPr id="5" name="Rectangle 4"/>
          <p:cNvSpPr txBox="1">
            <a:spLocks noRot="1" noChangeArrowheads="1"/>
          </p:cNvSpPr>
          <p:nvPr/>
        </p:nvSpPr>
        <p:spPr bwMode="auto">
          <a:xfrm>
            <a:off x="263933" y="152400"/>
            <a:ext cx="84582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Подходы к описанию молекулярных систем Динамический метод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263933" y="1124744"/>
            <a:ext cx="85565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Законы столкновений и ударов молекул между собой и о стенки сосуда известны. Исходя из позиций классической механики, зная координаты и скорости всех частиц системы в некоторый момент времени, гипотетически возможно найти их координаты и скорости во все последующие и предыдущие моменты времени (казуальный детерминизм).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288433"/>
              </p:ext>
            </p:extLst>
          </p:nvPr>
        </p:nvGraphicFramePr>
        <p:xfrm>
          <a:off x="827584" y="3119809"/>
          <a:ext cx="2020888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8" name="Equation" r:id="rId3" imgW="965160" imgH="457200" progId="Equation.DSMT4">
                  <p:embed/>
                </p:oleObj>
              </mc:Choice>
              <mc:Fallback>
                <p:oleObj name="Equation" r:id="rId3" imgW="965160" imgH="457200" progId="Equation.DSMT4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119809"/>
                        <a:ext cx="2020888" cy="95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082645"/>
              </p:ext>
            </p:extLst>
          </p:nvPr>
        </p:nvGraphicFramePr>
        <p:xfrm>
          <a:off x="3642133" y="3335833"/>
          <a:ext cx="17018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9" name="Equation" r:id="rId5" imgW="812520" imgH="253800" progId="Equation.DSMT4">
                  <p:embed/>
                </p:oleObj>
              </mc:Choice>
              <mc:Fallback>
                <p:oleObj name="Equation" r:id="rId5" imgW="8125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2133" y="3335833"/>
                        <a:ext cx="170180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156933"/>
              </p:ext>
            </p:extLst>
          </p:nvPr>
        </p:nvGraphicFramePr>
        <p:xfrm>
          <a:off x="6084168" y="3335833"/>
          <a:ext cx="1781175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0" name="Equation" r:id="rId7" imgW="850680" imgH="253800" progId="Equation.DSMT4">
                  <p:embed/>
                </p:oleObj>
              </mc:Choice>
              <mc:Fallback>
                <p:oleObj name="Equation" r:id="rId7" imgW="8506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3335833"/>
                        <a:ext cx="1781175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3503948" y="2771155"/>
            <a:ext cx="3944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Начальные координаты и скорости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3567" y="4005064"/>
            <a:ext cx="80385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Для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молекул нужно всего </a:t>
            </a:r>
            <a:r>
              <a:rPr lang="en-US" dirty="0">
                <a:latin typeface="Arial" pitchFamily="34" charset="0"/>
                <a:cs typeface="Arial" pitchFamily="34" charset="0"/>
              </a:rPr>
              <a:t>6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N</a:t>
            </a:r>
            <a:r>
              <a:rPr lang="ru-RU" dirty="0">
                <a:latin typeface="Arial" pitchFamily="34" charset="0"/>
                <a:cs typeface="Arial" pitchFamily="34" charset="0"/>
              </a:rPr>
              <a:t> чисел. Это наиболее полная и детальная информация о системе частиц с точки зрения классической механики</a:t>
            </a:r>
            <a:r>
              <a:rPr lang="ru-RU" dirty="0"/>
              <a:t>.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398346"/>
              </p:ext>
            </p:extLst>
          </p:nvPr>
        </p:nvGraphicFramePr>
        <p:xfrm>
          <a:off x="4355976" y="5147883"/>
          <a:ext cx="14605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1" name="Equation" r:id="rId9" imgW="812520" imgH="203040" progId="Equation.DSMT4">
                  <p:embed/>
                </p:oleObj>
              </mc:Choice>
              <mc:Fallback>
                <p:oleObj name="Equation" r:id="rId9" imgW="812520" imgH="203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147883"/>
                        <a:ext cx="1460500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395413" y="4725144"/>
            <a:ext cx="2195239" cy="369332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Препятствие № 1</a:t>
            </a:r>
            <a:endParaRPr lang="ru-RU" dirty="0"/>
          </a:p>
        </p:txBody>
      </p:sp>
      <p:sp>
        <p:nvSpPr>
          <p:cNvPr id="15" name="Rectangle 14"/>
          <p:cNvSpPr/>
          <p:nvPr/>
        </p:nvSpPr>
        <p:spPr>
          <a:xfrm>
            <a:off x="274961" y="5661248"/>
            <a:ext cx="8556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Вся эта информация в своем непосредственном виде необозрима ни для мысленного взгляда, ни при помощи любых технических средств (никакой современный суперкомпьютер не способен этого сделать). Техническая обработка этой информации неосуществима</a:t>
            </a:r>
          </a:p>
        </p:txBody>
      </p:sp>
    </p:spTree>
    <p:extLst>
      <p:ext uri="{BB962C8B-B14F-4D97-AF65-F5344CB8AC3E}">
        <p14:creationId xmlns:p14="http://schemas.microsoft.com/office/powerpoint/2010/main" val="1978193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3045818" y="3317789"/>
            <a:ext cx="5940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При изменении скорости одной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молекулы уже через время          </a:t>
            </a:r>
            <a:r>
              <a:rPr lang="en-US" dirty="0">
                <a:latin typeface="Arial" pitchFamily="34" charset="0"/>
                <a:cs typeface="Arial" pitchFamily="34" charset="0"/>
              </a:rPr>
              <a:t>  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  <a:r>
              <a:rPr lang="en-US" dirty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>
                <a:latin typeface="Arial" pitchFamily="34" charset="0"/>
                <a:cs typeface="Arial" pitchFamily="34" charset="0"/>
              </a:rPr>
              <a:t>изменятся скорости        молекул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504" y="249289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н.у</a:t>
            </a:r>
            <a:r>
              <a:rPr lang="ru-RU" dirty="0">
                <a:latin typeface="Arial" pitchFamily="34" charset="0"/>
                <a:cs typeface="Arial" pitchFamily="34" charset="0"/>
              </a:rPr>
              <a:t>. одна молекула воздуха испытывает              соударений в секунду         </a:t>
            </a:r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63933" y="152400"/>
            <a:ext cx="84582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Подходы к описанию молекулярных систем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Динамический метод </a:t>
            </a:r>
            <a:r>
              <a:rPr lang="en-US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422" y="1730131"/>
            <a:ext cx="8880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Сама по себе эта полная информация обо всех отдельных частицах непригодна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для теоретического анализа поведения системы в целом.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487067"/>
              </p:ext>
            </p:extLst>
          </p:nvPr>
        </p:nvGraphicFramePr>
        <p:xfrm>
          <a:off x="5171022" y="2475072"/>
          <a:ext cx="411163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7" name="Equation" r:id="rId3" imgW="228600" imgH="203040" progId="Equation.DSMT4">
                  <p:embed/>
                </p:oleObj>
              </mc:Choice>
              <mc:Fallback>
                <p:oleObj name="Equation" r:id="rId3" imgW="2286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1022" y="2475072"/>
                        <a:ext cx="411163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3395413" y="1196752"/>
            <a:ext cx="2195239" cy="369332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Препятствие № 2</a:t>
            </a:r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199971" y="5541039"/>
            <a:ext cx="85861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Несущественные изменения координат и скоростей малого числа частиц с одной стороны несущественны, а с другой стороны, за достаточно короткое время за счёт огромного числа соударений ведут к изменению координат и скоростей всех частиц в системе, т.е. к полному изменению всей информации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7503" y="2860304"/>
            <a:ext cx="7959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Каждую                            каждая молекула испытывает одно соударение. 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617201"/>
              </p:ext>
            </p:extLst>
          </p:nvPr>
        </p:nvGraphicFramePr>
        <p:xfrm>
          <a:off x="1213101" y="2819148"/>
          <a:ext cx="143668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8" name="Equation" r:id="rId5" imgW="799920" imgH="203040" progId="Equation.DSMT4">
                  <p:embed/>
                </p:oleObj>
              </mc:Choice>
              <mc:Fallback>
                <p:oleObj name="Equation" r:id="rId5" imgW="7999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3101" y="2819148"/>
                        <a:ext cx="1436688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287681" y="4724516"/>
            <a:ext cx="252000" cy="252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Oval 13"/>
          <p:cNvSpPr/>
          <p:nvPr/>
        </p:nvSpPr>
        <p:spPr>
          <a:xfrm>
            <a:off x="1106802" y="4268681"/>
            <a:ext cx="252000" cy="252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1088786" y="4516080"/>
            <a:ext cx="252000" cy="252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17"/>
          <p:cNvSpPr/>
          <p:nvPr/>
        </p:nvSpPr>
        <p:spPr>
          <a:xfrm>
            <a:off x="1943736" y="3753064"/>
            <a:ext cx="252000" cy="252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Oval 18"/>
          <p:cNvSpPr/>
          <p:nvPr/>
        </p:nvSpPr>
        <p:spPr>
          <a:xfrm>
            <a:off x="1943736" y="4026509"/>
            <a:ext cx="252000" cy="252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val 19"/>
          <p:cNvSpPr/>
          <p:nvPr/>
        </p:nvSpPr>
        <p:spPr>
          <a:xfrm>
            <a:off x="2002225" y="4838291"/>
            <a:ext cx="252000" cy="252000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val 20"/>
          <p:cNvSpPr/>
          <p:nvPr/>
        </p:nvSpPr>
        <p:spPr>
          <a:xfrm>
            <a:off x="2015744" y="5104802"/>
            <a:ext cx="252000" cy="252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461979"/>
              </p:ext>
            </p:extLst>
          </p:nvPr>
        </p:nvGraphicFramePr>
        <p:xfrm>
          <a:off x="3965575" y="3560763"/>
          <a:ext cx="107315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9" name="Equation" r:id="rId7" imgW="596880" imgH="241200" progId="Equation.DSMT4">
                  <p:embed/>
                </p:oleObj>
              </mc:Choice>
              <mc:Fallback>
                <p:oleObj name="Equation" r:id="rId7" imgW="596880" imgH="241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5575" y="3560763"/>
                        <a:ext cx="1073150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84422" y="3252327"/>
            <a:ext cx="1389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Через 1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нс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00691" y="3267225"/>
            <a:ext cx="1389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Через 2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нс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601821"/>
              </p:ext>
            </p:extLst>
          </p:nvPr>
        </p:nvGraphicFramePr>
        <p:xfrm>
          <a:off x="7456488" y="3573463"/>
          <a:ext cx="366712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60" name="Equation" r:id="rId9" imgW="203040" imgH="190440" progId="Equation.DSMT4">
                  <p:embed/>
                </p:oleObj>
              </mc:Choice>
              <mc:Fallback>
                <p:oleObj name="Equation" r:id="rId9" imgW="20304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6488" y="3573463"/>
                        <a:ext cx="366712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916327"/>
              </p:ext>
            </p:extLst>
          </p:nvPr>
        </p:nvGraphicFramePr>
        <p:xfrm>
          <a:off x="265402" y="4203071"/>
          <a:ext cx="32067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61" name="Equation" r:id="rId11" imgW="177480" imgH="190440" progId="Equation.DSMT4">
                  <p:embed/>
                </p:oleObj>
              </mc:Choice>
              <mc:Fallback>
                <p:oleObj name="Equation" r:id="rId11" imgW="1774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02" y="4203071"/>
                        <a:ext cx="320675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364962"/>
              </p:ext>
            </p:extLst>
          </p:nvPr>
        </p:nvGraphicFramePr>
        <p:xfrm>
          <a:off x="1047706" y="3815591"/>
          <a:ext cx="2762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62" name="Equation" r:id="rId13" imgW="152280" imgH="190440" progId="Equation.DSMT4">
                  <p:embed/>
                </p:oleObj>
              </mc:Choice>
              <mc:Fallback>
                <p:oleObj name="Equation" r:id="rId13" imgW="1522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06" y="3815591"/>
                        <a:ext cx="276225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656096"/>
              </p:ext>
            </p:extLst>
          </p:nvPr>
        </p:nvGraphicFramePr>
        <p:xfrm>
          <a:off x="1980612" y="4381616"/>
          <a:ext cx="32226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63" name="Equation" r:id="rId15" imgW="177480" imgH="190440" progId="Equation.DSMT4">
                  <p:embed/>
                </p:oleObj>
              </mc:Choice>
              <mc:Fallback>
                <p:oleObj name="Equation" r:id="rId15" imgW="1774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0612" y="4381616"/>
                        <a:ext cx="322263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Arrow Connector 2"/>
          <p:cNvCxnSpPr>
            <a:endCxn id="17" idx="0"/>
          </p:cNvCxnSpPr>
          <p:nvPr/>
        </p:nvCxnSpPr>
        <p:spPr>
          <a:xfrm flipV="1">
            <a:off x="425740" y="4516080"/>
            <a:ext cx="789046" cy="322211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340786" y="4044267"/>
            <a:ext cx="681062" cy="317609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232802" y="4631283"/>
            <a:ext cx="789046" cy="415249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069736" y="4070488"/>
            <a:ext cx="752625" cy="335367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141744" y="3640955"/>
            <a:ext cx="681062" cy="317609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2195736" y="4724516"/>
            <a:ext cx="752625" cy="296919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214507" y="5199268"/>
            <a:ext cx="789046" cy="341771"/>
          </a:xfrm>
          <a:prstGeom prst="straightConnector1">
            <a:avLst/>
          </a:prstGeom>
          <a:ln w="41275">
            <a:solidFill>
              <a:schemeClr val="tx1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203848" y="414674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В 1 см</a:t>
            </a:r>
            <a:r>
              <a:rPr lang="ru-RU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ru-RU" dirty="0">
                <a:latin typeface="Arial" pitchFamily="34" charset="0"/>
                <a:cs typeface="Arial" pitchFamily="34" charset="0"/>
              </a:rPr>
              <a:t> воздуха при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н.у</a:t>
            </a:r>
            <a:r>
              <a:rPr lang="ru-RU" dirty="0">
                <a:latin typeface="Arial" pitchFamily="34" charset="0"/>
                <a:cs typeface="Arial" pitchFamily="34" charset="0"/>
              </a:rPr>
              <a:t>. скорости всех молекул изменятся за время порядка</a:t>
            </a:r>
            <a:endParaRPr lang="ru-RU" dirty="0"/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4053334"/>
              </p:ext>
            </p:extLst>
          </p:nvPr>
        </p:nvGraphicFramePr>
        <p:xfrm>
          <a:off x="3220260" y="4872975"/>
          <a:ext cx="3265488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64" name="Equation" r:id="rId17" imgW="1815840" imgH="241200" progId="Equation.DSMT4">
                  <p:embed/>
                </p:oleObj>
              </mc:Choice>
              <mc:Fallback>
                <p:oleObj name="Equation" r:id="rId17" imgW="1815840" imgH="24120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0260" y="4872975"/>
                        <a:ext cx="3265488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43"/>
          <p:cNvSpPr/>
          <p:nvPr/>
        </p:nvSpPr>
        <p:spPr>
          <a:xfrm>
            <a:off x="6588224" y="4824291"/>
            <a:ext cx="29579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Т.е. примерно 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за сотню наносекунд</a:t>
            </a:r>
            <a:endParaRPr lang="ru-RU" dirty="0"/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860603"/>
              </p:ext>
            </p:extLst>
          </p:nvPr>
        </p:nvGraphicFramePr>
        <p:xfrm>
          <a:off x="7829958" y="4114797"/>
          <a:ext cx="89217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65" name="Equation" r:id="rId19" imgW="495000" imgH="203040" progId="Equation.DSMT4">
                  <p:embed/>
                </p:oleObj>
              </mc:Choice>
              <mc:Fallback>
                <p:oleObj name="Equation" r:id="rId19" imgW="4950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9958" y="4114797"/>
                        <a:ext cx="892175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8018788"/>
              </p:ext>
            </p:extLst>
          </p:nvPr>
        </p:nvGraphicFramePr>
        <p:xfrm>
          <a:off x="7681045" y="4439354"/>
          <a:ext cx="1304925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66" name="Equation" r:id="rId21" imgW="723600" imgH="228600" progId="Equation.DSMT4">
                  <p:embed/>
                </p:oleObj>
              </mc:Choice>
              <mc:Fallback>
                <p:oleObj name="Equation" r:id="rId21" imgW="723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1045" y="4439354"/>
                        <a:ext cx="1304925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76782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63933" y="80392"/>
            <a:ext cx="84582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Подходы к описанию молекулярных систем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Динамический метод </a:t>
            </a: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b="1" kern="0" dirty="0">
              <a:solidFill>
                <a:srgbClr val="00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8256" y="836712"/>
            <a:ext cx="84582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Таким образом, динамическое описание системы многих (порядка </a:t>
            </a:r>
            <a:r>
              <a:rPr lang="en-US" sz="1700" i="1" dirty="0">
                <a:latin typeface="Arial" pitchFamily="34" charset="0"/>
                <a:cs typeface="Arial" pitchFamily="34" charset="0"/>
              </a:rPr>
              <a:t>N</a:t>
            </a:r>
            <a:r>
              <a:rPr lang="en-US" sz="1700" baseline="-25000" dirty="0">
                <a:latin typeface="Arial" pitchFamily="34" charset="0"/>
                <a:cs typeface="Arial" pitchFamily="34" charset="0"/>
              </a:rPr>
              <a:t>A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) частиц </a:t>
            </a: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lphaUcParenR"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неосуществимо с технической</a:t>
            </a: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lphaUcParenR"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непригодно с теоретической</a:t>
            </a:r>
          </a:p>
          <a:p>
            <a:pPr marL="342900" indent="-342900" algn="just">
              <a:buAutoNum type="alphaUcParenR"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бесполезно с практической точек зрения. </a:t>
            </a: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Также, например, непонятно, как из микроскопической информации следует, что газ может быть сконденсирован в жидкость. </a:t>
            </a:r>
          </a:p>
        </p:txBody>
      </p:sp>
      <p:sp>
        <p:nvSpPr>
          <p:cNvPr id="6" name="Rectangle 5"/>
          <p:cNvSpPr/>
          <p:nvPr/>
        </p:nvSpPr>
        <p:spPr>
          <a:xfrm>
            <a:off x="187920" y="3021926"/>
            <a:ext cx="6054403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Arial" pitchFamily="34" charset="0"/>
                <a:cs typeface="Arial" pitchFamily="34" charset="0"/>
              </a:rPr>
              <a:t>	Демон Лапласа – мысленный эксперимент,</a:t>
            </a:r>
            <a:r>
              <a:rPr lang="en-US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предложенный в 1814 году французским математиком Пьером-Симоном Лапласом, а также главный персонаж этого эксперимента – вымышленное разумное существо, способное,</a:t>
            </a:r>
            <a:r>
              <a:rPr lang="en-US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восприняв в любой данный момент времени положение и скорость каждой частицы во Вселенной, узнавать её эволюцию как в будущем, так и в прошлом. 	Лаплас придумал</a:t>
            </a:r>
            <a:r>
              <a:rPr lang="en-US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это существо для наглядной демонстрации степени нашей неосведомленности и необходимости в статистическом описании некоторых реальных процессов в окружающем мире. Проблематика демона Лапласа связана с вопросом о том, возможно ли детерминистическое предсказание хода событий теоретически (казуальный </a:t>
            </a:r>
            <a:r>
              <a:rPr lang="ru-RU" sz="1700" dirty="0" err="1">
                <a:latin typeface="Arial" pitchFamily="34" charset="0"/>
                <a:cs typeface="Arial" pitchFamily="34" charset="0"/>
              </a:rPr>
              <a:t>детерменизм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). </a:t>
            </a:r>
          </a:p>
        </p:txBody>
      </p:sp>
      <p:sp>
        <p:nvSpPr>
          <p:cNvPr id="7" name="Rectangle 6"/>
          <p:cNvSpPr/>
          <p:nvPr/>
        </p:nvSpPr>
        <p:spPr>
          <a:xfrm>
            <a:off x="6284166" y="5942315"/>
            <a:ext cx="2772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1600" b="1" dirty="0">
                <a:latin typeface="Arial" pitchFamily="34" charset="0"/>
                <a:cs typeface="Arial" pitchFamily="34" charset="0"/>
              </a:rPr>
              <a:t>Пьер-Симо́н, маркиз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r>
              <a:rPr lang="vi-VN" sz="1600" b="1" dirty="0">
                <a:latin typeface="Arial" pitchFamily="34" charset="0"/>
                <a:cs typeface="Arial" pitchFamily="34" charset="0"/>
              </a:rPr>
              <a:t>де Лапла́с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 </a:t>
            </a:r>
            <a:r>
              <a:rPr lang="vi-VN" sz="1600" dirty="0"/>
              <a:t>(</a:t>
            </a:r>
            <a:r>
              <a:rPr lang="ru-RU" sz="1600" dirty="0" err="1"/>
              <a:t>фр</a:t>
            </a:r>
            <a:r>
              <a:rPr lang="vi-VN" sz="1600" dirty="0"/>
              <a:t>. </a:t>
            </a:r>
            <a:r>
              <a:rPr lang="fr-FR" sz="1600" i="1" dirty="0"/>
              <a:t>Pierre-Simon de Laplace</a:t>
            </a:r>
            <a:r>
              <a:rPr lang="ru-RU" sz="1600" dirty="0"/>
              <a:t> (1749 - 1827)</a:t>
            </a:r>
          </a:p>
        </p:txBody>
      </p:sp>
      <p:pic>
        <p:nvPicPr>
          <p:cNvPr id="673795" name="Picture 3" descr="C:\Users\Pierre\Downloads\img107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9" y="3140968"/>
            <a:ext cx="2089262" cy="266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3796" name="Picture 4" descr="C:\Users\Pierre\Downloads\kondensat-na-potolke-v-chastnom-dome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623" y="1233900"/>
            <a:ext cx="2138848" cy="117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556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63933" y="152400"/>
            <a:ext cx="84582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Подходы к описанию молекулярных систем</a:t>
            </a:r>
          </a:p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Статистический метод</a:t>
            </a:r>
          </a:p>
        </p:txBody>
      </p:sp>
      <p:sp>
        <p:nvSpPr>
          <p:cNvPr id="6" name="Rectangle 5"/>
          <p:cNvSpPr/>
          <p:nvPr/>
        </p:nvSpPr>
        <p:spPr>
          <a:xfrm>
            <a:off x="221238" y="963794"/>
            <a:ext cx="87376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Для изучения систем многих частиц информация должна носить обобщенный характер и соответствующие физические понятия должны относиться к большим совокупностям частиц, а не к отдельным частицам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latin typeface="Arial" pitchFamily="34" charset="0"/>
                <a:cs typeface="Arial" pitchFamily="34" charset="0"/>
              </a:rPr>
              <a:t>Например, используются средние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величины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статистические распределения</a:t>
            </a:r>
            <a:r>
              <a:rPr lang="ru-RU" dirty="0">
                <a:latin typeface="Arial" pitchFamily="34" charset="0"/>
                <a:cs typeface="Arial" pitchFamily="34" charset="0"/>
              </a:rPr>
              <a:t>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45063" y="3995772"/>
            <a:ext cx="64040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Такой метод рассмотрения называется статистическим</a:t>
            </a:r>
          </a:p>
        </p:txBody>
      </p:sp>
      <p:sp>
        <p:nvSpPr>
          <p:cNvPr id="8" name="Rectangle 7"/>
          <p:cNvSpPr/>
          <p:nvPr/>
        </p:nvSpPr>
        <p:spPr>
          <a:xfrm>
            <a:off x="330300" y="4365104"/>
            <a:ext cx="86285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Законы поведения систем большого числа частиц, получаемые статистическими методами – статистические закономерности. Статистический метод устанавливает связь между свойствами отдельных частиц и поведением системы в целом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Метод эффективен для систем с большим числом степеней свободы.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823" y="5842432"/>
            <a:ext cx="86285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latin typeface="Arial" pitchFamily="34" charset="0"/>
                <a:cs typeface="Arial" pitchFamily="34" charset="0"/>
              </a:rPr>
              <a:t>Квантовомеханические</a:t>
            </a:r>
            <a:r>
              <a:rPr lang="ru-RU" dirty="0">
                <a:latin typeface="Arial" pitchFamily="34" charset="0"/>
                <a:cs typeface="Arial" pitchFamily="34" charset="0"/>
              </a:rPr>
              <a:t> законы по своей природе являются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статистическими.</a:t>
            </a:r>
          </a:p>
          <a:p>
            <a:pPr algn="just"/>
            <a:r>
              <a:rPr lang="ru-RU" dirty="0" err="1" smtClean="0">
                <a:latin typeface="Arial" pitchFamily="34" charset="0"/>
                <a:cs typeface="Arial" pitchFamily="34" charset="0"/>
              </a:rPr>
              <a:t>Статметоды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применяются к системам с небольшим числом степеней свободы, если существенны квантовые эффекты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8920352-C08E-4C68-9458-4AC653DC96CB}"/>
              </a:ext>
            </a:extLst>
          </p:cNvPr>
          <p:cNvSpPr/>
          <p:nvPr/>
        </p:nvSpPr>
        <p:spPr>
          <a:xfrm>
            <a:off x="334823" y="3502872"/>
            <a:ext cx="8474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0665774"/>
              </p:ext>
            </p:extLst>
          </p:nvPr>
        </p:nvGraphicFramePr>
        <p:xfrm>
          <a:off x="1691680" y="2477369"/>
          <a:ext cx="142200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Equation" r:id="rId4" imgW="711000" imgH="431640" progId="Equation.DSMT4">
                  <p:embed/>
                </p:oleObj>
              </mc:Choice>
              <mc:Fallback>
                <p:oleObj name="Equation" r:id="rId4" imgW="711000" imgH="431640" progId="Equation.DSMT4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477369"/>
                        <a:ext cx="1422000" cy="863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1" name="Picture 5" descr="D:\documentsECLbureau\CondMatter\Molecule\LecturePPT\fig_im\Stat_Gaus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2181057"/>
            <a:ext cx="2448273" cy="175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175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8563" y="188640"/>
            <a:ext cx="87868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ru-RU" sz="32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Литература</a:t>
            </a:r>
          </a:p>
        </p:txBody>
      </p:sp>
      <p:sp>
        <p:nvSpPr>
          <p:cNvPr id="5" name="Rectangle 4"/>
          <p:cNvSpPr/>
          <p:nvPr/>
        </p:nvSpPr>
        <p:spPr>
          <a:xfrm>
            <a:off x="178563" y="836712"/>
            <a:ext cx="8857933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Основная литература: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300"/>
              </a:spcAft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А.Н. Матвеев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Молекулярная физика. М.: Высшая школа, 1987.</a:t>
            </a:r>
          </a:p>
          <a:p>
            <a:pPr>
              <a:spcAft>
                <a:spcPts val="300"/>
              </a:spcAft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А.К.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Кикоин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, И.К.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Кикоин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Молекулярная физика. М.: Наука, 1976.</a:t>
            </a:r>
          </a:p>
          <a:p>
            <a:pPr>
              <a:spcAft>
                <a:spcPts val="300"/>
              </a:spcAft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Д.В.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Сивухин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Общий курс физики. Т. 2. Термодинамика и молекулярная физика. М.: Наука, 1990. </a:t>
            </a:r>
          </a:p>
          <a:p>
            <a:pPr>
              <a:spcAft>
                <a:spcPts val="300"/>
              </a:spcAft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В.Л. Гинзбург, Л.М. Левин, Д.В.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Сивухин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, И.А. Яковлев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Сборник задач по общему курсу физики. Термодинамика и молекулярная физика. Под ред. Д.В.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Сивухина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М.: Наука, 1988. </a:t>
            </a:r>
          </a:p>
          <a:p>
            <a:pPr>
              <a:spcAft>
                <a:spcPts val="300"/>
              </a:spcAft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Г.А. Миронова, Н.Н. Брандт, А.М.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Салецкий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Молекулярная физика и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термондинамика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: методика решения задач, Москва, Физический факультет МГУ имени М.В. Ломоносова, 2011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300"/>
              </a:spcAft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Г.А. Миронова, Н.Н. Брандт, А.М.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Салецкий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Молекулярная физика и термодинамика в вопросах и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задачах: Учебное пособие. — СПб.: Издательство «Лань»,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2012. — 480 с.: ил. — (Учебники для вузов. Специальная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литература).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Дополнительная литература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: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Ф.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Рейф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Статистическая физика.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Берклеевский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курс физики. Т. 5. М.: Наука, 1986.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Р. Фейнман, Р.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Лейтон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, М.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Сэндс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Фейнмановские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лекции по физике.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Вып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4. Кинетика. Теплота. Звук. М.: Мир, 1977.</a:t>
            </a:r>
          </a:p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И.В. Савельев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Курс общей физики. Т. 1. М.: Наука, 1986.</a:t>
            </a:r>
          </a:p>
        </p:txBody>
      </p:sp>
    </p:spTree>
    <p:extLst>
      <p:ext uri="{BB962C8B-B14F-4D97-AF65-F5344CB8AC3E}">
        <p14:creationId xmlns:p14="http://schemas.microsoft.com/office/powerpoint/2010/main" val="39211269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334823" y="115399"/>
            <a:ext cx="8263893" cy="64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Термодинамический метод</a:t>
            </a:r>
          </a:p>
        </p:txBody>
      </p:sp>
      <p:sp>
        <p:nvSpPr>
          <p:cNvPr id="5" name="Rectangle 4"/>
          <p:cNvSpPr/>
          <p:nvPr/>
        </p:nvSpPr>
        <p:spPr>
          <a:xfrm>
            <a:off x="227498" y="692696"/>
            <a:ext cx="85879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Рассмотрение систем многих частиц не интересуясь её внутренней структурой и внутренними механизмами процессов на основе понятий и физических величин, относящихся к системе в целом.  Например, это давление, плотность и температура, которые могут быть измерены в эксперименте. Теория строится на некоторых общих положениях (началах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термодинамики): 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="" xmlns:a16="http://schemas.microsoft.com/office/drawing/2014/main" id="{2CAC2BDC-2BA1-8F31-7583-F31D866F3D5F}"/>
              </a:ext>
            </a:extLst>
          </p:cNvPr>
          <p:cNvSpPr/>
          <p:nvPr/>
        </p:nvSpPr>
        <p:spPr>
          <a:xfrm>
            <a:off x="247466" y="4750545"/>
            <a:ext cx="87183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Теория </a:t>
            </a:r>
            <a:r>
              <a:rPr lang="ru-RU" dirty="0">
                <a:latin typeface="Arial" pitchFamily="34" charset="0"/>
                <a:cs typeface="Arial" pitchFamily="34" charset="0"/>
              </a:rPr>
              <a:t>по своему характеру является феноменологической, она не интересуется внутренними механизмами процессов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Модель вещества можно задавать просто уравнениями состояния (математически), не вдаваясь в подробности устройства на молекулярном уровне.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Выводы </a:t>
            </a:r>
            <a:r>
              <a:rPr lang="ru-RU" dirty="0">
                <a:latin typeface="Arial" pitchFamily="34" charset="0"/>
                <a:cs typeface="Arial" pitchFamily="34" charset="0"/>
              </a:rPr>
              <a:t>термодинамики имеют весьма общий характер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Статистический и термодинамический метод дополняют друг друга.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9696" y="2708920"/>
            <a:ext cx="3110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Начало термодинамики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Начало </a:t>
            </a:r>
            <a:r>
              <a:rPr lang="ru-RU" dirty="0">
                <a:latin typeface="Arial" pitchFamily="34" charset="0"/>
                <a:cs typeface="Arial" pitchFamily="34" charset="0"/>
              </a:rPr>
              <a:t>термодинамики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Начало термодинамики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III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Начало </a:t>
            </a:r>
            <a:r>
              <a:rPr lang="ru-RU" dirty="0">
                <a:latin typeface="Arial" pitchFamily="34" charset="0"/>
                <a:cs typeface="Arial" pitchFamily="34" charset="0"/>
              </a:rPr>
              <a:t>термодинамики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8266" y="4005063"/>
            <a:ext cx="3975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Например,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начало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̶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это по сути  </a:t>
            </a:r>
            <a:r>
              <a:rPr lang="ru-RU" dirty="0">
                <a:latin typeface="Arial" pitchFamily="34" charset="0"/>
                <a:cs typeface="Arial" pitchFamily="34" charset="0"/>
              </a:rPr>
              <a:t>закон сохранения энергии.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D:\documentsECLbureau\CondMatter\Molecule\LecturePPT\fig_im\ThermodynamicsFu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96645"/>
            <a:ext cx="3240360" cy="243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693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0C4C6EB-B2B5-4BED-BCFF-67DBDAF18C9A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899592" y="14561"/>
            <a:ext cx="7056784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Метод молекулярной динамики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="" xmlns:a16="http://schemas.microsoft.com/office/drawing/2014/main" id="{3FA0D58F-F1EC-4575-A989-BC5B504862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600737"/>
              </p:ext>
            </p:extLst>
          </p:nvPr>
        </p:nvGraphicFramePr>
        <p:xfrm>
          <a:off x="467544" y="1853837"/>
          <a:ext cx="2020888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1" name="Equation" r:id="rId4" imgW="965160" imgH="457200" progId="Equation.DSMT4">
                  <p:embed/>
                </p:oleObj>
              </mc:Choice>
              <mc:Fallback>
                <p:oleObj name="Equation" r:id="rId4" imgW="965160" imgH="45720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853837"/>
                        <a:ext cx="2020888" cy="95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42DF903-17C2-4FD3-82CB-396AF2A36F39}"/>
              </a:ext>
            </a:extLst>
          </p:cNvPr>
          <p:cNvSpPr/>
          <p:nvPr/>
        </p:nvSpPr>
        <p:spPr>
          <a:xfrm>
            <a:off x="4067944" y="1340768"/>
            <a:ext cx="4968552" cy="8975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Инициализация: задать начальные координаты частиц и их скорости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E3F6A6E-8715-400E-9124-BBC2A6B572D6}"/>
              </a:ext>
            </a:extLst>
          </p:cNvPr>
          <p:cNvSpPr/>
          <p:nvPr/>
        </p:nvSpPr>
        <p:spPr>
          <a:xfrm>
            <a:off x="107503" y="776619"/>
            <a:ext cx="36323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Метод основан на численном алгоритме решения Ньютоновских уравнений движения для молекул с заданными силами взаимодействия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31D74FDA-71E5-4A8E-BE5D-0BDAD4E303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024965"/>
              </p:ext>
            </p:extLst>
          </p:nvPr>
        </p:nvGraphicFramePr>
        <p:xfrm>
          <a:off x="6974008" y="1789550"/>
          <a:ext cx="873216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2" name="Equation" r:id="rId6" imgW="545760" imgH="253800" progId="Equation.DSMT4">
                  <p:embed/>
                </p:oleObj>
              </mc:Choice>
              <mc:Fallback>
                <p:oleObj name="Equation" r:id="rId6" imgW="545760" imgH="253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="" xmlns:a16="http://schemas.microsoft.com/office/drawing/2014/main" id="{3FA0D58F-F1EC-4575-A989-BC5B504862E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4008" y="1789550"/>
                        <a:ext cx="873216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1EFAF8-E92F-44F9-86DF-C827CCA0C6EB}"/>
              </a:ext>
            </a:extLst>
          </p:cNvPr>
          <p:cNvSpPr/>
          <p:nvPr/>
        </p:nvSpPr>
        <p:spPr>
          <a:xfrm>
            <a:off x="5248001" y="859766"/>
            <a:ext cx="25922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Arial" pitchFamily="34" charset="0"/>
                <a:cs typeface="Arial" pitchFamily="34" charset="0"/>
              </a:rPr>
              <a:t>Упрощенный алгоритм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="" xmlns:a16="http://schemas.microsoft.com/office/drawing/2014/main" id="{E2A1DB67-5BAF-44C7-9997-50E880ABCD99}"/>
              </a:ext>
            </a:extLst>
          </p:cNvPr>
          <p:cNvSpPr/>
          <p:nvPr/>
        </p:nvSpPr>
        <p:spPr>
          <a:xfrm>
            <a:off x="6336196" y="2317278"/>
            <a:ext cx="432048" cy="410324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817B3F6-F32D-4208-BFF0-FA9523E69816}"/>
              </a:ext>
            </a:extLst>
          </p:cNvPr>
          <p:cNvSpPr/>
          <p:nvPr/>
        </p:nvSpPr>
        <p:spPr>
          <a:xfrm>
            <a:off x="4067944" y="2780928"/>
            <a:ext cx="4968552" cy="8975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Расчет сил и ускорения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6C2A967D-3D0C-4AEC-9CA5-DE84B6CF94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177369"/>
              </p:ext>
            </p:extLst>
          </p:nvPr>
        </p:nvGraphicFramePr>
        <p:xfrm>
          <a:off x="6542088" y="3033713"/>
          <a:ext cx="14001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3" name="Equation" r:id="rId8" imgW="876240" imgH="266400" progId="Equation.DSMT4">
                  <p:embed/>
                </p:oleObj>
              </mc:Choice>
              <mc:Fallback>
                <p:oleObj name="Equation" r:id="rId8" imgW="876240" imgH="2664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31D74FDA-71E5-4A8E-BE5D-0BDAD4E303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2088" y="3033713"/>
                        <a:ext cx="140017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="" xmlns:a16="http://schemas.microsoft.com/office/drawing/2014/main" id="{9CF4E9A3-5EA7-4C77-9BEC-2CA6896918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948866"/>
              </p:ext>
            </p:extLst>
          </p:nvPr>
        </p:nvGraphicFramePr>
        <p:xfrm>
          <a:off x="8134351" y="2873376"/>
          <a:ext cx="79057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4" name="Equation" r:id="rId10" imgW="495000" imgH="457200" progId="Equation.DSMT4">
                  <p:embed/>
                </p:oleObj>
              </mc:Choice>
              <mc:Fallback>
                <p:oleObj name="Equation" r:id="rId10" imgW="495000" imgH="4572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="" xmlns:a16="http://schemas.microsoft.com/office/drawing/2014/main" id="{6C2A967D-3D0C-4AEC-9CA5-DE84B6CF94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4351" y="2873376"/>
                        <a:ext cx="790575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="" xmlns:a16="http://schemas.microsoft.com/office/drawing/2014/main" id="{D3952E6F-0AC5-49AA-9176-E5E5684B76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512598"/>
              </p:ext>
            </p:extLst>
          </p:nvPr>
        </p:nvGraphicFramePr>
        <p:xfrm>
          <a:off x="8021946" y="1781132"/>
          <a:ext cx="893952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5" name="Equation" r:id="rId12" imgW="558720" imgH="253800" progId="Equation.DSMT4">
                  <p:embed/>
                </p:oleObj>
              </mc:Choice>
              <mc:Fallback>
                <p:oleObj name="Equation" r:id="rId12" imgW="558720" imgH="2538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31D74FDA-71E5-4A8E-BE5D-0BDAD4E303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1946" y="1781132"/>
                        <a:ext cx="893952" cy="40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091ECB8-63C2-428F-A41C-1B9B111EA061}"/>
              </a:ext>
            </a:extLst>
          </p:cNvPr>
          <p:cNvSpPr/>
          <p:nvPr/>
        </p:nvSpPr>
        <p:spPr>
          <a:xfrm>
            <a:off x="4059869" y="4187619"/>
            <a:ext cx="4968552" cy="8975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Движение</a:t>
            </a:r>
          </a:p>
          <a:p>
            <a:r>
              <a:rPr lang="ru-RU" dirty="0">
                <a:solidFill>
                  <a:schemeClr val="tx1"/>
                </a:solidFill>
              </a:rPr>
              <a:t>за малый </a:t>
            </a:r>
          </a:p>
          <a:p>
            <a:r>
              <a:rPr lang="ru-RU" dirty="0">
                <a:solidFill>
                  <a:schemeClr val="tx1"/>
                </a:solidFill>
              </a:rPr>
              <a:t>интервал времени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="" xmlns:a16="http://schemas.microsoft.com/office/drawing/2014/main" id="{E0928B1C-18FB-4E27-9712-74C597C702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033463"/>
              </p:ext>
            </p:extLst>
          </p:nvPr>
        </p:nvGraphicFramePr>
        <p:xfrm>
          <a:off x="5175250" y="4171950"/>
          <a:ext cx="3941763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6" name="Equation" r:id="rId14" imgW="2463480" imgH="419040" progId="Equation.DSMT4">
                  <p:embed/>
                </p:oleObj>
              </mc:Choice>
              <mc:Fallback>
                <p:oleObj name="Equation" r:id="rId14" imgW="2463480" imgH="4190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="" xmlns:a16="http://schemas.microsoft.com/office/drawing/2014/main" id="{31D74FDA-71E5-4A8E-BE5D-0BDAD4E303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0" y="4171950"/>
                        <a:ext cx="3941763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4505E223-59C8-459F-8CAB-61971402E61E}"/>
              </a:ext>
            </a:extLst>
          </p:cNvPr>
          <p:cNvSpPr/>
          <p:nvPr/>
        </p:nvSpPr>
        <p:spPr>
          <a:xfrm>
            <a:off x="4067944" y="5555771"/>
            <a:ext cx="4968552" cy="8975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Итерация для следующего </a:t>
            </a:r>
          </a:p>
          <a:p>
            <a:r>
              <a:rPr lang="ru-RU" dirty="0">
                <a:solidFill>
                  <a:schemeClr val="tx1"/>
                </a:solidFill>
              </a:rPr>
              <a:t>шага по времени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="" xmlns:a16="http://schemas.microsoft.com/office/drawing/2014/main" id="{2877DC75-D9F8-4DCB-A940-166BA6A6B8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28615"/>
              </p:ext>
            </p:extLst>
          </p:nvPr>
        </p:nvGraphicFramePr>
        <p:xfrm>
          <a:off x="7097713" y="5821363"/>
          <a:ext cx="1239837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7" name="Equation" r:id="rId16" imgW="774360" imgH="228600" progId="Equation.DSMT4">
                  <p:embed/>
                </p:oleObj>
              </mc:Choice>
              <mc:Fallback>
                <p:oleObj name="Equation" r:id="rId16" imgW="774360" imgH="2286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="" xmlns:a16="http://schemas.microsoft.com/office/drawing/2014/main" id="{E0928B1C-18FB-4E27-9712-74C597C702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7713" y="5821363"/>
                        <a:ext cx="1239837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Arrow: Down 18">
            <a:extLst>
              <a:ext uri="{FF2B5EF4-FFF2-40B4-BE49-F238E27FC236}">
                <a16:creationId xmlns="" xmlns:a16="http://schemas.microsoft.com/office/drawing/2014/main" id="{C7FDA0E3-DDFB-4AAB-968A-C8105EF8BC5C}"/>
              </a:ext>
            </a:extLst>
          </p:cNvPr>
          <p:cNvSpPr/>
          <p:nvPr/>
        </p:nvSpPr>
        <p:spPr>
          <a:xfrm>
            <a:off x="6361348" y="3705200"/>
            <a:ext cx="432048" cy="41032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Arrow: Down 19">
            <a:extLst>
              <a:ext uri="{FF2B5EF4-FFF2-40B4-BE49-F238E27FC236}">
                <a16:creationId xmlns="" xmlns:a16="http://schemas.microsoft.com/office/drawing/2014/main" id="{61799C34-1FC4-4FB1-B13E-5B7BCDE8440A}"/>
              </a:ext>
            </a:extLst>
          </p:cNvPr>
          <p:cNvSpPr/>
          <p:nvPr/>
        </p:nvSpPr>
        <p:spPr>
          <a:xfrm>
            <a:off x="6372200" y="5123686"/>
            <a:ext cx="432048" cy="41032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Arrow: Bent 20">
            <a:extLst>
              <a:ext uri="{FF2B5EF4-FFF2-40B4-BE49-F238E27FC236}">
                <a16:creationId xmlns="" xmlns:a16="http://schemas.microsoft.com/office/drawing/2014/main" id="{A5CDB163-CDCB-405B-9CAA-3F6D9532B90A}"/>
              </a:ext>
            </a:extLst>
          </p:cNvPr>
          <p:cNvSpPr/>
          <p:nvPr/>
        </p:nvSpPr>
        <p:spPr>
          <a:xfrm rot="16200000">
            <a:off x="3451841" y="5502044"/>
            <a:ext cx="576064" cy="639996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Arrow: Bent 21">
            <a:extLst>
              <a:ext uri="{FF2B5EF4-FFF2-40B4-BE49-F238E27FC236}">
                <a16:creationId xmlns="" xmlns:a16="http://schemas.microsoft.com/office/drawing/2014/main" id="{B62ED36E-C320-4EE0-A7E1-597DA95F58C8}"/>
              </a:ext>
            </a:extLst>
          </p:cNvPr>
          <p:cNvSpPr/>
          <p:nvPr/>
        </p:nvSpPr>
        <p:spPr>
          <a:xfrm>
            <a:off x="3491880" y="3032996"/>
            <a:ext cx="576064" cy="2772268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76546A33-0118-4A01-8D29-820F477D5EF5}"/>
              </a:ext>
            </a:extLst>
          </p:cNvPr>
          <p:cNvSpPr/>
          <p:nvPr/>
        </p:nvSpPr>
        <p:spPr>
          <a:xfrm>
            <a:off x="124438" y="3922845"/>
            <a:ext cx="3032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Число частиц 10</a:t>
            </a:r>
            <a:r>
              <a:rPr lang="ru-RU" sz="1600" baseline="30000" dirty="0">
                <a:latin typeface="Arial" pitchFamily="34" charset="0"/>
                <a:cs typeface="Arial" pitchFamily="34" charset="0"/>
              </a:rPr>
              <a:t>6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10</a:t>
            </a:r>
            <a:r>
              <a:rPr lang="ru-RU" sz="1600" baseline="30000" dirty="0">
                <a:latin typeface="Arial" pitchFamily="34" charset="0"/>
                <a:cs typeface="Arial" pitchFamily="34" charset="0"/>
              </a:rPr>
              <a:t>9</a:t>
            </a:r>
          </a:p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Временной масштаб эволюции системы – до наносекунд</a:t>
            </a:r>
            <a:endParaRPr lang="ru-RU" sz="16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4FFE8E70-B4EA-4789-B075-5CD918EAF869}"/>
              </a:ext>
            </a:extLst>
          </p:cNvPr>
          <p:cNvSpPr/>
          <p:nvPr/>
        </p:nvSpPr>
        <p:spPr>
          <a:xfrm>
            <a:off x="118426" y="5098731"/>
            <a:ext cx="29757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Daan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Frenkel, Berend Smit (2001) Understanding Molecular Simulation. Academic Press. ISBN 0-12-267351-4.</a:t>
            </a:r>
            <a:endParaRPr lang="ru-RU" sz="140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69606B0-47E8-4972-B55D-1E82F37F1BF4}"/>
              </a:ext>
            </a:extLst>
          </p:cNvPr>
          <p:cNvSpPr/>
          <p:nvPr/>
        </p:nvSpPr>
        <p:spPr>
          <a:xfrm>
            <a:off x="126646" y="6165304"/>
            <a:ext cx="28477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Программные пакеты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GROMACS and AMBER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Object 26">
            <a:extLst>
              <a:ext uri="{FF2B5EF4-FFF2-40B4-BE49-F238E27FC236}">
                <a16:creationId xmlns="" xmlns:a16="http://schemas.microsoft.com/office/drawing/2014/main" id="{3FA0D58F-F1EC-4575-A989-BC5B504862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565464"/>
              </p:ext>
            </p:extLst>
          </p:nvPr>
        </p:nvGraphicFramePr>
        <p:xfrm>
          <a:off x="251520" y="3229710"/>
          <a:ext cx="2236788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8" name="Equation" r:id="rId18" imgW="1066680" imgH="279360" progId="Equation.DSMT4">
                  <p:embed/>
                </p:oleObj>
              </mc:Choice>
              <mc:Fallback>
                <p:oleObj name="Equation" r:id="rId18" imgW="10666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229710"/>
                        <a:ext cx="2236788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76546A33-0118-4A01-8D29-820F477D5EF5}"/>
              </a:ext>
            </a:extLst>
          </p:cNvPr>
          <p:cNvSpPr/>
          <p:nvPr/>
        </p:nvSpPr>
        <p:spPr>
          <a:xfrm>
            <a:off x="115971" y="2863719"/>
            <a:ext cx="3240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Сила парного взаимодействия</a:t>
            </a:r>
            <a:endParaRPr lang="ru-RU" sz="1600" baseline="30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" name="Object 28">
            <a:extLst>
              <a:ext uri="{FF2B5EF4-FFF2-40B4-BE49-F238E27FC236}">
                <a16:creationId xmlns="" xmlns:a16="http://schemas.microsoft.com/office/drawing/2014/main" id="{E0928B1C-18FB-4E27-9712-74C597C702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280735"/>
              </p:ext>
            </p:extLst>
          </p:nvPr>
        </p:nvGraphicFramePr>
        <p:xfrm>
          <a:off x="6032983" y="4759514"/>
          <a:ext cx="303213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9" name="Equation" r:id="rId20" imgW="190440" imgH="177480" progId="Equation.DSMT4">
                  <p:embed/>
                </p:oleObj>
              </mc:Choice>
              <mc:Fallback>
                <p:oleObj name="Equation" r:id="rId20" imgW="1904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983" y="4759514"/>
                        <a:ext cx="303213" cy="284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7552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415" y="3884576"/>
            <a:ext cx="33107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b="1" dirty="0">
                <a:latin typeface="Arial" pitchFamily="34" charset="0"/>
                <a:cs typeface="Arial" pitchFamily="34" charset="0"/>
              </a:rPr>
              <a:t>Р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</a:t>
            </a:r>
            <a:r>
              <a:rPr lang="vi-VN" b="1" dirty="0">
                <a:latin typeface="Arial" pitchFamily="34" charset="0"/>
                <a:cs typeface="Arial" pitchFamily="34" charset="0"/>
              </a:rPr>
              <a:t>чард Филлипс Ф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е</a:t>
            </a:r>
            <a:r>
              <a:rPr lang="vi-VN" b="1" dirty="0">
                <a:latin typeface="Arial" pitchFamily="34" charset="0"/>
                <a:cs typeface="Arial" pitchFamily="34" charset="0"/>
              </a:rPr>
              <a:t>йнман</a:t>
            </a:r>
            <a:r>
              <a:rPr lang="vi-VN" dirty="0">
                <a:latin typeface="Arial" pitchFamily="34" charset="0"/>
                <a:cs typeface="Arial" pitchFamily="34" charset="0"/>
              </a:rPr>
              <a:t> </a:t>
            </a:r>
            <a:r>
              <a:rPr lang="vi-VN" sz="1600" dirty="0"/>
              <a:t>(англ. </a:t>
            </a:r>
            <a:r>
              <a:rPr lang="en-US" sz="1600" i="1" dirty="0"/>
              <a:t>Richard Phillips Feynman</a:t>
            </a:r>
            <a:r>
              <a:rPr lang="ru-RU" sz="1600" dirty="0"/>
              <a:t> </a:t>
            </a:r>
            <a:endParaRPr lang="ru-RU" sz="1600" dirty="0" smtClean="0"/>
          </a:p>
          <a:p>
            <a:r>
              <a:rPr lang="vi-VN" sz="1600" dirty="0" smtClean="0"/>
              <a:t>1918 —1988</a:t>
            </a:r>
            <a:r>
              <a:rPr lang="ru-RU" sz="1600" dirty="0" smtClean="0"/>
              <a:t>)</a:t>
            </a:r>
            <a:endParaRPr lang="ru-RU" sz="1600" dirty="0"/>
          </a:p>
        </p:txBody>
      </p:sp>
      <p:sp>
        <p:nvSpPr>
          <p:cNvPr id="5" name="Rectangle 4"/>
          <p:cNvSpPr/>
          <p:nvPr/>
        </p:nvSpPr>
        <p:spPr>
          <a:xfrm>
            <a:off x="179512" y="548680"/>
            <a:ext cx="48965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>
                <a:latin typeface="Arial" pitchFamily="34" charset="0"/>
                <a:cs typeface="Arial" pitchFamily="34" charset="0"/>
              </a:rPr>
              <a:t>Если бы в результате какой-то мировой катастрофы все накопленные научные знания оказались бы уничтоженными и к грядущим поколениям живых существ перешла бы только одна фраза, то какое утверждение, составленное из наименьшего количества слов, принесло бы наибольшую информацию? Я считаю, что это –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атомная гипотеза </a:t>
            </a:r>
            <a:r>
              <a:rPr lang="ru-RU" dirty="0">
                <a:latin typeface="Arial" pitchFamily="34" charset="0"/>
                <a:cs typeface="Arial" pitchFamily="34" charset="0"/>
              </a:rPr>
              <a:t>(можно называть ее не гипотезой, а фактом, но это ничего не меняет):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все тела состоят из атомов – маленьких телец, которые находятся в беспрерывном движении, притягиваются на небольшом расстоянии, но отталкиваются, если одно из них плотнее прижать к другому</a:t>
            </a:r>
            <a:r>
              <a:rPr lang="ru-RU" dirty="0">
                <a:latin typeface="Arial" pitchFamily="34" charset="0"/>
                <a:cs typeface="Arial" pitchFamily="34" charset="0"/>
              </a:rPr>
              <a:t>. В одной этой фразе, как вы убедитесь, содержится невероятное количество информации о мире, стоит лишь приложить к ней немного воображения и чуть соображения</a:t>
            </a:r>
            <a:r>
              <a:rPr lang="en-US" dirty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571472" y="36406"/>
            <a:ext cx="8001000" cy="457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Атомная гипотеза</a:t>
            </a:r>
          </a:p>
        </p:txBody>
      </p:sp>
      <p:pic>
        <p:nvPicPr>
          <p:cNvPr id="631810" name="Picture 2" descr="C:\Users\Pierre\Downloads\big-richard_feynman_1000x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87291"/>
            <a:ext cx="3166748" cy="316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D:\documentsECLbureau\CondMatter\Molecule\LecturePPT\fig_im\274px-Democritus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831" y="4718735"/>
            <a:ext cx="1475358" cy="204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82777" y="5419823"/>
            <a:ext cx="182552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Arial" pitchFamily="34" charset="0"/>
                <a:cs typeface="Arial" pitchFamily="34" charset="0"/>
              </a:rPr>
              <a:t>Демокрит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 err="1"/>
              <a:t>ок</a:t>
            </a:r>
            <a:r>
              <a:rPr lang="ru-RU" sz="1600" dirty="0"/>
              <a:t>. 460 до н. э</a:t>
            </a:r>
            <a:r>
              <a:rPr lang="ru-RU" sz="1600" dirty="0" smtClean="0"/>
              <a:t>.,—</a:t>
            </a:r>
          </a:p>
          <a:p>
            <a:r>
              <a:rPr lang="ru-RU" sz="1600" dirty="0" err="1" smtClean="0"/>
              <a:t>ок</a:t>
            </a:r>
            <a:r>
              <a:rPr lang="ru-RU" sz="1600" dirty="0"/>
              <a:t>. 370 до н. э</a:t>
            </a:r>
          </a:p>
          <a:p>
            <a:r>
              <a:rPr lang="ru-RU" sz="1600" dirty="0" smtClean="0"/>
              <a:t>Атомистический </a:t>
            </a:r>
            <a:r>
              <a:rPr lang="ru-RU" sz="1600" dirty="0"/>
              <a:t>материализм</a:t>
            </a:r>
          </a:p>
        </p:txBody>
      </p:sp>
    </p:spTree>
    <p:extLst>
      <p:ext uri="{BB962C8B-B14F-4D97-AF65-F5344CB8AC3E}">
        <p14:creationId xmlns:p14="http://schemas.microsoft.com/office/powerpoint/2010/main" val="82978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571472" y="142852"/>
            <a:ext cx="8001000" cy="457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Предмет молекулярной физики</a:t>
            </a:r>
          </a:p>
        </p:txBody>
      </p:sp>
      <p:sp>
        <p:nvSpPr>
          <p:cNvPr id="7" name="Прямоугольник 37"/>
          <p:cNvSpPr/>
          <p:nvPr/>
        </p:nvSpPr>
        <p:spPr>
          <a:xfrm>
            <a:off x="395536" y="767257"/>
            <a:ext cx="576063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Множество прямых и косвенных экспериментальных фактов доказывает, что вещество состоит из мельчайших частиц –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атомов и молекул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Строение молекул также известно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из квантовой механики. 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Предмет молекулярной физики – изучение молекулярной формы движения (движения больших совокупностей молекул) и тех свойств вещества, которые обусловлены именно тем, что оно является совокупностью огромного числа движущихся молекул.</a:t>
            </a:r>
          </a:p>
        </p:txBody>
      </p:sp>
      <p:pic>
        <p:nvPicPr>
          <p:cNvPr id="156674" name="Picture 2" descr="C:\Users\Pierre\Downloads\IBM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845" y="767256"/>
            <a:ext cx="1897577" cy="182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5" name="Picture 3" descr="C:\Users\Pierre\Downloads\pic4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967" y="2860084"/>
            <a:ext cx="1900221" cy="181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37"/>
          <p:cNvSpPr/>
          <p:nvPr/>
        </p:nvSpPr>
        <p:spPr>
          <a:xfrm>
            <a:off x="50313" y="5149840"/>
            <a:ext cx="741858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AutoNum type="arabicParenR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Как частная цель это важно с практической точки зрения</a:t>
            </a:r>
          </a:p>
          <a:p>
            <a:pPr marL="457200" indent="-457200">
              <a:spcAft>
                <a:spcPts val="600"/>
              </a:spcAft>
              <a:buAutoNum type="arabicParenR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Позволяет ввести методы и понятия, пригодные для описания систем, состоящих из  многих частиц.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Например, понять, что такое тепло или холод.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Что такое температура.</a:t>
            </a:r>
          </a:p>
        </p:txBody>
      </p:sp>
      <p:pic>
        <p:nvPicPr>
          <p:cNvPr id="156676" name="Picture 4" descr="C:\Users\Pierre\Downloads\&amp;#108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477" y="4673686"/>
            <a:ext cx="1848523" cy="164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37">
            <a:extLst>
              <a:ext uri="{FF2B5EF4-FFF2-40B4-BE49-F238E27FC236}">
                <a16:creationId xmlns="" xmlns:a16="http://schemas.microsoft.com/office/drawing/2014/main" id="{F3A22658-D2F3-4A54-97FA-40F9DBF5D242}"/>
              </a:ext>
            </a:extLst>
          </p:cNvPr>
          <p:cNvSpPr/>
          <p:nvPr/>
        </p:nvSpPr>
        <p:spPr>
          <a:xfrm>
            <a:off x="395536" y="4666423"/>
            <a:ext cx="4680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Существенно две стороны вопроса</a:t>
            </a:r>
          </a:p>
        </p:txBody>
      </p:sp>
    </p:spTree>
    <p:extLst>
      <p:ext uri="{BB962C8B-B14F-4D97-AF65-F5344CB8AC3E}">
        <p14:creationId xmlns:p14="http://schemas.microsoft.com/office/powerpoint/2010/main" val="1288518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 bwMode="auto">
          <a:xfrm>
            <a:off x="263933" y="152400"/>
            <a:ext cx="845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Модель вещества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504" y="1896559"/>
            <a:ext cx="6058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Моделью материального тела является совокупность большого числа атомов или молекул, которые взаимодействуют между собой по некоторым известным законам и соответственным образом двигаются. Сами атомы и молекулы могут описываться разными моделями (в списке от наиболее простых к наиболее сложным):</a:t>
            </a:r>
          </a:p>
        </p:txBody>
      </p:sp>
      <p:pic>
        <p:nvPicPr>
          <p:cNvPr id="157698" name="Picture 2" descr="C:\Users\Pierre\Downloads\lecutre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984" y="1896559"/>
            <a:ext cx="2870512" cy="207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48019" y="3973331"/>
            <a:ext cx="62642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• 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материальные точки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• </a:t>
            </a:r>
            <a:r>
              <a:rPr lang="ru-RU" dirty="0">
                <a:solidFill>
                  <a:srgbClr val="072AC1"/>
                </a:solidFill>
                <a:latin typeface="Arial" pitchFamily="34" charset="0"/>
                <a:cs typeface="Arial" pitchFamily="34" charset="0"/>
              </a:rPr>
              <a:t>упругие шары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• </a:t>
            </a:r>
            <a:r>
              <a:rPr lang="ru-RU" dirty="0">
                <a:solidFill>
                  <a:srgbClr val="497F13"/>
                </a:solidFill>
                <a:latin typeface="Arial" pitchFamily="34" charset="0"/>
                <a:cs typeface="Arial" pitchFamily="34" charset="0"/>
              </a:rPr>
              <a:t>квантово-механические системы с учетом внутренней структуры молекул и внутреннего движения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8F3BBF7-8F3E-46C9-8D3F-B9C186CCAFC2}"/>
              </a:ext>
            </a:extLst>
          </p:cNvPr>
          <p:cNvSpPr/>
          <p:nvPr/>
        </p:nvSpPr>
        <p:spPr>
          <a:xfrm>
            <a:off x="106751" y="829514"/>
            <a:ext cx="87725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Материальная точка и модель абсолютно твердого тела не являются удовлетворительными моделями для описания внутренней структуры вещества и его свойств</a:t>
            </a:r>
          </a:p>
        </p:txBody>
      </p:sp>
      <p:sp>
        <p:nvSpPr>
          <p:cNvPr id="8" name="Rectangle 7"/>
          <p:cNvSpPr/>
          <p:nvPr/>
        </p:nvSpPr>
        <p:spPr>
          <a:xfrm>
            <a:off x="148019" y="5373216"/>
            <a:ext cx="57921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Законы движения молекул – классические или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квантовомеханические</a:t>
            </a:r>
            <a:r>
              <a:rPr lang="ru-RU" dirty="0">
                <a:latin typeface="Arial" pitchFamily="34" charset="0"/>
                <a:cs typeface="Arial" pitchFamily="34" charset="0"/>
              </a:rPr>
              <a:t> считаются известными. Эти законы в принципе позволяют изучить взаимодействие и движение атомов материального тела 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488982"/>
              </p:ext>
            </p:extLst>
          </p:nvPr>
        </p:nvGraphicFramePr>
        <p:xfrm>
          <a:off x="6915440" y="4797152"/>
          <a:ext cx="1371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Equation" r:id="rId5" imgW="914400" imgH="457200" progId="Equation.DSMT4">
                  <p:embed/>
                </p:oleObj>
              </mc:Choice>
              <mc:Fallback>
                <p:oleObj name="Equation" r:id="rId5" imgW="914400" imgH="457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5440" y="4797152"/>
                        <a:ext cx="13716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790070"/>
              </p:ext>
            </p:extLst>
          </p:nvPr>
        </p:nvGraphicFramePr>
        <p:xfrm>
          <a:off x="6064696" y="5949280"/>
          <a:ext cx="29718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Equation" r:id="rId7" imgW="1981080" imgH="482400" progId="Equation.DSMT4">
                  <p:embed/>
                </p:oleObj>
              </mc:Choice>
              <mc:Fallback>
                <p:oleObj name="Equation" r:id="rId7" imgW="19810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696" y="5949280"/>
                        <a:ext cx="29718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6185176" y="5582013"/>
            <a:ext cx="29843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Уравнение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Шрёдингера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86340" y="4308617"/>
            <a:ext cx="2781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Второй закон Ньютона</a:t>
            </a:r>
          </a:p>
        </p:txBody>
      </p:sp>
    </p:spTree>
    <p:extLst>
      <p:ext uri="{BB962C8B-B14F-4D97-AF65-F5344CB8AC3E}">
        <p14:creationId xmlns:p14="http://schemas.microsoft.com/office/powerpoint/2010/main" val="1585850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688504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Массы атомов и молекул как правило измеряют в относительных единицах, поскольку в обычных, понятных человеку масштабах (грамм, килограмм, тонна), они очень малы. Для этих целей вводится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атомная единица массы </a:t>
            </a:r>
            <a:r>
              <a:rPr lang="ru-RU" dirty="0">
                <a:latin typeface="Arial" pitchFamily="34" charset="0"/>
                <a:cs typeface="Arial" pitchFamily="34" charset="0"/>
              </a:rPr>
              <a:t>(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а.е.м</a:t>
            </a:r>
            <a:r>
              <a:rPr lang="ru-RU" dirty="0">
                <a:latin typeface="Arial" pitchFamily="34" charset="0"/>
                <a:cs typeface="Arial" pitchFamily="34" charset="0"/>
              </a:rPr>
              <a:t>):</a:t>
            </a:r>
          </a:p>
        </p:txBody>
      </p:sp>
      <p:sp>
        <p:nvSpPr>
          <p:cNvPr id="5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23528" y="142852"/>
            <a:ext cx="8248944" cy="457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Масштаб величин: массы атомов и молекул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17210"/>
              </p:ext>
            </p:extLst>
          </p:nvPr>
        </p:nvGraphicFramePr>
        <p:xfrm>
          <a:off x="539552" y="1746063"/>
          <a:ext cx="3555360" cy="83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8" name="Equation" r:id="rId3" imgW="1777680" imgH="419040" progId="Equation.DSMT4">
                  <p:embed/>
                </p:oleObj>
              </mc:Choice>
              <mc:Fallback>
                <p:oleObj name="Equation" r:id="rId3" imgW="1777680" imgH="41904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746063"/>
                        <a:ext cx="3555360" cy="838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5013606" y="1806965"/>
            <a:ext cx="3785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а.е.м</a:t>
            </a:r>
            <a:r>
              <a:rPr lang="ru-RU" dirty="0">
                <a:latin typeface="Arial" pitchFamily="34" charset="0"/>
                <a:cs typeface="Arial" pitchFamily="34" charset="0"/>
              </a:rPr>
              <a:t>. это 1/12 массы одного атома изотопа углерода С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12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179512" y="2638653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Относительная молекулярная масса есть отношение массы молекулы к атомной единице массы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36024"/>
              </p:ext>
            </p:extLst>
          </p:nvPr>
        </p:nvGraphicFramePr>
        <p:xfrm>
          <a:off x="1768822" y="3140968"/>
          <a:ext cx="500328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9" name="Equation" r:id="rId5" imgW="2501640" imgH="457200" progId="Equation.DSMT4">
                  <p:embed/>
                </p:oleObj>
              </mc:Choice>
              <mc:Fallback>
                <p:oleObj name="Equation" r:id="rId5" imgW="250164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8822" y="3140968"/>
                        <a:ext cx="500328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144016" y="4006805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Абсолютные значения массы атомов по порядку величины лежат в диапазоне 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10</a:t>
            </a:r>
            <a:r>
              <a:rPr lang="ru-RU" baseline="30000" dirty="0">
                <a:latin typeface="Arial" pitchFamily="34" charset="0"/>
                <a:cs typeface="Arial" pitchFamily="34" charset="0"/>
              </a:rPr>
              <a:t>-27</a:t>
            </a:r>
            <a:r>
              <a:rPr lang="ru-RU" dirty="0">
                <a:latin typeface="Arial" pitchFamily="34" charset="0"/>
                <a:cs typeface="Arial" pitchFamily="34" charset="0"/>
              </a:rPr>
              <a:t> –10</a:t>
            </a:r>
            <a:r>
              <a:rPr lang="ru-RU" baseline="30000" dirty="0">
                <a:latin typeface="Arial" pitchFamily="34" charset="0"/>
                <a:cs typeface="Arial" pitchFamily="34" charset="0"/>
              </a:rPr>
              <a:t>-25</a:t>
            </a:r>
            <a:r>
              <a:rPr lang="ru-RU" dirty="0">
                <a:latin typeface="Arial" pitchFamily="34" charset="0"/>
                <a:cs typeface="Arial" pitchFamily="34" charset="0"/>
              </a:rPr>
              <a:t> кг, а относительные 1–10</a:t>
            </a:r>
            <a:r>
              <a:rPr lang="ru-RU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ru-RU" dirty="0">
                <a:latin typeface="Arial" pitchFamily="34" charset="0"/>
                <a:cs typeface="Arial" pitchFamily="34" charset="0"/>
              </a:rPr>
              <a:t>.  Например, согласно таблице Менделеева: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66263" y="4680198"/>
            <a:ext cx="4619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Водород </a:t>
            </a:r>
            <a:r>
              <a:rPr lang="en-US" dirty="0">
                <a:latin typeface="Arial" pitchFamily="34" charset="0"/>
                <a:cs typeface="Arial" pitchFamily="34" charset="0"/>
              </a:rPr>
              <a:t>H                        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>Уран </a:t>
            </a:r>
            <a:r>
              <a:rPr lang="en-US" dirty="0">
                <a:latin typeface="Arial" pitchFamily="34" charset="0"/>
                <a:cs typeface="Arial" pitchFamily="34" charset="0"/>
              </a:rPr>
              <a:t>U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833024"/>
              </p:ext>
            </p:extLst>
          </p:nvPr>
        </p:nvGraphicFramePr>
        <p:xfrm>
          <a:off x="4289960" y="5004990"/>
          <a:ext cx="208224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0" name="Equation" r:id="rId7" imgW="1041120" imgH="228600" progId="Equation.DSMT4">
                  <p:embed/>
                </p:oleObj>
              </mc:Choice>
              <mc:Fallback>
                <p:oleObj name="Equation" r:id="rId7" imgW="10411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9960" y="5004990"/>
                        <a:ext cx="208224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982609"/>
              </p:ext>
            </p:extLst>
          </p:nvPr>
        </p:nvGraphicFramePr>
        <p:xfrm>
          <a:off x="1331640" y="5012306"/>
          <a:ext cx="172656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1" name="Equation" r:id="rId9" imgW="863280" imgH="228600" progId="Equation.DSMT4">
                  <p:embed/>
                </p:oleObj>
              </mc:Choice>
              <mc:Fallback>
                <p:oleObj name="Equation" r:id="rId9" imgW="863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012306"/>
                        <a:ext cx="172656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144016" y="5589240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>
                <a:latin typeface="Arial" pitchFamily="34" charset="0"/>
                <a:cs typeface="Arial" pitchFamily="34" charset="0"/>
              </a:rPr>
              <a:t>Отн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latin typeface="Arial" pitchFamily="34" charset="0"/>
                <a:cs typeface="Arial" pitchFamily="34" charset="0"/>
              </a:rPr>
              <a:t>молекулярные массы могут быть с достаточной точностью найдены в виде суммы относительных масс атомов, составляющих молекулу, поскольку энергия химической связи атомов в молекуле и соответствующий этой связи дефект масс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малы. (энергия хим. </a:t>
            </a:r>
            <a:r>
              <a:rPr lang="ru-RU" dirty="0">
                <a:latin typeface="Arial" pitchFamily="34" charset="0"/>
                <a:cs typeface="Arial" pitchFamily="34" charset="0"/>
              </a:rPr>
              <a:t>с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вязи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1-10 эВ                       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а.е.м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                 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4">
            <a:extLst>
              <a:ext uri="{FF2B5EF4-FFF2-40B4-BE49-F238E27FC236}">
                <a16:creationId xmlns="" xmlns:a16="http://schemas.microsoft.com/office/drawing/2014/main" id="{31015CFD-E61D-B29F-422F-7DD0AAC52109}"/>
              </a:ext>
            </a:extLst>
          </p:cNvPr>
          <p:cNvSpPr/>
          <p:nvPr/>
        </p:nvSpPr>
        <p:spPr>
          <a:xfrm>
            <a:off x="6557111" y="4653136"/>
            <a:ext cx="2489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 учетом природной 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семи изотопов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253908"/>
              </p:ext>
            </p:extLst>
          </p:nvPr>
        </p:nvGraphicFramePr>
        <p:xfrm>
          <a:off x="4706069" y="6431568"/>
          <a:ext cx="1381248" cy="324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2" name="Equation" r:id="rId11" imgW="863280" imgH="203040" progId="Equation.DSMT4">
                  <p:embed/>
                </p:oleObj>
              </mc:Choice>
              <mc:Fallback>
                <p:oleObj name="Equation" r:id="rId11" imgW="863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6069" y="6431568"/>
                        <a:ext cx="1381248" cy="324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327557"/>
              </p:ext>
            </p:extLst>
          </p:nvPr>
        </p:nvGraphicFramePr>
        <p:xfrm>
          <a:off x="7020272" y="6430145"/>
          <a:ext cx="853056" cy="324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3" name="Equation" r:id="rId13" imgW="533160" imgH="203040" progId="Equation.DSMT4">
                  <p:embed/>
                </p:oleObj>
              </mc:Choice>
              <mc:Fallback>
                <p:oleObj name="Equation" r:id="rId13" imgW="533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6430145"/>
                        <a:ext cx="853056" cy="324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9787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23528" y="142852"/>
            <a:ext cx="8248944" cy="457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Масштаб величин: количество вещества</a:t>
            </a:r>
          </a:p>
        </p:txBody>
      </p:sp>
      <p:sp>
        <p:nvSpPr>
          <p:cNvPr id="5" name="Rectangle 4"/>
          <p:cNvSpPr/>
          <p:nvPr/>
        </p:nvSpPr>
        <p:spPr>
          <a:xfrm>
            <a:off x="86608" y="678236"/>
            <a:ext cx="8970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Количество вещества измеряется в молях и характеризуется числом его структурных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элементов. Моль – это количество вещества, которое содержит столько же молекул (элементарных структурных элементов) сколько атомов содержится в 12 г углерода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C</a:t>
            </a:r>
            <a:r>
              <a:rPr lang="ru-RU" baseline="-25000" dirty="0">
                <a:latin typeface="Arial" pitchFamily="34" charset="0"/>
                <a:cs typeface="Arial" pitchFamily="34" charset="0"/>
              </a:rPr>
              <a:t>12</a:t>
            </a:r>
            <a:r>
              <a:rPr lang="ru-RU" dirty="0">
                <a:latin typeface="Arial" pitchFamily="34" charset="0"/>
                <a:cs typeface="Arial" pitchFamily="34" charset="0"/>
              </a:rPr>
              <a:t>. Название моль происходит от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латинского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moles</a:t>
            </a:r>
            <a:r>
              <a:rPr lang="ru-RU" dirty="0">
                <a:latin typeface="Arial" pitchFamily="34" charset="0"/>
                <a:cs typeface="Arial" pitchFamily="34" charset="0"/>
              </a:rPr>
              <a:t> – количество, масса, счётное множество. Постоянная Авогадро есть</a:t>
            </a:r>
            <a:r>
              <a:rPr lang="en-US" dirty="0">
                <a:latin typeface="Arial" pitchFamily="34" charset="0"/>
                <a:cs typeface="Arial" pitchFamily="34" charset="0"/>
              </a:rPr>
              <a:t> (</a:t>
            </a:r>
            <a:r>
              <a:rPr lang="ru-RU" dirty="0">
                <a:latin typeface="Arial" pitchFamily="34" charset="0"/>
                <a:cs typeface="Arial" pitchFamily="34" charset="0"/>
              </a:rPr>
              <a:t>старое определение</a:t>
            </a:r>
            <a:r>
              <a:rPr lang="en-US" dirty="0">
                <a:latin typeface="Arial" pitchFamily="34" charset="0"/>
                <a:cs typeface="Arial" pitchFamily="34" charset="0"/>
              </a:rPr>
              <a:t>)</a:t>
            </a:r>
            <a:r>
              <a:rPr lang="ru-RU" dirty="0">
                <a:latin typeface="Arial" pitchFamily="34" charset="0"/>
                <a:cs typeface="Arial" pitchFamily="34" charset="0"/>
              </a:rPr>
              <a:t>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890680"/>
              </p:ext>
            </p:extLst>
          </p:nvPr>
        </p:nvGraphicFramePr>
        <p:xfrm>
          <a:off x="179512" y="2432562"/>
          <a:ext cx="61976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9" name="Equation" r:id="rId3" imgW="3098520" imgH="431640" progId="Equation.DSMT4">
                  <p:embed/>
                </p:oleObj>
              </mc:Choice>
              <mc:Fallback>
                <p:oleObj name="Equation" r:id="rId3" imgW="3098520" imgH="4316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432562"/>
                        <a:ext cx="61976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764460"/>
              </p:ext>
            </p:extLst>
          </p:nvPr>
        </p:nvGraphicFramePr>
        <p:xfrm>
          <a:off x="6898832" y="2607239"/>
          <a:ext cx="215856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0" name="Equation" r:id="rId5" imgW="1079280" imgH="228600" progId="Equation.DSMT4">
                  <p:embed/>
                </p:oleObj>
              </mc:Choice>
              <mc:Fallback>
                <p:oleObj name="Equation" r:id="rId5" imgW="107928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8832" y="2607239"/>
                        <a:ext cx="2158560" cy="457200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rgbClr val="C0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60688" y="3356992"/>
            <a:ext cx="7994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Молярная масса – масса одного моля вещества и выражается в кг/моль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637203"/>
              </p:ext>
            </p:extLst>
          </p:nvPr>
        </p:nvGraphicFramePr>
        <p:xfrm>
          <a:off x="1043608" y="3748261"/>
          <a:ext cx="594360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1" name="Equation" r:id="rId7" imgW="2971800" imgH="431640" progId="Equation.DSMT4">
                  <p:embed/>
                </p:oleObj>
              </mc:Choice>
              <mc:Fallback>
                <p:oleObj name="Equation" r:id="rId7" imgW="2971800" imgH="4316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748261"/>
                        <a:ext cx="5943600" cy="863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179512" y="4581128"/>
            <a:ext cx="8498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Количество вещества с молярной массой M вычисляется как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464313"/>
              </p:ext>
            </p:extLst>
          </p:nvPr>
        </p:nvGraphicFramePr>
        <p:xfrm>
          <a:off x="2411760" y="4959474"/>
          <a:ext cx="3072960" cy="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2" name="Equation" r:id="rId9" imgW="1536480" imgH="431640" progId="Equation.DSMT4">
                  <p:embed/>
                </p:oleObj>
              </mc:Choice>
              <mc:Fallback>
                <p:oleObj name="Equation" r:id="rId9" imgW="1536480" imgH="4316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959474"/>
                        <a:ext cx="3072960" cy="863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7A647CD7-E565-41EE-9D06-578E28B92642}"/>
              </a:ext>
            </a:extLst>
          </p:cNvPr>
          <p:cNvSpPr/>
          <p:nvPr/>
        </p:nvSpPr>
        <p:spPr>
          <a:xfrm>
            <a:off x="160157" y="5877272"/>
            <a:ext cx="57079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Сейчас числу Авогадро приписано точное значение без погрешности, базирующееся на результатах предыдущих прецизионных измерений 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4B0FEB86-C085-4A89-ADC9-6DAAB6F5DC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947861"/>
              </p:ext>
            </p:extLst>
          </p:nvPr>
        </p:nvGraphicFramePr>
        <p:xfrm>
          <a:off x="5533505" y="5945736"/>
          <a:ext cx="350496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" name="Equation" r:id="rId11" imgW="1752480" imgH="253800" progId="Equation.DSMT4">
                  <p:embed/>
                </p:oleObj>
              </mc:Choice>
              <mc:Fallback>
                <p:oleObj name="Equation" r:id="rId11" imgW="1752480" imgH="25380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3505" y="5945736"/>
                        <a:ext cx="3504960" cy="5076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8358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80520" y="7554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https://ru.wikipedia.org/wiki/</a:t>
            </a:r>
            <a:r>
              <a:rPr lang="ru-RU" dirty="0" err="1"/>
              <a:t>Атом_водорода</a:t>
            </a:r>
            <a:endParaRPr lang="ru-RU" dirty="0"/>
          </a:p>
        </p:txBody>
      </p:sp>
      <p:pic>
        <p:nvPicPr>
          <p:cNvPr id="636930" name="Picture 2" descr="C:\Users\Pierre\Downloads\HAtomOrbital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419" y="1711621"/>
            <a:ext cx="2912202" cy="291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51950" y="1092283"/>
            <a:ext cx="39480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Плотность вероятности для электрона при различных квантовых числах (l)</a:t>
            </a:r>
          </a:p>
        </p:txBody>
      </p:sp>
      <p:sp>
        <p:nvSpPr>
          <p:cNvPr id="6" name="Rectangle 5"/>
          <p:cNvSpPr/>
          <p:nvPr/>
        </p:nvSpPr>
        <p:spPr>
          <a:xfrm>
            <a:off x="70144" y="764704"/>
            <a:ext cx="486189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Атомы не имеют отчётливо выраженной внешней границы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  <a:r>
              <a:rPr lang="ru-RU" dirty="0">
                <a:latin typeface="Arial" pitchFamily="34" charset="0"/>
                <a:cs typeface="Arial" pitchFamily="34" charset="0"/>
              </a:rPr>
              <a:t> Размеры могут определяться по-разному: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по расстоянию между ядрами соседних атомов, которые образовали химическую связь (ковалентный радиус)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по расстоянию до самой дальней из стабильных орбит электронов в электронной оболочке этого атома (радиус атома). </a:t>
            </a:r>
          </a:p>
        </p:txBody>
      </p:sp>
      <p:sp>
        <p:nvSpPr>
          <p:cNvPr id="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23528" y="142852"/>
            <a:ext cx="8248944" cy="457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Масштаб величин: размер атомов</a:t>
            </a:r>
          </a:p>
        </p:txBody>
      </p:sp>
      <p:sp>
        <p:nvSpPr>
          <p:cNvPr id="9" name="Rectangle 8"/>
          <p:cNvSpPr/>
          <p:nvPr/>
        </p:nvSpPr>
        <p:spPr>
          <a:xfrm>
            <a:off x="104792" y="3842065"/>
            <a:ext cx="48522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Радиус зависит от положения атома в периодической системе, вида химической связи, числа ближайших атомов и спина.</a:t>
            </a:r>
          </a:p>
        </p:txBody>
      </p:sp>
      <p:sp>
        <p:nvSpPr>
          <p:cNvPr id="7" name="Rectangle 6"/>
          <p:cNvSpPr/>
          <p:nvPr/>
        </p:nvSpPr>
        <p:spPr>
          <a:xfrm>
            <a:off x="127784" y="4797152"/>
            <a:ext cx="5040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Самый маленький атом –  гелий </a:t>
            </a:r>
            <a:r>
              <a:rPr lang="en-US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He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32 пм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072AC1"/>
                </a:solidFill>
                <a:latin typeface="Arial" pitchFamily="34" charset="0"/>
                <a:cs typeface="Arial" pitchFamily="34" charset="0"/>
              </a:rPr>
              <a:t>Самый большой атом – цезий </a:t>
            </a:r>
            <a:r>
              <a:rPr lang="en-US" dirty="0">
                <a:solidFill>
                  <a:srgbClr val="072AC1"/>
                </a:solidFill>
                <a:latin typeface="Arial" pitchFamily="34" charset="0"/>
                <a:cs typeface="Arial" pitchFamily="34" charset="0"/>
              </a:rPr>
              <a:t>Cs, </a:t>
            </a:r>
            <a:r>
              <a:rPr lang="ru-RU" dirty="0">
                <a:solidFill>
                  <a:srgbClr val="072AC1"/>
                </a:solidFill>
                <a:latin typeface="Arial" pitchFamily="34" charset="0"/>
                <a:cs typeface="Arial" pitchFamily="34" charset="0"/>
              </a:rPr>
              <a:t>225 пм. </a:t>
            </a:r>
            <a:endParaRPr lang="ru-RU" dirty="0">
              <a:solidFill>
                <a:srgbClr val="072AC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416" y="5541039"/>
            <a:ext cx="66455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Атомы нельзя увидеть в оптический микроскоп, т.к. их размеры в 1000 раз меньше длины волны видимого света (400—700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нм</a:t>
            </a:r>
            <a:r>
              <a:rPr lang="ru-RU" dirty="0">
                <a:latin typeface="Arial" pitchFamily="34" charset="0"/>
                <a:cs typeface="Arial" pitchFamily="34" charset="0"/>
              </a:rPr>
              <a:t>). Однако отдельные атомы можно наблюдать с помощью сканирующего туннельного микроскопа.</a:t>
            </a:r>
          </a:p>
        </p:txBody>
      </p:sp>
      <p:pic>
        <p:nvPicPr>
          <p:cNvPr id="636931" name="Picture 3" descr="C:\Users\Pierre\Downloads\image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809" y="5419761"/>
            <a:ext cx="2347175" cy="13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508104" y="4725144"/>
            <a:ext cx="33843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Модель ковалентной связи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1600" baseline="-25000" dirty="0">
                <a:latin typeface="Arial" pitchFamily="34" charset="0"/>
                <a:cs typeface="Arial" pitchFamily="34" charset="0"/>
              </a:rPr>
              <a:t>2</a:t>
            </a:r>
            <a:endParaRPr lang="ru-RU" sz="1600" baseline="-25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11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0002" name="Picture 2" descr="C:\documents\CondMatter\Molecule\LecturePPT\fig_im\TunnelMicro\image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46988"/>
            <a:ext cx="3633562" cy="304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2524" y="5301207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Hydrogen Atoms under Magnification: Direct Observation of the Nodal Structure of Stark States</a:t>
            </a:r>
            <a:r>
              <a:rPr lang="ru-RU" b="1" dirty="0"/>
              <a:t>, </a:t>
            </a:r>
            <a:r>
              <a:rPr lang="en-US" b="1" dirty="0"/>
              <a:t>A. S. </a:t>
            </a:r>
            <a:r>
              <a:rPr lang="en-US" b="1" dirty="0" err="1"/>
              <a:t>Stodolna</a:t>
            </a:r>
            <a:r>
              <a:rPr lang="ru-RU" b="1" dirty="0"/>
              <a:t> </a:t>
            </a:r>
            <a:r>
              <a:rPr lang="en-US" b="1" dirty="0"/>
              <a:t>et. al. Phys. Rev. </a:t>
            </a:r>
            <a:r>
              <a:rPr lang="en-US" b="1" dirty="0" err="1"/>
              <a:t>Lett</a:t>
            </a:r>
            <a:r>
              <a:rPr lang="en-US" b="1" dirty="0"/>
              <a:t>. 110, 213001 – Published 20 May 2013</a:t>
            </a:r>
          </a:p>
        </p:txBody>
      </p:sp>
      <p:sp>
        <p:nvSpPr>
          <p:cNvPr id="5" name="Rectangle 4"/>
          <p:cNvSpPr/>
          <p:nvPr/>
        </p:nvSpPr>
        <p:spPr>
          <a:xfrm>
            <a:off x="5436096" y="4509120"/>
            <a:ext cx="3751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https://doi.org/10.1039/C3CP51538A</a:t>
            </a:r>
            <a:endParaRPr lang="ru-RU" dirty="0"/>
          </a:p>
        </p:txBody>
      </p:sp>
      <p:sp>
        <p:nvSpPr>
          <p:cNvPr id="6" name="Rectangle 5"/>
          <p:cNvSpPr/>
          <p:nvPr/>
        </p:nvSpPr>
        <p:spPr>
          <a:xfrm>
            <a:off x="3491880" y="1006705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https://www.popmech.ru/science/13463-kosmos-na-igle-meloch/</a:t>
            </a:r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3478578" y="692696"/>
            <a:ext cx="51978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https://nplus1.ru/material/2017/05/24/atomspotting</a:t>
            </a:r>
            <a:endParaRPr lang="ru-RU" dirty="0"/>
          </a:p>
        </p:txBody>
      </p:sp>
      <p:sp>
        <p:nvSpPr>
          <p:cNvPr id="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142852"/>
            <a:ext cx="9252520" cy="457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Туннельный и </a:t>
            </a:r>
            <a:r>
              <a:rPr lang="ru-RU" sz="2800" b="1" dirty="0" err="1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фотоионизационный</a:t>
            </a:r>
            <a:r>
              <a:rPr lang="ru-RU" sz="28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микроскопы</a:t>
            </a:r>
          </a:p>
        </p:txBody>
      </p:sp>
      <p:pic>
        <p:nvPicPr>
          <p:cNvPr id="640003" name="Picture 3" descr="C:\documents\CondMatter\Molecule\LecturePPT\fig_im\TunnelMicro\Silic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04864"/>
            <a:ext cx="2182249" cy="229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0004" name="Picture 4" descr="C:\documents\CondMatter\Molecule\LecturePPT\fig_im\TunnelMicro\501433_190208_catalysts_award_lg_8784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164" y="2221384"/>
            <a:ext cx="3432820" cy="227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779912" y="1772816"/>
            <a:ext cx="17502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Атомы кремния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12160" y="1556792"/>
            <a:ext cx="2880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Атомы палладия на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наночастице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из меди</a:t>
            </a:r>
          </a:p>
        </p:txBody>
      </p:sp>
      <p:pic>
        <p:nvPicPr>
          <p:cNvPr id="640005" name="Picture 5" descr="C:\documents\CondMatter\Molecule\LecturePPT\fig_im\TunnelMicro\Hydrogene_Shtark_PhotoIoniz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111107"/>
            <a:ext cx="2370791" cy="158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583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22140</TotalTime>
  <Words>2532</Words>
  <Application>Microsoft Office PowerPoint</Application>
  <PresentationFormat>On-screen Show (4:3)</PresentationFormat>
  <Paragraphs>207</Paragraphs>
  <Slides>21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Thème Office</vt:lpstr>
      <vt:lpstr>Equation</vt:lpstr>
      <vt:lpstr>PowerPoint Presentation</vt:lpstr>
      <vt:lpstr>PowerPoint Presentation</vt:lpstr>
      <vt:lpstr>Атомная гипотеза</vt:lpstr>
      <vt:lpstr>Предмет молекулярной физики</vt:lpstr>
      <vt:lpstr>PowerPoint Presentation</vt:lpstr>
      <vt:lpstr>Масштаб величин: массы атомов и молекул</vt:lpstr>
      <vt:lpstr>Масштаб величин: количество вещества</vt:lpstr>
      <vt:lpstr>Масштаб величин: размер атомов</vt:lpstr>
      <vt:lpstr>Туннельный и фотоионизационный микроскопы</vt:lpstr>
      <vt:lpstr>Дифракция рентгеновских лучей на кристалле</vt:lpstr>
      <vt:lpstr>Особенности межмолекулярного взаимодействия</vt:lpstr>
      <vt:lpstr>Агрегатные состояния вещества: газ</vt:lpstr>
      <vt:lpstr>Агрегатные состояния вещества: твердое тело</vt:lpstr>
      <vt:lpstr>Агрегатные состояния вещества: жидкость</vt:lpstr>
      <vt:lpstr>Модель идеального газа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yuldashev</dc:creator>
  <cp:lastModifiedBy>PierreYV</cp:lastModifiedBy>
  <cp:revision>1682</cp:revision>
  <cp:lastPrinted>2023-02-08T12:37:16Z</cp:lastPrinted>
  <dcterms:created xsi:type="dcterms:W3CDTF">2012-04-18T08:51:00Z</dcterms:created>
  <dcterms:modified xsi:type="dcterms:W3CDTF">2023-02-08T13:10:51Z</dcterms:modified>
</cp:coreProperties>
</file>