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500" r:id="rId2"/>
    <p:sldId id="501" r:id="rId3"/>
    <p:sldId id="336" r:id="rId4"/>
    <p:sldId id="502" r:id="rId5"/>
    <p:sldId id="525" r:id="rId6"/>
    <p:sldId id="327" r:id="rId7"/>
    <p:sldId id="509" r:id="rId8"/>
    <p:sldId id="504" r:id="rId9"/>
    <p:sldId id="505" r:id="rId10"/>
    <p:sldId id="506" r:id="rId11"/>
    <p:sldId id="503" r:id="rId12"/>
    <p:sldId id="507" r:id="rId13"/>
    <p:sldId id="328" r:id="rId14"/>
    <p:sldId id="335" r:id="rId15"/>
    <p:sldId id="329" r:id="rId16"/>
    <p:sldId id="330" r:id="rId17"/>
    <p:sldId id="331" r:id="rId18"/>
    <p:sldId id="332" r:id="rId19"/>
    <p:sldId id="334" r:id="rId20"/>
    <p:sldId id="337" r:id="rId21"/>
    <p:sldId id="338" r:id="rId22"/>
    <p:sldId id="375" r:id="rId23"/>
    <p:sldId id="346" r:id="rId24"/>
    <p:sldId id="347" r:id="rId25"/>
    <p:sldId id="326" r:id="rId26"/>
    <p:sldId id="339" r:id="rId27"/>
    <p:sldId id="340" r:id="rId28"/>
    <p:sldId id="341" r:id="rId29"/>
    <p:sldId id="342" r:id="rId30"/>
    <p:sldId id="343" r:id="rId31"/>
    <p:sldId id="344" r:id="rId32"/>
    <p:sldId id="345" r:id="rId33"/>
    <p:sldId id="508" r:id="rId34"/>
    <p:sldId id="513" r:id="rId35"/>
    <p:sldId id="510" r:id="rId36"/>
    <p:sldId id="511" r:id="rId37"/>
    <p:sldId id="514" r:id="rId38"/>
    <p:sldId id="515" r:id="rId39"/>
    <p:sldId id="516" r:id="rId40"/>
    <p:sldId id="517" r:id="rId41"/>
    <p:sldId id="518" r:id="rId42"/>
    <p:sldId id="512" r:id="rId43"/>
    <p:sldId id="519" r:id="rId44"/>
    <p:sldId id="521" r:id="rId45"/>
    <p:sldId id="520" r:id="rId46"/>
    <p:sldId id="522" r:id="rId47"/>
    <p:sldId id="523" r:id="rId48"/>
    <p:sldId id="524" r:id="rId4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ierreYV" initials="P" lastIdx="1" clrIdx="0">
    <p:extLst>
      <p:ext uri="{19B8F6BF-5375-455C-9EA6-DF929625EA0E}">
        <p15:presenceInfo xmlns:p15="http://schemas.microsoft.com/office/powerpoint/2012/main" xmlns="" userId="PierreYV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AC1"/>
    <a:srgbClr val="F3B84F"/>
    <a:srgbClr val="FCDD84"/>
    <a:srgbClr val="990000"/>
    <a:srgbClr val="F51919"/>
    <a:srgbClr val="497F13"/>
    <a:srgbClr val="4110F6"/>
    <a:srgbClr val="024A0B"/>
    <a:srgbClr val="772929"/>
    <a:srgbClr val="0D05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Style clair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16DA210-FB5B-4158-B5E0-FEB733F419BA}" styleName="Style clair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35" autoAdjust="0"/>
    <p:restoredTop sz="96696" autoAdjust="0"/>
  </p:normalViewPr>
  <p:slideViewPr>
    <p:cSldViewPr>
      <p:cViewPr varScale="1">
        <p:scale>
          <a:sx n="109" d="100"/>
          <a:sy n="109" d="100"/>
        </p:scale>
        <p:origin x="-159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13" Type="http://schemas.openxmlformats.org/officeDocument/2006/relationships/image" Target="../media/image89.wmf"/><Relationship Id="rId3" Type="http://schemas.openxmlformats.org/officeDocument/2006/relationships/image" Target="../media/image79.wmf"/><Relationship Id="rId7" Type="http://schemas.openxmlformats.org/officeDocument/2006/relationships/image" Target="../media/image83.wmf"/><Relationship Id="rId12" Type="http://schemas.openxmlformats.org/officeDocument/2006/relationships/image" Target="../media/image88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Relationship Id="rId6" Type="http://schemas.openxmlformats.org/officeDocument/2006/relationships/image" Target="../media/image82.wmf"/><Relationship Id="rId11" Type="http://schemas.openxmlformats.org/officeDocument/2006/relationships/image" Target="../media/image87.wmf"/><Relationship Id="rId5" Type="http://schemas.openxmlformats.org/officeDocument/2006/relationships/image" Target="../media/image81.wmf"/><Relationship Id="rId10" Type="http://schemas.openxmlformats.org/officeDocument/2006/relationships/image" Target="../media/image86.wmf"/><Relationship Id="rId4" Type="http://schemas.openxmlformats.org/officeDocument/2006/relationships/image" Target="../media/image80.wmf"/><Relationship Id="rId9" Type="http://schemas.openxmlformats.org/officeDocument/2006/relationships/image" Target="../media/image85.wmf"/><Relationship Id="rId14" Type="http://schemas.openxmlformats.org/officeDocument/2006/relationships/image" Target="../media/image90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5.wmf"/><Relationship Id="rId1" Type="http://schemas.openxmlformats.org/officeDocument/2006/relationships/image" Target="../media/image94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8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Relationship Id="rId6" Type="http://schemas.openxmlformats.org/officeDocument/2006/relationships/image" Target="../media/image101.wmf"/><Relationship Id="rId5" Type="http://schemas.openxmlformats.org/officeDocument/2006/relationships/image" Target="../media/image100.wmf"/><Relationship Id="rId4" Type="http://schemas.openxmlformats.org/officeDocument/2006/relationships/image" Target="../media/image99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wmf"/><Relationship Id="rId2" Type="http://schemas.openxmlformats.org/officeDocument/2006/relationships/image" Target="../media/image103.wmf"/><Relationship Id="rId1" Type="http://schemas.openxmlformats.org/officeDocument/2006/relationships/image" Target="../media/image102.wmf"/><Relationship Id="rId5" Type="http://schemas.openxmlformats.org/officeDocument/2006/relationships/image" Target="../media/image106.wmf"/><Relationship Id="rId4" Type="http://schemas.openxmlformats.org/officeDocument/2006/relationships/image" Target="../media/image105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image" Target="../media/image109.wmf"/><Relationship Id="rId7" Type="http://schemas.openxmlformats.org/officeDocument/2006/relationships/image" Target="../media/image113.wmf"/><Relationship Id="rId2" Type="http://schemas.openxmlformats.org/officeDocument/2006/relationships/image" Target="../media/image108.wmf"/><Relationship Id="rId1" Type="http://schemas.openxmlformats.org/officeDocument/2006/relationships/image" Target="../media/image107.wmf"/><Relationship Id="rId6" Type="http://schemas.openxmlformats.org/officeDocument/2006/relationships/image" Target="../media/image112.wmf"/><Relationship Id="rId5" Type="http://schemas.openxmlformats.org/officeDocument/2006/relationships/image" Target="../media/image111.wmf"/><Relationship Id="rId10" Type="http://schemas.openxmlformats.org/officeDocument/2006/relationships/image" Target="../media/image115.wmf"/><Relationship Id="rId4" Type="http://schemas.openxmlformats.org/officeDocument/2006/relationships/image" Target="../media/image110.wmf"/><Relationship Id="rId9" Type="http://schemas.openxmlformats.org/officeDocument/2006/relationships/image" Target="../media/image114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wmf"/><Relationship Id="rId1" Type="http://schemas.openxmlformats.org/officeDocument/2006/relationships/image" Target="../media/image116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wmf"/><Relationship Id="rId2" Type="http://schemas.openxmlformats.org/officeDocument/2006/relationships/image" Target="../media/image119.wmf"/><Relationship Id="rId1" Type="http://schemas.openxmlformats.org/officeDocument/2006/relationships/image" Target="../media/image118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wmf"/><Relationship Id="rId13" Type="http://schemas.openxmlformats.org/officeDocument/2006/relationships/image" Target="../media/image132.wmf"/><Relationship Id="rId3" Type="http://schemas.openxmlformats.org/officeDocument/2006/relationships/image" Target="../media/image77.wmf"/><Relationship Id="rId7" Type="http://schemas.openxmlformats.org/officeDocument/2006/relationships/image" Target="../media/image126.wmf"/><Relationship Id="rId12" Type="http://schemas.openxmlformats.org/officeDocument/2006/relationships/image" Target="../media/image131.wmf"/><Relationship Id="rId2" Type="http://schemas.openxmlformats.org/officeDocument/2006/relationships/image" Target="../media/image122.wmf"/><Relationship Id="rId1" Type="http://schemas.openxmlformats.org/officeDocument/2006/relationships/image" Target="../media/image121.wmf"/><Relationship Id="rId6" Type="http://schemas.openxmlformats.org/officeDocument/2006/relationships/image" Target="../media/image125.wmf"/><Relationship Id="rId11" Type="http://schemas.openxmlformats.org/officeDocument/2006/relationships/image" Target="../media/image130.wmf"/><Relationship Id="rId5" Type="http://schemas.openxmlformats.org/officeDocument/2006/relationships/image" Target="../media/image124.wmf"/><Relationship Id="rId10" Type="http://schemas.openxmlformats.org/officeDocument/2006/relationships/image" Target="../media/image129.wmf"/><Relationship Id="rId4" Type="http://schemas.openxmlformats.org/officeDocument/2006/relationships/image" Target="../media/image123.wmf"/><Relationship Id="rId9" Type="http://schemas.openxmlformats.org/officeDocument/2006/relationships/image" Target="../media/image128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wmf"/><Relationship Id="rId2" Type="http://schemas.openxmlformats.org/officeDocument/2006/relationships/image" Target="../media/image134.wmf"/><Relationship Id="rId1" Type="http://schemas.openxmlformats.org/officeDocument/2006/relationships/image" Target="../media/image13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wmf"/><Relationship Id="rId2" Type="http://schemas.openxmlformats.org/officeDocument/2006/relationships/image" Target="../media/image137.wmf"/><Relationship Id="rId1" Type="http://schemas.openxmlformats.org/officeDocument/2006/relationships/image" Target="../media/image136.wmf"/><Relationship Id="rId4" Type="http://schemas.openxmlformats.org/officeDocument/2006/relationships/image" Target="../media/image139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wmf"/><Relationship Id="rId13" Type="http://schemas.openxmlformats.org/officeDocument/2006/relationships/image" Target="../media/image145.wmf"/><Relationship Id="rId3" Type="http://schemas.openxmlformats.org/officeDocument/2006/relationships/image" Target="../media/image109.wmf"/><Relationship Id="rId7" Type="http://schemas.openxmlformats.org/officeDocument/2006/relationships/image" Target="../media/image50.wmf"/><Relationship Id="rId12" Type="http://schemas.openxmlformats.org/officeDocument/2006/relationships/image" Target="../media/image144.wmf"/><Relationship Id="rId2" Type="http://schemas.openxmlformats.org/officeDocument/2006/relationships/image" Target="../media/image108.wmf"/><Relationship Id="rId1" Type="http://schemas.openxmlformats.org/officeDocument/2006/relationships/image" Target="../media/image107.wmf"/><Relationship Id="rId6" Type="http://schemas.openxmlformats.org/officeDocument/2006/relationships/image" Target="../media/image140.wmf"/><Relationship Id="rId11" Type="http://schemas.openxmlformats.org/officeDocument/2006/relationships/image" Target="../media/image143.wmf"/><Relationship Id="rId5" Type="http://schemas.openxmlformats.org/officeDocument/2006/relationships/image" Target="../media/image112.wmf"/><Relationship Id="rId10" Type="http://schemas.openxmlformats.org/officeDocument/2006/relationships/image" Target="../media/image142.wmf"/><Relationship Id="rId4" Type="http://schemas.openxmlformats.org/officeDocument/2006/relationships/image" Target="../media/image111.wmf"/><Relationship Id="rId9" Type="http://schemas.openxmlformats.org/officeDocument/2006/relationships/image" Target="../media/image141.wmf"/><Relationship Id="rId14" Type="http://schemas.openxmlformats.org/officeDocument/2006/relationships/image" Target="../media/image77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wmf"/><Relationship Id="rId2" Type="http://schemas.openxmlformats.org/officeDocument/2006/relationships/image" Target="../media/image147.wmf"/><Relationship Id="rId1" Type="http://schemas.openxmlformats.org/officeDocument/2006/relationships/image" Target="../media/image146.wmf"/><Relationship Id="rId4" Type="http://schemas.openxmlformats.org/officeDocument/2006/relationships/image" Target="../media/image149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wmf"/><Relationship Id="rId2" Type="http://schemas.openxmlformats.org/officeDocument/2006/relationships/image" Target="../media/image152.wmf"/><Relationship Id="rId1" Type="http://schemas.openxmlformats.org/officeDocument/2006/relationships/image" Target="../media/image151.wmf"/><Relationship Id="rId5" Type="http://schemas.openxmlformats.org/officeDocument/2006/relationships/image" Target="../media/image154.wmf"/><Relationship Id="rId4" Type="http://schemas.openxmlformats.org/officeDocument/2006/relationships/image" Target="../media/image149.wmf"/></Relationships>
</file>

<file path=ppt/drawings/_rels/vmlDrawing2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wmf"/><Relationship Id="rId3" Type="http://schemas.openxmlformats.org/officeDocument/2006/relationships/image" Target="../media/image158.wmf"/><Relationship Id="rId7" Type="http://schemas.openxmlformats.org/officeDocument/2006/relationships/image" Target="../media/image162.wmf"/><Relationship Id="rId2" Type="http://schemas.openxmlformats.org/officeDocument/2006/relationships/image" Target="../media/image157.wmf"/><Relationship Id="rId1" Type="http://schemas.openxmlformats.org/officeDocument/2006/relationships/image" Target="../media/image156.wmf"/><Relationship Id="rId6" Type="http://schemas.openxmlformats.org/officeDocument/2006/relationships/image" Target="../media/image161.wmf"/><Relationship Id="rId11" Type="http://schemas.openxmlformats.org/officeDocument/2006/relationships/image" Target="../media/image166.wmf"/><Relationship Id="rId5" Type="http://schemas.openxmlformats.org/officeDocument/2006/relationships/image" Target="../media/image160.wmf"/><Relationship Id="rId10" Type="http://schemas.openxmlformats.org/officeDocument/2006/relationships/image" Target="../media/image165.wmf"/><Relationship Id="rId4" Type="http://schemas.openxmlformats.org/officeDocument/2006/relationships/image" Target="../media/image159.wmf"/><Relationship Id="rId9" Type="http://schemas.openxmlformats.org/officeDocument/2006/relationships/image" Target="../media/image164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wmf"/><Relationship Id="rId2" Type="http://schemas.openxmlformats.org/officeDocument/2006/relationships/image" Target="../media/image157.wmf"/><Relationship Id="rId1" Type="http://schemas.openxmlformats.org/officeDocument/2006/relationships/image" Target="../media/image156.wmf"/><Relationship Id="rId6" Type="http://schemas.openxmlformats.org/officeDocument/2006/relationships/image" Target="../media/image168.wmf"/><Relationship Id="rId5" Type="http://schemas.openxmlformats.org/officeDocument/2006/relationships/image" Target="../media/image160.wmf"/><Relationship Id="rId4" Type="http://schemas.openxmlformats.org/officeDocument/2006/relationships/image" Target="../media/image159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wmf"/></Relationships>
</file>

<file path=ppt/drawings/_rels/vmlDrawing2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wmf"/><Relationship Id="rId3" Type="http://schemas.openxmlformats.org/officeDocument/2006/relationships/image" Target="../media/image158.wmf"/><Relationship Id="rId7" Type="http://schemas.openxmlformats.org/officeDocument/2006/relationships/image" Target="../media/image172.wmf"/><Relationship Id="rId2" Type="http://schemas.openxmlformats.org/officeDocument/2006/relationships/image" Target="../media/image157.wmf"/><Relationship Id="rId1" Type="http://schemas.openxmlformats.org/officeDocument/2006/relationships/image" Target="../media/image156.wmf"/><Relationship Id="rId6" Type="http://schemas.openxmlformats.org/officeDocument/2006/relationships/image" Target="../media/image171.wmf"/><Relationship Id="rId5" Type="http://schemas.openxmlformats.org/officeDocument/2006/relationships/image" Target="../media/image160.wmf"/><Relationship Id="rId4" Type="http://schemas.openxmlformats.org/officeDocument/2006/relationships/image" Target="../media/image159.wmf"/><Relationship Id="rId9" Type="http://schemas.openxmlformats.org/officeDocument/2006/relationships/image" Target="../media/image17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wmf"/><Relationship Id="rId2" Type="http://schemas.openxmlformats.org/officeDocument/2006/relationships/image" Target="../media/image176.wmf"/><Relationship Id="rId1" Type="http://schemas.openxmlformats.org/officeDocument/2006/relationships/image" Target="../media/image175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8.w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wmf"/><Relationship Id="rId2" Type="http://schemas.openxmlformats.org/officeDocument/2006/relationships/image" Target="../media/image180.wmf"/><Relationship Id="rId1" Type="http://schemas.openxmlformats.org/officeDocument/2006/relationships/image" Target="../media/image179.wmf"/><Relationship Id="rId5" Type="http://schemas.openxmlformats.org/officeDocument/2006/relationships/image" Target="../media/image183.wmf"/><Relationship Id="rId4" Type="http://schemas.openxmlformats.org/officeDocument/2006/relationships/image" Target="../media/image182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w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wmf"/><Relationship Id="rId2" Type="http://schemas.openxmlformats.org/officeDocument/2006/relationships/image" Target="../media/image188.wmf"/><Relationship Id="rId1" Type="http://schemas.openxmlformats.org/officeDocument/2006/relationships/image" Target="../media/image187.w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wmf"/><Relationship Id="rId2" Type="http://schemas.openxmlformats.org/officeDocument/2006/relationships/image" Target="../media/image191.wmf"/><Relationship Id="rId1" Type="http://schemas.openxmlformats.org/officeDocument/2006/relationships/image" Target="../media/image190.w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wmf"/><Relationship Id="rId2" Type="http://schemas.openxmlformats.org/officeDocument/2006/relationships/image" Target="../media/image196.wmf"/><Relationship Id="rId1" Type="http://schemas.openxmlformats.org/officeDocument/2006/relationships/image" Target="../media/image195.wmf"/><Relationship Id="rId4" Type="http://schemas.openxmlformats.org/officeDocument/2006/relationships/image" Target="../media/image198.wmf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wmf"/><Relationship Id="rId2" Type="http://schemas.openxmlformats.org/officeDocument/2006/relationships/image" Target="../media/image200.wmf"/><Relationship Id="rId1" Type="http://schemas.openxmlformats.org/officeDocument/2006/relationships/image" Target="../media/image199.wmf"/><Relationship Id="rId6" Type="http://schemas.openxmlformats.org/officeDocument/2006/relationships/image" Target="../media/image204.wmf"/><Relationship Id="rId5" Type="http://schemas.openxmlformats.org/officeDocument/2006/relationships/image" Target="../media/image203.wmf"/><Relationship Id="rId4" Type="http://schemas.openxmlformats.org/officeDocument/2006/relationships/image" Target="../media/image202.wmf"/></Relationships>
</file>

<file path=ppt/drawings/_rels/vmlDrawing38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3.wmf"/><Relationship Id="rId3" Type="http://schemas.openxmlformats.org/officeDocument/2006/relationships/image" Target="../media/image208.wmf"/><Relationship Id="rId7" Type="http://schemas.openxmlformats.org/officeDocument/2006/relationships/image" Target="../media/image212.wmf"/><Relationship Id="rId2" Type="http://schemas.openxmlformats.org/officeDocument/2006/relationships/image" Target="../media/image207.wmf"/><Relationship Id="rId1" Type="http://schemas.openxmlformats.org/officeDocument/2006/relationships/image" Target="../media/image206.wmf"/><Relationship Id="rId6" Type="http://schemas.openxmlformats.org/officeDocument/2006/relationships/image" Target="../media/image211.wmf"/><Relationship Id="rId5" Type="http://schemas.openxmlformats.org/officeDocument/2006/relationships/image" Target="../media/image210.wmf"/><Relationship Id="rId4" Type="http://schemas.openxmlformats.org/officeDocument/2006/relationships/image" Target="../media/image209.wmf"/></Relationships>
</file>

<file path=ppt/drawings/_rels/vmlDrawing3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wmf"/><Relationship Id="rId2" Type="http://schemas.openxmlformats.org/officeDocument/2006/relationships/image" Target="../media/image215.wmf"/><Relationship Id="rId1" Type="http://schemas.openxmlformats.org/officeDocument/2006/relationships/image" Target="../media/image214.wmf"/><Relationship Id="rId5" Type="http://schemas.openxmlformats.org/officeDocument/2006/relationships/image" Target="../media/image218.wmf"/><Relationship Id="rId4" Type="http://schemas.openxmlformats.org/officeDocument/2006/relationships/image" Target="../media/image217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Relationship Id="rId9" Type="http://schemas.openxmlformats.org/officeDocument/2006/relationships/image" Target="../media/image22.wmf"/></Relationships>
</file>

<file path=ppt/drawings/_rels/vmlDrawing4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wmf"/><Relationship Id="rId1" Type="http://schemas.openxmlformats.org/officeDocument/2006/relationships/image" Target="../media/image219.wmf"/></Relationships>
</file>

<file path=ppt/drawings/_rels/vmlDrawing4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wmf"/><Relationship Id="rId1" Type="http://schemas.openxmlformats.org/officeDocument/2006/relationships/image" Target="../media/image221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image" Target="../media/image36.wmf"/><Relationship Id="rId18" Type="http://schemas.openxmlformats.org/officeDocument/2006/relationships/image" Target="../media/image41.wmf"/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12" Type="http://schemas.openxmlformats.org/officeDocument/2006/relationships/image" Target="../media/image35.wmf"/><Relationship Id="rId17" Type="http://schemas.openxmlformats.org/officeDocument/2006/relationships/image" Target="../media/image40.wmf"/><Relationship Id="rId2" Type="http://schemas.openxmlformats.org/officeDocument/2006/relationships/image" Target="../media/image25.wmf"/><Relationship Id="rId16" Type="http://schemas.openxmlformats.org/officeDocument/2006/relationships/image" Target="../media/image39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11" Type="http://schemas.openxmlformats.org/officeDocument/2006/relationships/image" Target="../media/image34.wmf"/><Relationship Id="rId5" Type="http://schemas.openxmlformats.org/officeDocument/2006/relationships/image" Target="../media/image28.wmf"/><Relationship Id="rId15" Type="http://schemas.openxmlformats.org/officeDocument/2006/relationships/image" Target="../media/image38.wmf"/><Relationship Id="rId10" Type="http://schemas.openxmlformats.org/officeDocument/2006/relationships/image" Target="../media/image33.wmf"/><Relationship Id="rId4" Type="http://schemas.openxmlformats.org/officeDocument/2006/relationships/image" Target="../media/image27.wmf"/><Relationship Id="rId9" Type="http://schemas.openxmlformats.org/officeDocument/2006/relationships/image" Target="../media/image32.wmf"/><Relationship Id="rId14" Type="http://schemas.openxmlformats.org/officeDocument/2006/relationships/image" Target="../media/image37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image" Target="../media/image55.wmf"/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12" Type="http://schemas.openxmlformats.org/officeDocument/2006/relationships/image" Target="../media/image54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11" Type="http://schemas.openxmlformats.org/officeDocument/2006/relationships/image" Target="../media/image53.wmf"/><Relationship Id="rId5" Type="http://schemas.openxmlformats.org/officeDocument/2006/relationships/image" Target="../media/image47.wmf"/><Relationship Id="rId10" Type="http://schemas.openxmlformats.org/officeDocument/2006/relationships/image" Target="../media/image52.wmf"/><Relationship Id="rId4" Type="http://schemas.openxmlformats.org/officeDocument/2006/relationships/image" Target="../media/image46.wmf"/><Relationship Id="rId9" Type="http://schemas.openxmlformats.org/officeDocument/2006/relationships/image" Target="../media/image51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image" Target="../media/image60.wmf"/><Relationship Id="rId3" Type="http://schemas.openxmlformats.org/officeDocument/2006/relationships/image" Target="../media/image46.wmf"/><Relationship Id="rId7" Type="http://schemas.openxmlformats.org/officeDocument/2006/relationships/image" Target="../media/image51.wmf"/><Relationship Id="rId12" Type="http://schemas.openxmlformats.org/officeDocument/2006/relationships/image" Target="../media/image49.wmf"/><Relationship Id="rId2" Type="http://schemas.openxmlformats.org/officeDocument/2006/relationships/image" Target="../media/image45.wmf"/><Relationship Id="rId1" Type="http://schemas.openxmlformats.org/officeDocument/2006/relationships/image" Target="../media/image57.wmf"/><Relationship Id="rId6" Type="http://schemas.openxmlformats.org/officeDocument/2006/relationships/image" Target="../media/image50.wmf"/><Relationship Id="rId11" Type="http://schemas.openxmlformats.org/officeDocument/2006/relationships/image" Target="../media/image59.wmf"/><Relationship Id="rId5" Type="http://schemas.openxmlformats.org/officeDocument/2006/relationships/image" Target="../media/image48.wmf"/><Relationship Id="rId15" Type="http://schemas.openxmlformats.org/officeDocument/2006/relationships/image" Target="../media/image62.wmf"/><Relationship Id="rId10" Type="http://schemas.openxmlformats.org/officeDocument/2006/relationships/image" Target="../media/image54.wmf"/><Relationship Id="rId4" Type="http://schemas.openxmlformats.org/officeDocument/2006/relationships/image" Target="../media/image47.wmf"/><Relationship Id="rId9" Type="http://schemas.openxmlformats.org/officeDocument/2006/relationships/image" Target="../media/image58.wmf"/><Relationship Id="rId14" Type="http://schemas.openxmlformats.org/officeDocument/2006/relationships/image" Target="../media/image6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7" Type="http://schemas.openxmlformats.org/officeDocument/2006/relationships/image" Target="../media/image70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Relationship Id="rId6" Type="http://schemas.openxmlformats.org/officeDocument/2006/relationships/image" Target="../media/image69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6" Type="http://schemas.openxmlformats.org/officeDocument/2006/relationships/image" Target="../media/image76.wmf"/><Relationship Id="rId5" Type="http://schemas.openxmlformats.org/officeDocument/2006/relationships/image" Target="../media/image75.wmf"/><Relationship Id="rId4" Type="http://schemas.openxmlformats.org/officeDocument/2006/relationships/image" Target="../media/image7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21D160-98F1-4CED-AD98-32CA91619159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F0A025-6E92-4244-965B-BE5F8D68F59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6319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0A025-6E92-4244-965B-BE5F8D68F59A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0920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Равновесие – система была</a:t>
            </a:r>
            <a:r>
              <a:rPr lang="ru-RU" baseline="0" dirty="0"/>
              <a:t> изолированной и долгое время оставалась невозмущенной.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0A025-6E92-4244-965B-BE5F8D68F59A}" type="slidenum">
              <a:rPr lang="fr-FR" smtClean="0"/>
              <a:pPr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3032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8516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3965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0964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7568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6111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1416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610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1248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3428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1491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0755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21F27-E944-486A-AAF8-0393F6DBC384}" type="datetimeFigureOut">
              <a:rPr lang="fr-FR" smtClean="0"/>
              <a:pPr/>
              <a:t>28/02/2023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B6FB24-49EF-4936-9312-2A3079B648C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3427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4.jpeg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10" Type="http://schemas.openxmlformats.org/officeDocument/2006/relationships/image" Target="../media/image5.jpeg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wmf"/><Relationship Id="rId13" Type="http://schemas.openxmlformats.org/officeDocument/2006/relationships/oleObject" Target="../embeddings/oleObject94.bin"/><Relationship Id="rId18" Type="http://schemas.openxmlformats.org/officeDocument/2006/relationships/oleObject" Target="../embeddings/oleObject97.bin"/><Relationship Id="rId26" Type="http://schemas.openxmlformats.org/officeDocument/2006/relationships/oleObject" Target="../embeddings/oleObject101.bin"/><Relationship Id="rId3" Type="http://schemas.openxmlformats.org/officeDocument/2006/relationships/oleObject" Target="../embeddings/oleObject89.bin"/><Relationship Id="rId21" Type="http://schemas.openxmlformats.org/officeDocument/2006/relationships/image" Target="../media/image85.wmf"/><Relationship Id="rId7" Type="http://schemas.openxmlformats.org/officeDocument/2006/relationships/oleObject" Target="../embeddings/oleObject91.bin"/><Relationship Id="rId12" Type="http://schemas.openxmlformats.org/officeDocument/2006/relationships/image" Target="../media/image81.wmf"/><Relationship Id="rId17" Type="http://schemas.openxmlformats.org/officeDocument/2006/relationships/image" Target="../media/image83.wmf"/><Relationship Id="rId25" Type="http://schemas.openxmlformats.org/officeDocument/2006/relationships/image" Target="../media/image87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96.bin"/><Relationship Id="rId20" Type="http://schemas.openxmlformats.org/officeDocument/2006/relationships/oleObject" Target="../embeddings/oleObject98.bin"/><Relationship Id="rId29" Type="http://schemas.openxmlformats.org/officeDocument/2006/relationships/image" Target="../media/image89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78.wmf"/><Relationship Id="rId11" Type="http://schemas.openxmlformats.org/officeDocument/2006/relationships/oleObject" Target="../embeddings/oleObject93.bin"/><Relationship Id="rId24" Type="http://schemas.openxmlformats.org/officeDocument/2006/relationships/oleObject" Target="../embeddings/oleObject100.bin"/><Relationship Id="rId5" Type="http://schemas.openxmlformats.org/officeDocument/2006/relationships/oleObject" Target="../embeddings/oleObject90.bin"/><Relationship Id="rId15" Type="http://schemas.openxmlformats.org/officeDocument/2006/relationships/oleObject" Target="../embeddings/oleObject95.bin"/><Relationship Id="rId23" Type="http://schemas.openxmlformats.org/officeDocument/2006/relationships/image" Target="../media/image86.wmf"/><Relationship Id="rId28" Type="http://schemas.openxmlformats.org/officeDocument/2006/relationships/oleObject" Target="../embeddings/oleObject102.bin"/><Relationship Id="rId10" Type="http://schemas.openxmlformats.org/officeDocument/2006/relationships/image" Target="../media/image80.wmf"/><Relationship Id="rId19" Type="http://schemas.openxmlformats.org/officeDocument/2006/relationships/image" Target="../media/image84.wmf"/><Relationship Id="rId31" Type="http://schemas.openxmlformats.org/officeDocument/2006/relationships/image" Target="../media/image90.wmf"/><Relationship Id="rId4" Type="http://schemas.openxmlformats.org/officeDocument/2006/relationships/image" Target="../media/image77.wmf"/><Relationship Id="rId9" Type="http://schemas.openxmlformats.org/officeDocument/2006/relationships/oleObject" Target="../embeddings/oleObject92.bin"/><Relationship Id="rId14" Type="http://schemas.openxmlformats.org/officeDocument/2006/relationships/image" Target="../media/image82.wmf"/><Relationship Id="rId22" Type="http://schemas.openxmlformats.org/officeDocument/2006/relationships/oleObject" Target="../embeddings/oleObject99.bin"/><Relationship Id="rId27" Type="http://schemas.openxmlformats.org/officeDocument/2006/relationships/image" Target="../media/image88.wmf"/><Relationship Id="rId30" Type="http://schemas.openxmlformats.org/officeDocument/2006/relationships/oleObject" Target="../embeddings/oleObject103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wmf"/><Relationship Id="rId3" Type="http://schemas.openxmlformats.org/officeDocument/2006/relationships/oleObject" Target="../embeddings/oleObject104.bin"/><Relationship Id="rId7" Type="http://schemas.openxmlformats.org/officeDocument/2006/relationships/oleObject" Target="../embeddings/oleObject10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92.wmf"/><Relationship Id="rId5" Type="http://schemas.openxmlformats.org/officeDocument/2006/relationships/oleObject" Target="../embeddings/oleObject105.bin"/><Relationship Id="rId4" Type="http://schemas.openxmlformats.org/officeDocument/2006/relationships/image" Target="../media/image91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95.wmf"/><Relationship Id="rId5" Type="http://schemas.openxmlformats.org/officeDocument/2006/relationships/oleObject" Target="../embeddings/oleObject108.bin"/><Relationship Id="rId4" Type="http://schemas.openxmlformats.org/officeDocument/2006/relationships/image" Target="../media/image94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wmf"/><Relationship Id="rId13" Type="http://schemas.openxmlformats.org/officeDocument/2006/relationships/oleObject" Target="../embeddings/oleObject114.bin"/><Relationship Id="rId3" Type="http://schemas.openxmlformats.org/officeDocument/2006/relationships/oleObject" Target="../embeddings/oleObject109.bin"/><Relationship Id="rId7" Type="http://schemas.openxmlformats.org/officeDocument/2006/relationships/oleObject" Target="../embeddings/oleObject111.bin"/><Relationship Id="rId12" Type="http://schemas.openxmlformats.org/officeDocument/2006/relationships/image" Target="../media/image10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97.wmf"/><Relationship Id="rId11" Type="http://schemas.openxmlformats.org/officeDocument/2006/relationships/oleObject" Target="../embeddings/oleObject113.bin"/><Relationship Id="rId5" Type="http://schemas.openxmlformats.org/officeDocument/2006/relationships/oleObject" Target="../embeddings/oleObject110.bin"/><Relationship Id="rId10" Type="http://schemas.openxmlformats.org/officeDocument/2006/relationships/image" Target="../media/image99.wmf"/><Relationship Id="rId4" Type="http://schemas.openxmlformats.org/officeDocument/2006/relationships/image" Target="../media/image96.wmf"/><Relationship Id="rId9" Type="http://schemas.openxmlformats.org/officeDocument/2006/relationships/oleObject" Target="../embeddings/oleObject112.bin"/><Relationship Id="rId14" Type="http://schemas.openxmlformats.org/officeDocument/2006/relationships/image" Target="../media/image101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3" Type="http://schemas.openxmlformats.org/officeDocument/2006/relationships/oleObject" Target="../embeddings/oleObject115.bin"/><Relationship Id="rId7" Type="http://schemas.openxmlformats.org/officeDocument/2006/relationships/oleObject" Target="../embeddings/oleObject117.bin"/><Relationship Id="rId12" Type="http://schemas.openxmlformats.org/officeDocument/2006/relationships/image" Target="../media/image10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03.wmf"/><Relationship Id="rId11" Type="http://schemas.openxmlformats.org/officeDocument/2006/relationships/oleObject" Target="../embeddings/oleObject119.bin"/><Relationship Id="rId5" Type="http://schemas.openxmlformats.org/officeDocument/2006/relationships/oleObject" Target="../embeddings/oleObject116.bin"/><Relationship Id="rId10" Type="http://schemas.openxmlformats.org/officeDocument/2006/relationships/image" Target="../media/image105.wmf"/><Relationship Id="rId4" Type="http://schemas.openxmlformats.org/officeDocument/2006/relationships/image" Target="../media/image102.wmf"/><Relationship Id="rId9" Type="http://schemas.openxmlformats.org/officeDocument/2006/relationships/oleObject" Target="../embeddings/oleObject118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wmf"/><Relationship Id="rId13" Type="http://schemas.openxmlformats.org/officeDocument/2006/relationships/oleObject" Target="../embeddings/oleObject125.bin"/><Relationship Id="rId18" Type="http://schemas.openxmlformats.org/officeDocument/2006/relationships/oleObject" Target="../embeddings/oleObject127.bin"/><Relationship Id="rId3" Type="http://schemas.openxmlformats.org/officeDocument/2006/relationships/oleObject" Target="../embeddings/oleObject120.bin"/><Relationship Id="rId21" Type="http://schemas.openxmlformats.org/officeDocument/2006/relationships/image" Target="../media/image114.wmf"/><Relationship Id="rId7" Type="http://schemas.openxmlformats.org/officeDocument/2006/relationships/oleObject" Target="../embeddings/oleObject122.bin"/><Relationship Id="rId12" Type="http://schemas.openxmlformats.org/officeDocument/2006/relationships/image" Target="../media/image111.wmf"/><Relationship Id="rId17" Type="http://schemas.openxmlformats.org/officeDocument/2006/relationships/image" Target="../media/image113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26.bin"/><Relationship Id="rId20" Type="http://schemas.openxmlformats.org/officeDocument/2006/relationships/oleObject" Target="../embeddings/oleObject128.bin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08.wmf"/><Relationship Id="rId11" Type="http://schemas.openxmlformats.org/officeDocument/2006/relationships/oleObject" Target="../embeddings/oleObject124.bin"/><Relationship Id="rId5" Type="http://schemas.openxmlformats.org/officeDocument/2006/relationships/oleObject" Target="../embeddings/oleObject121.bin"/><Relationship Id="rId15" Type="http://schemas.openxmlformats.org/officeDocument/2006/relationships/image" Target="../media/image56.png"/><Relationship Id="rId23" Type="http://schemas.openxmlformats.org/officeDocument/2006/relationships/image" Target="../media/image115.wmf"/><Relationship Id="rId10" Type="http://schemas.openxmlformats.org/officeDocument/2006/relationships/image" Target="../media/image110.wmf"/><Relationship Id="rId19" Type="http://schemas.openxmlformats.org/officeDocument/2006/relationships/image" Target="../media/image50.wmf"/><Relationship Id="rId4" Type="http://schemas.openxmlformats.org/officeDocument/2006/relationships/image" Target="../media/image107.wmf"/><Relationship Id="rId9" Type="http://schemas.openxmlformats.org/officeDocument/2006/relationships/oleObject" Target="../embeddings/oleObject123.bin"/><Relationship Id="rId14" Type="http://schemas.openxmlformats.org/officeDocument/2006/relationships/image" Target="../media/image112.wmf"/><Relationship Id="rId22" Type="http://schemas.openxmlformats.org/officeDocument/2006/relationships/oleObject" Target="../embeddings/oleObject129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17.wmf"/><Relationship Id="rId5" Type="http://schemas.openxmlformats.org/officeDocument/2006/relationships/oleObject" Target="../embeddings/oleObject131.bin"/><Relationship Id="rId4" Type="http://schemas.openxmlformats.org/officeDocument/2006/relationships/image" Target="../media/image116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wmf"/><Relationship Id="rId3" Type="http://schemas.openxmlformats.org/officeDocument/2006/relationships/oleObject" Target="../embeddings/oleObject132.bin"/><Relationship Id="rId7" Type="http://schemas.openxmlformats.org/officeDocument/2006/relationships/oleObject" Target="../embeddings/oleObject1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19.wmf"/><Relationship Id="rId5" Type="http://schemas.openxmlformats.org/officeDocument/2006/relationships/oleObject" Target="../embeddings/oleObject133.bin"/><Relationship Id="rId4" Type="http://schemas.openxmlformats.org/officeDocument/2006/relationships/image" Target="../media/image118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wmf"/><Relationship Id="rId13" Type="http://schemas.openxmlformats.org/officeDocument/2006/relationships/oleObject" Target="../embeddings/oleObject140.bin"/><Relationship Id="rId18" Type="http://schemas.openxmlformats.org/officeDocument/2006/relationships/image" Target="../media/image127.wmf"/><Relationship Id="rId26" Type="http://schemas.openxmlformats.org/officeDocument/2006/relationships/image" Target="../media/image131.wmf"/><Relationship Id="rId3" Type="http://schemas.openxmlformats.org/officeDocument/2006/relationships/oleObject" Target="../embeddings/oleObject135.bin"/><Relationship Id="rId21" Type="http://schemas.openxmlformats.org/officeDocument/2006/relationships/oleObject" Target="../embeddings/oleObject144.bin"/><Relationship Id="rId7" Type="http://schemas.openxmlformats.org/officeDocument/2006/relationships/oleObject" Target="../embeddings/oleObject137.bin"/><Relationship Id="rId12" Type="http://schemas.openxmlformats.org/officeDocument/2006/relationships/image" Target="../media/image124.wmf"/><Relationship Id="rId17" Type="http://schemas.openxmlformats.org/officeDocument/2006/relationships/oleObject" Target="../embeddings/oleObject142.bin"/><Relationship Id="rId25" Type="http://schemas.openxmlformats.org/officeDocument/2006/relationships/oleObject" Target="../embeddings/oleObject146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26.wmf"/><Relationship Id="rId20" Type="http://schemas.openxmlformats.org/officeDocument/2006/relationships/image" Target="../media/image128.wmf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22.wmf"/><Relationship Id="rId11" Type="http://schemas.openxmlformats.org/officeDocument/2006/relationships/oleObject" Target="../embeddings/oleObject139.bin"/><Relationship Id="rId24" Type="http://schemas.openxmlformats.org/officeDocument/2006/relationships/image" Target="../media/image130.wmf"/><Relationship Id="rId5" Type="http://schemas.openxmlformats.org/officeDocument/2006/relationships/oleObject" Target="../embeddings/oleObject136.bin"/><Relationship Id="rId15" Type="http://schemas.openxmlformats.org/officeDocument/2006/relationships/oleObject" Target="../embeddings/oleObject141.bin"/><Relationship Id="rId23" Type="http://schemas.openxmlformats.org/officeDocument/2006/relationships/oleObject" Target="../embeddings/oleObject145.bin"/><Relationship Id="rId28" Type="http://schemas.openxmlformats.org/officeDocument/2006/relationships/image" Target="../media/image132.wmf"/><Relationship Id="rId10" Type="http://schemas.openxmlformats.org/officeDocument/2006/relationships/image" Target="../media/image123.wmf"/><Relationship Id="rId19" Type="http://schemas.openxmlformats.org/officeDocument/2006/relationships/oleObject" Target="../embeddings/oleObject143.bin"/><Relationship Id="rId4" Type="http://schemas.openxmlformats.org/officeDocument/2006/relationships/image" Target="../media/image121.wmf"/><Relationship Id="rId9" Type="http://schemas.openxmlformats.org/officeDocument/2006/relationships/oleObject" Target="../embeddings/oleObject138.bin"/><Relationship Id="rId14" Type="http://schemas.openxmlformats.org/officeDocument/2006/relationships/image" Target="../media/image125.wmf"/><Relationship Id="rId22" Type="http://schemas.openxmlformats.org/officeDocument/2006/relationships/image" Target="../media/image129.wmf"/><Relationship Id="rId27" Type="http://schemas.openxmlformats.org/officeDocument/2006/relationships/oleObject" Target="../embeddings/oleObject147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wmf"/><Relationship Id="rId3" Type="http://schemas.openxmlformats.org/officeDocument/2006/relationships/oleObject" Target="../embeddings/oleObject148.bin"/><Relationship Id="rId7" Type="http://schemas.openxmlformats.org/officeDocument/2006/relationships/oleObject" Target="../embeddings/oleObject1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34.wmf"/><Relationship Id="rId5" Type="http://schemas.openxmlformats.org/officeDocument/2006/relationships/oleObject" Target="../embeddings/oleObject149.bin"/><Relationship Id="rId4" Type="http://schemas.openxmlformats.org/officeDocument/2006/relationships/image" Target="../media/image13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4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wmf"/><Relationship Id="rId3" Type="http://schemas.openxmlformats.org/officeDocument/2006/relationships/oleObject" Target="../embeddings/oleObject151.bin"/><Relationship Id="rId7" Type="http://schemas.openxmlformats.org/officeDocument/2006/relationships/oleObject" Target="../embeddings/oleObject15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37.wmf"/><Relationship Id="rId5" Type="http://schemas.openxmlformats.org/officeDocument/2006/relationships/oleObject" Target="../embeddings/oleObject152.bin"/><Relationship Id="rId10" Type="http://schemas.openxmlformats.org/officeDocument/2006/relationships/image" Target="../media/image139.wmf"/><Relationship Id="rId4" Type="http://schemas.openxmlformats.org/officeDocument/2006/relationships/image" Target="../media/image136.wmf"/><Relationship Id="rId9" Type="http://schemas.openxmlformats.org/officeDocument/2006/relationships/oleObject" Target="../embeddings/oleObject154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wmf"/><Relationship Id="rId13" Type="http://schemas.openxmlformats.org/officeDocument/2006/relationships/image" Target="../media/image56.png"/><Relationship Id="rId18" Type="http://schemas.openxmlformats.org/officeDocument/2006/relationships/oleObject" Target="../embeddings/oleObject162.bin"/><Relationship Id="rId26" Type="http://schemas.openxmlformats.org/officeDocument/2006/relationships/oleObject" Target="../embeddings/oleObject166.bin"/><Relationship Id="rId3" Type="http://schemas.openxmlformats.org/officeDocument/2006/relationships/oleObject" Target="../embeddings/oleObject155.bin"/><Relationship Id="rId21" Type="http://schemas.openxmlformats.org/officeDocument/2006/relationships/image" Target="../media/image141.wmf"/><Relationship Id="rId7" Type="http://schemas.openxmlformats.org/officeDocument/2006/relationships/oleObject" Target="../embeddings/oleObject157.bin"/><Relationship Id="rId12" Type="http://schemas.openxmlformats.org/officeDocument/2006/relationships/image" Target="../media/image112.wmf"/><Relationship Id="rId17" Type="http://schemas.openxmlformats.org/officeDocument/2006/relationships/image" Target="../media/image50.wmf"/><Relationship Id="rId25" Type="http://schemas.openxmlformats.org/officeDocument/2006/relationships/image" Target="../media/image143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61.bin"/><Relationship Id="rId20" Type="http://schemas.openxmlformats.org/officeDocument/2006/relationships/oleObject" Target="../embeddings/oleObject163.bin"/><Relationship Id="rId29" Type="http://schemas.openxmlformats.org/officeDocument/2006/relationships/image" Target="../media/image145.wmf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08.wmf"/><Relationship Id="rId11" Type="http://schemas.openxmlformats.org/officeDocument/2006/relationships/oleObject" Target="../embeddings/oleObject159.bin"/><Relationship Id="rId24" Type="http://schemas.openxmlformats.org/officeDocument/2006/relationships/oleObject" Target="../embeddings/oleObject165.bin"/><Relationship Id="rId5" Type="http://schemas.openxmlformats.org/officeDocument/2006/relationships/oleObject" Target="../embeddings/oleObject156.bin"/><Relationship Id="rId15" Type="http://schemas.openxmlformats.org/officeDocument/2006/relationships/image" Target="../media/image140.wmf"/><Relationship Id="rId23" Type="http://schemas.openxmlformats.org/officeDocument/2006/relationships/image" Target="../media/image142.wmf"/><Relationship Id="rId28" Type="http://schemas.openxmlformats.org/officeDocument/2006/relationships/oleObject" Target="../embeddings/oleObject167.bin"/><Relationship Id="rId10" Type="http://schemas.openxmlformats.org/officeDocument/2006/relationships/image" Target="../media/image111.wmf"/><Relationship Id="rId19" Type="http://schemas.openxmlformats.org/officeDocument/2006/relationships/image" Target="../media/image114.wmf"/><Relationship Id="rId31" Type="http://schemas.openxmlformats.org/officeDocument/2006/relationships/image" Target="../media/image77.wmf"/><Relationship Id="rId4" Type="http://schemas.openxmlformats.org/officeDocument/2006/relationships/image" Target="../media/image107.wmf"/><Relationship Id="rId9" Type="http://schemas.openxmlformats.org/officeDocument/2006/relationships/oleObject" Target="../embeddings/oleObject158.bin"/><Relationship Id="rId14" Type="http://schemas.openxmlformats.org/officeDocument/2006/relationships/oleObject" Target="../embeddings/oleObject160.bin"/><Relationship Id="rId22" Type="http://schemas.openxmlformats.org/officeDocument/2006/relationships/oleObject" Target="../embeddings/oleObject164.bin"/><Relationship Id="rId27" Type="http://schemas.openxmlformats.org/officeDocument/2006/relationships/image" Target="../media/image144.wmf"/><Relationship Id="rId30" Type="http://schemas.openxmlformats.org/officeDocument/2006/relationships/oleObject" Target="../embeddings/oleObject168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1.bin"/><Relationship Id="rId3" Type="http://schemas.openxmlformats.org/officeDocument/2006/relationships/image" Target="../media/image150.png"/><Relationship Id="rId7" Type="http://schemas.openxmlformats.org/officeDocument/2006/relationships/image" Target="../media/image14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70.bin"/><Relationship Id="rId11" Type="http://schemas.openxmlformats.org/officeDocument/2006/relationships/image" Target="../media/image149.wmf"/><Relationship Id="rId5" Type="http://schemas.openxmlformats.org/officeDocument/2006/relationships/image" Target="../media/image146.wmf"/><Relationship Id="rId10" Type="http://schemas.openxmlformats.org/officeDocument/2006/relationships/oleObject" Target="../embeddings/oleObject172.bin"/><Relationship Id="rId4" Type="http://schemas.openxmlformats.org/officeDocument/2006/relationships/oleObject" Target="../embeddings/oleObject169.bin"/><Relationship Id="rId9" Type="http://schemas.openxmlformats.org/officeDocument/2006/relationships/image" Target="../media/image148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5.bin"/><Relationship Id="rId13" Type="http://schemas.openxmlformats.org/officeDocument/2006/relationships/image" Target="../media/image154.wmf"/><Relationship Id="rId3" Type="http://schemas.openxmlformats.org/officeDocument/2006/relationships/image" Target="../media/image155.png"/><Relationship Id="rId7" Type="http://schemas.openxmlformats.org/officeDocument/2006/relationships/image" Target="../media/image152.wmf"/><Relationship Id="rId12" Type="http://schemas.openxmlformats.org/officeDocument/2006/relationships/oleObject" Target="../embeddings/oleObject17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74.bin"/><Relationship Id="rId11" Type="http://schemas.openxmlformats.org/officeDocument/2006/relationships/image" Target="../media/image149.wmf"/><Relationship Id="rId5" Type="http://schemas.openxmlformats.org/officeDocument/2006/relationships/image" Target="../media/image151.wmf"/><Relationship Id="rId10" Type="http://schemas.openxmlformats.org/officeDocument/2006/relationships/oleObject" Target="../embeddings/oleObject176.bin"/><Relationship Id="rId4" Type="http://schemas.openxmlformats.org/officeDocument/2006/relationships/oleObject" Target="../embeddings/oleObject173.bin"/><Relationship Id="rId9" Type="http://schemas.openxmlformats.org/officeDocument/2006/relationships/image" Target="../media/image153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wmf"/><Relationship Id="rId13" Type="http://schemas.openxmlformats.org/officeDocument/2006/relationships/oleObject" Target="../embeddings/oleObject183.bin"/><Relationship Id="rId18" Type="http://schemas.openxmlformats.org/officeDocument/2006/relationships/image" Target="../media/image163.wmf"/><Relationship Id="rId3" Type="http://schemas.openxmlformats.org/officeDocument/2006/relationships/oleObject" Target="../embeddings/oleObject178.bin"/><Relationship Id="rId21" Type="http://schemas.openxmlformats.org/officeDocument/2006/relationships/oleObject" Target="../embeddings/oleObject187.bin"/><Relationship Id="rId7" Type="http://schemas.openxmlformats.org/officeDocument/2006/relationships/oleObject" Target="../embeddings/oleObject180.bin"/><Relationship Id="rId12" Type="http://schemas.openxmlformats.org/officeDocument/2006/relationships/image" Target="../media/image160.wmf"/><Relationship Id="rId17" Type="http://schemas.openxmlformats.org/officeDocument/2006/relationships/oleObject" Target="../embeddings/oleObject18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62.wmf"/><Relationship Id="rId20" Type="http://schemas.openxmlformats.org/officeDocument/2006/relationships/image" Target="../media/image164.wmf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57.wmf"/><Relationship Id="rId11" Type="http://schemas.openxmlformats.org/officeDocument/2006/relationships/oleObject" Target="../embeddings/oleObject182.bin"/><Relationship Id="rId24" Type="http://schemas.openxmlformats.org/officeDocument/2006/relationships/image" Target="../media/image166.wmf"/><Relationship Id="rId5" Type="http://schemas.openxmlformats.org/officeDocument/2006/relationships/oleObject" Target="../embeddings/oleObject179.bin"/><Relationship Id="rId15" Type="http://schemas.openxmlformats.org/officeDocument/2006/relationships/oleObject" Target="../embeddings/oleObject184.bin"/><Relationship Id="rId23" Type="http://schemas.openxmlformats.org/officeDocument/2006/relationships/oleObject" Target="../embeddings/oleObject188.bin"/><Relationship Id="rId10" Type="http://schemas.openxmlformats.org/officeDocument/2006/relationships/image" Target="../media/image159.wmf"/><Relationship Id="rId19" Type="http://schemas.openxmlformats.org/officeDocument/2006/relationships/oleObject" Target="../embeddings/oleObject186.bin"/><Relationship Id="rId4" Type="http://schemas.openxmlformats.org/officeDocument/2006/relationships/image" Target="../media/image156.wmf"/><Relationship Id="rId9" Type="http://schemas.openxmlformats.org/officeDocument/2006/relationships/oleObject" Target="../embeddings/oleObject181.bin"/><Relationship Id="rId14" Type="http://schemas.openxmlformats.org/officeDocument/2006/relationships/image" Target="../media/image161.wmf"/><Relationship Id="rId22" Type="http://schemas.openxmlformats.org/officeDocument/2006/relationships/image" Target="../media/image165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167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wmf"/><Relationship Id="rId13" Type="http://schemas.openxmlformats.org/officeDocument/2006/relationships/oleObject" Target="../embeddings/oleObject195.bin"/><Relationship Id="rId18" Type="http://schemas.openxmlformats.org/officeDocument/2006/relationships/oleObject" Target="../embeddings/oleObject200.bin"/><Relationship Id="rId3" Type="http://schemas.openxmlformats.org/officeDocument/2006/relationships/oleObject" Target="../embeddings/oleObject190.bin"/><Relationship Id="rId7" Type="http://schemas.openxmlformats.org/officeDocument/2006/relationships/oleObject" Target="../embeddings/oleObject192.bin"/><Relationship Id="rId12" Type="http://schemas.openxmlformats.org/officeDocument/2006/relationships/image" Target="../media/image160.wmf"/><Relationship Id="rId17" Type="http://schemas.openxmlformats.org/officeDocument/2006/relationships/oleObject" Target="../embeddings/oleObject199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98.bin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57.wmf"/><Relationship Id="rId11" Type="http://schemas.openxmlformats.org/officeDocument/2006/relationships/oleObject" Target="../embeddings/oleObject194.bin"/><Relationship Id="rId5" Type="http://schemas.openxmlformats.org/officeDocument/2006/relationships/oleObject" Target="../embeddings/oleObject191.bin"/><Relationship Id="rId15" Type="http://schemas.openxmlformats.org/officeDocument/2006/relationships/oleObject" Target="../embeddings/oleObject197.bin"/><Relationship Id="rId10" Type="http://schemas.openxmlformats.org/officeDocument/2006/relationships/image" Target="../media/image159.wmf"/><Relationship Id="rId19" Type="http://schemas.openxmlformats.org/officeDocument/2006/relationships/image" Target="../media/image168.wmf"/><Relationship Id="rId4" Type="http://schemas.openxmlformats.org/officeDocument/2006/relationships/image" Target="../media/image156.wmf"/><Relationship Id="rId9" Type="http://schemas.openxmlformats.org/officeDocument/2006/relationships/oleObject" Target="../embeddings/oleObject193.bin"/><Relationship Id="rId14" Type="http://schemas.openxmlformats.org/officeDocument/2006/relationships/oleObject" Target="../embeddings/oleObject196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169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170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12.jpeg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0.wmf"/><Relationship Id="rId4" Type="http://schemas.openxmlformats.org/officeDocument/2006/relationships/image" Target="../media/image13.jpeg"/><Relationship Id="rId9" Type="http://schemas.openxmlformats.org/officeDocument/2006/relationships/oleObject" Target="../embeddings/oleObject8.bin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wmf"/><Relationship Id="rId13" Type="http://schemas.openxmlformats.org/officeDocument/2006/relationships/oleObject" Target="../embeddings/oleObject208.bin"/><Relationship Id="rId18" Type="http://schemas.openxmlformats.org/officeDocument/2006/relationships/image" Target="../media/image173.wmf"/><Relationship Id="rId3" Type="http://schemas.openxmlformats.org/officeDocument/2006/relationships/oleObject" Target="../embeddings/oleObject203.bin"/><Relationship Id="rId7" Type="http://schemas.openxmlformats.org/officeDocument/2006/relationships/oleObject" Target="../embeddings/oleObject205.bin"/><Relationship Id="rId12" Type="http://schemas.openxmlformats.org/officeDocument/2006/relationships/image" Target="../media/image160.wmf"/><Relationship Id="rId17" Type="http://schemas.openxmlformats.org/officeDocument/2006/relationships/oleObject" Target="../embeddings/oleObject210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72.wmf"/><Relationship Id="rId20" Type="http://schemas.openxmlformats.org/officeDocument/2006/relationships/image" Target="../media/image174.wmf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57.wmf"/><Relationship Id="rId11" Type="http://schemas.openxmlformats.org/officeDocument/2006/relationships/oleObject" Target="../embeddings/oleObject207.bin"/><Relationship Id="rId5" Type="http://schemas.openxmlformats.org/officeDocument/2006/relationships/oleObject" Target="../embeddings/oleObject204.bin"/><Relationship Id="rId15" Type="http://schemas.openxmlformats.org/officeDocument/2006/relationships/oleObject" Target="../embeddings/oleObject209.bin"/><Relationship Id="rId10" Type="http://schemas.openxmlformats.org/officeDocument/2006/relationships/image" Target="../media/image159.wmf"/><Relationship Id="rId19" Type="http://schemas.openxmlformats.org/officeDocument/2006/relationships/oleObject" Target="../embeddings/oleObject211.bin"/><Relationship Id="rId4" Type="http://schemas.openxmlformats.org/officeDocument/2006/relationships/image" Target="../media/image156.wmf"/><Relationship Id="rId9" Type="http://schemas.openxmlformats.org/officeDocument/2006/relationships/oleObject" Target="../embeddings/oleObject206.bin"/><Relationship Id="rId14" Type="http://schemas.openxmlformats.org/officeDocument/2006/relationships/image" Target="../media/image171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wmf"/><Relationship Id="rId3" Type="http://schemas.openxmlformats.org/officeDocument/2006/relationships/oleObject" Target="../embeddings/oleObject212.bin"/><Relationship Id="rId7" Type="http://schemas.openxmlformats.org/officeDocument/2006/relationships/oleObject" Target="../embeddings/oleObject2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176.wmf"/><Relationship Id="rId5" Type="http://schemas.openxmlformats.org/officeDocument/2006/relationships/oleObject" Target="../embeddings/oleObject213.bin"/><Relationship Id="rId4" Type="http://schemas.openxmlformats.org/officeDocument/2006/relationships/image" Target="../media/image175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178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wmf"/><Relationship Id="rId13" Type="http://schemas.openxmlformats.org/officeDocument/2006/relationships/oleObject" Target="../embeddings/oleObject221.bin"/><Relationship Id="rId3" Type="http://schemas.openxmlformats.org/officeDocument/2006/relationships/oleObject" Target="../embeddings/oleObject216.bin"/><Relationship Id="rId7" Type="http://schemas.openxmlformats.org/officeDocument/2006/relationships/oleObject" Target="../embeddings/oleObject218.bin"/><Relationship Id="rId12" Type="http://schemas.openxmlformats.org/officeDocument/2006/relationships/image" Target="../media/image18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180.wmf"/><Relationship Id="rId11" Type="http://schemas.openxmlformats.org/officeDocument/2006/relationships/oleObject" Target="../embeddings/oleObject220.bin"/><Relationship Id="rId5" Type="http://schemas.openxmlformats.org/officeDocument/2006/relationships/oleObject" Target="../embeddings/oleObject217.bin"/><Relationship Id="rId10" Type="http://schemas.openxmlformats.org/officeDocument/2006/relationships/image" Target="../media/image182.wmf"/><Relationship Id="rId4" Type="http://schemas.openxmlformats.org/officeDocument/2006/relationships/image" Target="../media/image179.wmf"/><Relationship Id="rId9" Type="http://schemas.openxmlformats.org/officeDocument/2006/relationships/oleObject" Target="../embeddings/oleObject219.bin"/><Relationship Id="rId14" Type="http://schemas.openxmlformats.org/officeDocument/2006/relationships/oleObject" Target="../embeddings/oleObject222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184.wmf"/><Relationship Id="rId5" Type="http://schemas.openxmlformats.org/officeDocument/2006/relationships/oleObject" Target="../embeddings/oleObject223.bin"/><Relationship Id="rId4" Type="http://schemas.openxmlformats.org/officeDocument/2006/relationships/image" Target="../media/image186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6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8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oleObject" Target="../embeddings/oleObject225.bin"/><Relationship Id="rId5" Type="http://schemas.openxmlformats.org/officeDocument/2006/relationships/image" Target="../media/image187.wmf"/><Relationship Id="rId4" Type="http://schemas.openxmlformats.org/officeDocument/2006/relationships/oleObject" Target="../embeddings/oleObject224.bin"/><Relationship Id="rId9" Type="http://schemas.openxmlformats.org/officeDocument/2006/relationships/image" Target="../media/image189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png"/><Relationship Id="rId3" Type="http://schemas.openxmlformats.org/officeDocument/2006/relationships/image" Target="../media/image193.jpeg"/><Relationship Id="rId7" Type="http://schemas.openxmlformats.org/officeDocument/2006/relationships/image" Target="../media/image19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228.bin"/><Relationship Id="rId5" Type="http://schemas.openxmlformats.org/officeDocument/2006/relationships/image" Target="../media/image190.wmf"/><Relationship Id="rId10" Type="http://schemas.openxmlformats.org/officeDocument/2006/relationships/image" Target="../media/image192.wmf"/><Relationship Id="rId4" Type="http://schemas.openxmlformats.org/officeDocument/2006/relationships/oleObject" Target="../embeddings/oleObject227.bin"/><Relationship Id="rId9" Type="http://schemas.openxmlformats.org/officeDocument/2006/relationships/oleObject" Target="../embeddings/oleObject229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7.wmf"/><Relationship Id="rId3" Type="http://schemas.openxmlformats.org/officeDocument/2006/relationships/oleObject" Target="../embeddings/oleObject230.bin"/><Relationship Id="rId7" Type="http://schemas.openxmlformats.org/officeDocument/2006/relationships/oleObject" Target="../embeddings/oleObject2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196.wmf"/><Relationship Id="rId5" Type="http://schemas.openxmlformats.org/officeDocument/2006/relationships/oleObject" Target="../embeddings/oleObject231.bin"/><Relationship Id="rId10" Type="http://schemas.openxmlformats.org/officeDocument/2006/relationships/image" Target="../media/image198.wmf"/><Relationship Id="rId4" Type="http://schemas.openxmlformats.org/officeDocument/2006/relationships/image" Target="../media/image195.wmf"/><Relationship Id="rId9" Type="http://schemas.openxmlformats.org/officeDocument/2006/relationships/oleObject" Target="../embeddings/oleObject233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5.bin"/><Relationship Id="rId13" Type="http://schemas.openxmlformats.org/officeDocument/2006/relationships/image" Target="../media/image202.wmf"/><Relationship Id="rId3" Type="http://schemas.openxmlformats.org/officeDocument/2006/relationships/video" Target="../media/media1.mp4"/><Relationship Id="rId7" Type="http://schemas.openxmlformats.org/officeDocument/2006/relationships/image" Target="../media/image205.png"/><Relationship Id="rId12" Type="http://schemas.openxmlformats.org/officeDocument/2006/relationships/oleObject" Target="../embeddings/oleObject237.bin"/><Relationship Id="rId17" Type="http://schemas.openxmlformats.org/officeDocument/2006/relationships/image" Target="../media/image204.wmf"/><Relationship Id="rId2" Type="http://schemas.microsoft.com/office/2007/relationships/media" Target="../media/media1.mp4"/><Relationship Id="rId16" Type="http://schemas.openxmlformats.org/officeDocument/2006/relationships/oleObject" Target="../embeddings/oleObject239.bin"/><Relationship Id="rId1" Type="http://schemas.openxmlformats.org/officeDocument/2006/relationships/vmlDrawing" Target="../drawings/vmlDrawing37.vml"/><Relationship Id="rId6" Type="http://schemas.openxmlformats.org/officeDocument/2006/relationships/image" Target="../media/image199.wmf"/><Relationship Id="rId11" Type="http://schemas.openxmlformats.org/officeDocument/2006/relationships/image" Target="../media/image201.wmf"/><Relationship Id="rId5" Type="http://schemas.openxmlformats.org/officeDocument/2006/relationships/oleObject" Target="../embeddings/oleObject234.bin"/><Relationship Id="rId15" Type="http://schemas.openxmlformats.org/officeDocument/2006/relationships/image" Target="../media/image203.wmf"/><Relationship Id="rId10" Type="http://schemas.openxmlformats.org/officeDocument/2006/relationships/oleObject" Target="../embeddings/oleObject236.bin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00.wmf"/><Relationship Id="rId14" Type="http://schemas.openxmlformats.org/officeDocument/2006/relationships/oleObject" Target="../embeddings/oleObject238.bin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7.wmf"/><Relationship Id="rId13" Type="http://schemas.openxmlformats.org/officeDocument/2006/relationships/oleObject" Target="../embeddings/oleObject248.bin"/><Relationship Id="rId18" Type="http://schemas.openxmlformats.org/officeDocument/2006/relationships/image" Target="../media/image210.wmf"/><Relationship Id="rId3" Type="http://schemas.openxmlformats.org/officeDocument/2006/relationships/oleObject" Target="../embeddings/oleObject240.bin"/><Relationship Id="rId21" Type="http://schemas.openxmlformats.org/officeDocument/2006/relationships/oleObject" Target="../embeddings/oleObject252.bin"/><Relationship Id="rId7" Type="http://schemas.openxmlformats.org/officeDocument/2006/relationships/oleObject" Target="../embeddings/oleObject243.bin"/><Relationship Id="rId12" Type="http://schemas.openxmlformats.org/officeDocument/2006/relationships/oleObject" Target="../embeddings/oleObject247.bin"/><Relationship Id="rId17" Type="http://schemas.openxmlformats.org/officeDocument/2006/relationships/oleObject" Target="../embeddings/oleObject250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09.wmf"/><Relationship Id="rId20" Type="http://schemas.openxmlformats.org/officeDocument/2006/relationships/image" Target="../media/image211.wmf"/><Relationship Id="rId1" Type="http://schemas.openxmlformats.org/officeDocument/2006/relationships/vmlDrawing" Target="../drawings/vmlDrawing38.vml"/><Relationship Id="rId6" Type="http://schemas.openxmlformats.org/officeDocument/2006/relationships/oleObject" Target="../embeddings/oleObject242.bin"/><Relationship Id="rId11" Type="http://schemas.openxmlformats.org/officeDocument/2006/relationships/oleObject" Target="../embeddings/oleObject246.bin"/><Relationship Id="rId24" Type="http://schemas.openxmlformats.org/officeDocument/2006/relationships/image" Target="../media/image213.wmf"/><Relationship Id="rId5" Type="http://schemas.openxmlformats.org/officeDocument/2006/relationships/oleObject" Target="../embeddings/oleObject241.bin"/><Relationship Id="rId15" Type="http://schemas.openxmlformats.org/officeDocument/2006/relationships/oleObject" Target="../embeddings/oleObject249.bin"/><Relationship Id="rId23" Type="http://schemas.openxmlformats.org/officeDocument/2006/relationships/oleObject" Target="../embeddings/oleObject253.bin"/><Relationship Id="rId10" Type="http://schemas.openxmlformats.org/officeDocument/2006/relationships/oleObject" Target="../embeddings/oleObject245.bin"/><Relationship Id="rId19" Type="http://schemas.openxmlformats.org/officeDocument/2006/relationships/oleObject" Target="../embeddings/oleObject251.bin"/><Relationship Id="rId4" Type="http://schemas.openxmlformats.org/officeDocument/2006/relationships/image" Target="../media/image206.wmf"/><Relationship Id="rId9" Type="http://schemas.openxmlformats.org/officeDocument/2006/relationships/oleObject" Target="../embeddings/oleObject244.bin"/><Relationship Id="rId14" Type="http://schemas.openxmlformats.org/officeDocument/2006/relationships/image" Target="../media/image208.wmf"/><Relationship Id="rId22" Type="http://schemas.openxmlformats.org/officeDocument/2006/relationships/image" Target="../media/image21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oleObject" Target="../embeddings/oleObject14.bin"/><Relationship Id="rId18" Type="http://schemas.openxmlformats.org/officeDocument/2006/relationships/oleObject" Target="../embeddings/oleObject17.bin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21.wmf"/><Relationship Id="rId7" Type="http://schemas.openxmlformats.org/officeDocument/2006/relationships/image" Target="../media/image15.wmf"/><Relationship Id="rId12" Type="http://schemas.openxmlformats.org/officeDocument/2006/relationships/image" Target="../media/image23.png"/><Relationship Id="rId17" Type="http://schemas.openxmlformats.org/officeDocument/2006/relationships/image" Target="../media/image19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6.bin"/><Relationship Id="rId20" Type="http://schemas.openxmlformats.org/officeDocument/2006/relationships/oleObject" Target="../embeddings/oleObject18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7.wmf"/><Relationship Id="rId5" Type="http://schemas.openxmlformats.org/officeDocument/2006/relationships/image" Target="../media/image14.wmf"/><Relationship Id="rId15" Type="http://schemas.openxmlformats.org/officeDocument/2006/relationships/oleObject" Target="../embeddings/oleObject15.bin"/><Relationship Id="rId23" Type="http://schemas.openxmlformats.org/officeDocument/2006/relationships/image" Target="../media/image22.wmf"/><Relationship Id="rId10" Type="http://schemas.openxmlformats.org/officeDocument/2006/relationships/oleObject" Target="../embeddings/oleObject13.bin"/><Relationship Id="rId19" Type="http://schemas.openxmlformats.org/officeDocument/2006/relationships/image" Target="../media/image20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6.wmf"/><Relationship Id="rId14" Type="http://schemas.openxmlformats.org/officeDocument/2006/relationships/image" Target="../media/image18.wmf"/><Relationship Id="rId22" Type="http://schemas.openxmlformats.org/officeDocument/2006/relationships/oleObject" Target="../embeddings/oleObject19.bin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6.wmf"/><Relationship Id="rId3" Type="http://schemas.openxmlformats.org/officeDocument/2006/relationships/oleObject" Target="../embeddings/oleObject254.bin"/><Relationship Id="rId7" Type="http://schemas.openxmlformats.org/officeDocument/2006/relationships/oleObject" Target="../embeddings/oleObject256.bin"/><Relationship Id="rId12" Type="http://schemas.openxmlformats.org/officeDocument/2006/relationships/image" Target="../media/image21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215.wmf"/><Relationship Id="rId11" Type="http://schemas.openxmlformats.org/officeDocument/2006/relationships/oleObject" Target="../embeddings/oleObject258.bin"/><Relationship Id="rId5" Type="http://schemas.openxmlformats.org/officeDocument/2006/relationships/oleObject" Target="../embeddings/oleObject255.bin"/><Relationship Id="rId10" Type="http://schemas.openxmlformats.org/officeDocument/2006/relationships/image" Target="../media/image217.wmf"/><Relationship Id="rId4" Type="http://schemas.openxmlformats.org/officeDocument/2006/relationships/image" Target="../media/image214.wmf"/><Relationship Id="rId9" Type="http://schemas.openxmlformats.org/officeDocument/2006/relationships/oleObject" Target="../embeddings/oleObject257.bin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6" Type="http://schemas.openxmlformats.org/officeDocument/2006/relationships/image" Target="../media/image220.wmf"/><Relationship Id="rId5" Type="http://schemas.openxmlformats.org/officeDocument/2006/relationships/oleObject" Target="../embeddings/oleObject260.bin"/><Relationship Id="rId4" Type="http://schemas.openxmlformats.org/officeDocument/2006/relationships/image" Target="../media/image219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png"/><Relationship Id="rId7" Type="http://schemas.openxmlformats.org/officeDocument/2006/relationships/image" Target="../media/image22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6" Type="http://schemas.openxmlformats.org/officeDocument/2006/relationships/oleObject" Target="../embeddings/oleObject262.bin"/><Relationship Id="rId5" Type="http://schemas.openxmlformats.org/officeDocument/2006/relationships/image" Target="../media/image221.wmf"/><Relationship Id="rId4" Type="http://schemas.openxmlformats.org/officeDocument/2006/relationships/oleObject" Target="../embeddings/oleObject261.bin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2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2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oleObject" Target="../embeddings/oleObject25.bin"/><Relationship Id="rId18" Type="http://schemas.openxmlformats.org/officeDocument/2006/relationships/oleObject" Target="../embeddings/oleObject28.bin"/><Relationship Id="rId26" Type="http://schemas.openxmlformats.org/officeDocument/2006/relationships/image" Target="../media/image33.wmf"/><Relationship Id="rId39" Type="http://schemas.openxmlformats.org/officeDocument/2006/relationships/oleObject" Target="../embeddings/oleObject40.bin"/><Relationship Id="rId3" Type="http://schemas.openxmlformats.org/officeDocument/2006/relationships/image" Target="../media/image42.png"/><Relationship Id="rId21" Type="http://schemas.openxmlformats.org/officeDocument/2006/relationships/image" Target="../media/image31.wmf"/><Relationship Id="rId34" Type="http://schemas.openxmlformats.org/officeDocument/2006/relationships/image" Target="../media/image36.wmf"/><Relationship Id="rId42" Type="http://schemas.openxmlformats.org/officeDocument/2006/relationships/image" Target="../media/image40.wmf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24.bin"/><Relationship Id="rId17" Type="http://schemas.openxmlformats.org/officeDocument/2006/relationships/image" Target="../media/image29.wmf"/><Relationship Id="rId25" Type="http://schemas.openxmlformats.org/officeDocument/2006/relationships/oleObject" Target="../embeddings/oleObject32.bin"/><Relationship Id="rId33" Type="http://schemas.openxmlformats.org/officeDocument/2006/relationships/oleObject" Target="../embeddings/oleObject37.bin"/><Relationship Id="rId38" Type="http://schemas.openxmlformats.org/officeDocument/2006/relationships/image" Target="../media/image38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7.bin"/><Relationship Id="rId20" Type="http://schemas.openxmlformats.org/officeDocument/2006/relationships/oleObject" Target="../embeddings/oleObject29.bin"/><Relationship Id="rId29" Type="http://schemas.openxmlformats.org/officeDocument/2006/relationships/image" Target="../media/image34.wmf"/><Relationship Id="rId41" Type="http://schemas.openxmlformats.org/officeDocument/2006/relationships/oleObject" Target="../embeddings/oleObject41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27.wmf"/><Relationship Id="rId24" Type="http://schemas.openxmlformats.org/officeDocument/2006/relationships/oleObject" Target="../embeddings/oleObject31.bin"/><Relationship Id="rId32" Type="http://schemas.openxmlformats.org/officeDocument/2006/relationships/image" Target="../media/image35.wmf"/><Relationship Id="rId37" Type="http://schemas.openxmlformats.org/officeDocument/2006/relationships/oleObject" Target="../embeddings/oleObject39.bin"/><Relationship Id="rId40" Type="http://schemas.openxmlformats.org/officeDocument/2006/relationships/image" Target="../media/image39.wmf"/><Relationship Id="rId5" Type="http://schemas.openxmlformats.org/officeDocument/2006/relationships/image" Target="../media/image24.wmf"/><Relationship Id="rId15" Type="http://schemas.openxmlformats.org/officeDocument/2006/relationships/image" Target="../media/image28.wmf"/><Relationship Id="rId23" Type="http://schemas.openxmlformats.org/officeDocument/2006/relationships/image" Target="../media/image32.wmf"/><Relationship Id="rId28" Type="http://schemas.openxmlformats.org/officeDocument/2006/relationships/oleObject" Target="../embeddings/oleObject34.bin"/><Relationship Id="rId36" Type="http://schemas.openxmlformats.org/officeDocument/2006/relationships/image" Target="../media/image37.wmf"/><Relationship Id="rId10" Type="http://schemas.openxmlformats.org/officeDocument/2006/relationships/oleObject" Target="../embeddings/oleObject23.bin"/><Relationship Id="rId19" Type="http://schemas.openxmlformats.org/officeDocument/2006/relationships/image" Target="../media/image30.wmf"/><Relationship Id="rId31" Type="http://schemas.openxmlformats.org/officeDocument/2006/relationships/oleObject" Target="../embeddings/oleObject36.bin"/><Relationship Id="rId44" Type="http://schemas.openxmlformats.org/officeDocument/2006/relationships/image" Target="../media/image41.wmf"/><Relationship Id="rId4" Type="http://schemas.openxmlformats.org/officeDocument/2006/relationships/oleObject" Target="../embeddings/oleObject20.bin"/><Relationship Id="rId9" Type="http://schemas.openxmlformats.org/officeDocument/2006/relationships/image" Target="../media/image26.wmf"/><Relationship Id="rId14" Type="http://schemas.openxmlformats.org/officeDocument/2006/relationships/oleObject" Target="../embeddings/oleObject26.bin"/><Relationship Id="rId22" Type="http://schemas.openxmlformats.org/officeDocument/2006/relationships/oleObject" Target="../embeddings/oleObject30.bin"/><Relationship Id="rId27" Type="http://schemas.openxmlformats.org/officeDocument/2006/relationships/oleObject" Target="../embeddings/oleObject33.bin"/><Relationship Id="rId30" Type="http://schemas.openxmlformats.org/officeDocument/2006/relationships/oleObject" Target="../embeddings/oleObject35.bin"/><Relationship Id="rId35" Type="http://schemas.openxmlformats.org/officeDocument/2006/relationships/oleObject" Target="../embeddings/oleObject38.bin"/><Relationship Id="rId43" Type="http://schemas.openxmlformats.org/officeDocument/2006/relationships/oleObject" Target="../embeddings/oleObject4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oleObject" Target="../embeddings/oleObject48.bin"/><Relationship Id="rId18" Type="http://schemas.openxmlformats.org/officeDocument/2006/relationships/oleObject" Target="../embeddings/oleObject50.bin"/><Relationship Id="rId26" Type="http://schemas.openxmlformats.org/officeDocument/2006/relationships/image" Target="../media/image53.wmf"/><Relationship Id="rId3" Type="http://schemas.openxmlformats.org/officeDocument/2006/relationships/oleObject" Target="../embeddings/oleObject43.bin"/><Relationship Id="rId21" Type="http://schemas.openxmlformats.org/officeDocument/2006/relationships/oleObject" Target="../embeddings/oleObject52.bin"/><Relationship Id="rId7" Type="http://schemas.openxmlformats.org/officeDocument/2006/relationships/oleObject" Target="../embeddings/oleObject45.bin"/><Relationship Id="rId12" Type="http://schemas.openxmlformats.org/officeDocument/2006/relationships/image" Target="../media/image47.wmf"/><Relationship Id="rId17" Type="http://schemas.openxmlformats.org/officeDocument/2006/relationships/image" Target="../media/image49.wmf"/><Relationship Id="rId25" Type="http://schemas.openxmlformats.org/officeDocument/2006/relationships/oleObject" Target="../embeddings/oleObject54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49.bin"/><Relationship Id="rId20" Type="http://schemas.openxmlformats.org/officeDocument/2006/relationships/oleObject" Target="../embeddings/oleObject51.bin"/><Relationship Id="rId29" Type="http://schemas.openxmlformats.org/officeDocument/2006/relationships/oleObject" Target="../embeddings/oleObject56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44.wmf"/><Relationship Id="rId11" Type="http://schemas.openxmlformats.org/officeDocument/2006/relationships/oleObject" Target="../embeddings/oleObject47.bin"/><Relationship Id="rId24" Type="http://schemas.openxmlformats.org/officeDocument/2006/relationships/image" Target="../media/image52.wmf"/><Relationship Id="rId5" Type="http://schemas.openxmlformats.org/officeDocument/2006/relationships/oleObject" Target="../embeddings/oleObject44.bin"/><Relationship Id="rId15" Type="http://schemas.openxmlformats.org/officeDocument/2006/relationships/image" Target="../media/image56.png"/><Relationship Id="rId23" Type="http://schemas.openxmlformats.org/officeDocument/2006/relationships/oleObject" Target="../embeddings/oleObject53.bin"/><Relationship Id="rId28" Type="http://schemas.openxmlformats.org/officeDocument/2006/relationships/image" Target="../media/image54.wmf"/><Relationship Id="rId10" Type="http://schemas.openxmlformats.org/officeDocument/2006/relationships/image" Target="../media/image46.wmf"/><Relationship Id="rId19" Type="http://schemas.openxmlformats.org/officeDocument/2006/relationships/image" Target="../media/image50.wmf"/><Relationship Id="rId4" Type="http://schemas.openxmlformats.org/officeDocument/2006/relationships/image" Target="../media/image43.wmf"/><Relationship Id="rId9" Type="http://schemas.openxmlformats.org/officeDocument/2006/relationships/oleObject" Target="../embeddings/oleObject46.bin"/><Relationship Id="rId14" Type="http://schemas.openxmlformats.org/officeDocument/2006/relationships/image" Target="../media/image48.wmf"/><Relationship Id="rId22" Type="http://schemas.openxmlformats.org/officeDocument/2006/relationships/image" Target="../media/image51.wmf"/><Relationship Id="rId27" Type="http://schemas.openxmlformats.org/officeDocument/2006/relationships/oleObject" Target="../embeddings/oleObject55.bin"/><Relationship Id="rId30" Type="http://schemas.openxmlformats.org/officeDocument/2006/relationships/image" Target="../media/image5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oleObject" Target="../embeddings/oleObject62.bin"/><Relationship Id="rId18" Type="http://schemas.openxmlformats.org/officeDocument/2006/relationships/image" Target="../media/image52.wmf"/><Relationship Id="rId26" Type="http://schemas.openxmlformats.org/officeDocument/2006/relationships/image" Target="../media/image56.png"/><Relationship Id="rId3" Type="http://schemas.openxmlformats.org/officeDocument/2006/relationships/oleObject" Target="../embeddings/oleObject57.bin"/><Relationship Id="rId21" Type="http://schemas.openxmlformats.org/officeDocument/2006/relationships/oleObject" Target="../embeddings/oleObject66.bin"/><Relationship Id="rId34" Type="http://schemas.openxmlformats.org/officeDocument/2006/relationships/oleObject" Target="../embeddings/oleObject73.bin"/><Relationship Id="rId7" Type="http://schemas.openxmlformats.org/officeDocument/2006/relationships/oleObject" Target="../embeddings/oleObject59.bin"/><Relationship Id="rId12" Type="http://schemas.openxmlformats.org/officeDocument/2006/relationships/image" Target="../media/image48.wmf"/><Relationship Id="rId17" Type="http://schemas.openxmlformats.org/officeDocument/2006/relationships/oleObject" Target="../embeddings/oleObject64.bin"/><Relationship Id="rId25" Type="http://schemas.openxmlformats.org/officeDocument/2006/relationships/image" Target="../media/image59.wmf"/><Relationship Id="rId33" Type="http://schemas.openxmlformats.org/officeDocument/2006/relationships/oleObject" Target="../embeddings/oleObject72.bin"/><Relationship Id="rId38" Type="http://schemas.openxmlformats.org/officeDocument/2006/relationships/oleObject" Target="../embeddings/oleObject7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1.wmf"/><Relationship Id="rId20" Type="http://schemas.openxmlformats.org/officeDocument/2006/relationships/image" Target="../media/image58.wmf"/><Relationship Id="rId29" Type="http://schemas.openxmlformats.org/officeDocument/2006/relationships/oleObject" Target="../embeddings/oleObject70.bin"/><Relationship Id="rId1" Type="http://schemas.openxmlformats.org/officeDocument/2006/relationships/vmlDrawing" Target="../drawings/vmlDrawing7.v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61.bin"/><Relationship Id="rId24" Type="http://schemas.openxmlformats.org/officeDocument/2006/relationships/oleObject" Target="../embeddings/oleObject68.bin"/><Relationship Id="rId32" Type="http://schemas.openxmlformats.org/officeDocument/2006/relationships/image" Target="../media/image63.png"/><Relationship Id="rId37" Type="http://schemas.openxmlformats.org/officeDocument/2006/relationships/image" Target="../media/image62.wmf"/><Relationship Id="rId5" Type="http://schemas.openxmlformats.org/officeDocument/2006/relationships/oleObject" Target="../embeddings/oleObject58.bin"/><Relationship Id="rId15" Type="http://schemas.openxmlformats.org/officeDocument/2006/relationships/oleObject" Target="../embeddings/oleObject63.bin"/><Relationship Id="rId23" Type="http://schemas.openxmlformats.org/officeDocument/2006/relationships/oleObject" Target="../embeddings/oleObject67.bin"/><Relationship Id="rId28" Type="http://schemas.openxmlformats.org/officeDocument/2006/relationships/image" Target="../media/image49.wmf"/><Relationship Id="rId36" Type="http://schemas.openxmlformats.org/officeDocument/2006/relationships/oleObject" Target="../embeddings/oleObject74.bin"/><Relationship Id="rId10" Type="http://schemas.openxmlformats.org/officeDocument/2006/relationships/image" Target="../media/image47.wmf"/><Relationship Id="rId19" Type="http://schemas.openxmlformats.org/officeDocument/2006/relationships/oleObject" Target="../embeddings/oleObject65.bin"/><Relationship Id="rId31" Type="http://schemas.openxmlformats.org/officeDocument/2006/relationships/image" Target="../media/image60.wmf"/><Relationship Id="rId4" Type="http://schemas.openxmlformats.org/officeDocument/2006/relationships/image" Target="../media/image57.wmf"/><Relationship Id="rId9" Type="http://schemas.openxmlformats.org/officeDocument/2006/relationships/oleObject" Target="../embeddings/oleObject60.bin"/><Relationship Id="rId14" Type="http://schemas.openxmlformats.org/officeDocument/2006/relationships/image" Target="../media/image50.wmf"/><Relationship Id="rId22" Type="http://schemas.openxmlformats.org/officeDocument/2006/relationships/image" Target="../media/image54.wmf"/><Relationship Id="rId27" Type="http://schemas.openxmlformats.org/officeDocument/2006/relationships/oleObject" Target="../embeddings/oleObject69.bin"/><Relationship Id="rId30" Type="http://schemas.openxmlformats.org/officeDocument/2006/relationships/oleObject" Target="../embeddings/oleObject71.bin"/><Relationship Id="rId35" Type="http://schemas.openxmlformats.org/officeDocument/2006/relationships/image" Target="../media/image61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13" Type="http://schemas.openxmlformats.org/officeDocument/2006/relationships/oleObject" Target="../embeddings/oleObject81.bin"/><Relationship Id="rId3" Type="http://schemas.openxmlformats.org/officeDocument/2006/relationships/oleObject" Target="../embeddings/oleObject76.bin"/><Relationship Id="rId7" Type="http://schemas.openxmlformats.org/officeDocument/2006/relationships/oleObject" Target="../embeddings/oleObject78.bin"/><Relationship Id="rId12" Type="http://schemas.openxmlformats.org/officeDocument/2006/relationships/image" Target="../media/image68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0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65.wmf"/><Relationship Id="rId11" Type="http://schemas.openxmlformats.org/officeDocument/2006/relationships/oleObject" Target="../embeddings/oleObject80.bin"/><Relationship Id="rId5" Type="http://schemas.openxmlformats.org/officeDocument/2006/relationships/oleObject" Target="../embeddings/oleObject77.bin"/><Relationship Id="rId15" Type="http://schemas.openxmlformats.org/officeDocument/2006/relationships/oleObject" Target="../embeddings/oleObject82.bin"/><Relationship Id="rId10" Type="http://schemas.openxmlformats.org/officeDocument/2006/relationships/image" Target="../media/image67.wmf"/><Relationship Id="rId4" Type="http://schemas.openxmlformats.org/officeDocument/2006/relationships/image" Target="../media/image64.wmf"/><Relationship Id="rId9" Type="http://schemas.openxmlformats.org/officeDocument/2006/relationships/oleObject" Target="../embeddings/oleObject79.bin"/><Relationship Id="rId14" Type="http://schemas.openxmlformats.org/officeDocument/2006/relationships/image" Target="../media/image69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13" Type="http://schemas.openxmlformats.org/officeDocument/2006/relationships/oleObject" Target="../embeddings/oleObject88.bin"/><Relationship Id="rId3" Type="http://schemas.openxmlformats.org/officeDocument/2006/relationships/oleObject" Target="../embeddings/oleObject83.bin"/><Relationship Id="rId7" Type="http://schemas.openxmlformats.org/officeDocument/2006/relationships/oleObject" Target="../embeddings/oleObject85.bin"/><Relationship Id="rId12" Type="http://schemas.openxmlformats.org/officeDocument/2006/relationships/image" Target="../media/image7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72.wmf"/><Relationship Id="rId11" Type="http://schemas.openxmlformats.org/officeDocument/2006/relationships/oleObject" Target="../embeddings/oleObject87.bin"/><Relationship Id="rId5" Type="http://schemas.openxmlformats.org/officeDocument/2006/relationships/oleObject" Target="../embeddings/oleObject84.bin"/><Relationship Id="rId10" Type="http://schemas.openxmlformats.org/officeDocument/2006/relationships/image" Target="../media/image74.wmf"/><Relationship Id="rId4" Type="http://schemas.openxmlformats.org/officeDocument/2006/relationships/image" Target="../media/image71.wmf"/><Relationship Id="rId9" Type="http://schemas.openxmlformats.org/officeDocument/2006/relationships/oleObject" Target="../embeddings/oleObject86.bin"/><Relationship Id="rId14" Type="http://schemas.openxmlformats.org/officeDocument/2006/relationships/image" Target="../media/image7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Основы теории вероятности</a:t>
            </a:r>
          </a:p>
        </p:txBody>
      </p:sp>
      <p:sp>
        <p:nvSpPr>
          <p:cNvPr id="5" name="Прямоугольник 37"/>
          <p:cNvSpPr/>
          <p:nvPr/>
        </p:nvSpPr>
        <p:spPr>
          <a:xfrm>
            <a:off x="202535" y="4832411"/>
            <a:ext cx="746581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atin typeface="Arial" pitchFamily="34" charset="0"/>
                <a:cs typeface="Arial" pitchFamily="34" charset="0"/>
              </a:rPr>
              <a:t>Частотное определение вероятности (</a:t>
            </a:r>
            <a:r>
              <a:rPr lang="en-US" sz="2200" b="1" dirty="0">
                <a:latin typeface="Arial" pitchFamily="34" charset="0"/>
                <a:cs typeface="Arial" pitchFamily="34" charset="0"/>
              </a:rPr>
              <a:t>Probability</a:t>
            </a:r>
            <a:r>
              <a:rPr lang="ru-RU" sz="2200" b="1" dirty="0">
                <a:latin typeface="Arial" pitchFamily="34" charset="0"/>
                <a:cs typeface="Arial" pitchFamily="34" charset="0"/>
              </a:rPr>
              <a:t>)</a:t>
            </a:r>
          </a:p>
        </p:txBody>
      </p:sp>
      <p:pic>
        <p:nvPicPr>
          <p:cNvPr id="685058" name="Picture 2" descr="C:\Users\Pierre\Downloads\127600_6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811" y="4487119"/>
            <a:ext cx="1421101" cy="2232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37"/>
          <p:cNvSpPr/>
          <p:nvPr/>
        </p:nvSpPr>
        <p:spPr>
          <a:xfrm>
            <a:off x="3263443" y="836711"/>
            <a:ext cx="37444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объективные и субъективные</a:t>
            </a:r>
          </a:p>
        </p:txBody>
      </p:sp>
      <p:sp>
        <p:nvSpPr>
          <p:cNvPr id="7" name="Прямоугольник 37"/>
          <p:cNvSpPr/>
          <p:nvPr/>
        </p:nvSpPr>
        <p:spPr>
          <a:xfrm>
            <a:off x="107504" y="810577"/>
            <a:ext cx="322794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atin typeface="Arial" pitchFamily="34" charset="0"/>
                <a:cs typeface="Arial" pitchFamily="34" charset="0"/>
              </a:rPr>
              <a:t>Случайные события</a:t>
            </a:r>
          </a:p>
        </p:txBody>
      </p:sp>
      <p:sp>
        <p:nvSpPr>
          <p:cNvPr id="2" name="Rectangle 1"/>
          <p:cNvSpPr/>
          <p:nvPr/>
        </p:nvSpPr>
        <p:spPr>
          <a:xfrm>
            <a:off x="202535" y="1268760"/>
            <a:ext cx="63732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«…теория вероятностей занимается изучением не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любых событий, которые в житейской практике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называются случайными, а только тех из них, которые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обладают определёнными свойствами.</a:t>
            </a:r>
          </a:p>
          <a:p>
            <a:pPr algn="just"/>
            <a:r>
              <a:rPr lang="en-US" dirty="0">
                <a:latin typeface="Arial" pitchFamily="34" charset="0"/>
                <a:cs typeface="Arial" pitchFamily="34" charset="0"/>
              </a:rPr>
              <a:t>	</a:t>
            </a:r>
            <a:r>
              <a:rPr lang="ru-RU" dirty="0">
                <a:latin typeface="Arial" pitchFamily="34" charset="0"/>
                <a:cs typeface="Arial" pitchFamily="34" charset="0"/>
              </a:rPr>
              <a:t>Прежде всего, она ограничивается изучением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лишь тех событий, которые в принципе могут быть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осуществлены неограниченное число раз, притом в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неизменных условиях…</a:t>
            </a:r>
          </a:p>
          <a:p>
            <a:pPr algn="just"/>
            <a:r>
              <a:rPr lang="en-US" dirty="0">
                <a:latin typeface="Arial" pitchFamily="34" charset="0"/>
                <a:cs typeface="Arial" pitchFamily="34" charset="0"/>
              </a:rPr>
              <a:t>	</a:t>
            </a:r>
            <a:r>
              <a:rPr lang="ru-RU" dirty="0">
                <a:latin typeface="Arial" pitchFamily="34" charset="0"/>
                <a:cs typeface="Arial" pitchFamily="34" charset="0"/>
              </a:rPr>
              <a:t>Далее, теория вероятностей занимается лишь</a:t>
            </a:r>
          </a:p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теми событиями, которые обладают так называемой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статистической устойчивостью или, иначе,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устойчивостью частот…»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А.Н. Колмогоров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9762317"/>
              </p:ext>
            </p:extLst>
          </p:nvPr>
        </p:nvGraphicFramePr>
        <p:xfrm>
          <a:off x="202535" y="5417504"/>
          <a:ext cx="2446338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4" imgW="977760" imgH="393480" progId="Equation.DSMT4">
                  <p:embed/>
                </p:oleObj>
              </mc:Choice>
              <mc:Fallback>
                <p:oleObj name="Equation" r:id="rId4" imgW="977760" imgH="39348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535" y="5417504"/>
                        <a:ext cx="2446338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827379"/>
              </p:ext>
            </p:extLst>
          </p:nvPr>
        </p:nvGraphicFramePr>
        <p:xfrm>
          <a:off x="2915816" y="5303924"/>
          <a:ext cx="571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6" imgW="228600" imgH="228600" progId="Equation.DSMT4">
                  <p:embed/>
                </p:oleObj>
              </mc:Choice>
              <mc:Fallback>
                <p:oleObj name="Equation" r:id="rId6" imgW="2286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5303924"/>
                        <a:ext cx="5715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3494220" y="5263298"/>
            <a:ext cx="3168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Число опытов, в которых произошло событие </a:t>
            </a:r>
            <a:r>
              <a:rPr lang="en-US" dirty="0">
                <a:latin typeface="Arial" pitchFamily="34" charset="0"/>
                <a:cs typeface="Arial" pitchFamily="34" charset="0"/>
              </a:rPr>
              <a:t>A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0441626"/>
              </p:ext>
            </p:extLst>
          </p:nvPr>
        </p:nvGraphicFramePr>
        <p:xfrm>
          <a:off x="2981954" y="6156325"/>
          <a:ext cx="444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Equation" r:id="rId8" imgW="177480" imgH="177480" progId="Equation.DSMT4">
                  <p:embed/>
                </p:oleObj>
              </mc:Choice>
              <mc:Fallback>
                <p:oleObj name="Equation" r:id="rId8" imgW="1774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1954" y="6156325"/>
                        <a:ext cx="4445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3638235" y="6023029"/>
            <a:ext cx="41021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Общее число опытов, выполненных в одинаковых условиях</a:t>
            </a:r>
          </a:p>
        </p:txBody>
      </p:sp>
      <p:pic>
        <p:nvPicPr>
          <p:cNvPr id="685066" name="Picture 10" descr="C:\Users\Pierre\Downloads\704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858" y="819607"/>
            <a:ext cx="1976054" cy="2754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6804248" y="3717032"/>
            <a:ext cx="217966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Arial" pitchFamily="34" charset="0"/>
                <a:cs typeface="Arial" pitchFamily="34" charset="0"/>
              </a:rPr>
              <a:t>А.Н. Колмогоров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(1903 - 1987)</a:t>
            </a:r>
          </a:p>
        </p:txBody>
      </p:sp>
    </p:spTree>
    <p:extLst>
      <p:ext uri="{BB962C8B-B14F-4D97-AF65-F5344CB8AC3E}">
        <p14:creationId xmlns:p14="http://schemas.microsoft.com/office/powerpoint/2010/main" val="10789078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16632"/>
            <a:ext cx="84582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Пример независимых случайных величин</a:t>
            </a:r>
          </a:p>
        </p:txBody>
      </p:sp>
      <p:sp>
        <p:nvSpPr>
          <p:cNvPr id="24" name="Прямоугольник 37"/>
          <p:cNvSpPr/>
          <p:nvPr/>
        </p:nvSpPr>
        <p:spPr>
          <a:xfrm>
            <a:off x="4788024" y="1691079"/>
            <a:ext cx="331236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Случайная координата </a:t>
            </a:r>
          </a:p>
          <a:p>
            <a:r>
              <a:rPr lang="ru-RU" sz="2200" dirty="0">
                <a:latin typeface="Arial" pitchFamily="34" charset="0"/>
                <a:cs typeface="Arial" pitchFamily="34" charset="0"/>
              </a:rPr>
              <a:t>с вероятностью</a:t>
            </a:r>
          </a:p>
          <a:p>
            <a:r>
              <a:rPr lang="ru-RU" sz="2200" dirty="0">
                <a:latin typeface="Arial" pitchFamily="34" charset="0"/>
                <a:cs typeface="Arial" pitchFamily="34" charset="0"/>
              </a:rPr>
              <a:t>попадает в отрезок  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1331640" y="3645024"/>
            <a:ext cx="3168352" cy="0"/>
          </a:xfrm>
          <a:prstGeom prst="line">
            <a:avLst/>
          </a:prstGeom>
          <a:ln w="476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1331640" y="1700808"/>
            <a:ext cx="0" cy="1944216"/>
          </a:xfrm>
          <a:prstGeom prst="line">
            <a:avLst/>
          </a:prstGeom>
          <a:ln w="476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907704" y="1944216"/>
            <a:ext cx="0" cy="1700808"/>
          </a:xfrm>
          <a:prstGeom prst="line">
            <a:avLst/>
          </a:prstGeom>
          <a:ln w="3492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1811374"/>
              </p:ext>
            </p:extLst>
          </p:nvPr>
        </p:nvGraphicFramePr>
        <p:xfrm>
          <a:off x="4211960" y="3824540"/>
          <a:ext cx="3175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7" name="Equation" r:id="rId3" imgW="126835" imgH="139518" progId="Equation.DSMT4">
                  <p:embed/>
                </p:oleObj>
              </mc:Choice>
              <mc:Fallback>
                <p:oleObj name="Equation" r:id="rId3" imgW="126835" imgH="139518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3824540"/>
                        <a:ext cx="317500" cy="349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4511046"/>
              </p:ext>
            </p:extLst>
          </p:nvPr>
        </p:nvGraphicFramePr>
        <p:xfrm>
          <a:off x="838374" y="1494656"/>
          <a:ext cx="3492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8" name="Equation" r:id="rId5" imgW="139579" imgH="164957" progId="Equation.DSMT4">
                  <p:embed/>
                </p:oleObj>
              </mc:Choice>
              <mc:Fallback>
                <p:oleObj name="Equation" r:id="rId5" imgW="139579" imgH="16495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374" y="1494656"/>
                        <a:ext cx="34925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>
            <a:off x="2411760" y="1944216"/>
            <a:ext cx="0" cy="1700808"/>
          </a:xfrm>
          <a:prstGeom prst="line">
            <a:avLst/>
          </a:prstGeom>
          <a:ln w="3492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899686" y="1944216"/>
            <a:ext cx="0" cy="1700808"/>
          </a:xfrm>
          <a:prstGeom prst="line">
            <a:avLst/>
          </a:prstGeom>
          <a:ln w="3492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3379396" y="1944216"/>
            <a:ext cx="0" cy="1700808"/>
          </a:xfrm>
          <a:prstGeom prst="line">
            <a:avLst/>
          </a:prstGeom>
          <a:ln w="34925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1201268"/>
              </p:ext>
            </p:extLst>
          </p:nvPr>
        </p:nvGraphicFramePr>
        <p:xfrm>
          <a:off x="1670050" y="3677469"/>
          <a:ext cx="476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" name="Equation" r:id="rId7" imgW="190500" imgH="228600" progId="Equation.DSMT4">
                  <p:embed/>
                </p:oleObj>
              </mc:Choice>
              <mc:Fallback>
                <p:oleObj name="Equation" r:id="rId7" imgW="1905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0050" y="3677469"/>
                        <a:ext cx="47625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691852"/>
              </p:ext>
            </p:extLst>
          </p:nvPr>
        </p:nvGraphicFramePr>
        <p:xfrm>
          <a:off x="2390775" y="3690064"/>
          <a:ext cx="698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" name="Equation" r:id="rId9" imgW="279400" imgH="228600" progId="Equation.DSMT4">
                  <p:embed/>
                </p:oleObj>
              </mc:Choice>
              <mc:Fallback>
                <p:oleObj name="Equation" r:id="rId9" imgW="2794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0775" y="3690064"/>
                        <a:ext cx="6985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/>
          <p:cNvCxnSpPr/>
          <p:nvPr/>
        </p:nvCxnSpPr>
        <p:spPr>
          <a:xfrm flipH="1">
            <a:off x="1331640" y="2420888"/>
            <a:ext cx="3024336" cy="0"/>
          </a:xfrm>
          <a:prstGeom prst="line">
            <a:avLst/>
          </a:prstGeom>
          <a:ln w="349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1331640" y="2871307"/>
            <a:ext cx="3024336" cy="0"/>
          </a:xfrm>
          <a:prstGeom prst="line">
            <a:avLst/>
          </a:prstGeom>
          <a:ln w="349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1331640" y="3284984"/>
            <a:ext cx="3024336" cy="0"/>
          </a:xfrm>
          <a:prstGeom prst="line">
            <a:avLst/>
          </a:prstGeom>
          <a:ln w="349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8625733"/>
              </p:ext>
            </p:extLst>
          </p:nvPr>
        </p:nvGraphicFramePr>
        <p:xfrm>
          <a:off x="555701" y="2969362"/>
          <a:ext cx="444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" name="Equation" r:id="rId11" imgW="177646" imgH="228402" progId="Equation.DSMT4">
                  <p:embed/>
                </p:oleObj>
              </mc:Choice>
              <mc:Fallback>
                <p:oleObj name="Equation" r:id="rId11" imgW="177646" imgH="22840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701" y="2969362"/>
                        <a:ext cx="4445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8275743"/>
              </p:ext>
            </p:extLst>
          </p:nvPr>
        </p:nvGraphicFramePr>
        <p:xfrm>
          <a:off x="520874" y="2387166"/>
          <a:ext cx="6667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2" name="Equation" r:id="rId13" imgW="266584" imgH="228501" progId="Equation.DSMT4">
                  <p:embed/>
                </p:oleObj>
              </mc:Choice>
              <mc:Fallback>
                <p:oleObj name="Equation" r:id="rId13" imgW="266584" imgH="22850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874" y="2387166"/>
                        <a:ext cx="66675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405263"/>
              </p:ext>
            </p:extLst>
          </p:nvPr>
        </p:nvGraphicFramePr>
        <p:xfrm>
          <a:off x="7973174" y="1752074"/>
          <a:ext cx="3175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" name="Equation" r:id="rId15" imgW="126835" imgH="139518" progId="Equation.DSMT4">
                  <p:embed/>
                </p:oleObj>
              </mc:Choice>
              <mc:Fallback>
                <p:oleObj name="Equation" r:id="rId15" imgW="126835" imgH="139518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73174" y="1752074"/>
                        <a:ext cx="317500" cy="349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4820043"/>
              </p:ext>
            </p:extLst>
          </p:nvPr>
        </p:nvGraphicFramePr>
        <p:xfrm>
          <a:off x="7060748" y="1929958"/>
          <a:ext cx="5397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4" name="Equation" r:id="rId16" imgW="215806" imgH="228501" progId="Equation.DSMT4">
                  <p:embed/>
                </p:oleObj>
              </mc:Choice>
              <mc:Fallback>
                <p:oleObj name="Equation" r:id="rId16" imgW="215806" imgH="22850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60748" y="1929958"/>
                        <a:ext cx="53975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5370698"/>
              </p:ext>
            </p:extLst>
          </p:nvPr>
        </p:nvGraphicFramePr>
        <p:xfrm>
          <a:off x="7575996" y="2277294"/>
          <a:ext cx="1460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5" name="Equation" r:id="rId18" imgW="583947" imgH="228501" progId="Equation.DSMT4">
                  <p:embed/>
                </p:oleObj>
              </mc:Choice>
              <mc:Fallback>
                <p:oleObj name="Equation" r:id="rId18" imgW="583947" imgH="22850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5996" y="2277294"/>
                        <a:ext cx="14605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Прямоугольник 37"/>
          <p:cNvSpPr/>
          <p:nvPr/>
        </p:nvSpPr>
        <p:spPr>
          <a:xfrm>
            <a:off x="4788024" y="2924944"/>
            <a:ext cx="331236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Случайная координата </a:t>
            </a:r>
          </a:p>
          <a:p>
            <a:r>
              <a:rPr lang="ru-RU" sz="2200" dirty="0">
                <a:latin typeface="Arial" pitchFamily="34" charset="0"/>
                <a:cs typeface="Arial" pitchFamily="34" charset="0"/>
              </a:rPr>
              <a:t>с вероятностью</a:t>
            </a:r>
          </a:p>
          <a:p>
            <a:r>
              <a:rPr lang="ru-RU" sz="2200" dirty="0">
                <a:latin typeface="Arial" pitchFamily="34" charset="0"/>
                <a:cs typeface="Arial" pitchFamily="34" charset="0"/>
              </a:rPr>
              <a:t>попадает в отрезок  </a:t>
            </a:r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0894867"/>
              </p:ext>
            </p:extLst>
          </p:nvPr>
        </p:nvGraphicFramePr>
        <p:xfrm>
          <a:off x="7956550" y="2953569"/>
          <a:ext cx="3492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6" name="Equation" r:id="rId20" imgW="139579" imgH="164957" progId="Equation.DSMT4">
                  <p:embed/>
                </p:oleObj>
              </mc:Choice>
              <mc:Fallback>
                <p:oleObj name="Equation" r:id="rId20" imgW="139579" imgH="16495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6550" y="2953569"/>
                        <a:ext cx="34925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4941326"/>
              </p:ext>
            </p:extLst>
          </p:nvPr>
        </p:nvGraphicFramePr>
        <p:xfrm>
          <a:off x="7108825" y="3163119"/>
          <a:ext cx="444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7" name="Equation" r:id="rId22" imgW="177646" imgH="228402" progId="Equation.DSMT4">
                  <p:embed/>
                </p:oleObj>
              </mc:Choice>
              <mc:Fallback>
                <p:oleObj name="Equation" r:id="rId22" imgW="177646" imgH="22840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08825" y="3163119"/>
                        <a:ext cx="4445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47366"/>
              </p:ext>
            </p:extLst>
          </p:nvPr>
        </p:nvGraphicFramePr>
        <p:xfrm>
          <a:off x="7483852" y="3510781"/>
          <a:ext cx="14287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8" name="Equation" r:id="rId24" imgW="571252" imgH="228501" progId="Equation.DSMT4">
                  <p:embed/>
                </p:oleObj>
              </mc:Choice>
              <mc:Fallback>
                <p:oleObj name="Equation" r:id="rId24" imgW="571252" imgH="22850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3852" y="3510781"/>
                        <a:ext cx="142875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Прямоугольник 37"/>
          <p:cNvSpPr/>
          <p:nvPr/>
        </p:nvSpPr>
        <p:spPr>
          <a:xfrm>
            <a:off x="395536" y="4509120"/>
            <a:ext cx="8640960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Если случайные координаты </a:t>
            </a:r>
            <a:r>
              <a:rPr lang="en-US" sz="2200" i="1" dirty="0">
                <a:latin typeface="Arial" pitchFamily="34" charset="0"/>
                <a:cs typeface="Arial" pitchFamily="34" charset="0"/>
              </a:rPr>
              <a:t>x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и </a:t>
            </a:r>
            <a:r>
              <a:rPr lang="en-US" sz="2200" i="1" dirty="0">
                <a:latin typeface="Arial" pitchFamily="34" charset="0"/>
                <a:cs typeface="Arial" pitchFamily="34" charset="0"/>
              </a:rPr>
              <a:t>y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выбираются независимо, </a:t>
            </a:r>
            <a:endParaRPr lang="en-US" sz="22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то вероятность попадания точки             </a:t>
            </a:r>
          </a:p>
          <a:p>
            <a:pPr>
              <a:lnSpc>
                <a:spcPct val="120000"/>
              </a:lnSpc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в прямоугольник                                          есть</a:t>
            </a:r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8054736"/>
              </p:ext>
            </p:extLst>
          </p:nvPr>
        </p:nvGraphicFramePr>
        <p:xfrm>
          <a:off x="4788024" y="4937224"/>
          <a:ext cx="9207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9" name="Equation" r:id="rId26" imgW="368140" imgH="203112" progId="Equation.DSMT4">
                  <p:embed/>
                </p:oleObj>
              </mc:Choice>
              <mc:Fallback>
                <p:oleObj name="Equation" r:id="rId26" imgW="368140" imgH="20311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4937224"/>
                        <a:ext cx="92075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0820844"/>
              </p:ext>
            </p:extLst>
          </p:nvPr>
        </p:nvGraphicFramePr>
        <p:xfrm>
          <a:off x="2831976" y="5305772"/>
          <a:ext cx="3048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0" name="Equation" r:id="rId28" imgW="1219200" imgH="228600" progId="Equation.DSMT4">
                  <p:embed/>
                </p:oleObj>
              </mc:Choice>
              <mc:Fallback>
                <p:oleObj name="Equation" r:id="rId28" imgW="12192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1976" y="5305772"/>
                        <a:ext cx="30480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7797892"/>
              </p:ext>
            </p:extLst>
          </p:nvPr>
        </p:nvGraphicFramePr>
        <p:xfrm>
          <a:off x="6572458" y="5276498"/>
          <a:ext cx="857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1" name="Equation" r:id="rId30" imgW="342751" imgH="228501" progId="Equation.DSMT4">
                  <p:embed/>
                </p:oleObj>
              </mc:Choice>
              <mc:Fallback>
                <p:oleObj name="Equation" r:id="rId30" imgW="342751" imgH="22850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2458" y="5276498"/>
                        <a:ext cx="85725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1907704" y="2871306"/>
            <a:ext cx="504056" cy="413677"/>
          </a:xfrm>
          <a:prstGeom prst="rect">
            <a:avLst/>
          </a:prstGeom>
          <a:pattFill prst="dkUpDiag">
            <a:fgClr>
              <a:srgbClr val="C00000"/>
            </a:fgClr>
            <a:bgClr>
              <a:schemeClr val="accent3">
                <a:lumMod val="50000"/>
              </a:schemeClr>
            </a:bgClr>
          </a:patt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" name="Прямоугольник 37"/>
          <p:cNvSpPr/>
          <p:nvPr/>
        </p:nvSpPr>
        <p:spPr>
          <a:xfrm>
            <a:off x="1065866" y="908719"/>
            <a:ext cx="73003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Случайная точка на плоскости с координатами (</a:t>
            </a:r>
            <a:r>
              <a:rPr lang="en-US" sz="2200" dirty="0" err="1">
                <a:latin typeface="Arial" pitchFamily="34" charset="0"/>
                <a:cs typeface="Arial" pitchFamily="34" charset="0"/>
              </a:rPr>
              <a:t>x,y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45953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0" y="116632"/>
            <a:ext cx="9036496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Сложение вероятностей несовместных событий</a:t>
            </a:r>
          </a:p>
        </p:txBody>
      </p:sp>
      <p:sp>
        <p:nvSpPr>
          <p:cNvPr id="5" name="Прямоугольник 37"/>
          <p:cNvSpPr/>
          <p:nvPr/>
        </p:nvSpPr>
        <p:spPr>
          <a:xfrm>
            <a:off x="179512" y="685800"/>
            <a:ext cx="8784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Два события называются несовместными, если они взаимно исключают друг друга, т.е. они никогда не наступают одновременно: 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8965662"/>
              </p:ext>
            </p:extLst>
          </p:nvPr>
        </p:nvGraphicFramePr>
        <p:xfrm>
          <a:off x="2909094" y="3068960"/>
          <a:ext cx="3325812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Equation" r:id="rId3" imgW="1511280" imgH="203040" progId="Equation.DSMT4">
                  <p:embed/>
                </p:oleObj>
              </mc:Choice>
              <mc:Fallback>
                <p:oleObj name="Equation" r:id="rId3" imgW="1511280" imgH="20304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9094" y="3068960"/>
                        <a:ext cx="3325812" cy="446087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C0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730008"/>
              </p:ext>
            </p:extLst>
          </p:nvPr>
        </p:nvGraphicFramePr>
        <p:xfrm>
          <a:off x="2699792" y="2174379"/>
          <a:ext cx="14255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Equation" r:id="rId5" imgW="647640" imgH="177480" progId="Equation.DSMT4">
                  <p:embed/>
                </p:oleObj>
              </mc:Choice>
              <mc:Fallback>
                <p:oleObj name="Equation" r:id="rId5" imgW="64764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2174379"/>
                        <a:ext cx="1425575" cy="39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37"/>
          <p:cNvSpPr/>
          <p:nvPr/>
        </p:nvSpPr>
        <p:spPr>
          <a:xfrm>
            <a:off x="179512" y="2164794"/>
            <a:ext cx="8784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Составное событие                      (логическая сумма двух событий) наступает тогда, когда наступает либо событие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A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либо событие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B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  </a:t>
            </a:r>
          </a:p>
        </p:txBody>
      </p:sp>
      <p:sp>
        <p:nvSpPr>
          <p:cNvPr id="9" name="Rectangle 8"/>
          <p:cNvSpPr/>
          <p:nvPr/>
        </p:nvSpPr>
        <p:spPr>
          <a:xfrm>
            <a:off x="2826060" y="3638555"/>
            <a:ext cx="3384376" cy="25922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Oval 9"/>
          <p:cNvSpPr/>
          <p:nvPr/>
        </p:nvSpPr>
        <p:spPr>
          <a:xfrm>
            <a:off x="3203848" y="4091111"/>
            <a:ext cx="1368152" cy="720080"/>
          </a:xfrm>
          <a:prstGeom prst="ellipse">
            <a:avLst/>
          </a:prstGeom>
          <a:solidFill>
            <a:srgbClr val="FF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4499402" y="4811191"/>
            <a:ext cx="1368152" cy="108012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1114469"/>
              </p:ext>
            </p:extLst>
          </p:nvPr>
        </p:nvGraphicFramePr>
        <p:xfrm>
          <a:off x="3635896" y="1542753"/>
          <a:ext cx="15081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Equation" r:id="rId7" imgW="685800" imgH="203040" progId="Equation.DSMT4">
                  <p:embed/>
                </p:oleObj>
              </mc:Choice>
              <mc:Fallback>
                <p:oleObj name="Equation" r:id="rId7" imgW="68580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1542753"/>
                        <a:ext cx="1508125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Прямоугольник 37">
            <a:extLst>
              <a:ext uri="{FF2B5EF4-FFF2-40B4-BE49-F238E27FC236}">
                <a16:creationId xmlns:a16="http://schemas.microsoft.com/office/drawing/2014/main" xmlns="" id="{90676FD1-BAD0-42C0-86FB-B312345A4351}"/>
              </a:ext>
            </a:extLst>
          </p:cNvPr>
          <p:cNvSpPr/>
          <p:nvPr/>
        </p:nvSpPr>
        <p:spPr>
          <a:xfrm>
            <a:off x="323528" y="6335338"/>
            <a:ext cx="81009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Для несовместных событий вероятности просто складываются</a:t>
            </a:r>
          </a:p>
        </p:txBody>
      </p:sp>
    </p:spTree>
    <p:extLst>
      <p:ext uri="{BB962C8B-B14F-4D97-AF65-F5344CB8AC3E}">
        <p14:creationId xmlns:p14="http://schemas.microsoft.com/office/powerpoint/2010/main" val="2262053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0" y="116632"/>
            <a:ext cx="9036496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Сложение вероятностей совместных событий</a:t>
            </a:r>
          </a:p>
        </p:txBody>
      </p:sp>
      <p:sp>
        <p:nvSpPr>
          <p:cNvPr id="5" name="Прямоугольник 37"/>
          <p:cNvSpPr/>
          <p:nvPr/>
        </p:nvSpPr>
        <p:spPr>
          <a:xfrm>
            <a:off x="179512" y="685800"/>
            <a:ext cx="8784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Два события называются совместными, если они могут наступать  одновременно, т.е. вероятность их совместного наступления не ноль: 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378995"/>
              </p:ext>
            </p:extLst>
          </p:nvPr>
        </p:nvGraphicFramePr>
        <p:xfrm>
          <a:off x="3635896" y="1542753"/>
          <a:ext cx="150812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Equation" r:id="rId3" imgW="685800" imgH="203040" progId="Equation.DSMT4">
                  <p:embed/>
                </p:oleObj>
              </mc:Choice>
              <mc:Fallback>
                <p:oleObj name="Equation" r:id="rId3" imgW="68580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1542753"/>
                        <a:ext cx="1508125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533768"/>
              </p:ext>
            </p:extLst>
          </p:nvPr>
        </p:nvGraphicFramePr>
        <p:xfrm>
          <a:off x="1763688" y="2708920"/>
          <a:ext cx="4525962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Equation" r:id="rId5" imgW="2057400" imgH="203040" progId="Equation.DSMT4">
                  <p:embed/>
                </p:oleObj>
              </mc:Choice>
              <mc:Fallback>
                <p:oleObj name="Equation" r:id="rId5" imgW="2057400" imgH="2030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2708920"/>
                        <a:ext cx="4525962" cy="446087"/>
                      </a:xfrm>
                      <a:prstGeom prst="rect">
                        <a:avLst/>
                      </a:prstGeom>
                      <a:noFill/>
                      <a:ln w="15875">
                        <a:solidFill>
                          <a:srgbClr val="C0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37"/>
          <p:cNvSpPr/>
          <p:nvPr/>
        </p:nvSpPr>
        <p:spPr>
          <a:xfrm>
            <a:off x="179512" y="2164794"/>
            <a:ext cx="65527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Формула сложения вероятностей в общем виде</a:t>
            </a:r>
          </a:p>
        </p:txBody>
      </p:sp>
      <p:sp>
        <p:nvSpPr>
          <p:cNvPr id="9" name="Rectangle 8"/>
          <p:cNvSpPr/>
          <p:nvPr/>
        </p:nvSpPr>
        <p:spPr>
          <a:xfrm>
            <a:off x="2411760" y="3356992"/>
            <a:ext cx="3384376" cy="25922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Oval 9"/>
          <p:cNvSpPr/>
          <p:nvPr/>
        </p:nvSpPr>
        <p:spPr>
          <a:xfrm>
            <a:off x="2789548" y="3953564"/>
            <a:ext cx="1512168" cy="720080"/>
          </a:xfrm>
          <a:prstGeom prst="ellipse">
            <a:avLst/>
          </a:prstGeom>
          <a:solidFill>
            <a:srgbClr val="FF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3797660" y="3953564"/>
            <a:ext cx="1368152" cy="1310183"/>
          </a:xfrm>
          <a:prstGeom prst="ellipse">
            <a:avLst/>
          </a:prstGeom>
          <a:solidFill>
            <a:schemeClr val="accent3">
              <a:lumMod val="60000"/>
              <a:lumOff val="40000"/>
              <a:alpha val="6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37">
            <a:extLst>
              <a:ext uri="{FF2B5EF4-FFF2-40B4-BE49-F238E27FC236}">
                <a16:creationId xmlns:a16="http://schemas.microsoft.com/office/drawing/2014/main" xmlns="" id="{4A35FA84-B2DF-0474-7142-5453F46FDAF6}"/>
              </a:ext>
            </a:extLst>
          </p:cNvPr>
          <p:cNvSpPr/>
          <p:nvPr/>
        </p:nvSpPr>
        <p:spPr>
          <a:xfrm>
            <a:off x="107348" y="6058267"/>
            <a:ext cx="74889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Площадь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AB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при сложении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AB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учтена дважды, поэтому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P(AB)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необходимо вычесть </a:t>
            </a:r>
          </a:p>
        </p:txBody>
      </p:sp>
    </p:spTree>
    <p:extLst>
      <p:ext uri="{BB962C8B-B14F-4D97-AF65-F5344CB8AC3E}">
        <p14:creationId xmlns:p14="http://schemas.microsoft.com/office/powerpoint/2010/main" val="41108690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16632"/>
            <a:ext cx="84582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Среднее значение случайной величины 1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2049825"/>
              </p:ext>
            </p:extLst>
          </p:nvPr>
        </p:nvGraphicFramePr>
        <p:xfrm>
          <a:off x="1778862" y="3601669"/>
          <a:ext cx="5757862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Equation" r:id="rId3" imgW="2476500" imgH="431800" progId="Equation.DSMT4">
                  <p:embed/>
                </p:oleObj>
              </mc:Choice>
              <mc:Fallback>
                <p:oleObj name="Equation" r:id="rId3" imgW="2476500" imgH="431800" progId="Equation.DSMT4">
                  <p:embed/>
                  <p:pic>
                    <p:nvPicPr>
                      <p:cNvPr id="0" name="Picture 32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862" y="3601669"/>
                        <a:ext cx="5757862" cy="1003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823153"/>
              </p:ext>
            </p:extLst>
          </p:nvPr>
        </p:nvGraphicFramePr>
        <p:xfrm>
          <a:off x="3324225" y="5130800"/>
          <a:ext cx="2668588" cy="89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name="Equation" r:id="rId5" imgW="1066680" imgH="355320" progId="Equation.DSMT4">
                  <p:embed/>
                </p:oleObj>
              </mc:Choice>
              <mc:Fallback>
                <p:oleObj name="Equation" r:id="rId5" imgW="1066680" imgH="355320" progId="Equation.DSMT4">
                  <p:embed/>
                  <p:pic>
                    <p:nvPicPr>
                      <p:cNvPr id="0" name="Picture 32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4225" y="5130800"/>
                        <a:ext cx="2668588" cy="890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37"/>
          <p:cNvSpPr/>
          <p:nvPr/>
        </p:nvSpPr>
        <p:spPr>
          <a:xfrm>
            <a:off x="1937926" y="1268759"/>
            <a:ext cx="543973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Дискретная случайная величина</a:t>
            </a:r>
          </a:p>
        </p:txBody>
      </p:sp>
      <p:sp>
        <p:nvSpPr>
          <p:cNvPr id="8" name="Прямоугольник 37"/>
          <p:cNvSpPr/>
          <p:nvPr/>
        </p:nvSpPr>
        <p:spPr>
          <a:xfrm>
            <a:off x="1685678" y="4715327"/>
            <a:ext cx="58162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72AC1"/>
                </a:solidFill>
                <a:latin typeface="Arial" pitchFamily="34" charset="0"/>
                <a:cs typeface="Arial" pitchFamily="34" charset="0"/>
              </a:rPr>
              <a:t>Непрерывная случайная величина</a:t>
            </a: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4797188"/>
              </p:ext>
            </p:extLst>
          </p:nvPr>
        </p:nvGraphicFramePr>
        <p:xfrm>
          <a:off x="4824944" y="731534"/>
          <a:ext cx="6032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2" name="Equation" r:id="rId7" imgW="241195" imgH="203112" progId="Equation.DSMT4">
                  <p:embed/>
                </p:oleObj>
              </mc:Choice>
              <mc:Fallback>
                <p:oleObj name="Equation" r:id="rId7" imgW="241195" imgH="203112" progId="Equation.DSMT4">
                  <p:embed/>
                  <p:pic>
                    <p:nvPicPr>
                      <p:cNvPr id="0" name="Picture 32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4944" y="731534"/>
                        <a:ext cx="60325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Прямоугольник 37"/>
          <p:cNvSpPr/>
          <p:nvPr/>
        </p:nvSpPr>
        <p:spPr>
          <a:xfrm>
            <a:off x="2891276" y="761131"/>
            <a:ext cx="370608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Обозначается        или</a:t>
            </a: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9898342"/>
              </p:ext>
            </p:extLst>
          </p:nvPr>
        </p:nvGraphicFramePr>
        <p:xfrm>
          <a:off x="5974988" y="765104"/>
          <a:ext cx="3492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3" name="Equation" r:id="rId9" imgW="139579" imgH="164957" progId="Equation.DSMT4">
                  <p:embed/>
                </p:oleObj>
              </mc:Choice>
              <mc:Fallback>
                <p:oleObj name="Equation" r:id="rId9" imgW="139579" imgH="164957" progId="Equation.DSMT4">
                  <p:embed/>
                  <p:pic>
                    <p:nvPicPr>
                      <p:cNvPr id="0" name="Picture 32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4988" y="765104"/>
                        <a:ext cx="34925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1673795"/>
              </p:ext>
            </p:extLst>
          </p:nvPr>
        </p:nvGraphicFramePr>
        <p:xfrm>
          <a:off x="3851920" y="1772816"/>
          <a:ext cx="4870213" cy="936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4" name="Equation" r:id="rId11" imgW="2044700" imgH="393700" progId="Equation.DSMT4">
                  <p:embed/>
                </p:oleObj>
              </mc:Choice>
              <mc:Fallback>
                <p:oleObj name="Equation" r:id="rId11" imgW="2044700" imgH="393700" progId="Equation.DSMT4">
                  <p:embed/>
                  <p:pic>
                    <p:nvPicPr>
                      <p:cNvPr id="0" name="Picture 32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1772816"/>
                        <a:ext cx="4870213" cy="9368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Прямоугольник 37"/>
          <p:cNvSpPr/>
          <p:nvPr/>
        </p:nvSpPr>
        <p:spPr>
          <a:xfrm>
            <a:off x="107504" y="1759385"/>
            <a:ext cx="367737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Результат </a:t>
            </a:r>
            <a:r>
              <a:rPr lang="en-US" sz="2200" i="1" dirty="0">
                <a:latin typeface="Arial" pitchFamily="34" charset="0"/>
                <a:cs typeface="Arial" pitchFamily="34" charset="0"/>
              </a:rPr>
              <a:t>x</a:t>
            </a:r>
            <a:r>
              <a:rPr lang="en-US" sz="2200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выпал </a:t>
            </a:r>
            <a:r>
              <a:rPr lang="en-US" sz="2200" i="1" dirty="0">
                <a:latin typeface="Arial" pitchFamily="34" charset="0"/>
                <a:cs typeface="Arial" pitchFamily="34" charset="0"/>
              </a:rPr>
              <a:t>N</a:t>
            </a:r>
            <a:r>
              <a:rPr lang="en-US" sz="2200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раз</a:t>
            </a:r>
            <a:endParaRPr lang="ru-RU" sz="2200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Прямоугольник 37"/>
          <p:cNvSpPr/>
          <p:nvPr/>
        </p:nvSpPr>
        <p:spPr>
          <a:xfrm>
            <a:off x="107504" y="2184712"/>
            <a:ext cx="367737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Результат </a:t>
            </a:r>
            <a:r>
              <a:rPr lang="en-US" sz="2200" i="1" dirty="0">
                <a:latin typeface="Arial" pitchFamily="34" charset="0"/>
                <a:cs typeface="Arial" pitchFamily="34" charset="0"/>
              </a:rPr>
              <a:t>x</a:t>
            </a:r>
            <a:r>
              <a:rPr lang="ru-RU" sz="2200" baseline="-25000" dirty="0">
                <a:latin typeface="Arial" pitchFamily="34" charset="0"/>
                <a:cs typeface="Arial" pitchFamily="34" charset="0"/>
              </a:rPr>
              <a:t>2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выпал </a:t>
            </a:r>
            <a:r>
              <a:rPr lang="en-US" sz="2200" i="1" dirty="0">
                <a:latin typeface="Arial" pitchFamily="34" charset="0"/>
                <a:cs typeface="Arial" pitchFamily="34" charset="0"/>
              </a:rPr>
              <a:t>N</a:t>
            </a:r>
            <a:r>
              <a:rPr lang="ru-RU" sz="2200" baseline="-25000" dirty="0">
                <a:latin typeface="Arial" pitchFamily="34" charset="0"/>
                <a:cs typeface="Arial" pitchFamily="34" charset="0"/>
              </a:rPr>
              <a:t>2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раз</a:t>
            </a:r>
            <a:endParaRPr lang="ru-RU" sz="2200" baseline="-25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Прямоугольник 37"/>
          <p:cNvSpPr/>
          <p:nvPr/>
        </p:nvSpPr>
        <p:spPr>
          <a:xfrm>
            <a:off x="107504" y="2932166"/>
            <a:ext cx="74888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В пределе бесконечно большого числа опытов</a:t>
            </a:r>
          </a:p>
          <a:p>
            <a:r>
              <a:rPr lang="ru-RU" sz="2200" dirty="0">
                <a:latin typeface="Arial" pitchFamily="34" charset="0"/>
                <a:cs typeface="Arial" pitchFamily="34" charset="0"/>
              </a:rPr>
              <a:t>согласно частотному определению вероятности</a:t>
            </a: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7590469"/>
              </p:ext>
            </p:extLst>
          </p:nvPr>
        </p:nvGraphicFramePr>
        <p:xfrm>
          <a:off x="6696075" y="2847975"/>
          <a:ext cx="214630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" name="Equation" r:id="rId13" imgW="901309" imgH="393529" progId="Equation.DSMT4">
                  <p:embed/>
                </p:oleObj>
              </mc:Choice>
              <mc:Fallback>
                <p:oleObj name="Equation" r:id="rId13" imgW="901309" imgH="393529" progId="Equation.DSMT4">
                  <p:embed/>
                  <p:pic>
                    <p:nvPicPr>
                      <p:cNvPr id="0" name="Picture 32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96075" y="2847975"/>
                        <a:ext cx="2146300" cy="936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37"/>
          <p:cNvSpPr/>
          <p:nvPr/>
        </p:nvSpPr>
        <p:spPr>
          <a:xfrm>
            <a:off x="155969" y="6020707"/>
            <a:ext cx="8845754" cy="430887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Среднее значение также называется математическим ожиданием</a:t>
            </a:r>
          </a:p>
        </p:txBody>
      </p:sp>
      <p:sp>
        <p:nvSpPr>
          <p:cNvPr id="17" name="Прямоугольник 37">
            <a:extLst>
              <a:ext uri="{FF2B5EF4-FFF2-40B4-BE49-F238E27FC236}">
                <a16:creationId xmlns:a16="http://schemas.microsoft.com/office/drawing/2014/main" xmlns="" id="{350FEB22-49AF-4489-A672-FED3176E5686}"/>
              </a:ext>
            </a:extLst>
          </p:cNvPr>
          <p:cNvSpPr/>
          <p:nvPr/>
        </p:nvSpPr>
        <p:spPr>
          <a:xfrm>
            <a:off x="1619672" y="2492896"/>
            <a:ext cx="3748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aseline="-25000" dirty="0">
                <a:latin typeface="Arial" pitchFamily="34" charset="0"/>
                <a:cs typeface="Arial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84924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37"/>
          <p:cNvSpPr/>
          <p:nvPr/>
        </p:nvSpPr>
        <p:spPr>
          <a:xfrm>
            <a:off x="2258234" y="1406655"/>
            <a:ext cx="445911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Обозначается                или</a:t>
            </a:r>
          </a:p>
        </p:txBody>
      </p:sp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-108520" y="116632"/>
            <a:ext cx="9217024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Среднее значение функции случайной величины 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7819250"/>
              </p:ext>
            </p:extLst>
          </p:nvPr>
        </p:nvGraphicFramePr>
        <p:xfrm>
          <a:off x="2873375" y="4365625"/>
          <a:ext cx="3684588" cy="89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Equation" r:id="rId3" imgW="1473120" imgH="355320" progId="Equation.DSMT4">
                  <p:embed/>
                </p:oleObj>
              </mc:Choice>
              <mc:Fallback>
                <p:oleObj name="Equation" r:id="rId3" imgW="1473120" imgH="355320" progId="Equation.DSMT4">
                  <p:embed/>
                  <p:pic>
                    <p:nvPicPr>
                      <p:cNvPr id="0" name="Picture 25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3375" y="4365625"/>
                        <a:ext cx="3684588" cy="890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37"/>
          <p:cNvSpPr/>
          <p:nvPr/>
        </p:nvSpPr>
        <p:spPr>
          <a:xfrm>
            <a:off x="1951920" y="2013349"/>
            <a:ext cx="543973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Дискретная случайная величина</a:t>
            </a:r>
          </a:p>
        </p:txBody>
      </p:sp>
      <p:sp>
        <p:nvSpPr>
          <p:cNvPr id="8" name="Прямоугольник 37"/>
          <p:cNvSpPr/>
          <p:nvPr/>
        </p:nvSpPr>
        <p:spPr>
          <a:xfrm>
            <a:off x="1807915" y="3786816"/>
            <a:ext cx="58162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72AC1"/>
                </a:solidFill>
                <a:latin typeface="Arial" pitchFamily="34" charset="0"/>
                <a:cs typeface="Arial" pitchFamily="34" charset="0"/>
              </a:rPr>
              <a:t>Непрерывная случайная величина</a:t>
            </a: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923366"/>
              </p:ext>
            </p:extLst>
          </p:nvPr>
        </p:nvGraphicFramePr>
        <p:xfrm>
          <a:off x="4259263" y="1368425"/>
          <a:ext cx="10477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" name="Equation" r:id="rId5" imgW="419040" imgH="203040" progId="Equation.DSMT4">
                  <p:embed/>
                </p:oleObj>
              </mc:Choice>
              <mc:Fallback>
                <p:oleObj name="Equation" r:id="rId5" imgW="419040" imgH="203040" progId="Equation.DSMT4">
                  <p:embed/>
                  <p:pic>
                    <p:nvPicPr>
                      <p:cNvPr id="0" name="Picture 25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9263" y="1368425"/>
                        <a:ext cx="104775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781157"/>
              </p:ext>
            </p:extLst>
          </p:nvPr>
        </p:nvGraphicFramePr>
        <p:xfrm>
          <a:off x="6059488" y="1273175"/>
          <a:ext cx="85725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" name="Equation" r:id="rId7" imgW="342720" imgH="279360" progId="Equation.DSMT4">
                  <p:embed/>
                </p:oleObj>
              </mc:Choice>
              <mc:Fallback>
                <p:oleObj name="Equation" r:id="rId7" imgW="342720" imgH="279360" progId="Equation.DSMT4">
                  <p:embed/>
                  <p:pic>
                    <p:nvPicPr>
                      <p:cNvPr id="0" name="Picture 25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59488" y="1273175"/>
                        <a:ext cx="857250" cy="69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Прямоугольник 37"/>
          <p:cNvSpPr/>
          <p:nvPr/>
        </p:nvSpPr>
        <p:spPr>
          <a:xfrm>
            <a:off x="107504" y="764704"/>
            <a:ext cx="921702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Среднее можно вычислить от любой функции случайной величины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7945302"/>
              </p:ext>
            </p:extLst>
          </p:nvPr>
        </p:nvGraphicFramePr>
        <p:xfrm>
          <a:off x="3067050" y="2470150"/>
          <a:ext cx="3208338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6" name="Equation" r:id="rId9" imgW="1282680" imgH="431640" progId="Equation.DSMT4">
                  <p:embed/>
                </p:oleObj>
              </mc:Choice>
              <mc:Fallback>
                <p:oleObj name="Equation" r:id="rId9" imgW="1282680" imgH="431640" progId="Equation.DSMT4">
                  <p:embed/>
                  <p:pic>
                    <p:nvPicPr>
                      <p:cNvPr id="0" name="Picture 25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7050" y="2470150"/>
                        <a:ext cx="3208338" cy="1082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Прямоугольник 37">
            <a:extLst>
              <a:ext uri="{FF2B5EF4-FFF2-40B4-BE49-F238E27FC236}">
                <a16:creationId xmlns:a16="http://schemas.microsoft.com/office/drawing/2014/main" xmlns="" id="{50E43800-4E60-41B3-9D52-03222F14A6BF}"/>
              </a:ext>
            </a:extLst>
          </p:cNvPr>
          <p:cNvSpPr/>
          <p:nvPr/>
        </p:nvSpPr>
        <p:spPr>
          <a:xfrm>
            <a:off x="107504" y="5877852"/>
            <a:ext cx="194659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Например: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xmlns="" id="{6B8C8B33-8517-4003-80DD-53893475D0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24879"/>
              </p:ext>
            </p:extLst>
          </p:nvPr>
        </p:nvGraphicFramePr>
        <p:xfrm>
          <a:off x="2873375" y="5648001"/>
          <a:ext cx="3017838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7" name="Equation" r:id="rId11" imgW="1206360" imgH="355320" progId="Equation.DSMT4">
                  <p:embed/>
                </p:oleObj>
              </mc:Choice>
              <mc:Fallback>
                <p:oleObj name="Equation" r:id="rId11" imgW="1206360" imgH="355320" progId="Equation.DSMT4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3375" y="5648001"/>
                        <a:ext cx="3017838" cy="890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1491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16632"/>
            <a:ext cx="84582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Смысл среднего значения</a:t>
            </a:r>
          </a:p>
        </p:txBody>
      </p:sp>
      <p:sp>
        <p:nvSpPr>
          <p:cNvPr id="7" name="Прямоугольник 37"/>
          <p:cNvSpPr/>
          <p:nvPr/>
        </p:nvSpPr>
        <p:spPr>
          <a:xfrm>
            <a:off x="1594016" y="665312"/>
            <a:ext cx="543973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Дискретная случайная величина</a:t>
            </a:r>
          </a:p>
        </p:txBody>
      </p:sp>
      <p:sp>
        <p:nvSpPr>
          <p:cNvPr id="8" name="Прямоугольник 37"/>
          <p:cNvSpPr/>
          <p:nvPr/>
        </p:nvSpPr>
        <p:spPr>
          <a:xfrm>
            <a:off x="1403648" y="3571372"/>
            <a:ext cx="58162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72AC1"/>
                </a:solidFill>
                <a:latin typeface="Arial" pitchFamily="34" charset="0"/>
                <a:cs typeface="Arial" pitchFamily="34" charset="0"/>
              </a:rPr>
              <a:t>Непрерывная случайная величина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89405" y="2908017"/>
            <a:ext cx="4932548" cy="0"/>
          </a:xfrm>
          <a:prstGeom prst="line">
            <a:avLst/>
          </a:prstGeom>
          <a:ln w="349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2018664" y="2275711"/>
            <a:ext cx="0" cy="660868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1589763" y="2502185"/>
            <a:ext cx="0" cy="396044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4072576" y="2606145"/>
            <a:ext cx="9675" cy="317638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181478"/>
              </p:ext>
            </p:extLst>
          </p:nvPr>
        </p:nvGraphicFramePr>
        <p:xfrm>
          <a:off x="5169982" y="3027407"/>
          <a:ext cx="29527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2" name="Equation" r:id="rId3" imgW="126835" imgH="139518" progId="Equation.DSMT4">
                  <p:embed/>
                </p:oleObj>
              </mc:Choice>
              <mc:Fallback>
                <p:oleObj name="Equation" r:id="rId3" imgW="126835" imgH="139518" progId="Equation.DSMT4">
                  <p:embed/>
                  <p:pic>
                    <p:nvPicPr>
                      <p:cNvPr id="0" name="Picture 47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9982" y="3027407"/>
                        <a:ext cx="295275" cy="323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 flipH="1" flipV="1">
            <a:off x="489405" y="1370382"/>
            <a:ext cx="20238" cy="1553401"/>
          </a:xfrm>
          <a:prstGeom prst="line">
            <a:avLst/>
          </a:prstGeom>
          <a:ln w="349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4379308"/>
              </p:ext>
            </p:extLst>
          </p:nvPr>
        </p:nvGraphicFramePr>
        <p:xfrm>
          <a:off x="-36512" y="1105269"/>
          <a:ext cx="5016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3" name="Equation" r:id="rId5" imgW="215806" imgH="228501" progId="Equation.DSMT4">
                  <p:embed/>
                </p:oleObj>
              </mc:Choice>
              <mc:Fallback>
                <p:oleObj name="Equation" r:id="rId5" imgW="215806" imgH="228501" progId="Equation.DSMT4">
                  <p:embed/>
                  <p:pic>
                    <p:nvPicPr>
                      <p:cNvPr id="0" name="Picture 47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6512" y="1105269"/>
                        <a:ext cx="501650" cy="53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 flipV="1">
            <a:off x="2426067" y="1987679"/>
            <a:ext cx="0" cy="910552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1273939" y="2700207"/>
            <a:ext cx="0" cy="236372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2851156" y="1412776"/>
            <a:ext cx="0" cy="1485454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3290163" y="1627639"/>
            <a:ext cx="0" cy="1270590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3650203" y="2204864"/>
            <a:ext cx="0" cy="673645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2699792" y="1412776"/>
            <a:ext cx="0" cy="1495241"/>
          </a:xfrm>
          <a:prstGeom prst="line">
            <a:avLst/>
          </a:prstGeom>
          <a:ln w="57150">
            <a:solidFill>
              <a:srgbClr val="024A0B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Прямоугольник 37"/>
          <p:cNvSpPr/>
          <p:nvPr/>
        </p:nvSpPr>
        <p:spPr>
          <a:xfrm>
            <a:off x="4386995" y="1115447"/>
            <a:ext cx="46520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Если распределение вероятностей имеет выраженный максимум, то среднее будет находиться в районе этого максимума  </a:t>
            </a:r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0563549"/>
              </p:ext>
            </p:extLst>
          </p:nvPr>
        </p:nvGraphicFramePr>
        <p:xfrm>
          <a:off x="1097092" y="2965450"/>
          <a:ext cx="354013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" name="Equation" r:id="rId7" imgW="152334" imgH="228501" progId="Equation.DSMT4">
                  <p:embed/>
                </p:oleObj>
              </mc:Choice>
              <mc:Fallback>
                <p:oleObj name="Equation" r:id="rId7" imgW="152334" imgH="228501" progId="Equation.DSMT4">
                  <p:embed/>
                  <p:pic>
                    <p:nvPicPr>
                      <p:cNvPr id="0" name="Picture 47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7092" y="2965450"/>
                        <a:ext cx="354013" cy="53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250334"/>
              </p:ext>
            </p:extLst>
          </p:nvPr>
        </p:nvGraphicFramePr>
        <p:xfrm>
          <a:off x="2203580" y="2970783"/>
          <a:ext cx="4445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" name="Equation" r:id="rId9" imgW="190500" imgH="228600" progId="Equation.DSMT4">
                  <p:embed/>
                </p:oleObj>
              </mc:Choice>
              <mc:Fallback>
                <p:oleObj name="Equation" r:id="rId9" imgW="190500" imgH="228600" progId="Equation.DSMT4">
                  <p:embed/>
                  <p:pic>
                    <p:nvPicPr>
                      <p:cNvPr id="0" name="Picture 47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3580" y="2970783"/>
                        <a:ext cx="444500" cy="53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9630648"/>
              </p:ext>
            </p:extLst>
          </p:nvPr>
        </p:nvGraphicFramePr>
        <p:xfrm>
          <a:off x="3795842" y="2936875"/>
          <a:ext cx="5016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6" name="Equation" r:id="rId11" imgW="215806" imgH="228501" progId="Equation.DSMT4">
                  <p:embed/>
                </p:oleObj>
              </mc:Choice>
              <mc:Fallback>
                <p:oleObj name="Equation" r:id="rId11" imgW="215806" imgH="228501" progId="Equation.DSMT4">
                  <p:embed/>
                  <p:pic>
                    <p:nvPicPr>
                      <p:cNvPr id="0" name="Picture 47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5842" y="2936875"/>
                        <a:ext cx="501650" cy="53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7366891"/>
              </p:ext>
            </p:extLst>
          </p:nvPr>
        </p:nvGraphicFramePr>
        <p:xfrm>
          <a:off x="2145873" y="1117961"/>
          <a:ext cx="560387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7" name="Equation" r:id="rId13" imgW="241195" imgH="203112" progId="Equation.DSMT4">
                  <p:embed/>
                </p:oleObj>
              </mc:Choice>
              <mc:Fallback>
                <p:oleObj name="Equation" r:id="rId13" imgW="241195" imgH="203112" progId="Equation.DSMT4">
                  <p:embed/>
                  <p:pic>
                    <p:nvPicPr>
                      <p:cNvPr id="0" name="Picture 47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5873" y="1117961"/>
                        <a:ext cx="560387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" name="Picture 17" descr="C:\documents\CondMatter\Molecule\LecturePPT\fig_im\fig_distribution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590" y="4280784"/>
            <a:ext cx="3017744" cy="1508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009385"/>
              </p:ext>
            </p:extLst>
          </p:nvPr>
        </p:nvGraphicFramePr>
        <p:xfrm>
          <a:off x="1989476" y="4291013"/>
          <a:ext cx="857250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8" name="Equation" r:id="rId16" imgW="342720" imgH="203040" progId="Equation.DSMT4">
                  <p:embed/>
                </p:oleObj>
              </mc:Choice>
              <mc:Fallback>
                <p:oleObj name="Equation" r:id="rId16" imgW="342720" imgH="203040" progId="Equation.DSMT4">
                  <p:embed/>
                  <p:pic>
                    <p:nvPicPr>
                      <p:cNvPr id="0" name="Picture 47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9476" y="4291013"/>
                        <a:ext cx="857250" cy="509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1329240"/>
              </p:ext>
            </p:extLst>
          </p:nvPr>
        </p:nvGraphicFramePr>
        <p:xfrm>
          <a:off x="5650143" y="5321993"/>
          <a:ext cx="317500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9" name="Equation" r:id="rId18" imgW="126835" imgH="139518" progId="Equation.DSMT4">
                  <p:embed/>
                </p:oleObj>
              </mc:Choice>
              <mc:Fallback>
                <p:oleObj name="Equation" r:id="rId18" imgW="126835" imgH="139518" progId="Equation.DSMT4">
                  <p:embed/>
                  <p:pic>
                    <p:nvPicPr>
                      <p:cNvPr id="0" name="Picture 47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0143" y="5321993"/>
                        <a:ext cx="317500" cy="350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6" name="Straight Connector 55"/>
          <p:cNvCxnSpPr/>
          <p:nvPr/>
        </p:nvCxnSpPr>
        <p:spPr>
          <a:xfrm>
            <a:off x="4253821" y="4280784"/>
            <a:ext cx="0" cy="1452472"/>
          </a:xfrm>
          <a:prstGeom prst="line">
            <a:avLst/>
          </a:prstGeom>
          <a:ln w="57150">
            <a:solidFill>
              <a:srgbClr val="024A0B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7012759"/>
              </p:ext>
            </p:extLst>
          </p:nvPr>
        </p:nvGraphicFramePr>
        <p:xfrm>
          <a:off x="4559638" y="4286250"/>
          <a:ext cx="603250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0" name="Equation" r:id="rId20" imgW="241195" imgH="203112" progId="Equation.DSMT4">
                  <p:embed/>
                </p:oleObj>
              </mc:Choice>
              <mc:Fallback>
                <p:oleObj name="Equation" r:id="rId20" imgW="241195" imgH="203112" progId="Equation.DSMT4">
                  <p:embed/>
                  <p:pic>
                    <p:nvPicPr>
                      <p:cNvPr id="0" name="Picture 47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9638" y="4286250"/>
                        <a:ext cx="603250" cy="50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Прямоугольник 37"/>
          <p:cNvSpPr/>
          <p:nvPr/>
        </p:nvSpPr>
        <p:spPr>
          <a:xfrm>
            <a:off x="514404" y="5899919"/>
            <a:ext cx="8078785" cy="769441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Arial" pitchFamily="34" charset="0"/>
                <a:cs typeface="Arial" pitchFamily="34" charset="0"/>
              </a:rPr>
              <a:t>Среднее значение показывает, вокруг какой точки примерно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“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группируется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”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или сосредоточена функция распределения </a:t>
            </a:r>
          </a:p>
        </p:txBody>
      </p: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xmlns="" id="{57C5DC2A-48AA-4909-BE08-58C94C282B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5146299"/>
              </p:ext>
            </p:extLst>
          </p:nvPr>
        </p:nvGraphicFramePr>
        <p:xfrm>
          <a:off x="8293863" y="2818393"/>
          <a:ext cx="442913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1" name="Equation" r:id="rId22" imgW="190500" imgH="228600" progId="Equation.DSMT4">
                  <p:embed/>
                </p:oleObj>
              </mc:Choice>
              <mc:Fallback>
                <p:oleObj name="Equation" r:id="rId22" imgW="190500" imgH="228600" progId="Equation.DSMT4">
                  <p:embed/>
                  <p:pic>
                    <p:nvPicPr>
                      <p:cNvPr id="17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93863" y="2818393"/>
                        <a:ext cx="442913" cy="53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Прямоугольник 37">
            <a:extLst>
              <a:ext uri="{FF2B5EF4-FFF2-40B4-BE49-F238E27FC236}">
                <a16:creationId xmlns:a16="http://schemas.microsoft.com/office/drawing/2014/main" xmlns="" id="{6E4FDEB3-90F5-401D-9367-E003D7609267}"/>
              </a:ext>
            </a:extLst>
          </p:cNvPr>
          <p:cNvSpPr/>
          <p:nvPr/>
        </p:nvSpPr>
        <p:spPr>
          <a:xfrm>
            <a:off x="5688287" y="2061792"/>
            <a:ext cx="3300180" cy="1200329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Среднее значение необязательно совпадет со значениями дискретной случайной величины</a:t>
            </a:r>
          </a:p>
        </p:txBody>
      </p:sp>
    </p:spTree>
    <p:extLst>
      <p:ext uri="{BB962C8B-B14F-4D97-AF65-F5344CB8AC3E}">
        <p14:creationId xmlns:p14="http://schemas.microsoft.com/office/powerpoint/2010/main" val="28094251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16632"/>
            <a:ext cx="84582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Свойства среднего значения 1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9305466"/>
              </p:ext>
            </p:extLst>
          </p:nvPr>
        </p:nvGraphicFramePr>
        <p:xfrm>
          <a:off x="938213" y="4240213"/>
          <a:ext cx="7812087" cy="178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Equation" r:id="rId3" imgW="3124080" imgH="711000" progId="Equation.DSMT4">
                  <p:embed/>
                </p:oleObj>
              </mc:Choice>
              <mc:Fallback>
                <p:oleObj name="Equation" r:id="rId3" imgW="3124080" imgH="711000" progId="Equation.DSMT4">
                  <p:embed/>
                  <p:pic>
                    <p:nvPicPr>
                      <p:cNvPr id="0" name="Picture 10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8213" y="4240213"/>
                        <a:ext cx="7812087" cy="178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37"/>
          <p:cNvSpPr/>
          <p:nvPr/>
        </p:nvSpPr>
        <p:spPr>
          <a:xfrm>
            <a:off x="1807915" y="1268760"/>
            <a:ext cx="543973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Дискретная случайная величина</a:t>
            </a:r>
          </a:p>
        </p:txBody>
      </p:sp>
      <p:sp>
        <p:nvSpPr>
          <p:cNvPr id="8" name="Прямоугольник 37"/>
          <p:cNvSpPr/>
          <p:nvPr/>
        </p:nvSpPr>
        <p:spPr>
          <a:xfrm>
            <a:off x="1807915" y="3786816"/>
            <a:ext cx="58162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72AC1"/>
                </a:solidFill>
                <a:latin typeface="Arial" pitchFamily="34" charset="0"/>
                <a:cs typeface="Arial" pitchFamily="34" charset="0"/>
              </a:rPr>
              <a:t>Непрерывная случайная величина</a:t>
            </a: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3739406"/>
              </p:ext>
            </p:extLst>
          </p:nvPr>
        </p:nvGraphicFramePr>
        <p:xfrm>
          <a:off x="896938" y="1600200"/>
          <a:ext cx="6762750" cy="215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Equation" r:id="rId5" imgW="2705040" imgH="863280" progId="Equation.DSMT4">
                  <p:embed/>
                </p:oleObj>
              </mc:Choice>
              <mc:Fallback>
                <p:oleObj name="Equation" r:id="rId5" imgW="2705040" imgH="863280" progId="Equation.DSMT4">
                  <p:embed/>
                  <p:pic>
                    <p:nvPicPr>
                      <p:cNvPr id="0" name="Picture 10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6938" y="1600200"/>
                        <a:ext cx="6762750" cy="2159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Прямоугольник 37"/>
          <p:cNvSpPr/>
          <p:nvPr/>
        </p:nvSpPr>
        <p:spPr>
          <a:xfrm>
            <a:off x="957709" y="692696"/>
            <a:ext cx="75166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Среднее от суммы двух функций случайной величины</a:t>
            </a:r>
          </a:p>
        </p:txBody>
      </p:sp>
      <p:sp>
        <p:nvSpPr>
          <p:cNvPr id="9" name="Прямоугольник 37"/>
          <p:cNvSpPr/>
          <p:nvPr/>
        </p:nvSpPr>
        <p:spPr>
          <a:xfrm>
            <a:off x="1807915" y="6218571"/>
            <a:ext cx="5761705" cy="430887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Среднее от суммы равно сумме средних</a:t>
            </a:r>
          </a:p>
        </p:txBody>
      </p:sp>
    </p:spTree>
    <p:extLst>
      <p:ext uri="{BB962C8B-B14F-4D97-AF65-F5344CB8AC3E}">
        <p14:creationId xmlns:p14="http://schemas.microsoft.com/office/powerpoint/2010/main" val="440900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16632"/>
            <a:ext cx="84582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Свойства среднего значения 2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3989345"/>
              </p:ext>
            </p:extLst>
          </p:nvPr>
        </p:nvGraphicFramePr>
        <p:xfrm>
          <a:off x="322263" y="3789363"/>
          <a:ext cx="8605837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Equation" r:id="rId3" imgW="3441600" imgH="355320" progId="Equation.DSMT4">
                  <p:embed/>
                </p:oleObj>
              </mc:Choice>
              <mc:Fallback>
                <p:oleObj name="Equation" r:id="rId3" imgW="3441600" imgH="355320" progId="Equation.DSMT4">
                  <p:embed/>
                  <p:pic>
                    <p:nvPicPr>
                      <p:cNvPr id="0" name="Picture 16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263" y="3789363"/>
                        <a:ext cx="8605837" cy="890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37"/>
          <p:cNvSpPr/>
          <p:nvPr/>
        </p:nvSpPr>
        <p:spPr>
          <a:xfrm>
            <a:off x="1807915" y="1268760"/>
            <a:ext cx="543973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Дискретная случайная величина</a:t>
            </a:r>
          </a:p>
        </p:txBody>
      </p:sp>
      <p:sp>
        <p:nvSpPr>
          <p:cNvPr id="8" name="Прямоугольник 37"/>
          <p:cNvSpPr/>
          <p:nvPr/>
        </p:nvSpPr>
        <p:spPr>
          <a:xfrm>
            <a:off x="1795962" y="3212976"/>
            <a:ext cx="58162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72AC1"/>
                </a:solidFill>
                <a:latin typeface="Arial" pitchFamily="34" charset="0"/>
                <a:cs typeface="Arial" pitchFamily="34" charset="0"/>
              </a:rPr>
              <a:t>Непрерывная случайная величина</a:t>
            </a: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5285999"/>
              </p:ext>
            </p:extLst>
          </p:nvPr>
        </p:nvGraphicFramePr>
        <p:xfrm>
          <a:off x="650875" y="1844675"/>
          <a:ext cx="76835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4" name="Equation" r:id="rId5" imgW="3073320" imgH="431640" progId="Equation.DSMT4">
                  <p:embed/>
                </p:oleObj>
              </mc:Choice>
              <mc:Fallback>
                <p:oleObj name="Equation" r:id="rId5" imgW="3073320" imgH="431640" progId="Equation.DSMT4">
                  <p:embed/>
                  <p:pic>
                    <p:nvPicPr>
                      <p:cNvPr id="0" name="Picture 16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875" y="1844675"/>
                        <a:ext cx="7683500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Прямоугольник 37"/>
          <p:cNvSpPr/>
          <p:nvPr/>
        </p:nvSpPr>
        <p:spPr>
          <a:xfrm>
            <a:off x="610495" y="6003128"/>
            <a:ext cx="8078785" cy="430887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Таким образом вычисление среднего – операция линейная </a:t>
            </a:r>
          </a:p>
        </p:txBody>
      </p:sp>
      <p:sp>
        <p:nvSpPr>
          <p:cNvPr id="24" name="Прямоугольник 37"/>
          <p:cNvSpPr/>
          <p:nvPr/>
        </p:nvSpPr>
        <p:spPr>
          <a:xfrm>
            <a:off x="957709" y="692696"/>
            <a:ext cx="751661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Среднее от произведения функции на константу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1116341"/>
              </p:ext>
            </p:extLst>
          </p:nvPr>
        </p:nvGraphicFramePr>
        <p:xfrm>
          <a:off x="755576" y="4935636"/>
          <a:ext cx="1271587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5" name="Equation" r:id="rId7" imgW="507780" imgH="203112" progId="Equation.DSMT4">
                  <p:embed/>
                </p:oleObj>
              </mc:Choice>
              <mc:Fallback>
                <p:oleObj name="Equation" r:id="rId7" imgW="507780" imgH="203112" progId="Equation.DSMT4">
                  <p:embed/>
                  <p:pic>
                    <p:nvPicPr>
                      <p:cNvPr id="0" name="Picture 16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4935636"/>
                        <a:ext cx="1271587" cy="50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37"/>
          <p:cNvSpPr/>
          <p:nvPr/>
        </p:nvSpPr>
        <p:spPr>
          <a:xfrm>
            <a:off x="2213632" y="4987041"/>
            <a:ext cx="65085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Среднее от константы  равно самой константе</a:t>
            </a:r>
          </a:p>
        </p:txBody>
      </p:sp>
    </p:spTree>
    <p:extLst>
      <p:ext uri="{BB962C8B-B14F-4D97-AF65-F5344CB8AC3E}">
        <p14:creationId xmlns:p14="http://schemas.microsoft.com/office/powerpoint/2010/main" val="6261383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16632"/>
            <a:ext cx="84582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Свойства среднего значения 3</a:t>
            </a:r>
          </a:p>
        </p:txBody>
      </p:sp>
      <p:sp>
        <p:nvSpPr>
          <p:cNvPr id="24" name="Прямоугольник 37"/>
          <p:cNvSpPr/>
          <p:nvPr/>
        </p:nvSpPr>
        <p:spPr>
          <a:xfrm>
            <a:off x="263932" y="692696"/>
            <a:ext cx="888006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Среднее от произведения  двух </a:t>
            </a:r>
            <a:r>
              <a:rPr lang="ru-RU" sz="2200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независимых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случайных величин</a:t>
            </a:r>
          </a:p>
        </p:txBody>
      </p:sp>
      <p:sp>
        <p:nvSpPr>
          <p:cNvPr id="11" name="Прямоугольник 37"/>
          <p:cNvSpPr/>
          <p:nvPr/>
        </p:nvSpPr>
        <p:spPr>
          <a:xfrm>
            <a:off x="251520" y="1196752"/>
            <a:ext cx="6429598" cy="867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Одна случайная величина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принимает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  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 значений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       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с вероятностями 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5320244"/>
              </p:ext>
            </p:extLst>
          </p:nvPr>
        </p:nvGraphicFramePr>
        <p:xfrm>
          <a:off x="6429400" y="1561356"/>
          <a:ext cx="5397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7" name="Equation" r:id="rId3" imgW="215806" imgH="228501" progId="Equation.DSMT4">
                  <p:embed/>
                </p:oleObj>
              </mc:Choice>
              <mc:Fallback>
                <p:oleObj name="Equation" r:id="rId3" imgW="215806" imgH="228501" progId="Equation.DSMT4">
                  <p:embed/>
                  <p:pic>
                    <p:nvPicPr>
                      <p:cNvPr id="0" name="Picture 69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400" y="1561356"/>
                        <a:ext cx="53975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0632853"/>
              </p:ext>
            </p:extLst>
          </p:nvPr>
        </p:nvGraphicFramePr>
        <p:xfrm>
          <a:off x="3612580" y="1561356"/>
          <a:ext cx="476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8" name="Equation" r:id="rId5" imgW="190500" imgH="228600" progId="Equation.DSMT4">
                  <p:embed/>
                </p:oleObj>
              </mc:Choice>
              <mc:Fallback>
                <p:oleObj name="Equation" r:id="rId5" imgW="190500" imgH="228600" progId="Equation.DSMT4">
                  <p:embed/>
                  <p:pic>
                    <p:nvPicPr>
                      <p:cNvPr id="0" name="Picture 69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2580" y="1561356"/>
                        <a:ext cx="47625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0011111"/>
              </p:ext>
            </p:extLst>
          </p:nvPr>
        </p:nvGraphicFramePr>
        <p:xfrm>
          <a:off x="3944814" y="1284526"/>
          <a:ext cx="3175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9" name="Equation" r:id="rId7" imgW="126835" imgH="139518" progId="Equation.DSMT4">
                  <p:embed/>
                </p:oleObj>
              </mc:Choice>
              <mc:Fallback>
                <p:oleObj name="Equation" r:id="rId7" imgW="126835" imgH="139518" progId="Equation.DSMT4">
                  <p:embed/>
                  <p:pic>
                    <p:nvPicPr>
                      <p:cNvPr id="0" name="Picture 69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4814" y="1284526"/>
                        <a:ext cx="317500" cy="349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9794566"/>
              </p:ext>
            </p:extLst>
          </p:nvPr>
        </p:nvGraphicFramePr>
        <p:xfrm>
          <a:off x="1780630" y="1648098"/>
          <a:ext cx="5080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0" name="Equation" r:id="rId9" imgW="203024" imgH="164957" progId="Equation.DSMT4">
                  <p:embed/>
                </p:oleObj>
              </mc:Choice>
              <mc:Fallback>
                <p:oleObj name="Equation" r:id="rId9" imgW="203024" imgH="164957" progId="Equation.DSMT4">
                  <p:embed/>
                  <p:pic>
                    <p:nvPicPr>
                      <p:cNvPr id="0" name="Picture 69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0630" y="1648098"/>
                        <a:ext cx="50800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37"/>
          <p:cNvSpPr/>
          <p:nvPr/>
        </p:nvSpPr>
        <p:spPr>
          <a:xfrm>
            <a:off x="272406" y="2132856"/>
            <a:ext cx="6429598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Вторая случайная величина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принимает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  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 значений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       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с вероятностями 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188652"/>
              </p:ext>
            </p:extLst>
          </p:nvPr>
        </p:nvGraphicFramePr>
        <p:xfrm>
          <a:off x="6497762" y="2497584"/>
          <a:ext cx="444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1" name="Equation" r:id="rId11" imgW="177646" imgH="228402" progId="Equation.DSMT4">
                  <p:embed/>
                </p:oleObj>
              </mc:Choice>
              <mc:Fallback>
                <p:oleObj name="Equation" r:id="rId11" imgW="177646" imgH="228402" progId="Equation.DSMT4">
                  <p:embed/>
                  <p:pic>
                    <p:nvPicPr>
                      <p:cNvPr id="0" name="Picture 69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97762" y="2497584"/>
                        <a:ext cx="4445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898293"/>
              </p:ext>
            </p:extLst>
          </p:nvPr>
        </p:nvGraphicFramePr>
        <p:xfrm>
          <a:off x="3649787" y="2497584"/>
          <a:ext cx="444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2" name="Equation" r:id="rId13" imgW="177646" imgH="228402" progId="Equation.DSMT4">
                  <p:embed/>
                </p:oleObj>
              </mc:Choice>
              <mc:Fallback>
                <p:oleObj name="Equation" r:id="rId13" imgW="177646" imgH="228402" progId="Equation.DSMT4">
                  <p:embed/>
                  <p:pic>
                    <p:nvPicPr>
                      <p:cNvPr id="0" name="Picture 69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9787" y="2497584"/>
                        <a:ext cx="4445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6232898"/>
              </p:ext>
            </p:extLst>
          </p:nvPr>
        </p:nvGraphicFramePr>
        <p:xfrm>
          <a:off x="4114925" y="2189609"/>
          <a:ext cx="3492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3" name="Equation" r:id="rId15" imgW="139579" imgH="164957" progId="Equation.DSMT4">
                  <p:embed/>
                </p:oleObj>
              </mc:Choice>
              <mc:Fallback>
                <p:oleObj name="Equation" r:id="rId15" imgW="139579" imgH="164957" progId="Equation.DSMT4">
                  <p:embed/>
                  <p:pic>
                    <p:nvPicPr>
                      <p:cNvPr id="0" name="Picture 69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925" y="2189609"/>
                        <a:ext cx="34925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742420"/>
              </p:ext>
            </p:extLst>
          </p:nvPr>
        </p:nvGraphicFramePr>
        <p:xfrm>
          <a:off x="1849562" y="2518222"/>
          <a:ext cx="4127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4" name="Equation" r:id="rId17" imgW="164885" imgH="164885" progId="Equation.DSMT4">
                  <p:embed/>
                </p:oleObj>
              </mc:Choice>
              <mc:Fallback>
                <p:oleObj name="Equation" r:id="rId17" imgW="164885" imgH="164885" progId="Equation.DSMT4">
                  <p:embed/>
                  <p:pic>
                    <p:nvPicPr>
                      <p:cNvPr id="0" name="Picture 69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9562" y="2518222"/>
                        <a:ext cx="41275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3434366"/>
              </p:ext>
            </p:extLst>
          </p:nvPr>
        </p:nvGraphicFramePr>
        <p:xfrm>
          <a:off x="7306985" y="3222625"/>
          <a:ext cx="10477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5" name="Equation" r:id="rId19" imgW="418918" imgH="165028" progId="Equation.DSMT4">
                  <p:embed/>
                </p:oleObj>
              </mc:Choice>
              <mc:Fallback>
                <p:oleObj name="Equation" r:id="rId19" imgW="418918" imgH="165028" progId="Equation.DSMT4">
                  <p:embed/>
                  <p:pic>
                    <p:nvPicPr>
                      <p:cNvPr id="0" name="Picture 69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6985" y="3222625"/>
                        <a:ext cx="104775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Прямоугольник 37"/>
          <p:cNvSpPr/>
          <p:nvPr/>
        </p:nvSpPr>
        <p:spPr>
          <a:xfrm>
            <a:off x="272406" y="3140968"/>
            <a:ext cx="7041140" cy="867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Тогда их произведение – новая случайная величина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принимает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  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    значений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       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  с вероятностями </a:t>
            </a: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5007679"/>
              </p:ext>
            </p:extLst>
          </p:nvPr>
        </p:nvGraphicFramePr>
        <p:xfrm>
          <a:off x="1830768" y="3573016"/>
          <a:ext cx="7302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6" name="Equation" r:id="rId21" imgW="291847" imgH="164957" progId="Equation.DSMT4">
                  <p:embed/>
                </p:oleObj>
              </mc:Choice>
              <mc:Fallback>
                <p:oleObj name="Equation" r:id="rId21" imgW="291847" imgH="164957" progId="Equation.DSMT4">
                  <p:embed/>
                  <p:pic>
                    <p:nvPicPr>
                      <p:cNvPr id="0" name="Picture 69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0768" y="3573016"/>
                        <a:ext cx="73025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6249224"/>
              </p:ext>
            </p:extLst>
          </p:nvPr>
        </p:nvGraphicFramePr>
        <p:xfrm>
          <a:off x="3797493" y="3505572"/>
          <a:ext cx="825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7" name="Equation" r:id="rId23" imgW="330200" imgH="228600" progId="Equation.DSMT4">
                  <p:embed/>
                </p:oleObj>
              </mc:Choice>
              <mc:Fallback>
                <p:oleObj name="Equation" r:id="rId23" imgW="330200" imgH="228600" progId="Equation.DSMT4">
                  <p:embed/>
                  <p:pic>
                    <p:nvPicPr>
                      <p:cNvPr id="0" name="Picture 69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7493" y="3505572"/>
                        <a:ext cx="8255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2229816"/>
              </p:ext>
            </p:extLst>
          </p:nvPr>
        </p:nvGraphicFramePr>
        <p:xfrm>
          <a:off x="6958690" y="3486026"/>
          <a:ext cx="1651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8" name="Equation" r:id="rId25" imgW="660400" imgH="228600" progId="Equation.DSMT4">
                  <p:embed/>
                </p:oleObj>
              </mc:Choice>
              <mc:Fallback>
                <p:oleObj name="Equation" r:id="rId25" imgW="660400" imgH="228600" progId="Equation.DSMT4">
                  <p:embed/>
                  <p:pic>
                    <p:nvPicPr>
                      <p:cNvPr id="0" name="Picture 69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8690" y="3486026"/>
                        <a:ext cx="16510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3509510"/>
              </p:ext>
            </p:extLst>
          </p:nvPr>
        </p:nvGraphicFramePr>
        <p:xfrm>
          <a:off x="1816100" y="4005263"/>
          <a:ext cx="5032375" cy="193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9" name="Equation" r:id="rId27" imgW="2311200" imgH="888840" progId="Equation.DSMT4">
                  <p:embed/>
                </p:oleObj>
              </mc:Choice>
              <mc:Fallback>
                <p:oleObj name="Equation" r:id="rId27" imgW="2311200" imgH="888840" progId="Equation.DSMT4">
                  <p:embed/>
                  <p:pic>
                    <p:nvPicPr>
                      <p:cNvPr id="0" name="Picture 69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4005263"/>
                        <a:ext cx="5032375" cy="193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Прямоугольник 37"/>
          <p:cNvSpPr/>
          <p:nvPr/>
        </p:nvSpPr>
        <p:spPr>
          <a:xfrm>
            <a:off x="680626" y="5949280"/>
            <a:ext cx="8078785" cy="769441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Среднее от произведения равно произведению средних</a:t>
            </a:r>
          </a:p>
          <a:p>
            <a:r>
              <a:rPr lang="ru-RU" sz="2200" dirty="0">
                <a:latin typeface="Arial" pitchFamily="34" charset="0"/>
                <a:cs typeface="Arial" pitchFamily="34" charset="0"/>
              </a:rPr>
              <a:t>Только для статистически </a:t>
            </a:r>
            <a:r>
              <a:rPr lang="ru-RU" sz="2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независимых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величин !!!</a:t>
            </a:r>
          </a:p>
        </p:txBody>
      </p:sp>
    </p:spTree>
    <p:extLst>
      <p:ext uri="{BB962C8B-B14F-4D97-AF65-F5344CB8AC3E}">
        <p14:creationId xmlns:p14="http://schemas.microsoft.com/office/powerpoint/2010/main" val="27738521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16632"/>
            <a:ext cx="84582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Дисперсия случайной величины 1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224819"/>
              </p:ext>
            </p:extLst>
          </p:nvPr>
        </p:nvGraphicFramePr>
        <p:xfrm>
          <a:off x="2254250" y="2874963"/>
          <a:ext cx="3278188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Equation" r:id="rId3" imgW="1409088" imgH="431613" progId="Equation.DSMT4">
                  <p:embed/>
                </p:oleObj>
              </mc:Choice>
              <mc:Fallback>
                <p:oleObj name="Equation" r:id="rId3" imgW="1409088" imgH="431613" progId="Equation.DSMT4">
                  <p:embed/>
                  <p:pic>
                    <p:nvPicPr>
                      <p:cNvPr id="0" name="Picture 15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4250" y="2874963"/>
                        <a:ext cx="3278188" cy="1003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8579044"/>
              </p:ext>
            </p:extLst>
          </p:nvPr>
        </p:nvGraphicFramePr>
        <p:xfrm>
          <a:off x="2179638" y="4221163"/>
          <a:ext cx="4002087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2" name="Equation" r:id="rId5" imgW="1600200" imgH="355320" progId="Equation.DSMT4">
                  <p:embed/>
                </p:oleObj>
              </mc:Choice>
              <mc:Fallback>
                <p:oleObj name="Equation" r:id="rId5" imgW="1600200" imgH="355320" progId="Equation.DSMT4">
                  <p:embed/>
                  <p:pic>
                    <p:nvPicPr>
                      <p:cNvPr id="0" name="Picture 15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9638" y="4221163"/>
                        <a:ext cx="4002087" cy="890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37"/>
          <p:cNvSpPr/>
          <p:nvPr/>
        </p:nvSpPr>
        <p:spPr>
          <a:xfrm>
            <a:off x="1607777" y="2486595"/>
            <a:ext cx="543973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Дискретная случайная величина</a:t>
            </a:r>
          </a:p>
        </p:txBody>
      </p:sp>
      <p:sp>
        <p:nvSpPr>
          <p:cNvPr id="8" name="Прямоугольник 37"/>
          <p:cNvSpPr/>
          <p:nvPr/>
        </p:nvSpPr>
        <p:spPr>
          <a:xfrm>
            <a:off x="1419544" y="3786816"/>
            <a:ext cx="58162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72AC1"/>
                </a:solidFill>
                <a:latin typeface="Arial" pitchFamily="34" charset="0"/>
                <a:cs typeface="Arial" pitchFamily="34" charset="0"/>
              </a:rPr>
              <a:t>Непрерывная случайная величина</a:t>
            </a: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8172385"/>
              </p:ext>
            </p:extLst>
          </p:nvPr>
        </p:nvGraphicFramePr>
        <p:xfrm>
          <a:off x="2555776" y="796236"/>
          <a:ext cx="263525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3" name="Equation" r:id="rId7" imgW="1054100" imgH="279400" progId="Equation.DSMT4">
                  <p:embed/>
                </p:oleObj>
              </mc:Choice>
              <mc:Fallback>
                <p:oleObj name="Equation" r:id="rId7" imgW="1054100" imgH="279400" progId="Equation.DSMT4">
                  <p:embed/>
                  <p:pic>
                    <p:nvPicPr>
                      <p:cNvPr id="0" name="Picture 15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796236"/>
                        <a:ext cx="2635250" cy="69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Прямоугольник 37"/>
          <p:cNvSpPr/>
          <p:nvPr/>
        </p:nvSpPr>
        <p:spPr>
          <a:xfrm>
            <a:off x="479709" y="953472"/>
            <a:ext cx="230425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Определение</a:t>
            </a:r>
          </a:p>
        </p:txBody>
      </p:sp>
      <p:sp>
        <p:nvSpPr>
          <p:cNvPr id="13" name="Прямоугольник 37"/>
          <p:cNvSpPr/>
          <p:nvPr/>
        </p:nvSpPr>
        <p:spPr>
          <a:xfrm>
            <a:off x="479707" y="1556792"/>
            <a:ext cx="82424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Дисперсия – это среднее от квадрата разности между случайной величиной и ее средним значением</a:t>
            </a:r>
          </a:p>
        </p:txBody>
      </p:sp>
      <p:sp>
        <p:nvSpPr>
          <p:cNvPr id="14" name="Прямоугольник 37"/>
          <p:cNvSpPr/>
          <p:nvPr/>
        </p:nvSpPr>
        <p:spPr>
          <a:xfrm>
            <a:off x="234008" y="5303554"/>
            <a:ext cx="8730479" cy="1446550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Arial" pitchFamily="34" charset="0"/>
                <a:cs typeface="Arial" pitchFamily="34" charset="0"/>
              </a:rPr>
              <a:t>Дисперсия всегда неотрицательна и имеет размерность квадрата размерности случайной величины. Если дисперсия оказалось равна нулю, то сл. величина принимает только одно значение, т.е. фактически она уже не случайная </a:t>
            </a:r>
          </a:p>
        </p:txBody>
      </p:sp>
    </p:spTree>
    <p:extLst>
      <p:ext uri="{BB962C8B-B14F-4D97-AF65-F5344CB8AC3E}">
        <p14:creationId xmlns:p14="http://schemas.microsoft.com/office/powerpoint/2010/main" val="336149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Ансамбль систем</a:t>
            </a:r>
          </a:p>
        </p:txBody>
      </p:sp>
      <p:pic>
        <p:nvPicPr>
          <p:cNvPr id="5" name="Picture 2" descr="C:\Users\Pierre\Downloads\127600_6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1421101" cy="2232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37"/>
          <p:cNvSpPr/>
          <p:nvPr/>
        </p:nvSpPr>
        <p:spPr>
          <a:xfrm>
            <a:off x="2555776" y="1052736"/>
            <a:ext cx="58805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Можно  одну и ту же монету подбрасывать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N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раз в одинаковых условиях</a:t>
            </a:r>
          </a:p>
        </p:txBody>
      </p:sp>
      <p:pic>
        <p:nvPicPr>
          <p:cNvPr id="7" name="Picture 2" descr="C:\Users\Pierre\Downloads\127600_6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93096"/>
            <a:ext cx="1421101" cy="2232094"/>
          </a:xfrm>
          <a:prstGeom prst="rect">
            <a:avLst/>
          </a:prstGeom>
          <a:noFill/>
          <a:ln w="317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Pierre\Downloads\127600_6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293096"/>
            <a:ext cx="1421101" cy="2232094"/>
          </a:xfrm>
          <a:prstGeom prst="rect">
            <a:avLst/>
          </a:prstGeom>
          <a:noFill/>
          <a:ln w="317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Pierre\Downloads\127600_6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447" y="4149080"/>
            <a:ext cx="1421101" cy="2232094"/>
          </a:xfrm>
          <a:prstGeom prst="rect">
            <a:avLst/>
          </a:prstGeom>
          <a:noFill/>
          <a:ln w="317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val 9"/>
          <p:cNvSpPr/>
          <p:nvPr/>
        </p:nvSpPr>
        <p:spPr>
          <a:xfrm>
            <a:off x="4493033" y="5949280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Oval 10"/>
          <p:cNvSpPr/>
          <p:nvPr/>
        </p:nvSpPr>
        <p:spPr>
          <a:xfrm>
            <a:off x="5148064" y="5931499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Oval 11"/>
          <p:cNvSpPr/>
          <p:nvPr/>
        </p:nvSpPr>
        <p:spPr>
          <a:xfrm>
            <a:off x="5796136" y="5931499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37"/>
          <p:cNvSpPr/>
          <p:nvPr/>
        </p:nvSpPr>
        <p:spPr>
          <a:xfrm>
            <a:off x="539552" y="3068960"/>
            <a:ext cx="79479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Можно       одинаковых монет  в одинаковых условиях опыта подбросить по одному разу. Большое число одинаковых статистических систем называется статистическим ансамблем.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0803" y="4437112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4117" y="442505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itchFamily="34" charset="0"/>
                <a:cs typeface="Arial" pitchFamily="34" charset="0"/>
              </a:rPr>
              <a:t>2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36296" y="4293096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itchFamily="34" charset="0"/>
                <a:cs typeface="Arial" pitchFamily="34" charset="0"/>
              </a:rPr>
              <a:t>N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3427781"/>
              </p:ext>
            </p:extLst>
          </p:nvPr>
        </p:nvGraphicFramePr>
        <p:xfrm>
          <a:off x="3635375" y="1952625"/>
          <a:ext cx="2446338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4" imgW="977760" imgH="393480" progId="Equation.DSMT4">
                  <p:embed/>
                </p:oleObj>
              </mc:Choice>
              <mc:Fallback>
                <p:oleObj name="Equation" r:id="rId4" imgW="977760" imgH="3934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1952625"/>
                        <a:ext cx="2446338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xmlns="" id="{D1645B41-3BCF-466D-B808-39B8AABCE5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257648"/>
              </p:ext>
            </p:extLst>
          </p:nvPr>
        </p:nvGraphicFramePr>
        <p:xfrm>
          <a:off x="1475656" y="3009459"/>
          <a:ext cx="444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6" imgW="177480" imgH="177480" progId="Equation.DSMT4">
                  <p:embed/>
                </p:oleObj>
              </mc:Choice>
              <mc:Fallback>
                <p:oleObj name="Equation" r:id="rId6" imgW="177480" imgH="177480" progId="Equation.DSMT4">
                  <p:embed/>
                  <p:pic>
                    <p:nvPicPr>
                      <p:cNvPr id="17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3009459"/>
                        <a:ext cx="4445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30112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16632"/>
            <a:ext cx="84582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Дисперсия случайной величины 2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1510896"/>
              </p:ext>
            </p:extLst>
          </p:nvPr>
        </p:nvGraphicFramePr>
        <p:xfrm>
          <a:off x="2600669" y="3895888"/>
          <a:ext cx="400050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6" name="Equation" r:id="rId3" imgW="1600200" imgH="330200" progId="Equation.DSMT4">
                  <p:embed/>
                </p:oleObj>
              </mc:Choice>
              <mc:Fallback>
                <p:oleObj name="Equation" r:id="rId3" imgW="1600200" imgH="330200" progId="Equation.DSMT4">
                  <p:embed/>
                  <p:pic>
                    <p:nvPicPr>
                      <p:cNvPr id="0" name="Picture 20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0669" y="3895888"/>
                        <a:ext cx="4000500" cy="828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37"/>
          <p:cNvSpPr/>
          <p:nvPr/>
        </p:nvSpPr>
        <p:spPr>
          <a:xfrm>
            <a:off x="5080026" y="2780928"/>
            <a:ext cx="350797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общем случае не равны друг другу!</a:t>
            </a:r>
          </a:p>
        </p:txBody>
      </p:sp>
      <p:sp>
        <p:nvSpPr>
          <p:cNvPr id="24" name="Прямоугольник 37"/>
          <p:cNvSpPr/>
          <p:nvPr/>
        </p:nvSpPr>
        <p:spPr>
          <a:xfrm>
            <a:off x="2051720" y="2652678"/>
            <a:ext cx="381569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среднее от квадрата</a:t>
            </a:r>
          </a:p>
        </p:txBody>
      </p:sp>
      <p:sp>
        <p:nvSpPr>
          <p:cNvPr id="13" name="Прямоугольник 37"/>
          <p:cNvSpPr/>
          <p:nvPr/>
        </p:nvSpPr>
        <p:spPr>
          <a:xfrm>
            <a:off x="479707" y="1556792"/>
            <a:ext cx="82424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Формула для дисперсии переписывается как</a:t>
            </a:r>
          </a:p>
          <a:p>
            <a:r>
              <a:rPr lang="ru-RU" sz="2200" dirty="0">
                <a:latin typeface="Arial" pitchFamily="34" charset="0"/>
                <a:cs typeface="Arial" pitchFamily="34" charset="0"/>
              </a:rPr>
              <a:t>разность среднего от квадрата и квадрата среднего значения</a:t>
            </a:r>
          </a:p>
        </p:txBody>
      </p:sp>
      <p:sp>
        <p:nvSpPr>
          <p:cNvPr id="14" name="Прямоугольник 37"/>
          <p:cNvSpPr/>
          <p:nvPr/>
        </p:nvSpPr>
        <p:spPr>
          <a:xfrm>
            <a:off x="620866" y="5633372"/>
            <a:ext cx="7744333" cy="1107996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Arial" pitchFamily="34" charset="0"/>
                <a:cs typeface="Arial" pitchFamily="34" charset="0"/>
              </a:rPr>
              <a:t>Стандартное отклонение имеет такую же размерность как и сама случайная величина, а размерность дисперсии – квадрат размерности величины 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1209326"/>
              </p:ext>
            </p:extLst>
          </p:nvPr>
        </p:nvGraphicFramePr>
        <p:xfrm>
          <a:off x="711544" y="686470"/>
          <a:ext cx="777875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" name="Equation" r:id="rId5" imgW="3111500" imgH="279400" progId="Equation.DSMT4">
                  <p:embed/>
                </p:oleObj>
              </mc:Choice>
              <mc:Fallback>
                <p:oleObj name="Equation" r:id="rId5" imgW="3111500" imgH="279400" progId="Equation.DSMT4">
                  <p:embed/>
                  <p:pic>
                    <p:nvPicPr>
                      <p:cNvPr id="0" name="Picture 20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544" y="686470"/>
                        <a:ext cx="7778750" cy="69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7347094"/>
              </p:ext>
            </p:extLst>
          </p:nvPr>
        </p:nvGraphicFramePr>
        <p:xfrm>
          <a:off x="1038544" y="2564904"/>
          <a:ext cx="762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" name="Equation" r:id="rId7" imgW="304668" imgH="228501" progId="Equation.DSMT4">
                  <p:embed/>
                </p:oleObj>
              </mc:Choice>
              <mc:Fallback>
                <p:oleObj name="Equation" r:id="rId7" imgW="304668" imgH="228501" progId="Equation.DSMT4">
                  <p:embed/>
                  <p:pic>
                    <p:nvPicPr>
                      <p:cNvPr id="0" name="Picture 20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8544" y="2564904"/>
                        <a:ext cx="7620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683569"/>
              </p:ext>
            </p:extLst>
          </p:nvPr>
        </p:nvGraphicFramePr>
        <p:xfrm>
          <a:off x="1054419" y="3234271"/>
          <a:ext cx="730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9" name="Equation" r:id="rId9" imgW="291973" imgH="228501" progId="Equation.DSMT4">
                  <p:embed/>
                </p:oleObj>
              </mc:Choice>
              <mc:Fallback>
                <p:oleObj name="Equation" r:id="rId9" imgW="291973" imgH="228501" progId="Equation.DSMT4">
                  <p:embed/>
                  <p:pic>
                    <p:nvPicPr>
                      <p:cNvPr id="0" name="Picture 20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4419" y="3234271"/>
                        <a:ext cx="73025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Прямоугольник 37"/>
          <p:cNvSpPr/>
          <p:nvPr/>
        </p:nvSpPr>
        <p:spPr>
          <a:xfrm>
            <a:off x="2051720" y="3300750"/>
            <a:ext cx="254919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квадрат среднего</a:t>
            </a:r>
          </a:p>
        </p:txBody>
      </p:sp>
      <p:sp>
        <p:nvSpPr>
          <p:cNvPr id="18" name="Прямоугольник 37"/>
          <p:cNvSpPr/>
          <p:nvPr/>
        </p:nvSpPr>
        <p:spPr>
          <a:xfrm>
            <a:off x="516967" y="4747791"/>
            <a:ext cx="571121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Квадратный корень из дисперсии называется </a:t>
            </a:r>
            <a:r>
              <a:rPr lang="ru-RU" sz="2200" dirty="0">
                <a:solidFill>
                  <a:srgbClr val="072AC1"/>
                </a:solidFill>
                <a:latin typeface="Arial" pitchFamily="34" charset="0"/>
                <a:cs typeface="Arial" pitchFamily="34" charset="0"/>
              </a:rPr>
              <a:t>стандартным отклонением  </a:t>
            </a:r>
          </a:p>
        </p:txBody>
      </p:sp>
    </p:spTree>
    <p:extLst>
      <p:ext uri="{BB962C8B-B14F-4D97-AF65-F5344CB8AC3E}">
        <p14:creationId xmlns:p14="http://schemas.microsoft.com/office/powerpoint/2010/main" val="31800686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-27384"/>
            <a:ext cx="84582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Смысл дисперсии случайной величины</a:t>
            </a:r>
          </a:p>
        </p:txBody>
      </p:sp>
      <p:sp>
        <p:nvSpPr>
          <p:cNvPr id="13" name="Прямоугольник 37"/>
          <p:cNvSpPr/>
          <p:nvPr/>
        </p:nvSpPr>
        <p:spPr>
          <a:xfrm>
            <a:off x="185718" y="440074"/>
            <a:ext cx="877256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Дисперсия и стандартное отклонение характеризуют разброс распределения вероятностей вокруг среднего значения или максимума распределения   </a:t>
            </a:r>
          </a:p>
        </p:txBody>
      </p:sp>
      <p:sp>
        <p:nvSpPr>
          <p:cNvPr id="18" name="Прямоугольник 37"/>
          <p:cNvSpPr/>
          <p:nvPr/>
        </p:nvSpPr>
        <p:spPr>
          <a:xfrm>
            <a:off x="4239992" y="4030661"/>
            <a:ext cx="479650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Дискретные вероятности или плотность вероятности существенно отличны от нуля в области плюс-минус стандартное отклонение от среднего значения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561413" y="3412073"/>
            <a:ext cx="4932548" cy="0"/>
          </a:xfrm>
          <a:prstGeom prst="line">
            <a:avLst/>
          </a:prstGeom>
          <a:ln w="349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2090672" y="2744931"/>
            <a:ext cx="0" cy="660868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1661771" y="3006241"/>
            <a:ext cx="0" cy="396044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4144584" y="3084074"/>
            <a:ext cx="9675" cy="317638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4434699"/>
              </p:ext>
            </p:extLst>
          </p:nvPr>
        </p:nvGraphicFramePr>
        <p:xfrm>
          <a:off x="5497207" y="3429000"/>
          <a:ext cx="29527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0" name="Equation" r:id="rId3" imgW="126835" imgH="139518" progId="Equation.DSMT4">
                  <p:embed/>
                </p:oleObj>
              </mc:Choice>
              <mc:Fallback>
                <p:oleObj name="Equation" r:id="rId3" imgW="126835" imgH="139518" progId="Equation.DSMT4">
                  <p:embed/>
                  <p:pic>
                    <p:nvPicPr>
                      <p:cNvPr id="0" name="Picture 65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97207" y="3429000"/>
                        <a:ext cx="295275" cy="323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 flipH="1" flipV="1">
            <a:off x="561413" y="1874438"/>
            <a:ext cx="20238" cy="1553401"/>
          </a:xfrm>
          <a:prstGeom prst="line">
            <a:avLst/>
          </a:prstGeom>
          <a:ln w="349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3324229"/>
              </p:ext>
            </p:extLst>
          </p:nvPr>
        </p:nvGraphicFramePr>
        <p:xfrm>
          <a:off x="35496" y="1609325"/>
          <a:ext cx="5016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1" name="Equation" r:id="rId5" imgW="215806" imgH="228501" progId="Equation.DSMT4">
                  <p:embed/>
                </p:oleObj>
              </mc:Choice>
              <mc:Fallback>
                <p:oleObj name="Equation" r:id="rId5" imgW="215806" imgH="228501" progId="Equation.DSMT4">
                  <p:embed/>
                  <p:pic>
                    <p:nvPicPr>
                      <p:cNvPr id="0" name="Picture 65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1609325"/>
                        <a:ext cx="501650" cy="53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 flipV="1">
            <a:off x="2498075" y="2491735"/>
            <a:ext cx="0" cy="910552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1345947" y="3160718"/>
            <a:ext cx="0" cy="236372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2923164" y="1916832"/>
            <a:ext cx="0" cy="1485454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3362171" y="2131695"/>
            <a:ext cx="0" cy="1270590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3722211" y="2726338"/>
            <a:ext cx="0" cy="673645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771800" y="1916832"/>
            <a:ext cx="0" cy="1495241"/>
          </a:xfrm>
          <a:prstGeom prst="line">
            <a:avLst/>
          </a:prstGeom>
          <a:ln w="57150">
            <a:solidFill>
              <a:srgbClr val="024A0B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9798815"/>
              </p:ext>
            </p:extLst>
          </p:nvPr>
        </p:nvGraphicFramePr>
        <p:xfrm>
          <a:off x="1169100" y="3469506"/>
          <a:ext cx="354013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2" name="Equation" r:id="rId7" imgW="152334" imgH="228501" progId="Equation.DSMT4">
                  <p:embed/>
                </p:oleObj>
              </mc:Choice>
              <mc:Fallback>
                <p:oleObj name="Equation" r:id="rId7" imgW="152334" imgH="228501" progId="Equation.DSMT4">
                  <p:embed/>
                  <p:pic>
                    <p:nvPicPr>
                      <p:cNvPr id="0" name="Picture 65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9100" y="3469506"/>
                        <a:ext cx="354013" cy="53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1900881"/>
              </p:ext>
            </p:extLst>
          </p:nvPr>
        </p:nvGraphicFramePr>
        <p:xfrm>
          <a:off x="3867850" y="3440931"/>
          <a:ext cx="5016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3" name="Equation" r:id="rId9" imgW="215806" imgH="228501" progId="Equation.DSMT4">
                  <p:embed/>
                </p:oleObj>
              </mc:Choice>
              <mc:Fallback>
                <p:oleObj name="Equation" r:id="rId9" imgW="215806" imgH="228501" progId="Equation.DSMT4">
                  <p:embed/>
                  <p:pic>
                    <p:nvPicPr>
                      <p:cNvPr id="0" name="Picture 65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7850" y="3440931"/>
                        <a:ext cx="501650" cy="53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7068564"/>
              </p:ext>
            </p:extLst>
          </p:nvPr>
        </p:nvGraphicFramePr>
        <p:xfrm>
          <a:off x="2533110" y="3535164"/>
          <a:ext cx="560387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4" name="Equation" r:id="rId11" imgW="241195" imgH="203112" progId="Equation.DSMT4">
                  <p:embed/>
                </p:oleObj>
              </mc:Choice>
              <mc:Fallback>
                <p:oleObj name="Equation" r:id="rId11" imgW="241195" imgH="203112" progId="Equation.DSMT4">
                  <p:embed/>
                  <p:pic>
                    <p:nvPicPr>
                      <p:cNvPr id="0" name="Picture 65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3110" y="3535164"/>
                        <a:ext cx="560387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/>
          <p:cNvCxnSpPr/>
          <p:nvPr/>
        </p:nvCxnSpPr>
        <p:spPr>
          <a:xfrm>
            <a:off x="1951056" y="2741448"/>
            <a:ext cx="1944216" cy="0"/>
          </a:xfrm>
          <a:prstGeom prst="line">
            <a:avLst/>
          </a:prstGeom>
          <a:ln w="63500">
            <a:solidFill>
              <a:srgbClr val="4110F6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17" descr="C:\documents\CondMatter\Molecule\LecturePPT\fig_im\fig_distribution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872" y="4030661"/>
            <a:ext cx="3017744" cy="1508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0562090"/>
              </p:ext>
            </p:extLst>
          </p:nvPr>
        </p:nvGraphicFramePr>
        <p:xfrm>
          <a:off x="92075" y="4041775"/>
          <a:ext cx="857250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5" name="Equation" r:id="rId14" imgW="342720" imgH="203040" progId="Equation.DSMT4">
                  <p:embed/>
                </p:oleObj>
              </mc:Choice>
              <mc:Fallback>
                <p:oleObj name="Equation" r:id="rId14" imgW="342720" imgH="203040" progId="Equation.DSMT4">
                  <p:embed/>
                  <p:pic>
                    <p:nvPicPr>
                      <p:cNvPr id="0" name="Picture 65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5" y="4041775"/>
                        <a:ext cx="857250" cy="50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750003"/>
              </p:ext>
            </p:extLst>
          </p:nvPr>
        </p:nvGraphicFramePr>
        <p:xfrm>
          <a:off x="3752425" y="5071870"/>
          <a:ext cx="317500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6" name="Equation" r:id="rId16" imgW="126835" imgH="139518" progId="Equation.DSMT4">
                  <p:embed/>
                </p:oleObj>
              </mc:Choice>
              <mc:Fallback>
                <p:oleObj name="Equation" r:id="rId16" imgW="126835" imgH="139518" progId="Equation.DSMT4">
                  <p:embed/>
                  <p:pic>
                    <p:nvPicPr>
                      <p:cNvPr id="0" name="Picture 65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2425" y="5071870"/>
                        <a:ext cx="317500" cy="350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/>
          <p:cNvCxnSpPr/>
          <p:nvPr/>
        </p:nvCxnSpPr>
        <p:spPr>
          <a:xfrm>
            <a:off x="2356103" y="4030661"/>
            <a:ext cx="0" cy="1452472"/>
          </a:xfrm>
          <a:prstGeom prst="line">
            <a:avLst/>
          </a:prstGeom>
          <a:ln w="57150">
            <a:solidFill>
              <a:srgbClr val="024A0B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455849"/>
              </p:ext>
            </p:extLst>
          </p:nvPr>
        </p:nvGraphicFramePr>
        <p:xfrm>
          <a:off x="2065672" y="5483133"/>
          <a:ext cx="603250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7" name="Equation" r:id="rId18" imgW="241195" imgH="203112" progId="Equation.DSMT4">
                  <p:embed/>
                </p:oleObj>
              </mc:Choice>
              <mc:Fallback>
                <p:oleObj name="Equation" r:id="rId18" imgW="241195" imgH="203112" progId="Equation.DSMT4">
                  <p:embed/>
                  <p:pic>
                    <p:nvPicPr>
                      <p:cNvPr id="0" name="Picture 65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5672" y="5483133"/>
                        <a:ext cx="603250" cy="50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Connector 42"/>
          <p:cNvCxnSpPr/>
          <p:nvPr/>
        </p:nvCxnSpPr>
        <p:spPr>
          <a:xfrm>
            <a:off x="1736601" y="4801029"/>
            <a:ext cx="1261393" cy="0"/>
          </a:xfrm>
          <a:prstGeom prst="line">
            <a:avLst/>
          </a:prstGeom>
          <a:ln w="63500">
            <a:solidFill>
              <a:srgbClr val="4110F6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9651232"/>
              </p:ext>
            </p:extLst>
          </p:nvPr>
        </p:nvGraphicFramePr>
        <p:xfrm>
          <a:off x="4998923" y="2630423"/>
          <a:ext cx="3186112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8" name="Equation" r:id="rId20" imgW="1371600" imgH="228600" progId="Equation.DSMT4">
                  <p:embed/>
                </p:oleObj>
              </mc:Choice>
              <mc:Fallback>
                <p:oleObj name="Equation" r:id="rId20" imgW="1371600" imgH="228600" progId="Equation.DSMT4">
                  <p:embed/>
                  <p:pic>
                    <p:nvPicPr>
                      <p:cNvPr id="0" name="Picture 65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8923" y="2630423"/>
                        <a:ext cx="3186112" cy="53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8238704"/>
              </p:ext>
            </p:extLst>
          </p:nvPr>
        </p:nvGraphicFramePr>
        <p:xfrm>
          <a:off x="2883992" y="5467914"/>
          <a:ext cx="120967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9" name="Equation" r:id="rId22" imgW="520700" imgH="228600" progId="Equation.DSMT4">
                  <p:embed/>
                </p:oleObj>
              </mc:Choice>
              <mc:Fallback>
                <p:oleObj name="Equation" r:id="rId22" imgW="520700" imgH="228600" progId="Equation.DSMT4">
                  <p:embed/>
                  <p:pic>
                    <p:nvPicPr>
                      <p:cNvPr id="0" name="Picture 65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3992" y="5467914"/>
                        <a:ext cx="1209675" cy="53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0998637"/>
              </p:ext>
            </p:extLst>
          </p:nvPr>
        </p:nvGraphicFramePr>
        <p:xfrm>
          <a:off x="823293" y="5477644"/>
          <a:ext cx="11811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0" name="Equation" r:id="rId24" imgW="508000" imgH="228600" progId="Equation.DSMT4">
                  <p:embed/>
                </p:oleObj>
              </mc:Choice>
              <mc:Fallback>
                <p:oleObj name="Equation" r:id="rId24" imgW="508000" imgH="228600" progId="Equation.DSMT4">
                  <p:embed/>
                  <p:pic>
                    <p:nvPicPr>
                      <p:cNvPr id="0" name="Picture 65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3293" y="5477644"/>
                        <a:ext cx="1181100" cy="53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/>
          <p:cNvCxnSpPr/>
          <p:nvPr/>
        </p:nvCxnSpPr>
        <p:spPr>
          <a:xfrm>
            <a:off x="2923224" y="4030661"/>
            <a:ext cx="0" cy="1452472"/>
          </a:xfrm>
          <a:prstGeom prst="line">
            <a:avLst/>
          </a:prstGeom>
          <a:ln w="50800">
            <a:solidFill>
              <a:schemeClr val="tx1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1761998" y="4030661"/>
            <a:ext cx="0" cy="1452472"/>
          </a:xfrm>
          <a:prstGeom prst="line">
            <a:avLst/>
          </a:prstGeom>
          <a:ln w="50800">
            <a:solidFill>
              <a:schemeClr val="tx1"/>
            </a:solidFill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392703"/>
              </p:ext>
            </p:extLst>
          </p:nvPr>
        </p:nvGraphicFramePr>
        <p:xfrm>
          <a:off x="3452928" y="2108150"/>
          <a:ext cx="120967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1" name="Equation" r:id="rId26" imgW="520700" imgH="228600" progId="Equation.DSMT4">
                  <p:embed/>
                </p:oleObj>
              </mc:Choice>
              <mc:Fallback>
                <p:oleObj name="Equation" r:id="rId26" imgW="520700" imgH="228600" progId="Equation.DSMT4">
                  <p:embed/>
                  <p:pic>
                    <p:nvPicPr>
                      <p:cNvPr id="0" name="Picture 65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2928" y="2108150"/>
                        <a:ext cx="1209675" cy="53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19241"/>
              </p:ext>
            </p:extLst>
          </p:nvPr>
        </p:nvGraphicFramePr>
        <p:xfrm>
          <a:off x="829126" y="2126788"/>
          <a:ext cx="11811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2" name="Equation" r:id="rId28" imgW="508000" imgH="228600" progId="Equation.DSMT4">
                  <p:embed/>
                </p:oleObj>
              </mc:Choice>
              <mc:Fallback>
                <p:oleObj name="Equation" r:id="rId28" imgW="508000" imgH="228600" progId="Equation.DSMT4">
                  <p:embed/>
                  <p:pic>
                    <p:nvPicPr>
                      <p:cNvPr id="0" name="Picture 65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9126" y="2126788"/>
                        <a:ext cx="1181100" cy="53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Прямоугольник 37"/>
          <p:cNvSpPr/>
          <p:nvPr/>
        </p:nvSpPr>
        <p:spPr>
          <a:xfrm>
            <a:off x="221694" y="6021288"/>
            <a:ext cx="8500439" cy="769441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Arial" pitchFamily="34" charset="0"/>
                <a:cs typeface="Arial" pitchFamily="34" charset="0"/>
              </a:rPr>
              <a:t>Дисперсия тем больше, чем больше вероятность получить значения </a:t>
            </a:r>
            <a:r>
              <a:rPr lang="en-US" sz="2200" i="1" dirty="0">
                <a:latin typeface="Arial" pitchFamily="34" charset="0"/>
                <a:cs typeface="Arial" pitchFamily="34" charset="0"/>
              </a:rPr>
              <a:t>x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заметно отличающиеся от среднего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37">
            <a:extLst>
              <a:ext uri="{FF2B5EF4-FFF2-40B4-BE49-F238E27FC236}">
                <a16:creationId xmlns:a16="http://schemas.microsoft.com/office/drawing/2014/main" xmlns="" id="{4D4029AF-BA57-3331-95F4-C3B87C36A9E8}"/>
              </a:ext>
            </a:extLst>
          </p:cNvPr>
          <p:cNvSpPr/>
          <p:nvPr/>
        </p:nvSpPr>
        <p:spPr>
          <a:xfrm>
            <a:off x="4998923" y="1445944"/>
            <a:ext cx="401733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Интервал, где с большой вероятностью обнаруживается </a:t>
            </a:r>
          </a:p>
        </p:txBody>
      </p:sp>
      <p:graphicFrame>
        <p:nvGraphicFramePr>
          <p:cNvPr id="5" name="Object 13">
            <a:extLst>
              <a:ext uri="{FF2B5EF4-FFF2-40B4-BE49-F238E27FC236}">
                <a16:creationId xmlns:a16="http://schemas.microsoft.com/office/drawing/2014/main" xmlns="" id="{8C3341A3-AAB7-F9C3-8174-AA36CFFAFD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7075694"/>
              </p:ext>
            </p:extLst>
          </p:nvPr>
        </p:nvGraphicFramePr>
        <p:xfrm>
          <a:off x="7339741" y="2187446"/>
          <a:ext cx="3175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3" name="Equation" r:id="rId30" imgW="126835" imgH="139518" progId="Equation.DSMT4">
                  <p:embed/>
                </p:oleObj>
              </mc:Choice>
              <mc:Fallback>
                <p:oleObj name="Equation" r:id="rId30" imgW="126835" imgH="139518" progId="Equation.DSMT4">
                  <p:embed/>
                  <p:pic>
                    <p:nvPicPr>
                      <p:cNvPr id="14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9741" y="2187446"/>
                        <a:ext cx="317500" cy="349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477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Добавить слайд – связь с </a:t>
            </a:r>
            <a:r>
              <a:rPr lang="ru-RU" dirty="0" err="1"/>
              <a:t>физпраком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Что такое стандартное отклонение и</a:t>
            </a:r>
          </a:p>
          <a:p>
            <a:r>
              <a:rPr lang="ru-RU" dirty="0"/>
              <a:t>стандартное отклонение среднего, вычисленные по конечному набору значений случайной величины (по выборке)</a:t>
            </a:r>
          </a:p>
        </p:txBody>
      </p:sp>
    </p:spTree>
    <p:extLst>
      <p:ext uri="{BB962C8B-B14F-4D97-AF65-F5344CB8AC3E}">
        <p14:creationId xmlns:p14="http://schemas.microsoft.com/office/powerpoint/2010/main" val="40444445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674" name="Picture 522" descr="D:\documentsECLbureau\CondMatter\Molecule\LecturePPT\fig_im\fig_dispersion_difference_dist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534995" cy="3732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-180528" y="116632"/>
            <a:ext cx="9505056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Дисперсия – характерная ширина распределения</a:t>
            </a: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5988919"/>
              </p:ext>
            </p:extLst>
          </p:nvPr>
        </p:nvGraphicFramePr>
        <p:xfrm>
          <a:off x="2481" y="847235"/>
          <a:ext cx="825500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name="Equation" r:id="rId4" imgW="330057" imgH="203112" progId="Equation.DSMT4">
                  <p:embed/>
                </p:oleObj>
              </mc:Choice>
              <mc:Fallback>
                <p:oleObj name="Equation" r:id="rId4" imgW="330057" imgH="203112" progId="Equation.DSMT4">
                  <p:embed/>
                  <p:pic>
                    <p:nvPicPr>
                      <p:cNvPr id="0" name="Picture 18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1" y="847235"/>
                        <a:ext cx="825500" cy="509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9267020"/>
              </p:ext>
            </p:extLst>
          </p:nvPr>
        </p:nvGraphicFramePr>
        <p:xfrm>
          <a:off x="7132837" y="836712"/>
          <a:ext cx="1294839" cy="685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5" name="Equation" r:id="rId6" imgW="431613" imgH="228501" progId="Equation.DSMT4">
                  <p:embed/>
                </p:oleObj>
              </mc:Choice>
              <mc:Fallback>
                <p:oleObj name="Equation" r:id="rId6" imgW="431613" imgH="228501" progId="Equation.DSMT4">
                  <p:embed/>
                  <p:pic>
                    <p:nvPicPr>
                      <p:cNvPr id="0" name="Picture 18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32837" y="836712"/>
                        <a:ext cx="1294839" cy="6855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7464612"/>
              </p:ext>
            </p:extLst>
          </p:nvPr>
        </p:nvGraphicFramePr>
        <p:xfrm>
          <a:off x="2915816" y="777331"/>
          <a:ext cx="1180587" cy="685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Equation" r:id="rId8" imgW="393529" imgH="228501" progId="Equation.DSMT4">
                  <p:embed/>
                </p:oleObj>
              </mc:Choice>
              <mc:Fallback>
                <p:oleObj name="Equation" r:id="rId8" imgW="393529" imgH="228501" progId="Equation.DSMT4">
                  <p:embed/>
                  <p:pic>
                    <p:nvPicPr>
                      <p:cNvPr id="0" name="Picture 18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777331"/>
                        <a:ext cx="1180587" cy="6855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0017051"/>
              </p:ext>
            </p:extLst>
          </p:nvPr>
        </p:nvGraphicFramePr>
        <p:xfrm>
          <a:off x="3995936" y="4091285"/>
          <a:ext cx="1447173" cy="685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7" name="Equation" r:id="rId10" imgW="482391" imgH="228501" progId="Equation.DSMT4">
                  <p:embed/>
                </p:oleObj>
              </mc:Choice>
              <mc:Fallback>
                <p:oleObj name="Equation" r:id="rId10" imgW="482391" imgH="228501" progId="Equation.DSMT4">
                  <p:embed/>
                  <p:pic>
                    <p:nvPicPr>
                      <p:cNvPr id="0" name="Picture 18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936" y="4091285"/>
                        <a:ext cx="1447173" cy="6855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Прямоугольник 37"/>
          <p:cNvSpPr/>
          <p:nvPr/>
        </p:nvSpPr>
        <p:spPr>
          <a:xfrm>
            <a:off x="92885" y="4713907"/>
            <a:ext cx="8943611" cy="2123658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Arial" pitchFamily="34" charset="0"/>
                <a:cs typeface="Arial" pitchFamily="34" charset="0"/>
              </a:rPr>
              <a:t>Распределение с меньшей дисперсией (или стандартным отклонением) уже чем распределение с большей дисперсией. При этом более узкое распределение должно быть выше широкого – условие нормировки.</a:t>
            </a:r>
          </a:p>
          <a:p>
            <a:pPr algn="ctr"/>
            <a:r>
              <a:rPr lang="ru-RU" sz="2200" dirty="0">
                <a:latin typeface="Arial" pitchFamily="34" charset="0"/>
                <a:cs typeface="Arial" pitchFamily="34" charset="0"/>
              </a:rPr>
              <a:t>Можно сказать, что дисперсия – мера «непредсказуемости» случайной величины</a:t>
            </a:r>
          </a:p>
        </p:txBody>
      </p:sp>
    </p:spTree>
    <p:extLst>
      <p:ext uri="{BB962C8B-B14F-4D97-AF65-F5344CB8AC3E}">
        <p14:creationId xmlns:p14="http://schemas.microsoft.com/office/powerpoint/2010/main" val="37260988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:\documentsECLbureau\CondMatter\Molecule\LecturePPT\fig_im\fig_dispersion_difference_scatt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613" y="390973"/>
            <a:ext cx="7387779" cy="3924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16632"/>
            <a:ext cx="84582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Дисперсия – характерный разброс точек</a:t>
            </a: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2653462"/>
              </p:ext>
            </p:extLst>
          </p:nvPr>
        </p:nvGraphicFramePr>
        <p:xfrm>
          <a:off x="414021" y="692696"/>
          <a:ext cx="485571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" name="Equation" r:id="rId4" imgW="139579" imgH="164957" progId="Equation.DSMT4">
                  <p:embed/>
                </p:oleObj>
              </mc:Choice>
              <mc:Fallback>
                <p:oleObj name="Equation" r:id="rId4" imgW="139579" imgH="164957" progId="Equation.DSMT4">
                  <p:embed/>
                  <p:pic>
                    <p:nvPicPr>
                      <p:cNvPr id="0" name="Picture 23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1" y="692696"/>
                        <a:ext cx="485571" cy="5760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047105"/>
              </p:ext>
            </p:extLst>
          </p:nvPr>
        </p:nvGraphicFramePr>
        <p:xfrm>
          <a:off x="7380312" y="620688"/>
          <a:ext cx="5715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0" name="Equation" r:id="rId6" imgW="190500" imgH="228600" progId="Equation.DSMT4">
                  <p:embed/>
                </p:oleObj>
              </mc:Choice>
              <mc:Fallback>
                <p:oleObj name="Equation" r:id="rId6" imgW="190500" imgH="228600" progId="Equation.DSMT4">
                  <p:embed/>
                  <p:pic>
                    <p:nvPicPr>
                      <p:cNvPr id="0" name="Picture 23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0312" y="620688"/>
                        <a:ext cx="571500" cy="68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5895360"/>
              </p:ext>
            </p:extLst>
          </p:nvPr>
        </p:nvGraphicFramePr>
        <p:xfrm>
          <a:off x="3800258" y="643426"/>
          <a:ext cx="532938" cy="685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1" name="Equation" r:id="rId8" imgW="177646" imgH="228402" progId="Equation.DSMT4">
                  <p:embed/>
                </p:oleObj>
              </mc:Choice>
              <mc:Fallback>
                <p:oleObj name="Equation" r:id="rId8" imgW="177646" imgH="228402" progId="Equation.DSMT4">
                  <p:embed/>
                  <p:pic>
                    <p:nvPicPr>
                      <p:cNvPr id="0" name="Picture 23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0258" y="643426"/>
                        <a:ext cx="532938" cy="6852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5440564"/>
              </p:ext>
            </p:extLst>
          </p:nvPr>
        </p:nvGraphicFramePr>
        <p:xfrm>
          <a:off x="3851920" y="4152392"/>
          <a:ext cx="1447173" cy="685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2" name="Equation" r:id="rId10" imgW="482391" imgH="228501" progId="Equation.DSMT4">
                  <p:embed/>
                </p:oleObj>
              </mc:Choice>
              <mc:Fallback>
                <p:oleObj name="Equation" r:id="rId10" imgW="482391" imgH="228501" progId="Equation.DSMT4">
                  <p:embed/>
                  <p:pic>
                    <p:nvPicPr>
                      <p:cNvPr id="0" name="Picture 23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4152392"/>
                        <a:ext cx="1447173" cy="6855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Прямоугольник 37"/>
          <p:cNvSpPr/>
          <p:nvPr/>
        </p:nvSpPr>
        <p:spPr>
          <a:xfrm>
            <a:off x="107504" y="5611306"/>
            <a:ext cx="8988773" cy="1107996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Arial" pitchFamily="34" charset="0"/>
                <a:cs typeface="Arial" pitchFamily="34" charset="0"/>
              </a:rPr>
              <a:t>Разброс точек для распределения с большей дисперсией больше, чем для распределения с меньшей дисперсией. В этом случае это интерпретируется как кучность попаданий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257234"/>
              </p:ext>
            </p:extLst>
          </p:nvPr>
        </p:nvGraphicFramePr>
        <p:xfrm>
          <a:off x="8100392" y="3717032"/>
          <a:ext cx="439737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3" name="Equation" r:id="rId12" imgW="126835" imgH="139518" progId="Equation.DSMT4">
                  <p:embed/>
                </p:oleObj>
              </mc:Choice>
              <mc:Fallback>
                <p:oleObj name="Equation" r:id="rId12" imgW="126835" imgH="139518" progId="Equation.DSMT4">
                  <p:embed/>
                  <p:pic>
                    <p:nvPicPr>
                      <p:cNvPr id="0" name="Picture 23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0392" y="3717032"/>
                        <a:ext cx="439737" cy="487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37"/>
          <p:cNvSpPr/>
          <p:nvPr/>
        </p:nvSpPr>
        <p:spPr>
          <a:xfrm>
            <a:off x="303049" y="4755840"/>
            <a:ext cx="88502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i="1" dirty="0">
                <a:latin typeface="Arial" pitchFamily="34" charset="0"/>
                <a:cs typeface="Arial" pitchFamily="34" charset="0"/>
              </a:rPr>
              <a:t>x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и </a:t>
            </a:r>
            <a:r>
              <a:rPr lang="en-US" sz="2200" i="1" dirty="0">
                <a:latin typeface="Arial" pitchFamily="34" charset="0"/>
                <a:cs typeface="Arial" pitchFamily="34" charset="0"/>
              </a:rPr>
              <a:t>y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координаты точек независимо построены с использованием генератора случайных чисел с заданным распределением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5233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Формулы элементарной комбинаторики</a:t>
            </a:r>
            <a:r>
              <a:rPr lang="en-US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 1</a:t>
            </a:r>
            <a:endParaRPr lang="ru-RU" sz="2800" b="1" kern="0" dirty="0">
              <a:solidFill>
                <a:srgbClr val="0033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Прямоугольник 37"/>
          <p:cNvSpPr/>
          <p:nvPr/>
        </p:nvSpPr>
        <p:spPr>
          <a:xfrm>
            <a:off x="510722" y="787351"/>
            <a:ext cx="78761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Число размещений - это число способов, которыми можно разместить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различных предметов по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местам </a:t>
            </a:r>
          </a:p>
        </p:txBody>
      </p:sp>
      <p:sp>
        <p:nvSpPr>
          <p:cNvPr id="2" name="Rectangle 1"/>
          <p:cNvSpPr/>
          <p:nvPr/>
        </p:nvSpPr>
        <p:spPr>
          <a:xfrm>
            <a:off x="830227" y="1844824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4"/>
          <p:cNvSpPr/>
          <p:nvPr/>
        </p:nvSpPr>
        <p:spPr>
          <a:xfrm>
            <a:off x="1838339" y="1844824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2846451" y="1844824"/>
            <a:ext cx="1008112" cy="7920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5724128" y="1844824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37"/>
          <p:cNvSpPr/>
          <p:nvPr/>
        </p:nvSpPr>
        <p:spPr>
          <a:xfrm>
            <a:off x="510722" y="2852936"/>
            <a:ext cx="78761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Первый произвольный предмет можно поставить на любое из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пустых мест (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способов) 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304746"/>
              </p:ext>
            </p:extLst>
          </p:nvPr>
        </p:nvGraphicFramePr>
        <p:xfrm>
          <a:off x="1267693" y="2049574"/>
          <a:ext cx="207963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9" name="Equation" r:id="rId3" imgW="88707" imgH="164742" progId="Equation.DSMT4">
                  <p:embed/>
                </p:oleObj>
              </mc:Choice>
              <mc:Fallback>
                <p:oleObj name="Equation" r:id="rId3" imgW="88707" imgH="164742" progId="Equation.DSMT4">
                  <p:embed/>
                  <p:pic>
                    <p:nvPicPr>
                      <p:cNvPr id="0" name="Picture 54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7693" y="2049574"/>
                        <a:ext cx="207963" cy="382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3513823"/>
              </p:ext>
            </p:extLst>
          </p:nvPr>
        </p:nvGraphicFramePr>
        <p:xfrm>
          <a:off x="2195736" y="2049463"/>
          <a:ext cx="296863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0" name="Equation" r:id="rId5" imgW="126780" imgH="164814" progId="Equation.DSMT4">
                  <p:embed/>
                </p:oleObj>
              </mc:Choice>
              <mc:Fallback>
                <p:oleObj name="Equation" r:id="rId5" imgW="126780" imgH="164814" progId="Equation.DSMT4">
                  <p:embed/>
                  <p:pic>
                    <p:nvPicPr>
                      <p:cNvPr id="0" name="Picture 54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2049463"/>
                        <a:ext cx="296863" cy="382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836374"/>
              </p:ext>
            </p:extLst>
          </p:nvPr>
        </p:nvGraphicFramePr>
        <p:xfrm>
          <a:off x="3203848" y="2035175"/>
          <a:ext cx="26828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1" name="Equation" r:id="rId7" imgW="114102" imgH="177492" progId="Equation.DSMT4">
                  <p:embed/>
                </p:oleObj>
              </mc:Choice>
              <mc:Fallback>
                <p:oleObj name="Equation" r:id="rId7" imgW="114102" imgH="177492" progId="Equation.DSMT4">
                  <p:embed/>
                  <p:pic>
                    <p:nvPicPr>
                      <p:cNvPr id="0" name="Picture 54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2035175"/>
                        <a:ext cx="268288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518946"/>
              </p:ext>
            </p:extLst>
          </p:nvPr>
        </p:nvGraphicFramePr>
        <p:xfrm>
          <a:off x="4418012" y="2124075"/>
          <a:ext cx="658043" cy="370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2" name="Equation" r:id="rId9" imgW="177569" imgH="101468" progId="Equation.DSMT4">
                  <p:embed/>
                </p:oleObj>
              </mc:Choice>
              <mc:Fallback>
                <p:oleObj name="Equation" r:id="rId9" imgW="177569" imgH="101468" progId="Equation.DSMT4">
                  <p:embed/>
                  <p:pic>
                    <p:nvPicPr>
                      <p:cNvPr id="0" name="Picture 54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8012" y="2124075"/>
                        <a:ext cx="658043" cy="3703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6072737"/>
              </p:ext>
            </p:extLst>
          </p:nvPr>
        </p:nvGraphicFramePr>
        <p:xfrm>
          <a:off x="6073750" y="2078038"/>
          <a:ext cx="298450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3" name="Equation" r:id="rId11" imgW="126835" imgH="139518" progId="Equation.DSMT4">
                  <p:embed/>
                </p:oleObj>
              </mc:Choice>
              <mc:Fallback>
                <p:oleObj name="Equation" r:id="rId11" imgW="126835" imgH="139518" progId="Equation.DSMT4">
                  <p:embed/>
                  <p:pic>
                    <p:nvPicPr>
                      <p:cNvPr id="0" name="Picture 54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3750" y="2078038"/>
                        <a:ext cx="298450" cy="325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830227" y="3861048"/>
            <a:ext cx="1008112" cy="792088"/>
          </a:xfrm>
          <a:prstGeom prst="rect">
            <a:avLst/>
          </a:prstGeom>
          <a:solidFill>
            <a:srgbClr val="00B050"/>
          </a:solidFill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838339" y="3861048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2846451" y="3861048"/>
            <a:ext cx="1008112" cy="79208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16"/>
          <p:cNvSpPr/>
          <p:nvPr/>
        </p:nvSpPr>
        <p:spPr>
          <a:xfrm>
            <a:off x="5724128" y="3861048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0738420"/>
              </p:ext>
            </p:extLst>
          </p:nvPr>
        </p:nvGraphicFramePr>
        <p:xfrm>
          <a:off x="1267693" y="4065798"/>
          <a:ext cx="207963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4" name="Equation" r:id="rId13" imgW="88707" imgH="164742" progId="Equation.DSMT4">
                  <p:embed/>
                </p:oleObj>
              </mc:Choice>
              <mc:Fallback>
                <p:oleObj name="Equation" r:id="rId13" imgW="88707" imgH="164742" progId="Equation.DSMT4">
                  <p:embed/>
                  <p:pic>
                    <p:nvPicPr>
                      <p:cNvPr id="0" name="Picture 54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7693" y="4065798"/>
                        <a:ext cx="207963" cy="382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6559402"/>
              </p:ext>
            </p:extLst>
          </p:nvPr>
        </p:nvGraphicFramePr>
        <p:xfrm>
          <a:off x="2195736" y="4065687"/>
          <a:ext cx="296863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5" name="Equation" r:id="rId15" imgW="126780" imgH="164814" progId="Equation.DSMT4">
                  <p:embed/>
                </p:oleObj>
              </mc:Choice>
              <mc:Fallback>
                <p:oleObj name="Equation" r:id="rId15" imgW="126780" imgH="164814" progId="Equation.DSMT4">
                  <p:embed/>
                  <p:pic>
                    <p:nvPicPr>
                      <p:cNvPr id="0" name="Picture 54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4065687"/>
                        <a:ext cx="296863" cy="382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3985240"/>
              </p:ext>
            </p:extLst>
          </p:nvPr>
        </p:nvGraphicFramePr>
        <p:xfrm>
          <a:off x="3203848" y="4051399"/>
          <a:ext cx="26828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6" name="Equation" r:id="rId17" imgW="114102" imgH="177492" progId="Equation.DSMT4">
                  <p:embed/>
                </p:oleObj>
              </mc:Choice>
              <mc:Fallback>
                <p:oleObj name="Equation" r:id="rId17" imgW="114102" imgH="177492" progId="Equation.DSMT4">
                  <p:embed/>
                  <p:pic>
                    <p:nvPicPr>
                      <p:cNvPr id="0" name="Picture 54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4051399"/>
                        <a:ext cx="268288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2820592"/>
              </p:ext>
            </p:extLst>
          </p:nvPr>
        </p:nvGraphicFramePr>
        <p:xfrm>
          <a:off x="4418012" y="4140299"/>
          <a:ext cx="658043" cy="370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7" name="Equation" r:id="rId19" imgW="177569" imgH="101468" progId="Equation.DSMT4">
                  <p:embed/>
                </p:oleObj>
              </mc:Choice>
              <mc:Fallback>
                <p:oleObj name="Equation" r:id="rId19" imgW="177569" imgH="101468" progId="Equation.DSMT4">
                  <p:embed/>
                  <p:pic>
                    <p:nvPicPr>
                      <p:cNvPr id="0" name="Picture 54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8012" y="4140299"/>
                        <a:ext cx="658043" cy="3703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648106"/>
              </p:ext>
            </p:extLst>
          </p:nvPr>
        </p:nvGraphicFramePr>
        <p:xfrm>
          <a:off x="6073750" y="4094262"/>
          <a:ext cx="298450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8" name="Equation" r:id="rId21" imgW="126835" imgH="139518" progId="Equation.DSMT4">
                  <p:embed/>
                </p:oleObj>
              </mc:Choice>
              <mc:Fallback>
                <p:oleObj name="Equation" r:id="rId21" imgW="126835" imgH="139518" progId="Equation.DSMT4">
                  <p:embed/>
                  <p:pic>
                    <p:nvPicPr>
                      <p:cNvPr id="0" name="Picture 54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3750" y="4094262"/>
                        <a:ext cx="298450" cy="325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Прямоугольник 37"/>
          <p:cNvSpPr/>
          <p:nvPr/>
        </p:nvSpPr>
        <p:spPr>
          <a:xfrm>
            <a:off x="510722" y="4869160"/>
            <a:ext cx="78761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Второй из оставшихся предметов можно разместить на любое из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n-1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пустых мест (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n(n-1)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способов) и т.д.</a:t>
            </a: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4577077"/>
              </p:ext>
            </p:extLst>
          </p:nvPr>
        </p:nvGraphicFramePr>
        <p:xfrm>
          <a:off x="598909" y="5805264"/>
          <a:ext cx="5629275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9" name="Equation" r:id="rId23" imgW="1841500" imgH="241300" progId="Equation.DSMT4">
                  <p:embed/>
                </p:oleObj>
              </mc:Choice>
              <mc:Fallback>
                <p:oleObj name="Equation" r:id="rId23" imgW="1841500" imgH="241300" progId="Equation.DSMT4">
                  <p:embed/>
                  <p:pic>
                    <p:nvPicPr>
                      <p:cNvPr id="0" name="Picture 54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909" y="5805264"/>
                        <a:ext cx="5629275" cy="731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91703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Пример размещений для </a:t>
            </a:r>
            <a:r>
              <a:rPr lang="en-US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n = 3</a:t>
            </a:r>
            <a:endParaRPr lang="ru-RU" sz="2800" b="1" kern="0" dirty="0">
              <a:solidFill>
                <a:srgbClr val="0033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14203" y="1052736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4"/>
          <p:cNvSpPr/>
          <p:nvPr/>
        </p:nvSpPr>
        <p:spPr>
          <a:xfrm>
            <a:off x="1622315" y="1052736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2630427" y="1052736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9041778"/>
              </p:ext>
            </p:extLst>
          </p:nvPr>
        </p:nvGraphicFramePr>
        <p:xfrm>
          <a:off x="2608263" y="5930900"/>
          <a:ext cx="3611562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name="Equation" r:id="rId3" imgW="1180588" imgH="241195" progId="Equation.DSMT4">
                  <p:embed/>
                </p:oleObj>
              </mc:Choice>
              <mc:Fallback>
                <p:oleObj name="Equation" r:id="rId3" imgW="1180588" imgH="241195" progId="Equation.DSMT4">
                  <p:embed/>
                  <p:pic>
                    <p:nvPicPr>
                      <p:cNvPr id="0" name="Picture 4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8263" y="5930900"/>
                        <a:ext cx="3611562" cy="733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899592" y="1232756"/>
            <a:ext cx="437334" cy="43204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Isosceles Triangle 25"/>
          <p:cNvSpPr/>
          <p:nvPr/>
        </p:nvSpPr>
        <p:spPr>
          <a:xfrm>
            <a:off x="1816059" y="1232756"/>
            <a:ext cx="581350" cy="432048"/>
          </a:xfrm>
          <a:prstGeom prst="triangl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Oval 26"/>
          <p:cNvSpPr/>
          <p:nvPr/>
        </p:nvSpPr>
        <p:spPr>
          <a:xfrm>
            <a:off x="2918459" y="1232756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27"/>
          <p:cNvSpPr/>
          <p:nvPr/>
        </p:nvSpPr>
        <p:spPr>
          <a:xfrm>
            <a:off x="4932040" y="1052736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Rectangle 28"/>
          <p:cNvSpPr/>
          <p:nvPr/>
        </p:nvSpPr>
        <p:spPr>
          <a:xfrm>
            <a:off x="5940152" y="1052736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29"/>
          <p:cNvSpPr/>
          <p:nvPr/>
        </p:nvSpPr>
        <p:spPr>
          <a:xfrm>
            <a:off x="6948264" y="1052736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Rectangle 30"/>
          <p:cNvSpPr/>
          <p:nvPr/>
        </p:nvSpPr>
        <p:spPr>
          <a:xfrm>
            <a:off x="6225541" y="1232756"/>
            <a:ext cx="437334" cy="43204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Isosceles Triangle 31"/>
          <p:cNvSpPr/>
          <p:nvPr/>
        </p:nvSpPr>
        <p:spPr>
          <a:xfrm>
            <a:off x="5145421" y="1196752"/>
            <a:ext cx="581350" cy="432048"/>
          </a:xfrm>
          <a:prstGeom prst="triangl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Oval 32"/>
          <p:cNvSpPr/>
          <p:nvPr/>
        </p:nvSpPr>
        <p:spPr>
          <a:xfrm>
            <a:off x="7236296" y="1232756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Rectangle 33"/>
          <p:cNvSpPr/>
          <p:nvPr/>
        </p:nvSpPr>
        <p:spPr>
          <a:xfrm>
            <a:off x="614203" y="2204864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Rectangle 34"/>
          <p:cNvSpPr/>
          <p:nvPr/>
        </p:nvSpPr>
        <p:spPr>
          <a:xfrm>
            <a:off x="1622315" y="2204864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Rectangle 35"/>
          <p:cNvSpPr/>
          <p:nvPr/>
        </p:nvSpPr>
        <p:spPr>
          <a:xfrm>
            <a:off x="2630427" y="2204864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899592" y="2384884"/>
            <a:ext cx="437334" cy="43204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Isosceles Triangle 37"/>
          <p:cNvSpPr/>
          <p:nvPr/>
        </p:nvSpPr>
        <p:spPr>
          <a:xfrm>
            <a:off x="2843808" y="2420888"/>
            <a:ext cx="581350" cy="432048"/>
          </a:xfrm>
          <a:prstGeom prst="triangl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Oval 38"/>
          <p:cNvSpPr/>
          <p:nvPr/>
        </p:nvSpPr>
        <p:spPr>
          <a:xfrm>
            <a:off x="1890710" y="2416013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Rectangle 39"/>
          <p:cNvSpPr/>
          <p:nvPr/>
        </p:nvSpPr>
        <p:spPr>
          <a:xfrm>
            <a:off x="4932040" y="2204864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Rectangle 40"/>
          <p:cNvSpPr/>
          <p:nvPr/>
        </p:nvSpPr>
        <p:spPr>
          <a:xfrm>
            <a:off x="5940152" y="2204864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Rectangle 41"/>
          <p:cNvSpPr/>
          <p:nvPr/>
        </p:nvSpPr>
        <p:spPr>
          <a:xfrm>
            <a:off x="6948264" y="2204864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Rectangle 42"/>
          <p:cNvSpPr/>
          <p:nvPr/>
        </p:nvSpPr>
        <p:spPr>
          <a:xfrm>
            <a:off x="6225541" y="2384884"/>
            <a:ext cx="437334" cy="43204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Isosceles Triangle 43"/>
          <p:cNvSpPr/>
          <p:nvPr/>
        </p:nvSpPr>
        <p:spPr>
          <a:xfrm>
            <a:off x="7205934" y="2340557"/>
            <a:ext cx="581350" cy="432048"/>
          </a:xfrm>
          <a:prstGeom prst="triangl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Oval 44"/>
          <p:cNvSpPr/>
          <p:nvPr/>
        </p:nvSpPr>
        <p:spPr>
          <a:xfrm>
            <a:off x="5220072" y="2384884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Rectangle 45"/>
          <p:cNvSpPr/>
          <p:nvPr/>
        </p:nvSpPr>
        <p:spPr>
          <a:xfrm>
            <a:off x="2819932" y="3501008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Rectangle 46"/>
          <p:cNvSpPr/>
          <p:nvPr/>
        </p:nvSpPr>
        <p:spPr>
          <a:xfrm>
            <a:off x="3828044" y="3501008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Rectangle 47"/>
          <p:cNvSpPr/>
          <p:nvPr/>
        </p:nvSpPr>
        <p:spPr>
          <a:xfrm>
            <a:off x="4836156" y="3501008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Rectangle 48"/>
          <p:cNvSpPr/>
          <p:nvPr/>
        </p:nvSpPr>
        <p:spPr>
          <a:xfrm>
            <a:off x="5138191" y="3681028"/>
            <a:ext cx="437334" cy="43204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Isosceles Triangle 49"/>
          <p:cNvSpPr/>
          <p:nvPr/>
        </p:nvSpPr>
        <p:spPr>
          <a:xfrm>
            <a:off x="3033313" y="3681028"/>
            <a:ext cx="581350" cy="432048"/>
          </a:xfrm>
          <a:prstGeom prst="triangl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Oval 50"/>
          <p:cNvSpPr/>
          <p:nvPr/>
        </p:nvSpPr>
        <p:spPr>
          <a:xfrm>
            <a:off x="4088891" y="3681028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Rectangle 51"/>
          <p:cNvSpPr/>
          <p:nvPr/>
        </p:nvSpPr>
        <p:spPr>
          <a:xfrm>
            <a:off x="2819932" y="4653136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Rectangle 52"/>
          <p:cNvSpPr/>
          <p:nvPr/>
        </p:nvSpPr>
        <p:spPr>
          <a:xfrm>
            <a:off x="3828044" y="4653136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Rectangle 53"/>
          <p:cNvSpPr/>
          <p:nvPr/>
        </p:nvSpPr>
        <p:spPr>
          <a:xfrm>
            <a:off x="4836156" y="4653136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Rectangle 54"/>
          <p:cNvSpPr/>
          <p:nvPr/>
        </p:nvSpPr>
        <p:spPr>
          <a:xfrm>
            <a:off x="5165651" y="4833156"/>
            <a:ext cx="437334" cy="43204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Isosceles Triangle 55"/>
          <p:cNvSpPr/>
          <p:nvPr/>
        </p:nvSpPr>
        <p:spPr>
          <a:xfrm>
            <a:off x="4014240" y="4833156"/>
            <a:ext cx="581350" cy="432048"/>
          </a:xfrm>
          <a:prstGeom prst="triangl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Oval 56"/>
          <p:cNvSpPr/>
          <p:nvPr/>
        </p:nvSpPr>
        <p:spPr>
          <a:xfrm>
            <a:off x="3125068" y="4833156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7593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Формулы элементарной комбинаторики</a:t>
            </a:r>
            <a:r>
              <a:rPr lang="en-US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 2</a:t>
            </a:r>
            <a:endParaRPr lang="ru-RU" sz="2800" b="1" kern="0" dirty="0">
              <a:solidFill>
                <a:srgbClr val="0033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Прямоугольник 37"/>
          <p:cNvSpPr/>
          <p:nvPr/>
        </p:nvSpPr>
        <p:spPr>
          <a:xfrm>
            <a:off x="1" y="787351"/>
            <a:ext cx="914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Число размещений 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m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различных (цветных) предметов по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местам </a:t>
            </a:r>
          </a:p>
        </p:txBody>
      </p:sp>
      <p:sp>
        <p:nvSpPr>
          <p:cNvPr id="2" name="Rectangle 1"/>
          <p:cNvSpPr/>
          <p:nvPr/>
        </p:nvSpPr>
        <p:spPr>
          <a:xfrm>
            <a:off x="1118259" y="1340768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4"/>
          <p:cNvSpPr/>
          <p:nvPr/>
        </p:nvSpPr>
        <p:spPr>
          <a:xfrm>
            <a:off x="2126371" y="1340768"/>
            <a:ext cx="1008112" cy="792088"/>
          </a:xfrm>
          <a:prstGeom prst="rect">
            <a:avLst/>
          </a:prstGeom>
          <a:solidFill>
            <a:srgbClr val="FFC000"/>
          </a:solidFill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3134483" y="1340768"/>
            <a:ext cx="1008112" cy="7920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6012160" y="1340768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37"/>
          <p:cNvSpPr/>
          <p:nvPr/>
        </p:nvSpPr>
        <p:spPr>
          <a:xfrm>
            <a:off x="179512" y="2348880"/>
            <a:ext cx="919069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При каждом размещении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m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предметов остается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–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m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пустых мест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 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9917099"/>
              </p:ext>
            </p:extLst>
          </p:nvPr>
        </p:nvGraphicFramePr>
        <p:xfrm>
          <a:off x="1555725" y="1545518"/>
          <a:ext cx="207963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7" name="Equation" r:id="rId3" imgW="88707" imgH="164742" progId="Equation.DSMT4">
                  <p:embed/>
                </p:oleObj>
              </mc:Choice>
              <mc:Fallback>
                <p:oleObj name="Equation" r:id="rId3" imgW="88707" imgH="164742" progId="Equation.DSMT4">
                  <p:embed/>
                  <p:pic>
                    <p:nvPicPr>
                      <p:cNvPr id="0" name="Picture 54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5725" y="1545518"/>
                        <a:ext cx="207963" cy="382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2466208"/>
              </p:ext>
            </p:extLst>
          </p:nvPr>
        </p:nvGraphicFramePr>
        <p:xfrm>
          <a:off x="2483768" y="1545407"/>
          <a:ext cx="296863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8" name="Equation" r:id="rId5" imgW="126780" imgH="164814" progId="Equation.DSMT4">
                  <p:embed/>
                </p:oleObj>
              </mc:Choice>
              <mc:Fallback>
                <p:oleObj name="Equation" r:id="rId5" imgW="126780" imgH="164814" progId="Equation.DSMT4">
                  <p:embed/>
                  <p:pic>
                    <p:nvPicPr>
                      <p:cNvPr id="0" name="Picture 54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1545407"/>
                        <a:ext cx="296863" cy="382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9625556"/>
              </p:ext>
            </p:extLst>
          </p:nvPr>
        </p:nvGraphicFramePr>
        <p:xfrm>
          <a:off x="3491880" y="1531119"/>
          <a:ext cx="26828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9" name="Equation" r:id="rId7" imgW="114102" imgH="177492" progId="Equation.DSMT4">
                  <p:embed/>
                </p:oleObj>
              </mc:Choice>
              <mc:Fallback>
                <p:oleObj name="Equation" r:id="rId7" imgW="114102" imgH="177492" progId="Equation.DSMT4">
                  <p:embed/>
                  <p:pic>
                    <p:nvPicPr>
                      <p:cNvPr id="0" name="Picture 54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1531119"/>
                        <a:ext cx="268288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889054"/>
              </p:ext>
            </p:extLst>
          </p:nvPr>
        </p:nvGraphicFramePr>
        <p:xfrm>
          <a:off x="4706044" y="1620019"/>
          <a:ext cx="658043" cy="370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0" name="Equation" r:id="rId9" imgW="177569" imgH="101468" progId="Equation.DSMT4">
                  <p:embed/>
                </p:oleObj>
              </mc:Choice>
              <mc:Fallback>
                <p:oleObj name="Equation" r:id="rId9" imgW="177569" imgH="101468" progId="Equation.DSMT4">
                  <p:embed/>
                  <p:pic>
                    <p:nvPicPr>
                      <p:cNvPr id="0" name="Picture 54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6044" y="1620019"/>
                        <a:ext cx="658043" cy="3703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55293"/>
              </p:ext>
            </p:extLst>
          </p:nvPr>
        </p:nvGraphicFramePr>
        <p:xfrm>
          <a:off x="6361782" y="1573982"/>
          <a:ext cx="298450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1" name="Equation" r:id="rId11" imgW="126835" imgH="139518" progId="Equation.DSMT4">
                  <p:embed/>
                </p:oleObj>
              </mc:Choice>
              <mc:Fallback>
                <p:oleObj name="Equation" r:id="rId11" imgW="126835" imgH="139518" progId="Equation.DSMT4">
                  <p:embed/>
                  <p:pic>
                    <p:nvPicPr>
                      <p:cNvPr id="0" name="Picture 54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1782" y="1573982"/>
                        <a:ext cx="298450" cy="325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Прямоугольник 37"/>
          <p:cNvSpPr/>
          <p:nvPr/>
        </p:nvSpPr>
        <p:spPr>
          <a:xfrm>
            <a:off x="323528" y="4797152"/>
            <a:ext cx="787618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Комбинация каждого размещения цветных предметов со всеми размещениями серых предметов даёт размещение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разных предметов (цветные + серые) по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местам 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115616" y="3068960"/>
            <a:ext cx="1008112" cy="792088"/>
          </a:xfrm>
          <a:prstGeom prst="rect">
            <a:avLst/>
          </a:prstGeom>
          <a:solidFill>
            <a:schemeClr val="bg1">
              <a:lumMod val="75000"/>
            </a:schemeClr>
          </a:solidFill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25"/>
          <p:cNvSpPr/>
          <p:nvPr/>
        </p:nvSpPr>
        <p:spPr>
          <a:xfrm>
            <a:off x="2123728" y="3068960"/>
            <a:ext cx="1008112" cy="792088"/>
          </a:xfrm>
          <a:prstGeom prst="rect">
            <a:avLst/>
          </a:prstGeom>
          <a:solidFill>
            <a:srgbClr val="FFC000"/>
          </a:solidFill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26"/>
          <p:cNvSpPr/>
          <p:nvPr/>
        </p:nvSpPr>
        <p:spPr>
          <a:xfrm>
            <a:off x="3131840" y="3068960"/>
            <a:ext cx="1008112" cy="7920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27"/>
          <p:cNvSpPr/>
          <p:nvPr/>
        </p:nvSpPr>
        <p:spPr>
          <a:xfrm>
            <a:off x="6009517" y="3068960"/>
            <a:ext cx="1008112" cy="7920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4978397"/>
              </p:ext>
            </p:extLst>
          </p:nvPr>
        </p:nvGraphicFramePr>
        <p:xfrm>
          <a:off x="1553082" y="3273710"/>
          <a:ext cx="207963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2" name="Equation" r:id="rId13" imgW="88707" imgH="164742" progId="Equation.DSMT4">
                  <p:embed/>
                </p:oleObj>
              </mc:Choice>
              <mc:Fallback>
                <p:oleObj name="Equation" r:id="rId13" imgW="88707" imgH="164742" progId="Equation.DSMT4">
                  <p:embed/>
                  <p:pic>
                    <p:nvPicPr>
                      <p:cNvPr id="0" name="Picture 54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3082" y="3273710"/>
                        <a:ext cx="207963" cy="382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2570367"/>
              </p:ext>
            </p:extLst>
          </p:nvPr>
        </p:nvGraphicFramePr>
        <p:xfrm>
          <a:off x="2481125" y="3273599"/>
          <a:ext cx="296863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3" name="Equation" r:id="rId14" imgW="126780" imgH="164814" progId="Equation.DSMT4">
                  <p:embed/>
                </p:oleObj>
              </mc:Choice>
              <mc:Fallback>
                <p:oleObj name="Equation" r:id="rId14" imgW="126780" imgH="164814" progId="Equation.DSMT4">
                  <p:embed/>
                  <p:pic>
                    <p:nvPicPr>
                      <p:cNvPr id="0" name="Picture 54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1125" y="3273599"/>
                        <a:ext cx="296863" cy="382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625699"/>
              </p:ext>
            </p:extLst>
          </p:nvPr>
        </p:nvGraphicFramePr>
        <p:xfrm>
          <a:off x="3489237" y="3259311"/>
          <a:ext cx="26828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4" name="Equation" r:id="rId15" imgW="114102" imgH="177492" progId="Equation.DSMT4">
                  <p:embed/>
                </p:oleObj>
              </mc:Choice>
              <mc:Fallback>
                <p:oleObj name="Equation" r:id="rId15" imgW="114102" imgH="177492" progId="Equation.DSMT4">
                  <p:embed/>
                  <p:pic>
                    <p:nvPicPr>
                      <p:cNvPr id="0" name="Picture 54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9237" y="3259311"/>
                        <a:ext cx="268288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5833959"/>
              </p:ext>
            </p:extLst>
          </p:nvPr>
        </p:nvGraphicFramePr>
        <p:xfrm>
          <a:off x="4703401" y="3348211"/>
          <a:ext cx="658043" cy="370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5" name="Equation" r:id="rId16" imgW="177569" imgH="101468" progId="Equation.DSMT4">
                  <p:embed/>
                </p:oleObj>
              </mc:Choice>
              <mc:Fallback>
                <p:oleObj name="Equation" r:id="rId16" imgW="177569" imgH="101468" progId="Equation.DSMT4">
                  <p:embed/>
                  <p:pic>
                    <p:nvPicPr>
                      <p:cNvPr id="0" name="Picture 54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3401" y="3348211"/>
                        <a:ext cx="658043" cy="3703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593859"/>
              </p:ext>
            </p:extLst>
          </p:nvPr>
        </p:nvGraphicFramePr>
        <p:xfrm>
          <a:off x="6359139" y="3302174"/>
          <a:ext cx="298450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6" name="Equation" r:id="rId17" imgW="126835" imgH="139518" progId="Equation.DSMT4">
                  <p:embed/>
                </p:oleObj>
              </mc:Choice>
              <mc:Fallback>
                <p:oleObj name="Equation" r:id="rId17" imgW="126835" imgH="139518" progId="Equation.DSMT4">
                  <p:embed/>
                  <p:pic>
                    <p:nvPicPr>
                      <p:cNvPr id="0" name="Picture 54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9139" y="3302174"/>
                        <a:ext cx="298450" cy="325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Прямоугольник 37"/>
          <p:cNvSpPr/>
          <p:nvPr/>
        </p:nvSpPr>
        <p:spPr>
          <a:xfrm>
            <a:off x="323528" y="4005064"/>
            <a:ext cx="782254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На этих пустых местах можно произвести  (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–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m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)! размещений предметов (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- m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)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других (серых) предметов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 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584795"/>
              </p:ext>
            </p:extLst>
          </p:nvPr>
        </p:nvGraphicFramePr>
        <p:xfrm>
          <a:off x="936917" y="5783832"/>
          <a:ext cx="6083355" cy="953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7" name="Equation" r:id="rId18" imgW="2654300" imgH="419100" progId="Equation.DSMT4">
                  <p:embed/>
                </p:oleObj>
              </mc:Choice>
              <mc:Fallback>
                <p:oleObj name="Equation" r:id="rId18" imgW="2654300" imgH="419100" progId="Equation.DSMT4">
                  <p:embed/>
                  <p:pic>
                    <p:nvPicPr>
                      <p:cNvPr id="0" name="Picture 54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6917" y="5783832"/>
                        <a:ext cx="6083355" cy="9533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72409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Пример размещений для </a:t>
            </a:r>
            <a:r>
              <a:rPr lang="en-US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m</a:t>
            </a: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=</a:t>
            </a: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2 </a:t>
            </a: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и </a:t>
            </a:r>
            <a:r>
              <a:rPr lang="en-US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n = 3</a:t>
            </a:r>
            <a:endParaRPr lang="ru-RU" sz="2800" b="1" kern="0" dirty="0">
              <a:solidFill>
                <a:srgbClr val="0033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14203" y="1052736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4"/>
          <p:cNvSpPr/>
          <p:nvPr/>
        </p:nvSpPr>
        <p:spPr>
          <a:xfrm>
            <a:off x="1622315" y="1052736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2630427" y="1052736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6010684"/>
              </p:ext>
            </p:extLst>
          </p:nvPr>
        </p:nvGraphicFramePr>
        <p:xfrm>
          <a:off x="2738438" y="5589588"/>
          <a:ext cx="3462337" cy="109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1" name="Equation" r:id="rId3" imgW="1320480" imgH="419040" progId="Equation.DSMT4">
                  <p:embed/>
                </p:oleObj>
              </mc:Choice>
              <mc:Fallback>
                <p:oleObj name="Equation" r:id="rId3" imgW="1320480" imgH="419040" progId="Equation.DSMT4">
                  <p:embed/>
                  <p:pic>
                    <p:nvPicPr>
                      <p:cNvPr id="0" name="Picture 4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8438" y="5589588"/>
                        <a:ext cx="3462337" cy="1090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899592" y="1232756"/>
            <a:ext cx="437334" cy="43204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Oval 26"/>
          <p:cNvSpPr/>
          <p:nvPr/>
        </p:nvSpPr>
        <p:spPr>
          <a:xfrm>
            <a:off x="2918459" y="1232756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27"/>
          <p:cNvSpPr/>
          <p:nvPr/>
        </p:nvSpPr>
        <p:spPr>
          <a:xfrm>
            <a:off x="4932040" y="1052736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Rectangle 28"/>
          <p:cNvSpPr/>
          <p:nvPr/>
        </p:nvSpPr>
        <p:spPr>
          <a:xfrm>
            <a:off x="5940152" y="1052736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29"/>
          <p:cNvSpPr/>
          <p:nvPr/>
        </p:nvSpPr>
        <p:spPr>
          <a:xfrm>
            <a:off x="6948264" y="1052736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Rectangle 30"/>
          <p:cNvSpPr/>
          <p:nvPr/>
        </p:nvSpPr>
        <p:spPr>
          <a:xfrm>
            <a:off x="6225541" y="1232756"/>
            <a:ext cx="437334" cy="43204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Oval 32"/>
          <p:cNvSpPr/>
          <p:nvPr/>
        </p:nvSpPr>
        <p:spPr>
          <a:xfrm>
            <a:off x="7236296" y="1232756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Rectangle 33"/>
          <p:cNvSpPr/>
          <p:nvPr/>
        </p:nvSpPr>
        <p:spPr>
          <a:xfrm>
            <a:off x="614203" y="2204864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Rectangle 34"/>
          <p:cNvSpPr/>
          <p:nvPr/>
        </p:nvSpPr>
        <p:spPr>
          <a:xfrm>
            <a:off x="1622315" y="2204864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Rectangle 35"/>
          <p:cNvSpPr/>
          <p:nvPr/>
        </p:nvSpPr>
        <p:spPr>
          <a:xfrm>
            <a:off x="2630427" y="2204864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899592" y="2384884"/>
            <a:ext cx="437334" cy="43204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Oval 38"/>
          <p:cNvSpPr/>
          <p:nvPr/>
        </p:nvSpPr>
        <p:spPr>
          <a:xfrm>
            <a:off x="1890710" y="2416013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Rectangle 39"/>
          <p:cNvSpPr/>
          <p:nvPr/>
        </p:nvSpPr>
        <p:spPr>
          <a:xfrm>
            <a:off x="4932040" y="2204864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Rectangle 40"/>
          <p:cNvSpPr/>
          <p:nvPr/>
        </p:nvSpPr>
        <p:spPr>
          <a:xfrm>
            <a:off x="5940152" y="2204864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Rectangle 41"/>
          <p:cNvSpPr/>
          <p:nvPr/>
        </p:nvSpPr>
        <p:spPr>
          <a:xfrm>
            <a:off x="6948264" y="2204864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Rectangle 42"/>
          <p:cNvSpPr/>
          <p:nvPr/>
        </p:nvSpPr>
        <p:spPr>
          <a:xfrm>
            <a:off x="6225541" y="2384884"/>
            <a:ext cx="437334" cy="43204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Oval 44"/>
          <p:cNvSpPr/>
          <p:nvPr/>
        </p:nvSpPr>
        <p:spPr>
          <a:xfrm>
            <a:off x="5220072" y="2384884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Rectangle 45"/>
          <p:cNvSpPr/>
          <p:nvPr/>
        </p:nvSpPr>
        <p:spPr>
          <a:xfrm>
            <a:off x="2819932" y="3501008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Rectangle 46"/>
          <p:cNvSpPr/>
          <p:nvPr/>
        </p:nvSpPr>
        <p:spPr>
          <a:xfrm>
            <a:off x="3828044" y="3501008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Rectangle 47"/>
          <p:cNvSpPr/>
          <p:nvPr/>
        </p:nvSpPr>
        <p:spPr>
          <a:xfrm>
            <a:off x="4836156" y="3501008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Rectangle 48"/>
          <p:cNvSpPr/>
          <p:nvPr/>
        </p:nvSpPr>
        <p:spPr>
          <a:xfrm>
            <a:off x="5138191" y="3681028"/>
            <a:ext cx="437334" cy="43204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Oval 50"/>
          <p:cNvSpPr/>
          <p:nvPr/>
        </p:nvSpPr>
        <p:spPr>
          <a:xfrm>
            <a:off x="4088891" y="3681028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Rectangle 51"/>
          <p:cNvSpPr/>
          <p:nvPr/>
        </p:nvSpPr>
        <p:spPr>
          <a:xfrm>
            <a:off x="2819932" y="4653136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Rectangle 52"/>
          <p:cNvSpPr/>
          <p:nvPr/>
        </p:nvSpPr>
        <p:spPr>
          <a:xfrm>
            <a:off x="3828044" y="4653136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Rectangle 53"/>
          <p:cNvSpPr/>
          <p:nvPr/>
        </p:nvSpPr>
        <p:spPr>
          <a:xfrm>
            <a:off x="4836156" y="4653136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Rectangle 54"/>
          <p:cNvSpPr/>
          <p:nvPr/>
        </p:nvSpPr>
        <p:spPr>
          <a:xfrm>
            <a:off x="5165651" y="4833156"/>
            <a:ext cx="437334" cy="43204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Oval 56"/>
          <p:cNvSpPr/>
          <p:nvPr/>
        </p:nvSpPr>
        <p:spPr>
          <a:xfrm>
            <a:off x="3125068" y="4833156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747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Пример размещений для </a:t>
            </a:r>
            <a:r>
              <a:rPr lang="en-US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m</a:t>
            </a: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=</a:t>
            </a: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 2</a:t>
            </a:r>
            <a:r>
              <a:rPr lang="en-US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и </a:t>
            </a:r>
            <a:r>
              <a:rPr lang="en-US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n = </a:t>
            </a: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4</a:t>
            </a: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28803"/>
              </p:ext>
            </p:extLst>
          </p:nvPr>
        </p:nvGraphicFramePr>
        <p:xfrm>
          <a:off x="2635250" y="5661025"/>
          <a:ext cx="452755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" name="Equation" r:id="rId3" imgW="1727200" imgH="419100" progId="Equation.DSMT4">
                  <p:embed/>
                </p:oleObj>
              </mc:Choice>
              <mc:Fallback>
                <p:oleObj name="Equation" r:id="rId3" imgW="1727200" imgH="419100" progId="Equation.DSMT4">
                  <p:embed/>
                  <p:pic>
                    <p:nvPicPr>
                      <p:cNvPr id="0" name="Picture 4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250" y="5661025"/>
                        <a:ext cx="4527550" cy="1092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>
            <a:spLocks noChangeAspect="1"/>
          </p:cNvSpPr>
          <p:nvPr/>
        </p:nvSpPr>
        <p:spPr>
          <a:xfrm>
            <a:off x="576697" y="902440"/>
            <a:ext cx="393601" cy="388843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>
            <a:off x="1470225" y="904346"/>
            <a:ext cx="388843" cy="3888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Rectangle 43"/>
          <p:cNvSpPr/>
          <p:nvPr/>
        </p:nvSpPr>
        <p:spPr>
          <a:xfrm>
            <a:off x="327924" y="766610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1219073" y="766610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Rectangle 55"/>
          <p:cNvSpPr/>
          <p:nvPr/>
        </p:nvSpPr>
        <p:spPr>
          <a:xfrm>
            <a:off x="2110222" y="764704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3002430" y="764704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Rectangle 62"/>
          <p:cNvSpPr/>
          <p:nvPr/>
        </p:nvSpPr>
        <p:spPr>
          <a:xfrm>
            <a:off x="344742" y="1592796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Rectangle 63"/>
          <p:cNvSpPr/>
          <p:nvPr/>
        </p:nvSpPr>
        <p:spPr>
          <a:xfrm>
            <a:off x="1235891" y="1592796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Rectangle 64"/>
          <p:cNvSpPr/>
          <p:nvPr/>
        </p:nvSpPr>
        <p:spPr>
          <a:xfrm>
            <a:off x="2127040" y="1590890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Rectangle 65"/>
          <p:cNvSpPr/>
          <p:nvPr/>
        </p:nvSpPr>
        <p:spPr>
          <a:xfrm>
            <a:off x="3021172" y="1590890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Rectangle 66"/>
          <p:cNvSpPr/>
          <p:nvPr/>
        </p:nvSpPr>
        <p:spPr>
          <a:xfrm>
            <a:off x="363515" y="2403034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Rectangle 67"/>
          <p:cNvSpPr/>
          <p:nvPr/>
        </p:nvSpPr>
        <p:spPr>
          <a:xfrm>
            <a:off x="1254664" y="2403034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Rectangle 68"/>
          <p:cNvSpPr/>
          <p:nvPr/>
        </p:nvSpPr>
        <p:spPr>
          <a:xfrm>
            <a:off x="2145813" y="2401128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Rectangle 69"/>
          <p:cNvSpPr/>
          <p:nvPr/>
        </p:nvSpPr>
        <p:spPr>
          <a:xfrm>
            <a:off x="3039945" y="2401128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Rectangle 70"/>
          <p:cNvSpPr/>
          <p:nvPr/>
        </p:nvSpPr>
        <p:spPr>
          <a:xfrm>
            <a:off x="344742" y="3235598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Rectangle 71"/>
          <p:cNvSpPr/>
          <p:nvPr/>
        </p:nvSpPr>
        <p:spPr>
          <a:xfrm>
            <a:off x="1235891" y="3235598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Rectangle 72"/>
          <p:cNvSpPr/>
          <p:nvPr/>
        </p:nvSpPr>
        <p:spPr>
          <a:xfrm>
            <a:off x="2127040" y="3233692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Rectangle 73"/>
          <p:cNvSpPr/>
          <p:nvPr/>
        </p:nvSpPr>
        <p:spPr>
          <a:xfrm>
            <a:off x="3021172" y="3233692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Rectangle 78"/>
          <p:cNvSpPr/>
          <p:nvPr/>
        </p:nvSpPr>
        <p:spPr>
          <a:xfrm>
            <a:off x="355060" y="4059218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Rectangle 79"/>
          <p:cNvSpPr/>
          <p:nvPr/>
        </p:nvSpPr>
        <p:spPr>
          <a:xfrm>
            <a:off x="1246209" y="4059218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Rectangle 80"/>
          <p:cNvSpPr/>
          <p:nvPr/>
        </p:nvSpPr>
        <p:spPr>
          <a:xfrm>
            <a:off x="2137358" y="4057312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Rectangle 81"/>
          <p:cNvSpPr/>
          <p:nvPr/>
        </p:nvSpPr>
        <p:spPr>
          <a:xfrm>
            <a:off x="3031490" y="4057312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Rectangle 82"/>
          <p:cNvSpPr/>
          <p:nvPr/>
        </p:nvSpPr>
        <p:spPr>
          <a:xfrm>
            <a:off x="356716" y="4851306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Rectangle 83"/>
          <p:cNvSpPr/>
          <p:nvPr/>
        </p:nvSpPr>
        <p:spPr>
          <a:xfrm>
            <a:off x="1247865" y="4851306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Rectangle 84"/>
          <p:cNvSpPr/>
          <p:nvPr/>
        </p:nvSpPr>
        <p:spPr>
          <a:xfrm>
            <a:off x="2139014" y="4849400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Rectangle 85"/>
          <p:cNvSpPr/>
          <p:nvPr/>
        </p:nvSpPr>
        <p:spPr>
          <a:xfrm>
            <a:off x="3033146" y="4849400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Rectangle 86"/>
          <p:cNvSpPr/>
          <p:nvPr/>
        </p:nvSpPr>
        <p:spPr>
          <a:xfrm>
            <a:off x="4862979" y="720711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Rectangle 87"/>
          <p:cNvSpPr/>
          <p:nvPr/>
        </p:nvSpPr>
        <p:spPr>
          <a:xfrm>
            <a:off x="5754128" y="720711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6645277" y="718805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Rectangle 89"/>
          <p:cNvSpPr/>
          <p:nvPr/>
        </p:nvSpPr>
        <p:spPr>
          <a:xfrm>
            <a:off x="7530700" y="718805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Rectangle 90"/>
          <p:cNvSpPr/>
          <p:nvPr/>
        </p:nvSpPr>
        <p:spPr>
          <a:xfrm>
            <a:off x="4879797" y="1546897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Rectangle 91"/>
          <p:cNvSpPr/>
          <p:nvPr/>
        </p:nvSpPr>
        <p:spPr>
          <a:xfrm>
            <a:off x="5770946" y="1546897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Rectangle 92"/>
          <p:cNvSpPr/>
          <p:nvPr/>
        </p:nvSpPr>
        <p:spPr>
          <a:xfrm>
            <a:off x="6662095" y="1544991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Rectangle 93"/>
          <p:cNvSpPr/>
          <p:nvPr/>
        </p:nvSpPr>
        <p:spPr>
          <a:xfrm>
            <a:off x="7554303" y="1536282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Rectangle 94"/>
          <p:cNvSpPr/>
          <p:nvPr/>
        </p:nvSpPr>
        <p:spPr>
          <a:xfrm>
            <a:off x="4898570" y="2357135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Rectangle 95"/>
          <p:cNvSpPr/>
          <p:nvPr/>
        </p:nvSpPr>
        <p:spPr>
          <a:xfrm>
            <a:off x="5789719" y="2357135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Rectangle 96"/>
          <p:cNvSpPr/>
          <p:nvPr/>
        </p:nvSpPr>
        <p:spPr>
          <a:xfrm>
            <a:off x="6680868" y="2355229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Rectangle 97"/>
          <p:cNvSpPr/>
          <p:nvPr/>
        </p:nvSpPr>
        <p:spPr>
          <a:xfrm>
            <a:off x="7569283" y="2355229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Rectangle 98"/>
          <p:cNvSpPr/>
          <p:nvPr/>
        </p:nvSpPr>
        <p:spPr>
          <a:xfrm>
            <a:off x="4879797" y="3189699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Rectangle 99"/>
          <p:cNvSpPr/>
          <p:nvPr/>
        </p:nvSpPr>
        <p:spPr>
          <a:xfrm>
            <a:off x="5770946" y="3189699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Rectangle 100"/>
          <p:cNvSpPr/>
          <p:nvPr/>
        </p:nvSpPr>
        <p:spPr>
          <a:xfrm>
            <a:off x="6662095" y="3187793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Rectangle 101"/>
          <p:cNvSpPr/>
          <p:nvPr/>
        </p:nvSpPr>
        <p:spPr>
          <a:xfrm>
            <a:off x="7554303" y="3187793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Rectangle 102"/>
          <p:cNvSpPr/>
          <p:nvPr/>
        </p:nvSpPr>
        <p:spPr>
          <a:xfrm>
            <a:off x="4890115" y="4013319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Rectangle 103"/>
          <p:cNvSpPr/>
          <p:nvPr/>
        </p:nvSpPr>
        <p:spPr>
          <a:xfrm>
            <a:off x="5781264" y="4013319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Rectangle 104"/>
          <p:cNvSpPr/>
          <p:nvPr/>
        </p:nvSpPr>
        <p:spPr>
          <a:xfrm>
            <a:off x="6672413" y="4011413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Rectangle 105"/>
          <p:cNvSpPr/>
          <p:nvPr/>
        </p:nvSpPr>
        <p:spPr>
          <a:xfrm>
            <a:off x="7564621" y="4011413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Rectangle 106"/>
          <p:cNvSpPr/>
          <p:nvPr/>
        </p:nvSpPr>
        <p:spPr>
          <a:xfrm>
            <a:off x="4891771" y="4805407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Rectangle 107"/>
          <p:cNvSpPr/>
          <p:nvPr/>
        </p:nvSpPr>
        <p:spPr>
          <a:xfrm>
            <a:off x="5782920" y="4805407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Rectangle 108"/>
          <p:cNvSpPr/>
          <p:nvPr/>
        </p:nvSpPr>
        <p:spPr>
          <a:xfrm>
            <a:off x="6674069" y="4803501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Rectangle 109"/>
          <p:cNvSpPr/>
          <p:nvPr/>
        </p:nvSpPr>
        <p:spPr>
          <a:xfrm>
            <a:off x="7568201" y="4803501"/>
            <a:ext cx="891149" cy="664316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Rectangle 111"/>
          <p:cNvSpPr>
            <a:spLocks noChangeAspect="1"/>
          </p:cNvSpPr>
          <p:nvPr/>
        </p:nvSpPr>
        <p:spPr>
          <a:xfrm>
            <a:off x="593449" y="1730532"/>
            <a:ext cx="393601" cy="388843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2361374" y="1728626"/>
            <a:ext cx="388843" cy="3888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Rectangle 113"/>
          <p:cNvSpPr>
            <a:spLocks noChangeAspect="1"/>
          </p:cNvSpPr>
          <p:nvPr/>
        </p:nvSpPr>
        <p:spPr>
          <a:xfrm>
            <a:off x="612288" y="2538864"/>
            <a:ext cx="393601" cy="388843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3259198" y="2540770"/>
            <a:ext cx="388843" cy="3888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Rectangle 115"/>
          <p:cNvSpPr>
            <a:spLocks noChangeAspect="1"/>
          </p:cNvSpPr>
          <p:nvPr/>
        </p:nvSpPr>
        <p:spPr>
          <a:xfrm>
            <a:off x="1505394" y="3373334"/>
            <a:ext cx="393601" cy="388843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579075" y="3378336"/>
            <a:ext cx="388843" cy="3888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Rectangle 117"/>
          <p:cNvSpPr>
            <a:spLocks noChangeAspect="1"/>
          </p:cNvSpPr>
          <p:nvPr/>
        </p:nvSpPr>
        <p:spPr>
          <a:xfrm>
            <a:off x="1503437" y="4195048"/>
            <a:ext cx="393601" cy="388843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2350656" y="4196954"/>
            <a:ext cx="388843" cy="3888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Rectangle 119"/>
          <p:cNvSpPr>
            <a:spLocks noChangeAspect="1"/>
          </p:cNvSpPr>
          <p:nvPr/>
        </p:nvSpPr>
        <p:spPr>
          <a:xfrm>
            <a:off x="1520131" y="4987136"/>
            <a:ext cx="393601" cy="388843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3223607" y="4987135"/>
            <a:ext cx="388843" cy="3888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Rectangle 121"/>
          <p:cNvSpPr>
            <a:spLocks noChangeAspect="1"/>
          </p:cNvSpPr>
          <p:nvPr/>
        </p:nvSpPr>
        <p:spPr>
          <a:xfrm>
            <a:off x="6894050" y="858447"/>
            <a:ext cx="393601" cy="388843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5130949" y="886673"/>
            <a:ext cx="388843" cy="3888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Rectangle 123"/>
          <p:cNvSpPr>
            <a:spLocks noChangeAspect="1"/>
          </p:cNvSpPr>
          <p:nvPr/>
        </p:nvSpPr>
        <p:spPr>
          <a:xfrm>
            <a:off x="6891471" y="1696715"/>
            <a:ext cx="393601" cy="388843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Rectangle 124"/>
          <p:cNvSpPr>
            <a:spLocks noChangeAspect="1"/>
          </p:cNvSpPr>
          <p:nvPr/>
        </p:nvSpPr>
        <p:spPr>
          <a:xfrm>
            <a:off x="6891470" y="2510637"/>
            <a:ext cx="393601" cy="388843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Rectangle 125"/>
          <p:cNvSpPr>
            <a:spLocks noChangeAspect="1"/>
          </p:cNvSpPr>
          <p:nvPr/>
        </p:nvSpPr>
        <p:spPr>
          <a:xfrm>
            <a:off x="7773101" y="3327435"/>
            <a:ext cx="393601" cy="388843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Rectangle 126"/>
          <p:cNvSpPr>
            <a:spLocks noChangeAspect="1"/>
          </p:cNvSpPr>
          <p:nvPr/>
        </p:nvSpPr>
        <p:spPr>
          <a:xfrm>
            <a:off x="7791874" y="4149149"/>
            <a:ext cx="393601" cy="388843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Rectangle 127"/>
          <p:cNvSpPr>
            <a:spLocks noChangeAspect="1"/>
          </p:cNvSpPr>
          <p:nvPr/>
        </p:nvSpPr>
        <p:spPr>
          <a:xfrm>
            <a:off x="7811895" y="4987134"/>
            <a:ext cx="393601" cy="388843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6012160" y="1700808"/>
            <a:ext cx="388843" cy="3888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7774428" y="2511689"/>
            <a:ext cx="388843" cy="3888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5149722" y="3378336"/>
            <a:ext cx="388843" cy="3888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6005280" y="4151055"/>
            <a:ext cx="388843" cy="3888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6891470" y="4943143"/>
            <a:ext cx="388843" cy="3888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101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Дискретная случайная величина</a:t>
            </a:r>
          </a:p>
        </p:txBody>
      </p:sp>
      <p:pic>
        <p:nvPicPr>
          <p:cNvPr id="165890" name="Picture 2" descr="C:\Users\Pierre\Downloads\lecutre\photo315179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777" y="1284505"/>
            <a:ext cx="1794520" cy="183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37"/>
          <p:cNvSpPr/>
          <p:nvPr/>
        </p:nvSpPr>
        <p:spPr>
          <a:xfrm>
            <a:off x="5254095" y="765865"/>
            <a:ext cx="270228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Игральная кость</a:t>
            </a:r>
          </a:p>
        </p:txBody>
      </p:sp>
      <p:pic>
        <p:nvPicPr>
          <p:cNvPr id="165891" name="Picture 3" descr="C:\Users\Pierre\Downloads\lecutre\index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3019425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37"/>
          <p:cNvSpPr/>
          <p:nvPr/>
        </p:nvSpPr>
        <p:spPr>
          <a:xfrm>
            <a:off x="1593110" y="824365"/>
            <a:ext cx="135114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Монета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3335525"/>
              </p:ext>
            </p:extLst>
          </p:nvPr>
        </p:nvGraphicFramePr>
        <p:xfrm>
          <a:off x="1328216" y="3373437"/>
          <a:ext cx="108108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5" imgW="431613" imgH="165028" progId="Equation.DSMT4">
                  <p:embed/>
                </p:oleObj>
              </mc:Choice>
              <mc:Fallback>
                <p:oleObj name="Equation" r:id="rId5" imgW="431613" imgH="165028" progId="Equation.DSMT4">
                  <p:embed/>
                  <p:pic>
                    <p:nvPicPr>
                      <p:cNvPr id="0" name="Picture 20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8216" y="3373437"/>
                        <a:ext cx="1081088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7760243"/>
              </p:ext>
            </p:extLst>
          </p:nvPr>
        </p:nvGraphicFramePr>
        <p:xfrm>
          <a:off x="5799138" y="3356992"/>
          <a:ext cx="108108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7" imgW="431425" imgH="177646" progId="Equation.DSMT4">
                  <p:embed/>
                </p:oleObj>
              </mc:Choice>
              <mc:Fallback>
                <p:oleObj name="Equation" r:id="rId7" imgW="431425" imgH="177646" progId="Equation.DSMT4">
                  <p:embed/>
                  <p:pic>
                    <p:nvPicPr>
                      <p:cNvPr id="0" name="Picture 20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9138" y="3356992"/>
                        <a:ext cx="1081087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511506"/>
              </p:ext>
            </p:extLst>
          </p:nvPr>
        </p:nvGraphicFramePr>
        <p:xfrm>
          <a:off x="655691" y="3861048"/>
          <a:ext cx="1874837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9" imgW="748975" imgH="393529" progId="Equation.DSMT4">
                  <p:embed/>
                </p:oleObj>
              </mc:Choice>
              <mc:Fallback>
                <p:oleObj name="Equation" r:id="rId9" imgW="748975" imgH="393529" progId="Equation.DSMT4">
                  <p:embed/>
                  <p:pic>
                    <p:nvPicPr>
                      <p:cNvPr id="0" name="Picture 20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691" y="3861048"/>
                        <a:ext cx="1874837" cy="984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6630904"/>
              </p:ext>
            </p:extLst>
          </p:nvPr>
        </p:nvGraphicFramePr>
        <p:xfrm>
          <a:off x="3779912" y="3861048"/>
          <a:ext cx="4924425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Equation" r:id="rId11" imgW="1968500" imgH="393700" progId="Equation.DSMT4">
                  <p:embed/>
                </p:oleObj>
              </mc:Choice>
              <mc:Fallback>
                <p:oleObj name="Equation" r:id="rId11" imgW="1968500" imgH="393700" progId="Equation.DSMT4">
                  <p:embed/>
                  <p:pic>
                    <p:nvPicPr>
                      <p:cNvPr id="0" name="Picture 20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912" y="3861048"/>
                        <a:ext cx="4924425" cy="984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Прямоугольник 37"/>
          <p:cNvSpPr/>
          <p:nvPr/>
        </p:nvSpPr>
        <p:spPr>
          <a:xfrm>
            <a:off x="467544" y="5134281"/>
            <a:ext cx="78225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Множество случайных событий (исходов опыта) счетно. 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Может быть конечным или бесконечным.</a:t>
            </a:r>
          </a:p>
        </p:txBody>
      </p:sp>
      <p:sp>
        <p:nvSpPr>
          <p:cNvPr id="14" name="Прямоугольник 37"/>
          <p:cNvSpPr/>
          <p:nvPr/>
        </p:nvSpPr>
        <p:spPr>
          <a:xfrm>
            <a:off x="467544" y="6021288"/>
            <a:ext cx="78225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Равновозможные случайные события – события, наступающие с одинаковой вероятностью .</a:t>
            </a:r>
          </a:p>
        </p:txBody>
      </p:sp>
    </p:spTree>
    <p:extLst>
      <p:ext uri="{BB962C8B-B14F-4D97-AF65-F5344CB8AC3E}">
        <p14:creationId xmlns:p14="http://schemas.microsoft.com/office/powerpoint/2010/main" val="13907358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Формулы элементарной комбинаторики</a:t>
            </a:r>
            <a:r>
              <a:rPr lang="en-US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3</a:t>
            </a:r>
          </a:p>
        </p:txBody>
      </p:sp>
      <p:sp>
        <p:nvSpPr>
          <p:cNvPr id="3" name="Прямоугольник 37"/>
          <p:cNvSpPr/>
          <p:nvPr/>
        </p:nvSpPr>
        <p:spPr>
          <a:xfrm>
            <a:off x="288033" y="787351"/>
            <a:ext cx="83884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Число размещений 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m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одинаковых предметов по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местам </a:t>
            </a:r>
          </a:p>
        </p:txBody>
      </p:sp>
      <p:sp>
        <p:nvSpPr>
          <p:cNvPr id="2" name="Rectangle 1"/>
          <p:cNvSpPr/>
          <p:nvPr/>
        </p:nvSpPr>
        <p:spPr>
          <a:xfrm>
            <a:off x="611560" y="1340768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4"/>
          <p:cNvSpPr/>
          <p:nvPr/>
        </p:nvSpPr>
        <p:spPr>
          <a:xfrm>
            <a:off x="1619672" y="1340768"/>
            <a:ext cx="1008112" cy="792088"/>
          </a:xfrm>
          <a:prstGeom prst="rect">
            <a:avLst/>
          </a:prstGeom>
          <a:solidFill>
            <a:srgbClr val="FFC000"/>
          </a:solidFill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2627784" y="1340768"/>
            <a:ext cx="1008112" cy="792088"/>
          </a:xfrm>
          <a:prstGeom prst="rect">
            <a:avLst/>
          </a:prstGeom>
          <a:solidFill>
            <a:srgbClr val="FFC000"/>
          </a:solidFill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6873613" y="1340768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378286"/>
              </p:ext>
            </p:extLst>
          </p:nvPr>
        </p:nvGraphicFramePr>
        <p:xfrm>
          <a:off x="1049026" y="1545518"/>
          <a:ext cx="207963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7" name="Equation" r:id="rId3" imgW="88707" imgH="164742" progId="Equation.DSMT4">
                  <p:embed/>
                </p:oleObj>
              </mc:Choice>
              <mc:Fallback>
                <p:oleObj name="Equation" r:id="rId3" imgW="88707" imgH="164742" progId="Equation.DSMT4">
                  <p:embed/>
                  <p:pic>
                    <p:nvPicPr>
                      <p:cNvPr id="0" name="Picture 34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9026" y="1545518"/>
                        <a:ext cx="207963" cy="382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91565"/>
              </p:ext>
            </p:extLst>
          </p:nvPr>
        </p:nvGraphicFramePr>
        <p:xfrm>
          <a:off x="1977069" y="1545407"/>
          <a:ext cx="296863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8" name="Equation" r:id="rId5" imgW="126780" imgH="164814" progId="Equation.DSMT4">
                  <p:embed/>
                </p:oleObj>
              </mc:Choice>
              <mc:Fallback>
                <p:oleObj name="Equation" r:id="rId5" imgW="126780" imgH="164814" progId="Equation.DSMT4">
                  <p:embed/>
                  <p:pic>
                    <p:nvPicPr>
                      <p:cNvPr id="0" name="Picture 34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7069" y="1545407"/>
                        <a:ext cx="296863" cy="382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778248"/>
              </p:ext>
            </p:extLst>
          </p:nvPr>
        </p:nvGraphicFramePr>
        <p:xfrm>
          <a:off x="2985181" y="1531119"/>
          <a:ext cx="26828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9" name="Equation" r:id="rId7" imgW="114102" imgH="177492" progId="Equation.DSMT4">
                  <p:embed/>
                </p:oleObj>
              </mc:Choice>
              <mc:Fallback>
                <p:oleObj name="Equation" r:id="rId7" imgW="114102" imgH="177492" progId="Equation.DSMT4">
                  <p:embed/>
                  <p:pic>
                    <p:nvPicPr>
                      <p:cNvPr id="0" name="Picture 34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5181" y="1531119"/>
                        <a:ext cx="268288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0925589"/>
              </p:ext>
            </p:extLst>
          </p:nvPr>
        </p:nvGraphicFramePr>
        <p:xfrm>
          <a:off x="6081525" y="1551659"/>
          <a:ext cx="658043" cy="370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0" name="Equation" r:id="rId9" imgW="177569" imgH="101468" progId="Equation.DSMT4">
                  <p:embed/>
                </p:oleObj>
              </mc:Choice>
              <mc:Fallback>
                <p:oleObj name="Equation" r:id="rId9" imgW="177569" imgH="101468" progId="Equation.DSMT4">
                  <p:embed/>
                  <p:pic>
                    <p:nvPicPr>
                      <p:cNvPr id="0" name="Picture 34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1525" y="1551659"/>
                        <a:ext cx="658043" cy="3703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520496"/>
              </p:ext>
            </p:extLst>
          </p:nvPr>
        </p:nvGraphicFramePr>
        <p:xfrm>
          <a:off x="7223235" y="1573982"/>
          <a:ext cx="298450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1" name="Equation" r:id="rId11" imgW="126835" imgH="139518" progId="Equation.DSMT4">
                  <p:embed/>
                </p:oleObj>
              </mc:Choice>
              <mc:Fallback>
                <p:oleObj name="Equation" r:id="rId11" imgW="126835" imgH="139518" progId="Equation.DSMT4">
                  <p:embed/>
                  <p:pic>
                    <p:nvPicPr>
                      <p:cNvPr id="0" name="Picture 34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3235" y="1573982"/>
                        <a:ext cx="298450" cy="325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Прямоугольник 37"/>
          <p:cNvSpPr/>
          <p:nvPr/>
        </p:nvSpPr>
        <p:spPr>
          <a:xfrm>
            <a:off x="323528" y="4243154"/>
            <a:ext cx="787618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Но так как предметы одинаковы, то внутри каждого размещения их можно переставить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m!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способами и при этом ничего не изменится, поэтому ответ</a:t>
            </a:r>
          </a:p>
        </p:txBody>
      </p:sp>
      <p:sp>
        <p:nvSpPr>
          <p:cNvPr id="34" name="Прямоугольник 37"/>
          <p:cNvSpPr/>
          <p:nvPr/>
        </p:nvSpPr>
        <p:spPr>
          <a:xfrm>
            <a:off x="349859" y="2492896"/>
            <a:ext cx="782254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Если бы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m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предметов были разными, то они бы разместились числом способов равным</a:t>
            </a: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9460136"/>
              </p:ext>
            </p:extLst>
          </p:nvPr>
        </p:nvGraphicFramePr>
        <p:xfrm>
          <a:off x="2987824" y="3262337"/>
          <a:ext cx="2008188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2" name="Equation" r:id="rId13" imgW="876300" imgH="419100" progId="Equation.DSMT4">
                  <p:embed/>
                </p:oleObj>
              </mc:Choice>
              <mc:Fallback>
                <p:oleObj name="Equation" r:id="rId13" imgW="876300" imgH="419100" progId="Equation.DSMT4">
                  <p:embed/>
                  <p:pic>
                    <p:nvPicPr>
                      <p:cNvPr id="0" name="Picture 34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3262337"/>
                        <a:ext cx="2008188" cy="954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6342068"/>
              </p:ext>
            </p:extLst>
          </p:nvPr>
        </p:nvGraphicFramePr>
        <p:xfrm>
          <a:off x="2915816" y="5301208"/>
          <a:ext cx="2416175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3" name="Equation" r:id="rId15" imgW="1054100" imgH="419100" progId="Equation.DSMT4">
                  <p:embed/>
                </p:oleObj>
              </mc:Choice>
              <mc:Fallback>
                <p:oleObj name="Equation" r:id="rId15" imgW="1054100" imgH="419100" progId="Equation.DSMT4">
                  <p:embed/>
                  <p:pic>
                    <p:nvPicPr>
                      <p:cNvPr id="0" name="Picture 34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5301208"/>
                        <a:ext cx="2416175" cy="954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Прямоугольник 37"/>
          <p:cNvSpPr/>
          <p:nvPr/>
        </p:nvSpPr>
        <p:spPr>
          <a:xfrm>
            <a:off x="368222" y="6310481"/>
            <a:ext cx="787618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Также это называется числом сочетаний из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по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m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643704" y="1340768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4601689" y="1340768"/>
            <a:ext cx="1008112" cy="792088"/>
          </a:xfrm>
          <a:prstGeom prst="rect">
            <a:avLst/>
          </a:prstGeom>
          <a:solidFill>
            <a:srgbClr val="FFC000"/>
          </a:solidFill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431788"/>
              </p:ext>
            </p:extLst>
          </p:nvPr>
        </p:nvGraphicFramePr>
        <p:xfrm>
          <a:off x="3929063" y="1544638"/>
          <a:ext cx="2984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4" name="Equation" r:id="rId17" imgW="126720" imgH="164880" progId="Equation.DSMT4">
                  <p:embed/>
                </p:oleObj>
              </mc:Choice>
              <mc:Fallback>
                <p:oleObj name="Equation" r:id="rId17" imgW="12672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9063" y="1544638"/>
                        <a:ext cx="298450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9671614"/>
              </p:ext>
            </p:extLst>
          </p:nvPr>
        </p:nvGraphicFramePr>
        <p:xfrm>
          <a:off x="4970463" y="1530350"/>
          <a:ext cx="26828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5" name="Equation" r:id="rId19" imgW="114120" imgH="177480" progId="Equation.DSMT4">
                  <p:embed/>
                </p:oleObj>
              </mc:Choice>
              <mc:Fallback>
                <p:oleObj name="Equation" r:id="rId19" imgW="11412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0463" y="1530350"/>
                        <a:ext cx="268287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70607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Примеры сочетаний</a:t>
            </a:r>
          </a:p>
        </p:txBody>
      </p:sp>
      <p:sp>
        <p:nvSpPr>
          <p:cNvPr id="2" name="Rectangle 1"/>
          <p:cNvSpPr/>
          <p:nvPr/>
        </p:nvSpPr>
        <p:spPr>
          <a:xfrm>
            <a:off x="539552" y="1532082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Rectangle 4"/>
          <p:cNvSpPr/>
          <p:nvPr/>
        </p:nvSpPr>
        <p:spPr>
          <a:xfrm>
            <a:off x="1547664" y="1532082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2555776" y="1532082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5807085"/>
              </p:ext>
            </p:extLst>
          </p:nvPr>
        </p:nvGraphicFramePr>
        <p:xfrm>
          <a:off x="231521" y="5445224"/>
          <a:ext cx="4760913" cy="109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5" name="Equation" r:id="rId3" imgW="1816100" imgH="419100" progId="Equation.DSMT4">
                  <p:embed/>
                </p:oleObj>
              </mc:Choice>
              <mc:Fallback>
                <p:oleObj name="Equation" r:id="rId3" imgW="1816100" imgH="419100" progId="Equation.DSMT4">
                  <p:embed/>
                  <p:pic>
                    <p:nvPicPr>
                      <p:cNvPr id="0" name="Picture 14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521" y="5445224"/>
                        <a:ext cx="4760913" cy="1090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824941" y="1712102"/>
            <a:ext cx="437334" cy="43204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Rectangle 33"/>
          <p:cNvSpPr/>
          <p:nvPr/>
        </p:nvSpPr>
        <p:spPr>
          <a:xfrm>
            <a:off x="539552" y="2684210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Rectangle 34"/>
          <p:cNvSpPr/>
          <p:nvPr/>
        </p:nvSpPr>
        <p:spPr>
          <a:xfrm>
            <a:off x="1547664" y="2684210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Rectangle 35"/>
          <p:cNvSpPr/>
          <p:nvPr/>
        </p:nvSpPr>
        <p:spPr>
          <a:xfrm>
            <a:off x="2555776" y="2684210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824941" y="2864230"/>
            <a:ext cx="437334" cy="43204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Rectangle 45"/>
          <p:cNvSpPr/>
          <p:nvPr/>
        </p:nvSpPr>
        <p:spPr>
          <a:xfrm>
            <a:off x="568441" y="3789040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Rectangle 46"/>
          <p:cNvSpPr/>
          <p:nvPr/>
        </p:nvSpPr>
        <p:spPr>
          <a:xfrm>
            <a:off x="1576553" y="3789040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Rectangle 47"/>
          <p:cNvSpPr/>
          <p:nvPr/>
        </p:nvSpPr>
        <p:spPr>
          <a:xfrm>
            <a:off x="2584665" y="3789040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Rectangle 48"/>
          <p:cNvSpPr/>
          <p:nvPr/>
        </p:nvSpPr>
        <p:spPr>
          <a:xfrm>
            <a:off x="2886700" y="3969060"/>
            <a:ext cx="437334" cy="43204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Rectangle 37"/>
          <p:cNvSpPr/>
          <p:nvPr/>
        </p:nvSpPr>
        <p:spPr>
          <a:xfrm>
            <a:off x="2860639" y="1707630"/>
            <a:ext cx="437334" cy="43204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Rectangle 43"/>
          <p:cNvSpPr/>
          <p:nvPr/>
        </p:nvSpPr>
        <p:spPr>
          <a:xfrm>
            <a:off x="1833053" y="2843992"/>
            <a:ext cx="437334" cy="43204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1861942" y="3979872"/>
            <a:ext cx="437334" cy="43204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2"/>
          <p:cNvSpPr/>
          <p:nvPr/>
        </p:nvSpPr>
        <p:spPr>
          <a:xfrm>
            <a:off x="1115616" y="836712"/>
            <a:ext cx="20473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kern="0" dirty="0">
                <a:latin typeface="Arial" pitchFamily="34" charset="0"/>
                <a:cs typeface="Arial" pitchFamily="34" charset="0"/>
              </a:rPr>
              <a:t>m</a:t>
            </a:r>
            <a:r>
              <a:rPr lang="ru-RU" sz="2400" b="1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kern="0" dirty="0">
                <a:latin typeface="Arial" pitchFamily="34" charset="0"/>
                <a:cs typeface="Arial" pitchFamily="34" charset="0"/>
              </a:rPr>
              <a:t>=</a:t>
            </a:r>
            <a:r>
              <a:rPr lang="ru-RU" sz="2400" b="1" kern="0" dirty="0">
                <a:latin typeface="Arial" pitchFamily="34" charset="0"/>
                <a:cs typeface="Arial" pitchFamily="34" charset="0"/>
              </a:rPr>
              <a:t> 2</a:t>
            </a:r>
            <a:r>
              <a:rPr lang="en-US" sz="2400" b="1" kern="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kern="0" dirty="0">
                <a:latin typeface="Arial" pitchFamily="34" charset="0"/>
                <a:cs typeface="Arial" pitchFamily="34" charset="0"/>
              </a:rPr>
              <a:t>и </a:t>
            </a:r>
            <a:r>
              <a:rPr lang="en-US" sz="2400" b="1" kern="0" dirty="0">
                <a:latin typeface="Arial" pitchFamily="34" charset="0"/>
                <a:cs typeface="Arial" pitchFamily="34" charset="0"/>
              </a:rPr>
              <a:t>n = 3</a:t>
            </a:r>
            <a:endParaRPr lang="ru-RU" sz="2400" dirty="0"/>
          </a:p>
        </p:txBody>
      </p: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8932107"/>
              </p:ext>
            </p:extLst>
          </p:nvPr>
        </p:nvGraphicFramePr>
        <p:xfrm>
          <a:off x="5750371" y="5373216"/>
          <a:ext cx="1963738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6" name="Equation" r:id="rId5" imgW="748975" imgH="241195" progId="Equation.DSMT4">
                  <p:embed/>
                </p:oleObj>
              </mc:Choice>
              <mc:Fallback>
                <p:oleObj name="Equation" r:id="rId5" imgW="748975" imgH="241195" progId="Equation.DSMT4">
                  <p:embed/>
                  <p:pic>
                    <p:nvPicPr>
                      <p:cNvPr id="0" name="Picture 14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0371" y="5373216"/>
                        <a:ext cx="1963738" cy="627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Rectangle 57"/>
          <p:cNvSpPr/>
          <p:nvPr/>
        </p:nvSpPr>
        <p:spPr>
          <a:xfrm>
            <a:off x="5004048" y="1532082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Rectangle 58"/>
          <p:cNvSpPr/>
          <p:nvPr/>
        </p:nvSpPr>
        <p:spPr>
          <a:xfrm>
            <a:off x="6012160" y="1532082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Rectangle 59"/>
          <p:cNvSpPr/>
          <p:nvPr/>
        </p:nvSpPr>
        <p:spPr>
          <a:xfrm>
            <a:off x="7020272" y="1532082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Rectangle 61"/>
          <p:cNvSpPr/>
          <p:nvPr/>
        </p:nvSpPr>
        <p:spPr>
          <a:xfrm>
            <a:off x="5004048" y="2684210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Rectangle 62"/>
          <p:cNvSpPr/>
          <p:nvPr/>
        </p:nvSpPr>
        <p:spPr>
          <a:xfrm>
            <a:off x="6012160" y="2684210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Rectangle 63"/>
          <p:cNvSpPr/>
          <p:nvPr/>
        </p:nvSpPr>
        <p:spPr>
          <a:xfrm>
            <a:off x="7020272" y="2684210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Rectangle 65"/>
          <p:cNvSpPr/>
          <p:nvPr/>
        </p:nvSpPr>
        <p:spPr>
          <a:xfrm>
            <a:off x="5032937" y="3789040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Rectangle 66"/>
          <p:cNvSpPr/>
          <p:nvPr/>
        </p:nvSpPr>
        <p:spPr>
          <a:xfrm>
            <a:off x="6041049" y="3789040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Rectangle 67"/>
          <p:cNvSpPr/>
          <p:nvPr/>
        </p:nvSpPr>
        <p:spPr>
          <a:xfrm>
            <a:off x="7049161" y="3789040"/>
            <a:ext cx="1008112" cy="792088"/>
          </a:xfrm>
          <a:prstGeom prst="rect">
            <a:avLst/>
          </a:prstGeom>
          <a:noFill/>
          <a:ln w="444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Rectangle 72"/>
          <p:cNvSpPr/>
          <p:nvPr/>
        </p:nvSpPr>
        <p:spPr>
          <a:xfrm>
            <a:off x="5580112" y="836712"/>
            <a:ext cx="20473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kern="0" dirty="0">
                <a:latin typeface="Arial" pitchFamily="34" charset="0"/>
                <a:cs typeface="Arial" pitchFamily="34" charset="0"/>
              </a:rPr>
              <a:t>m</a:t>
            </a:r>
            <a:r>
              <a:rPr lang="ru-RU" sz="2400" b="1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kern="0" dirty="0">
                <a:latin typeface="Arial" pitchFamily="34" charset="0"/>
                <a:cs typeface="Arial" pitchFamily="34" charset="0"/>
              </a:rPr>
              <a:t>=</a:t>
            </a:r>
            <a:r>
              <a:rPr lang="ru-RU" sz="2400" b="1" kern="0" dirty="0">
                <a:latin typeface="Arial" pitchFamily="34" charset="0"/>
                <a:cs typeface="Arial" pitchFamily="34" charset="0"/>
              </a:rPr>
              <a:t> 1</a:t>
            </a:r>
            <a:r>
              <a:rPr lang="en-US" sz="2400" b="1" kern="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kern="0" dirty="0">
                <a:latin typeface="Arial" pitchFamily="34" charset="0"/>
                <a:cs typeface="Arial" pitchFamily="34" charset="0"/>
              </a:rPr>
              <a:t>и </a:t>
            </a:r>
            <a:r>
              <a:rPr lang="en-US" sz="2400" b="1" kern="0" dirty="0">
                <a:latin typeface="Arial" pitchFamily="34" charset="0"/>
                <a:cs typeface="Arial" pitchFamily="34" charset="0"/>
              </a:rPr>
              <a:t>n = 3</a:t>
            </a:r>
            <a:endParaRPr lang="ru-RU" sz="2400" dirty="0"/>
          </a:p>
        </p:txBody>
      </p:sp>
      <p:sp>
        <p:nvSpPr>
          <p:cNvPr id="74" name="Oval 73"/>
          <p:cNvSpPr/>
          <p:nvPr/>
        </p:nvSpPr>
        <p:spPr>
          <a:xfrm>
            <a:off x="5292080" y="1712102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Oval 74"/>
          <p:cNvSpPr/>
          <p:nvPr/>
        </p:nvSpPr>
        <p:spPr>
          <a:xfrm>
            <a:off x="6300192" y="2843992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Oval 75"/>
          <p:cNvSpPr/>
          <p:nvPr/>
        </p:nvSpPr>
        <p:spPr>
          <a:xfrm>
            <a:off x="7337193" y="3997143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731979"/>
              </p:ext>
            </p:extLst>
          </p:nvPr>
        </p:nvGraphicFramePr>
        <p:xfrm>
          <a:off x="6266309" y="6165304"/>
          <a:ext cx="931862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7" name="Equation" r:id="rId7" imgW="355138" imgH="177569" progId="Equation.DSMT4">
                  <p:embed/>
                </p:oleObj>
              </mc:Choice>
              <mc:Fallback>
                <p:oleObj name="Equation" r:id="rId7" imgW="355138" imgH="177569" progId="Equation.DSMT4">
                  <p:embed/>
                  <p:pic>
                    <p:nvPicPr>
                      <p:cNvPr id="0" name="Picture 14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6309" y="6165304"/>
                        <a:ext cx="931862" cy="463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66006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Формулы элементарной комбинаторики</a:t>
            </a:r>
            <a:r>
              <a:rPr lang="en-US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4</a:t>
            </a:r>
          </a:p>
        </p:txBody>
      </p:sp>
      <p:sp>
        <p:nvSpPr>
          <p:cNvPr id="3" name="Прямоугольник 37"/>
          <p:cNvSpPr/>
          <p:nvPr/>
        </p:nvSpPr>
        <p:spPr>
          <a:xfrm>
            <a:off x="288033" y="787351"/>
            <a:ext cx="838842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Число сочетаний из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по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m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равно также числу способов, которым можно из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предметов выбрать группу из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m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предметов так, что состав предметов различен, но порядок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следования не имеет значения</a:t>
            </a: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6336458"/>
              </p:ext>
            </p:extLst>
          </p:nvPr>
        </p:nvGraphicFramePr>
        <p:xfrm>
          <a:off x="1567569" y="4581128"/>
          <a:ext cx="5268913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Equation" r:id="rId3" imgW="2298700" imgH="419100" progId="Equation.DSMT4">
                  <p:embed/>
                </p:oleObj>
              </mc:Choice>
              <mc:Fallback>
                <p:oleObj name="Equation" r:id="rId3" imgW="2298700" imgH="419100" progId="Equation.DSMT4">
                  <p:embed/>
                  <p:pic>
                    <p:nvPicPr>
                      <p:cNvPr id="0" name="Picture 5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7569" y="4581128"/>
                        <a:ext cx="5268913" cy="9540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3129197" y="2348880"/>
            <a:ext cx="437334" cy="43204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Isosceles Triangle 18"/>
          <p:cNvSpPr/>
          <p:nvPr/>
        </p:nvSpPr>
        <p:spPr>
          <a:xfrm>
            <a:off x="4045664" y="2348880"/>
            <a:ext cx="581350" cy="432048"/>
          </a:xfrm>
          <a:prstGeom prst="triangl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Oval 19"/>
          <p:cNvSpPr/>
          <p:nvPr/>
        </p:nvSpPr>
        <p:spPr>
          <a:xfrm>
            <a:off x="5148064" y="2348880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1547664" y="3068960"/>
            <a:ext cx="1224136" cy="516632"/>
          </a:xfrm>
          <a:prstGeom prst="straightConnector1">
            <a:avLst/>
          </a:prstGeom>
          <a:ln w="476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792494" y="3861048"/>
            <a:ext cx="437334" cy="43204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Isosceles Triangle 24"/>
          <p:cNvSpPr/>
          <p:nvPr/>
        </p:nvSpPr>
        <p:spPr>
          <a:xfrm>
            <a:off x="1619672" y="3861048"/>
            <a:ext cx="581350" cy="432048"/>
          </a:xfrm>
          <a:prstGeom prst="triangl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Isosceles Triangle 25"/>
          <p:cNvSpPr/>
          <p:nvPr/>
        </p:nvSpPr>
        <p:spPr>
          <a:xfrm>
            <a:off x="3586109" y="3871938"/>
            <a:ext cx="581350" cy="432048"/>
          </a:xfrm>
          <a:prstGeom prst="triangl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Oval 26"/>
          <p:cNvSpPr/>
          <p:nvPr/>
        </p:nvSpPr>
        <p:spPr>
          <a:xfrm>
            <a:off x="4472485" y="3871938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4202026" y="3068960"/>
            <a:ext cx="0" cy="648072"/>
          </a:xfrm>
          <a:prstGeom prst="straightConnector1">
            <a:avLst/>
          </a:prstGeom>
          <a:ln w="476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5652120" y="2996952"/>
            <a:ext cx="1082763" cy="612068"/>
          </a:xfrm>
          <a:prstGeom prst="straightConnector1">
            <a:avLst/>
          </a:prstGeom>
          <a:ln w="476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6084168" y="3871938"/>
            <a:ext cx="437334" cy="43204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6950907" y="3871938"/>
            <a:ext cx="432048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444207" y="2275243"/>
            <a:ext cx="296244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Группы </a:t>
            </a:r>
            <a:endParaRPr lang="en-US" sz="2200" dirty="0">
              <a:latin typeface="Arial" pitchFamily="34" charset="0"/>
              <a:cs typeface="Arial" pitchFamily="34" charset="0"/>
            </a:endParaRPr>
          </a:p>
          <a:p>
            <a:r>
              <a:rPr lang="ru-RU" sz="2200" dirty="0">
                <a:latin typeface="Arial" pitchFamily="34" charset="0"/>
                <a:cs typeface="Arial" pitchFamily="34" charset="0"/>
              </a:rPr>
              <a:t>по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m =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2 предмета </a:t>
            </a:r>
            <a:endParaRPr lang="en-US" sz="2200" dirty="0">
              <a:latin typeface="Arial" pitchFamily="34" charset="0"/>
              <a:cs typeface="Arial" pitchFamily="34" charset="0"/>
            </a:endParaRPr>
          </a:p>
          <a:p>
            <a:r>
              <a:rPr lang="ru-RU" sz="2200" dirty="0">
                <a:latin typeface="Arial" pitchFamily="34" charset="0"/>
                <a:cs typeface="Arial" pitchFamily="34" charset="0"/>
              </a:rPr>
              <a:t>из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=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3 предметов</a:t>
            </a:r>
          </a:p>
        </p:txBody>
      </p:sp>
      <p:sp>
        <p:nvSpPr>
          <p:cNvPr id="39" name="Прямоугольник 37"/>
          <p:cNvSpPr/>
          <p:nvPr/>
        </p:nvSpPr>
        <p:spPr>
          <a:xfrm>
            <a:off x="504057" y="5733256"/>
            <a:ext cx="742137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Число сочетаний не меняется при замене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m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на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n - m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53380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/>
          <p:cNvSpPr/>
          <p:nvPr/>
        </p:nvSpPr>
        <p:spPr>
          <a:xfrm>
            <a:off x="2963483" y="3652320"/>
            <a:ext cx="3422365" cy="553997"/>
          </a:xfrm>
          <a:prstGeom prst="rect">
            <a:avLst/>
          </a:prstGeom>
          <a:pattFill prst="dkUpDiag">
            <a:fgClr>
              <a:schemeClr val="bg1">
                <a:lumMod val="50000"/>
              </a:schemeClr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Статистическая система</a:t>
            </a:r>
          </a:p>
        </p:txBody>
      </p:sp>
      <p:sp>
        <p:nvSpPr>
          <p:cNvPr id="3" name="Прямоугольник 37"/>
          <p:cNvSpPr/>
          <p:nvPr/>
        </p:nvSpPr>
        <p:spPr>
          <a:xfrm>
            <a:off x="288033" y="764704"/>
            <a:ext cx="838842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Система – это конечная область пространства с находящимися в ней физическими объектами исследований. Для нас это сосуд (ящик) с большим количеством молекул. В простейшем случае – идеальный газ</a:t>
            </a:r>
          </a:p>
        </p:txBody>
      </p:sp>
      <p:sp>
        <p:nvSpPr>
          <p:cNvPr id="4" name="Прямоугольник 37"/>
          <p:cNvSpPr/>
          <p:nvPr/>
        </p:nvSpPr>
        <p:spPr>
          <a:xfrm>
            <a:off x="288033" y="2204864"/>
            <a:ext cx="838842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В общем случае стенки ящика могут быть проницаемыми или непроницаемыми для вещества, могут допускать возможность транспорта энергии или нет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75568" y="4214735"/>
            <a:ext cx="1980208" cy="18890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Oval 12"/>
          <p:cNvSpPr/>
          <p:nvPr/>
        </p:nvSpPr>
        <p:spPr>
          <a:xfrm>
            <a:off x="2100772" y="5343340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Oval 13"/>
          <p:cNvSpPr/>
          <p:nvPr/>
        </p:nvSpPr>
        <p:spPr>
          <a:xfrm>
            <a:off x="1277652" y="4643564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Oval 14"/>
          <p:cNvSpPr/>
          <p:nvPr/>
        </p:nvSpPr>
        <p:spPr>
          <a:xfrm>
            <a:off x="850012" y="5096840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Oval 15"/>
          <p:cNvSpPr/>
          <p:nvPr/>
        </p:nvSpPr>
        <p:spPr>
          <a:xfrm>
            <a:off x="1331652" y="5235340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Oval 16"/>
          <p:cNvSpPr/>
          <p:nvPr/>
        </p:nvSpPr>
        <p:spPr>
          <a:xfrm>
            <a:off x="2231752" y="4652314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Oval 17"/>
          <p:cNvSpPr/>
          <p:nvPr/>
        </p:nvSpPr>
        <p:spPr>
          <a:xfrm>
            <a:off x="791592" y="4436975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Oval 18"/>
          <p:cNvSpPr/>
          <p:nvPr/>
        </p:nvSpPr>
        <p:spPr>
          <a:xfrm>
            <a:off x="1717247" y="4981492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Oval 19"/>
          <p:cNvSpPr/>
          <p:nvPr/>
        </p:nvSpPr>
        <p:spPr>
          <a:xfrm>
            <a:off x="1835720" y="4434576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Oval 20"/>
          <p:cNvSpPr/>
          <p:nvPr/>
        </p:nvSpPr>
        <p:spPr>
          <a:xfrm>
            <a:off x="1663247" y="4652314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Oval 21"/>
          <p:cNvSpPr/>
          <p:nvPr/>
        </p:nvSpPr>
        <p:spPr>
          <a:xfrm>
            <a:off x="1901713" y="5762934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Oval 22"/>
          <p:cNvSpPr/>
          <p:nvPr/>
        </p:nvSpPr>
        <p:spPr>
          <a:xfrm>
            <a:off x="1673002" y="5348859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Oval 23"/>
          <p:cNvSpPr/>
          <p:nvPr/>
        </p:nvSpPr>
        <p:spPr>
          <a:xfrm>
            <a:off x="1079624" y="5836289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3273453"/>
              </p:ext>
            </p:extLst>
          </p:nvPr>
        </p:nvGraphicFramePr>
        <p:xfrm>
          <a:off x="877465" y="3335491"/>
          <a:ext cx="1269360" cy="354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7" name="Equation" r:id="rId3" imgW="634680" imgH="177480" progId="Equation.DSMT4">
                  <p:embed/>
                </p:oleObj>
              </mc:Choice>
              <mc:Fallback>
                <p:oleObj name="Equation" r:id="rId3" imgW="634680" imgH="177480" progId="Equation.DSMT4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7465" y="3335491"/>
                        <a:ext cx="1269360" cy="3549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2269994"/>
              </p:ext>
            </p:extLst>
          </p:nvPr>
        </p:nvGraphicFramePr>
        <p:xfrm>
          <a:off x="850012" y="3762753"/>
          <a:ext cx="1320480" cy="354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8" name="Equation" r:id="rId5" imgW="660240" imgH="177480" progId="Equation.DSMT4">
                  <p:embed/>
                </p:oleObj>
              </mc:Choice>
              <mc:Fallback>
                <p:oleObj name="Equation" r:id="rId5" imgW="66024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0012" y="3762753"/>
                        <a:ext cx="1320480" cy="3549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Oval 26"/>
          <p:cNvSpPr/>
          <p:nvPr/>
        </p:nvSpPr>
        <p:spPr>
          <a:xfrm>
            <a:off x="1299077" y="4966023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Oval 27"/>
          <p:cNvSpPr/>
          <p:nvPr/>
        </p:nvSpPr>
        <p:spPr>
          <a:xfrm>
            <a:off x="1277652" y="5551992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Oval 28"/>
          <p:cNvSpPr/>
          <p:nvPr/>
        </p:nvSpPr>
        <p:spPr>
          <a:xfrm>
            <a:off x="683837" y="5708934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Rectangle 47"/>
          <p:cNvSpPr/>
          <p:nvPr/>
        </p:nvSpPr>
        <p:spPr>
          <a:xfrm>
            <a:off x="3779912" y="4214735"/>
            <a:ext cx="1980208" cy="18890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Oval 48"/>
          <p:cNvSpPr/>
          <p:nvPr/>
        </p:nvSpPr>
        <p:spPr>
          <a:xfrm>
            <a:off x="5305116" y="5343340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Oval 49"/>
          <p:cNvSpPr/>
          <p:nvPr/>
        </p:nvSpPr>
        <p:spPr>
          <a:xfrm>
            <a:off x="4115042" y="4737022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Oval 50"/>
          <p:cNvSpPr/>
          <p:nvPr/>
        </p:nvSpPr>
        <p:spPr>
          <a:xfrm>
            <a:off x="4054356" y="5096840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Oval 51"/>
          <p:cNvSpPr/>
          <p:nvPr/>
        </p:nvSpPr>
        <p:spPr>
          <a:xfrm>
            <a:off x="4535996" y="5235340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Oval 52"/>
          <p:cNvSpPr/>
          <p:nvPr/>
        </p:nvSpPr>
        <p:spPr>
          <a:xfrm>
            <a:off x="5436096" y="4652314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Oval 53"/>
          <p:cNvSpPr/>
          <p:nvPr/>
        </p:nvSpPr>
        <p:spPr>
          <a:xfrm>
            <a:off x="3995936" y="4436975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Oval 54"/>
          <p:cNvSpPr/>
          <p:nvPr/>
        </p:nvSpPr>
        <p:spPr>
          <a:xfrm>
            <a:off x="4921591" y="4981492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Oval 55"/>
          <p:cNvSpPr/>
          <p:nvPr/>
        </p:nvSpPr>
        <p:spPr>
          <a:xfrm>
            <a:off x="5040064" y="4434576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Oval 56"/>
          <p:cNvSpPr/>
          <p:nvPr/>
        </p:nvSpPr>
        <p:spPr>
          <a:xfrm>
            <a:off x="4867591" y="4652314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Oval 57"/>
          <p:cNvSpPr/>
          <p:nvPr/>
        </p:nvSpPr>
        <p:spPr>
          <a:xfrm>
            <a:off x="5106057" y="5762934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Oval 58"/>
          <p:cNvSpPr/>
          <p:nvPr/>
        </p:nvSpPr>
        <p:spPr>
          <a:xfrm>
            <a:off x="4877346" y="5348859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Oval 59"/>
          <p:cNvSpPr/>
          <p:nvPr/>
        </p:nvSpPr>
        <p:spPr>
          <a:xfrm>
            <a:off x="4283968" y="5836289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Oval 60"/>
          <p:cNvSpPr/>
          <p:nvPr/>
        </p:nvSpPr>
        <p:spPr>
          <a:xfrm>
            <a:off x="4503421" y="4966023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Oval 61"/>
          <p:cNvSpPr/>
          <p:nvPr/>
        </p:nvSpPr>
        <p:spPr>
          <a:xfrm>
            <a:off x="4481996" y="5551992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Oval 62"/>
          <p:cNvSpPr/>
          <p:nvPr/>
        </p:nvSpPr>
        <p:spPr>
          <a:xfrm>
            <a:off x="3888181" y="5708934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Up-Down Arrow 65"/>
          <p:cNvSpPr/>
          <p:nvPr/>
        </p:nvSpPr>
        <p:spPr>
          <a:xfrm>
            <a:off x="4558041" y="3829777"/>
            <a:ext cx="342988" cy="658799"/>
          </a:xfrm>
          <a:prstGeom prst="upDown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7343797"/>
              </p:ext>
            </p:extLst>
          </p:nvPr>
        </p:nvGraphicFramePr>
        <p:xfrm>
          <a:off x="4089116" y="3302521"/>
          <a:ext cx="1270000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9" name="Equation" r:id="rId7" imgW="634680" imgH="177480" progId="Equation.DSMT4">
                  <p:embed/>
                </p:oleObj>
              </mc:Choice>
              <mc:Fallback>
                <p:oleObj name="Equation" r:id="rId7" imgW="6346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9116" y="3302521"/>
                        <a:ext cx="1270000" cy="354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2036678"/>
              </p:ext>
            </p:extLst>
          </p:nvPr>
        </p:nvGraphicFramePr>
        <p:xfrm>
          <a:off x="5055592" y="3748286"/>
          <a:ext cx="1244600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0" name="Equation" r:id="rId9" imgW="622080" imgH="177480" progId="Equation.DSMT4">
                  <p:embed/>
                </p:oleObj>
              </mc:Choice>
              <mc:Fallback>
                <p:oleObj name="Equation" r:id="rId9" imgW="6220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5592" y="3748286"/>
                        <a:ext cx="1244600" cy="3540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Rectangle 69"/>
          <p:cNvSpPr/>
          <p:nvPr/>
        </p:nvSpPr>
        <p:spPr>
          <a:xfrm>
            <a:off x="6741925" y="4214735"/>
            <a:ext cx="1980208" cy="18890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Oval 70"/>
          <p:cNvSpPr/>
          <p:nvPr/>
        </p:nvSpPr>
        <p:spPr>
          <a:xfrm>
            <a:off x="8267129" y="5343340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Oval 71"/>
          <p:cNvSpPr/>
          <p:nvPr/>
        </p:nvSpPr>
        <p:spPr>
          <a:xfrm>
            <a:off x="7077055" y="4737022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Oval 72"/>
          <p:cNvSpPr/>
          <p:nvPr/>
        </p:nvSpPr>
        <p:spPr>
          <a:xfrm>
            <a:off x="7016369" y="5096840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Oval 73"/>
          <p:cNvSpPr/>
          <p:nvPr/>
        </p:nvSpPr>
        <p:spPr>
          <a:xfrm>
            <a:off x="7498009" y="5235340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Oval 74"/>
          <p:cNvSpPr/>
          <p:nvPr/>
        </p:nvSpPr>
        <p:spPr>
          <a:xfrm>
            <a:off x="8398109" y="4652314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Oval 75"/>
          <p:cNvSpPr/>
          <p:nvPr/>
        </p:nvSpPr>
        <p:spPr>
          <a:xfrm>
            <a:off x="6957949" y="4436975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Oval 76"/>
          <p:cNvSpPr/>
          <p:nvPr/>
        </p:nvSpPr>
        <p:spPr>
          <a:xfrm>
            <a:off x="7883604" y="4981492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Oval 77"/>
          <p:cNvSpPr/>
          <p:nvPr/>
        </p:nvSpPr>
        <p:spPr>
          <a:xfrm>
            <a:off x="8002077" y="4434576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Oval 78"/>
          <p:cNvSpPr/>
          <p:nvPr/>
        </p:nvSpPr>
        <p:spPr>
          <a:xfrm>
            <a:off x="7829604" y="4652314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Oval 79"/>
          <p:cNvSpPr/>
          <p:nvPr/>
        </p:nvSpPr>
        <p:spPr>
          <a:xfrm>
            <a:off x="8068070" y="5762934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Oval 80"/>
          <p:cNvSpPr/>
          <p:nvPr/>
        </p:nvSpPr>
        <p:spPr>
          <a:xfrm>
            <a:off x="7839359" y="5348859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Oval 81"/>
          <p:cNvSpPr/>
          <p:nvPr/>
        </p:nvSpPr>
        <p:spPr>
          <a:xfrm>
            <a:off x="7245981" y="5836289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Oval 82"/>
          <p:cNvSpPr/>
          <p:nvPr/>
        </p:nvSpPr>
        <p:spPr>
          <a:xfrm>
            <a:off x="7465434" y="4966023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Oval 83"/>
          <p:cNvSpPr/>
          <p:nvPr/>
        </p:nvSpPr>
        <p:spPr>
          <a:xfrm>
            <a:off x="7444009" y="5551992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Oval 84"/>
          <p:cNvSpPr/>
          <p:nvPr/>
        </p:nvSpPr>
        <p:spPr>
          <a:xfrm>
            <a:off x="6850194" y="5708934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1837101"/>
              </p:ext>
            </p:extLst>
          </p:nvPr>
        </p:nvGraphicFramePr>
        <p:xfrm>
          <a:off x="7169364" y="3751838"/>
          <a:ext cx="1320480" cy="354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1" name="Equation" r:id="rId11" imgW="660240" imgH="177480" progId="Equation.DSMT4">
                  <p:embed/>
                </p:oleObj>
              </mc:Choice>
              <mc:Fallback>
                <p:oleObj name="Equation" r:id="rId11" imgW="66024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9364" y="3751838"/>
                        <a:ext cx="1320480" cy="3549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" name="Прямоугольник 37"/>
          <p:cNvSpPr/>
          <p:nvPr/>
        </p:nvSpPr>
        <p:spPr>
          <a:xfrm>
            <a:off x="102146" y="6309320"/>
            <a:ext cx="28136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Изолированная система</a:t>
            </a:r>
          </a:p>
        </p:txBody>
      </p:sp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8719533"/>
              </p:ext>
            </p:extLst>
          </p:nvPr>
        </p:nvGraphicFramePr>
        <p:xfrm>
          <a:off x="7194604" y="3356992"/>
          <a:ext cx="1270000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2" name="Equation" r:id="rId13" imgW="634680" imgH="177480" progId="Equation.DSMT4">
                  <p:embed/>
                </p:oleObj>
              </mc:Choice>
              <mc:Fallback>
                <p:oleObj name="Equation" r:id="rId13" imgW="6346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94604" y="3356992"/>
                        <a:ext cx="1270000" cy="354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" name="Прямоугольник 37"/>
          <p:cNvSpPr/>
          <p:nvPr/>
        </p:nvSpPr>
        <p:spPr>
          <a:xfrm>
            <a:off x="3524511" y="6302900"/>
            <a:ext cx="28136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Система в термостате</a:t>
            </a:r>
          </a:p>
        </p:txBody>
      </p:sp>
      <p:sp>
        <p:nvSpPr>
          <p:cNvPr id="90" name="Прямоугольник 37"/>
          <p:cNvSpPr/>
          <p:nvPr/>
        </p:nvSpPr>
        <p:spPr>
          <a:xfrm>
            <a:off x="6584769" y="6292267"/>
            <a:ext cx="23797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Прозрачные стенки</a:t>
            </a:r>
          </a:p>
        </p:txBody>
      </p:sp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2982855"/>
              </p:ext>
            </p:extLst>
          </p:nvPr>
        </p:nvGraphicFramePr>
        <p:xfrm>
          <a:off x="3064477" y="3751838"/>
          <a:ext cx="1320480" cy="354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3" name="Equation" r:id="rId14" imgW="660240" imgH="177480" progId="Equation.DSMT4">
                  <p:embed/>
                </p:oleObj>
              </mc:Choice>
              <mc:Fallback>
                <p:oleObj name="Equation" r:id="rId14" imgW="66024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4477" y="3751838"/>
                        <a:ext cx="1320480" cy="35496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69639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Макроскопическое состояние системы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285625" y="1323931"/>
            <a:ext cx="2592288" cy="18890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Oval 12"/>
          <p:cNvSpPr/>
          <p:nvPr/>
        </p:nvSpPr>
        <p:spPr>
          <a:xfrm>
            <a:off x="4301849" y="2891485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Oval 13"/>
          <p:cNvSpPr/>
          <p:nvPr/>
        </p:nvSpPr>
        <p:spPr>
          <a:xfrm>
            <a:off x="2987709" y="1752760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Oval 14"/>
          <p:cNvSpPr/>
          <p:nvPr/>
        </p:nvSpPr>
        <p:spPr>
          <a:xfrm>
            <a:off x="2560069" y="2206036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Oval 15"/>
          <p:cNvSpPr/>
          <p:nvPr/>
        </p:nvSpPr>
        <p:spPr>
          <a:xfrm>
            <a:off x="3041709" y="2344536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Oval 16"/>
          <p:cNvSpPr/>
          <p:nvPr/>
        </p:nvSpPr>
        <p:spPr>
          <a:xfrm>
            <a:off x="3941809" y="1761510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Oval 17"/>
          <p:cNvSpPr/>
          <p:nvPr/>
        </p:nvSpPr>
        <p:spPr>
          <a:xfrm>
            <a:off x="2501649" y="1546171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Oval 18"/>
          <p:cNvSpPr/>
          <p:nvPr/>
        </p:nvSpPr>
        <p:spPr>
          <a:xfrm>
            <a:off x="3653777" y="2260036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Oval 19"/>
          <p:cNvSpPr/>
          <p:nvPr/>
        </p:nvSpPr>
        <p:spPr>
          <a:xfrm>
            <a:off x="3545777" y="1543772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Oval 20"/>
          <p:cNvSpPr/>
          <p:nvPr/>
        </p:nvSpPr>
        <p:spPr>
          <a:xfrm>
            <a:off x="4488871" y="1563144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Oval 21"/>
          <p:cNvSpPr/>
          <p:nvPr/>
        </p:nvSpPr>
        <p:spPr>
          <a:xfrm>
            <a:off x="3611770" y="2872130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Oval 22"/>
          <p:cNvSpPr/>
          <p:nvPr/>
        </p:nvSpPr>
        <p:spPr>
          <a:xfrm>
            <a:off x="4327075" y="2236536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Oval 23"/>
          <p:cNvSpPr/>
          <p:nvPr/>
        </p:nvSpPr>
        <p:spPr>
          <a:xfrm>
            <a:off x="2789681" y="2945485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C:\Users\Pierre\Downloads\tm-510r-40mp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8" y="1468340"/>
            <a:ext cx="1520571" cy="167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37"/>
          <p:cNvSpPr/>
          <p:nvPr/>
        </p:nvSpPr>
        <p:spPr>
          <a:xfrm>
            <a:off x="546388" y="695482"/>
            <a:ext cx="17809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Манометр</a:t>
            </a:r>
          </a:p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(давление)</a:t>
            </a:r>
          </a:p>
        </p:txBody>
      </p:sp>
      <p:sp>
        <p:nvSpPr>
          <p:cNvPr id="27" name="Прямоугольник 37"/>
          <p:cNvSpPr/>
          <p:nvPr/>
        </p:nvSpPr>
        <p:spPr>
          <a:xfrm>
            <a:off x="2968512" y="783863"/>
            <a:ext cx="139451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Объем</a:t>
            </a:r>
          </a:p>
        </p:txBody>
      </p:sp>
      <p:pic>
        <p:nvPicPr>
          <p:cNvPr id="28" name="Picture 3" descr="C:\Users\Pierre\Downloads\termometr_jidkostni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645" y="1271033"/>
            <a:ext cx="1406287" cy="2067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37"/>
          <p:cNvSpPr/>
          <p:nvPr/>
        </p:nvSpPr>
        <p:spPr>
          <a:xfrm>
            <a:off x="4946783" y="616058"/>
            <a:ext cx="22353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Термометр</a:t>
            </a:r>
          </a:p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(температура)</a:t>
            </a:r>
          </a:p>
        </p:txBody>
      </p:sp>
      <p:sp>
        <p:nvSpPr>
          <p:cNvPr id="30" name="Прямоугольник 37"/>
          <p:cNvSpPr/>
          <p:nvPr/>
        </p:nvSpPr>
        <p:spPr>
          <a:xfrm>
            <a:off x="173345" y="3356992"/>
            <a:ext cx="83884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Состояние системы, характеризуемое макроскопическими параметрами - давлением, температурой и объемом, называется макроскопическим.   </a:t>
            </a: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6146808"/>
              </p:ext>
            </p:extLst>
          </p:nvPr>
        </p:nvGraphicFramePr>
        <p:xfrm>
          <a:off x="7188921" y="1880986"/>
          <a:ext cx="104775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5" name="Equation" r:id="rId5" imgW="457200" imgH="203040" progId="Equation.DSMT4">
                  <p:embed/>
                </p:oleObj>
              </mc:Choice>
              <mc:Fallback>
                <p:oleObj name="Equation" r:id="rId5" imgW="45720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88921" y="1880986"/>
                        <a:ext cx="1047750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Oval 31"/>
          <p:cNvSpPr/>
          <p:nvPr/>
        </p:nvSpPr>
        <p:spPr>
          <a:xfrm>
            <a:off x="2609649" y="2636912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Oval 32"/>
          <p:cNvSpPr/>
          <p:nvPr/>
        </p:nvSpPr>
        <p:spPr>
          <a:xfrm>
            <a:off x="3418146" y="1916832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Oval 33"/>
          <p:cNvSpPr/>
          <p:nvPr/>
        </p:nvSpPr>
        <p:spPr>
          <a:xfrm>
            <a:off x="3298552" y="2740490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Oval 34"/>
          <p:cNvSpPr/>
          <p:nvPr/>
        </p:nvSpPr>
        <p:spPr>
          <a:xfrm>
            <a:off x="4020934" y="2582912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Oval 35"/>
          <p:cNvSpPr/>
          <p:nvPr/>
        </p:nvSpPr>
        <p:spPr>
          <a:xfrm>
            <a:off x="4617071" y="1957542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Oval 36"/>
          <p:cNvSpPr/>
          <p:nvPr/>
        </p:nvSpPr>
        <p:spPr>
          <a:xfrm>
            <a:off x="4563071" y="2690912"/>
            <a:ext cx="108000" cy="108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55389" y="4408162"/>
            <a:ext cx="83884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Макроскопический – от греч. 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 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слова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«</a:t>
            </a:r>
            <a:r>
              <a:rPr lang="el-GR" sz="2000" dirty="0">
                <a:latin typeface="Arial" pitchFamily="34" charset="0"/>
                <a:cs typeface="Arial" pitchFamily="34" charset="0"/>
              </a:rPr>
              <a:t>μαϰρός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» – крупномасштабный, большой</a:t>
            </a:r>
          </a:p>
        </p:txBody>
      </p:sp>
      <p:sp>
        <p:nvSpPr>
          <p:cNvPr id="39" name="Прямоугольник 37"/>
          <p:cNvSpPr/>
          <p:nvPr/>
        </p:nvSpPr>
        <p:spPr>
          <a:xfrm>
            <a:off x="155389" y="5783479"/>
            <a:ext cx="83884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Указанные макроскопические параметры относятся к системе в целом, а не к одной молекуле (Например, нельзя сказать чему равна температура одной молекулы)</a:t>
            </a:r>
          </a:p>
        </p:txBody>
      </p:sp>
      <p:sp>
        <p:nvSpPr>
          <p:cNvPr id="2" name="Rectangle 1"/>
          <p:cNvSpPr/>
          <p:nvPr/>
        </p:nvSpPr>
        <p:spPr>
          <a:xfrm>
            <a:off x="153039" y="5075593"/>
            <a:ext cx="81482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Макроскопические параметры определяются из макроскопических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измерений при помощи соответствующих приборов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5526998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4"/>
          <p:cNvSpPr txBox="1">
            <a:spLocks noRot="1" noChangeArrowheads="1"/>
          </p:cNvSpPr>
          <p:nvPr/>
        </p:nvSpPr>
        <p:spPr bwMode="auto">
          <a:xfrm>
            <a:off x="611560" y="44624"/>
            <a:ext cx="811902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Равновесное состояние системы</a:t>
            </a:r>
          </a:p>
        </p:txBody>
      </p:sp>
      <p:sp>
        <p:nvSpPr>
          <p:cNvPr id="25" name="Прямоугольник 37"/>
          <p:cNvSpPr/>
          <p:nvPr/>
        </p:nvSpPr>
        <p:spPr>
          <a:xfrm>
            <a:off x="296232" y="2726763"/>
            <a:ext cx="858965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Макроскопические параметры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: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давление, объем, температура не зависят от времени (если исключить флуктуации). Также давление и температура одинаковы во всех частях объема</a:t>
            </a:r>
          </a:p>
        </p:txBody>
      </p:sp>
      <p:sp>
        <p:nvSpPr>
          <p:cNvPr id="32" name="Прямоугольник 37"/>
          <p:cNvSpPr/>
          <p:nvPr/>
        </p:nvSpPr>
        <p:spPr>
          <a:xfrm>
            <a:off x="404062" y="5515194"/>
            <a:ext cx="30878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Время установления стационарного состояния  - время релаксации</a:t>
            </a: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716081"/>
              </p:ext>
            </p:extLst>
          </p:nvPr>
        </p:nvGraphicFramePr>
        <p:xfrm>
          <a:off x="4161384" y="5484734"/>
          <a:ext cx="1427162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1" name="Equation" r:id="rId4" imgW="622080" imgH="431640" progId="Equation.DSMT4">
                  <p:embed/>
                </p:oleObj>
              </mc:Choice>
              <mc:Fallback>
                <p:oleObj name="Equation" r:id="rId4" imgW="62208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1384" y="5484734"/>
                        <a:ext cx="1427162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Прямоугольник 37"/>
          <p:cNvSpPr/>
          <p:nvPr/>
        </p:nvSpPr>
        <p:spPr>
          <a:xfrm>
            <a:off x="6845560" y="5494984"/>
            <a:ext cx="20403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Размер системы</a:t>
            </a:r>
          </a:p>
        </p:txBody>
      </p:sp>
      <p:sp>
        <p:nvSpPr>
          <p:cNvPr id="35" name="Прямоугольник 37"/>
          <p:cNvSpPr/>
          <p:nvPr/>
        </p:nvSpPr>
        <p:spPr>
          <a:xfrm>
            <a:off x="6845560" y="6141315"/>
            <a:ext cx="20403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Скорость звука</a:t>
            </a: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2379971"/>
              </p:ext>
            </p:extLst>
          </p:nvPr>
        </p:nvGraphicFramePr>
        <p:xfrm>
          <a:off x="6249616" y="5488078"/>
          <a:ext cx="320675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2" name="Equation" r:id="rId6" imgW="139680" imgH="164880" progId="Equation.DSMT4">
                  <p:embed/>
                </p:oleObj>
              </mc:Choice>
              <mc:Fallback>
                <p:oleObj name="Equation" r:id="rId6" imgW="13968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9616" y="5488078"/>
                        <a:ext cx="320675" cy="376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7962388"/>
              </p:ext>
            </p:extLst>
          </p:nvPr>
        </p:nvGraphicFramePr>
        <p:xfrm>
          <a:off x="6245102" y="6068835"/>
          <a:ext cx="436562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3" name="Equation" r:id="rId8" imgW="190440" imgH="228600" progId="Equation.DSMT4">
                  <p:embed/>
                </p:oleObj>
              </mc:Choice>
              <mc:Fallback>
                <p:oleObj name="Equation" r:id="rId8" imgW="19044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5102" y="6068835"/>
                        <a:ext cx="436562" cy="522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Прямоугольник 37"/>
          <p:cNvSpPr/>
          <p:nvPr/>
        </p:nvSpPr>
        <p:spPr>
          <a:xfrm>
            <a:off x="251519" y="836707"/>
            <a:ext cx="861376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Если система изолирована от внешних воздействий, то вне  зависимости от того, что с системой было в начале, через некоторое время её состояние под действием внутренних причин станет стационарным и не будет меняться со временем.   </a:t>
            </a:r>
          </a:p>
        </p:txBody>
      </p:sp>
      <p:sp>
        <p:nvSpPr>
          <p:cNvPr id="39" name="Прямоугольник 37"/>
          <p:cNvSpPr/>
          <p:nvPr/>
        </p:nvSpPr>
        <p:spPr>
          <a:xfrm>
            <a:off x="323528" y="4067126"/>
            <a:ext cx="83884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Система находится в равновесии, если её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макросостояние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не имеет тенденции к изменению со временем</a:t>
            </a:r>
          </a:p>
        </p:txBody>
      </p:sp>
      <p:sp>
        <p:nvSpPr>
          <p:cNvPr id="40" name="Прямоугольник 37"/>
          <p:cNvSpPr/>
          <p:nvPr/>
        </p:nvSpPr>
        <p:spPr>
          <a:xfrm>
            <a:off x="4139953" y="5125652"/>
            <a:ext cx="2952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Выравнивание давления </a:t>
            </a:r>
          </a:p>
        </p:txBody>
      </p:sp>
    </p:spTree>
    <p:extLst>
      <p:ext uri="{BB962C8B-B14F-4D97-AF65-F5344CB8AC3E}">
        <p14:creationId xmlns:p14="http://schemas.microsoft.com/office/powerpoint/2010/main" val="38639767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860" name="Picture 12" descr="C:\Users\PierreYV\Downloads\ice-cubes-2531981_960_72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83" t="33773" r="18661" b="12855"/>
          <a:stretch/>
        </p:blipFill>
        <p:spPr bwMode="auto">
          <a:xfrm>
            <a:off x="6804248" y="2333064"/>
            <a:ext cx="2214202" cy="1239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 rot="10800000">
            <a:off x="2556150" y="2060848"/>
            <a:ext cx="3672408" cy="1512168"/>
          </a:xfrm>
          <a:prstGeom prst="rect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205233"/>
              </p:ext>
            </p:extLst>
          </p:nvPr>
        </p:nvGraphicFramePr>
        <p:xfrm>
          <a:off x="1979712" y="2556582"/>
          <a:ext cx="32067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5" name="Equation" r:id="rId4" imgW="139680" imgH="228600" progId="Equation.DSMT4">
                  <p:embed/>
                </p:oleObj>
              </mc:Choice>
              <mc:Fallback>
                <p:oleObj name="Equation" r:id="rId4" imgW="139680" imgH="22860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2556582"/>
                        <a:ext cx="320675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3399038"/>
              </p:ext>
            </p:extLst>
          </p:nvPr>
        </p:nvGraphicFramePr>
        <p:xfrm>
          <a:off x="6372200" y="2587674"/>
          <a:ext cx="37941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6" name="Equation" r:id="rId6" imgW="164880" imgH="228600" progId="Equation.DSMT4">
                  <p:embed/>
                </p:oleObj>
              </mc:Choice>
              <mc:Fallback>
                <p:oleObj name="Equation" r:id="rId6" imgW="1648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00" y="2587674"/>
                        <a:ext cx="379412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ight Arrow 4"/>
          <p:cNvSpPr/>
          <p:nvPr/>
        </p:nvSpPr>
        <p:spPr>
          <a:xfrm>
            <a:off x="3672272" y="2492896"/>
            <a:ext cx="1620181" cy="648072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37"/>
          <p:cNvSpPr/>
          <p:nvPr/>
        </p:nvSpPr>
        <p:spPr>
          <a:xfrm>
            <a:off x="342160" y="836712"/>
            <a:ext cx="83884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Стационарное макроскопическое состояние не эквивалентно равновесному состоянию.</a:t>
            </a:r>
          </a:p>
        </p:txBody>
      </p:sp>
      <p:sp>
        <p:nvSpPr>
          <p:cNvPr id="7" name="Прямоугольник 37"/>
          <p:cNvSpPr/>
          <p:nvPr/>
        </p:nvSpPr>
        <p:spPr>
          <a:xfrm>
            <a:off x="305779" y="3861048"/>
            <a:ext cx="838842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При заданных постоянных температурах на противоположных сторонах сосуда наблюдается постоянный поток тепла от горячей стенки к холодной – стационарный процесс теплопроводности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(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см. тему процессы переноса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)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4"/>
          <p:cNvSpPr txBox="1">
            <a:spLocks noRot="1" noChangeArrowheads="1"/>
          </p:cNvSpPr>
          <p:nvPr/>
        </p:nvSpPr>
        <p:spPr bwMode="auto">
          <a:xfrm>
            <a:off x="171079" y="188640"/>
            <a:ext cx="873058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Стационарное </a:t>
            </a:r>
            <a:r>
              <a:rPr lang="en-US" sz="2800" b="1" kern="0" dirty="0" err="1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vs</a:t>
            </a: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 равновесное </a:t>
            </a:r>
            <a:r>
              <a:rPr lang="ru-RU" sz="2800" b="1" kern="0" dirty="0" err="1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макросостояния</a:t>
            </a:r>
            <a:endParaRPr lang="ru-RU" sz="2800" b="1" kern="0" dirty="0">
              <a:solidFill>
                <a:srgbClr val="00339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718857" name="Picture 9" descr="C:\Users\PierreYV\Downloads\fire-30231_960_72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17174"/>
            <a:ext cx="1440160" cy="200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6035663"/>
              </p:ext>
            </p:extLst>
          </p:nvPr>
        </p:nvGraphicFramePr>
        <p:xfrm>
          <a:off x="3779912" y="1564385"/>
          <a:ext cx="9620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7" name="Equation" r:id="rId9" imgW="419040" imgH="228600" progId="Equation.DSMT4">
                  <p:embed/>
                </p:oleObj>
              </mc:Choice>
              <mc:Fallback>
                <p:oleObj name="Equation" r:id="rId9" imgW="41904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912" y="1564385"/>
                        <a:ext cx="962025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37"/>
          <p:cNvSpPr/>
          <p:nvPr/>
        </p:nvSpPr>
        <p:spPr>
          <a:xfrm>
            <a:off x="342160" y="5733256"/>
            <a:ext cx="628082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Arial" pitchFamily="34" charset="0"/>
                <a:cs typeface="Arial" pitchFamily="34" charset="0"/>
              </a:rPr>
              <a:t>В данном примере система не изолирована, поэтому нельзя говорить о равновесии</a:t>
            </a:r>
          </a:p>
        </p:txBody>
      </p:sp>
      <p:sp>
        <p:nvSpPr>
          <p:cNvPr id="13" name="Прямоугольник 37">
            <a:extLst>
              <a:ext uri="{FF2B5EF4-FFF2-40B4-BE49-F238E27FC236}">
                <a16:creationId xmlns:a16="http://schemas.microsoft.com/office/drawing/2014/main" xmlns="" id="{91545002-EE85-4378-96E2-A10EF74D4409}"/>
              </a:ext>
            </a:extLst>
          </p:cNvPr>
          <p:cNvSpPr/>
          <p:nvPr/>
        </p:nvSpPr>
        <p:spPr>
          <a:xfrm>
            <a:off x="3530505" y="3105963"/>
            <a:ext cx="190371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solidFill>
                  <a:schemeClr val="accent6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Поток тепла</a:t>
            </a:r>
          </a:p>
        </p:txBody>
      </p:sp>
    </p:spTree>
    <p:extLst>
      <p:ext uri="{BB962C8B-B14F-4D97-AF65-F5344CB8AC3E}">
        <p14:creationId xmlns:p14="http://schemas.microsoft.com/office/powerpoint/2010/main" val="30171235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Микроскопическое состояние системы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1747574"/>
              </p:ext>
            </p:extLst>
          </p:nvPr>
        </p:nvGraphicFramePr>
        <p:xfrm>
          <a:off x="539552" y="1772816"/>
          <a:ext cx="1238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0" name="Equation" r:id="rId3" imgW="495000" imgH="228600" progId="Equation.DSMT4">
                  <p:embed/>
                </p:oleObj>
              </mc:Choice>
              <mc:Fallback>
                <p:oleObj name="Equation" r:id="rId3" imgW="495000" imgH="228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772816"/>
                        <a:ext cx="123825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37"/>
          <p:cNvSpPr/>
          <p:nvPr/>
        </p:nvSpPr>
        <p:spPr>
          <a:xfrm>
            <a:off x="298820" y="2564904"/>
            <a:ext cx="83884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Микроскопическое состояние – это состояние характеризуемое  положениями и скоростями всех частиц системы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.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Скорости и координаты следует рассматривать как случайные величины. Частицы движутся и микросостояния непрерывно меняются</a:t>
            </a:r>
          </a:p>
        </p:txBody>
      </p:sp>
      <p:sp>
        <p:nvSpPr>
          <p:cNvPr id="7" name="Прямоугольник 37"/>
          <p:cNvSpPr/>
          <p:nvPr/>
        </p:nvSpPr>
        <p:spPr>
          <a:xfrm>
            <a:off x="333710" y="764704"/>
            <a:ext cx="83884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Наиболее полная информация о системе (классическая механика) представлена координатами и скоростями всех частиц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3349442"/>
              </p:ext>
            </p:extLst>
          </p:nvPr>
        </p:nvGraphicFramePr>
        <p:xfrm>
          <a:off x="2123728" y="1772816"/>
          <a:ext cx="149225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1" name="Equation" r:id="rId5" imgW="596880" imgH="241200" progId="Equation.DSMT4">
                  <p:embed/>
                </p:oleObj>
              </mc:Choice>
              <mc:Fallback>
                <p:oleObj name="Equation" r:id="rId5" imgW="59688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1772816"/>
                        <a:ext cx="1492250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817557"/>
              </p:ext>
            </p:extLst>
          </p:nvPr>
        </p:nvGraphicFramePr>
        <p:xfrm>
          <a:off x="4139952" y="1844824"/>
          <a:ext cx="1460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2" name="Equation" r:id="rId7" imgW="583920" imgH="177480" progId="Equation.DSMT4">
                  <p:embed/>
                </p:oleObj>
              </mc:Choice>
              <mc:Fallback>
                <p:oleObj name="Equation" r:id="rId7" imgW="58392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1844824"/>
                        <a:ext cx="14605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37"/>
          <p:cNvSpPr/>
          <p:nvPr/>
        </p:nvSpPr>
        <p:spPr>
          <a:xfrm>
            <a:off x="5934209" y="1844824"/>
            <a:ext cx="28083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Всего            чисел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481344"/>
              </p:ext>
            </p:extLst>
          </p:nvPr>
        </p:nvGraphicFramePr>
        <p:xfrm>
          <a:off x="6804248" y="1822629"/>
          <a:ext cx="635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3" name="Equation" r:id="rId9" imgW="253800" imgH="177480" progId="Equation.DSMT4">
                  <p:embed/>
                </p:oleObj>
              </mc:Choice>
              <mc:Fallback>
                <p:oleObj name="Equation" r:id="rId9" imgW="25380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1822629"/>
                        <a:ext cx="6350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37"/>
          <p:cNvSpPr/>
          <p:nvPr/>
        </p:nvSpPr>
        <p:spPr>
          <a:xfrm>
            <a:off x="293100" y="4437589"/>
            <a:ext cx="8388423" cy="2246769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Одному и тому же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макросостоянию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соответствует громадное множество микросостояний.</a:t>
            </a:r>
          </a:p>
          <a:p>
            <a:pPr algn="just"/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dirty="0">
                <a:latin typeface="Arial" pitchFamily="34" charset="0"/>
                <a:cs typeface="Arial" pitchFamily="34" charset="0"/>
              </a:rPr>
              <a:t>или</a:t>
            </a:r>
          </a:p>
          <a:p>
            <a:pPr algn="just"/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dirty="0" err="1">
                <a:latin typeface="Arial" pitchFamily="34" charset="0"/>
                <a:cs typeface="Arial" pitchFamily="34" charset="0"/>
              </a:rPr>
              <a:t>Макросостояние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осуществляется посредством громадного числа микросостояний</a:t>
            </a:r>
          </a:p>
        </p:txBody>
      </p:sp>
    </p:spTree>
    <p:extLst>
      <p:ext uri="{BB962C8B-B14F-4D97-AF65-F5344CB8AC3E}">
        <p14:creationId xmlns:p14="http://schemas.microsoft.com/office/powerpoint/2010/main" val="4947034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-27384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Пример с изолированным газом в ящике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4452895"/>
              </p:ext>
            </p:extLst>
          </p:nvPr>
        </p:nvGraphicFramePr>
        <p:xfrm>
          <a:off x="2267744" y="730895"/>
          <a:ext cx="14859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6" name="Equation" r:id="rId5" imgW="647640" imgH="177480" progId="Equation.DSMT4">
                  <p:embed/>
                </p:oleObj>
              </mc:Choice>
              <mc:Fallback>
                <p:oleObj name="Equation" r:id="rId5" imgW="647640" imgH="17748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730895"/>
                        <a:ext cx="14859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GasHard_N100_Uniform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7504" y="1124744"/>
            <a:ext cx="6624736" cy="5471442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066098"/>
              </p:ext>
            </p:extLst>
          </p:nvPr>
        </p:nvGraphicFramePr>
        <p:xfrm>
          <a:off x="4860032" y="719932"/>
          <a:ext cx="1222375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7" name="Equation" r:id="rId8" imgW="533160" imgH="177480" progId="Equation.DSMT4">
                  <p:embed/>
                </p:oleObj>
              </mc:Choice>
              <mc:Fallback>
                <p:oleObj name="Equation" r:id="rId8" imgW="53316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719932"/>
                        <a:ext cx="1222375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37"/>
          <p:cNvSpPr/>
          <p:nvPr/>
        </p:nvSpPr>
        <p:spPr>
          <a:xfrm>
            <a:off x="6831544" y="1204451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Если</a:t>
            </a:r>
          </a:p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то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обычно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5747114"/>
              </p:ext>
            </p:extLst>
          </p:nvPr>
        </p:nvGraphicFramePr>
        <p:xfrm>
          <a:off x="7653663" y="1190803"/>
          <a:ext cx="1047750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8" name="Equation" r:id="rId10" imgW="457200" imgH="177480" progId="Equation.DSMT4">
                  <p:embed/>
                </p:oleObj>
              </mc:Choice>
              <mc:Fallback>
                <p:oleObj name="Equation" r:id="rId10" imgW="45720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53663" y="1190803"/>
                        <a:ext cx="1047750" cy="404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5595491"/>
              </p:ext>
            </p:extLst>
          </p:nvPr>
        </p:nvGraphicFramePr>
        <p:xfrm>
          <a:off x="6948264" y="1886506"/>
          <a:ext cx="1603375" cy="896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9" name="Equation" r:id="rId12" imgW="698400" imgH="393480" progId="Equation.DSMT4">
                  <p:embed/>
                </p:oleObj>
              </mc:Choice>
              <mc:Fallback>
                <p:oleObj name="Equation" r:id="rId12" imgW="6984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264" y="1886506"/>
                        <a:ext cx="1603375" cy="896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37"/>
          <p:cNvSpPr/>
          <p:nvPr/>
        </p:nvSpPr>
        <p:spPr>
          <a:xfrm>
            <a:off x="6827112" y="2852936"/>
            <a:ext cx="21957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Законы физики не запрещают варианта, когда все молекулы соберутся в одной половине ящика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0569804"/>
              </p:ext>
            </p:extLst>
          </p:nvPr>
        </p:nvGraphicFramePr>
        <p:xfrm>
          <a:off x="6917199" y="5067708"/>
          <a:ext cx="815975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0" name="Equation" r:id="rId14" imgW="355320" imgH="177480" progId="Equation.DSMT4">
                  <p:embed/>
                </p:oleObj>
              </mc:Choice>
              <mc:Fallback>
                <p:oleObj name="Equation" r:id="rId14" imgW="35532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17199" y="5067708"/>
                        <a:ext cx="815975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2976498"/>
              </p:ext>
            </p:extLst>
          </p:nvPr>
        </p:nvGraphicFramePr>
        <p:xfrm>
          <a:off x="8058334" y="5067708"/>
          <a:ext cx="93345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1" name="Equation" r:id="rId16" imgW="406080" imgH="177480" progId="Equation.DSMT4">
                  <p:embed/>
                </p:oleObj>
              </mc:Choice>
              <mc:Fallback>
                <p:oleObj name="Equation" r:id="rId16" imgW="4060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58334" y="5067708"/>
                        <a:ext cx="93345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37"/>
          <p:cNvSpPr/>
          <p:nvPr/>
        </p:nvSpPr>
        <p:spPr>
          <a:xfrm>
            <a:off x="6852792" y="5661248"/>
            <a:ext cx="21957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Но какова вероятность этого случая ?</a:t>
            </a:r>
          </a:p>
        </p:txBody>
      </p:sp>
    </p:spTree>
    <p:extLst>
      <p:ext uri="{BB962C8B-B14F-4D97-AF65-F5344CB8AC3E}">
        <p14:creationId xmlns:p14="http://schemas.microsoft.com/office/powerpoint/2010/main" val="111829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cs typeface="Arial" pitchFamily="34" charset="0"/>
              </a:rPr>
              <a:t>Пример с изолированным газом в ящике</a:t>
            </a:r>
          </a:p>
        </p:txBody>
      </p:sp>
      <p:sp>
        <p:nvSpPr>
          <p:cNvPr id="5" name="Rectangle 4"/>
          <p:cNvSpPr/>
          <p:nvPr/>
        </p:nvSpPr>
        <p:spPr>
          <a:xfrm>
            <a:off x="575568" y="1484785"/>
            <a:ext cx="3420368" cy="13986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4716016" y="1484785"/>
            <a:ext cx="3420368" cy="13986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37"/>
          <p:cNvSpPr/>
          <p:nvPr/>
        </p:nvSpPr>
        <p:spPr>
          <a:xfrm>
            <a:off x="0" y="908720"/>
            <a:ext cx="9036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Пусть молекулы различимы и могут быть пронумерованы (или окрашены)</a:t>
            </a:r>
          </a:p>
        </p:txBody>
      </p:sp>
      <p:cxnSp>
        <p:nvCxnSpPr>
          <p:cNvPr id="8" name="Straight Connector 7"/>
          <p:cNvCxnSpPr>
            <a:endCxn id="5" idx="2"/>
          </p:cNvCxnSpPr>
          <p:nvPr/>
        </p:nvCxnSpPr>
        <p:spPr>
          <a:xfrm>
            <a:off x="2285752" y="1484785"/>
            <a:ext cx="0" cy="1398649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endCxn id="6" idx="2"/>
          </p:cNvCxnSpPr>
          <p:nvPr/>
        </p:nvCxnSpPr>
        <p:spPr>
          <a:xfrm>
            <a:off x="6426200" y="1484784"/>
            <a:ext cx="0" cy="139865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827584" y="1700808"/>
            <a:ext cx="450032" cy="432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Oval 11"/>
          <p:cNvSpPr/>
          <p:nvPr/>
        </p:nvSpPr>
        <p:spPr>
          <a:xfrm>
            <a:off x="1455381" y="2235434"/>
            <a:ext cx="450032" cy="432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Oval 12"/>
          <p:cNvSpPr/>
          <p:nvPr/>
        </p:nvSpPr>
        <p:spPr>
          <a:xfrm>
            <a:off x="5436096" y="1700808"/>
            <a:ext cx="450032" cy="432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Oval 13"/>
          <p:cNvSpPr/>
          <p:nvPr/>
        </p:nvSpPr>
        <p:spPr>
          <a:xfrm>
            <a:off x="7020272" y="2131933"/>
            <a:ext cx="450032" cy="432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593503" y="3212976"/>
            <a:ext cx="3420368" cy="13986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Straight Connector 19"/>
          <p:cNvCxnSpPr>
            <a:endCxn id="19" idx="2"/>
          </p:cNvCxnSpPr>
          <p:nvPr/>
        </p:nvCxnSpPr>
        <p:spPr>
          <a:xfrm>
            <a:off x="2303687" y="3212975"/>
            <a:ext cx="0" cy="139865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3059832" y="3710995"/>
            <a:ext cx="450032" cy="432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Oval 21"/>
          <p:cNvSpPr/>
          <p:nvPr/>
        </p:nvSpPr>
        <p:spPr>
          <a:xfrm>
            <a:off x="1230365" y="3912300"/>
            <a:ext cx="450032" cy="432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22"/>
          <p:cNvSpPr/>
          <p:nvPr/>
        </p:nvSpPr>
        <p:spPr>
          <a:xfrm>
            <a:off x="4716016" y="3212975"/>
            <a:ext cx="3420368" cy="13986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Straight Connector 23"/>
          <p:cNvCxnSpPr>
            <a:endCxn id="23" idx="2"/>
          </p:cNvCxnSpPr>
          <p:nvPr/>
        </p:nvCxnSpPr>
        <p:spPr>
          <a:xfrm>
            <a:off x="6426200" y="3212974"/>
            <a:ext cx="0" cy="139865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7182345" y="3710994"/>
            <a:ext cx="450032" cy="432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Oval 25"/>
          <p:cNvSpPr/>
          <p:nvPr/>
        </p:nvSpPr>
        <p:spPr>
          <a:xfrm>
            <a:off x="6570240" y="3312966"/>
            <a:ext cx="450032" cy="432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2896623"/>
              </p:ext>
            </p:extLst>
          </p:nvPr>
        </p:nvGraphicFramePr>
        <p:xfrm>
          <a:off x="941475" y="1720058"/>
          <a:ext cx="2222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8" name="Equation" r:id="rId3" imgW="88560" imgH="164880" progId="Equation.DSMT4">
                  <p:embed/>
                </p:oleObj>
              </mc:Choice>
              <mc:Fallback>
                <p:oleObj name="Equation" r:id="rId3" imgW="8856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1475" y="1720058"/>
                        <a:ext cx="22225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1916724"/>
              </p:ext>
            </p:extLst>
          </p:nvPr>
        </p:nvGraphicFramePr>
        <p:xfrm>
          <a:off x="3173723" y="3736121"/>
          <a:ext cx="2222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9" name="Equation" r:id="rId5" imgW="88560" imgH="164880" progId="Equation.DSMT4">
                  <p:embed/>
                </p:oleObj>
              </mc:Choice>
              <mc:Fallback>
                <p:oleObj name="Equation" r:id="rId5" imgW="8856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3723" y="3736121"/>
                        <a:ext cx="22225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4854549"/>
              </p:ext>
            </p:extLst>
          </p:nvPr>
        </p:nvGraphicFramePr>
        <p:xfrm>
          <a:off x="5549987" y="1699193"/>
          <a:ext cx="2222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0" name="Equation" r:id="rId6" imgW="88560" imgH="164880" progId="Equation.DSMT4">
                  <p:embed/>
                </p:oleObj>
              </mc:Choice>
              <mc:Fallback>
                <p:oleObj name="Equation" r:id="rId6" imgW="8856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9987" y="1699193"/>
                        <a:ext cx="22225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0612025"/>
              </p:ext>
            </p:extLst>
          </p:nvPr>
        </p:nvGraphicFramePr>
        <p:xfrm>
          <a:off x="1352107" y="3893738"/>
          <a:ext cx="317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1" name="Equation" r:id="rId7" imgW="126720" imgH="164880" progId="Equation.DSMT4">
                  <p:embed/>
                </p:oleObj>
              </mc:Choice>
              <mc:Fallback>
                <p:oleObj name="Equation" r:id="rId7" imgW="12672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2107" y="3893738"/>
                        <a:ext cx="317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1950564"/>
              </p:ext>
            </p:extLst>
          </p:nvPr>
        </p:nvGraphicFramePr>
        <p:xfrm>
          <a:off x="7359179" y="3705924"/>
          <a:ext cx="22225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2" name="Equation" r:id="rId9" imgW="88560" imgH="164880" progId="Equation.DSMT4">
                  <p:embed/>
                </p:oleObj>
              </mc:Choice>
              <mc:Fallback>
                <p:oleObj name="Equation" r:id="rId9" imgW="88560" imgH="16488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9179" y="3705924"/>
                        <a:ext cx="22225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6398426"/>
              </p:ext>
            </p:extLst>
          </p:nvPr>
        </p:nvGraphicFramePr>
        <p:xfrm>
          <a:off x="1547664" y="2243158"/>
          <a:ext cx="317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3" name="Equation" r:id="rId10" imgW="126720" imgH="164880" progId="Equation.DSMT4">
                  <p:embed/>
                </p:oleObj>
              </mc:Choice>
              <mc:Fallback>
                <p:oleObj name="Equation" r:id="rId10" imgW="12672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2243158"/>
                        <a:ext cx="317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7028382"/>
              </p:ext>
            </p:extLst>
          </p:nvPr>
        </p:nvGraphicFramePr>
        <p:xfrm>
          <a:off x="7077936" y="2131933"/>
          <a:ext cx="317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4" name="Equation" r:id="rId11" imgW="126720" imgH="164880" progId="Equation.DSMT4">
                  <p:embed/>
                </p:oleObj>
              </mc:Choice>
              <mc:Fallback>
                <p:oleObj name="Equation" r:id="rId11" imgW="12672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7936" y="2131933"/>
                        <a:ext cx="317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7028382"/>
              </p:ext>
            </p:extLst>
          </p:nvPr>
        </p:nvGraphicFramePr>
        <p:xfrm>
          <a:off x="6636506" y="3340780"/>
          <a:ext cx="317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5" name="Equation" r:id="rId12" imgW="126720" imgH="164880" progId="Equation.DSMT4">
                  <p:embed/>
                </p:oleObj>
              </mc:Choice>
              <mc:Fallback>
                <p:oleObj name="Equation" r:id="rId12" imgW="12672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36506" y="3340780"/>
                        <a:ext cx="317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146112"/>
              </p:ext>
            </p:extLst>
          </p:nvPr>
        </p:nvGraphicFramePr>
        <p:xfrm>
          <a:off x="7224719" y="5030153"/>
          <a:ext cx="46672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6" name="Equation" r:id="rId13" imgW="203040" imgH="190440" progId="Equation.DSMT4">
                  <p:embed/>
                </p:oleObj>
              </mc:Choice>
              <mc:Fallback>
                <p:oleObj name="Equation" r:id="rId13" imgW="203040" imgH="1904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4719" y="5030153"/>
                        <a:ext cx="466725" cy="433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6000774"/>
              </p:ext>
            </p:extLst>
          </p:nvPr>
        </p:nvGraphicFramePr>
        <p:xfrm>
          <a:off x="5253124" y="5574147"/>
          <a:ext cx="815975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7" name="Equation" r:id="rId15" imgW="355320" imgH="177480" progId="Equation.DSMT4">
                  <p:embed/>
                </p:oleObj>
              </mc:Choice>
              <mc:Fallback>
                <p:oleObj name="Equation" r:id="rId15" imgW="35532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3124" y="5574147"/>
                        <a:ext cx="815975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Прямоугольник 37"/>
          <p:cNvSpPr/>
          <p:nvPr/>
        </p:nvSpPr>
        <p:spPr>
          <a:xfrm>
            <a:off x="263933" y="4725816"/>
            <a:ext cx="48841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Одна молекула – две конфигурации</a:t>
            </a:r>
          </a:p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Две молекулы – четыре конфигурации</a:t>
            </a:r>
          </a:p>
        </p:txBody>
      </p:sp>
      <p:sp>
        <p:nvSpPr>
          <p:cNvPr id="37" name="Прямоугольник 37"/>
          <p:cNvSpPr/>
          <p:nvPr/>
        </p:nvSpPr>
        <p:spPr>
          <a:xfrm>
            <a:off x="5353742" y="4725144"/>
            <a:ext cx="37902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В общем случае   молекул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        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конфигураций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51520" y="5534648"/>
            <a:ext cx="41640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Только одна конфигурация когда </a:t>
            </a:r>
          </a:p>
        </p:txBody>
      </p:sp>
      <p:sp>
        <p:nvSpPr>
          <p:cNvPr id="39" name="Прямоугольник 37"/>
          <p:cNvSpPr/>
          <p:nvPr/>
        </p:nvSpPr>
        <p:spPr>
          <a:xfrm>
            <a:off x="6114093" y="5574187"/>
            <a:ext cx="6811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или </a:t>
            </a:r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1141180"/>
              </p:ext>
            </p:extLst>
          </p:nvPr>
        </p:nvGraphicFramePr>
        <p:xfrm>
          <a:off x="6804248" y="5552698"/>
          <a:ext cx="93345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8" name="Equation" r:id="rId17" imgW="406080" imgH="177480" progId="Equation.DSMT4">
                  <p:embed/>
                </p:oleObj>
              </mc:Choice>
              <mc:Fallback>
                <p:oleObj name="Equation" r:id="rId17" imgW="4060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5552698"/>
                        <a:ext cx="93345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Прямоугольник 37"/>
          <p:cNvSpPr/>
          <p:nvPr/>
        </p:nvSpPr>
        <p:spPr>
          <a:xfrm>
            <a:off x="251520" y="5980060"/>
            <a:ext cx="41640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Поскольку все конфигурации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равновозможны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то</a:t>
            </a: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59471"/>
              </p:ext>
            </p:extLst>
          </p:nvPr>
        </p:nvGraphicFramePr>
        <p:xfrm>
          <a:off x="5173537" y="5949090"/>
          <a:ext cx="1195388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9" name="Equation" r:id="rId19" imgW="520560" imgH="393480" progId="Equation.DSMT4">
                  <p:embed/>
                </p:oleObj>
              </mc:Choice>
              <mc:Fallback>
                <p:oleObj name="Equation" r:id="rId19" imgW="52056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3537" y="5949090"/>
                        <a:ext cx="1195388" cy="895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785479"/>
              </p:ext>
            </p:extLst>
          </p:nvPr>
        </p:nvGraphicFramePr>
        <p:xfrm>
          <a:off x="7105724" y="5935564"/>
          <a:ext cx="128270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0" name="Equation" r:id="rId21" imgW="558720" imgH="393480" progId="Equation.DSMT4">
                  <p:embed/>
                </p:oleObj>
              </mc:Choice>
              <mc:Fallback>
                <p:oleObj name="Equation" r:id="rId21" imgW="55872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05724" y="5935564"/>
                        <a:ext cx="1282700" cy="895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Прямоугольник 37"/>
          <p:cNvSpPr/>
          <p:nvPr/>
        </p:nvSpPr>
        <p:spPr>
          <a:xfrm>
            <a:off x="6454674" y="6196710"/>
            <a:ext cx="6811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и </a:t>
            </a:r>
          </a:p>
        </p:txBody>
      </p: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xmlns="" id="{87A6517B-2693-4840-B8CF-C17B5B806B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910059"/>
              </p:ext>
            </p:extLst>
          </p:nvPr>
        </p:nvGraphicFramePr>
        <p:xfrm>
          <a:off x="7632377" y="4704830"/>
          <a:ext cx="407987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1" name="Equation" r:id="rId23" imgW="177480" imgH="177480" progId="Equation.DSMT4">
                  <p:embed/>
                </p:oleObj>
              </mc:Choice>
              <mc:Fallback>
                <p:oleObj name="Equation" r:id="rId23" imgW="177480" imgH="177480" progId="Equation.DSMT4">
                  <p:embed/>
                  <p:pic>
                    <p:nvPicPr>
                      <p:cNvPr id="4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2377" y="4704830"/>
                        <a:ext cx="407987" cy="404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9684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Непрерывная случайная величина</a:t>
            </a:r>
          </a:p>
        </p:txBody>
      </p:sp>
      <p:sp>
        <p:nvSpPr>
          <p:cNvPr id="5" name="Прямоугольник 37"/>
          <p:cNvSpPr/>
          <p:nvPr/>
        </p:nvSpPr>
        <p:spPr>
          <a:xfrm>
            <a:off x="355235" y="661261"/>
            <a:ext cx="85372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Если множество случайных событий несчетно, то их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вероятностное описание осуществляется с помощью плотности вероятности.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95546"/>
              </p:ext>
            </p:extLst>
          </p:nvPr>
        </p:nvGraphicFramePr>
        <p:xfrm>
          <a:off x="463632" y="2132856"/>
          <a:ext cx="1732104" cy="865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Equation" r:id="rId4" imgW="787320" imgH="393480" progId="Equation.DSMT4">
                  <p:embed/>
                </p:oleObj>
              </mc:Choice>
              <mc:Fallback>
                <p:oleObj name="Equation" r:id="rId4" imgW="78732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632" y="2132856"/>
                        <a:ext cx="1732104" cy="8656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37"/>
          <p:cNvSpPr/>
          <p:nvPr/>
        </p:nvSpPr>
        <p:spPr>
          <a:xfrm>
            <a:off x="350824" y="1484784"/>
            <a:ext cx="75178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Пример –  бросание точки случайным образом на прямую. Координата точки (</a:t>
            </a:r>
            <a:r>
              <a:rPr lang="en-US" sz="2000" i="1" dirty="0">
                <a:latin typeface="Arial" pitchFamily="34" charset="0"/>
                <a:cs typeface="Arial" pitchFamily="34" charset="0"/>
              </a:rPr>
              <a:t>x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)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есть непрерывная случайная величина. </a:t>
            </a:r>
          </a:p>
        </p:txBody>
      </p:sp>
      <p:sp>
        <p:nvSpPr>
          <p:cNvPr id="9" name="Прямоугольник 37"/>
          <p:cNvSpPr/>
          <p:nvPr/>
        </p:nvSpPr>
        <p:spPr>
          <a:xfrm>
            <a:off x="2501896" y="2204864"/>
            <a:ext cx="63905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Частотная вероятность того, что координата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точки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окажется в заданном интервале          при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6377961"/>
              </p:ext>
            </p:extLst>
          </p:nvPr>
        </p:nvGraphicFramePr>
        <p:xfrm>
          <a:off x="6502568" y="2492896"/>
          <a:ext cx="502920" cy="502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Equation" r:id="rId6" imgW="228600" imgH="228600" progId="Equation.DSMT4">
                  <p:embed/>
                </p:oleObj>
              </mc:Choice>
              <mc:Fallback>
                <p:oleObj name="Equation" r:id="rId6" imgW="2286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2568" y="2492896"/>
                        <a:ext cx="502920" cy="5029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6431977"/>
              </p:ext>
            </p:extLst>
          </p:nvPr>
        </p:nvGraphicFramePr>
        <p:xfrm>
          <a:off x="303213" y="3683000"/>
          <a:ext cx="4359275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Equation" r:id="rId8" imgW="1981080" imgH="431640" progId="Equation.DSMT4">
                  <p:embed/>
                </p:oleObj>
              </mc:Choice>
              <mc:Fallback>
                <p:oleObj name="Equation" r:id="rId8" imgW="198108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213" y="3683000"/>
                        <a:ext cx="4359275" cy="949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37"/>
          <p:cNvSpPr/>
          <p:nvPr/>
        </p:nvSpPr>
        <p:spPr>
          <a:xfrm>
            <a:off x="821097" y="3175147"/>
            <a:ext cx="33615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Плотность вероятности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9755519"/>
              </p:ext>
            </p:extLst>
          </p:nvPr>
        </p:nvGraphicFramePr>
        <p:xfrm>
          <a:off x="225425" y="5688013"/>
          <a:ext cx="36861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Equation" r:id="rId10" imgW="1676160" imgH="203040" progId="Equation.DSMT4">
                  <p:embed/>
                </p:oleObj>
              </mc:Choice>
              <mc:Fallback>
                <p:oleObj name="Equation" r:id="rId10" imgW="167616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425" y="5688013"/>
                        <a:ext cx="3686175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37"/>
          <p:cNvSpPr/>
          <p:nvPr/>
        </p:nvSpPr>
        <p:spPr>
          <a:xfrm>
            <a:off x="107504" y="4941168"/>
            <a:ext cx="39202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Для бесконечно малого интервала</a:t>
            </a:r>
          </a:p>
        </p:txBody>
      </p:sp>
      <p:pic>
        <p:nvPicPr>
          <p:cNvPr id="697354" name="Picture 10" descr="C:\documents\CondMatter\Molecule\LecturePPT\fig_im\fig_distribution_cont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645" y="2963030"/>
            <a:ext cx="3920260" cy="195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Straight Connector 16"/>
          <p:cNvCxnSpPr/>
          <p:nvPr/>
        </p:nvCxnSpPr>
        <p:spPr>
          <a:xfrm>
            <a:off x="4860032" y="4807942"/>
            <a:ext cx="3862101" cy="0"/>
          </a:xfrm>
          <a:prstGeom prst="line">
            <a:avLst/>
          </a:prstGeom>
          <a:ln w="349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921099"/>
              </p:ext>
            </p:extLst>
          </p:nvPr>
        </p:nvGraphicFramePr>
        <p:xfrm>
          <a:off x="8657905" y="4807942"/>
          <a:ext cx="3175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Equation" r:id="rId13" imgW="126720" imgH="139680" progId="Equation.DSMT4">
                  <p:embed/>
                </p:oleObj>
              </mc:Choice>
              <mc:Fallback>
                <p:oleObj name="Equation" r:id="rId13" imgW="126720" imgH="139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57905" y="4807942"/>
                        <a:ext cx="317500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2600562"/>
              </p:ext>
            </p:extLst>
          </p:nvPr>
        </p:nvGraphicFramePr>
        <p:xfrm>
          <a:off x="6219582" y="4227994"/>
          <a:ext cx="571500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Equation" r:id="rId15" imgW="228600" imgH="228600" progId="Equation.DSMT4">
                  <p:embed/>
                </p:oleObj>
              </mc:Choice>
              <mc:Fallback>
                <p:oleObj name="Equation" r:id="rId15" imgW="2286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9582" y="4227994"/>
                        <a:ext cx="571500" cy="573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154280"/>
              </p:ext>
            </p:extLst>
          </p:nvPr>
        </p:nvGraphicFramePr>
        <p:xfrm>
          <a:off x="1547664" y="5253416"/>
          <a:ext cx="4159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Equation" r:id="rId16" imgW="190440" imgH="177480" progId="Equation.DSMT4">
                  <p:embed/>
                </p:oleObj>
              </mc:Choice>
              <mc:Fallback>
                <p:oleObj name="Equation" r:id="rId16" imgW="19044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5253416"/>
                        <a:ext cx="415925" cy="392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1708491"/>
              </p:ext>
            </p:extLst>
          </p:nvPr>
        </p:nvGraphicFramePr>
        <p:xfrm>
          <a:off x="4788024" y="5229200"/>
          <a:ext cx="3494087" cy="109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Equation" r:id="rId18" imgW="1587240" imgH="495000" progId="Equation.DSMT4">
                  <p:embed/>
                </p:oleObj>
              </mc:Choice>
              <mc:Fallback>
                <p:oleObj name="Equation" r:id="rId18" imgW="1587240" imgH="495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024" y="5229200"/>
                        <a:ext cx="3494087" cy="1090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Прямоугольник 37"/>
          <p:cNvSpPr/>
          <p:nvPr/>
        </p:nvSpPr>
        <p:spPr>
          <a:xfrm>
            <a:off x="4737645" y="4941319"/>
            <a:ext cx="39202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Для конечного интервала</a:t>
            </a:r>
          </a:p>
        </p:txBody>
      </p:sp>
      <p:sp>
        <p:nvSpPr>
          <p:cNvPr id="24" name="Прямоугольник 37"/>
          <p:cNvSpPr/>
          <p:nvPr/>
        </p:nvSpPr>
        <p:spPr>
          <a:xfrm>
            <a:off x="129223" y="6309320"/>
            <a:ext cx="8475225" cy="400110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Площадь под графиком плотности вероятности равна вероятности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8738178"/>
              </p:ext>
            </p:extLst>
          </p:nvPr>
        </p:nvGraphicFramePr>
        <p:xfrm>
          <a:off x="4917543" y="3055952"/>
          <a:ext cx="857250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" name="Equation" r:id="rId20" imgW="342720" imgH="203040" progId="Equation.DSMT4">
                  <p:embed/>
                </p:oleObj>
              </mc:Choice>
              <mc:Fallback>
                <p:oleObj name="Equation" r:id="rId20" imgW="342720" imgH="203040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7543" y="3055952"/>
                        <a:ext cx="857250" cy="509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1587712"/>
              </p:ext>
            </p:extLst>
          </p:nvPr>
        </p:nvGraphicFramePr>
        <p:xfrm>
          <a:off x="7568452" y="2528888"/>
          <a:ext cx="109061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Equation" r:id="rId22" imgW="495000" imgH="177480" progId="Equation.DSMT4">
                  <p:embed/>
                </p:oleObj>
              </mc:Choice>
              <mc:Fallback>
                <p:oleObj name="Equation" r:id="rId22" imgW="49500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8452" y="2528888"/>
                        <a:ext cx="1090613" cy="39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21545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44624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Упорядоченные и случайные ситуации</a:t>
            </a:r>
          </a:p>
        </p:txBody>
      </p:sp>
      <p:sp>
        <p:nvSpPr>
          <p:cNvPr id="3" name="Rectangle 2"/>
          <p:cNvSpPr/>
          <p:nvPr/>
        </p:nvSpPr>
        <p:spPr>
          <a:xfrm>
            <a:off x="575568" y="1700809"/>
            <a:ext cx="4002638" cy="17281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37"/>
          <p:cNvSpPr/>
          <p:nvPr/>
        </p:nvSpPr>
        <p:spPr>
          <a:xfrm>
            <a:off x="0" y="817030"/>
            <a:ext cx="9036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Случайная или беспорядочная ситуация, реализуется большим числом  конфигураций, вероятность наблюдения велика (т.е. наблюдается часто)</a:t>
            </a:r>
          </a:p>
        </p:txBody>
      </p:sp>
      <p:cxnSp>
        <p:nvCxnSpPr>
          <p:cNvPr id="6" name="Straight Connector 5"/>
          <p:cNvCxnSpPr>
            <a:endCxn id="3" idx="2"/>
          </p:cNvCxnSpPr>
          <p:nvPr/>
        </p:nvCxnSpPr>
        <p:spPr>
          <a:xfrm>
            <a:off x="2576887" y="1724791"/>
            <a:ext cx="0" cy="1704209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455381" y="2451458"/>
            <a:ext cx="225016" cy="216000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8705843"/>
              </p:ext>
            </p:extLst>
          </p:nvPr>
        </p:nvGraphicFramePr>
        <p:xfrm>
          <a:off x="5076056" y="2179896"/>
          <a:ext cx="1487487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3" name="Equation" r:id="rId3" imgW="647640" imgH="393480" progId="Equation.DSMT4">
                  <p:embed/>
                </p:oleObj>
              </mc:Choice>
              <mc:Fallback>
                <p:oleObj name="Equation" r:id="rId3" imgW="647640" imgH="393480" progId="Equation.DSMT4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2179896"/>
                        <a:ext cx="1487487" cy="895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Oval 12"/>
          <p:cNvSpPr/>
          <p:nvPr/>
        </p:nvSpPr>
        <p:spPr>
          <a:xfrm>
            <a:off x="1907704" y="2024832"/>
            <a:ext cx="225016" cy="216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Oval 13"/>
          <p:cNvSpPr/>
          <p:nvPr/>
        </p:nvSpPr>
        <p:spPr>
          <a:xfrm>
            <a:off x="2771800" y="2667458"/>
            <a:ext cx="225016" cy="21600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Oval 14"/>
          <p:cNvSpPr/>
          <p:nvPr/>
        </p:nvSpPr>
        <p:spPr>
          <a:xfrm>
            <a:off x="3779912" y="2057067"/>
            <a:ext cx="225016" cy="216000"/>
          </a:xfrm>
          <a:prstGeom prst="ellipse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Oval 15"/>
          <p:cNvSpPr/>
          <p:nvPr/>
        </p:nvSpPr>
        <p:spPr>
          <a:xfrm>
            <a:off x="755576" y="2337113"/>
            <a:ext cx="225016" cy="216000"/>
          </a:xfrm>
          <a:prstGeom prst="ellipse">
            <a:avLst/>
          </a:prstGeom>
          <a:solidFill>
            <a:srgbClr val="F3B84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Oval 16"/>
          <p:cNvSpPr/>
          <p:nvPr/>
        </p:nvSpPr>
        <p:spPr>
          <a:xfrm>
            <a:off x="3419872" y="2996952"/>
            <a:ext cx="225016" cy="216000"/>
          </a:xfrm>
          <a:prstGeom prst="ellipse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Oval 17"/>
          <p:cNvSpPr/>
          <p:nvPr/>
        </p:nvSpPr>
        <p:spPr>
          <a:xfrm>
            <a:off x="1361151" y="2996952"/>
            <a:ext cx="225016" cy="216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Oval 18"/>
          <p:cNvSpPr/>
          <p:nvPr/>
        </p:nvSpPr>
        <p:spPr>
          <a:xfrm>
            <a:off x="2957177" y="2071896"/>
            <a:ext cx="225016" cy="216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37"/>
          <p:cNvSpPr/>
          <p:nvPr/>
        </p:nvSpPr>
        <p:spPr>
          <a:xfrm>
            <a:off x="22470" y="3645024"/>
            <a:ext cx="88700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Упорядоченная или неслучайная ситуация, реализуется малым числом способов, вероятность наблюдения мала (т.е. наблюдается редко)</a:t>
            </a: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9469127"/>
              </p:ext>
            </p:extLst>
          </p:nvPr>
        </p:nvGraphicFramePr>
        <p:xfrm>
          <a:off x="7380312" y="2481254"/>
          <a:ext cx="903288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4" name="Equation" r:id="rId5" imgW="393480" imgH="139680" progId="Equation.DSMT4">
                  <p:embed/>
                </p:oleObj>
              </mc:Choice>
              <mc:Fallback>
                <p:oleObj name="Equation" r:id="rId5" imgW="393480" imgH="139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0312" y="2481254"/>
                        <a:ext cx="903288" cy="319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575568" y="4586575"/>
            <a:ext cx="4002638" cy="17281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Straight Connector 23"/>
          <p:cNvCxnSpPr>
            <a:endCxn id="23" idx="2"/>
          </p:cNvCxnSpPr>
          <p:nvPr/>
        </p:nvCxnSpPr>
        <p:spPr>
          <a:xfrm>
            <a:off x="2576887" y="4610557"/>
            <a:ext cx="0" cy="1704209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1455381" y="5337224"/>
            <a:ext cx="225016" cy="216000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Oval 25"/>
          <p:cNvSpPr/>
          <p:nvPr/>
        </p:nvSpPr>
        <p:spPr>
          <a:xfrm>
            <a:off x="1907704" y="4910598"/>
            <a:ext cx="225016" cy="216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Oval 26"/>
          <p:cNvSpPr/>
          <p:nvPr/>
        </p:nvSpPr>
        <p:spPr>
          <a:xfrm>
            <a:off x="987314" y="5666718"/>
            <a:ext cx="225016" cy="21600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Oval 27"/>
          <p:cNvSpPr/>
          <p:nvPr/>
        </p:nvSpPr>
        <p:spPr>
          <a:xfrm>
            <a:off x="3779912" y="4942833"/>
            <a:ext cx="225016" cy="216000"/>
          </a:xfrm>
          <a:prstGeom prst="ellipse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Oval 28"/>
          <p:cNvSpPr/>
          <p:nvPr/>
        </p:nvSpPr>
        <p:spPr>
          <a:xfrm>
            <a:off x="755576" y="5222879"/>
            <a:ext cx="225016" cy="216000"/>
          </a:xfrm>
          <a:prstGeom prst="ellipse">
            <a:avLst/>
          </a:prstGeom>
          <a:solidFill>
            <a:srgbClr val="F3B84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Oval 29"/>
          <p:cNvSpPr/>
          <p:nvPr/>
        </p:nvSpPr>
        <p:spPr>
          <a:xfrm>
            <a:off x="1792806" y="5774718"/>
            <a:ext cx="225016" cy="216000"/>
          </a:xfrm>
          <a:prstGeom prst="ellipse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Oval 30"/>
          <p:cNvSpPr/>
          <p:nvPr/>
        </p:nvSpPr>
        <p:spPr>
          <a:xfrm>
            <a:off x="1361151" y="5882718"/>
            <a:ext cx="225016" cy="216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1248643" y="4802598"/>
            <a:ext cx="225016" cy="216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2618948"/>
              </p:ext>
            </p:extLst>
          </p:nvPr>
        </p:nvGraphicFramePr>
        <p:xfrm>
          <a:off x="5076056" y="4910598"/>
          <a:ext cx="1487487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5" name="Equation" r:id="rId7" imgW="647640" imgH="393480" progId="Equation.DSMT4">
                  <p:embed/>
                </p:oleObj>
              </mc:Choice>
              <mc:Fallback>
                <p:oleObj name="Equation" r:id="rId7" imgW="64764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4910598"/>
                        <a:ext cx="1487487" cy="895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19582"/>
              </p:ext>
            </p:extLst>
          </p:nvPr>
        </p:nvGraphicFramePr>
        <p:xfrm>
          <a:off x="7278688" y="4505325"/>
          <a:ext cx="1077912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6" name="Equation" r:id="rId9" imgW="469800" imgH="393480" progId="Equation.DSMT4">
                  <p:embed/>
                </p:oleObj>
              </mc:Choice>
              <mc:Fallback>
                <p:oleObj name="Equation" r:id="rId9" imgW="4698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78688" y="4505325"/>
                        <a:ext cx="1077912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772689"/>
              </p:ext>
            </p:extLst>
          </p:nvPr>
        </p:nvGraphicFramePr>
        <p:xfrm>
          <a:off x="7278688" y="5553075"/>
          <a:ext cx="1077912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7" name="Equation" r:id="rId11" imgW="469800" imgH="393480" progId="Equation.DSMT4">
                  <p:embed/>
                </p:oleObj>
              </mc:Choice>
              <mc:Fallback>
                <p:oleObj name="Equation" r:id="rId11" imgW="4698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78688" y="5553075"/>
                        <a:ext cx="1077912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96849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44624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Вероятность неслучайной ситуации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331400"/>
              </p:ext>
            </p:extLst>
          </p:nvPr>
        </p:nvGraphicFramePr>
        <p:xfrm>
          <a:off x="611560" y="970368"/>
          <a:ext cx="7848872" cy="5194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244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19494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N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itchFamily="34" charset="0"/>
                          <a:cs typeface="Arial" pitchFamily="34" charset="0"/>
                        </a:rPr>
                        <a:t>P</a:t>
                      </a:r>
                      <a:r>
                        <a:rPr lang="en-US" sz="2000" baseline="-25000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r>
                        <a:rPr lang="en-US" sz="2000" baseline="0" dirty="0" smtClean="0">
                          <a:latin typeface="Arial" pitchFamily="34" charset="0"/>
                          <a:cs typeface="Arial" pitchFamily="34" charset="0"/>
                        </a:rPr>
                        <a:t>=1/2</a:t>
                      </a:r>
                      <a:r>
                        <a:rPr lang="en-US" sz="2000" baseline="30000" dirty="0" smtClean="0">
                          <a:latin typeface="Arial" pitchFamily="34" charset="0"/>
                          <a:cs typeface="Arial" pitchFamily="34" charset="0"/>
                        </a:rPr>
                        <a:t>N</a:t>
                      </a:r>
                      <a:endParaRPr lang="ru-RU" sz="2000" baseline="30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9494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0.5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9494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0.25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9494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0.125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9494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0.0625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9494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0.0313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9494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0.0156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19494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r>
                        <a:rPr lang="en-US" sz="2000" baseline="30000" dirty="0">
                          <a:latin typeface="Arial" pitchFamily="34" charset="0"/>
                          <a:cs typeface="Arial" pitchFamily="34" charset="0"/>
                        </a:rPr>
                        <a:t>-3</a:t>
                      </a:r>
                      <a:endParaRPr lang="ru-RU" sz="2000" baseline="30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19494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r>
                        <a:rPr lang="en-US" sz="2000" baseline="30000" dirty="0">
                          <a:latin typeface="Arial" pitchFamily="34" charset="0"/>
                          <a:cs typeface="Arial" pitchFamily="34" charset="0"/>
                        </a:rPr>
                        <a:t>-30</a:t>
                      </a:r>
                      <a:endParaRPr lang="ru-RU" sz="2000" baseline="30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194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Arial" pitchFamily="34" charset="0"/>
                          <a:cs typeface="Arial" pitchFamily="34" charset="0"/>
                        </a:rPr>
                        <a:t>1000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r>
                        <a:rPr lang="en-US" sz="2000" baseline="30000" dirty="0">
                          <a:latin typeface="Arial" pitchFamily="34" charset="0"/>
                          <a:cs typeface="Arial" pitchFamily="34" charset="0"/>
                        </a:rPr>
                        <a:t>-3</a:t>
                      </a:r>
                      <a:r>
                        <a:rPr lang="ru-RU" sz="2000" baseline="30000" dirty="0">
                          <a:latin typeface="Arial" pitchFamily="34" charset="0"/>
                          <a:cs typeface="Arial" pitchFamily="34" charset="0"/>
                        </a:rPr>
                        <a:t>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21460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Промежуточные выводы</a:t>
            </a:r>
          </a:p>
        </p:txBody>
      </p:sp>
      <p:sp>
        <p:nvSpPr>
          <p:cNvPr id="3" name="Прямоугольник 37"/>
          <p:cNvSpPr/>
          <p:nvPr/>
        </p:nvSpPr>
        <p:spPr>
          <a:xfrm>
            <a:off x="143201" y="908720"/>
            <a:ext cx="88700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Если полное число частиц велико (</a:t>
            </a:r>
            <a:r>
              <a:rPr lang="en-US" sz="2000" i="1" dirty="0">
                <a:latin typeface="Arial" pitchFamily="34" charset="0"/>
                <a:cs typeface="Arial" pitchFamily="34" charset="0"/>
              </a:rPr>
              <a:t>N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&gt;&gt;1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), то флуктуации, соответствующие существенно неоднородному распределению, почти никогда не возникают.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8527135"/>
              </p:ext>
            </p:extLst>
          </p:nvPr>
        </p:nvGraphicFramePr>
        <p:xfrm>
          <a:off x="6746875" y="1968500"/>
          <a:ext cx="1835150" cy="98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4" name="Equation" r:id="rId3" imgW="799920" imgH="431640" progId="Equation.DSMT4">
                  <p:embed/>
                </p:oleObj>
              </mc:Choice>
              <mc:Fallback>
                <p:oleObj name="Equation" r:id="rId3" imgW="799920" imgH="431640" progId="Equation.DSMT4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6875" y="1968500"/>
                        <a:ext cx="1835150" cy="985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37"/>
          <p:cNvSpPr/>
          <p:nvPr/>
        </p:nvSpPr>
        <p:spPr>
          <a:xfrm>
            <a:off x="179513" y="2132856"/>
            <a:ext cx="65527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При больших </a:t>
            </a:r>
            <a:r>
              <a:rPr lang="en-US" sz="2000" i="1" dirty="0">
                <a:latin typeface="Arial" pitchFamily="34" charset="0"/>
                <a:cs typeface="Arial" pitchFamily="34" charset="0"/>
              </a:rPr>
              <a:t>N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часто возникают только такие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n,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для которых отличия от среднего значения невелики</a:t>
            </a:r>
          </a:p>
        </p:txBody>
      </p:sp>
      <p:sp>
        <p:nvSpPr>
          <p:cNvPr id="6" name="Прямоугольник 37"/>
          <p:cNvSpPr/>
          <p:nvPr/>
        </p:nvSpPr>
        <p:spPr>
          <a:xfrm>
            <a:off x="179512" y="2979493"/>
            <a:ext cx="65527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Наиболее вероятное значение и одновременно постоянный уровень, вокруг которого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n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флуктуирует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86860"/>
              </p:ext>
            </p:extLst>
          </p:nvPr>
        </p:nvGraphicFramePr>
        <p:xfrm>
          <a:off x="6876256" y="2924944"/>
          <a:ext cx="990600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5" name="Equation" r:id="rId5" imgW="431640" imgH="393480" progId="Equation.DSMT4">
                  <p:embed/>
                </p:oleObj>
              </mc:Choice>
              <mc:Fallback>
                <p:oleObj name="Equation" r:id="rId5" imgW="43164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6256" y="2924944"/>
                        <a:ext cx="990600" cy="898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37"/>
          <p:cNvSpPr/>
          <p:nvPr/>
        </p:nvSpPr>
        <p:spPr>
          <a:xfrm>
            <a:off x="179512" y="4314290"/>
            <a:ext cx="87129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Arial" pitchFamily="34" charset="0"/>
                <a:cs typeface="Arial" pitchFamily="34" charset="0"/>
              </a:rPr>
              <a:t>Микросостояние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– это указание какие конкретно молекулы (по номерам) находятся в той или иной половине ящика.</a:t>
            </a:r>
          </a:p>
          <a:p>
            <a:pPr algn="just"/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b="1" dirty="0" err="1">
                <a:latin typeface="Arial" pitchFamily="34" charset="0"/>
                <a:cs typeface="Arial" pitchFamily="34" charset="0"/>
              </a:rPr>
              <a:t>Макросостояние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– это указание общего числа молекул (неважно с какими номерами) в данной половине ящика</a:t>
            </a:r>
          </a:p>
        </p:txBody>
      </p:sp>
      <p:sp>
        <p:nvSpPr>
          <p:cNvPr id="10" name="Rectangle 9"/>
          <p:cNvSpPr/>
          <p:nvPr/>
        </p:nvSpPr>
        <p:spPr>
          <a:xfrm>
            <a:off x="179512" y="6033482"/>
            <a:ext cx="85697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Данное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макросостояние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не меняется со временем и следовательно система находится в равновесии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93160" y="3772670"/>
            <a:ext cx="3600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В рассмотренном примере:</a:t>
            </a:r>
          </a:p>
        </p:txBody>
      </p:sp>
    </p:spTree>
    <p:extLst>
      <p:ext uri="{BB962C8B-B14F-4D97-AF65-F5344CB8AC3E}">
        <p14:creationId xmlns:p14="http://schemas.microsoft.com/office/powerpoint/2010/main" val="21971336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64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3030" y="1916832"/>
            <a:ext cx="5250970" cy="2209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 txBox="1">
            <a:spLocks noRot="1" noChangeArrowheads="1"/>
          </p:cNvSpPr>
          <p:nvPr/>
        </p:nvSpPr>
        <p:spPr bwMode="auto">
          <a:xfrm>
            <a:off x="-252536" y="116632"/>
            <a:ext cx="9612560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Большие флуктуации, приближение к равновесию</a:t>
            </a:r>
          </a:p>
        </p:txBody>
      </p:sp>
      <p:sp>
        <p:nvSpPr>
          <p:cNvPr id="6" name="Прямоугольник 37"/>
          <p:cNvSpPr/>
          <p:nvPr/>
        </p:nvSpPr>
        <p:spPr>
          <a:xfrm>
            <a:off x="168396" y="970885"/>
            <a:ext cx="82685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В каких случаях можно ожидать, что </a:t>
            </a:r>
            <a:r>
              <a:rPr lang="en-US" sz="2000" i="1" dirty="0">
                <a:latin typeface="Arial" pitchFamily="34" charset="0"/>
                <a:cs typeface="Arial" pitchFamily="34" charset="0"/>
              </a:rPr>
              <a:t>n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сильно отличается от наиболее вероятного значения </a:t>
            </a:r>
            <a:r>
              <a:rPr lang="en-US" sz="2000" i="1" dirty="0">
                <a:latin typeface="Arial" pitchFamily="34" charset="0"/>
                <a:cs typeface="Arial" pitchFamily="34" charset="0"/>
              </a:rPr>
              <a:t>N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/2 ?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37"/>
          <p:cNvSpPr/>
          <p:nvPr/>
        </p:nvSpPr>
        <p:spPr>
          <a:xfrm>
            <a:off x="263932" y="2276872"/>
            <a:ext cx="21242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Arial" pitchFamily="34" charset="0"/>
                <a:cs typeface="Arial" pitchFamily="34" charset="0"/>
              </a:rPr>
              <a:t>Ситуация А</a:t>
            </a:r>
          </a:p>
        </p:txBody>
      </p:sp>
      <p:sp>
        <p:nvSpPr>
          <p:cNvPr id="8" name="Прямоугольник 37"/>
          <p:cNvSpPr/>
          <p:nvPr/>
        </p:nvSpPr>
        <p:spPr>
          <a:xfrm>
            <a:off x="107504" y="2924944"/>
            <a:ext cx="34563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Очень редко возникающая большая флуктуация в равновесном состоянии</a:t>
            </a:r>
          </a:p>
        </p:txBody>
      </p:sp>
      <p:sp>
        <p:nvSpPr>
          <p:cNvPr id="9" name="Прямоугольник 37"/>
          <p:cNvSpPr/>
          <p:nvPr/>
        </p:nvSpPr>
        <p:spPr>
          <a:xfrm>
            <a:off x="102181" y="4437112"/>
            <a:ext cx="89343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Если наблюдать за газом достаточно долго (очень долго, если </a:t>
            </a:r>
            <a:r>
              <a:rPr lang="en-US" sz="2000" i="1" dirty="0">
                <a:latin typeface="Arial" pitchFamily="34" charset="0"/>
                <a:cs typeface="Arial" pitchFamily="34" charset="0"/>
              </a:rPr>
              <a:t>N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велико), то большая флуктуация может возникнуть (это не запрещено законами)</a:t>
            </a:r>
          </a:p>
        </p:txBody>
      </p:sp>
      <p:sp>
        <p:nvSpPr>
          <p:cNvPr id="10" name="Прямоугольник 37"/>
          <p:cNvSpPr/>
          <p:nvPr/>
        </p:nvSpPr>
        <p:spPr>
          <a:xfrm>
            <a:off x="102181" y="5373216"/>
            <a:ext cx="80702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Каково наиболее вероятное поведение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n,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если                  велико?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9235546"/>
              </p:ext>
            </p:extLst>
          </p:nvPr>
        </p:nvGraphicFramePr>
        <p:xfrm>
          <a:off x="5868144" y="5080352"/>
          <a:ext cx="1049337" cy="98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8" name="Equation" r:id="rId4" imgW="457200" imgH="431640" progId="Equation.DSMT4">
                  <p:embed/>
                </p:oleObj>
              </mc:Choice>
              <mc:Fallback>
                <p:oleObj name="Equation" r:id="rId4" imgW="45720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5080352"/>
                        <a:ext cx="1049337" cy="985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Прямоугольник 37"/>
          <p:cNvSpPr/>
          <p:nvPr/>
        </p:nvSpPr>
        <p:spPr>
          <a:xfrm>
            <a:off x="107504" y="6309320"/>
            <a:ext cx="80702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Наиболее вероятно, что </a:t>
            </a:r>
            <a:r>
              <a:rPr lang="en-US" sz="2000" i="1" dirty="0">
                <a:latin typeface="Arial" pitchFamily="34" charset="0"/>
                <a:cs typeface="Arial" pitchFamily="34" charset="0"/>
              </a:rPr>
              <a:t>n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будет приближаться к 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6450683"/>
              </p:ext>
            </p:extLst>
          </p:nvPr>
        </p:nvGraphicFramePr>
        <p:xfrm>
          <a:off x="6285152" y="5959475"/>
          <a:ext cx="466725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9" name="Equation" r:id="rId6" imgW="203040" imgH="393480" progId="Equation.DSMT4">
                  <p:embed/>
                </p:oleObj>
              </mc:Choice>
              <mc:Fallback>
                <p:oleObj name="Equation" r:id="rId6" imgW="20304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5152" y="5959475"/>
                        <a:ext cx="466725" cy="898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875104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Rot="1" noChangeArrowheads="1"/>
          </p:cNvSpPr>
          <p:nvPr/>
        </p:nvSpPr>
        <p:spPr bwMode="auto">
          <a:xfrm>
            <a:off x="-252536" y="116632"/>
            <a:ext cx="9612560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Большие флуктуации, приближение к равновесию</a:t>
            </a:r>
          </a:p>
        </p:txBody>
      </p:sp>
      <p:sp>
        <p:nvSpPr>
          <p:cNvPr id="6" name="Прямоугольник 37"/>
          <p:cNvSpPr/>
          <p:nvPr/>
        </p:nvSpPr>
        <p:spPr>
          <a:xfrm>
            <a:off x="263931" y="1052736"/>
            <a:ext cx="21242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Arial" pitchFamily="34" charset="0"/>
                <a:cs typeface="Arial" pitchFamily="34" charset="0"/>
              </a:rPr>
              <a:t>Ситуация Б</a:t>
            </a:r>
          </a:p>
        </p:txBody>
      </p:sp>
      <p:sp>
        <p:nvSpPr>
          <p:cNvPr id="7" name="Прямоугольник 37"/>
          <p:cNvSpPr/>
          <p:nvPr/>
        </p:nvSpPr>
        <p:spPr>
          <a:xfrm>
            <a:off x="2555776" y="951142"/>
            <a:ext cx="60486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Упорядоченная ситуация – результат внешних воздействий на систему в недалеком прошлом</a:t>
            </a:r>
          </a:p>
        </p:txBody>
      </p:sp>
      <p:sp>
        <p:nvSpPr>
          <p:cNvPr id="8" name="Rectangle 7"/>
          <p:cNvSpPr/>
          <p:nvPr/>
        </p:nvSpPr>
        <p:spPr>
          <a:xfrm>
            <a:off x="107504" y="1844825"/>
            <a:ext cx="4002638" cy="17281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Straight Connector 8"/>
          <p:cNvCxnSpPr>
            <a:endCxn id="8" idx="2"/>
          </p:cNvCxnSpPr>
          <p:nvPr/>
        </p:nvCxnSpPr>
        <p:spPr>
          <a:xfrm>
            <a:off x="2108823" y="1868807"/>
            <a:ext cx="0" cy="1704209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987317" y="2595474"/>
            <a:ext cx="225016" cy="216000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Oval 10"/>
          <p:cNvSpPr/>
          <p:nvPr/>
        </p:nvSpPr>
        <p:spPr>
          <a:xfrm>
            <a:off x="1439640" y="2168848"/>
            <a:ext cx="225016" cy="216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Oval 11"/>
          <p:cNvSpPr/>
          <p:nvPr/>
        </p:nvSpPr>
        <p:spPr>
          <a:xfrm>
            <a:off x="2303736" y="2811474"/>
            <a:ext cx="225016" cy="21600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Oval 12"/>
          <p:cNvSpPr/>
          <p:nvPr/>
        </p:nvSpPr>
        <p:spPr>
          <a:xfrm>
            <a:off x="3311848" y="2201083"/>
            <a:ext cx="225016" cy="216000"/>
          </a:xfrm>
          <a:prstGeom prst="ellipse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Oval 13"/>
          <p:cNvSpPr/>
          <p:nvPr/>
        </p:nvSpPr>
        <p:spPr>
          <a:xfrm>
            <a:off x="287512" y="2481129"/>
            <a:ext cx="225016" cy="216000"/>
          </a:xfrm>
          <a:prstGeom prst="ellipse">
            <a:avLst/>
          </a:prstGeom>
          <a:solidFill>
            <a:srgbClr val="F3B84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Oval 14"/>
          <p:cNvSpPr/>
          <p:nvPr/>
        </p:nvSpPr>
        <p:spPr>
          <a:xfrm>
            <a:off x="2951808" y="3140968"/>
            <a:ext cx="225016" cy="216000"/>
          </a:xfrm>
          <a:prstGeom prst="ellipse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Oval 15"/>
          <p:cNvSpPr/>
          <p:nvPr/>
        </p:nvSpPr>
        <p:spPr>
          <a:xfrm>
            <a:off x="893087" y="3140968"/>
            <a:ext cx="225016" cy="216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Oval 16"/>
          <p:cNvSpPr/>
          <p:nvPr/>
        </p:nvSpPr>
        <p:spPr>
          <a:xfrm>
            <a:off x="2489113" y="2215912"/>
            <a:ext cx="225016" cy="216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17"/>
          <p:cNvSpPr/>
          <p:nvPr/>
        </p:nvSpPr>
        <p:spPr>
          <a:xfrm>
            <a:off x="4042655" y="1844825"/>
            <a:ext cx="360040" cy="172819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18"/>
          <p:cNvSpPr/>
          <p:nvPr/>
        </p:nvSpPr>
        <p:spPr>
          <a:xfrm rot="5400000">
            <a:off x="4750727" y="2282041"/>
            <a:ext cx="168030" cy="86409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ight Arrow 19"/>
          <p:cNvSpPr/>
          <p:nvPr/>
        </p:nvSpPr>
        <p:spPr>
          <a:xfrm rot="10800000">
            <a:off x="5832128" y="2366383"/>
            <a:ext cx="1260140" cy="709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29083" y="4005064"/>
            <a:ext cx="2001319" cy="17281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Oval 22"/>
          <p:cNvSpPr/>
          <p:nvPr/>
        </p:nvSpPr>
        <p:spPr>
          <a:xfrm>
            <a:off x="1008896" y="4755713"/>
            <a:ext cx="225016" cy="216000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Oval 23"/>
          <p:cNvSpPr/>
          <p:nvPr/>
        </p:nvSpPr>
        <p:spPr>
          <a:xfrm>
            <a:off x="1461219" y="4329087"/>
            <a:ext cx="225016" cy="216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Oval 24"/>
          <p:cNvSpPr/>
          <p:nvPr/>
        </p:nvSpPr>
        <p:spPr>
          <a:xfrm>
            <a:off x="511442" y="5079713"/>
            <a:ext cx="225016" cy="21600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Oval 25"/>
          <p:cNvSpPr/>
          <p:nvPr/>
        </p:nvSpPr>
        <p:spPr>
          <a:xfrm>
            <a:off x="1573727" y="4869159"/>
            <a:ext cx="225016" cy="216000"/>
          </a:xfrm>
          <a:prstGeom prst="ellipse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Oval 26"/>
          <p:cNvSpPr/>
          <p:nvPr/>
        </p:nvSpPr>
        <p:spPr>
          <a:xfrm>
            <a:off x="309091" y="4641368"/>
            <a:ext cx="225016" cy="216000"/>
          </a:xfrm>
          <a:prstGeom prst="ellipse">
            <a:avLst/>
          </a:prstGeom>
          <a:solidFill>
            <a:srgbClr val="F3B84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Oval 27"/>
          <p:cNvSpPr/>
          <p:nvPr/>
        </p:nvSpPr>
        <p:spPr>
          <a:xfrm>
            <a:off x="1461219" y="5301207"/>
            <a:ext cx="225016" cy="216000"/>
          </a:xfrm>
          <a:prstGeom prst="ellipse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Oval 28"/>
          <p:cNvSpPr/>
          <p:nvPr/>
        </p:nvSpPr>
        <p:spPr>
          <a:xfrm>
            <a:off x="914666" y="5301207"/>
            <a:ext cx="225016" cy="216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Oval 29"/>
          <p:cNvSpPr/>
          <p:nvPr/>
        </p:nvSpPr>
        <p:spPr>
          <a:xfrm>
            <a:off x="745476" y="4207981"/>
            <a:ext cx="225016" cy="216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Rectangle 30"/>
          <p:cNvSpPr/>
          <p:nvPr/>
        </p:nvSpPr>
        <p:spPr>
          <a:xfrm>
            <a:off x="2130402" y="3993272"/>
            <a:ext cx="360040" cy="172819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 flipH="1" flipV="1">
            <a:off x="2069565" y="4005065"/>
            <a:ext cx="1973090" cy="1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 flipV="1">
            <a:off x="2069565" y="5733254"/>
            <a:ext cx="1973090" cy="1"/>
          </a:xfrm>
          <a:prstGeom prst="line">
            <a:avLst/>
          </a:prstGeom>
          <a:ln w="285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7"/>
          <p:cNvSpPr/>
          <p:nvPr/>
        </p:nvSpPr>
        <p:spPr>
          <a:xfrm>
            <a:off x="575568" y="5877272"/>
            <a:ext cx="7884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Например, можно, затратив некоторые усилия, собрать молекулы поршнем, а затем быстро его выдернуть</a:t>
            </a:r>
          </a:p>
        </p:txBody>
      </p:sp>
      <p:sp>
        <p:nvSpPr>
          <p:cNvPr id="40" name="Rectangle 39"/>
          <p:cNvSpPr/>
          <p:nvPr/>
        </p:nvSpPr>
        <p:spPr>
          <a:xfrm>
            <a:off x="4283968" y="3999617"/>
            <a:ext cx="4002638" cy="17281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1" name="Straight Connector 40"/>
          <p:cNvCxnSpPr>
            <a:endCxn id="40" idx="2"/>
          </p:cNvCxnSpPr>
          <p:nvPr/>
        </p:nvCxnSpPr>
        <p:spPr>
          <a:xfrm>
            <a:off x="6285287" y="4023599"/>
            <a:ext cx="0" cy="1704209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5163781" y="4750266"/>
            <a:ext cx="225016" cy="216000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Oval 42"/>
          <p:cNvSpPr/>
          <p:nvPr/>
        </p:nvSpPr>
        <p:spPr>
          <a:xfrm>
            <a:off x="5616104" y="4323640"/>
            <a:ext cx="225016" cy="216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Oval 43"/>
          <p:cNvSpPr/>
          <p:nvPr/>
        </p:nvSpPr>
        <p:spPr>
          <a:xfrm>
            <a:off x="4657831" y="5085207"/>
            <a:ext cx="225016" cy="216000"/>
          </a:xfrm>
          <a:prstGeom prst="ellipse">
            <a:avLst/>
          </a:prstGeom>
          <a:solidFill>
            <a:srgbClr val="00B0F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Oval 44"/>
          <p:cNvSpPr/>
          <p:nvPr/>
        </p:nvSpPr>
        <p:spPr>
          <a:xfrm>
            <a:off x="5860813" y="4954232"/>
            <a:ext cx="225016" cy="216000"/>
          </a:xfrm>
          <a:prstGeom prst="ellipse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Oval 45"/>
          <p:cNvSpPr/>
          <p:nvPr/>
        </p:nvSpPr>
        <p:spPr>
          <a:xfrm>
            <a:off x="4463976" y="4635921"/>
            <a:ext cx="225016" cy="216000"/>
          </a:xfrm>
          <a:prstGeom prst="ellipse">
            <a:avLst/>
          </a:prstGeom>
          <a:solidFill>
            <a:srgbClr val="F3B84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Oval 46"/>
          <p:cNvSpPr/>
          <p:nvPr/>
        </p:nvSpPr>
        <p:spPr>
          <a:xfrm>
            <a:off x="5721857" y="5301207"/>
            <a:ext cx="225016" cy="216000"/>
          </a:xfrm>
          <a:prstGeom prst="ellipse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Oval 47"/>
          <p:cNvSpPr/>
          <p:nvPr/>
        </p:nvSpPr>
        <p:spPr>
          <a:xfrm>
            <a:off x="5069551" y="5295760"/>
            <a:ext cx="225016" cy="216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Oval 48"/>
          <p:cNvSpPr/>
          <p:nvPr/>
        </p:nvSpPr>
        <p:spPr>
          <a:xfrm>
            <a:off x="4938765" y="4222652"/>
            <a:ext cx="225016" cy="216000"/>
          </a:xfrm>
          <a:prstGeom prst="ellipse">
            <a:avLst/>
          </a:prstGeom>
          <a:solidFill>
            <a:srgbClr val="C0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8219119" y="3999617"/>
            <a:ext cx="360040" cy="172819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Rectangle 50"/>
          <p:cNvSpPr/>
          <p:nvPr/>
        </p:nvSpPr>
        <p:spPr>
          <a:xfrm rot="5400000">
            <a:off x="8577536" y="4518200"/>
            <a:ext cx="168029" cy="74988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Right Arrow 51"/>
          <p:cNvSpPr/>
          <p:nvPr/>
        </p:nvSpPr>
        <p:spPr>
          <a:xfrm>
            <a:off x="6699345" y="4081097"/>
            <a:ext cx="1260140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Rectangle 52"/>
          <p:cNvSpPr/>
          <p:nvPr/>
        </p:nvSpPr>
        <p:spPr>
          <a:xfrm rot="5400000">
            <a:off x="2517606" y="4518200"/>
            <a:ext cx="168029" cy="74988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64778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-99392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Приближение к равновесию</a:t>
            </a:r>
          </a:p>
        </p:txBody>
      </p:sp>
      <p:sp>
        <p:nvSpPr>
          <p:cNvPr id="6" name="Прямоугольник 37"/>
          <p:cNvSpPr/>
          <p:nvPr/>
        </p:nvSpPr>
        <p:spPr>
          <a:xfrm>
            <a:off x="107504" y="5235495"/>
            <a:ext cx="87849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Если изолированная система находится в крайне неоднородном состоянии, то с течением времени она будет стремиться к предельно случайному состоянию, которое отвечает равновесию </a:t>
            </a:r>
          </a:p>
        </p:txBody>
      </p:sp>
      <p:pic>
        <p:nvPicPr>
          <p:cNvPr id="7" name="GasHard_N100_Relax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47664" y="606842"/>
            <a:ext cx="5724377" cy="4622358"/>
          </a:xfrm>
          <a:prstGeom prst="rect">
            <a:avLst/>
          </a:prstGeom>
        </p:spPr>
      </p:pic>
      <p:sp>
        <p:nvSpPr>
          <p:cNvPr id="5" name="Прямоугольник 37">
            <a:extLst>
              <a:ext uri="{FF2B5EF4-FFF2-40B4-BE49-F238E27FC236}">
                <a16:creationId xmlns:a16="http://schemas.microsoft.com/office/drawing/2014/main" xmlns="" id="{89339B52-9BC1-46C2-9937-53E5B7DD1D58}"/>
              </a:ext>
            </a:extLst>
          </p:cNvPr>
          <p:cNvSpPr/>
          <p:nvPr/>
        </p:nvSpPr>
        <p:spPr>
          <a:xfrm>
            <a:off x="107504" y="6309320"/>
            <a:ext cx="8784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Время достижения состояния равновесия – время релаксации </a:t>
            </a:r>
          </a:p>
        </p:txBody>
      </p:sp>
    </p:spTree>
    <p:extLst>
      <p:ext uri="{BB962C8B-B14F-4D97-AF65-F5344CB8AC3E}">
        <p14:creationId xmlns:p14="http://schemas.microsoft.com/office/powerpoint/2010/main" val="192760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-27384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Необратимость</a:t>
            </a:r>
          </a:p>
        </p:txBody>
      </p:sp>
      <p:sp>
        <p:nvSpPr>
          <p:cNvPr id="3" name="Прямоугольник 37"/>
          <p:cNvSpPr/>
          <p:nvPr/>
        </p:nvSpPr>
        <p:spPr>
          <a:xfrm>
            <a:off x="107504" y="5085184"/>
            <a:ext cx="87849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Если в изолированной системе происходят изменения, то они происходят в весьма определенном направлении, т.е. от менее случайного к более случайному распределению.  Процесс  необратим, если обратный во времени процесс в действительности почти никогда не  возникает  </a:t>
            </a:r>
          </a:p>
        </p:txBody>
      </p:sp>
      <p:pic>
        <p:nvPicPr>
          <p:cNvPr id="2" name="GasHard_N100_RelaxBack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00238" y="692696"/>
            <a:ext cx="5336058" cy="430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251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3666" name="Picture 2" descr="C:\Users\Pierre\Downloads\цик-смерти-жизни-8810529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5" b="15131"/>
          <a:stretch/>
        </p:blipFill>
        <p:spPr bwMode="auto">
          <a:xfrm>
            <a:off x="467543" y="920165"/>
            <a:ext cx="8136903" cy="3989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 txBox="1">
            <a:spLocks noRot="1" noChangeArrowheads="1"/>
          </p:cNvSpPr>
          <p:nvPr/>
        </p:nvSpPr>
        <p:spPr bwMode="auto">
          <a:xfrm>
            <a:off x="263933" y="116632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Необратимость</a:t>
            </a:r>
          </a:p>
        </p:txBody>
      </p:sp>
      <p:sp>
        <p:nvSpPr>
          <p:cNvPr id="6" name="Прямоугольник 37"/>
          <p:cNvSpPr/>
          <p:nvPr/>
        </p:nvSpPr>
        <p:spPr>
          <a:xfrm>
            <a:off x="107504" y="5301208"/>
            <a:ext cx="87849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Мы почти наверняка знаем, что запись процесса показывается нам в обратном направлении, т.к. в реальности обратный процесс крайне маловероятен.</a:t>
            </a:r>
          </a:p>
        </p:txBody>
      </p:sp>
    </p:spTree>
    <p:extLst>
      <p:ext uri="{BB962C8B-B14F-4D97-AF65-F5344CB8AC3E}">
        <p14:creationId xmlns:p14="http://schemas.microsoft.com/office/powerpoint/2010/main" val="234747170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16632"/>
            <a:ext cx="8628547" cy="82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Необратимость</a:t>
            </a:r>
          </a:p>
        </p:txBody>
      </p:sp>
      <p:sp>
        <p:nvSpPr>
          <p:cNvPr id="5" name="Прямоугольник 37"/>
          <p:cNvSpPr/>
          <p:nvPr/>
        </p:nvSpPr>
        <p:spPr>
          <a:xfrm>
            <a:off x="185718" y="836712"/>
            <a:ext cx="87849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Если система попала в специальную ситуацию в результате редкой флуктуации, то мы не можем ничего сказать о направлении времени</a:t>
            </a:r>
          </a:p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(но вероятность этого события крайне мала)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204864"/>
            <a:ext cx="5250970" cy="2209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37"/>
          <p:cNvSpPr/>
          <p:nvPr/>
        </p:nvSpPr>
        <p:spPr>
          <a:xfrm>
            <a:off x="107504" y="4285545"/>
            <a:ext cx="87849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Если специальная ситуация есть результат взаимодействия с другой системой в предшествующий момент времени (это наиболее правдоподобно), то мы можем точно определить направление времени.</a:t>
            </a:r>
          </a:p>
        </p:txBody>
      </p:sp>
      <p:sp>
        <p:nvSpPr>
          <p:cNvPr id="8" name="Прямоугольник 37"/>
          <p:cNvSpPr/>
          <p:nvPr/>
        </p:nvSpPr>
        <p:spPr>
          <a:xfrm>
            <a:off x="75834" y="5534561"/>
            <a:ext cx="89020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Степень необратимости спонтанно возникающих процессов имеет различную величину в зависимости от числа частиц в системе. В реальности из-за большого числа частиц все спонтанные процессы необратимы</a:t>
            </a:r>
          </a:p>
        </p:txBody>
      </p:sp>
    </p:spTree>
    <p:extLst>
      <p:ext uri="{BB962C8B-B14F-4D97-AF65-F5344CB8AC3E}">
        <p14:creationId xmlns:p14="http://schemas.microsoft.com/office/powerpoint/2010/main" val="555125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EA0295ED-15E1-4666-A18F-65D92099B3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7" y="991688"/>
            <a:ext cx="4094292" cy="2814014"/>
          </a:xfrm>
          <a:prstGeom prst="rect">
            <a:avLst/>
          </a:prstGeom>
        </p:spPr>
      </p:pic>
      <p:sp>
        <p:nvSpPr>
          <p:cNvPr id="23" name="Прямоугольник 37">
            <a:extLst>
              <a:ext uri="{FF2B5EF4-FFF2-40B4-BE49-F238E27FC236}">
                <a16:creationId xmlns:a16="http://schemas.microsoft.com/office/drawing/2014/main" xmlns="" id="{8DD48F63-7A70-4C52-9C36-73B7F1EBE874}"/>
              </a:ext>
            </a:extLst>
          </p:cNvPr>
          <p:cNvSpPr/>
          <p:nvPr/>
        </p:nvSpPr>
        <p:spPr>
          <a:xfrm>
            <a:off x="4301386" y="2186005"/>
            <a:ext cx="39202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Плотность вероятности            не зависит от </a:t>
            </a:r>
            <a:endParaRPr lang="ru-RU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55BDEBEB-04DA-424D-83FF-55ED1A88D52B}"/>
              </a:ext>
            </a:extLst>
          </p:cNvPr>
          <p:cNvSpPr txBox="1">
            <a:spLocks noRot="1" noChangeArrowheads="1"/>
          </p:cNvSpPr>
          <p:nvPr/>
        </p:nvSpPr>
        <p:spPr bwMode="auto">
          <a:xfrm>
            <a:off x="1187624" y="44624"/>
            <a:ext cx="6540315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Переход от дискретной случайной величины к непрерывной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xmlns="" id="{6F6E3527-17C7-4318-9C1A-87A3F44328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6899799"/>
              </p:ext>
            </p:extLst>
          </p:nvPr>
        </p:nvGraphicFramePr>
        <p:xfrm>
          <a:off x="8081184" y="3455707"/>
          <a:ext cx="388152" cy="319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5" name="Equation" r:id="rId4" imgW="215640" imgH="177480" progId="Equation.DSMT4">
                  <p:embed/>
                </p:oleObj>
              </mc:Choice>
              <mc:Fallback>
                <p:oleObj name="Equation" r:id="rId4" imgW="215640" imgH="1774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xmlns="" id="{6F6E3527-17C7-4318-9C1A-87A3F44328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81184" y="3455707"/>
                        <a:ext cx="388152" cy="3194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xmlns="" id="{553E7365-C6E1-4F00-80A5-7A397623BD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895533"/>
              </p:ext>
            </p:extLst>
          </p:nvPr>
        </p:nvGraphicFramePr>
        <p:xfrm>
          <a:off x="3686610" y="3034470"/>
          <a:ext cx="228096" cy="251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6" name="Equation" r:id="rId6" imgW="126720" imgH="139680" progId="Equation.DSMT4">
                  <p:embed/>
                </p:oleObj>
              </mc:Choice>
              <mc:Fallback>
                <p:oleObj name="Equation" r:id="rId6" imgW="126720" imgH="1396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xmlns="" id="{553E7365-C6E1-4F00-80A5-7A397623BD7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6610" y="3034470"/>
                        <a:ext cx="228096" cy="2514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4F0696BA-231A-427C-87DF-6FCEB396CBDB}"/>
              </a:ext>
            </a:extLst>
          </p:cNvPr>
          <p:cNvCxnSpPr/>
          <p:nvPr/>
        </p:nvCxnSpPr>
        <p:spPr>
          <a:xfrm>
            <a:off x="439285" y="3420291"/>
            <a:ext cx="3862101" cy="0"/>
          </a:xfrm>
          <a:prstGeom prst="line">
            <a:avLst/>
          </a:prstGeom>
          <a:ln w="349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xmlns="" id="{D77C41CD-EED7-4DFF-8A24-A36EDD43B7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1868521"/>
              </p:ext>
            </p:extLst>
          </p:nvPr>
        </p:nvGraphicFramePr>
        <p:xfrm>
          <a:off x="496132" y="1173856"/>
          <a:ext cx="662904" cy="456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7" name="Equation" r:id="rId8" imgW="368280" imgH="253800" progId="Equation.DSMT4">
                  <p:embed/>
                </p:oleObj>
              </mc:Choice>
              <mc:Fallback>
                <p:oleObj name="Equation" r:id="rId8" imgW="368280" imgH="253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xmlns="" id="{D77C41CD-EED7-4DFF-8A24-A36EDD43B76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132" y="1173856"/>
                        <a:ext cx="662904" cy="4568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xmlns="" id="{2A0D942E-6830-402E-9DAC-95228A44CF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5850487"/>
              </p:ext>
            </p:extLst>
          </p:nvPr>
        </p:nvGraphicFramePr>
        <p:xfrm>
          <a:off x="4356886" y="1767210"/>
          <a:ext cx="3017088" cy="365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" name="Equation" r:id="rId10" imgW="1676160" imgH="203040" progId="Equation.DSMT4">
                  <p:embed/>
                </p:oleObj>
              </mc:Choice>
              <mc:Fallback>
                <p:oleObj name="Equation" r:id="rId10" imgW="1676160" imgH="203040" progId="Equation.DSMT4">
                  <p:embed/>
                  <p:pic>
                    <p:nvPicPr>
                      <p:cNvPr id="13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886" y="1767210"/>
                        <a:ext cx="3017088" cy="3654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37">
            <a:extLst>
              <a:ext uri="{FF2B5EF4-FFF2-40B4-BE49-F238E27FC236}">
                <a16:creationId xmlns:a16="http://schemas.microsoft.com/office/drawing/2014/main" xmlns="" id="{943D8AA9-BFEB-4CD2-A23F-3D1A1D8A491B}"/>
              </a:ext>
            </a:extLst>
          </p:cNvPr>
          <p:cNvSpPr/>
          <p:nvPr/>
        </p:nvSpPr>
        <p:spPr>
          <a:xfrm>
            <a:off x="4283968" y="1070173"/>
            <a:ext cx="4752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Вероятность того, что 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   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лежит в бесконечно малом интервале от     до </a:t>
            </a:r>
            <a:endParaRPr lang="ru-RU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37">
            <a:extLst>
              <a:ext uri="{FF2B5EF4-FFF2-40B4-BE49-F238E27FC236}">
                <a16:creationId xmlns:a16="http://schemas.microsoft.com/office/drawing/2014/main" xmlns="" id="{E85BB9EA-A631-477A-98B0-6EB01F81BE5D}"/>
              </a:ext>
            </a:extLst>
          </p:cNvPr>
          <p:cNvSpPr/>
          <p:nvPr/>
        </p:nvSpPr>
        <p:spPr>
          <a:xfrm>
            <a:off x="4382199" y="3137694"/>
            <a:ext cx="41907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Разделим область определения 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   </a:t>
            </a:r>
            <a:r>
              <a:rPr lang="en-US" i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на малые интервалы равной длины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C956C740-BC4D-44F3-A4ED-929A86A47FB0}"/>
              </a:ext>
            </a:extLst>
          </p:cNvPr>
          <p:cNvCxnSpPr/>
          <p:nvPr/>
        </p:nvCxnSpPr>
        <p:spPr>
          <a:xfrm>
            <a:off x="323528" y="4577905"/>
            <a:ext cx="3862101" cy="0"/>
          </a:xfrm>
          <a:prstGeom prst="line">
            <a:avLst/>
          </a:prstGeom>
          <a:ln w="349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xmlns="" id="{E8133656-1EF5-4B8B-9158-E9DE166A7D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726617"/>
              </p:ext>
            </p:extLst>
          </p:nvPr>
        </p:nvGraphicFramePr>
        <p:xfrm>
          <a:off x="758076" y="4014678"/>
          <a:ext cx="388152" cy="319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9" name="Equation" r:id="rId12" imgW="215640" imgH="177480" progId="Equation.DSMT4">
                  <p:embed/>
                </p:oleObj>
              </mc:Choice>
              <mc:Fallback>
                <p:oleObj name="Equation" r:id="rId12" imgW="215640" imgH="1774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xmlns="" id="{6F6E3527-17C7-4318-9C1A-87A3F44328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076" y="4014678"/>
                        <a:ext cx="388152" cy="319464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489AD8DE-4E61-4010-B2BC-09739B142028}"/>
              </a:ext>
            </a:extLst>
          </p:cNvPr>
          <p:cNvCxnSpPr/>
          <p:nvPr/>
        </p:nvCxnSpPr>
        <p:spPr>
          <a:xfrm>
            <a:off x="641372" y="4361881"/>
            <a:ext cx="0" cy="43204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DAE7F4CD-6259-43D2-A500-883CA9F624CA}"/>
              </a:ext>
            </a:extLst>
          </p:cNvPr>
          <p:cNvCxnSpPr>
            <a:cxnSpLocks/>
          </p:cNvCxnSpPr>
          <p:nvPr/>
        </p:nvCxnSpPr>
        <p:spPr>
          <a:xfrm>
            <a:off x="1253057" y="4362219"/>
            <a:ext cx="0" cy="43204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6E45BB74-1914-455B-A162-296E89F6CFB0}"/>
              </a:ext>
            </a:extLst>
          </p:cNvPr>
          <p:cNvCxnSpPr/>
          <p:nvPr/>
        </p:nvCxnSpPr>
        <p:spPr>
          <a:xfrm>
            <a:off x="1859898" y="4361881"/>
            <a:ext cx="0" cy="43204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xmlns="" id="{2E66A76E-26F9-431C-AEFC-2AA06FADA2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3342339"/>
              </p:ext>
            </p:extLst>
          </p:nvPr>
        </p:nvGraphicFramePr>
        <p:xfrm>
          <a:off x="1379636" y="4014678"/>
          <a:ext cx="388152" cy="319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" name="Equation" r:id="rId13" imgW="215640" imgH="177480" progId="Equation.DSMT4">
                  <p:embed/>
                </p:oleObj>
              </mc:Choice>
              <mc:Fallback>
                <p:oleObj name="Equation" r:id="rId13" imgW="215640" imgH="1774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xmlns="" id="{E8133656-1EF5-4B8B-9158-E9DE166A7D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9636" y="4014678"/>
                        <a:ext cx="388152" cy="319464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xmlns="" id="{9BC2371E-A4F3-471B-A802-6849445EB8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6515004"/>
              </p:ext>
            </p:extLst>
          </p:nvPr>
        </p:nvGraphicFramePr>
        <p:xfrm>
          <a:off x="787534" y="4674022"/>
          <a:ext cx="411163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" name="Equation" r:id="rId14" imgW="228600" imgH="228600" progId="Equation.DSMT4">
                  <p:embed/>
                </p:oleObj>
              </mc:Choice>
              <mc:Fallback>
                <p:oleObj name="Equation" r:id="rId14" imgW="228600" imgH="2286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xmlns="" id="{E8133656-1EF5-4B8B-9158-E9DE166A7D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7534" y="4674022"/>
                        <a:ext cx="411163" cy="4111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xmlns="" id="{7722185B-FF96-455D-AFAF-4D0485EB43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2821051"/>
              </p:ext>
            </p:extLst>
          </p:nvPr>
        </p:nvGraphicFramePr>
        <p:xfrm>
          <a:off x="1374711" y="4653136"/>
          <a:ext cx="458788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" name="Equation" r:id="rId16" imgW="253800" imgH="228600" progId="Equation.DSMT4">
                  <p:embed/>
                </p:oleObj>
              </mc:Choice>
              <mc:Fallback>
                <p:oleObj name="Equation" r:id="rId16" imgW="253800" imgH="2286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xmlns="" id="{9BC2371E-A4F3-471B-A802-6849445EB84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4711" y="4653136"/>
                        <a:ext cx="458788" cy="4111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xmlns="" id="{E09F3A03-63FB-4C67-9A4A-0A481CAFD9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6744720"/>
              </p:ext>
            </p:extLst>
          </p:nvPr>
        </p:nvGraphicFramePr>
        <p:xfrm>
          <a:off x="6964772" y="2182361"/>
          <a:ext cx="617537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" name="Equation" r:id="rId18" imgW="342720" imgH="203040" progId="Equation.DSMT4">
                  <p:embed/>
                </p:oleObj>
              </mc:Choice>
              <mc:Fallback>
                <p:oleObj name="Equation" r:id="rId18" imgW="342720" imgH="2030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xmlns="" id="{2A0D942E-6830-402E-9DAC-95228A44CF7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4772" y="2182361"/>
                        <a:ext cx="617537" cy="365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xmlns="" id="{F0D280F6-77BB-48B4-9173-74174E3A6C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0525626"/>
              </p:ext>
            </p:extLst>
          </p:nvPr>
        </p:nvGraphicFramePr>
        <p:xfrm>
          <a:off x="8412162" y="1361931"/>
          <a:ext cx="731838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4" name="Equation" r:id="rId20" imgW="406080" imgH="177480" progId="Equation.DSMT4">
                  <p:embed/>
                </p:oleObj>
              </mc:Choice>
              <mc:Fallback>
                <p:oleObj name="Equation" r:id="rId20" imgW="406080" imgH="17748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xmlns="" id="{E09F3A03-63FB-4C67-9A4A-0A481CAFD9C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2162" y="1361931"/>
                        <a:ext cx="731838" cy="319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xmlns="" id="{70C69ADA-9132-4772-BFCB-85A2FB0490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6404360"/>
              </p:ext>
            </p:extLst>
          </p:nvPr>
        </p:nvGraphicFramePr>
        <p:xfrm>
          <a:off x="7884368" y="1421485"/>
          <a:ext cx="228600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5" name="Equation" r:id="rId22" imgW="126720" imgH="139680" progId="Equation.DSMT4">
                  <p:embed/>
                </p:oleObj>
              </mc:Choice>
              <mc:Fallback>
                <p:oleObj name="Equation" r:id="rId22" imgW="126720" imgH="13968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xmlns="" id="{F0D280F6-77BB-48B4-9173-74174E3A6C9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4368" y="1421485"/>
                        <a:ext cx="228600" cy="250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xmlns="" id="{643BEE8A-DC37-4DB7-AC02-5B363DEA62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9453213"/>
              </p:ext>
            </p:extLst>
          </p:nvPr>
        </p:nvGraphicFramePr>
        <p:xfrm>
          <a:off x="6753651" y="1151451"/>
          <a:ext cx="228600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6" name="Equation" r:id="rId24" imgW="126720" imgH="139680" progId="Equation.DSMT4">
                  <p:embed/>
                </p:oleObj>
              </mc:Choice>
              <mc:Fallback>
                <p:oleObj name="Equation" r:id="rId24" imgW="126720" imgH="13968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xmlns="" id="{70C69ADA-9132-4772-BFCB-85A2FB0490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3651" y="1151451"/>
                        <a:ext cx="228600" cy="250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xmlns="" id="{B140B54E-1502-49B6-9B39-283D37E766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0131203"/>
              </p:ext>
            </p:extLst>
          </p:nvPr>
        </p:nvGraphicFramePr>
        <p:xfrm>
          <a:off x="5590583" y="2482477"/>
          <a:ext cx="344488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" name="Equation" r:id="rId25" imgW="190440" imgH="177480" progId="Equation.DSMT4">
                  <p:embed/>
                </p:oleObj>
              </mc:Choice>
              <mc:Fallback>
                <p:oleObj name="Equation" r:id="rId25" imgW="190440" imgH="17748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xmlns="" id="{E09F3A03-63FB-4C67-9A4A-0A481CAFD9C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0583" y="2482477"/>
                        <a:ext cx="344488" cy="319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xmlns="" id="{EE39826A-6E70-4201-ACA3-339BBA2EA3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9453213"/>
              </p:ext>
            </p:extLst>
          </p:nvPr>
        </p:nvGraphicFramePr>
        <p:xfrm>
          <a:off x="7940527" y="3227070"/>
          <a:ext cx="228600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8" name="Equation" r:id="rId27" imgW="126720" imgH="139680" progId="Equation.DSMT4">
                  <p:embed/>
                </p:oleObj>
              </mc:Choice>
              <mc:Fallback>
                <p:oleObj name="Equation" r:id="rId27" imgW="126720" imgH="13968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xmlns="" id="{643BEE8A-DC37-4DB7-AC02-5B363DEA622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40527" y="3227070"/>
                        <a:ext cx="228600" cy="250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xmlns="" id="{4CD54E24-5742-4742-8CA6-E467A09448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2359172"/>
              </p:ext>
            </p:extLst>
          </p:nvPr>
        </p:nvGraphicFramePr>
        <p:xfrm>
          <a:off x="2726681" y="4348988"/>
          <a:ext cx="320675" cy="182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9" name="Equation" r:id="rId28" imgW="177480" imgH="101520" progId="Equation.DSMT4">
                  <p:embed/>
                </p:oleObj>
              </mc:Choice>
              <mc:Fallback>
                <p:oleObj name="Equation" r:id="rId28" imgW="177480" imgH="1015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xmlns="" id="{7722185B-FF96-455D-AFAF-4D0485EB434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6681" y="4348988"/>
                        <a:ext cx="320675" cy="1825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xmlns="" id="{6192C4D1-4B88-4025-AD87-1C3FC3D38442}"/>
              </a:ext>
            </a:extLst>
          </p:cNvPr>
          <p:cNvCxnSpPr>
            <a:cxnSpLocks/>
          </p:cNvCxnSpPr>
          <p:nvPr/>
        </p:nvCxnSpPr>
        <p:spPr>
          <a:xfrm>
            <a:off x="641372" y="4385804"/>
            <a:ext cx="621560" cy="0"/>
          </a:xfrm>
          <a:prstGeom prst="line">
            <a:avLst/>
          </a:prstGeom>
          <a:ln w="34925">
            <a:solidFill>
              <a:schemeClr val="accent1">
                <a:lumMod val="75000"/>
              </a:schemeClr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xmlns="" id="{69309828-C9E1-4048-9337-3055FAC12E6E}"/>
              </a:ext>
            </a:extLst>
          </p:cNvPr>
          <p:cNvCxnSpPr>
            <a:cxnSpLocks/>
          </p:cNvCxnSpPr>
          <p:nvPr/>
        </p:nvCxnSpPr>
        <p:spPr>
          <a:xfrm>
            <a:off x="1262932" y="4398377"/>
            <a:ext cx="621560" cy="0"/>
          </a:xfrm>
          <a:prstGeom prst="line">
            <a:avLst/>
          </a:prstGeom>
          <a:ln w="34925">
            <a:solidFill>
              <a:schemeClr val="accent1">
                <a:lumMod val="75000"/>
              </a:schemeClr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xmlns="" id="{0A1AACB2-539E-4DEB-85F9-785AC597E518}"/>
              </a:ext>
            </a:extLst>
          </p:cNvPr>
          <p:cNvCxnSpPr>
            <a:cxnSpLocks/>
          </p:cNvCxnSpPr>
          <p:nvPr/>
        </p:nvCxnSpPr>
        <p:spPr>
          <a:xfrm>
            <a:off x="1865508" y="4387040"/>
            <a:ext cx="621560" cy="0"/>
          </a:xfrm>
          <a:prstGeom prst="line">
            <a:avLst/>
          </a:prstGeom>
          <a:ln w="34925">
            <a:solidFill>
              <a:schemeClr val="accent1">
                <a:lumMod val="75000"/>
              </a:schemeClr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xmlns="" id="{3D13FF0B-AF17-4B1E-A116-CB2502EC0A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0624648"/>
              </p:ext>
            </p:extLst>
          </p:nvPr>
        </p:nvGraphicFramePr>
        <p:xfrm>
          <a:off x="1990047" y="4005064"/>
          <a:ext cx="388152" cy="319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0" name="Equation" r:id="rId30" imgW="215640" imgH="177480" progId="Equation.DSMT4">
                  <p:embed/>
                </p:oleObj>
              </mc:Choice>
              <mc:Fallback>
                <p:oleObj name="Equation" r:id="rId30" imgW="215640" imgH="1774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xmlns="" id="{2E66A76E-26F9-431C-AEFC-2AA06FADA25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0047" y="4005064"/>
                        <a:ext cx="388152" cy="319464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Прямоугольник 37">
            <a:extLst>
              <a:ext uri="{FF2B5EF4-FFF2-40B4-BE49-F238E27FC236}">
                <a16:creationId xmlns:a16="http://schemas.microsoft.com/office/drawing/2014/main" xmlns="" id="{03E3633B-55A2-4BEB-A105-017BDAD5DF7A}"/>
              </a:ext>
            </a:extLst>
          </p:cNvPr>
          <p:cNvSpPr/>
          <p:nvPr/>
        </p:nvSpPr>
        <p:spPr>
          <a:xfrm>
            <a:off x="4413683" y="4039086"/>
            <a:ext cx="47303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В результате имеем дело со счётным множеством значений переменной      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(например, взятых в середине интервала)</a:t>
            </a:r>
          </a:p>
        </p:txBody>
      </p:sp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xmlns="" id="{DA64972B-08F3-4B98-8343-EFF3635F1E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435608"/>
              </p:ext>
            </p:extLst>
          </p:nvPr>
        </p:nvGraphicFramePr>
        <p:xfrm>
          <a:off x="8328223" y="4293096"/>
          <a:ext cx="2762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1" name="Equation" r:id="rId31" imgW="152280" imgH="228600" progId="Equation.DSMT4">
                  <p:embed/>
                </p:oleObj>
              </mc:Choice>
              <mc:Fallback>
                <p:oleObj name="Equation" r:id="rId31" imgW="152280" imgH="2286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xmlns="" id="{B140B54E-1502-49B6-9B39-283D37E766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28223" y="4293096"/>
                        <a:ext cx="276225" cy="40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rapezoid 38">
            <a:extLst>
              <a:ext uri="{FF2B5EF4-FFF2-40B4-BE49-F238E27FC236}">
                <a16:creationId xmlns:a16="http://schemas.microsoft.com/office/drawing/2014/main" xmlns="" id="{69A6A41F-794F-4963-AC92-A4B0A1C5B7A1}"/>
              </a:ext>
            </a:extLst>
          </p:cNvPr>
          <p:cNvSpPr/>
          <p:nvPr/>
        </p:nvSpPr>
        <p:spPr>
          <a:xfrm>
            <a:off x="518985" y="3456842"/>
            <a:ext cx="2013722" cy="557836"/>
          </a:xfrm>
          <a:prstGeom prst="trapezoid">
            <a:avLst>
              <a:gd name="adj" fmla="val 147166"/>
            </a:avLst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xmlns="" id="{64839AEB-BF0A-4658-B6CA-49B3E90978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630759"/>
              </p:ext>
            </p:extLst>
          </p:nvPr>
        </p:nvGraphicFramePr>
        <p:xfrm>
          <a:off x="2206004" y="5480313"/>
          <a:ext cx="1074737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" name="Equation" r:id="rId33" imgW="596880" imgH="177480" progId="Equation.DSMT4">
                  <p:embed/>
                </p:oleObj>
              </mc:Choice>
              <mc:Fallback>
                <p:oleObj name="Equation" r:id="rId33" imgW="596880" imgH="17748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xmlns="" id="{F0D280F6-77BB-48B4-9173-74174E3A6C9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6004" y="5480313"/>
                        <a:ext cx="1074737" cy="319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Прямоугольник 37">
            <a:extLst>
              <a:ext uri="{FF2B5EF4-FFF2-40B4-BE49-F238E27FC236}">
                <a16:creationId xmlns:a16="http://schemas.microsoft.com/office/drawing/2014/main" xmlns="" id="{D134022E-B73C-467B-82C9-B2CCAAB62EB2}"/>
              </a:ext>
            </a:extLst>
          </p:cNvPr>
          <p:cNvSpPr/>
          <p:nvPr/>
        </p:nvSpPr>
        <p:spPr>
          <a:xfrm>
            <a:off x="110622" y="5172291"/>
            <a:ext cx="41907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Рассмотрим физически бесконечно малый интервал                     в котором находится много дискретных значений      , имеющих практически одинаковую вероятность </a:t>
            </a:r>
          </a:p>
        </p:txBody>
      </p:sp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xmlns="" id="{E16703C6-CAEE-4BE8-A023-AB10EB2A37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9622053"/>
              </p:ext>
            </p:extLst>
          </p:nvPr>
        </p:nvGraphicFramePr>
        <p:xfrm>
          <a:off x="1236598" y="6012556"/>
          <a:ext cx="2762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3" name="Equation" r:id="rId35" imgW="152280" imgH="228600" progId="Equation.DSMT4">
                  <p:embed/>
                </p:oleObj>
              </mc:Choice>
              <mc:Fallback>
                <p:oleObj name="Equation" r:id="rId35" imgW="152280" imgH="22860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xmlns="" id="{DA64972B-08F3-4B98-8343-EFF3635F1EB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6598" y="6012556"/>
                        <a:ext cx="276225" cy="40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xmlns="" id="{641EF4A3-7CE3-4914-AE47-B59E4BD784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8524102"/>
              </p:ext>
            </p:extLst>
          </p:nvPr>
        </p:nvGraphicFramePr>
        <p:xfrm>
          <a:off x="2902031" y="6272155"/>
          <a:ext cx="155575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4" name="Equation" r:id="rId37" imgW="863280" imgH="253800" progId="Equation.DSMT4">
                  <p:embed/>
                </p:oleObj>
              </mc:Choice>
              <mc:Fallback>
                <p:oleObj name="Equation" r:id="rId37" imgW="86328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xmlns="" id="{2A0D942E-6830-402E-9DAC-95228A44CF7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2031" y="6272155"/>
                        <a:ext cx="1555750" cy="455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xmlns="" id="{A52EC42B-043D-4517-A835-0F86C5DB45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7734641"/>
              </p:ext>
            </p:extLst>
          </p:nvPr>
        </p:nvGraphicFramePr>
        <p:xfrm>
          <a:off x="5270536" y="5872639"/>
          <a:ext cx="2103438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5" name="Equation" r:id="rId39" imgW="1168200" imgH="393480" progId="Equation.DSMT4">
                  <p:embed/>
                </p:oleObj>
              </mc:Choice>
              <mc:Fallback>
                <p:oleObj name="Equation" r:id="rId39" imgW="1168200" imgH="3934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xmlns="" id="{2A0D942E-6830-402E-9DAC-95228A44CF7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0536" y="5872639"/>
                        <a:ext cx="2103438" cy="708025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C0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Прямоугольник 37">
            <a:extLst>
              <a:ext uri="{FF2B5EF4-FFF2-40B4-BE49-F238E27FC236}">
                <a16:creationId xmlns:a16="http://schemas.microsoft.com/office/drawing/2014/main" xmlns="" id="{1CCBB3CE-AB31-495D-8638-BF31BD165299}"/>
              </a:ext>
            </a:extLst>
          </p:cNvPr>
          <p:cNvSpPr/>
          <p:nvPr/>
        </p:nvSpPr>
        <p:spPr>
          <a:xfrm>
            <a:off x="4487387" y="5141496"/>
            <a:ext cx="41907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Складывая вероятности по всем дискретным интервалам</a:t>
            </a:r>
          </a:p>
        </p:txBody>
      </p:sp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xmlns="" id="{4841DB6C-C415-4F5F-8A0B-A271240DE3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090090"/>
              </p:ext>
            </p:extLst>
          </p:nvPr>
        </p:nvGraphicFramePr>
        <p:xfrm>
          <a:off x="7319546" y="5464661"/>
          <a:ext cx="390525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6" name="Equation" r:id="rId41" imgW="215640" imgH="177480" progId="Equation.DSMT4">
                  <p:embed/>
                </p:oleObj>
              </mc:Choice>
              <mc:Fallback>
                <p:oleObj name="Equation" r:id="rId41" imgW="215640" imgH="17748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xmlns="" id="{B140B54E-1502-49B6-9B39-283D37E766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9546" y="5464661"/>
                        <a:ext cx="390525" cy="319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xmlns="" id="{6E870127-9AD7-4289-B92F-E65369B45DBE}"/>
              </a:ext>
            </a:extLst>
          </p:cNvPr>
          <p:cNvCxnSpPr>
            <a:cxnSpLocks/>
          </p:cNvCxnSpPr>
          <p:nvPr/>
        </p:nvCxnSpPr>
        <p:spPr>
          <a:xfrm>
            <a:off x="3095183" y="4139562"/>
            <a:ext cx="1064336" cy="0"/>
          </a:xfrm>
          <a:prstGeom prst="line">
            <a:avLst/>
          </a:prstGeom>
          <a:ln w="34925">
            <a:solidFill>
              <a:schemeClr val="accent4">
                <a:lumMod val="75000"/>
              </a:schemeClr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xmlns="" id="{110C1157-9A01-4547-BE81-EE598904B0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9289078"/>
              </p:ext>
            </p:extLst>
          </p:nvPr>
        </p:nvGraphicFramePr>
        <p:xfrm>
          <a:off x="3495675" y="3762375"/>
          <a:ext cx="342900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7" name="Equation" r:id="rId43" imgW="190440" imgH="177480" progId="Equation.DSMT4">
                  <p:embed/>
                </p:oleObj>
              </mc:Choice>
              <mc:Fallback>
                <p:oleObj name="Equation" r:id="rId43" imgW="190440" imgH="1774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xmlns="" id="{553E7365-C6E1-4F00-80A5-7A397623BD7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5675" y="3762375"/>
                        <a:ext cx="342900" cy="3222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xmlns="" id="{EC1600D4-36B5-47B6-B9C8-B02C3B8342DC}"/>
              </a:ext>
            </a:extLst>
          </p:cNvPr>
          <p:cNvCxnSpPr/>
          <p:nvPr/>
        </p:nvCxnSpPr>
        <p:spPr>
          <a:xfrm>
            <a:off x="2487068" y="4371159"/>
            <a:ext cx="0" cy="43204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xmlns="" id="{3837AD05-A558-4BC8-95FE-8B359E68469A}"/>
              </a:ext>
            </a:extLst>
          </p:cNvPr>
          <p:cNvCxnSpPr>
            <a:cxnSpLocks/>
          </p:cNvCxnSpPr>
          <p:nvPr/>
        </p:nvCxnSpPr>
        <p:spPr>
          <a:xfrm>
            <a:off x="952152" y="4512903"/>
            <a:ext cx="0" cy="148559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xmlns="" id="{2F3A1606-986F-428B-852E-5F8363115C94}"/>
              </a:ext>
            </a:extLst>
          </p:cNvPr>
          <p:cNvCxnSpPr>
            <a:cxnSpLocks/>
          </p:cNvCxnSpPr>
          <p:nvPr/>
        </p:nvCxnSpPr>
        <p:spPr>
          <a:xfrm>
            <a:off x="1573712" y="4504577"/>
            <a:ext cx="0" cy="148559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xmlns="" id="{61D2EC99-23A6-4D58-8324-B4A7BF80D615}"/>
              </a:ext>
            </a:extLst>
          </p:cNvPr>
          <p:cNvCxnSpPr>
            <a:cxnSpLocks/>
          </p:cNvCxnSpPr>
          <p:nvPr/>
        </p:nvCxnSpPr>
        <p:spPr>
          <a:xfrm>
            <a:off x="2173110" y="4504577"/>
            <a:ext cx="0" cy="148559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5822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Условие нормировки вероятности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859536"/>
              </p:ext>
            </p:extLst>
          </p:nvPr>
        </p:nvGraphicFramePr>
        <p:xfrm>
          <a:off x="41275" y="1772866"/>
          <a:ext cx="4479925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Equation" r:id="rId3" imgW="1790700" imgH="431800" progId="Equation.DSMT4">
                  <p:embed/>
                </p:oleObj>
              </mc:Choice>
              <mc:Fallback>
                <p:oleObj name="Equation" r:id="rId3" imgW="1790700" imgH="431800" progId="Equation.DSMT4">
                  <p:embed/>
                  <p:pic>
                    <p:nvPicPr>
                      <p:cNvPr id="0" name="Picture 43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" y="1772866"/>
                        <a:ext cx="4479925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6062527"/>
              </p:ext>
            </p:extLst>
          </p:nvPr>
        </p:nvGraphicFramePr>
        <p:xfrm>
          <a:off x="889431" y="4085573"/>
          <a:ext cx="2192338" cy="89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Equation" r:id="rId5" imgW="876240" imgH="355320" progId="Equation.DSMT4">
                  <p:embed/>
                </p:oleObj>
              </mc:Choice>
              <mc:Fallback>
                <p:oleObj name="Equation" r:id="rId5" imgW="876240" imgH="355320" progId="Equation.DSMT4">
                  <p:embed/>
                  <p:pic>
                    <p:nvPicPr>
                      <p:cNvPr id="0" name="Picture 43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9431" y="4085573"/>
                        <a:ext cx="2192338" cy="890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37"/>
          <p:cNvSpPr/>
          <p:nvPr/>
        </p:nvSpPr>
        <p:spPr>
          <a:xfrm>
            <a:off x="264297" y="836712"/>
            <a:ext cx="334725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Дискретная случайная величина</a:t>
            </a:r>
          </a:p>
        </p:txBody>
      </p:sp>
      <p:sp>
        <p:nvSpPr>
          <p:cNvPr id="8" name="Прямоугольник 37"/>
          <p:cNvSpPr/>
          <p:nvPr/>
        </p:nvSpPr>
        <p:spPr>
          <a:xfrm>
            <a:off x="264297" y="3212976"/>
            <a:ext cx="334725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72AC1"/>
                </a:solidFill>
                <a:latin typeface="Arial" pitchFamily="34" charset="0"/>
                <a:cs typeface="Arial" pitchFamily="34" charset="0"/>
              </a:rPr>
              <a:t>Непрерывная случайная величина</a:t>
            </a:r>
          </a:p>
        </p:txBody>
      </p:sp>
      <p:sp>
        <p:nvSpPr>
          <p:cNvPr id="10" name="Прямоугольник 37"/>
          <p:cNvSpPr/>
          <p:nvPr/>
        </p:nvSpPr>
        <p:spPr>
          <a:xfrm>
            <a:off x="3858512" y="3202526"/>
            <a:ext cx="50760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Интегрируем плотность вероятности по всей области определения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4752020" y="2708920"/>
            <a:ext cx="3168352" cy="0"/>
          </a:xfrm>
          <a:prstGeom prst="line">
            <a:avLst/>
          </a:prstGeom>
          <a:ln w="349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5364088" y="1916832"/>
            <a:ext cx="0" cy="792088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5868144" y="2312876"/>
            <a:ext cx="0" cy="396044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6386865" y="2060848"/>
            <a:ext cx="9675" cy="648072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 flipV="1">
            <a:off x="7329795" y="1772816"/>
            <a:ext cx="1" cy="936104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1905646"/>
              </p:ext>
            </p:extLst>
          </p:nvPr>
        </p:nvGraphicFramePr>
        <p:xfrm>
          <a:off x="4819402" y="1612283"/>
          <a:ext cx="444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Equation" r:id="rId7" imgW="177646" imgH="228402" progId="Equation.DSMT4">
                  <p:embed/>
                </p:oleObj>
              </mc:Choice>
              <mc:Fallback>
                <p:oleObj name="Equation" r:id="rId7" imgW="177646" imgH="228402" progId="Equation.DSMT4">
                  <p:embed/>
                  <p:pic>
                    <p:nvPicPr>
                      <p:cNvPr id="0" name="Picture 43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9402" y="1612283"/>
                        <a:ext cx="4445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311893"/>
              </p:ext>
            </p:extLst>
          </p:nvPr>
        </p:nvGraphicFramePr>
        <p:xfrm>
          <a:off x="5629275" y="1696666"/>
          <a:ext cx="476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Equation" r:id="rId9" imgW="190500" imgH="228600" progId="Equation.DSMT4">
                  <p:embed/>
                </p:oleObj>
              </mc:Choice>
              <mc:Fallback>
                <p:oleObj name="Equation" r:id="rId9" imgW="190500" imgH="228600" progId="Equation.DSMT4">
                  <p:embed/>
                  <p:pic>
                    <p:nvPicPr>
                      <p:cNvPr id="0" name="Picture 43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29275" y="1696666"/>
                        <a:ext cx="47625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950021"/>
              </p:ext>
            </p:extLst>
          </p:nvPr>
        </p:nvGraphicFramePr>
        <p:xfrm>
          <a:off x="6173788" y="1515691"/>
          <a:ext cx="444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Equation" r:id="rId11" imgW="177646" imgH="228402" progId="Equation.DSMT4">
                  <p:embed/>
                </p:oleObj>
              </mc:Choice>
              <mc:Fallback>
                <p:oleObj name="Equation" r:id="rId11" imgW="177646" imgH="228402" progId="Equation.DSMT4">
                  <p:embed/>
                  <p:pic>
                    <p:nvPicPr>
                      <p:cNvPr id="0" name="Picture 43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3788" y="1515691"/>
                        <a:ext cx="4445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181186"/>
              </p:ext>
            </p:extLst>
          </p:nvPr>
        </p:nvGraphicFramePr>
        <p:xfrm>
          <a:off x="7415213" y="1345828"/>
          <a:ext cx="571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Equation" r:id="rId13" imgW="228600" imgH="228600" progId="Equation.DSMT4">
                  <p:embed/>
                </p:oleObj>
              </mc:Choice>
              <mc:Fallback>
                <p:oleObj name="Equation" r:id="rId13" imgW="228600" imgH="228600" progId="Equation.DSMT4">
                  <p:embed/>
                  <p:pic>
                    <p:nvPicPr>
                      <p:cNvPr id="0" name="Picture 43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15213" y="1345828"/>
                        <a:ext cx="5715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Прямоугольник 37"/>
          <p:cNvSpPr/>
          <p:nvPr/>
        </p:nvSpPr>
        <p:spPr>
          <a:xfrm>
            <a:off x="3957951" y="764704"/>
            <a:ext cx="51125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Суммируем вероятности по всем возможным исходам</a:t>
            </a:r>
          </a:p>
        </p:txBody>
      </p:sp>
      <p:pic>
        <p:nvPicPr>
          <p:cNvPr id="156689" name="Picture 17" descr="C:\documents\CondMatter\Molecule\LecturePPT\fig_im\fig_distribution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319" y="3971967"/>
            <a:ext cx="3017744" cy="1508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6464610"/>
              </p:ext>
            </p:extLst>
          </p:nvPr>
        </p:nvGraphicFramePr>
        <p:xfrm>
          <a:off x="3941763" y="3983038"/>
          <a:ext cx="857250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6" name="Equation" r:id="rId16" imgW="342720" imgH="203040" progId="Equation.DSMT4">
                  <p:embed/>
                </p:oleObj>
              </mc:Choice>
              <mc:Fallback>
                <p:oleObj name="Equation" r:id="rId16" imgW="342720" imgH="203040" progId="Equation.DSMT4">
                  <p:embed/>
                  <p:pic>
                    <p:nvPicPr>
                      <p:cNvPr id="0" name="Picture 43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1763" y="3983038"/>
                        <a:ext cx="857250" cy="509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6125911"/>
              </p:ext>
            </p:extLst>
          </p:nvPr>
        </p:nvGraphicFramePr>
        <p:xfrm>
          <a:off x="7920372" y="2708920"/>
          <a:ext cx="317500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" name="Equation" r:id="rId18" imgW="126835" imgH="139518" progId="Equation.DSMT4">
                  <p:embed/>
                </p:oleObj>
              </mc:Choice>
              <mc:Fallback>
                <p:oleObj name="Equation" r:id="rId18" imgW="126835" imgH="139518" progId="Equation.DSMT4">
                  <p:embed/>
                  <p:pic>
                    <p:nvPicPr>
                      <p:cNvPr id="0" name="Picture 43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0372" y="2708920"/>
                        <a:ext cx="317500" cy="350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Прямоугольник 37"/>
          <p:cNvSpPr/>
          <p:nvPr/>
        </p:nvSpPr>
        <p:spPr>
          <a:xfrm>
            <a:off x="221722" y="5899919"/>
            <a:ext cx="8542621" cy="769441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Вероятность и плотность вероятности всегда неотрицательны!</a:t>
            </a:r>
          </a:p>
          <a:p>
            <a:r>
              <a:rPr lang="ru-RU" sz="2200" dirty="0">
                <a:latin typeface="Arial" pitchFamily="34" charset="0"/>
                <a:cs typeface="Arial" pitchFamily="34" charset="0"/>
              </a:rPr>
              <a:t>Сумма вероятностей всех возможных событий равна единице.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222512"/>
              </p:ext>
            </p:extLst>
          </p:nvPr>
        </p:nvGraphicFramePr>
        <p:xfrm>
          <a:off x="7998916" y="5022378"/>
          <a:ext cx="317500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8" name="Equation" r:id="rId20" imgW="126835" imgH="139518" progId="Equation.DSMT4">
                  <p:embed/>
                </p:oleObj>
              </mc:Choice>
              <mc:Fallback>
                <p:oleObj name="Equation" r:id="rId20" imgW="126835" imgH="139518" progId="Equation.DSMT4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98916" y="5022378"/>
                        <a:ext cx="317500" cy="350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042030"/>
              </p:ext>
            </p:extLst>
          </p:nvPr>
        </p:nvGraphicFramePr>
        <p:xfrm>
          <a:off x="5199112" y="2636912"/>
          <a:ext cx="38100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9" name="Equation" r:id="rId21" imgW="152280" imgH="228600" progId="Equation.DSMT4">
                  <p:embed/>
                </p:oleObj>
              </mc:Choice>
              <mc:Fallback>
                <p:oleObj name="Equation" r:id="rId21" imgW="1522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9112" y="2636912"/>
                        <a:ext cx="381000" cy="574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7614097"/>
              </p:ext>
            </p:extLst>
          </p:nvPr>
        </p:nvGraphicFramePr>
        <p:xfrm>
          <a:off x="5688013" y="2636838"/>
          <a:ext cx="41275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0" name="Equation" r:id="rId23" imgW="164880" imgH="228600" progId="Equation.DSMT4">
                  <p:embed/>
                </p:oleObj>
              </mc:Choice>
              <mc:Fallback>
                <p:oleObj name="Equation" r:id="rId23" imgW="164880" imgH="22860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8013" y="2636838"/>
                        <a:ext cx="412750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770851"/>
              </p:ext>
            </p:extLst>
          </p:nvPr>
        </p:nvGraphicFramePr>
        <p:xfrm>
          <a:off x="6247482" y="2636912"/>
          <a:ext cx="41275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1" name="Equation" r:id="rId25" imgW="164880" imgH="228600" progId="Equation.DSMT4">
                  <p:embed/>
                </p:oleObj>
              </mc:Choice>
              <mc:Fallback>
                <p:oleObj name="Equation" r:id="rId25" imgW="164880" imgH="2286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7482" y="2636912"/>
                        <a:ext cx="412750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637218"/>
              </p:ext>
            </p:extLst>
          </p:nvPr>
        </p:nvGraphicFramePr>
        <p:xfrm>
          <a:off x="7119938" y="2636838"/>
          <a:ext cx="53975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" name="Equation" r:id="rId27" imgW="215640" imgH="228600" progId="Equation.DSMT4">
                  <p:embed/>
                </p:oleObj>
              </mc:Choice>
              <mc:Fallback>
                <p:oleObj name="Equation" r:id="rId27" imgW="215640" imgH="2286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9938" y="2636838"/>
                        <a:ext cx="539750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>
            <a:off x="4744319" y="5386864"/>
            <a:ext cx="3329742" cy="0"/>
          </a:xfrm>
          <a:prstGeom prst="line">
            <a:avLst/>
          </a:prstGeom>
          <a:ln w="349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xmlns="" id="{C8553E0F-9F69-4DEB-A75F-524FE658F8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466951"/>
              </p:ext>
            </p:extLst>
          </p:nvPr>
        </p:nvGraphicFramePr>
        <p:xfrm>
          <a:off x="2898211" y="5129839"/>
          <a:ext cx="1508760" cy="502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" name="Equation" r:id="rId29" imgW="685800" imgH="228600" progId="Equation.DSMT4">
                  <p:embed/>
                </p:oleObj>
              </mc:Choice>
              <mc:Fallback>
                <p:oleObj name="Equation" r:id="rId29" imgW="685800" imgH="2286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xmlns="" id="{FE771DDE-CF64-4715-8C5C-F6041F34661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8211" y="5129839"/>
                        <a:ext cx="1508760" cy="5029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Прямоугольник 37">
            <a:extLst>
              <a:ext uri="{FF2B5EF4-FFF2-40B4-BE49-F238E27FC236}">
                <a16:creationId xmlns:a16="http://schemas.microsoft.com/office/drawing/2014/main" xmlns="" id="{0D8D1D62-6C82-4403-B5B4-218BFC97B1D9}"/>
              </a:ext>
            </a:extLst>
          </p:cNvPr>
          <p:cNvSpPr/>
          <p:nvPr/>
        </p:nvSpPr>
        <p:spPr>
          <a:xfrm>
            <a:off x="221722" y="5062690"/>
            <a:ext cx="26940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Область возможных значений сл. величины</a:t>
            </a:r>
          </a:p>
        </p:txBody>
      </p:sp>
    </p:spTree>
    <p:extLst>
      <p:ext uri="{BB962C8B-B14F-4D97-AF65-F5344CB8AC3E}">
        <p14:creationId xmlns:p14="http://schemas.microsoft.com/office/powerpoint/2010/main" val="2142349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263933" y="152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Функция распределения вероятности</a:t>
            </a:r>
          </a:p>
        </p:txBody>
      </p:sp>
      <p:sp>
        <p:nvSpPr>
          <p:cNvPr id="5" name="Прямоугольник 37"/>
          <p:cNvSpPr/>
          <p:nvPr/>
        </p:nvSpPr>
        <p:spPr>
          <a:xfrm>
            <a:off x="264297" y="836712"/>
            <a:ext cx="334725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Дискретная случайная величина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9530648"/>
              </p:ext>
            </p:extLst>
          </p:nvPr>
        </p:nvGraphicFramePr>
        <p:xfrm>
          <a:off x="4067944" y="854414"/>
          <a:ext cx="371475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Equation" r:id="rId3" imgW="1688760" imgH="380880" progId="Equation.DSMT4">
                  <p:embed/>
                </p:oleObj>
              </mc:Choice>
              <mc:Fallback>
                <p:oleObj name="Equation" r:id="rId3" imgW="1688760" imgH="38088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944" y="854414"/>
                        <a:ext cx="371475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395536" y="2703860"/>
            <a:ext cx="3168352" cy="0"/>
          </a:xfrm>
          <a:prstGeom prst="line">
            <a:avLst/>
          </a:prstGeom>
          <a:ln w="349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007604" y="1911772"/>
            <a:ext cx="0" cy="792088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1511660" y="2307816"/>
            <a:ext cx="0" cy="396044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2030381" y="2055788"/>
            <a:ext cx="9675" cy="648072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 flipV="1">
            <a:off x="2973311" y="1767756"/>
            <a:ext cx="1" cy="936104"/>
          </a:xfrm>
          <a:prstGeom prst="line">
            <a:avLst/>
          </a:prstGeom>
          <a:ln w="31750">
            <a:solidFill>
              <a:srgbClr val="C00000"/>
            </a:solidFill>
            <a:tailEnd type="oval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6195993"/>
              </p:ext>
            </p:extLst>
          </p:nvPr>
        </p:nvGraphicFramePr>
        <p:xfrm>
          <a:off x="462918" y="1607223"/>
          <a:ext cx="444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" name="Equation" r:id="rId5" imgW="177646" imgH="228402" progId="Equation.DSMT4">
                  <p:embed/>
                </p:oleObj>
              </mc:Choice>
              <mc:Fallback>
                <p:oleObj name="Equation" r:id="rId5" imgW="177646" imgH="22840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918" y="1607223"/>
                        <a:ext cx="4445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5590195"/>
              </p:ext>
            </p:extLst>
          </p:nvPr>
        </p:nvGraphicFramePr>
        <p:xfrm>
          <a:off x="1272791" y="1691606"/>
          <a:ext cx="476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1" name="Equation" r:id="rId7" imgW="190500" imgH="228600" progId="Equation.DSMT4">
                  <p:embed/>
                </p:oleObj>
              </mc:Choice>
              <mc:Fallback>
                <p:oleObj name="Equation" r:id="rId7" imgW="1905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2791" y="1691606"/>
                        <a:ext cx="47625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049197"/>
              </p:ext>
            </p:extLst>
          </p:nvPr>
        </p:nvGraphicFramePr>
        <p:xfrm>
          <a:off x="1817304" y="1510631"/>
          <a:ext cx="444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2" name="Equation" r:id="rId9" imgW="177646" imgH="228402" progId="Equation.DSMT4">
                  <p:embed/>
                </p:oleObj>
              </mc:Choice>
              <mc:Fallback>
                <p:oleObj name="Equation" r:id="rId9" imgW="177646" imgH="22840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7304" y="1510631"/>
                        <a:ext cx="4445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74878"/>
              </p:ext>
            </p:extLst>
          </p:nvPr>
        </p:nvGraphicFramePr>
        <p:xfrm>
          <a:off x="3058729" y="1340768"/>
          <a:ext cx="571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3" name="Equation" r:id="rId11" imgW="228600" imgH="228600" progId="Equation.DSMT4">
                  <p:embed/>
                </p:oleObj>
              </mc:Choice>
              <mc:Fallback>
                <p:oleObj name="Equation" r:id="rId11" imgW="2286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8729" y="1340768"/>
                        <a:ext cx="5715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9930366"/>
              </p:ext>
            </p:extLst>
          </p:nvPr>
        </p:nvGraphicFramePr>
        <p:xfrm>
          <a:off x="3548844" y="2684034"/>
          <a:ext cx="317500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4" name="Equation" r:id="rId13" imgW="126835" imgH="139518" progId="Equation.DSMT4">
                  <p:embed/>
                </p:oleObj>
              </mc:Choice>
              <mc:Fallback>
                <p:oleObj name="Equation" r:id="rId13" imgW="126835" imgH="139518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8844" y="2684034"/>
                        <a:ext cx="317500" cy="350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4850260"/>
              </p:ext>
            </p:extLst>
          </p:nvPr>
        </p:nvGraphicFramePr>
        <p:xfrm>
          <a:off x="827584" y="2612026"/>
          <a:ext cx="38100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5" name="Equation" r:id="rId15" imgW="152280" imgH="228600" progId="Equation.DSMT4">
                  <p:embed/>
                </p:oleObj>
              </mc:Choice>
              <mc:Fallback>
                <p:oleObj name="Equation" r:id="rId15" imgW="1522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612026"/>
                        <a:ext cx="381000" cy="574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1089391"/>
              </p:ext>
            </p:extLst>
          </p:nvPr>
        </p:nvGraphicFramePr>
        <p:xfrm>
          <a:off x="1316485" y="2611952"/>
          <a:ext cx="41275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6" name="Equation" r:id="rId17" imgW="164880" imgH="228600" progId="Equation.DSMT4">
                  <p:embed/>
                </p:oleObj>
              </mc:Choice>
              <mc:Fallback>
                <p:oleObj name="Equation" r:id="rId17" imgW="1648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6485" y="2611952"/>
                        <a:ext cx="412750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2945431"/>
              </p:ext>
            </p:extLst>
          </p:nvPr>
        </p:nvGraphicFramePr>
        <p:xfrm>
          <a:off x="1875954" y="2612026"/>
          <a:ext cx="41275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7" name="Equation" r:id="rId19" imgW="164880" imgH="228600" progId="Equation.DSMT4">
                  <p:embed/>
                </p:oleObj>
              </mc:Choice>
              <mc:Fallback>
                <p:oleObj name="Equation" r:id="rId19" imgW="1648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5954" y="2612026"/>
                        <a:ext cx="412750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8859418"/>
              </p:ext>
            </p:extLst>
          </p:nvPr>
        </p:nvGraphicFramePr>
        <p:xfrm>
          <a:off x="2748410" y="2611952"/>
          <a:ext cx="53975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8" name="Equation" r:id="rId21" imgW="215640" imgH="228600" progId="Equation.DSMT4">
                  <p:embed/>
                </p:oleObj>
              </mc:Choice>
              <mc:Fallback>
                <p:oleObj name="Equation" r:id="rId21" imgW="21564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8410" y="2611952"/>
                        <a:ext cx="539750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>
            <a:off x="4860032" y="2708920"/>
            <a:ext cx="3168352" cy="0"/>
          </a:xfrm>
          <a:prstGeom prst="line">
            <a:avLst/>
          </a:prstGeom>
          <a:ln w="349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865489" y="2708920"/>
            <a:ext cx="93610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ight Arrow 24"/>
          <p:cNvSpPr/>
          <p:nvPr/>
        </p:nvSpPr>
        <p:spPr>
          <a:xfrm>
            <a:off x="3989111" y="1882297"/>
            <a:ext cx="864096" cy="576064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6444208" y="1767756"/>
            <a:ext cx="46805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801593" y="2170329"/>
            <a:ext cx="0" cy="53859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5164"/>
              </p:ext>
            </p:extLst>
          </p:nvPr>
        </p:nvGraphicFramePr>
        <p:xfrm>
          <a:off x="5611093" y="2685948"/>
          <a:ext cx="38100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9" name="Equation" r:id="rId23" imgW="152280" imgH="228600" progId="Equation.DSMT4">
                  <p:embed/>
                </p:oleObj>
              </mc:Choice>
              <mc:Fallback>
                <p:oleObj name="Equation" r:id="rId23" imgW="1522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1093" y="2685948"/>
                        <a:ext cx="381000" cy="574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>
            <a:off x="5801593" y="2170329"/>
            <a:ext cx="64261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6342202"/>
              </p:ext>
            </p:extLst>
          </p:nvPr>
        </p:nvGraphicFramePr>
        <p:xfrm>
          <a:off x="6247482" y="2703513"/>
          <a:ext cx="41275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0" name="Equation" r:id="rId24" imgW="164880" imgH="228600" progId="Equation.DSMT4">
                  <p:embed/>
                </p:oleObj>
              </mc:Choice>
              <mc:Fallback>
                <p:oleObj name="Equation" r:id="rId24" imgW="1648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7482" y="2703513"/>
                        <a:ext cx="412750" cy="574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>
            <a:off x="6444208" y="1767756"/>
            <a:ext cx="0" cy="41331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17" descr="C:\documents\CondMatter\Molecule\LecturePPT\fig_im\fig_distribution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316" y="4332676"/>
            <a:ext cx="3017744" cy="1508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8033089"/>
              </p:ext>
            </p:extLst>
          </p:nvPr>
        </p:nvGraphicFramePr>
        <p:xfrm>
          <a:off x="29760" y="4343747"/>
          <a:ext cx="857250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1" name="Equation" r:id="rId27" imgW="342720" imgH="203040" progId="Equation.DSMT4">
                  <p:embed/>
                </p:oleObj>
              </mc:Choice>
              <mc:Fallback>
                <p:oleObj name="Equation" r:id="rId27" imgW="34272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60" y="4343747"/>
                        <a:ext cx="857250" cy="509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2185653"/>
              </p:ext>
            </p:extLst>
          </p:nvPr>
        </p:nvGraphicFramePr>
        <p:xfrm>
          <a:off x="3894460" y="5526434"/>
          <a:ext cx="317500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2" name="Equation" r:id="rId29" imgW="126835" imgH="139518" progId="Equation.DSMT4">
                  <p:embed/>
                </p:oleObj>
              </mc:Choice>
              <mc:Fallback>
                <p:oleObj name="Equation" r:id="rId29" imgW="126835" imgH="139518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4460" y="5526434"/>
                        <a:ext cx="317500" cy="350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Connector 38"/>
          <p:cNvCxnSpPr/>
          <p:nvPr/>
        </p:nvCxnSpPr>
        <p:spPr>
          <a:xfrm>
            <a:off x="755576" y="5745540"/>
            <a:ext cx="3168352" cy="0"/>
          </a:xfrm>
          <a:prstGeom prst="line">
            <a:avLst/>
          </a:prstGeom>
          <a:ln w="349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7"/>
          <p:cNvSpPr/>
          <p:nvPr/>
        </p:nvSpPr>
        <p:spPr>
          <a:xfrm>
            <a:off x="264297" y="3341348"/>
            <a:ext cx="334725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72AC1"/>
                </a:solidFill>
                <a:latin typeface="Arial" pitchFamily="34" charset="0"/>
                <a:cs typeface="Arial" pitchFamily="34" charset="0"/>
              </a:rPr>
              <a:t>Непрерывная случайная величина</a:t>
            </a:r>
          </a:p>
        </p:txBody>
      </p:sp>
      <p:sp>
        <p:nvSpPr>
          <p:cNvPr id="41" name="Right Arrow 40"/>
          <p:cNvSpPr/>
          <p:nvPr/>
        </p:nvSpPr>
        <p:spPr>
          <a:xfrm>
            <a:off x="3995936" y="4798872"/>
            <a:ext cx="864096" cy="576064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2147876"/>
              </p:ext>
            </p:extLst>
          </p:nvPr>
        </p:nvGraphicFramePr>
        <p:xfrm>
          <a:off x="4067944" y="3109111"/>
          <a:ext cx="4076700" cy="103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" name="Equation" r:id="rId30" imgW="1854000" imgH="469800" progId="Equation.DSMT4">
                  <p:embed/>
                </p:oleObj>
              </mc:Choice>
              <mc:Fallback>
                <p:oleObj name="Equation" r:id="rId30" imgW="185400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944" y="3109111"/>
                        <a:ext cx="4076700" cy="1033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07616" name="Picture 32" descr="C:\documents\CondMatter\Molecule\LecturePPT\fig_im\fig_distribution_proba.pn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541" y="4333406"/>
            <a:ext cx="2995581" cy="1497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4" name="Straight Connector 43"/>
          <p:cNvCxnSpPr/>
          <p:nvPr/>
        </p:nvCxnSpPr>
        <p:spPr>
          <a:xfrm>
            <a:off x="5292080" y="5745540"/>
            <a:ext cx="3168352" cy="0"/>
          </a:xfrm>
          <a:prstGeom prst="line">
            <a:avLst/>
          </a:prstGeom>
          <a:ln w="3492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7416887"/>
              </p:ext>
            </p:extLst>
          </p:nvPr>
        </p:nvGraphicFramePr>
        <p:xfrm>
          <a:off x="8446784" y="5481036"/>
          <a:ext cx="317500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4" name="Equation" r:id="rId33" imgW="126835" imgH="139518" progId="Equation.DSMT4">
                  <p:embed/>
                </p:oleObj>
              </mc:Choice>
              <mc:Fallback>
                <p:oleObj name="Equation" r:id="rId33" imgW="126835" imgH="139518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46784" y="5481036"/>
                        <a:ext cx="317500" cy="350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Прямоугольник 37"/>
          <p:cNvSpPr/>
          <p:nvPr/>
        </p:nvSpPr>
        <p:spPr>
          <a:xfrm>
            <a:off x="179512" y="6021288"/>
            <a:ext cx="8712968" cy="707886"/>
          </a:xfrm>
          <a:prstGeom prst="rect">
            <a:avLst/>
          </a:prstGeom>
          <a:ln w="158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Функция распределения – неубывающая функция с максимальным значением равным единице  и минимальным значением равным нулю</a:t>
            </a:r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2199583"/>
              </p:ext>
            </p:extLst>
          </p:nvPr>
        </p:nvGraphicFramePr>
        <p:xfrm>
          <a:off x="4581066" y="4332676"/>
          <a:ext cx="7524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5" name="Equation" r:id="rId34" imgW="342720" imgH="203040" progId="Equation.DSMT4">
                  <p:embed/>
                </p:oleObj>
              </mc:Choice>
              <mc:Fallback>
                <p:oleObj name="Equation" r:id="rId34" imgW="34272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1066" y="4332676"/>
                        <a:ext cx="752475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9925354"/>
              </p:ext>
            </p:extLst>
          </p:nvPr>
        </p:nvGraphicFramePr>
        <p:xfrm>
          <a:off x="8349307" y="4126237"/>
          <a:ext cx="22225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6" name="Equation" r:id="rId36" imgW="88560" imgH="164880" progId="Equation.DSMT4">
                  <p:embed/>
                </p:oleObj>
              </mc:Choice>
              <mc:Fallback>
                <p:oleObj name="Equation" r:id="rId36" imgW="8856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9307" y="4126237"/>
                        <a:ext cx="222250" cy="414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445972"/>
              </p:ext>
            </p:extLst>
          </p:nvPr>
        </p:nvGraphicFramePr>
        <p:xfrm>
          <a:off x="8028384" y="1403489"/>
          <a:ext cx="22225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7" name="Equation" r:id="rId38" imgW="88560" imgH="164880" progId="Equation.DSMT4">
                  <p:embed/>
                </p:oleObj>
              </mc:Choice>
              <mc:Fallback>
                <p:oleObj name="Equation" r:id="rId38" imgW="8856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8384" y="1403489"/>
                        <a:ext cx="222250" cy="414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Прямоугольник 37"/>
          <p:cNvSpPr/>
          <p:nvPr/>
        </p:nvSpPr>
        <p:spPr>
          <a:xfrm>
            <a:off x="6300192" y="2181067"/>
            <a:ext cx="155015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itchFamily="34" charset="0"/>
                <a:cs typeface="Arial" pitchFamily="34" charset="0"/>
              </a:rPr>
              <a:t>ступеньки</a:t>
            </a:r>
          </a:p>
        </p:txBody>
      </p:sp>
    </p:spTree>
    <p:extLst>
      <p:ext uri="{BB962C8B-B14F-4D97-AF65-F5344CB8AC3E}">
        <p14:creationId xmlns:p14="http://schemas.microsoft.com/office/powerpoint/2010/main" val="2403221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Rot="1" noChangeArrowheads="1"/>
          </p:cNvSpPr>
          <p:nvPr/>
        </p:nvSpPr>
        <p:spPr bwMode="auto">
          <a:xfrm>
            <a:off x="0" y="116632"/>
            <a:ext cx="889248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Произведение событий. Условная вероятность</a:t>
            </a:r>
          </a:p>
        </p:txBody>
      </p:sp>
      <p:sp>
        <p:nvSpPr>
          <p:cNvPr id="5" name="Прямоугольник 37"/>
          <p:cNvSpPr/>
          <p:nvPr/>
        </p:nvSpPr>
        <p:spPr>
          <a:xfrm>
            <a:off x="179512" y="764704"/>
            <a:ext cx="8964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Событие                      (логическое произведение двух событий) наступает тогда, когда одновременно наступает и событие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A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и событие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B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  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3819089"/>
              </p:ext>
            </p:extLst>
          </p:nvPr>
        </p:nvGraphicFramePr>
        <p:xfrm>
          <a:off x="1554560" y="764704"/>
          <a:ext cx="11176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Equation" r:id="rId3" imgW="507960" imgH="177480" progId="Equation.DSMT4">
                  <p:embed/>
                </p:oleObj>
              </mc:Choice>
              <mc:Fallback>
                <p:oleObj name="Equation" r:id="rId3" imgW="507960" imgH="1774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4560" y="764704"/>
                        <a:ext cx="1117600" cy="39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2843808" y="1628800"/>
            <a:ext cx="3384376" cy="24482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Oval 7"/>
          <p:cNvSpPr/>
          <p:nvPr/>
        </p:nvSpPr>
        <p:spPr>
          <a:xfrm>
            <a:off x="3221596" y="2262866"/>
            <a:ext cx="1674440" cy="878101"/>
          </a:xfrm>
          <a:prstGeom prst="ellipse">
            <a:avLst/>
          </a:prstGeom>
          <a:solidFill>
            <a:srgbClr val="FF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4211960" y="2262866"/>
            <a:ext cx="1584176" cy="1382157"/>
          </a:xfrm>
          <a:prstGeom prst="ellipse">
            <a:avLst/>
          </a:prstGeom>
          <a:solidFill>
            <a:schemeClr val="accent3">
              <a:lumMod val="60000"/>
              <a:lumOff val="40000"/>
              <a:alpha val="39000"/>
            </a:schemeClr>
          </a:solidFill>
          <a:ln>
            <a:solidFill>
              <a:schemeClr val="accent3">
                <a:lumMod val="50000"/>
              </a:schemeClr>
            </a:solidFill>
          </a:ln>
          <a:effectLst>
            <a:glow>
              <a:schemeClr val="accent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9786392"/>
              </p:ext>
            </p:extLst>
          </p:nvPr>
        </p:nvGraphicFramePr>
        <p:xfrm>
          <a:off x="4368514" y="2513657"/>
          <a:ext cx="3349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Equation" r:id="rId5" imgW="152280" imgH="177480" progId="Equation.DSMT4">
                  <p:embed/>
                </p:oleObj>
              </mc:Choice>
              <mc:Fallback>
                <p:oleObj name="Equation" r:id="rId5" imgW="1522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8514" y="2513657"/>
                        <a:ext cx="334963" cy="39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рямоугольник 37"/>
          <p:cNvSpPr/>
          <p:nvPr/>
        </p:nvSpPr>
        <p:spPr>
          <a:xfrm>
            <a:off x="1671360" y="5859561"/>
            <a:ext cx="7200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Условная вероятность – это вероятность наступления события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A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при условии наступления события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B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На картинке – доля площади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C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по отношению к площади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B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7047016"/>
              </p:ext>
            </p:extLst>
          </p:nvPr>
        </p:nvGraphicFramePr>
        <p:xfrm>
          <a:off x="388582" y="4365104"/>
          <a:ext cx="3159126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Equation" r:id="rId7" imgW="1434960" imgH="203040" progId="Equation.DSMT4">
                  <p:embed/>
                </p:oleObj>
              </mc:Choice>
              <mc:Fallback>
                <p:oleObj name="Equation" r:id="rId7" imgW="1434960" imgH="2030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582" y="4365104"/>
                        <a:ext cx="3159126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7028549"/>
              </p:ext>
            </p:extLst>
          </p:nvPr>
        </p:nvGraphicFramePr>
        <p:xfrm>
          <a:off x="755576" y="4869160"/>
          <a:ext cx="2152650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Equation" r:id="rId9" imgW="977760" imgH="431640" progId="Equation.DSMT4">
                  <p:embed/>
                </p:oleObj>
              </mc:Choice>
              <mc:Fallback>
                <p:oleObj name="Equation" r:id="rId9" imgW="9777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4869160"/>
                        <a:ext cx="2152650" cy="947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7982477"/>
              </p:ext>
            </p:extLst>
          </p:nvPr>
        </p:nvGraphicFramePr>
        <p:xfrm>
          <a:off x="179512" y="6057970"/>
          <a:ext cx="1230312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Equation" r:id="rId11" imgW="558720" imgH="203040" progId="Equation.DSMT4">
                  <p:embed/>
                </p:oleObj>
              </mc:Choice>
              <mc:Fallback>
                <p:oleObj name="Equation" r:id="rId11" imgW="55872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6057970"/>
                        <a:ext cx="1230312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2965852"/>
              </p:ext>
            </p:extLst>
          </p:nvPr>
        </p:nvGraphicFramePr>
        <p:xfrm>
          <a:off x="5436096" y="4365104"/>
          <a:ext cx="3159126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Equation" r:id="rId13" imgW="1434960" imgH="203040" progId="Equation.DSMT4">
                  <p:embed/>
                </p:oleObj>
              </mc:Choice>
              <mc:Fallback>
                <p:oleObj name="Equation" r:id="rId13" imgW="143496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6096" y="4365104"/>
                        <a:ext cx="3159126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6560067"/>
              </p:ext>
            </p:extLst>
          </p:nvPr>
        </p:nvGraphicFramePr>
        <p:xfrm>
          <a:off x="5826558" y="4869160"/>
          <a:ext cx="2152650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7" name="Equation" r:id="rId15" imgW="977760" imgH="431640" progId="Equation.DSMT4">
                  <p:embed/>
                </p:oleObj>
              </mc:Choice>
              <mc:Fallback>
                <p:oleObj name="Equation" r:id="rId15" imgW="9777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6558" y="4869160"/>
                        <a:ext cx="2152650" cy="947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0153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7"/>
          <p:cNvSpPr/>
          <p:nvPr/>
        </p:nvSpPr>
        <p:spPr>
          <a:xfrm>
            <a:off x="251520" y="764704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Два события называются независимыми, если вероятность наступления одного события не зависит от того, наступило или не наступило другое событие </a:t>
            </a:r>
          </a:p>
        </p:txBody>
      </p:sp>
      <p:sp>
        <p:nvSpPr>
          <p:cNvPr id="5" name="Rectangle 4"/>
          <p:cNvSpPr txBox="1">
            <a:spLocks noRot="1" noChangeArrowheads="1"/>
          </p:cNvSpPr>
          <p:nvPr/>
        </p:nvSpPr>
        <p:spPr bwMode="auto">
          <a:xfrm>
            <a:off x="899592" y="116632"/>
            <a:ext cx="7272808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003399"/>
                </a:solidFill>
                <a:latin typeface="Arial" pitchFamily="34" charset="0"/>
                <a:ea typeface="+mj-ea"/>
                <a:cs typeface="Arial" pitchFamily="34" charset="0"/>
              </a:rPr>
              <a:t>Независимые события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8207886"/>
              </p:ext>
            </p:extLst>
          </p:nvPr>
        </p:nvGraphicFramePr>
        <p:xfrm>
          <a:off x="755576" y="1988840"/>
          <a:ext cx="2265363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Equation" r:id="rId3" imgW="1028520" imgH="203040" progId="Equation.DSMT4">
                  <p:embed/>
                </p:oleObj>
              </mc:Choice>
              <mc:Fallback>
                <p:oleObj name="Equation" r:id="rId3" imgW="1028520" imgH="20304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1988840"/>
                        <a:ext cx="2265363" cy="446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4344664"/>
              </p:ext>
            </p:extLst>
          </p:nvPr>
        </p:nvGraphicFramePr>
        <p:xfrm>
          <a:off x="5364088" y="1974800"/>
          <a:ext cx="2265363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Equation" r:id="rId5" imgW="1028520" imgH="203040" progId="Equation.DSMT4">
                  <p:embed/>
                </p:oleObj>
              </mc:Choice>
              <mc:Fallback>
                <p:oleObj name="Equation" r:id="rId5" imgW="102852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1974800"/>
                        <a:ext cx="2265363" cy="446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0248884"/>
              </p:ext>
            </p:extLst>
          </p:nvPr>
        </p:nvGraphicFramePr>
        <p:xfrm>
          <a:off x="827584" y="2564904"/>
          <a:ext cx="704532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Equation" r:id="rId7" imgW="3200400" imgH="203040" progId="Equation.DSMT4">
                  <p:embed/>
                </p:oleObj>
              </mc:Choice>
              <mc:Fallback>
                <p:oleObj name="Equation" r:id="rId7" imgW="3200400" imgH="20304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564904"/>
                        <a:ext cx="7045325" cy="446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37"/>
          <p:cNvSpPr/>
          <p:nvPr/>
        </p:nvSpPr>
        <p:spPr>
          <a:xfrm>
            <a:off x="467544" y="3100898"/>
            <a:ext cx="81009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Вероятности двух независимых событий просто перемножаются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9005147"/>
              </p:ext>
            </p:extLst>
          </p:nvPr>
        </p:nvGraphicFramePr>
        <p:xfrm>
          <a:off x="521550" y="5071144"/>
          <a:ext cx="7381876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7" name="Equation" r:id="rId9" imgW="3352680" imgH="203040" progId="Equation.DSMT4">
                  <p:embed/>
                </p:oleObj>
              </mc:Choice>
              <mc:Fallback>
                <p:oleObj name="Equation" r:id="rId9" imgW="3352680" imgH="2030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550" y="5071144"/>
                        <a:ext cx="7381876" cy="446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рямоугольник 37"/>
          <p:cNvSpPr/>
          <p:nvPr/>
        </p:nvSpPr>
        <p:spPr>
          <a:xfrm>
            <a:off x="521550" y="4077072"/>
            <a:ext cx="81009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Для большего числа событий формулы умножения обобщаются</a:t>
            </a:r>
          </a:p>
        </p:txBody>
      </p:sp>
      <p:sp>
        <p:nvSpPr>
          <p:cNvPr id="12" name="Прямоугольник 37"/>
          <p:cNvSpPr/>
          <p:nvPr/>
        </p:nvSpPr>
        <p:spPr>
          <a:xfrm>
            <a:off x="521550" y="4581128"/>
            <a:ext cx="32583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Для зависимых событий</a:t>
            </a:r>
          </a:p>
        </p:txBody>
      </p:sp>
      <p:sp>
        <p:nvSpPr>
          <p:cNvPr id="13" name="Прямоугольник 37"/>
          <p:cNvSpPr/>
          <p:nvPr/>
        </p:nvSpPr>
        <p:spPr>
          <a:xfrm>
            <a:off x="553200" y="5621178"/>
            <a:ext cx="40504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Для независимых событий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3429023"/>
              </p:ext>
            </p:extLst>
          </p:nvPr>
        </p:nvGraphicFramePr>
        <p:xfrm>
          <a:off x="553200" y="6093296"/>
          <a:ext cx="3663950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Equation" r:id="rId11" imgW="1663560" imgH="203040" progId="Equation.DSMT4">
                  <p:embed/>
                </p:oleObj>
              </mc:Choice>
              <mc:Fallback>
                <p:oleObj name="Equation" r:id="rId11" imgW="166356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200" y="6093296"/>
                        <a:ext cx="3663950" cy="446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000009"/>
              </p:ext>
            </p:extLst>
          </p:nvPr>
        </p:nvGraphicFramePr>
        <p:xfrm>
          <a:off x="3041650" y="3573016"/>
          <a:ext cx="2711450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Equation" r:id="rId13" imgW="1231560" imgH="203040" progId="Equation.DSMT4">
                  <p:embed/>
                </p:oleObj>
              </mc:Choice>
              <mc:Fallback>
                <p:oleObj name="Equation" r:id="rId13" imgW="123156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1650" y="3573016"/>
                        <a:ext cx="2711450" cy="446088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C0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084718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21898</TotalTime>
  <Words>2249</Words>
  <Application>Microsoft Office PowerPoint</Application>
  <PresentationFormat>On-screen Show (4:3)</PresentationFormat>
  <Paragraphs>297</Paragraphs>
  <Slides>48</Slides>
  <Notes>2</Notes>
  <HiddenSlides>0</HiddenSlides>
  <MMClips>3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48</vt:i4>
      </vt:variant>
    </vt:vector>
  </HeadingPairs>
  <TitlesOfParts>
    <vt:vector size="51" baseType="lpstr">
      <vt:lpstr>Thème Office</vt:lpstr>
      <vt:lpstr>Equation</vt:lpstr>
      <vt:lpstr>MathType 6.0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Добавить слайд – связь с физпраком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yuldashev</dc:creator>
  <cp:lastModifiedBy>PierreYV</cp:lastModifiedBy>
  <cp:revision>1647</cp:revision>
  <dcterms:created xsi:type="dcterms:W3CDTF">2012-04-18T08:51:00Z</dcterms:created>
  <dcterms:modified xsi:type="dcterms:W3CDTF">2023-02-28T09:52:24Z</dcterms:modified>
</cp:coreProperties>
</file>