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428" r:id="rId2"/>
    <p:sldId id="522" r:id="rId3"/>
    <p:sldId id="521" r:id="rId4"/>
    <p:sldId id="429" r:id="rId5"/>
    <p:sldId id="430" r:id="rId6"/>
    <p:sldId id="431" r:id="rId7"/>
    <p:sldId id="432" r:id="rId8"/>
    <p:sldId id="427" r:id="rId9"/>
    <p:sldId id="433" r:id="rId10"/>
    <p:sldId id="434" r:id="rId11"/>
    <p:sldId id="435" r:id="rId12"/>
    <p:sldId id="436" r:id="rId13"/>
    <p:sldId id="437" r:id="rId14"/>
    <p:sldId id="438" r:id="rId15"/>
    <p:sldId id="439" r:id="rId16"/>
    <p:sldId id="440" r:id="rId17"/>
    <p:sldId id="441" r:id="rId18"/>
    <p:sldId id="442" r:id="rId19"/>
    <p:sldId id="443" r:id="rId20"/>
    <p:sldId id="444" r:id="rId21"/>
    <p:sldId id="445" r:id="rId22"/>
    <p:sldId id="497" r:id="rId23"/>
    <p:sldId id="498" r:id="rId24"/>
    <p:sldId id="504" r:id="rId25"/>
    <p:sldId id="505" r:id="rId26"/>
    <p:sldId id="506" r:id="rId27"/>
    <p:sldId id="509" r:id="rId28"/>
    <p:sldId id="510" r:id="rId29"/>
    <p:sldId id="511" r:id="rId30"/>
    <p:sldId id="512" r:id="rId31"/>
    <p:sldId id="513" r:id="rId32"/>
    <p:sldId id="514" r:id="rId33"/>
    <p:sldId id="515" r:id="rId34"/>
    <p:sldId id="516" r:id="rId35"/>
    <p:sldId id="507" r:id="rId36"/>
    <p:sldId id="508" r:id="rId37"/>
    <p:sldId id="520" r:id="rId38"/>
    <p:sldId id="499" r:id="rId39"/>
    <p:sldId id="500" r:id="rId40"/>
    <p:sldId id="501" r:id="rId41"/>
    <p:sldId id="502" r:id="rId42"/>
    <p:sldId id="503" r:id="rId43"/>
    <p:sldId id="517" r:id="rId44"/>
    <p:sldId id="518" r:id="rId45"/>
    <p:sldId id="519" r:id="rId4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0F6"/>
    <a:srgbClr val="497F13"/>
    <a:srgbClr val="F3B84F"/>
    <a:srgbClr val="FCDD84"/>
    <a:srgbClr val="990000"/>
    <a:srgbClr val="F51919"/>
    <a:srgbClr val="072AC1"/>
    <a:srgbClr val="024A0B"/>
    <a:srgbClr val="772929"/>
    <a:srgbClr val="0D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6696" autoAdjust="0"/>
  </p:normalViewPr>
  <p:slideViewPr>
    <p:cSldViewPr>
      <p:cViewPr varScale="1">
        <p:scale>
          <a:sx n="109" d="100"/>
          <a:sy n="109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7.wmf"/><Relationship Id="rId1" Type="http://schemas.openxmlformats.org/officeDocument/2006/relationships/image" Target="../media/image69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32.wmf"/><Relationship Id="rId1" Type="http://schemas.openxmlformats.org/officeDocument/2006/relationships/image" Target="../media/image30.wmf"/><Relationship Id="rId4" Type="http://schemas.openxmlformats.org/officeDocument/2006/relationships/image" Target="../media/image7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image" Target="../media/image82.wmf"/><Relationship Id="rId7" Type="http://schemas.openxmlformats.org/officeDocument/2006/relationships/image" Target="../media/image89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82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09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12" Type="http://schemas.openxmlformats.org/officeDocument/2006/relationships/image" Target="../media/image108.wmf"/><Relationship Id="rId2" Type="http://schemas.openxmlformats.org/officeDocument/2006/relationships/image" Target="../media/image82.wmf"/><Relationship Id="rId1" Type="http://schemas.openxmlformats.org/officeDocument/2006/relationships/image" Target="../media/image98.wmf"/><Relationship Id="rId6" Type="http://schemas.openxmlformats.org/officeDocument/2006/relationships/image" Target="../media/image102.wmf"/><Relationship Id="rId11" Type="http://schemas.openxmlformats.org/officeDocument/2006/relationships/image" Target="../media/image107.wmf"/><Relationship Id="rId5" Type="http://schemas.openxmlformats.org/officeDocument/2006/relationships/image" Target="../media/image101.wmf"/><Relationship Id="rId10" Type="http://schemas.openxmlformats.org/officeDocument/2006/relationships/image" Target="../media/image106.wmf"/><Relationship Id="rId4" Type="http://schemas.openxmlformats.org/officeDocument/2006/relationships/image" Target="../media/image100.wmf"/><Relationship Id="rId9" Type="http://schemas.openxmlformats.org/officeDocument/2006/relationships/image" Target="../media/image105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2" Type="http://schemas.openxmlformats.org/officeDocument/2006/relationships/image" Target="../media/image82.wmf"/><Relationship Id="rId1" Type="http://schemas.openxmlformats.org/officeDocument/2006/relationships/image" Target="../media/image98.wmf"/><Relationship Id="rId6" Type="http://schemas.openxmlformats.org/officeDocument/2006/relationships/image" Target="../media/image102.wmf"/><Relationship Id="rId11" Type="http://schemas.openxmlformats.org/officeDocument/2006/relationships/image" Target="../media/image112.wmf"/><Relationship Id="rId5" Type="http://schemas.openxmlformats.org/officeDocument/2006/relationships/image" Target="../media/image101.wmf"/><Relationship Id="rId10" Type="http://schemas.openxmlformats.org/officeDocument/2006/relationships/image" Target="../media/image111.wmf"/><Relationship Id="rId4" Type="http://schemas.openxmlformats.org/officeDocument/2006/relationships/image" Target="../media/image100.wmf"/><Relationship Id="rId9" Type="http://schemas.openxmlformats.org/officeDocument/2006/relationships/image" Target="../media/image110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image" Target="../media/image114.wmf"/><Relationship Id="rId7" Type="http://schemas.openxmlformats.org/officeDocument/2006/relationships/image" Target="../media/image118.wmf"/><Relationship Id="rId2" Type="http://schemas.openxmlformats.org/officeDocument/2006/relationships/image" Target="../media/image113.wmf"/><Relationship Id="rId1" Type="http://schemas.openxmlformats.org/officeDocument/2006/relationships/image" Target="../media/image72.wmf"/><Relationship Id="rId6" Type="http://schemas.openxmlformats.org/officeDocument/2006/relationships/image" Target="../media/image117.wmf"/><Relationship Id="rId5" Type="http://schemas.openxmlformats.org/officeDocument/2006/relationships/image" Target="../media/image116.wmf"/><Relationship Id="rId4" Type="http://schemas.openxmlformats.org/officeDocument/2006/relationships/image" Target="../media/image115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25.wmf"/><Relationship Id="rId3" Type="http://schemas.openxmlformats.org/officeDocument/2006/relationships/image" Target="../media/image100.wmf"/><Relationship Id="rId7" Type="http://schemas.openxmlformats.org/officeDocument/2006/relationships/image" Target="../media/image103.wmf"/><Relationship Id="rId12" Type="http://schemas.openxmlformats.org/officeDocument/2006/relationships/image" Target="../media/image124.wmf"/><Relationship Id="rId17" Type="http://schemas.openxmlformats.org/officeDocument/2006/relationships/image" Target="../media/image129.wmf"/><Relationship Id="rId2" Type="http://schemas.openxmlformats.org/officeDocument/2006/relationships/image" Target="../media/image99.wmf"/><Relationship Id="rId16" Type="http://schemas.openxmlformats.org/officeDocument/2006/relationships/image" Target="../media/image128.wmf"/><Relationship Id="rId1" Type="http://schemas.openxmlformats.org/officeDocument/2006/relationships/image" Target="../media/image98.wmf"/><Relationship Id="rId6" Type="http://schemas.openxmlformats.org/officeDocument/2006/relationships/image" Target="../media/image101.wmf"/><Relationship Id="rId11" Type="http://schemas.openxmlformats.org/officeDocument/2006/relationships/image" Target="../media/image123.wmf"/><Relationship Id="rId5" Type="http://schemas.openxmlformats.org/officeDocument/2006/relationships/image" Target="../media/image120.wmf"/><Relationship Id="rId15" Type="http://schemas.openxmlformats.org/officeDocument/2006/relationships/image" Target="../media/image127.wmf"/><Relationship Id="rId10" Type="http://schemas.openxmlformats.org/officeDocument/2006/relationships/image" Target="../media/image122.wmf"/><Relationship Id="rId4" Type="http://schemas.openxmlformats.org/officeDocument/2006/relationships/image" Target="../media/image102.wmf"/><Relationship Id="rId9" Type="http://schemas.openxmlformats.org/officeDocument/2006/relationships/image" Target="../media/image121.wmf"/><Relationship Id="rId14" Type="http://schemas.openxmlformats.org/officeDocument/2006/relationships/image" Target="../media/image12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image" Target="../media/image9.wmf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11.wmf"/><Relationship Id="rId4" Type="http://schemas.openxmlformats.org/officeDocument/2006/relationships/image" Target="../media/image3.wmf"/><Relationship Id="rId9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image" Target="../media/image127.wmf"/><Relationship Id="rId7" Type="http://schemas.openxmlformats.org/officeDocument/2006/relationships/image" Target="../media/image133.wmf"/><Relationship Id="rId2" Type="http://schemas.openxmlformats.org/officeDocument/2006/relationships/image" Target="../media/image124.wmf"/><Relationship Id="rId1" Type="http://schemas.openxmlformats.org/officeDocument/2006/relationships/image" Target="../media/image130.wmf"/><Relationship Id="rId6" Type="http://schemas.openxmlformats.org/officeDocument/2006/relationships/image" Target="../media/image132.wmf"/><Relationship Id="rId5" Type="http://schemas.openxmlformats.org/officeDocument/2006/relationships/image" Target="../media/image120.wmf"/><Relationship Id="rId10" Type="http://schemas.openxmlformats.org/officeDocument/2006/relationships/image" Target="../media/image136.wmf"/><Relationship Id="rId4" Type="http://schemas.openxmlformats.org/officeDocument/2006/relationships/image" Target="../media/image131.wmf"/><Relationship Id="rId9" Type="http://schemas.openxmlformats.org/officeDocument/2006/relationships/image" Target="../media/image13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4" Type="http://schemas.openxmlformats.org/officeDocument/2006/relationships/image" Target="../media/image140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3" Type="http://schemas.openxmlformats.org/officeDocument/2006/relationships/image" Target="../media/image100.wmf"/><Relationship Id="rId7" Type="http://schemas.openxmlformats.org/officeDocument/2006/relationships/image" Target="../media/image152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1.wmf"/><Relationship Id="rId5" Type="http://schemas.openxmlformats.org/officeDocument/2006/relationships/image" Target="../media/image101.wmf"/><Relationship Id="rId4" Type="http://schemas.openxmlformats.org/officeDocument/2006/relationships/image" Target="../media/image150.wmf"/><Relationship Id="rId9" Type="http://schemas.openxmlformats.org/officeDocument/2006/relationships/image" Target="../media/image154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09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12" Type="http://schemas.openxmlformats.org/officeDocument/2006/relationships/image" Target="../media/image108.wmf"/><Relationship Id="rId2" Type="http://schemas.openxmlformats.org/officeDocument/2006/relationships/image" Target="../media/image82.wmf"/><Relationship Id="rId1" Type="http://schemas.openxmlformats.org/officeDocument/2006/relationships/image" Target="../media/image98.wmf"/><Relationship Id="rId6" Type="http://schemas.openxmlformats.org/officeDocument/2006/relationships/image" Target="../media/image102.wmf"/><Relationship Id="rId11" Type="http://schemas.openxmlformats.org/officeDocument/2006/relationships/image" Target="../media/image107.wmf"/><Relationship Id="rId5" Type="http://schemas.openxmlformats.org/officeDocument/2006/relationships/image" Target="../media/image101.wmf"/><Relationship Id="rId10" Type="http://schemas.openxmlformats.org/officeDocument/2006/relationships/image" Target="../media/image106.wmf"/><Relationship Id="rId4" Type="http://schemas.openxmlformats.org/officeDocument/2006/relationships/image" Target="../media/image100.wmf"/><Relationship Id="rId9" Type="http://schemas.openxmlformats.org/officeDocument/2006/relationships/image" Target="../media/image105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2" Type="http://schemas.openxmlformats.org/officeDocument/2006/relationships/image" Target="../media/image82.wmf"/><Relationship Id="rId1" Type="http://schemas.openxmlformats.org/officeDocument/2006/relationships/image" Target="../media/image98.wmf"/><Relationship Id="rId6" Type="http://schemas.openxmlformats.org/officeDocument/2006/relationships/image" Target="../media/image102.wmf"/><Relationship Id="rId11" Type="http://schemas.openxmlformats.org/officeDocument/2006/relationships/image" Target="../media/image112.wmf"/><Relationship Id="rId5" Type="http://schemas.openxmlformats.org/officeDocument/2006/relationships/image" Target="../media/image101.wmf"/><Relationship Id="rId10" Type="http://schemas.openxmlformats.org/officeDocument/2006/relationships/image" Target="../media/image111.wmf"/><Relationship Id="rId4" Type="http://schemas.openxmlformats.org/officeDocument/2006/relationships/image" Target="../media/image100.wmf"/><Relationship Id="rId9" Type="http://schemas.openxmlformats.org/officeDocument/2006/relationships/image" Target="../media/image11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12" Type="http://schemas.openxmlformats.org/officeDocument/2006/relationships/image" Target="../media/image175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11" Type="http://schemas.openxmlformats.org/officeDocument/2006/relationships/image" Target="../media/image174.wmf"/><Relationship Id="rId5" Type="http://schemas.openxmlformats.org/officeDocument/2006/relationships/image" Target="../media/image168.wmf"/><Relationship Id="rId10" Type="http://schemas.openxmlformats.org/officeDocument/2006/relationships/image" Target="../media/image173.wmf"/><Relationship Id="rId4" Type="http://schemas.openxmlformats.org/officeDocument/2006/relationships/image" Target="../media/image167.wmf"/><Relationship Id="rId9" Type="http://schemas.openxmlformats.org/officeDocument/2006/relationships/image" Target="../media/image172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11" Type="http://schemas.openxmlformats.org/officeDocument/2006/relationships/image" Target="../media/image179.wmf"/><Relationship Id="rId5" Type="http://schemas.openxmlformats.org/officeDocument/2006/relationships/image" Target="../media/image168.wmf"/><Relationship Id="rId10" Type="http://schemas.openxmlformats.org/officeDocument/2006/relationships/image" Target="../media/image178.wmf"/><Relationship Id="rId4" Type="http://schemas.openxmlformats.org/officeDocument/2006/relationships/image" Target="../media/image167.wmf"/><Relationship Id="rId9" Type="http://schemas.openxmlformats.org/officeDocument/2006/relationships/image" Target="../media/image177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5" Type="http://schemas.openxmlformats.org/officeDocument/2006/relationships/image" Target="../media/image168.wmf"/><Relationship Id="rId10" Type="http://schemas.openxmlformats.org/officeDocument/2006/relationships/image" Target="../media/image182.wmf"/><Relationship Id="rId4" Type="http://schemas.openxmlformats.org/officeDocument/2006/relationships/image" Target="../media/image167.wmf"/><Relationship Id="rId9" Type="http://schemas.openxmlformats.org/officeDocument/2006/relationships/image" Target="../media/image18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image" Target="../media/image9.wmf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11.wmf"/><Relationship Id="rId4" Type="http://schemas.openxmlformats.org/officeDocument/2006/relationships/image" Target="../media/image3.wmf"/><Relationship Id="rId9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11" Type="http://schemas.openxmlformats.org/officeDocument/2006/relationships/image" Target="../media/image186.wmf"/><Relationship Id="rId5" Type="http://schemas.openxmlformats.org/officeDocument/2006/relationships/image" Target="../media/image168.wmf"/><Relationship Id="rId10" Type="http://schemas.openxmlformats.org/officeDocument/2006/relationships/image" Target="../media/image185.wmf"/><Relationship Id="rId4" Type="http://schemas.openxmlformats.org/officeDocument/2006/relationships/image" Target="../media/image167.wmf"/><Relationship Id="rId9" Type="http://schemas.openxmlformats.org/officeDocument/2006/relationships/image" Target="../media/image18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wmf"/><Relationship Id="rId7" Type="http://schemas.openxmlformats.org/officeDocument/2006/relationships/image" Target="../media/image193.wmf"/><Relationship Id="rId2" Type="http://schemas.openxmlformats.org/officeDocument/2006/relationships/image" Target="../media/image188.wmf"/><Relationship Id="rId1" Type="http://schemas.openxmlformats.org/officeDocument/2006/relationships/image" Target="../media/image187.wmf"/><Relationship Id="rId6" Type="http://schemas.openxmlformats.org/officeDocument/2006/relationships/image" Target="../media/image192.wmf"/><Relationship Id="rId5" Type="http://schemas.openxmlformats.org/officeDocument/2006/relationships/image" Target="../media/image191.wmf"/><Relationship Id="rId4" Type="http://schemas.openxmlformats.org/officeDocument/2006/relationships/image" Target="../media/image190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wmf"/><Relationship Id="rId13" Type="http://schemas.openxmlformats.org/officeDocument/2006/relationships/image" Target="../media/image206.wmf"/><Relationship Id="rId3" Type="http://schemas.openxmlformats.org/officeDocument/2006/relationships/image" Target="../media/image196.wmf"/><Relationship Id="rId7" Type="http://schemas.openxmlformats.org/officeDocument/2006/relationships/image" Target="../media/image200.wmf"/><Relationship Id="rId12" Type="http://schemas.openxmlformats.org/officeDocument/2006/relationships/image" Target="../media/image205.wmf"/><Relationship Id="rId2" Type="http://schemas.openxmlformats.org/officeDocument/2006/relationships/image" Target="../media/image195.wmf"/><Relationship Id="rId1" Type="http://schemas.openxmlformats.org/officeDocument/2006/relationships/image" Target="../media/image194.wmf"/><Relationship Id="rId6" Type="http://schemas.openxmlformats.org/officeDocument/2006/relationships/image" Target="../media/image199.wmf"/><Relationship Id="rId11" Type="http://schemas.openxmlformats.org/officeDocument/2006/relationships/image" Target="../media/image204.wmf"/><Relationship Id="rId5" Type="http://schemas.openxmlformats.org/officeDocument/2006/relationships/image" Target="../media/image198.wmf"/><Relationship Id="rId10" Type="http://schemas.openxmlformats.org/officeDocument/2006/relationships/image" Target="../media/image203.wmf"/><Relationship Id="rId4" Type="http://schemas.openxmlformats.org/officeDocument/2006/relationships/image" Target="../media/image197.wmf"/><Relationship Id="rId9" Type="http://schemas.openxmlformats.org/officeDocument/2006/relationships/image" Target="../media/image202.wmf"/><Relationship Id="rId14" Type="http://schemas.openxmlformats.org/officeDocument/2006/relationships/image" Target="../media/image207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8.w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wmf"/><Relationship Id="rId3" Type="http://schemas.openxmlformats.org/officeDocument/2006/relationships/image" Target="../media/image211.wmf"/><Relationship Id="rId7" Type="http://schemas.openxmlformats.org/officeDocument/2006/relationships/image" Target="../media/image215.wmf"/><Relationship Id="rId2" Type="http://schemas.openxmlformats.org/officeDocument/2006/relationships/image" Target="../media/image210.wmf"/><Relationship Id="rId1" Type="http://schemas.openxmlformats.org/officeDocument/2006/relationships/image" Target="../media/image209.wmf"/><Relationship Id="rId6" Type="http://schemas.openxmlformats.org/officeDocument/2006/relationships/image" Target="../media/image214.wmf"/><Relationship Id="rId5" Type="http://schemas.openxmlformats.org/officeDocument/2006/relationships/image" Target="../media/image213.wmf"/><Relationship Id="rId4" Type="http://schemas.openxmlformats.org/officeDocument/2006/relationships/image" Target="../media/image212.wmf"/><Relationship Id="rId9" Type="http://schemas.openxmlformats.org/officeDocument/2006/relationships/image" Target="../media/image217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wmf"/><Relationship Id="rId2" Type="http://schemas.openxmlformats.org/officeDocument/2006/relationships/image" Target="../media/image219.wmf"/><Relationship Id="rId1" Type="http://schemas.openxmlformats.org/officeDocument/2006/relationships/image" Target="../media/image218.wmf"/><Relationship Id="rId4" Type="http://schemas.openxmlformats.org/officeDocument/2006/relationships/image" Target="../media/image221.wm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8.wmf"/><Relationship Id="rId3" Type="http://schemas.openxmlformats.org/officeDocument/2006/relationships/image" Target="../media/image166.wmf"/><Relationship Id="rId7" Type="http://schemas.openxmlformats.org/officeDocument/2006/relationships/image" Target="../media/image227.wmf"/><Relationship Id="rId2" Type="http://schemas.openxmlformats.org/officeDocument/2006/relationships/image" Target="../media/image223.wmf"/><Relationship Id="rId1" Type="http://schemas.openxmlformats.org/officeDocument/2006/relationships/image" Target="../media/image222.wmf"/><Relationship Id="rId6" Type="http://schemas.openxmlformats.org/officeDocument/2006/relationships/image" Target="../media/image226.wmf"/><Relationship Id="rId5" Type="http://schemas.openxmlformats.org/officeDocument/2006/relationships/image" Target="../media/image225.wmf"/><Relationship Id="rId10" Type="http://schemas.openxmlformats.org/officeDocument/2006/relationships/image" Target="../media/image230.wmf"/><Relationship Id="rId4" Type="http://schemas.openxmlformats.org/officeDocument/2006/relationships/image" Target="../media/image224.wmf"/><Relationship Id="rId9" Type="http://schemas.openxmlformats.org/officeDocument/2006/relationships/image" Target="../media/image229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8.wmf"/><Relationship Id="rId3" Type="http://schemas.openxmlformats.org/officeDocument/2006/relationships/image" Target="../media/image233.wmf"/><Relationship Id="rId7" Type="http://schemas.openxmlformats.org/officeDocument/2006/relationships/image" Target="../media/image237.wmf"/><Relationship Id="rId2" Type="http://schemas.openxmlformats.org/officeDocument/2006/relationships/image" Target="../media/image232.wmf"/><Relationship Id="rId1" Type="http://schemas.openxmlformats.org/officeDocument/2006/relationships/image" Target="../media/image231.wmf"/><Relationship Id="rId6" Type="http://schemas.openxmlformats.org/officeDocument/2006/relationships/image" Target="../media/image236.wmf"/><Relationship Id="rId5" Type="http://schemas.openxmlformats.org/officeDocument/2006/relationships/image" Target="../media/image235.wmf"/><Relationship Id="rId10" Type="http://schemas.openxmlformats.org/officeDocument/2006/relationships/image" Target="../media/image240.wmf"/><Relationship Id="rId4" Type="http://schemas.openxmlformats.org/officeDocument/2006/relationships/image" Target="../media/image234.wmf"/><Relationship Id="rId9" Type="http://schemas.openxmlformats.org/officeDocument/2006/relationships/image" Target="../media/image239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wmf"/><Relationship Id="rId2" Type="http://schemas.openxmlformats.org/officeDocument/2006/relationships/image" Target="../media/image242.wmf"/><Relationship Id="rId1" Type="http://schemas.openxmlformats.org/officeDocument/2006/relationships/image" Target="../media/image241.wmf"/><Relationship Id="rId6" Type="http://schemas.openxmlformats.org/officeDocument/2006/relationships/image" Target="../media/image246.wmf"/><Relationship Id="rId5" Type="http://schemas.openxmlformats.org/officeDocument/2006/relationships/image" Target="../media/image245.wmf"/><Relationship Id="rId4" Type="http://schemas.openxmlformats.org/officeDocument/2006/relationships/image" Target="../media/image244.wmf"/></Relationships>
</file>

<file path=ppt/drawings/_rels/vmlDrawing3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wmf"/><Relationship Id="rId13" Type="http://schemas.openxmlformats.org/officeDocument/2006/relationships/image" Target="../media/image259.wmf"/><Relationship Id="rId3" Type="http://schemas.openxmlformats.org/officeDocument/2006/relationships/image" Target="../media/image249.wmf"/><Relationship Id="rId7" Type="http://schemas.openxmlformats.org/officeDocument/2006/relationships/image" Target="../media/image253.wmf"/><Relationship Id="rId12" Type="http://schemas.openxmlformats.org/officeDocument/2006/relationships/image" Target="../media/image258.wmf"/><Relationship Id="rId2" Type="http://schemas.openxmlformats.org/officeDocument/2006/relationships/image" Target="../media/image248.wmf"/><Relationship Id="rId1" Type="http://schemas.openxmlformats.org/officeDocument/2006/relationships/image" Target="../media/image247.wmf"/><Relationship Id="rId6" Type="http://schemas.openxmlformats.org/officeDocument/2006/relationships/image" Target="../media/image252.wmf"/><Relationship Id="rId11" Type="http://schemas.openxmlformats.org/officeDocument/2006/relationships/image" Target="../media/image257.wmf"/><Relationship Id="rId5" Type="http://schemas.openxmlformats.org/officeDocument/2006/relationships/image" Target="../media/image251.wmf"/><Relationship Id="rId15" Type="http://schemas.openxmlformats.org/officeDocument/2006/relationships/image" Target="../media/image261.wmf"/><Relationship Id="rId10" Type="http://schemas.openxmlformats.org/officeDocument/2006/relationships/image" Target="../media/image256.wmf"/><Relationship Id="rId4" Type="http://schemas.openxmlformats.org/officeDocument/2006/relationships/image" Target="../media/image250.wmf"/><Relationship Id="rId9" Type="http://schemas.openxmlformats.org/officeDocument/2006/relationships/image" Target="../media/image255.wmf"/><Relationship Id="rId14" Type="http://schemas.openxmlformats.org/officeDocument/2006/relationships/image" Target="../media/image26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image" Target="../media/image9.wmf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11.wmf"/><Relationship Id="rId4" Type="http://schemas.openxmlformats.org/officeDocument/2006/relationships/image" Target="../media/image3.wmf"/><Relationship Id="rId9" Type="http://schemas.openxmlformats.org/officeDocument/2006/relationships/image" Target="../media/image10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9.wmf"/><Relationship Id="rId3" Type="http://schemas.openxmlformats.org/officeDocument/2006/relationships/image" Target="../media/image264.wmf"/><Relationship Id="rId7" Type="http://schemas.openxmlformats.org/officeDocument/2006/relationships/image" Target="../media/image268.wmf"/><Relationship Id="rId2" Type="http://schemas.openxmlformats.org/officeDocument/2006/relationships/image" Target="../media/image263.wmf"/><Relationship Id="rId1" Type="http://schemas.openxmlformats.org/officeDocument/2006/relationships/image" Target="../media/image262.wmf"/><Relationship Id="rId6" Type="http://schemas.openxmlformats.org/officeDocument/2006/relationships/image" Target="../media/image267.wmf"/><Relationship Id="rId5" Type="http://schemas.openxmlformats.org/officeDocument/2006/relationships/image" Target="../media/image266.wmf"/><Relationship Id="rId10" Type="http://schemas.openxmlformats.org/officeDocument/2006/relationships/image" Target="../media/image271.wmf"/><Relationship Id="rId4" Type="http://schemas.openxmlformats.org/officeDocument/2006/relationships/image" Target="../media/image265.wmf"/><Relationship Id="rId9" Type="http://schemas.openxmlformats.org/officeDocument/2006/relationships/image" Target="../media/image270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wmf"/><Relationship Id="rId7" Type="http://schemas.openxmlformats.org/officeDocument/2006/relationships/image" Target="../media/image278.wmf"/><Relationship Id="rId2" Type="http://schemas.openxmlformats.org/officeDocument/2006/relationships/image" Target="../media/image273.wmf"/><Relationship Id="rId1" Type="http://schemas.openxmlformats.org/officeDocument/2006/relationships/image" Target="../media/image272.wmf"/><Relationship Id="rId6" Type="http://schemas.openxmlformats.org/officeDocument/2006/relationships/image" Target="../media/image277.wmf"/><Relationship Id="rId5" Type="http://schemas.openxmlformats.org/officeDocument/2006/relationships/image" Target="../media/image276.wmf"/><Relationship Id="rId4" Type="http://schemas.openxmlformats.org/officeDocument/2006/relationships/image" Target="../media/image275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wmf"/><Relationship Id="rId13" Type="http://schemas.openxmlformats.org/officeDocument/2006/relationships/image" Target="../media/image291.wmf"/><Relationship Id="rId3" Type="http://schemas.openxmlformats.org/officeDocument/2006/relationships/image" Target="../media/image281.wmf"/><Relationship Id="rId7" Type="http://schemas.openxmlformats.org/officeDocument/2006/relationships/image" Target="../media/image285.wmf"/><Relationship Id="rId12" Type="http://schemas.openxmlformats.org/officeDocument/2006/relationships/image" Target="../media/image290.wmf"/><Relationship Id="rId2" Type="http://schemas.openxmlformats.org/officeDocument/2006/relationships/image" Target="../media/image280.wmf"/><Relationship Id="rId1" Type="http://schemas.openxmlformats.org/officeDocument/2006/relationships/image" Target="../media/image279.wmf"/><Relationship Id="rId6" Type="http://schemas.openxmlformats.org/officeDocument/2006/relationships/image" Target="../media/image284.wmf"/><Relationship Id="rId11" Type="http://schemas.openxmlformats.org/officeDocument/2006/relationships/image" Target="../media/image289.wmf"/><Relationship Id="rId5" Type="http://schemas.openxmlformats.org/officeDocument/2006/relationships/image" Target="../media/image283.wmf"/><Relationship Id="rId10" Type="http://schemas.openxmlformats.org/officeDocument/2006/relationships/image" Target="../media/image288.wmf"/><Relationship Id="rId4" Type="http://schemas.openxmlformats.org/officeDocument/2006/relationships/image" Target="../media/image282.wmf"/><Relationship Id="rId9" Type="http://schemas.openxmlformats.org/officeDocument/2006/relationships/image" Target="../media/image287.wmf"/></Relationships>
</file>

<file path=ppt/drawings/_rels/vmlDrawing4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7.wmf"/><Relationship Id="rId13" Type="http://schemas.openxmlformats.org/officeDocument/2006/relationships/image" Target="../media/image301.wmf"/><Relationship Id="rId18" Type="http://schemas.openxmlformats.org/officeDocument/2006/relationships/image" Target="../media/image306.wmf"/><Relationship Id="rId3" Type="http://schemas.openxmlformats.org/officeDocument/2006/relationships/image" Target="../media/image38.wmf"/><Relationship Id="rId21" Type="http://schemas.openxmlformats.org/officeDocument/2006/relationships/image" Target="../media/image309.wmf"/><Relationship Id="rId7" Type="http://schemas.openxmlformats.org/officeDocument/2006/relationships/image" Target="../media/image296.wmf"/><Relationship Id="rId12" Type="http://schemas.openxmlformats.org/officeDocument/2006/relationships/image" Target="../media/image300.wmf"/><Relationship Id="rId17" Type="http://schemas.openxmlformats.org/officeDocument/2006/relationships/image" Target="../media/image305.wmf"/><Relationship Id="rId2" Type="http://schemas.openxmlformats.org/officeDocument/2006/relationships/image" Target="../media/image293.wmf"/><Relationship Id="rId16" Type="http://schemas.openxmlformats.org/officeDocument/2006/relationships/image" Target="../media/image304.wmf"/><Relationship Id="rId20" Type="http://schemas.openxmlformats.org/officeDocument/2006/relationships/image" Target="../media/image308.wmf"/><Relationship Id="rId1" Type="http://schemas.openxmlformats.org/officeDocument/2006/relationships/image" Target="../media/image292.wmf"/><Relationship Id="rId6" Type="http://schemas.openxmlformats.org/officeDocument/2006/relationships/image" Target="../media/image295.wmf"/><Relationship Id="rId11" Type="http://schemas.openxmlformats.org/officeDocument/2006/relationships/image" Target="../media/image299.wmf"/><Relationship Id="rId24" Type="http://schemas.openxmlformats.org/officeDocument/2006/relationships/image" Target="../media/image312.wmf"/><Relationship Id="rId5" Type="http://schemas.openxmlformats.org/officeDocument/2006/relationships/image" Target="../media/image294.wmf"/><Relationship Id="rId15" Type="http://schemas.openxmlformats.org/officeDocument/2006/relationships/image" Target="../media/image303.wmf"/><Relationship Id="rId23" Type="http://schemas.openxmlformats.org/officeDocument/2006/relationships/image" Target="../media/image311.wmf"/><Relationship Id="rId10" Type="http://schemas.openxmlformats.org/officeDocument/2006/relationships/image" Target="../media/image49.wmf"/><Relationship Id="rId19" Type="http://schemas.openxmlformats.org/officeDocument/2006/relationships/image" Target="../media/image307.wmf"/><Relationship Id="rId4" Type="http://schemas.openxmlformats.org/officeDocument/2006/relationships/image" Target="../media/image39.wmf"/><Relationship Id="rId9" Type="http://schemas.openxmlformats.org/officeDocument/2006/relationships/image" Target="../media/image298.wmf"/><Relationship Id="rId14" Type="http://schemas.openxmlformats.org/officeDocument/2006/relationships/image" Target="../media/image302.wmf"/><Relationship Id="rId22" Type="http://schemas.openxmlformats.org/officeDocument/2006/relationships/image" Target="../media/image310.wmf"/></Relationships>
</file>

<file path=ppt/drawings/_rels/vmlDrawing4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wmf"/><Relationship Id="rId13" Type="http://schemas.openxmlformats.org/officeDocument/2006/relationships/image" Target="../media/image319.wmf"/><Relationship Id="rId18" Type="http://schemas.openxmlformats.org/officeDocument/2006/relationships/image" Target="../media/image324.wmf"/><Relationship Id="rId3" Type="http://schemas.openxmlformats.org/officeDocument/2006/relationships/image" Target="../media/image303.wmf"/><Relationship Id="rId21" Type="http://schemas.openxmlformats.org/officeDocument/2006/relationships/image" Target="../media/image327.wmf"/><Relationship Id="rId7" Type="http://schemas.openxmlformats.org/officeDocument/2006/relationships/image" Target="../media/image310.wmf"/><Relationship Id="rId12" Type="http://schemas.openxmlformats.org/officeDocument/2006/relationships/image" Target="../media/image318.wmf"/><Relationship Id="rId17" Type="http://schemas.openxmlformats.org/officeDocument/2006/relationships/image" Target="../media/image323.wmf"/><Relationship Id="rId2" Type="http://schemas.openxmlformats.org/officeDocument/2006/relationships/image" Target="../media/image302.wmf"/><Relationship Id="rId16" Type="http://schemas.openxmlformats.org/officeDocument/2006/relationships/image" Target="../media/image322.wmf"/><Relationship Id="rId20" Type="http://schemas.openxmlformats.org/officeDocument/2006/relationships/image" Target="../media/image326.wmf"/><Relationship Id="rId1" Type="http://schemas.openxmlformats.org/officeDocument/2006/relationships/image" Target="../media/image301.wmf"/><Relationship Id="rId6" Type="http://schemas.openxmlformats.org/officeDocument/2006/relationships/image" Target="../media/image314.wmf"/><Relationship Id="rId11" Type="http://schemas.openxmlformats.org/officeDocument/2006/relationships/image" Target="../media/image317.wmf"/><Relationship Id="rId24" Type="http://schemas.openxmlformats.org/officeDocument/2006/relationships/image" Target="../media/image330.wmf"/><Relationship Id="rId5" Type="http://schemas.openxmlformats.org/officeDocument/2006/relationships/image" Target="../media/image313.wmf"/><Relationship Id="rId15" Type="http://schemas.openxmlformats.org/officeDocument/2006/relationships/image" Target="../media/image321.wmf"/><Relationship Id="rId23" Type="http://schemas.openxmlformats.org/officeDocument/2006/relationships/image" Target="../media/image329.wmf"/><Relationship Id="rId10" Type="http://schemas.openxmlformats.org/officeDocument/2006/relationships/image" Target="../media/image316.wmf"/><Relationship Id="rId19" Type="http://schemas.openxmlformats.org/officeDocument/2006/relationships/image" Target="../media/image325.wmf"/><Relationship Id="rId4" Type="http://schemas.openxmlformats.org/officeDocument/2006/relationships/image" Target="../media/image304.wmf"/><Relationship Id="rId9" Type="http://schemas.openxmlformats.org/officeDocument/2006/relationships/image" Target="../media/image315.wmf"/><Relationship Id="rId14" Type="http://schemas.openxmlformats.org/officeDocument/2006/relationships/image" Target="../media/image320.wmf"/><Relationship Id="rId22" Type="http://schemas.openxmlformats.org/officeDocument/2006/relationships/image" Target="../media/image328.wmf"/></Relationships>
</file>

<file path=ppt/drawings/_rels/vmlDrawing4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8.wmf"/><Relationship Id="rId3" Type="http://schemas.openxmlformats.org/officeDocument/2006/relationships/image" Target="../media/image333.wmf"/><Relationship Id="rId7" Type="http://schemas.openxmlformats.org/officeDocument/2006/relationships/image" Target="../media/image337.wmf"/><Relationship Id="rId2" Type="http://schemas.openxmlformats.org/officeDocument/2006/relationships/image" Target="../media/image332.wmf"/><Relationship Id="rId1" Type="http://schemas.openxmlformats.org/officeDocument/2006/relationships/image" Target="../media/image331.wmf"/><Relationship Id="rId6" Type="http://schemas.openxmlformats.org/officeDocument/2006/relationships/image" Target="../media/image336.wmf"/><Relationship Id="rId5" Type="http://schemas.openxmlformats.org/officeDocument/2006/relationships/image" Target="../media/image335.wmf"/><Relationship Id="rId4" Type="http://schemas.openxmlformats.org/officeDocument/2006/relationships/image" Target="../media/image33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8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7.wmf"/><Relationship Id="rId5" Type="http://schemas.openxmlformats.org/officeDocument/2006/relationships/image" Target="../media/image5.wmf"/><Relationship Id="rId10" Type="http://schemas.openxmlformats.org/officeDocument/2006/relationships/image" Target="../media/image16.wmf"/><Relationship Id="rId4" Type="http://schemas.openxmlformats.org/officeDocument/2006/relationships/image" Target="../media/image4.wmf"/><Relationship Id="rId9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3.wmf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5.wmf"/><Relationship Id="rId10" Type="http://schemas.openxmlformats.org/officeDocument/2006/relationships/image" Target="../media/image24.wmf"/><Relationship Id="rId4" Type="http://schemas.openxmlformats.org/officeDocument/2006/relationships/image" Target="../media/image4.wmf"/><Relationship Id="rId9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12" Type="http://schemas.openxmlformats.org/officeDocument/2006/relationships/image" Target="../media/image49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11" Type="http://schemas.openxmlformats.org/officeDocument/2006/relationships/image" Target="../media/image48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62.wmf"/><Relationship Id="rId18" Type="http://schemas.openxmlformats.org/officeDocument/2006/relationships/image" Target="../media/image67.wmf"/><Relationship Id="rId3" Type="http://schemas.openxmlformats.org/officeDocument/2006/relationships/image" Target="../media/image52.wmf"/><Relationship Id="rId21" Type="http://schemas.openxmlformats.org/officeDocument/2006/relationships/image" Target="../media/image45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17" Type="http://schemas.openxmlformats.org/officeDocument/2006/relationships/image" Target="../media/image66.wmf"/><Relationship Id="rId2" Type="http://schemas.openxmlformats.org/officeDocument/2006/relationships/image" Target="../media/image39.wmf"/><Relationship Id="rId16" Type="http://schemas.openxmlformats.org/officeDocument/2006/relationships/image" Target="../media/image65.wmf"/><Relationship Id="rId20" Type="http://schemas.openxmlformats.org/officeDocument/2006/relationships/image" Target="../media/image44.wmf"/><Relationship Id="rId1" Type="http://schemas.openxmlformats.org/officeDocument/2006/relationships/image" Target="../media/image38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5" Type="http://schemas.openxmlformats.org/officeDocument/2006/relationships/image" Target="../media/image64.wmf"/><Relationship Id="rId10" Type="http://schemas.openxmlformats.org/officeDocument/2006/relationships/image" Target="../media/image59.wmf"/><Relationship Id="rId19" Type="http://schemas.openxmlformats.org/officeDocument/2006/relationships/image" Target="../media/image68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Relationship Id="rId14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696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6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46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20/04/2023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116.bin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3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115.bin"/><Relationship Id="rId5" Type="http://schemas.openxmlformats.org/officeDocument/2006/relationships/oleObject" Target="../embeddings/oleObject112.bin"/><Relationship Id="rId15" Type="http://schemas.openxmlformats.org/officeDocument/2006/relationships/oleObject" Target="../embeddings/oleObject117.bin"/><Relationship Id="rId10" Type="http://schemas.openxmlformats.org/officeDocument/2006/relationships/image" Target="../media/image71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114.bin"/><Relationship Id="rId14" Type="http://schemas.openxmlformats.org/officeDocument/2006/relationships/image" Target="../media/image7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3" Type="http://schemas.openxmlformats.org/officeDocument/2006/relationships/image" Target="../media/image77.jpe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9.bin"/><Relationship Id="rId11" Type="http://schemas.openxmlformats.org/officeDocument/2006/relationships/image" Target="../media/image76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121.bin"/><Relationship Id="rId4" Type="http://schemas.openxmlformats.org/officeDocument/2006/relationships/oleObject" Target="../embeddings/oleObject118.bin"/><Relationship Id="rId9" Type="http://schemas.openxmlformats.org/officeDocument/2006/relationships/image" Target="../media/image7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13" Type="http://schemas.openxmlformats.org/officeDocument/2006/relationships/oleObject" Target="../embeddings/oleObject12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8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8.wmf"/><Relationship Id="rId11" Type="http://schemas.openxmlformats.org/officeDocument/2006/relationships/oleObject" Target="../embeddings/oleObject125.bin"/><Relationship Id="rId5" Type="http://schemas.openxmlformats.org/officeDocument/2006/relationships/oleObject" Target="../embeddings/oleObject122.bin"/><Relationship Id="rId10" Type="http://schemas.openxmlformats.org/officeDocument/2006/relationships/image" Target="../media/image80.wmf"/><Relationship Id="rId4" Type="http://schemas.openxmlformats.org/officeDocument/2006/relationships/image" Target="../media/image83.jpeg"/><Relationship Id="rId9" Type="http://schemas.openxmlformats.org/officeDocument/2006/relationships/oleObject" Target="../embeddings/oleObject124.bin"/><Relationship Id="rId14" Type="http://schemas.openxmlformats.org/officeDocument/2006/relationships/image" Target="../media/image8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oleObject" Target="../embeddings/oleObject132.bin"/><Relationship Id="rId18" Type="http://schemas.openxmlformats.org/officeDocument/2006/relationships/image" Target="../media/image90.wmf"/><Relationship Id="rId3" Type="http://schemas.openxmlformats.org/officeDocument/2006/relationships/oleObject" Target="../embeddings/oleObject127.bin"/><Relationship Id="rId7" Type="http://schemas.openxmlformats.org/officeDocument/2006/relationships/oleObject" Target="../embeddings/oleObject129.bin"/><Relationship Id="rId12" Type="http://schemas.openxmlformats.org/officeDocument/2006/relationships/image" Target="../media/image87.wmf"/><Relationship Id="rId17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9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5.wmf"/><Relationship Id="rId11" Type="http://schemas.openxmlformats.org/officeDocument/2006/relationships/oleObject" Target="../embeddings/oleObject131.bin"/><Relationship Id="rId5" Type="http://schemas.openxmlformats.org/officeDocument/2006/relationships/oleObject" Target="../embeddings/oleObject128.bin"/><Relationship Id="rId15" Type="http://schemas.openxmlformats.org/officeDocument/2006/relationships/oleObject" Target="../embeddings/oleObject133.bin"/><Relationship Id="rId10" Type="http://schemas.openxmlformats.org/officeDocument/2006/relationships/image" Target="../media/image86.wmf"/><Relationship Id="rId4" Type="http://schemas.openxmlformats.org/officeDocument/2006/relationships/image" Target="../media/image84.wmf"/><Relationship Id="rId9" Type="http://schemas.openxmlformats.org/officeDocument/2006/relationships/oleObject" Target="../embeddings/oleObject130.bin"/><Relationship Id="rId14" Type="http://schemas.openxmlformats.org/officeDocument/2006/relationships/image" Target="../media/image8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8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1.w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0" Type="http://schemas.openxmlformats.org/officeDocument/2006/relationships/image" Target="../media/image84.wmf"/><Relationship Id="rId4" Type="http://schemas.openxmlformats.org/officeDocument/2006/relationships/image" Target="../media/image82.wmf"/><Relationship Id="rId9" Type="http://schemas.openxmlformats.org/officeDocument/2006/relationships/oleObject" Target="../embeddings/oleObject13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oleObject" Target="../embeddings/oleObject145.bin"/><Relationship Id="rId3" Type="http://schemas.openxmlformats.org/officeDocument/2006/relationships/oleObject" Target="../embeddings/oleObject140.bin"/><Relationship Id="rId7" Type="http://schemas.openxmlformats.org/officeDocument/2006/relationships/oleObject" Target="../embeddings/oleObject142.bin"/><Relationship Id="rId12" Type="http://schemas.openxmlformats.org/officeDocument/2006/relationships/image" Target="../media/image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144.bin"/><Relationship Id="rId5" Type="http://schemas.openxmlformats.org/officeDocument/2006/relationships/oleObject" Target="../embeddings/oleObject141.bin"/><Relationship Id="rId10" Type="http://schemas.openxmlformats.org/officeDocument/2006/relationships/image" Target="../media/image95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43.bin"/><Relationship Id="rId14" Type="http://schemas.openxmlformats.org/officeDocument/2006/relationships/image" Target="../media/image9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04.wmf"/><Relationship Id="rId26" Type="http://schemas.openxmlformats.org/officeDocument/2006/relationships/image" Target="../media/image108.wmf"/><Relationship Id="rId3" Type="http://schemas.openxmlformats.org/officeDocument/2006/relationships/oleObject" Target="../embeddings/oleObject146.bin"/><Relationship Id="rId21" Type="http://schemas.openxmlformats.org/officeDocument/2006/relationships/oleObject" Target="../embeddings/oleObject155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153.bin"/><Relationship Id="rId25" Type="http://schemas.openxmlformats.org/officeDocument/2006/relationships/oleObject" Target="../embeddings/oleObject15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3.wmf"/><Relationship Id="rId20" Type="http://schemas.openxmlformats.org/officeDocument/2006/relationships/image" Target="../media/image105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150.bin"/><Relationship Id="rId24" Type="http://schemas.openxmlformats.org/officeDocument/2006/relationships/image" Target="../media/image107.wmf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23" Type="http://schemas.openxmlformats.org/officeDocument/2006/relationships/oleObject" Target="../embeddings/oleObject156.bin"/><Relationship Id="rId28" Type="http://schemas.openxmlformats.org/officeDocument/2006/relationships/image" Target="../media/image109.wmf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154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02.wmf"/><Relationship Id="rId22" Type="http://schemas.openxmlformats.org/officeDocument/2006/relationships/image" Target="../media/image106.wmf"/><Relationship Id="rId27" Type="http://schemas.openxmlformats.org/officeDocument/2006/relationships/oleObject" Target="../embeddings/oleObject15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164.bin"/><Relationship Id="rId18" Type="http://schemas.openxmlformats.org/officeDocument/2006/relationships/image" Target="../media/image104.wmf"/><Relationship Id="rId3" Type="http://schemas.openxmlformats.org/officeDocument/2006/relationships/oleObject" Target="../embeddings/oleObject159.bin"/><Relationship Id="rId21" Type="http://schemas.openxmlformats.org/officeDocument/2006/relationships/oleObject" Target="../embeddings/oleObject168.bin"/><Relationship Id="rId7" Type="http://schemas.openxmlformats.org/officeDocument/2006/relationships/oleObject" Target="../embeddings/oleObject161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16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3.wmf"/><Relationship Id="rId20" Type="http://schemas.openxmlformats.org/officeDocument/2006/relationships/image" Target="../media/image110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163.bin"/><Relationship Id="rId24" Type="http://schemas.openxmlformats.org/officeDocument/2006/relationships/image" Target="../media/image112.wmf"/><Relationship Id="rId5" Type="http://schemas.openxmlformats.org/officeDocument/2006/relationships/oleObject" Target="../embeddings/oleObject160.bin"/><Relationship Id="rId15" Type="http://schemas.openxmlformats.org/officeDocument/2006/relationships/oleObject" Target="../embeddings/oleObject165.bin"/><Relationship Id="rId23" Type="http://schemas.openxmlformats.org/officeDocument/2006/relationships/oleObject" Target="../embeddings/oleObject169.bin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167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62.bin"/><Relationship Id="rId14" Type="http://schemas.openxmlformats.org/officeDocument/2006/relationships/image" Target="../media/image102.wmf"/><Relationship Id="rId22" Type="http://schemas.openxmlformats.org/officeDocument/2006/relationships/image" Target="../media/image11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oleObject" Target="../embeddings/oleObject175.bin"/><Relationship Id="rId18" Type="http://schemas.openxmlformats.org/officeDocument/2006/relationships/image" Target="../media/image119.wmf"/><Relationship Id="rId3" Type="http://schemas.openxmlformats.org/officeDocument/2006/relationships/oleObject" Target="../embeddings/oleObject170.bin"/><Relationship Id="rId7" Type="http://schemas.openxmlformats.org/officeDocument/2006/relationships/oleObject" Target="../embeddings/oleObject172.bin"/><Relationship Id="rId12" Type="http://schemas.openxmlformats.org/officeDocument/2006/relationships/image" Target="../media/image116.wmf"/><Relationship Id="rId17" Type="http://schemas.openxmlformats.org/officeDocument/2006/relationships/oleObject" Target="../embeddings/oleObject17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8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3.wmf"/><Relationship Id="rId11" Type="http://schemas.openxmlformats.org/officeDocument/2006/relationships/oleObject" Target="../embeddings/oleObject174.bin"/><Relationship Id="rId5" Type="http://schemas.openxmlformats.org/officeDocument/2006/relationships/oleObject" Target="../embeddings/oleObject171.bin"/><Relationship Id="rId15" Type="http://schemas.openxmlformats.org/officeDocument/2006/relationships/oleObject" Target="../embeddings/oleObject176.bin"/><Relationship Id="rId10" Type="http://schemas.openxmlformats.org/officeDocument/2006/relationships/image" Target="../media/image115.wmf"/><Relationship Id="rId4" Type="http://schemas.openxmlformats.org/officeDocument/2006/relationships/image" Target="../media/image72.wmf"/><Relationship Id="rId9" Type="http://schemas.openxmlformats.org/officeDocument/2006/relationships/oleObject" Target="../embeddings/oleObject173.bin"/><Relationship Id="rId14" Type="http://schemas.openxmlformats.org/officeDocument/2006/relationships/image" Target="../media/image11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13" Type="http://schemas.openxmlformats.org/officeDocument/2006/relationships/oleObject" Target="../embeddings/oleObject183.bin"/><Relationship Id="rId18" Type="http://schemas.openxmlformats.org/officeDocument/2006/relationships/image" Target="../media/image104.wmf"/><Relationship Id="rId26" Type="http://schemas.openxmlformats.org/officeDocument/2006/relationships/image" Target="../media/image124.wmf"/><Relationship Id="rId3" Type="http://schemas.openxmlformats.org/officeDocument/2006/relationships/oleObject" Target="../embeddings/oleObject178.bin"/><Relationship Id="rId21" Type="http://schemas.openxmlformats.org/officeDocument/2006/relationships/oleObject" Target="../embeddings/oleObject187.bin"/><Relationship Id="rId34" Type="http://schemas.openxmlformats.org/officeDocument/2006/relationships/image" Target="../media/image128.wmf"/><Relationship Id="rId7" Type="http://schemas.openxmlformats.org/officeDocument/2006/relationships/oleObject" Target="../embeddings/oleObject180.bin"/><Relationship Id="rId12" Type="http://schemas.openxmlformats.org/officeDocument/2006/relationships/image" Target="../media/image120.wmf"/><Relationship Id="rId17" Type="http://schemas.openxmlformats.org/officeDocument/2006/relationships/oleObject" Target="../embeddings/oleObject185.bin"/><Relationship Id="rId25" Type="http://schemas.openxmlformats.org/officeDocument/2006/relationships/oleObject" Target="../embeddings/oleObject189.bin"/><Relationship Id="rId33" Type="http://schemas.openxmlformats.org/officeDocument/2006/relationships/oleObject" Target="../embeddings/oleObject19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3.wmf"/><Relationship Id="rId20" Type="http://schemas.openxmlformats.org/officeDocument/2006/relationships/image" Target="../media/image121.wmf"/><Relationship Id="rId29" Type="http://schemas.openxmlformats.org/officeDocument/2006/relationships/oleObject" Target="../embeddings/oleObject191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182.bin"/><Relationship Id="rId24" Type="http://schemas.openxmlformats.org/officeDocument/2006/relationships/image" Target="../media/image123.wmf"/><Relationship Id="rId32" Type="http://schemas.openxmlformats.org/officeDocument/2006/relationships/image" Target="../media/image127.wmf"/><Relationship Id="rId5" Type="http://schemas.openxmlformats.org/officeDocument/2006/relationships/oleObject" Target="../embeddings/oleObject179.bin"/><Relationship Id="rId15" Type="http://schemas.openxmlformats.org/officeDocument/2006/relationships/oleObject" Target="../embeddings/oleObject184.bin"/><Relationship Id="rId23" Type="http://schemas.openxmlformats.org/officeDocument/2006/relationships/oleObject" Target="../embeddings/oleObject188.bin"/><Relationship Id="rId28" Type="http://schemas.openxmlformats.org/officeDocument/2006/relationships/image" Target="../media/image125.wmf"/><Relationship Id="rId36" Type="http://schemas.openxmlformats.org/officeDocument/2006/relationships/image" Target="../media/image129.wmf"/><Relationship Id="rId10" Type="http://schemas.openxmlformats.org/officeDocument/2006/relationships/image" Target="../media/image102.wmf"/><Relationship Id="rId19" Type="http://schemas.openxmlformats.org/officeDocument/2006/relationships/oleObject" Target="../embeddings/oleObject186.bin"/><Relationship Id="rId31" Type="http://schemas.openxmlformats.org/officeDocument/2006/relationships/oleObject" Target="../embeddings/oleObject192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81.bin"/><Relationship Id="rId14" Type="http://schemas.openxmlformats.org/officeDocument/2006/relationships/image" Target="../media/image101.wmf"/><Relationship Id="rId22" Type="http://schemas.openxmlformats.org/officeDocument/2006/relationships/image" Target="../media/image122.wmf"/><Relationship Id="rId27" Type="http://schemas.openxmlformats.org/officeDocument/2006/relationships/oleObject" Target="../embeddings/oleObject190.bin"/><Relationship Id="rId30" Type="http://schemas.openxmlformats.org/officeDocument/2006/relationships/image" Target="../media/image126.wmf"/><Relationship Id="rId35" Type="http://schemas.openxmlformats.org/officeDocument/2006/relationships/oleObject" Target="../embeddings/oleObject19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4.wmf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8.png"/><Relationship Id="rId21" Type="http://schemas.openxmlformats.org/officeDocument/2006/relationships/image" Target="../media/image10.wmf"/><Relationship Id="rId7" Type="http://schemas.openxmlformats.org/officeDocument/2006/relationships/image" Target="../media/image1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3.wmf"/><Relationship Id="rId5" Type="http://schemas.openxmlformats.org/officeDocument/2006/relationships/image" Target="../media/image9.wmf"/><Relationship Id="rId15" Type="http://schemas.openxmlformats.org/officeDocument/2006/relationships/image" Target="../media/image5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2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13" Type="http://schemas.openxmlformats.org/officeDocument/2006/relationships/oleObject" Target="../embeddings/oleObject200.bin"/><Relationship Id="rId18" Type="http://schemas.openxmlformats.org/officeDocument/2006/relationships/image" Target="../media/image134.wmf"/><Relationship Id="rId3" Type="http://schemas.openxmlformats.org/officeDocument/2006/relationships/oleObject" Target="../embeddings/oleObject195.bin"/><Relationship Id="rId21" Type="http://schemas.openxmlformats.org/officeDocument/2006/relationships/oleObject" Target="../embeddings/oleObject204.bin"/><Relationship Id="rId7" Type="http://schemas.openxmlformats.org/officeDocument/2006/relationships/oleObject" Target="../embeddings/oleObject197.bin"/><Relationship Id="rId12" Type="http://schemas.openxmlformats.org/officeDocument/2006/relationships/image" Target="../media/image120.wmf"/><Relationship Id="rId17" Type="http://schemas.openxmlformats.org/officeDocument/2006/relationships/oleObject" Target="../embeddings/oleObject20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3.wmf"/><Relationship Id="rId20" Type="http://schemas.openxmlformats.org/officeDocument/2006/relationships/image" Target="../media/image135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99.bin"/><Relationship Id="rId5" Type="http://schemas.openxmlformats.org/officeDocument/2006/relationships/oleObject" Target="../embeddings/oleObject196.bin"/><Relationship Id="rId15" Type="http://schemas.openxmlformats.org/officeDocument/2006/relationships/oleObject" Target="../embeddings/oleObject201.bin"/><Relationship Id="rId10" Type="http://schemas.openxmlformats.org/officeDocument/2006/relationships/image" Target="../media/image131.wmf"/><Relationship Id="rId19" Type="http://schemas.openxmlformats.org/officeDocument/2006/relationships/oleObject" Target="../embeddings/oleObject203.bin"/><Relationship Id="rId4" Type="http://schemas.openxmlformats.org/officeDocument/2006/relationships/image" Target="../media/image130.wmf"/><Relationship Id="rId9" Type="http://schemas.openxmlformats.org/officeDocument/2006/relationships/oleObject" Target="../embeddings/oleObject198.bin"/><Relationship Id="rId14" Type="http://schemas.openxmlformats.org/officeDocument/2006/relationships/image" Target="../media/image132.wmf"/><Relationship Id="rId22" Type="http://schemas.openxmlformats.org/officeDocument/2006/relationships/image" Target="../media/image13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3" Type="http://schemas.openxmlformats.org/officeDocument/2006/relationships/oleObject" Target="../embeddings/oleObject205.bin"/><Relationship Id="rId7" Type="http://schemas.openxmlformats.org/officeDocument/2006/relationships/oleObject" Target="../embeddings/oleObject2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206.bin"/><Relationship Id="rId10" Type="http://schemas.openxmlformats.org/officeDocument/2006/relationships/image" Target="../media/image140.wmf"/><Relationship Id="rId4" Type="http://schemas.openxmlformats.org/officeDocument/2006/relationships/image" Target="../media/image137.wmf"/><Relationship Id="rId9" Type="http://schemas.openxmlformats.org/officeDocument/2006/relationships/oleObject" Target="../embeddings/oleObject20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142.jpeg"/><Relationship Id="rId7" Type="http://schemas.openxmlformats.org/officeDocument/2006/relationships/image" Target="../media/image1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09.bin"/><Relationship Id="rId5" Type="http://schemas.openxmlformats.org/officeDocument/2006/relationships/image" Target="../media/image144.jpeg"/><Relationship Id="rId10" Type="http://schemas.openxmlformats.org/officeDocument/2006/relationships/image" Target="../media/image147.png"/><Relationship Id="rId4" Type="http://schemas.openxmlformats.org/officeDocument/2006/relationships/image" Target="../media/image143.jpeg"/><Relationship Id="rId9" Type="http://schemas.openxmlformats.org/officeDocument/2006/relationships/image" Target="../media/image14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2.bin"/><Relationship Id="rId13" Type="http://schemas.openxmlformats.org/officeDocument/2006/relationships/image" Target="../media/image101.wmf"/><Relationship Id="rId18" Type="http://schemas.openxmlformats.org/officeDocument/2006/relationships/oleObject" Target="../embeddings/oleObject217.bin"/><Relationship Id="rId3" Type="http://schemas.openxmlformats.org/officeDocument/2006/relationships/image" Target="../media/image143.jpeg"/><Relationship Id="rId21" Type="http://schemas.openxmlformats.org/officeDocument/2006/relationships/image" Target="../media/image154.wmf"/><Relationship Id="rId7" Type="http://schemas.openxmlformats.org/officeDocument/2006/relationships/image" Target="../media/image149.wmf"/><Relationship Id="rId12" Type="http://schemas.openxmlformats.org/officeDocument/2006/relationships/oleObject" Target="../embeddings/oleObject214.bin"/><Relationship Id="rId17" Type="http://schemas.openxmlformats.org/officeDocument/2006/relationships/image" Target="../media/image15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16.bin"/><Relationship Id="rId20" Type="http://schemas.openxmlformats.org/officeDocument/2006/relationships/oleObject" Target="../embeddings/oleObject218.bin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11.bin"/><Relationship Id="rId11" Type="http://schemas.openxmlformats.org/officeDocument/2006/relationships/image" Target="../media/image150.wmf"/><Relationship Id="rId24" Type="http://schemas.openxmlformats.org/officeDocument/2006/relationships/image" Target="../media/image156.jpeg"/><Relationship Id="rId5" Type="http://schemas.openxmlformats.org/officeDocument/2006/relationships/image" Target="../media/image148.wmf"/><Relationship Id="rId15" Type="http://schemas.openxmlformats.org/officeDocument/2006/relationships/image" Target="../media/image151.wmf"/><Relationship Id="rId23" Type="http://schemas.openxmlformats.org/officeDocument/2006/relationships/image" Target="../media/image155.gif"/><Relationship Id="rId10" Type="http://schemas.openxmlformats.org/officeDocument/2006/relationships/oleObject" Target="../embeddings/oleObject213.bin"/><Relationship Id="rId19" Type="http://schemas.openxmlformats.org/officeDocument/2006/relationships/image" Target="../media/image153.wmf"/><Relationship Id="rId4" Type="http://schemas.openxmlformats.org/officeDocument/2006/relationships/oleObject" Target="../embeddings/oleObject210.bin"/><Relationship Id="rId9" Type="http://schemas.openxmlformats.org/officeDocument/2006/relationships/image" Target="../media/image100.wmf"/><Relationship Id="rId14" Type="http://schemas.openxmlformats.org/officeDocument/2006/relationships/oleObject" Target="../embeddings/oleObject215.bin"/><Relationship Id="rId22" Type="http://schemas.openxmlformats.org/officeDocument/2006/relationships/image" Target="../media/image14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224.bin"/><Relationship Id="rId18" Type="http://schemas.openxmlformats.org/officeDocument/2006/relationships/image" Target="../media/image104.wmf"/><Relationship Id="rId26" Type="http://schemas.openxmlformats.org/officeDocument/2006/relationships/image" Target="../media/image108.wmf"/><Relationship Id="rId3" Type="http://schemas.openxmlformats.org/officeDocument/2006/relationships/oleObject" Target="../embeddings/oleObject219.bin"/><Relationship Id="rId21" Type="http://schemas.openxmlformats.org/officeDocument/2006/relationships/oleObject" Target="../embeddings/oleObject228.bin"/><Relationship Id="rId7" Type="http://schemas.openxmlformats.org/officeDocument/2006/relationships/oleObject" Target="../embeddings/oleObject221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226.bin"/><Relationship Id="rId25" Type="http://schemas.openxmlformats.org/officeDocument/2006/relationships/oleObject" Target="../embeddings/oleObject2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3.wmf"/><Relationship Id="rId20" Type="http://schemas.openxmlformats.org/officeDocument/2006/relationships/image" Target="../media/image105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223.bin"/><Relationship Id="rId24" Type="http://schemas.openxmlformats.org/officeDocument/2006/relationships/image" Target="../media/image107.wmf"/><Relationship Id="rId5" Type="http://schemas.openxmlformats.org/officeDocument/2006/relationships/oleObject" Target="../embeddings/oleObject220.bin"/><Relationship Id="rId15" Type="http://schemas.openxmlformats.org/officeDocument/2006/relationships/oleObject" Target="../embeddings/oleObject225.bin"/><Relationship Id="rId23" Type="http://schemas.openxmlformats.org/officeDocument/2006/relationships/oleObject" Target="../embeddings/oleObject229.bin"/><Relationship Id="rId28" Type="http://schemas.openxmlformats.org/officeDocument/2006/relationships/image" Target="../media/image109.wmf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227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222.bin"/><Relationship Id="rId14" Type="http://schemas.openxmlformats.org/officeDocument/2006/relationships/image" Target="../media/image102.wmf"/><Relationship Id="rId22" Type="http://schemas.openxmlformats.org/officeDocument/2006/relationships/image" Target="../media/image106.wmf"/><Relationship Id="rId27" Type="http://schemas.openxmlformats.org/officeDocument/2006/relationships/oleObject" Target="../embeddings/oleObject23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237.bin"/><Relationship Id="rId18" Type="http://schemas.openxmlformats.org/officeDocument/2006/relationships/image" Target="../media/image104.wmf"/><Relationship Id="rId3" Type="http://schemas.openxmlformats.org/officeDocument/2006/relationships/oleObject" Target="../embeddings/oleObject232.bin"/><Relationship Id="rId21" Type="http://schemas.openxmlformats.org/officeDocument/2006/relationships/oleObject" Target="../embeddings/oleObject241.bin"/><Relationship Id="rId7" Type="http://schemas.openxmlformats.org/officeDocument/2006/relationships/oleObject" Target="../embeddings/oleObject234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2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3.wmf"/><Relationship Id="rId20" Type="http://schemas.openxmlformats.org/officeDocument/2006/relationships/image" Target="../media/image110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236.bin"/><Relationship Id="rId24" Type="http://schemas.openxmlformats.org/officeDocument/2006/relationships/image" Target="../media/image112.wmf"/><Relationship Id="rId5" Type="http://schemas.openxmlformats.org/officeDocument/2006/relationships/oleObject" Target="../embeddings/oleObject233.bin"/><Relationship Id="rId15" Type="http://schemas.openxmlformats.org/officeDocument/2006/relationships/oleObject" Target="../embeddings/oleObject238.bin"/><Relationship Id="rId23" Type="http://schemas.openxmlformats.org/officeDocument/2006/relationships/oleObject" Target="../embeddings/oleObject242.bin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240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235.bin"/><Relationship Id="rId14" Type="http://schemas.openxmlformats.org/officeDocument/2006/relationships/image" Target="../media/image102.wmf"/><Relationship Id="rId22" Type="http://schemas.openxmlformats.org/officeDocument/2006/relationships/image" Target="../media/image11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13" Type="http://schemas.openxmlformats.org/officeDocument/2006/relationships/oleObject" Target="../embeddings/oleObject248.bin"/><Relationship Id="rId3" Type="http://schemas.openxmlformats.org/officeDocument/2006/relationships/oleObject" Target="../embeddings/oleObject243.bin"/><Relationship Id="rId7" Type="http://schemas.openxmlformats.org/officeDocument/2006/relationships/oleObject" Target="../embeddings/oleObject245.bin"/><Relationship Id="rId12" Type="http://schemas.openxmlformats.org/officeDocument/2006/relationships/image" Target="../media/image16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3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247.bin"/><Relationship Id="rId5" Type="http://schemas.openxmlformats.org/officeDocument/2006/relationships/oleObject" Target="../embeddings/oleObject244.bin"/><Relationship Id="rId15" Type="http://schemas.openxmlformats.org/officeDocument/2006/relationships/oleObject" Target="../embeddings/oleObject249.bin"/><Relationship Id="rId10" Type="http://schemas.openxmlformats.org/officeDocument/2006/relationships/image" Target="../media/image160.wmf"/><Relationship Id="rId4" Type="http://schemas.openxmlformats.org/officeDocument/2006/relationships/image" Target="../media/image157.wmf"/><Relationship Id="rId9" Type="http://schemas.openxmlformats.org/officeDocument/2006/relationships/oleObject" Target="../embeddings/oleObject246.bin"/><Relationship Id="rId14" Type="http://schemas.openxmlformats.org/officeDocument/2006/relationships/image" Target="../media/image162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255.bin"/><Relationship Id="rId18" Type="http://schemas.openxmlformats.org/officeDocument/2006/relationships/image" Target="../media/image171.wmf"/><Relationship Id="rId26" Type="http://schemas.openxmlformats.org/officeDocument/2006/relationships/image" Target="../media/image175.wmf"/><Relationship Id="rId3" Type="http://schemas.openxmlformats.org/officeDocument/2006/relationships/oleObject" Target="../embeddings/oleObject250.bin"/><Relationship Id="rId21" Type="http://schemas.openxmlformats.org/officeDocument/2006/relationships/oleObject" Target="../embeddings/oleObject259.bin"/><Relationship Id="rId7" Type="http://schemas.openxmlformats.org/officeDocument/2006/relationships/oleObject" Target="../embeddings/oleObject252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257.bin"/><Relationship Id="rId25" Type="http://schemas.openxmlformats.org/officeDocument/2006/relationships/oleObject" Target="../embeddings/oleObject2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72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254.bin"/><Relationship Id="rId24" Type="http://schemas.openxmlformats.org/officeDocument/2006/relationships/image" Target="../media/image174.wmf"/><Relationship Id="rId5" Type="http://schemas.openxmlformats.org/officeDocument/2006/relationships/oleObject" Target="../embeddings/oleObject251.bin"/><Relationship Id="rId15" Type="http://schemas.openxmlformats.org/officeDocument/2006/relationships/oleObject" Target="../embeddings/oleObject256.bin"/><Relationship Id="rId23" Type="http://schemas.openxmlformats.org/officeDocument/2006/relationships/oleObject" Target="../embeddings/oleObject260.bin"/><Relationship Id="rId10" Type="http://schemas.openxmlformats.org/officeDocument/2006/relationships/image" Target="../media/image167.wmf"/><Relationship Id="rId19" Type="http://schemas.openxmlformats.org/officeDocument/2006/relationships/oleObject" Target="../embeddings/oleObject258.bin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253.bin"/><Relationship Id="rId14" Type="http://schemas.openxmlformats.org/officeDocument/2006/relationships/image" Target="../media/image169.wmf"/><Relationship Id="rId22" Type="http://schemas.openxmlformats.org/officeDocument/2006/relationships/image" Target="../media/image17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267.bin"/><Relationship Id="rId18" Type="http://schemas.openxmlformats.org/officeDocument/2006/relationships/image" Target="../media/image176.wmf"/><Relationship Id="rId3" Type="http://schemas.openxmlformats.org/officeDocument/2006/relationships/oleObject" Target="../embeddings/oleObject262.bin"/><Relationship Id="rId21" Type="http://schemas.openxmlformats.org/officeDocument/2006/relationships/oleObject" Target="../embeddings/oleObject271.bin"/><Relationship Id="rId7" Type="http://schemas.openxmlformats.org/officeDocument/2006/relationships/oleObject" Target="../embeddings/oleObject264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26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77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266.bin"/><Relationship Id="rId24" Type="http://schemas.openxmlformats.org/officeDocument/2006/relationships/image" Target="../media/image179.wmf"/><Relationship Id="rId5" Type="http://schemas.openxmlformats.org/officeDocument/2006/relationships/oleObject" Target="../embeddings/oleObject263.bin"/><Relationship Id="rId15" Type="http://schemas.openxmlformats.org/officeDocument/2006/relationships/oleObject" Target="../embeddings/oleObject268.bin"/><Relationship Id="rId23" Type="http://schemas.openxmlformats.org/officeDocument/2006/relationships/oleObject" Target="../embeddings/oleObject272.bin"/><Relationship Id="rId10" Type="http://schemas.openxmlformats.org/officeDocument/2006/relationships/image" Target="../media/image167.wmf"/><Relationship Id="rId19" Type="http://schemas.openxmlformats.org/officeDocument/2006/relationships/oleObject" Target="../embeddings/oleObject270.bin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265.bin"/><Relationship Id="rId14" Type="http://schemas.openxmlformats.org/officeDocument/2006/relationships/image" Target="../media/image169.wmf"/><Relationship Id="rId22" Type="http://schemas.openxmlformats.org/officeDocument/2006/relationships/image" Target="../media/image17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278.bin"/><Relationship Id="rId18" Type="http://schemas.openxmlformats.org/officeDocument/2006/relationships/image" Target="../media/image180.wmf"/><Relationship Id="rId3" Type="http://schemas.openxmlformats.org/officeDocument/2006/relationships/oleObject" Target="../embeddings/oleObject273.bin"/><Relationship Id="rId21" Type="http://schemas.openxmlformats.org/officeDocument/2006/relationships/oleObject" Target="../embeddings/oleObject282.bin"/><Relationship Id="rId7" Type="http://schemas.openxmlformats.org/officeDocument/2006/relationships/oleObject" Target="../embeddings/oleObject275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28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81.w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277.bin"/><Relationship Id="rId5" Type="http://schemas.openxmlformats.org/officeDocument/2006/relationships/oleObject" Target="../embeddings/oleObject274.bin"/><Relationship Id="rId15" Type="http://schemas.openxmlformats.org/officeDocument/2006/relationships/oleObject" Target="../embeddings/oleObject279.bin"/><Relationship Id="rId10" Type="http://schemas.openxmlformats.org/officeDocument/2006/relationships/image" Target="../media/image167.wmf"/><Relationship Id="rId19" Type="http://schemas.openxmlformats.org/officeDocument/2006/relationships/oleObject" Target="../embeddings/oleObject281.bin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276.bin"/><Relationship Id="rId14" Type="http://schemas.openxmlformats.org/officeDocument/2006/relationships/image" Target="../media/image169.wmf"/><Relationship Id="rId22" Type="http://schemas.openxmlformats.org/officeDocument/2006/relationships/image" Target="../media/image18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4.wmf"/><Relationship Id="rId18" Type="http://schemas.openxmlformats.org/officeDocument/2006/relationships/oleObject" Target="../embeddings/oleObject25.bin"/><Relationship Id="rId3" Type="http://schemas.openxmlformats.org/officeDocument/2006/relationships/image" Target="../media/image12.png"/><Relationship Id="rId21" Type="http://schemas.openxmlformats.org/officeDocument/2006/relationships/image" Target="../media/image10.wmf"/><Relationship Id="rId7" Type="http://schemas.openxmlformats.org/officeDocument/2006/relationships/image" Target="../media/image1.w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6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3.wmf"/><Relationship Id="rId5" Type="http://schemas.openxmlformats.org/officeDocument/2006/relationships/image" Target="../media/image9.wmf"/><Relationship Id="rId15" Type="http://schemas.openxmlformats.org/officeDocument/2006/relationships/image" Target="../media/image5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7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.wmf"/><Relationship Id="rId14" Type="http://schemas.openxmlformats.org/officeDocument/2006/relationships/oleObject" Target="../embeddings/oleObject23.bin"/><Relationship Id="rId22" Type="http://schemas.openxmlformats.org/officeDocument/2006/relationships/oleObject" Target="../embeddings/oleObject27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288.bin"/><Relationship Id="rId18" Type="http://schemas.openxmlformats.org/officeDocument/2006/relationships/image" Target="../media/image183.wmf"/><Relationship Id="rId3" Type="http://schemas.openxmlformats.org/officeDocument/2006/relationships/oleObject" Target="../embeddings/oleObject283.bin"/><Relationship Id="rId21" Type="http://schemas.openxmlformats.org/officeDocument/2006/relationships/oleObject" Target="../embeddings/oleObject292.bin"/><Relationship Id="rId7" Type="http://schemas.openxmlformats.org/officeDocument/2006/relationships/oleObject" Target="../embeddings/oleObject285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29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84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287.bin"/><Relationship Id="rId24" Type="http://schemas.openxmlformats.org/officeDocument/2006/relationships/image" Target="../media/image186.wmf"/><Relationship Id="rId5" Type="http://schemas.openxmlformats.org/officeDocument/2006/relationships/oleObject" Target="../embeddings/oleObject284.bin"/><Relationship Id="rId15" Type="http://schemas.openxmlformats.org/officeDocument/2006/relationships/oleObject" Target="../embeddings/oleObject289.bin"/><Relationship Id="rId23" Type="http://schemas.openxmlformats.org/officeDocument/2006/relationships/oleObject" Target="../embeddings/oleObject293.bin"/><Relationship Id="rId10" Type="http://schemas.openxmlformats.org/officeDocument/2006/relationships/image" Target="../media/image167.wmf"/><Relationship Id="rId19" Type="http://schemas.openxmlformats.org/officeDocument/2006/relationships/oleObject" Target="../embeddings/oleObject291.bin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286.bin"/><Relationship Id="rId14" Type="http://schemas.openxmlformats.org/officeDocument/2006/relationships/image" Target="../media/image169.wmf"/><Relationship Id="rId22" Type="http://schemas.openxmlformats.org/officeDocument/2006/relationships/image" Target="../media/image18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wmf"/><Relationship Id="rId13" Type="http://schemas.openxmlformats.org/officeDocument/2006/relationships/oleObject" Target="../embeddings/oleObject299.bin"/><Relationship Id="rId3" Type="http://schemas.openxmlformats.org/officeDocument/2006/relationships/oleObject" Target="../embeddings/oleObject294.bin"/><Relationship Id="rId7" Type="http://schemas.openxmlformats.org/officeDocument/2006/relationships/oleObject" Target="../embeddings/oleObject296.bin"/><Relationship Id="rId12" Type="http://schemas.openxmlformats.org/officeDocument/2006/relationships/image" Target="../media/image19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3.wmf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88.wmf"/><Relationship Id="rId11" Type="http://schemas.openxmlformats.org/officeDocument/2006/relationships/oleObject" Target="../embeddings/oleObject298.bin"/><Relationship Id="rId5" Type="http://schemas.openxmlformats.org/officeDocument/2006/relationships/oleObject" Target="../embeddings/oleObject295.bin"/><Relationship Id="rId15" Type="http://schemas.openxmlformats.org/officeDocument/2006/relationships/oleObject" Target="../embeddings/oleObject300.bin"/><Relationship Id="rId10" Type="http://schemas.openxmlformats.org/officeDocument/2006/relationships/image" Target="../media/image190.wmf"/><Relationship Id="rId4" Type="http://schemas.openxmlformats.org/officeDocument/2006/relationships/image" Target="../media/image187.wmf"/><Relationship Id="rId9" Type="http://schemas.openxmlformats.org/officeDocument/2006/relationships/oleObject" Target="../embeddings/oleObject297.bin"/><Relationship Id="rId14" Type="http://schemas.openxmlformats.org/officeDocument/2006/relationships/image" Target="../media/image192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wmf"/><Relationship Id="rId13" Type="http://schemas.openxmlformats.org/officeDocument/2006/relationships/oleObject" Target="../embeddings/oleObject306.bin"/><Relationship Id="rId18" Type="http://schemas.openxmlformats.org/officeDocument/2006/relationships/image" Target="../media/image201.wmf"/><Relationship Id="rId26" Type="http://schemas.openxmlformats.org/officeDocument/2006/relationships/image" Target="../media/image205.wmf"/><Relationship Id="rId3" Type="http://schemas.openxmlformats.org/officeDocument/2006/relationships/oleObject" Target="../embeddings/oleObject301.bin"/><Relationship Id="rId21" Type="http://schemas.openxmlformats.org/officeDocument/2006/relationships/oleObject" Target="../embeddings/oleObject310.bin"/><Relationship Id="rId7" Type="http://schemas.openxmlformats.org/officeDocument/2006/relationships/oleObject" Target="../embeddings/oleObject303.bin"/><Relationship Id="rId12" Type="http://schemas.openxmlformats.org/officeDocument/2006/relationships/image" Target="../media/image198.wmf"/><Relationship Id="rId17" Type="http://schemas.openxmlformats.org/officeDocument/2006/relationships/oleObject" Target="../embeddings/oleObject308.bin"/><Relationship Id="rId25" Type="http://schemas.openxmlformats.org/officeDocument/2006/relationships/oleObject" Target="../embeddings/oleObject3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0.wmf"/><Relationship Id="rId20" Type="http://schemas.openxmlformats.org/officeDocument/2006/relationships/image" Target="../media/image202.wmf"/><Relationship Id="rId29" Type="http://schemas.openxmlformats.org/officeDocument/2006/relationships/oleObject" Target="../embeddings/oleObject314.bin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95.wmf"/><Relationship Id="rId11" Type="http://schemas.openxmlformats.org/officeDocument/2006/relationships/oleObject" Target="../embeddings/oleObject305.bin"/><Relationship Id="rId24" Type="http://schemas.openxmlformats.org/officeDocument/2006/relationships/image" Target="../media/image204.wmf"/><Relationship Id="rId5" Type="http://schemas.openxmlformats.org/officeDocument/2006/relationships/oleObject" Target="../embeddings/oleObject302.bin"/><Relationship Id="rId15" Type="http://schemas.openxmlformats.org/officeDocument/2006/relationships/oleObject" Target="../embeddings/oleObject307.bin"/><Relationship Id="rId23" Type="http://schemas.openxmlformats.org/officeDocument/2006/relationships/oleObject" Target="../embeddings/oleObject311.bin"/><Relationship Id="rId28" Type="http://schemas.openxmlformats.org/officeDocument/2006/relationships/image" Target="../media/image206.wmf"/><Relationship Id="rId10" Type="http://schemas.openxmlformats.org/officeDocument/2006/relationships/image" Target="../media/image197.wmf"/><Relationship Id="rId19" Type="http://schemas.openxmlformats.org/officeDocument/2006/relationships/oleObject" Target="../embeddings/oleObject309.bin"/><Relationship Id="rId4" Type="http://schemas.openxmlformats.org/officeDocument/2006/relationships/image" Target="../media/image194.wmf"/><Relationship Id="rId9" Type="http://schemas.openxmlformats.org/officeDocument/2006/relationships/oleObject" Target="../embeddings/oleObject304.bin"/><Relationship Id="rId14" Type="http://schemas.openxmlformats.org/officeDocument/2006/relationships/image" Target="../media/image199.wmf"/><Relationship Id="rId22" Type="http://schemas.openxmlformats.org/officeDocument/2006/relationships/image" Target="../media/image203.wmf"/><Relationship Id="rId27" Type="http://schemas.openxmlformats.org/officeDocument/2006/relationships/oleObject" Target="../embeddings/oleObject313.bin"/><Relationship Id="rId30" Type="http://schemas.openxmlformats.org/officeDocument/2006/relationships/image" Target="../media/image207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208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8.bin"/><Relationship Id="rId13" Type="http://schemas.openxmlformats.org/officeDocument/2006/relationships/image" Target="../media/image213.wmf"/><Relationship Id="rId18" Type="http://schemas.openxmlformats.org/officeDocument/2006/relationships/oleObject" Target="../embeddings/oleObject323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217.wmf"/><Relationship Id="rId7" Type="http://schemas.openxmlformats.org/officeDocument/2006/relationships/image" Target="../media/image210.wmf"/><Relationship Id="rId12" Type="http://schemas.openxmlformats.org/officeDocument/2006/relationships/oleObject" Target="../embeddings/oleObject320.bin"/><Relationship Id="rId17" Type="http://schemas.openxmlformats.org/officeDocument/2006/relationships/image" Target="../media/image2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22.bin"/><Relationship Id="rId20" Type="http://schemas.openxmlformats.org/officeDocument/2006/relationships/oleObject" Target="../embeddings/oleObject324.bin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17.bin"/><Relationship Id="rId11" Type="http://schemas.openxmlformats.org/officeDocument/2006/relationships/image" Target="../media/image212.wmf"/><Relationship Id="rId5" Type="http://schemas.openxmlformats.org/officeDocument/2006/relationships/image" Target="../media/image209.wmf"/><Relationship Id="rId15" Type="http://schemas.openxmlformats.org/officeDocument/2006/relationships/image" Target="../media/image214.wmf"/><Relationship Id="rId10" Type="http://schemas.openxmlformats.org/officeDocument/2006/relationships/oleObject" Target="../embeddings/oleObject319.bin"/><Relationship Id="rId19" Type="http://schemas.openxmlformats.org/officeDocument/2006/relationships/image" Target="../media/image216.wmf"/><Relationship Id="rId4" Type="http://schemas.openxmlformats.org/officeDocument/2006/relationships/oleObject" Target="../embeddings/oleObject316.bin"/><Relationship Id="rId9" Type="http://schemas.openxmlformats.org/officeDocument/2006/relationships/image" Target="../media/image211.wmf"/><Relationship Id="rId14" Type="http://schemas.openxmlformats.org/officeDocument/2006/relationships/oleObject" Target="../embeddings/oleObject321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wmf"/><Relationship Id="rId3" Type="http://schemas.openxmlformats.org/officeDocument/2006/relationships/oleObject" Target="../embeddings/oleObject325.bin"/><Relationship Id="rId7" Type="http://schemas.openxmlformats.org/officeDocument/2006/relationships/oleObject" Target="../embeddings/oleObject3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19.wmf"/><Relationship Id="rId5" Type="http://schemas.openxmlformats.org/officeDocument/2006/relationships/oleObject" Target="../embeddings/oleObject326.bin"/><Relationship Id="rId10" Type="http://schemas.openxmlformats.org/officeDocument/2006/relationships/image" Target="../media/image221.wmf"/><Relationship Id="rId4" Type="http://schemas.openxmlformats.org/officeDocument/2006/relationships/image" Target="../media/image218.wmf"/><Relationship Id="rId9" Type="http://schemas.openxmlformats.org/officeDocument/2006/relationships/oleObject" Target="../embeddings/oleObject328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334.bin"/><Relationship Id="rId18" Type="http://schemas.openxmlformats.org/officeDocument/2006/relationships/image" Target="../media/image228.wmf"/><Relationship Id="rId3" Type="http://schemas.openxmlformats.org/officeDocument/2006/relationships/oleObject" Target="../embeddings/oleObject329.bin"/><Relationship Id="rId21" Type="http://schemas.openxmlformats.org/officeDocument/2006/relationships/oleObject" Target="../embeddings/oleObject338.bin"/><Relationship Id="rId7" Type="http://schemas.openxmlformats.org/officeDocument/2006/relationships/oleObject" Target="../embeddings/oleObject331.bin"/><Relationship Id="rId12" Type="http://schemas.openxmlformats.org/officeDocument/2006/relationships/image" Target="../media/image225.wmf"/><Relationship Id="rId17" Type="http://schemas.openxmlformats.org/officeDocument/2006/relationships/oleObject" Target="../embeddings/oleObject33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7.wmf"/><Relationship Id="rId20" Type="http://schemas.openxmlformats.org/officeDocument/2006/relationships/image" Target="../media/image229.wmf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23.wmf"/><Relationship Id="rId11" Type="http://schemas.openxmlformats.org/officeDocument/2006/relationships/oleObject" Target="../embeddings/oleObject333.bin"/><Relationship Id="rId5" Type="http://schemas.openxmlformats.org/officeDocument/2006/relationships/oleObject" Target="../embeddings/oleObject330.bin"/><Relationship Id="rId15" Type="http://schemas.openxmlformats.org/officeDocument/2006/relationships/oleObject" Target="../embeddings/oleObject335.bin"/><Relationship Id="rId10" Type="http://schemas.openxmlformats.org/officeDocument/2006/relationships/image" Target="../media/image224.wmf"/><Relationship Id="rId19" Type="http://schemas.openxmlformats.org/officeDocument/2006/relationships/oleObject" Target="../embeddings/oleObject337.bin"/><Relationship Id="rId4" Type="http://schemas.openxmlformats.org/officeDocument/2006/relationships/image" Target="../media/image222.wmf"/><Relationship Id="rId9" Type="http://schemas.openxmlformats.org/officeDocument/2006/relationships/oleObject" Target="../embeddings/oleObject332.bin"/><Relationship Id="rId14" Type="http://schemas.openxmlformats.org/officeDocument/2006/relationships/image" Target="../media/image226.wmf"/><Relationship Id="rId22" Type="http://schemas.openxmlformats.org/officeDocument/2006/relationships/image" Target="../media/image230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wmf"/><Relationship Id="rId13" Type="http://schemas.openxmlformats.org/officeDocument/2006/relationships/oleObject" Target="../embeddings/oleObject344.bin"/><Relationship Id="rId18" Type="http://schemas.openxmlformats.org/officeDocument/2006/relationships/image" Target="../media/image238.wmf"/><Relationship Id="rId3" Type="http://schemas.openxmlformats.org/officeDocument/2006/relationships/oleObject" Target="../embeddings/oleObject339.bin"/><Relationship Id="rId21" Type="http://schemas.openxmlformats.org/officeDocument/2006/relationships/oleObject" Target="../embeddings/oleObject348.bin"/><Relationship Id="rId7" Type="http://schemas.openxmlformats.org/officeDocument/2006/relationships/oleObject" Target="../embeddings/oleObject341.bin"/><Relationship Id="rId12" Type="http://schemas.openxmlformats.org/officeDocument/2006/relationships/image" Target="../media/image235.wmf"/><Relationship Id="rId17" Type="http://schemas.openxmlformats.org/officeDocument/2006/relationships/oleObject" Target="../embeddings/oleObject34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7.wmf"/><Relationship Id="rId20" Type="http://schemas.openxmlformats.org/officeDocument/2006/relationships/image" Target="../media/image239.wmf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32.wmf"/><Relationship Id="rId11" Type="http://schemas.openxmlformats.org/officeDocument/2006/relationships/oleObject" Target="../embeddings/oleObject343.bin"/><Relationship Id="rId5" Type="http://schemas.openxmlformats.org/officeDocument/2006/relationships/oleObject" Target="../embeddings/oleObject340.bin"/><Relationship Id="rId15" Type="http://schemas.openxmlformats.org/officeDocument/2006/relationships/oleObject" Target="../embeddings/oleObject345.bin"/><Relationship Id="rId10" Type="http://schemas.openxmlformats.org/officeDocument/2006/relationships/image" Target="../media/image234.wmf"/><Relationship Id="rId19" Type="http://schemas.openxmlformats.org/officeDocument/2006/relationships/oleObject" Target="../embeddings/oleObject347.bin"/><Relationship Id="rId4" Type="http://schemas.openxmlformats.org/officeDocument/2006/relationships/image" Target="../media/image231.wmf"/><Relationship Id="rId9" Type="http://schemas.openxmlformats.org/officeDocument/2006/relationships/oleObject" Target="../embeddings/oleObject342.bin"/><Relationship Id="rId14" Type="http://schemas.openxmlformats.org/officeDocument/2006/relationships/image" Target="../media/image236.wmf"/><Relationship Id="rId22" Type="http://schemas.openxmlformats.org/officeDocument/2006/relationships/image" Target="../media/image240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3.wmf"/><Relationship Id="rId13" Type="http://schemas.openxmlformats.org/officeDocument/2006/relationships/oleObject" Target="../embeddings/oleObject354.bin"/><Relationship Id="rId3" Type="http://schemas.openxmlformats.org/officeDocument/2006/relationships/oleObject" Target="../embeddings/oleObject349.bin"/><Relationship Id="rId7" Type="http://schemas.openxmlformats.org/officeDocument/2006/relationships/oleObject" Target="../embeddings/oleObject351.bin"/><Relationship Id="rId12" Type="http://schemas.openxmlformats.org/officeDocument/2006/relationships/image" Target="../media/image2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42.wmf"/><Relationship Id="rId11" Type="http://schemas.openxmlformats.org/officeDocument/2006/relationships/oleObject" Target="../embeddings/oleObject353.bin"/><Relationship Id="rId5" Type="http://schemas.openxmlformats.org/officeDocument/2006/relationships/oleObject" Target="../embeddings/oleObject350.bin"/><Relationship Id="rId10" Type="http://schemas.openxmlformats.org/officeDocument/2006/relationships/image" Target="../media/image244.wmf"/><Relationship Id="rId4" Type="http://schemas.openxmlformats.org/officeDocument/2006/relationships/image" Target="../media/image241.wmf"/><Relationship Id="rId9" Type="http://schemas.openxmlformats.org/officeDocument/2006/relationships/oleObject" Target="../embeddings/oleObject352.bin"/><Relationship Id="rId14" Type="http://schemas.openxmlformats.org/officeDocument/2006/relationships/image" Target="../media/image246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wmf"/><Relationship Id="rId13" Type="http://schemas.openxmlformats.org/officeDocument/2006/relationships/oleObject" Target="../embeddings/oleObject360.bin"/><Relationship Id="rId18" Type="http://schemas.openxmlformats.org/officeDocument/2006/relationships/image" Target="../media/image254.wmf"/><Relationship Id="rId26" Type="http://schemas.openxmlformats.org/officeDocument/2006/relationships/image" Target="../media/image258.wmf"/><Relationship Id="rId3" Type="http://schemas.openxmlformats.org/officeDocument/2006/relationships/oleObject" Target="../embeddings/oleObject355.bin"/><Relationship Id="rId21" Type="http://schemas.openxmlformats.org/officeDocument/2006/relationships/oleObject" Target="../embeddings/oleObject364.bin"/><Relationship Id="rId7" Type="http://schemas.openxmlformats.org/officeDocument/2006/relationships/oleObject" Target="../embeddings/oleObject357.bin"/><Relationship Id="rId12" Type="http://schemas.openxmlformats.org/officeDocument/2006/relationships/image" Target="../media/image251.wmf"/><Relationship Id="rId17" Type="http://schemas.openxmlformats.org/officeDocument/2006/relationships/oleObject" Target="../embeddings/oleObject362.bin"/><Relationship Id="rId25" Type="http://schemas.openxmlformats.org/officeDocument/2006/relationships/oleObject" Target="../embeddings/oleObject36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3.wmf"/><Relationship Id="rId20" Type="http://schemas.openxmlformats.org/officeDocument/2006/relationships/image" Target="../media/image255.wmf"/><Relationship Id="rId29" Type="http://schemas.openxmlformats.org/officeDocument/2006/relationships/oleObject" Target="../embeddings/oleObject368.bin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48.wmf"/><Relationship Id="rId11" Type="http://schemas.openxmlformats.org/officeDocument/2006/relationships/oleObject" Target="../embeddings/oleObject359.bin"/><Relationship Id="rId24" Type="http://schemas.openxmlformats.org/officeDocument/2006/relationships/image" Target="../media/image257.wmf"/><Relationship Id="rId32" Type="http://schemas.openxmlformats.org/officeDocument/2006/relationships/image" Target="../media/image261.wmf"/><Relationship Id="rId5" Type="http://schemas.openxmlformats.org/officeDocument/2006/relationships/oleObject" Target="../embeddings/oleObject356.bin"/><Relationship Id="rId15" Type="http://schemas.openxmlformats.org/officeDocument/2006/relationships/oleObject" Target="../embeddings/oleObject361.bin"/><Relationship Id="rId23" Type="http://schemas.openxmlformats.org/officeDocument/2006/relationships/oleObject" Target="../embeddings/oleObject365.bin"/><Relationship Id="rId28" Type="http://schemas.openxmlformats.org/officeDocument/2006/relationships/image" Target="../media/image259.wmf"/><Relationship Id="rId10" Type="http://schemas.openxmlformats.org/officeDocument/2006/relationships/image" Target="../media/image250.wmf"/><Relationship Id="rId19" Type="http://schemas.openxmlformats.org/officeDocument/2006/relationships/oleObject" Target="../embeddings/oleObject363.bin"/><Relationship Id="rId31" Type="http://schemas.openxmlformats.org/officeDocument/2006/relationships/oleObject" Target="../embeddings/oleObject369.bin"/><Relationship Id="rId4" Type="http://schemas.openxmlformats.org/officeDocument/2006/relationships/image" Target="../media/image247.wmf"/><Relationship Id="rId9" Type="http://schemas.openxmlformats.org/officeDocument/2006/relationships/oleObject" Target="../embeddings/oleObject358.bin"/><Relationship Id="rId14" Type="http://schemas.openxmlformats.org/officeDocument/2006/relationships/image" Target="../media/image252.wmf"/><Relationship Id="rId22" Type="http://schemas.openxmlformats.org/officeDocument/2006/relationships/image" Target="../media/image256.wmf"/><Relationship Id="rId27" Type="http://schemas.openxmlformats.org/officeDocument/2006/relationships/oleObject" Target="../embeddings/oleObject367.bin"/><Relationship Id="rId30" Type="http://schemas.openxmlformats.org/officeDocument/2006/relationships/image" Target="../media/image26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4.wmf"/><Relationship Id="rId18" Type="http://schemas.openxmlformats.org/officeDocument/2006/relationships/oleObject" Target="../embeddings/oleObject35.bin"/><Relationship Id="rId3" Type="http://schemas.openxmlformats.org/officeDocument/2006/relationships/image" Target="../media/image13.png"/><Relationship Id="rId21" Type="http://schemas.openxmlformats.org/officeDocument/2006/relationships/image" Target="../media/image10.wmf"/><Relationship Id="rId7" Type="http://schemas.openxmlformats.org/officeDocument/2006/relationships/image" Target="../media/image1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4.bin"/><Relationship Id="rId20" Type="http://schemas.openxmlformats.org/officeDocument/2006/relationships/oleObject" Target="../embeddings/oleObject36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.wmf"/><Relationship Id="rId5" Type="http://schemas.openxmlformats.org/officeDocument/2006/relationships/image" Target="../media/image9.wmf"/><Relationship Id="rId15" Type="http://schemas.openxmlformats.org/officeDocument/2006/relationships/image" Target="../media/image5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7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2.wmf"/><Relationship Id="rId14" Type="http://schemas.openxmlformats.org/officeDocument/2006/relationships/oleObject" Target="../embeddings/oleObject33.bin"/><Relationship Id="rId22" Type="http://schemas.openxmlformats.org/officeDocument/2006/relationships/oleObject" Target="../embeddings/oleObject37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wmf"/><Relationship Id="rId13" Type="http://schemas.openxmlformats.org/officeDocument/2006/relationships/oleObject" Target="../embeddings/oleObject375.bin"/><Relationship Id="rId18" Type="http://schemas.openxmlformats.org/officeDocument/2006/relationships/image" Target="../media/image269.wmf"/><Relationship Id="rId3" Type="http://schemas.openxmlformats.org/officeDocument/2006/relationships/oleObject" Target="../embeddings/oleObject370.bin"/><Relationship Id="rId21" Type="http://schemas.openxmlformats.org/officeDocument/2006/relationships/oleObject" Target="../embeddings/oleObject379.bin"/><Relationship Id="rId7" Type="http://schemas.openxmlformats.org/officeDocument/2006/relationships/oleObject" Target="../embeddings/oleObject372.bin"/><Relationship Id="rId12" Type="http://schemas.openxmlformats.org/officeDocument/2006/relationships/image" Target="../media/image266.wmf"/><Relationship Id="rId17" Type="http://schemas.openxmlformats.org/officeDocument/2006/relationships/oleObject" Target="../embeddings/oleObject37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8.wmf"/><Relationship Id="rId20" Type="http://schemas.openxmlformats.org/officeDocument/2006/relationships/image" Target="../media/image270.wmf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63.wmf"/><Relationship Id="rId11" Type="http://schemas.openxmlformats.org/officeDocument/2006/relationships/oleObject" Target="../embeddings/oleObject374.bin"/><Relationship Id="rId5" Type="http://schemas.openxmlformats.org/officeDocument/2006/relationships/oleObject" Target="../embeddings/oleObject371.bin"/><Relationship Id="rId15" Type="http://schemas.openxmlformats.org/officeDocument/2006/relationships/oleObject" Target="../embeddings/oleObject376.bin"/><Relationship Id="rId10" Type="http://schemas.openxmlformats.org/officeDocument/2006/relationships/image" Target="../media/image265.wmf"/><Relationship Id="rId19" Type="http://schemas.openxmlformats.org/officeDocument/2006/relationships/oleObject" Target="../embeddings/oleObject378.bin"/><Relationship Id="rId4" Type="http://schemas.openxmlformats.org/officeDocument/2006/relationships/image" Target="../media/image262.wmf"/><Relationship Id="rId9" Type="http://schemas.openxmlformats.org/officeDocument/2006/relationships/oleObject" Target="../embeddings/oleObject373.bin"/><Relationship Id="rId14" Type="http://schemas.openxmlformats.org/officeDocument/2006/relationships/image" Target="../media/image267.wmf"/><Relationship Id="rId22" Type="http://schemas.openxmlformats.org/officeDocument/2006/relationships/image" Target="../media/image271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4.wmf"/><Relationship Id="rId13" Type="http://schemas.openxmlformats.org/officeDocument/2006/relationships/oleObject" Target="../embeddings/oleObject385.bin"/><Relationship Id="rId3" Type="http://schemas.openxmlformats.org/officeDocument/2006/relationships/oleObject" Target="../embeddings/oleObject380.bin"/><Relationship Id="rId7" Type="http://schemas.openxmlformats.org/officeDocument/2006/relationships/oleObject" Target="../embeddings/oleObject382.bin"/><Relationship Id="rId12" Type="http://schemas.openxmlformats.org/officeDocument/2006/relationships/image" Target="../media/image27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8.wmf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73.wmf"/><Relationship Id="rId11" Type="http://schemas.openxmlformats.org/officeDocument/2006/relationships/oleObject" Target="../embeddings/oleObject384.bin"/><Relationship Id="rId5" Type="http://schemas.openxmlformats.org/officeDocument/2006/relationships/oleObject" Target="../embeddings/oleObject381.bin"/><Relationship Id="rId15" Type="http://schemas.openxmlformats.org/officeDocument/2006/relationships/oleObject" Target="../embeddings/oleObject386.bin"/><Relationship Id="rId10" Type="http://schemas.openxmlformats.org/officeDocument/2006/relationships/image" Target="../media/image275.wmf"/><Relationship Id="rId4" Type="http://schemas.openxmlformats.org/officeDocument/2006/relationships/image" Target="../media/image272.wmf"/><Relationship Id="rId9" Type="http://schemas.openxmlformats.org/officeDocument/2006/relationships/oleObject" Target="../embeddings/oleObject383.bin"/><Relationship Id="rId14" Type="http://schemas.openxmlformats.org/officeDocument/2006/relationships/image" Target="../media/image27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wmf"/><Relationship Id="rId13" Type="http://schemas.openxmlformats.org/officeDocument/2006/relationships/oleObject" Target="../embeddings/oleObject392.bin"/><Relationship Id="rId18" Type="http://schemas.openxmlformats.org/officeDocument/2006/relationships/image" Target="../media/image286.wmf"/><Relationship Id="rId26" Type="http://schemas.openxmlformats.org/officeDocument/2006/relationships/image" Target="../media/image290.wmf"/><Relationship Id="rId3" Type="http://schemas.openxmlformats.org/officeDocument/2006/relationships/oleObject" Target="../embeddings/oleObject387.bin"/><Relationship Id="rId21" Type="http://schemas.openxmlformats.org/officeDocument/2006/relationships/oleObject" Target="../embeddings/oleObject396.bin"/><Relationship Id="rId7" Type="http://schemas.openxmlformats.org/officeDocument/2006/relationships/oleObject" Target="../embeddings/oleObject389.bin"/><Relationship Id="rId12" Type="http://schemas.openxmlformats.org/officeDocument/2006/relationships/image" Target="../media/image283.wmf"/><Relationship Id="rId17" Type="http://schemas.openxmlformats.org/officeDocument/2006/relationships/oleObject" Target="../embeddings/oleObject394.bin"/><Relationship Id="rId25" Type="http://schemas.openxmlformats.org/officeDocument/2006/relationships/oleObject" Target="../embeddings/oleObject3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85.wmf"/><Relationship Id="rId20" Type="http://schemas.openxmlformats.org/officeDocument/2006/relationships/image" Target="../media/image287.wmf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80.wmf"/><Relationship Id="rId11" Type="http://schemas.openxmlformats.org/officeDocument/2006/relationships/oleObject" Target="../embeddings/oleObject391.bin"/><Relationship Id="rId24" Type="http://schemas.openxmlformats.org/officeDocument/2006/relationships/image" Target="../media/image289.wmf"/><Relationship Id="rId5" Type="http://schemas.openxmlformats.org/officeDocument/2006/relationships/oleObject" Target="../embeddings/oleObject388.bin"/><Relationship Id="rId15" Type="http://schemas.openxmlformats.org/officeDocument/2006/relationships/oleObject" Target="../embeddings/oleObject393.bin"/><Relationship Id="rId23" Type="http://schemas.openxmlformats.org/officeDocument/2006/relationships/oleObject" Target="../embeddings/oleObject397.bin"/><Relationship Id="rId28" Type="http://schemas.openxmlformats.org/officeDocument/2006/relationships/image" Target="../media/image291.wmf"/><Relationship Id="rId10" Type="http://schemas.openxmlformats.org/officeDocument/2006/relationships/image" Target="../media/image282.wmf"/><Relationship Id="rId19" Type="http://schemas.openxmlformats.org/officeDocument/2006/relationships/oleObject" Target="../embeddings/oleObject395.bin"/><Relationship Id="rId4" Type="http://schemas.openxmlformats.org/officeDocument/2006/relationships/image" Target="../media/image279.wmf"/><Relationship Id="rId9" Type="http://schemas.openxmlformats.org/officeDocument/2006/relationships/oleObject" Target="../embeddings/oleObject390.bin"/><Relationship Id="rId14" Type="http://schemas.openxmlformats.org/officeDocument/2006/relationships/image" Target="../media/image284.wmf"/><Relationship Id="rId22" Type="http://schemas.openxmlformats.org/officeDocument/2006/relationships/image" Target="../media/image288.wmf"/><Relationship Id="rId27" Type="http://schemas.openxmlformats.org/officeDocument/2006/relationships/oleObject" Target="../embeddings/oleObject399.bin"/></Relationships>
</file>

<file path=ppt/slides/_rels/slide4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4.wmf"/><Relationship Id="rId18" Type="http://schemas.openxmlformats.org/officeDocument/2006/relationships/oleObject" Target="../embeddings/oleObject407.bin"/><Relationship Id="rId26" Type="http://schemas.openxmlformats.org/officeDocument/2006/relationships/oleObject" Target="../embeddings/oleObject411.bin"/><Relationship Id="rId39" Type="http://schemas.openxmlformats.org/officeDocument/2006/relationships/image" Target="../media/image306.wmf"/><Relationship Id="rId3" Type="http://schemas.openxmlformats.org/officeDocument/2006/relationships/oleObject" Target="../embeddings/oleObject400.bin"/><Relationship Id="rId21" Type="http://schemas.openxmlformats.org/officeDocument/2006/relationships/image" Target="../media/image298.wmf"/><Relationship Id="rId34" Type="http://schemas.openxmlformats.org/officeDocument/2006/relationships/oleObject" Target="../embeddings/oleObject415.bin"/><Relationship Id="rId42" Type="http://schemas.openxmlformats.org/officeDocument/2006/relationships/oleObject" Target="../embeddings/oleObject419.bin"/><Relationship Id="rId47" Type="http://schemas.openxmlformats.org/officeDocument/2006/relationships/image" Target="../media/image310.wmf"/><Relationship Id="rId50" Type="http://schemas.openxmlformats.org/officeDocument/2006/relationships/oleObject" Target="../embeddings/oleObject423.bin"/><Relationship Id="rId7" Type="http://schemas.openxmlformats.org/officeDocument/2006/relationships/image" Target="../media/image50.png"/><Relationship Id="rId12" Type="http://schemas.openxmlformats.org/officeDocument/2006/relationships/oleObject" Target="../embeddings/oleObject404.bin"/><Relationship Id="rId17" Type="http://schemas.openxmlformats.org/officeDocument/2006/relationships/image" Target="../media/image296.wmf"/><Relationship Id="rId25" Type="http://schemas.openxmlformats.org/officeDocument/2006/relationships/image" Target="../media/image299.wmf"/><Relationship Id="rId33" Type="http://schemas.openxmlformats.org/officeDocument/2006/relationships/image" Target="../media/image303.wmf"/><Relationship Id="rId38" Type="http://schemas.openxmlformats.org/officeDocument/2006/relationships/oleObject" Target="../embeddings/oleObject417.bin"/><Relationship Id="rId46" Type="http://schemas.openxmlformats.org/officeDocument/2006/relationships/oleObject" Target="../embeddings/oleObject42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06.bin"/><Relationship Id="rId20" Type="http://schemas.openxmlformats.org/officeDocument/2006/relationships/oleObject" Target="../embeddings/oleObject408.bin"/><Relationship Id="rId29" Type="http://schemas.openxmlformats.org/officeDocument/2006/relationships/image" Target="../media/image301.wmf"/><Relationship Id="rId41" Type="http://schemas.openxmlformats.org/officeDocument/2006/relationships/image" Target="../media/image307.wmf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93.wmf"/><Relationship Id="rId11" Type="http://schemas.openxmlformats.org/officeDocument/2006/relationships/image" Target="../media/image39.wmf"/><Relationship Id="rId24" Type="http://schemas.openxmlformats.org/officeDocument/2006/relationships/oleObject" Target="../embeddings/oleObject410.bin"/><Relationship Id="rId32" Type="http://schemas.openxmlformats.org/officeDocument/2006/relationships/oleObject" Target="../embeddings/oleObject414.bin"/><Relationship Id="rId37" Type="http://schemas.openxmlformats.org/officeDocument/2006/relationships/image" Target="../media/image305.wmf"/><Relationship Id="rId40" Type="http://schemas.openxmlformats.org/officeDocument/2006/relationships/oleObject" Target="../embeddings/oleObject418.bin"/><Relationship Id="rId45" Type="http://schemas.openxmlformats.org/officeDocument/2006/relationships/image" Target="../media/image309.wmf"/><Relationship Id="rId5" Type="http://schemas.openxmlformats.org/officeDocument/2006/relationships/oleObject" Target="../embeddings/oleObject401.bin"/><Relationship Id="rId15" Type="http://schemas.openxmlformats.org/officeDocument/2006/relationships/image" Target="../media/image295.wmf"/><Relationship Id="rId23" Type="http://schemas.openxmlformats.org/officeDocument/2006/relationships/image" Target="../media/image49.wmf"/><Relationship Id="rId28" Type="http://schemas.openxmlformats.org/officeDocument/2006/relationships/oleObject" Target="../embeddings/oleObject412.bin"/><Relationship Id="rId36" Type="http://schemas.openxmlformats.org/officeDocument/2006/relationships/oleObject" Target="../embeddings/oleObject416.bin"/><Relationship Id="rId49" Type="http://schemas.openxmlformats.org/officeDocument/2006/relationships/image" Target="../media/image311.wmf"/><Relationship Id="rId10" Type="http://schemas.openxmlformats.org/officeDocument/2006/relationships/oleObject" Target="../embeddings/oleObject403.bin"/><Relationship Id="rId19" Type="http://schemas.openxmlformats.org/officeDocument/2006/relationships/image" Target="../media/image297.wmf"/><Relationship Id="rId31" Type="http://schemas.openxmlformats.org/officeDocument/2006/relationships/image" Target="../media/image302.wmf"/><Relationship Id="rId44" Type="http://schemas.openxmlformats.org/officeDocument/2006/relationships/oleObject" Target="../embeddings/oleObject420.bin"/><Relationship Id="rId4" Type="http://schemas.openxmlformats.org/officeDocument/2006/relationships/image" Target="../media/image292.wmf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05.bin"/><Relationship Id="rId22" Type="http://schemas.openxmlformats.org/officeDocument/2006/relationships/oleObject" Target="../embeddings/oleObject409.bin"/><Relationship Id="rId27" Type="http://schemas.openxmlformats.org/officeDocument/2006/relationships/image" Target="../media/image300.wmf"/><Relationship Id="rId30" Type="http://schemas.openxmlformats.org/officeDocument/2006/relationships/oleObject" Target="../embeddings/oleObject413.bin"/><Relationship Id="rId35" Type="http://schemas.openxmlformats.org/officeDocument/2006/relationships/image" Target="../media/image304.wmf"/><Relationship Id="rId43" Type="http://schemas.openxmlformats.org/officeDocument/2006/relationships/image" Target="../media/image308.wmf"/><Relationship Id="rId48" Type="http://schemas.openxmlformats.org/officeDocument/2006/relationships/oleObject" Target="../embeddings/oleObject422.bin"/><Relationship Id="rId8" Type="http://schemas.openxmlformats.org/officeDocument/2006/relationships/oleObject" Target="../embeddings/oleObject402.bin"/><Relationship Id="rId51" Type="http://schemas.openxmlformats.org/officeDocument/2006/relationships/image" Target="../media/image312.wmf"/></Relationships>
</file>

<file path=ppt/slides/_rels/slide4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29.bin"/><Relationship Id="rId18" Type="http://schemas.openxmlformats.org/officeDocument/2006/relationships/image" Target="../media/image311.wmf"/><Relationship Id="rId26" Type="http://schemas.openxmlformats.org/officeDocument/2006/relationships/image" Target="../media/image318.wmf"/><Relationship Id="rId39" Type="http://schemas.openxmlformats.org/officeDocument/2006/relationships/oleObject" Target="../embeddings/oleObject442.bin"/><Relationship Id="rId3" Type="http://schemas.openxmlformats.org/officeDocument/2006/relationships/oleObject" Target="../embeddings/oleObject424.bin"/><Relationship Id="rId21" Type="http://schemas.openxmlformats.org/officeDocument/2006/relationships/oleObject" Target="../embeddings/oleObject433.bin"/><Relationship Id="rId34" Type="http://schemas.openxmlformats.org/officeDocument/2006/relationships/image" Target="../media/image322.wmf"/><Relationship Id="rId42" Type="http://schemas.openxmlformats.org/officeDocument/2006/relationships/image" Target="../media/image326.wmf"/><Relationship Id="rId47" Type="http://schemas.openxmlformats.org/officeDocument/2006/relationships/oleObject" Target="../embeddings/oleObject446.bin"/><Relationship Id="rId50" Type="http://schemas.openxmlformats.org/officeDocument/2006/relationships/image" Target="../media/image330.wmf"/><Relationship Id="rId7" Type="http://schemas.openxmlformats.org/officeDocument/2006/relationships/oleObject" Target="../embeddings/oleObject426.bin"/><Relationship Id="rId12" Type="http://schemas.openxmlformats.org/officeDocument/2006/relationships/image" Target="../media/image313.wmf"/><Relationship Id="rId17" Type="http://schemas.openxmlformats.org/officeDocument/2006/relationships/oleObject" Target="../embeddings/oleObject431.bin"/><Relationship Id="rId25" Type="http://schemas.openxmlformats.org/officeDocument/2006/relationships/oleObject" Target="../embeddings/oleObject435.bin"/><Relationship Id="rId33" Type="http://schemas.openxmlformats.org/officeDocument/2006/relationships/oleObject" Target="../embeddings/oleObject439.bin"/><Relationship Id="rId38" Type="http://schemas.openxmlformats.org/officeDocument/2006/relationships/image" Target="../media/image324.wmf"/><Relationship Id="rId46" Type="http://schemas.openxmlformats.org/officeDocument/2006/relationships/image" Target="../media/image32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0.wmf"/><Relationship Id="rId20" Type="http://schemas.openxmlformats.org/officeDocument/2006/relationships/image" Target="../media/image315.wmf"/><Relationship Id="rId29" Type="http://schemas.openxmlformats.org/officeDocument/2006/relationships/oleObject" Target="../embeddings/oleObject437.bin"/><Relationship Id="rId41" Type="http://schemas.openxmlformats.org/officeDocument/2006/relationships/oleObject" Target="../embeddings/oleObject443.bin"/><Relationship Id="rId1" Type="http://schemas.openxmlformats.org/officeDocument/2006/relationships/vmlDrawing" Target="../drawings/vmlDrawing44.vml"/><Relationship Id="rId6" Type="http://schemas.openxmlformats.org/officeDocument/2006/relationships/image" Target="../media/image302.wmf"/><Relationship Id="rId11" Type="http://schemas.openxmlformats.org/officeDocument/2006/relationships/oleObject" Target="../embeddings/oleObject428.bin"/><Relationship Id="rId24" Type="http://schemas.openxmlformats.org/officeDocument/2006/relationships/image" Target="../media/image317.wmf"/><Relationship Id="rId32" Type="http://schemas.openxmlformats.org/officeDocument/2006/relationships/image" Target="../media/image321.wmf"/><Relationship Id="rId37" Type="http://schemas.openxmlformats.org/officeDocument/2006/relationships/oleObject" Target="../embeddings/oleObject441.bin"/><Relationship Id="rId40" Type="http://schemas.openxmlformats.org/officeDocument/2006/relationships/image" Target="../media/image325.wmf"/><Relationship Id="rId45" Type="http://schemas.openxmlformats.org/officeDocument/2006/relationships/oleObject" Target="../embeddings/oleObject445.bin"/><Relationship Id="rId5" Type="http://schemas.openxmlformats.org/officeDocument/2006/relationships/oleObject" Target="../embeddings/oleObject425.bin"/><Relationship Id="rId15" Type="http://schemas.openxmlformats.org/officeDocument/2006/relationships/oleObject" Target="../embeddings/oleObject430.bin"/><Relationship Id="rId23" Type="http://schemas.openxmlformats.org/officeDocument/2006/relationships/oleObject" Target="../embeddings/oleObject434.bin"/><Relationship Id="rId28" Type="http://schemas.openxmlformats.org/officeDocument/2006/relationships/image" Target="../media/image319.wmf"/><Relationship Id="rId36" Type="http://schemas.openxmlformats.org/officeDocument/2006/relationships/image" Target="../media/image323.wmf"/><Relationship Id="rId49" Type="http://schemas.openxmlformats.org/officeDocument/2006/relationships/oleObject" Target="../embeddings/oleObject447.bin"/><Relationship Id="rId10" Type="http://schemas.openxmlformats.org/officeDocument/2006/relationships/image" Target="../media/image304.wmf"/><Relationship Id="rId19" Type="http://schemas.openxmlformats.org/officeDocument/2006/relationships/oleObject" Target="../embeddings/oleObject432.bin"/><Relationship Id="rId31" Type="http://schemas.openxmlformats.org/officeDocument/2006/relationships/oleObject" Target="../embeddings/oleObject438.bin"/><Relationship Id="rId44" Type="http://schemas.openxmlformats.org/officeDocument/2006/relationships/image" Target="../media/image327.wmf"/><Relationship Id="rId4" Type="http://schemas.openxmlformats.org/officeDocument/2006/relationships/image" Target="../media/image301.wmf"/><Relationship Id="rId9" Type="http://schemas.openxmlformats.org/officeDocument/2006/relationships/oleObject" Target="../embeddings/oleObject427.bin"/><Relationship Id="rId14" Type="http://schemas.openxmlformats.org/officeDocument/2006/relationships/image" Target="../media/image314.wmf"/><Relationship Id="rId22" Type="http://schemas.openxmlformats.org/officeDocument/2006/relationships/image" Target="../media/image316.wmf"/><Relationship Id="rId27" Type="http://schemas.openxmlformats.org/officeDocument/2006/relationships/oleObject" Target="../embeddings/oleObject436.bin"/><Relationship Id="rId30" Type="http://schemas.openxmlformats.org/officeDocument/2006/relationships/image" Target="../media/image320.wmf"/><Relationship Id="rId35" Type="http://schemas.openxmlformats.org/officeDocument/2006/relationships/oleObject" Target="../embeddings/oleObject440.bin"/><Relationship Id="rId43" Type="http://schemas.openxmlformats.org/officeDocument/2006/relationships/oleObject" Target="../embeddings/oleObject444.bin"/><Relationship Id="rId48" Type="http://schemas.openxmlformats.org/officeDocument/2006/relationships/image" Target="../media/image329.wmf"/><Relationship Id="rId8" Type="http://schemas.openxmlformats.org/officeDocument/2006/relationships/image" Target="../media/image303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3.wmf"/><Relationship Id="rId13" Type="http://schemas.openxmlformats.org/officeDocument/2006/relationships/oleObject" Target="../embeddings/oleObject453.bin"/><Relationship Id="rId18" Type="http://schemas.openxmlformats.org/officeDocument/2006/relationships/image" Target="../media/image338.wmf"/><Relationship Id="rId3" Type="http://schemas.openxmlformats.org/officeDocument/2006/relationships/oleObject" Target="../embeddings/oleObject448.bin"/><Relationship Id="rId7" Type="http://schemas.openxmlformats.org/officeDocument/2006/relationships/oleObject" Target="../embeddings/oleObject450.bin"/><Relationship Id="rId12" Type="http://schemas.openxmlformats.org/officeDocument/2006/relationships/image" Target="../media/image335.wmf"/><Relationship Id="rId17" Type="http://schemas.openxmlformats.org/officeDocument/2006/relationships/oleObject" Target="../embeddings/oleObject45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7.wmf"/><Relationship Id="rId1" Type="http://schemas.openxmlformats.org/officeDocument/2006/relationships/vmlDrawing" Target="../drawings/vmlDrawing45.vml"/><Relationship Id="rId6" Type="http://schemas.openxmlformats.org/officeDocument/2006/relationships/image" Target="../media/image332.wmf"/><Relationship Id="rId11" Type="http://schemas.openxmlformats.org/officeDocument/2006/relationships/oleObject" Target="../embeddings/oleObject452.bin"/><Relationship Id="rId5" Type="http://schemas.openxmlformats.org/officeDocument/2006/relationships/oleObject" Target="../embeddings/oleObject449.bin"/><Relationship Id="rId15" Type="http://schemas.openxmlformats.org/officeDocument/2006/relationships/oleObject" Target="../embeddings/oleObject454.bin"/><Relationship Id="rId10" Type="http://schemas.openxmlformats.org/officeDocument/2006/relationships/image" Target="../media/image334.wmf"/><Relationship Id="rId4" Type="http://schemas.openxmlformats.org/officeDocument/2006/relationships/image" Target="../media/image331.wmf"/><Relationship Id="rId9" Type="http://schemas.openxmlformats.org/officeDocument/2006/relationships/oleObject" Target="../embeddings/oleObject451.bin"/><Relationship Id="rId14" Type="http://schemas.openxmlformats.org/officeDocument/2006/relationships/image" Target="../media/image33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45.bin"/><Relationship Id="rId26" Type="http://schemas.openxmlformats.org/officeDocument/2006/relationships/oleObject" Target="../embeddings/oleObject49.bin"/><Relationship Id="rId3" Type="http://schemas.openxmlformats.org/officeDocument/2006/relationships/image" Target="../media/image8.png"/><Relationship Id="rId21" Type="http://schemas.openxmlformats.org/officeDocument/2006/relationships/image" Target="../media/image15.wmf"/><Relationship Id="rId7" Type="http://schemas.openxmlformats.org/officeDocument/2006/relationships/image" Target="../media/image2.wmf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7.wmf"/><Relationship Id="rId25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4.bin"/><Relationship Id="rId20" Type="http://schemas.openxmlformats.org/officeDocument/2006/relationships/oleObject" Target="../embeddings/oleObject46.bin"/><Relationship Id="rId29" Type="http://schemas.openxmlformats.org/officeDocument/2006/relationships/image" Target="../media/image19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.wmf"/><Relationship Id="rId24" Type="http://schemas.openxmlformats.org/officeDocument/2006/relationships/oleObject" Target="../embeddings/oleObject48.bin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6.wmf"/><Relationship Id="rId28" Type="http://schemas.openxmlformats.org/officeDocument/2006/relationships/oleObject" Target="../embeddings/oleObject50.bin"/><Relationship Id="rId10" Type="http://schemas.openxmlformats.org/officeDocument/2006/relationships/oleObject" Target="../embeddings/oleObject41.bin"/><Relationship Id="rId19" Type="http://schemas.openxmlformats.org/officeDocument/2006/relationships/image" Target="../media/image14.wmf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43.bin"/><Relationship Id="rId22" Type="http://schemas.openxmlformats.org/officeDocument/2006/relationships/oleObject" Target="../embeddings/oleObject47.bin"/><Relationship Id="rId27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5.bin"/><Relationship Id="rId18" Type="http://schemas.openxmlformats.org/officeDocument/2006/relationships/oleObject" Target="../embeddings/oleObject59.bin"/><Relationship Id="rId26" Type="http://schemas.openxmlformats.org/officeDocument/2006/relationships/oleObject" Target="../embeddings/oleObject64.bin"/><Relationship Id="rId3" Type="http://schemas.openxmlformats.org/officeDocument/2006/relationships/image" Target="../media/image27.png"/><Relationship Id="rId21" Type="http://schemas.openxmlformats.org/officeDocument/2006/relationships/image" Target="../media/image20.wmf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58.bin"/><Relationship Id="rId25" Type="http://schemas.openxmlformats.org/officeDocument/2006/relationships/image" Target="../media/image22.wmf"/><Relationship Id="rId33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7.bin"/><Relationship Id="rId20" Type="http://schemas.openxmlformats.org/officeDocument/2006/relationships/oleObject" Target="../embeddings/oleObject61.bin"/><Relationship Id="rId29" Type="http://schemas.openxmlformats.org/officeDocument/2006/relationships/image" Target="../media/image2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54.bin"/><Relationship Id="rId24" Type="http://schemas.openxmlformats.org/officeDocument/2006/relationships/oleObject" Target="../embeddings/oleObject63.bin"/><Relationship Id="rId32" Type="http://schemas.openxmlformats.org/officeDocument/2006/relationships/oleObject" Target="../embeddings/oleObject67.bin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23" Type="http://schemas.openxmlformats.org/officeDocument/2006/relationships/image" Target="../media/image21.wmf"/><Relationship Id="rId28" Type="http://schemas.openxmlformats.org/officeDocument/2006/relationships/oleObject" Target="../embeddings/oleObject65.bin"/><Relationship Id="rId10" Type="http://schemas.openxmlformats.org/officeDocument/2006/relationships/image" Target="../media/image3.wmf"/><Relationship Id="rId19" Type="http://schemas.openxmlformats.org/officeDocument/2006/relationships/oleObject" Target="../embeddings/oleObject60.bin"/><Relationship Id="rId31" Type="http://schemas.openxmlformats.org/officeDocument/2006/relationships/image" Target="../media/image25.wmf"/><Relationship Id="rId4" Type="http://schemas.openxmlformats.org/officeDocument/2006/relationships/image" Target="../media/image28.png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5.wmf"/><Relationship Id="rId22" Type="http://schemas.openxmlformats.org/officeDocument/2006/relationships/oleObject" Target="../embeddings/oleObject62.bin"/><Relationship Id="rId27" Type="http://schemas.openxmlformats.org/officeDocument/2006/relationships/image" Target="../media/image23.wmf"/><Relationship Id="rId30" Type="http://schemas.openxmlformats.org/officeDocument/2006/relationships/oleObject" Target="../embeddings/oleObject6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36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76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3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oleObject" Target="../embeddings/oleObject81.bin"/><Relationship Id="rId18" Type="http://schemas.openxmlformats.org/officeDocument/2006/relationships/image" Target="../media/image44.wmf"/><Relationship Id="rId26" Type="http://schemas.openxmlformats.org/officeDocument/2006/relationships/image" Target="../media/image48.wmf"/><Relationship Id="rId3" Type="http://schemas.openxmlformats.org/officeDocument/2006/relationships/image" Target="../media/image50.png"/><Relationship Id="rId21" Type="http://schemas.openxmlformats.org/officeDocument/2006/relationships/oleObject" Target="../embeddings/oleObject85.bin"/><Relationship Id="rId7" Type="http://schemas.openxmlformats.org/officeDocument/2006/relationships/image" Target="../media/image39.wmf"/><Relationship Id="rId12" Type="http://schemas.openxmlformats.org/officeDocument/2006/relationships/image" Target="../media/image51.jpeg"/><Relationship Id="rId17" Type="http://schemas.openxmlformats.org/officeDocument/2006/relationships/oleObject" Target="../embeddings/oleObject83.bin"/><Relationship Id="rId25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29" Type="http://schemas.openxmlformats.org/officeDocument/2006/relationships/image" Target="../media/image49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41.wmf"/><Relationship Id="rId24" Type="http://schemas.openxmlformats.org/officeDocument/2006/relationships/image" Target="../media/image47.wmf"/><Relationship Id="rId5" Type="http://schemas.openxmlformats.org/officeDocument/2006/relationships/image" Target="../media/image38.wmf"/><Relationship Id="rId15" Type="http://schemas.openxmlformats.org/officeDocument/2006/relationships/oleObject" Target="../embeddings/oleObject82.bin"/><Relationship Id="rId23" Type="http://schemas.openxmlformats.org/officeDocument/2006/relationships/oleObject" Target="../embeddings/oleObject86.bin"/><Relationship Id="rId28" Type="http://schemas.openxmlformats.org/officeDocument/2006/relationships/oleObject" Target="../embeddings/oleObject89.bin"/><Relationship Id="rId10" Type="http://schemas.openxmlformats.org/officeDocument/2006/relationships/oleObject" Target="../embeddings/oleObject80.bin"/><Relationship Id="rId19" Type="http://schemas.openxmlformats.org/officeDocument/2006/relationships/oleObject" Target="../embeddings/oleObject84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40.wmf"/><Relationship Id="rId14" Type="http://schemas.openxmlformats.org/officeDocument/2006/relationships/image" Target="../media/image42.wmf"/><Relationship Id="rId22" Type="http://schemas.openxmlformats.org/officeDocument/2006/relationships/image" Target="../media/image46.wmf"/><Relationship Id="rId27" Type="http://schemas.openxmlformats.org/officeDocument/2006/relationships/oleObject" Target="../embeddings/oleObject8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image" Target="../media/image54.wmf"/><Relationship Id="rId18" Type="http://schemas.openxmlformats.org/officeDocument/2006/relationships/oleObject" Target="../embeddings/oleObject97.bin"/><Relationship Id="rId26" Type="http://schemas.openxmlformats.org/officeDocument/2006/relationships/oleObject" Target="../embeddings/oleObject101.bin"/><Relationship Id="rId39" Type="http://schemas.openxmlformats.org/officeDocument/2006/relationships/image" Target="../media/image67.wmf"/><Relationship Id="rId3" Type="http://schemas.openxmlformats.org/officeDocument/2006/relationships/image" Target="../media/image50.png"/><Relationship Id="rId21" Type="http://schemas.openxmlformats.org/officeDocument/2006/relationships/image" Target="../media/image58.wmf"/><Relationship Id="rId34" Type="http://schemas.openxmlformats.org/officeDocument/2006/relationships/oleObject" Target="../embeddings/oleObject105.bin"/><Relationship Id="rId42" Type="http://schemas.openxmlformats.org/officeDocument/2006/relationships/oleObject" Target="../embeddings/oleObject109.bin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94.bin"/><Relationship Id="rId17" Type="http://schemas.openxmlformats.org/officeDocument/2006/relationships/image" Target="../media/image56.wmf"/><Relationship Id="rId25" Type="http://schemas.openxmlformats.org/officeDocument/2006/relationships/image" Target="../media/image60.wmf"/><Relationship Id="rId33" Type="http://schemas.openxmlformats.org/officeDocument/2006/relationships/image" Target="../media/image64.wmf"/><Relationship Id="rId38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6.bin"/><Relationship Id="rId20" Type="http://schemas.openxmlformats.org/officeDocument/2006/relationships/oleObject" Target="../embeddings/oleObject98.bin"/><Relationship Id="rId29" Type="http://schemas.openxmlformats.org/officeDocument/2006/relationships/image" Target="../media/image62.wmf"/><Relationship Id="rId41" Type="http://schemas.openxmlformats.org/officeDocument/2006/relationships/image" Target="../media/image68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53.wmf"/><Relationship Id="rId24" Type="http://schemas.openxmlformats.org/officeDocument/2006/relationships/oleObject" Target="../embeddings/oleObject100.bin"/><Relationship Id="rId32" Type="http://schemas.openxmlformats.org/officeDocument/2006/relationships/oleObject" Target="../embeddings/oleObject104.bin"/><Relationship Id="rId37" Type="http://schemas.openxmlformats.org/officeDocument/2006/relationships/image" Target="../media/image66.wmf"/><Relationship Id="rId40" Type="http://schemas.openxmlformats.org/officeDocument/2006/relationships/oleObject" Target="../embeddings/oleObject108.bin"/><Relationship Id="rId45" Type="http://schemas.openxmlformats.org/officeDocument/2006/relationships/image" Target="../media/image45.wmf"/><Relationship Id="rId5" Type="http://schemas.openxmlformats.org/officeDocument/2006/relationships/image" Target="../media/image38.wmf"/><Relationship Id="rId15" Type="http://schemas.openxmlformats.org/officeDocument/2006/relationships/image" Target="../media/image55.wmf"/><Relationship Id="rId23" Type="http://schemas.openxmlformats.org/officeDocument/2006/relationships/image" Target="../media/image59.wmf"/><Relationship Id="rId28" Type="http://schemas.openxmlformats.org/officeDocument/2006/relationships/oleObject" Target="../embeddings/oleObject102.bin"/><Relationship Id="rId36" Type="http://schemas.openxmlformats.org/officeDocument/2006/relationships/oleObject" Target="../embeddings/oleObject106.bin"/><Relationship Id="rId10" Type="http://schemas.openxmlformats.org/officeDocument/2006/relationships/oleObject" Target="../embeddings/oleObject93.bin"/><Relationship Id="rId19" Type="http://schemas.openxmlformats.org/officeDocument/2006/relationships/image" Target="../media/image57.wmf"/><Relationship Id="rId31" Type="http://schemas.openxmlformats.org/officeDocument/2006/relationships/image" Target="../media/image63.wmf"/><Relationship Id="rId44" Type="http://schemas.openxmlformats.org/officeDocument/2006/relationships/oleObject" Target="../embeddings/oleObject110.bin"/><Relationship Id="rId4" Type="http://schemas.openxmlformats.org/officeDocument/2006/relationships/oleObject" Target="../embeddings/oleObject90.bin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95.bin"/><Relationship Id="rId22" Type="http://schemas.openxmlformats.org/officeDocument/2006/relationships/oleObject" Target="../embeddings/oleObject99.bin"/><Relationship Id="rId27" Type="http://schemas.openxmlformats.org/officeDocument/2006/relationships/image" Target="../media/image61.wmf"/><Relationship Id="rId30" Type="http://schemas.openxmlformats.org/officeDocument/2006/relationships/oleObject" Target="../embeddings/oleObject103.bin"/><Relationship Id="rId35" Type="http://schemas.openxmlformats.org/officeDocument/2006/relationships/image" Target="../media/image65.wmf"/><Relationship Id="rId43" Type="http://schemas.openxmlformats.org/officeDocument/2006/relationships/image" Target="../media/image4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Циклические процессы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563888" y="665401"/>
            <a:ext cx="55081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Процесс, начало и конец которого совпадают, называется циклическим. 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изображается на диаграмме процессов (например,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p-V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замкнутой кривой</a:t>
            </a:r>
          </a:p>
          <a:p>
            <a:pPr algn="just"/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можно пройти как по часовой, так и против часовой стрелки. 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можно разбить на несколько участков. Например, от точки 1 до точки 2 и от точки 2 до точки 1</a:t>
            </a:r>
          </a:p>
        </p:txBody>
      </p:sp>
      <p:pic>
        <p:nvPicPr>
          <p:cNvPr id="317442" name="Picture 2" descr="D:\documentsECLbureau\CondMatter\Molecule\LecturePPT\fig_im\fig_Carno_cycle_fu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01105"/>
            <a:ext cx="3240360" cy="269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95536" y="3370618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95536" y="598310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06184"/>
              </p:ext>
            </p:extLst>
          </p:nvPr>
        </p:nvGraphicFramePr>
        <p:xfrm>
          <a:off x="539552" y="577044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75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Picture 20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77044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359806"/>
              </p:ext>
            </p:extLst>
          </p:nvPr>
        </p:nvGraphicFramePr>
        <p:xfrm>
          <a:off x="2998614" y="2870944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76" name="Equation" r:id="rId7" imgW="152280" imgH="177480" progId="Equation.DSMT4">
                  <p:embed/>
                </p:oleObj>
              </mc:Choice>
              <mc:Fallback>
                <p:oleObj name="Equation" r:id="rId7" imgW="152280" imgH="177480" progId="Equation.DSMT4">
                  <p:embed/>
                  <p:pic>
                    <p:nvPicPr>
                      <p:cNvPr id="0" name="Picture 20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2870944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858343"/>
              </p:ext>
            </p:extLst>
          </p:nvPr>
        </p:nvGraphicFramePr>
        <p:xfrm>
          <a:off x="427435" y="2955015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77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Picture 20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2955015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>
          <a:xfrm flipV="1">
            <a:off x="971600" y="1267406"/>
            <a:ext cx="720080" cy="504056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862171" y="2708920"/>
            <a:ext cx="836455" cy="360040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75086" y="2428185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/>
          <p:nvPr/>
        </p:nvSpPr>
        <p:spPr>
          <a:xfrm>
            <a:off x="2799096" y="1772816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326279"/>
              </p:ext>
            </p:extLst>
          </p:nvPr>
        </p:nvGraphicFramePr>
        <p:xfrm>
          <a:off x="565150" y="2009775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78" name="Equation" r:id="rId11" imgW="88560" imgH="164880" progId="Equation.DSMT4">
                  <p:embed/>
                </p:oleObj>
              </mc:Choice>
              <mc:Fallback>
                <p:oleObj name="Equation" r:id="rId11" imgW="88560" imgH="164880" progId="Equation.DSMT4">
                  <p:embed/>
                  <p:pic>
                    <p:nvPicPr>
                      <p:cNvPr id="0" name="Picture 20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2009775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562366"/>
              </p:ext>
            </p:extLst>
          </p:nvPr>
        </p:nvGraphicFramePr>
        <p:xfrm>
          <a:off x="2987824" y="1330521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79" name="Equation" r:id="rId13" imgW="126720" imgH="164880" progId="Equation.DSMT4">
                  <p:embed/>
                </p:oleObj>
              </mc:Choice>
              <mc:Fallback>
                <p:oleObj name="Equation" r:id="rId13" imgW="126720" imgH="164880" progId="Equation.DSMT4">
                  <p:embed/>
                  <p:pic>
                    <p:nvPicPr>
                      <p:cNvPr id="0" name="Picture 20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330521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05335"/>
              </p:ext>
            </p:extLst>
          </p:nvPr>
        </p:nvGraphicFramePr>
        <p:xfrm>
          <a:off x="673100" y="3410768"/>
          <a:ext cx="349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80" name="Equation" r:id="rId15" imgW="152280" imgH="228600" progId="Equation.DSMT4">
                  <p:embed/>
                </p:oleObj>
              </mc:Choice>
              <mc:Fallback>
                <p:oleObj name="Equation" r:id="rId15" imgW="152280" imgH="228600" progId="Equation.DSMT4">
                  <p:embed/>
                  <p:pic>
                    <p:nvPicPr>
                      <p:cNvPr id="0" name="Picture 20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3410768"/>
                        <a:ext cx="349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712034"/>
              </p:ext>
            </p:extLst>
          </p:nvPr>
        </p:nvGraphicFramePr>
        <p:xfrm>
          <a:off x="2724150" y="3411538"/>
          <a:ext cx="3778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81" name="Equation" r:id="rId17" imgW="164880" imgH="228600" progId="Equation.DSMT4">
                  <p:embed/>
                </p:oleObj>
              </mc:Choice>
              <mc:Fallback>
                <p:oleObj name="Equation" r:id="rId17" imgW="164880" imgH="228600" progId="Equation.DSMT4">
                  <p:embed/>
                  <p:pic>
                    <p:nvPicPr>
                      <p:cNvPr id="0" name="Picture 20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411538"/>
                        <a:ext cx="377825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7"/>
          <p:cNvSpPr/>
          <p:nvPr/>
        </p:nvSpPr>
        <p:spPr>
          <a:xfrm>
            <a:off x="-36512" y="3813289"/>
            <a:ext cx="1871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Мин. объем</a:t>
            </a:r>
          </a:p>
        </p:txBody>
      </p:sp>
      <p:sp>
        <p:nvSpPr>
          <p:cNvPr id="35" name="Прямоугольник 37"/>
          <p:cNvSpPr/>
          <p:nvPr/>
        </p:nvSpPr>
        <p:spPr>
          <a:xfrm>
            <a:off x="1763688" y="3818853"/>
            <a:ext cx="1989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Макс. объем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25760" y="6051228"/>
            <a:ext cx="8856984" cy="400110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После совершения цикла система возвращается в исходное состояние.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7"/>
          <p:cNvSpPr/>
          <p:nvPr/>
        </p:nvSpPr>
        <p:spPr>
          <a:xfrm>
            <a:off x="107504" y="4645585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каждой точке цикла температура определяется уравнением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состояния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V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,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= 0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 вообще говоря меняется от точке к точке.  Температура обеспечивается тепловым контактом с соответствующими термостатами, которых в общем случае должно быть бесконечно много </a:t>
            </a:r>
          </a:p>
        </p:txBody>
      </p:sp>
    </p:spTree>
    <p:extLst>
      <p:ext uri="{BB962C8B-B14F-4D97-AF65-F5344CB8AC3E}">
        <p14:creationId xmlns:p14="http://schemas.microsoft.com/office/powerpoint/2010/main" val="11704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КПД обратимого цикла Карно 2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948508"/>
              </p:ext>
            </p:extLst>
          </p:nvPr>
        </p:nvGraphicFramePr>
        <p:xfrm>
          <a:off x="1403648" y="908720"/>
          <a:ext cx="5386388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3" name="Equation" r:id="rId3" imgW="2565360" imgH="469800" progId="Equation.DSMT4">
                  <p:embed/>
                </p:oleObj>
              </mc:Choice>
              <mc:Fallback>
                <p:oleObj name="Equation" r:id="rId3" imgW="2565360" imgH="469800" progId="Equation.DSMT4">
                  <p:embed/>
                  <p:pic>
                    <p:nvPicPr>
                      <p:cNvPr id="0" name="Picture 13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908720"/>
                        <a:ext cx="5386388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360041" y="2492896"/>
            <a:ext cx="755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Т.к.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2555776" y="2432618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125772"/>
              </p:ext>
            </p:extLst>
          </p:nvPr>
        </p:nvGraphicFramePr>
        <p:xfrm>
          <a:off x="1135249" y="2238926"/>
          <a:ext cx="10953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4" name="Equation" r:id="rId5" imgW="520474" imgH="431613" progId="Equation.DSMT4">
                  <p:embed/>
                </p:oleObj>
              </mc:Choice>
              <mc:Fallback>
                <p:oleObj name="Equation" r:id="rId5" imgW="520474" imgH="431613" progId="Equation.DSMT4">
                  <p:embed/>
                  <p:pic>
                    <p:nvPicPr>
                      <p:cNvPr id="0" name="Picture 13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5249" y="2238926"/>
                        <a:ext cx="109537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4531938"/>
              </p:ext>
            </p:extLst>
          </p:nvPr>
        </p:nvGraphicFramePr>
        <p:xfrm>
          <a:off x="3395017" y="2185745"/>
          <a:ext cx="37941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5" name="Equation" r:id="rId7" imgW="1803240" imgH="482400" progId="Equation.DSMT4">
                  <p:embed/>
                </p:oleObj>
              </mc:Choice>
              <mc:Fallback>
                <p:oleObj name="Equation" r:id="rId7" imgW="1803240" imgH="482400" progId="Equation.DSMT4">
                  <p:embed/>
                  <p:pic>
                    <p:nvPicPr>
                      <p:cNvPr id="0" name="Picture 13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5017" y="2185745"/>
                        <a:ext cx="3794125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493820"/>
              </p:ext>
            </p:extLst>
          </p:nvPr>
        </p:nvGraphicFramePr>
        <p:xfrm>
          <a:off x="827584" y="3429000"/>
          <a:ext cx="6507163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6" name="Equation" r:id="rId9" imgW="3098520" imgH="469800" progId="Equation.DSMT4">
                  <p:embed/>
                </p:oleObj>
              </mc:Choice>
              <mc:Fallback>
                <p:oleObj name="Equation" r:id="rId9" imgW="3098520" imgH="469800" progId="Equation.DSMT4">
                  <p:embed/>
                  <p:pic>
                    <p:nvPicPr>
                      <p:cNvPr id="0" name="Picture 13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429000"/>
                        <a:ext cx="6507163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89936"/>
              </p:ext>
            </p:extLst>
          </p:nvPr>
        </p:nvGraphicFramePr>
        <p:xfrm>
          <a:off x="344719" y="4437112"/>
          <a:ext cx="1368576" cy="949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7" name="Equation" r:id="rId11" imgW="622080" imgH="431640" progId="Equation.DSMT4">
                  <p:embed/>
                </p:oleObj>
              </mc:Choice>
              <mc:Fallback>
                <p:oleObj name="Equation" r:id="rId11" imgW="622080" imgH="431640" progId="Equation.DSMT4">
                  <p:embed/>
                  <p:pic>
                    <p:nvPicPr>
                      <p:cNvPr id="0" name="Picture 13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719" y="4437112"/>
                        <a:ext cx="1368576" cy="949608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1907705" y="458112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Формула справедлива только для обратимого цикла Карно.</a:t>
            </a:r>
          </a:p>
          <a:p>
            <a:pPr algn="just"/>
            <a:r>
              <a:rPr lang="en-US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обозначает температуру по идеально-газовому термометру.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1907704" y="5602014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Формула для КПД показывает, что не может быть КПД, большего единицы, но не исключает, возможности его равенства единице Например, если 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бы было возможно</a:t>
            </a:r>
            <a:r>
              <a:rPr lang="en-US" dirty="0">
                <a:latin typeface="Arial" pitchFamily="34" charset="0"/>
                <a:cs typeface="Arial" pitchFamily="34" charset="0"/>
              </a:rPr>
              <a:t>:</a:t>
            </a: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767531"/>
              </p:ext>
            </p:extLst>
          </p:nvPr>
        </p:nvGraphicFramePr>
        <p:xfrm>
          <a:off x="289795" y="5589240"/>
          <a:ext cx="1477962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8" name="Equation" r:id="rId13" imgW="672840" imgH="444240" progId="Equation.DSMT4">
                  <p:embed/>
                </p:oleObj>
              </mc:Choice>
              <mc:Fallback>
                <p:oleObj name="Equation" r:id="rId13" imgW="672840" imgH="44424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95" y="5589240"/>
                        <a:ext cx="1477962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794903"/>
              </p:ext>
            </p:extLst>
          </p:nvPr>
        </p:nvGraphicFramePr>
        <p:xfrm>
          <a:off x="8102004" y="6089088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9" name="Equation" r:id="rId15" imgW="457200" imgH="228600" progId="Equation.DSMT4">
                  <p:embed/>
                </p:oleObj>
              </mc:Choice>
              <mc:Fallback>
                <p:oleObj name="Equation" r:id="rId15" imgW="457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2004" y="6089088"/>
                        <a:ext cx="914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841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D:\documentsECLbureau\CondMatter\Molecule\LecturePPT\fig_im\William_Thomson_Lord_Kelvin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7485"/>
            <a:ext cx="2284551" cy="328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37"/>
          <p:cNvSpPr/>
          <p:nvPr/>
        </p:nvSpPr>
        <p:spPr>
          <a:xfrm>
            <a:off x="6444208" y="4509120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Томсон Вильям, лорд Кельвин (1824 - 1907)</a:t>
            </a:r>
          </a:p>
        </p:txBody>
      </p:sp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1187624" y="44624"/>
            <a:ext cx="653644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Формулировка Кельвина 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второго начала термодинамики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107504" y="1484784"/>
            <a:ext cx="61386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Невозможен  такой циклический процесс, единственным результатом которого является производство работы и обмен теплоты только с одним тепловым резервуаром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37"/>
          <p:cNvSpPr/>
          <p:nvPr/>
        </p:nvSpPr>
        <p:spPr>
          <a:xfrm>
            <a:off x="107504" y="5157192"/>
            <a:ext cx="8693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Принцип Кельвина фактически запрещает наличие тепловой машины с КПД, равным единице, т.е. вечного двигателя второго рода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77714" y="2887386"/>
            <a:ext cx="3168352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98468" y="3976199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Down Arrow 11"/>
          <p:cNvSpPr/>
          <p:nvPr/>
        </p:nvSpPr>
        <p:spPr>
          <a:xfrm>
            <a:off x="2542798" y="354838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2355452" y="4043992"/>
            <a:ext cx="812562" cy="844250"/>
            <a:chOff x="2964543" y="5018819"/>
            <a:chExt cx="812562" cy="844250"/>
          </a:xfrm>
        </p:grpSpPr>
        <p:sp>
          <p:nvSpPr>
            <p:cNvPr id="15" name="Circular Arrow 14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" name="Circular Arrow 15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473942"/>
              </p:ext>
            </p:extLst>
          </p:nvPr>
        </p:nvGraphicFramePr>
        <p:xfrm>
          <a:off x="2958460" y="3429000"/>
          <a:ext cx="474408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014" name="Equation" r:id="rId4" imgW="215640" imgH="228600" progId="Equation.DSMT4">
                  <p:embed/>
                </p:oleObj>
              </mc:Choice>
              <mc:Fallback>
                <p:oleObj name="Equation" r:id="rId4" imgW="215640" imgH="228600" progId="Equation.DSMT4">
                  <p:embed/>
                  <p:pic>
                    <p:nvPicPr>
                      <p:cNvPr id="0" name="Picture 10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8460" y="3429000"/>
                        <a:ext cx="474408" cy="502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714794"/>
              </p:ext>
            </p:extLst>
          </p:nvPr>
        </p:nvGraphicFramePr>
        <p:xfrm>
          <a:off x="3692664" y="3867482"/>
          <a:ext cx="335016" cy="362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015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10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664" y="3867482"/>
                        <a:ext cx="335016" cy="362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own Arrow 19"/>
          <p:cNvSpPr/>
          <p:nvPr/>
        </p:nvSpPr>
        <p:spPr>
          <a:xfrm rot="16200000">
            <a:off x="3718131" y="4088446"/>
            <a:ext cx="375750" cy="79208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699718"/>
              </p:ext>
            </p:extLst>
          </p:nvPr>
        </p:nvGraphicFramePr>
        <p:xfrm>
          <a:off x="4806106" y="2959803"/>
          <a:ext cx="10620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016" name="Equation" r:id="rId8" imgW="482400" imgH="228600" progId="Equation.DSMT4">
                  <p:embed/>
                </p:oleObj>
              </mc:Choice>
              <mc:Fallback>
                <p:oleObj name="Equation" r:id="rId8" imgW="482400" imgH="228600" progId="Equation.DSMT4">
                  <p:embed/>
                  <p:pic>
                    <p:nvPicPr>
                      <p:cNvPr id="0" name="Picture 10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6106" y="2959803"/>
                        <a:ext cx="10620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148448" y="5961474"/>
            <a:ext cx="8802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Слово «циклический» в формулировке принципиально. Пример нециклического процесса с КПД = 1 – изотермическое расширение ИГ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05846" y="1012666"/>
            <a:ext cx="3572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Принцип Кельвина (1851 г.)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751466"/>
              </p:ext>
            </p:extLst>
          </p:nvPr>
        </p:nvGraphicFramePr>
        <p:xfrm>
          <a:off x="4650751" y="3551688"/>
          <a:ext cx="150971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017" name="Equation" r:id="rId10" imgW="685800" imgH="419040" progId="Equation.DSMT4">
                  <p:embed/>
                </p:oleObj>
              </mc:Choice>
              <mc:Fallback>
                <p:oleObj name="Equation" r:id="rId10" imgW="685800" imgH="419040" progId="Equation.DSMT4">
                  <p:embed/>
                  <p:pic>
                    <p:nvPicPr>
                      <p:cNvPr id="0" name="Picture 1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0751" y="3551688"/>
                        <a:ext cx="1509712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8063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-180528" y="44624"/>
            <a:ext cx="972108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Формулировка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второго начала термодинамики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26107" y="936016"/>
            <a:ext cx="3531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Принцип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(1850 г.)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107504" y="1308830"/>
            <a:ext cx="61386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Невозможен  такой циклический процесс, единственным результатом которого является передача теплоты от менее нагретого тела к более нагретому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8706" name="Picture 2" descr="D:\documentsECLbureau\CondMatter\Molecule\LecturePPT\fig_im\Clausius_Rudolf_Immanuel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84" y="908720"/>
            <a:ext cx="2619375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37"/>
          <p:cNvSpPr/>
          <p:nvPr/>
        </p:nvSpPr>
        <p:spPr>
          <a:xfrm>
            <a:off x="6246119" y="5290220"/>
            <a:ext cx="27903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1600" dirty="0">
                <a:latin typeface="Arial" pitchFamily="34" charset="0"/>
                <a:cs typeface="Arial" pitchFamily="34" charset="0"/>
              </a:rPr>
              <a:t>Рудольф Юлиус Эмануэль Кла́узиус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(1822 - 1888)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57485" y="2704277"/>
            <a:ext cx="3168352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77348" y="5238586"/>
            <a:ext cx="316835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78239" y="3760175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Down Arrow 12"/>
          <p:cNvSpPr/>
          <p:nvPr/>
        </p:nvSpPr>
        <p:spPr>
          <a:xfrm>
            <a:off x="2561204" y="481187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Down Arrow 13"/>
          <p:cNvSpPr/>
          <p:nvPr/>
        </p:nvSpPr>
        <p:spPr>
          <a:xfrm rot="10800000">
            <a:off x="2546053" y="3346073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Group 14"/>
          <p:cNvGrpSpPr/>
          <p:nvPr/>
        </p:nvGrpSpPr>
        <p:grpSpPr>
          <a:xfrm>
            <a:off x="2335223" y="3827968"/>
            <a:ext cx="812562" cy="844250"/>
            <a:chOff x="2964543" y="5018819"/>
            <a:chExt cx="812562" cy="844250"/>
          </a:xfrm>
        </p:grpSpPr>
        <p:sp>
          <p:nvSpPr>
            <p:cNvPr id="16" name="Circular Arrow 15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Circular Arrow 16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745697"/>
              </p:ext>
            </p:extLst>
          </p:nvPr>
        </p:nvGraphicFramePr>
        <p:xfrm>
          <a:off x="2938231" y="3212976"/>
          <a:ext cx="474408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0584" name="Equation" r:id="rId5" imgW="215640" imgH="228600" progId="Equation.DSMT4">
                  <p:embed/>
                </p:oleObj>
              </mc:Choice>
              <mc:Fallback>
                <p:oleObj name="Equation" r:id="rId5" imgW="215640" imgH="228600" progId="Equation.DSMT4">
                  <p:embed/>
                  <p:pic>
                    <p:nvPicPr>
                      <p:cNvPr id="0" name="Picture 1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231" y="3212976"/>
                        <a:ext cx="474408" cy="502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802246"/>
              </p:ext>
            </p:extLst>
          </p:nvPr>
        </p:nvGraphicFramePr>
        <p:xfrm>
          <a:off x="2959203" y="4680432"/>
          <a:ext cx="474408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0585" name="Equation" r:id="rId7" imgW="215640" imgH="228600" progId="Equation.DSMT4">
                  <p:embed/>
                </p:oleObj>
              </mc:Choice>
              <mc:Fallback>
                <p:oleObj name="Equation" r:id="rId7" imgW="215640" imgH="228600" progId="Equation.DSMT4">
                  <p:embed/>
                  <p:pic>
                    <p:nvPicPr>
                      <p:cNvPr id="0" name="Picture 13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9203" y="4680432"/>
                        <a:ext cx="474408" cy="502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845212"/>
              </p:ext>
            </p:extLst>
          </p:nvPr>
        </p:nvGraphicFramePr>
        <p:xfrm>
          <a:off x="4037541" y="3565706"/>
          <a:ext cx="836612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0586" name="Equation" r:id="rId9" imgW="380880" imgH="177480" progId="Equation.DSMT4">
                  <p:embed/>
                </p:oleObj>
              </mc:Choice>
              <mc:Fallback>
                <p:oleObj name="Equation" r:id="rId9" imgW="380880" imgH="177480" progId="Equation.DSMT4">
                  <p:embed/>
                  <p:pic>
                    <p:nvPicPr>
                      <p:cNvPr id="0" name="Picture 1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7541" y="3565706"/>
                        <a:ext cx="836612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124775"/>
              </p:ext>
            </p:extLst>
          </p:nvPr>
        </p:nvGraphicFramePr>
        <p:xfrm>
          <a:off x="3789101" y="4137809"/>
          <a:ext cx="145256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0587" name="Equation" r:id="rId11" imgW="660240" imgH="279360" progId="Equation.DSMT4">
                  <p:embed/>
                </p:oleObj>
              </mc:Choice>
              <mc:Fallback>
                <p:oleObj name="Equation" r:id="rId11" imgW="660240" imgH="279360" progId="Equation.DSMT4">
                  <p:embed/>
                  <p:pic>
                    <p:nvPicPr>
                      <p:cNvPr id="0" name="Picture 1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9101" y="4137809"/>
                        <a:ext cx="1452562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-36512" y="5797713"/>
            <a:ext cx="9252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Эта формулировка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почти очевидна: никто никогда не видел, чтобы какое-то количество теплоты само собой перешло от менее нагретого тела, которое охладилось,  к более нагретому, которое от этого сильнее нагрелось  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448081"/>
              </p:ext>
            </p:extLst>
          </p:nvPr>
        </p:nvGraphicFramePr>
        <p:xfrm>
          <a:off x="533400" y="4009250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0588" name="Equation" r:id="rId13" imgW="419040" imgH="228600" progId="Equation.DSMT4">
                  <p:embed/>
                </p:oleObj>
              </mc:Choice>
              <mc:Fallback>
                <p:oleObj name="Equation" r:id="rId13" imgW="419040" imgH="228600" progId="Equation.DSMT4">
                  <p:embed/>
                  <p:pic>
                    <p:nvPicPr>
                      <p:cNvPr id="0" name="Picture 1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009250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115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Эквивалентность формулировок </a:t>
            </a:r>
          </a:p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 Кельвина 1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501719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2842" y="4246818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97382" y="2768407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Down Arrow 7"/>
          <p:cNvSpPr/>
          <p:nvPr/>
        </p:nvSpPr>
        <p:spPr>
          <a:xfrm>
            <a:off x="1565196" y="3797725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Down Arrow 8"/>
          <p:cNvSpPr/>
          <p:nvPr/>
        </p:nvSpPr>
        <p:spPr>
          <a:xfrm rot="10800000">
            <a:off x="1554220" y="225026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354366" y="2836200"/>
            <a:ext cx="812562" cy="844250"/>
            <a:chOff x="2964543" y="5018819"/>
            <a:chExt cx="812562" cy="844250"/>
          </a:xfrm>
        </p:grpSpPr>
        <p:sp>
          <p:nvSpPr>
            <p:cNvPr id="11" name="Circular Arrow 10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Circular Arrow 11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70737"/>
              </p:ext>
            </p:extLst>
          </p:nvPr>
        </p:nvGraphicFramePr>
        <p:xfrm>
          <a:off x="1956109" y="2178690"/>
          <a:ext cx="53181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35" name="Equation" r:id="rId3" imgW="241200" imgH="253800" progId="Equation.DSMT4">
                  <p:embed/>
                </p:oleObj>
              </mc:Choice>
              <mc:Fallback>
                <p:oleObj name="Equation" r:id="rId3" imgW="241200" imgH="253800" progId="Equation.DSMT4">
                  <p:embed/>
                  <p:pic>
                    <p:nvPicPr>
                      <p:cNvPr id="0" name="Picture 20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109" y="2178690"/>
                        <a:ext cx="531812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442354"/>
              </p:ext>
            </p:extLst>
          </p:nvPr>
        </p:nvGraphicFramePr>
        <p:xfrm>
          <a:off x="1976746" y="3707000"/>
          <a:ext cx="53022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36" name="Equation" r:id="rId5" imgW="241200" imgH="253800" progId="Equation.DSMT4">
                  <p:embed/>
                </p:oleObj>
              </mc:Choice>
              <mc:Fallback>
                <p:oleObj name="Equation" r:id="rId5" imgW="241200" imgH="253800" progId="Equation.DSMT4">
                  <p:embed/>
                  <p:pic>
                    <p:nvPicPr>
                      <p:cNvPr id="0" name="Picture 20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746" y="3707000"/>
                        <a:ext cx="530225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409149"/>
              </p:ext>
            </p:extLst>
          </p:nvPr>
        </p:nvGraphicFramePr>
        <p:xfrm>
          <a:off x="222399" y="2239151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37" name="Equation" r:id="rId7" imgW="419040" imgH="228600" progId="Equation.DSMT4">
                  <p:embed/>
                </p:oleObj>
              </mc:Choice>
              <mc:Fallback>
                <p:oleObj name="Equation" r:id="rId7" imgW="419040" imgH="228600" progId="Equation.DSMT4">
                  <p:embed/>
                  <p:pic>
                    <p:nvPicPr>
                      <p:cNvPr id="0" name="Picture 20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99" y="2239151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346091" y="980728"/>
            <a:ext cx="7058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Доказательство от противного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сначала 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одну сторону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37"/>
          <p:cNvSpPr/>
          <p:nvPr/>
        </p:nvSpPr>
        <p:spPr>
          <a:xfrm>
            <a:off x="107504" y="4913097"/>
            <a:ext cx="8928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1) Пусть возможен процесс по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Клазуиусу</a:t>
            </a:r>
            <a:r>
              <a:rPr lang="ru-RU" dirty="0">
                <a:latin typeface="Arial" pitchFamily="34" charset="0"/>
                <a:cs typeface="Arial" pitchFamily="34" charset="0"/>
              </a:rPr>
              <a:t>, тогда с помощью него осуществляется передача количества теплоты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от холодильника к нагревателю.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59832" y="2742389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Group 20"/>
          <p:cNvGrpSpPr/>
          <p:nvPr/>
        </p:nvGrpSpPr>
        <p:grpSpPr>
          <a:xfrm>
            <a:off x="3216816" y="2810182"/>
            <a:ext cx="812562" cy="844250"/>
            <a:chOff x="2964543" y="5018819"/>
            <a:chExt cx="812562" cy="844250"/>
          </a:xfrm>
        </p:grpSpPr>
        <p:sp>
          <p:nvSpPr>
            <p:cNvPr id="22" name="Circular Arrow 21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3" name="Circular Arrow 22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4" name="Down Arrow 23"/>
          <p:cNvSpPr/>
          <p:nvPr/>
        </p:nvSpPr>
        <p:spPr>
          <a:xfrm rot="10800000">
            <a:off x="3391511" y="225968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Down Arrow 24"/>
          <p:cNvSpPr/>
          <p:nvPr/>
        </p:nvSpPr>
        <p:spPr>
          <a:xfrm>
            <a:off x="3427646" y="3760095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897921"/>
              </p:ext>
            </p:extLst>
          </p:nvPr>
        </p:nvGraphicFramePr>
        <p:xfrm>
          <a:off x="3835400" y="2132013"/>
          <a:ext cx="53181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38" name="Equation" r:id="rId9" imgW="241200" imgH="253800" progId="Equation.DSMT4">
                  <p:embed/>
                </p:oleObj>
              </mc:Choice>
              <mc:Fallback>
                <p:oleObj name="Equation" r:id="rId9" imgW="241200" imgH="253800" progId="Equation.DSMT4">
                  <p:embed/>
                  <p:pic>
                    <p:nvPicPr>
                      <p:cNvPr id="0" name="Picture 20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400" y="2132013"/>
                        <a:ext cx="531813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286937"/>
              </p:ext>
            </p:extLst>
          </p:nvPr>
        </p:nvGraphicFramePr>
        <p:xfrm>
          <a:off x="4392240" y="2488213"/>
          <a:ext cx="184150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39" name="Equation" r:id="rId11" imgW="838080" imgH="253800" progId="Equation.DSMT4">
                  <p:embed/>
                </p:oleObj>
              </mc:Choice>
              <mc:Fallback>
                <p:oleObj name="Equation" r:id="rId11" imgW="838080" imgH="253800" progId="Equation.DSMT4">
                  <p:embed/>
                  <p:pic>
                    <p:nvPicPr>
                      <p:cNvPr id="0" name="Picture 20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240" y="2488213"/>
                        <a:ext cx="184150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Down Arrow 27"/>
          <p:cNvSpPr/>
          <p:nvPr/>
        </p:nvSpPr>
        <p:spPr>
          <a:xfrm rot="16200000">
            <a:off x="4355573" y="3093823"/>
            <a:ext cx="375750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57634"/>
              </p:ext>
            </p:extLst>
          </p:nvPr>
        </p:nvGraphicFramePr>
        <p:xfrm>
          <a:off x="3881438" y="3698875"/>
          <a:ext cx="5603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40" name="Equation" r:id="rId13" imgW="253800" imgH="253800" progId="Equation.DSMT4">
                  <p:embed/>
                </p:oleObj>
              </mc:Choice>
              <mc:Fallback>
                <p:oleObj name="Equation" r:id="rId13" imgW="253800" imgH="253800" progId="Equation.DSMT4">
                  <p:embed/>
                  <p:pic>
                    <p:nvPicPr>
                      <p:cNvPr id="0" name="Picture 2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438" y="3698875"/>
                        <a:ext cx="560387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6849178" y="2717535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Group 31"/>
          <p:cNvGrpSpPr/>
          <p:nvPr/>
        </p:nvGrpSpPr>
        <p:grpSpPr>
          <a:xfrm>
            <a:off x="7006162" y="2785328"/>
            <a:ext cx="812562" cy="844250"/>
            <a:chOff x="2964543" y="5018819"/>
            <a:chExt cx="812562" cy="844250"/>
          </a:xfrm>
        </p:grpSpPr>
        <p:sp>
          <p:nvSpPr>
            <p:cNvPr id="33" name="Circular Arrow 32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Circular Arrow 33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8" name="Down Arrow 37"/>
          <p:cNvSpPr/>
          <p:nvPr/>
        </p:nvSpPr>
        <p:spPr>
          <a:xfrm rot="16200000">
            <a:off x="8144919" y="3068969"/>
            <a:ext cx="375750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051594"/>
              </p:ext>
            </p:extLst>
          </p:nvPr>
        </p:nvGraphicFramePr>
        <p:xfrm>
          <a:off x="7688269" y="3683930"/>
          <a:ext cx="1289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41" name="Equation" r:id="rId15" imgW="583920" imgH="253800" progId="Equation.DSMT4">
                  <p:embed/>
                </p:oleObj>
              </mc:Choice>
              <mc:Fallback>
                <p:oleObj name="Equation" r:id="rId15" imgW="583920" imgH="253800" progId="Equation.DSMT4">
                  <p:embed/>
                  <p:pic>
                    <p:nvPicPr>
                      <p:cNvPr id="0" name="Picture 2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8269" y="3683930"/>
                        <a:ext cx="128905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472342"/>
              </p:ext>
            </p:extLst>
          </p:nvPr>
        </p:nvGraphicFramePr>
        <p:xfrm>
          <a:off x="7214022" y="2131130"/>
          <a:ext cx="184150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42" name="Equation" r:id="rId17" imgW="838080" imgH="253800" progId="Equation.DSMT4">
                  <p:embed/>
                </p:oleObj>
              </mc:Choice>
              <mc:Fallback>
                <p:oleObj name="Equation" r:id="rId17" imgW="838080" imgH="253800" progId="Equation.DSMT4">
                  <p:embed/>
                  <p:pic>
                    <p:nvPicPr>
                      <p:cNvPr id="0" name="Picture 2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4022" y="2131130"/>
                        <a:ext cx="184150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Down Arrow 41"/>
          <p:cNvSpPr/>
          <p:nvPr/>
        </p:nvSpPr>
        <p:spPr>
          <a:xfrm>
            <a:off x="7216992" y="3783708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37"/>
          <p:cNvSpPr/>
          <p:nvPr/>
        </p:nvSpPr>
        <p:spPr>
          <a:xfrm>
            <a:off x="107503" y="5517232"/>
            <a:ext cx="8928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2) Одновременно работает другая тепловая машина, которая забирает теплоту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от нагревателя, отдает теплоту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Q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2 </a:t>
            </a:r>
            <a:r>
              <a:rPr lang="ru-RU" dirty="0">
                <a:latin typeface="Arial" pitchFamily="34" charset="0"/>
                <a:cs typeface="Arial" pitchFamily="34" charset="0"/>
              </a:rPr>
              <a:t> холодильнику,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еще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производит работу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37"/>
          <p:cNvSpPr/>
          <p:nvPr/>
        </p:nvSpPr>
        <p:spPr>
          <a:xfrm>
            <a:off x="134800" y="6167045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3) </a:t>
            </a:r>
            <a:r>
              <a:rPr lang="ru-RU" dirty="0">
                <a:latin typeface="Arial" pitchFamily="34" charset="0"/>
                <a:cs typeface="Arial" pitchFamily="34" charset="0"/>
              </a:rPr>
              <a:t>Вместе это эквивалентно тому, что состояние нагревателя не меняется, а работа совершает только за счет теплоты, полученной от холодильника.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Equal 44"/>
          <p:cNvSpPr/>
          <p:nvPr/>
        </p:nvSpPr>
        <p:spPr>
          <a:xfrm>
            <a:off x="5220072" y="3103970"/>
            <a:ext cx="1075150" cy="517634"/>
          </a:xfrm>
          <a:prstGeom prst="mathEqual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603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Эквивалентность формулировок </a:t>
            </a:r>
          </a:p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и Кельвина 2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501719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6490" y="4246818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575784"/>
              </p:ext>
            </p:extLst>
          </p:nvPr>
        </p:nvGraphicFramePr>
        <p:xfrm>
          <a:off x="222399" y="2239151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754" name="Equation" r:id="rId3" imgW="419040" imgH="228600" progId="Equation.DSMT4">
                  <p:embed/>
                </p:oleObj>
              </mc:Choice>
              <mc:Fallback>
                <p:oleObj name="Equation" r:id="rId3" imgW="419040" imgH="228600" progId="Equation.DSMT4">
                  <p:embed/>
                  <p:pic>
                    <p:nvPicPr>
                      <p:cNvPr id="0" name="Picture 1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99" y="2239151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346091" y="980728"/>
            <a:ext cx="61386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Доказательство от противного, в другую сторону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60083" y="2666663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Group 28"/>
          <p:cNvGrpSpPr/>
          <p:nvPr/>
        </p:nvGrpSpPr>
        <p:grpSpPr>
          <a:xfrm>
            <a:off x="1517067" y="2734456"/>
            <a:ext cx="812562" cy="844250"/>
            <a:chOff x="2964543" y="5018819"/>
            <a:chExt cx="812562" cy="844250"/>
          </a:xfrm>
        </p:grpSpPr>
        <p:sp>
          <p:nvSpPr>
            <p:cNvPr id="30" name="Circular Arrow 29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1" name="Circular Arrow 30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955635"/>
              </p:ext>
            </p:extLst>
          </p:nvPr>
        </p:nvGraphicFramePr>
        <p:xfrm>
          <a:off x="2576513" y="3633788"/>
          <a:ext cx="531812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755" name="Equation" r:id="rId5" imgW="241200" imgH="253800" progId="Equation.DSMT4">
                  <p:embed/>
                </p:oleObj>
              </mc:Choice>
              <mc:Fallback>
                <p:oleObj name="Equation" r:id="rId5" imgW="241200" imgH="253800" progId="Equation.DSMT4">
                  <p:embed/>
                  <p:pic>
                    <p:nvPicPr>
                      <p:cNvPr id="0" name="Picture 12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6513" y="3633788"/>
                        <a:ext cx="531812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01592"/>
              </p:ext>
            </p:extLst>
          </p:nvPr>
        </p:nvGraphicFramePr>
        <p:xfrm>
          <a:off x="3448804" y="2246298"/>
          <a:ext cx="10890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756" name="Equation" r:id="rId7" imgW="495000" imgH="253800" progId="Equation.DSMT4">
                  <p:embed/>
                </p:oleObj>
              </mc:Choice>
              <mc:Fallback>
                <p:oleObj name="Equation" r:id="rId7" imgW="495000" imgH="253800" progId="Equation.DSMT4">
                  <p:embed/>
                  <p:pic>
                    <p:nvPicPr>
                      <p:cNvPr id="0" name="Picture 1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804" y="2246298"/>
                        <a:ext cx="108902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Down Arrow 34"/>
          <p:cNvSpPr/>
          <p:nvPr/>
        </p:nvSpPr>
        <p:spPr>
          <a:xfrm>
            <a:off x="1727897" y="373283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Bent Arrow 37"/>
          <p:cNvSpPr/>
          <p:nvPr/>
        </p:nvSpPr>
        <p:spPr>
          <a:xfrm rot="16200000">
            <a:off x="2623981" y="2360577"/>
            <a:ext cx="863951" cy="704593"/>
          </a:xfrm>
          <a:prstGeom prst="bentArrow">
            <a:avLst/>
          </a:prstGeom>
          <a:solidFill>
            <a:srgbClr val="00B050"/>
          </a:solidFill>
          <a:ln>
            <a:solidFill>
              <a:schemeClr val="tx1"/>
            </a:solidFill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84168" y="2741993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Down Arrow 41"/>
          <p:cNvSpPr/>
          <p:nvPr/>
        </p:nvSpPr>
        <p:spPr>
          <a:xfrm>
            <a:off x="6451982" y="377131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Down Arrow 42"/>
          <p:cNvSpPr/>
          <p:nvPr/>
        </p:nvSpPr>
        <p:spPr>
          <a:xfrm rot="10800000">
            <a:off x="6467133" y="222384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4" name="Group 43"/>
          <p:cNvGrpSpPr/>
          <p:nvPr/>
        </p:nvGrpSpPr>
        <p:grpSpPr>
          <a:xfrm>
            <a:off x="6241152" y="2809786"/>
            <a:ext cx="812562" cy="844250"/>
            <a:chOff x="2964543" y="5018819"/>
            <a:chExt cx="812562" cy="844250"/>
          </a:xfrm>
        </p:grpSpPr>
        <p:sp>
          <p:nvSpPr>
            <p:cNvPr id="45" name="Circular Arrow 44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6" name="Circular Arrow 45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116206"/>
              </p:ext>
            </p:extLst>
          </p:nvPr>
        </p:nvGraphicFramePr>
        <p:xfrm>
          <a:off x="6910159" y="2093861"/>
          <a:ext cx="53181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757" name="Equation" r:id="rId9" imgW="241200" imgH="253800" progId="Equation.DSMT4">
                  <p:embed/>
                </p:oleObj>
              </mc:Choice>
              <mc:Fallback>
                <p:oleObj name="Equation" r:id="rId9" imgW="241200" imgH="253800" progId="Equation.DSMT4">
                  <p:embed/>
                  <p:pic>
                    <p:nvPicPr>
                      <p:cNvPr id="0" name="Picture 12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159" y="2093861"/>
                        <a:ext cx="531812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850796"/>
              </p:ext>
            </p:extLst>
          </p:nvPr>
        </p:nvGraphicFramePr>
        <p:xfrm>
          <a:off x="6922095" y="3680586"/>
          <a:ext cx="53022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758" name="Equation" r:id="rId11" imgW="241200" imgH="253800" progId="Equation.DSMT4">
                  <p:embed/>
                </p:oleObj>
              </mc:Choice>
              <mc:Fallback>
                <p:oleObj name="Equation" r:id="rId11" imgW="241200" imgH="253800" progId="Equation.DSMT4">
                  <p:embed/>
                  <p:pic>
                    <p:nvPicPr>
                      <p:cNvPr id="0" name="Picture 12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2095" y="3680586"/>
                        <a:ext cx="530225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Equal 48"/>
          <p:cNvSpPr/>
          <p:nvPr/>
        </p:nvSpPr>
        <p:spPr>
          <a:xfrm>
            <a:off x="4526376" y="2984826"/>
            <a:ext cx="1075150" cy="517634"/>
          </a:xfrm>
          <a:prstGeom prst="mathEqual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Прямоугольник 37"/>
          <p:cNvSpPr/>
          <p:nvPr/>
        </p:nvSpPr>
        <p:spPr>
          <a:xfrm>
            <a:off x="0" y="4913097"/>
            <a:ext cx="903649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AutoNum type="arabicParenR"/>
            </a:pPr>
            <a:r>
              <a:rPr lang="ru-RU" dirty="0">
                <a:latin typeface="Arial" pitchFamily="34" charset="0"/>
                <a:cs typeface="Arial" pitchFamily="34" charset="0"/>
              </a:rPr>
              <a:t>Пусть возможен вечный двигатель второго рода по Кельвину, который за счет теплоты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, полученной из холодильника, совершает равную ей работу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AutoNum type="arabicParenR"/>
            </a:pPr>
            <a:r>
              <a:rPr lang="ru-RU" dirty="0">
                <a:latin typeface="Arial" pitchFamily="34" charset="0"/>
                <a:cs typeface="Arial" pitchFamily="34" charset="0"/>
              </a:rPr>
              <a:t>Тогда полученную работу переведем в тепло при температуре нагревателя при помощи, например, трения. Вместе это эквивалентно процессу самопроизвольной передачи количества теплоты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от менее нагретого тела к более нагретому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35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-27384"/>
            <a:ext cx="76328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Холодильная машина и тепловой насос</a:t>
            </a:r>
          </a:p>
        </p:txBody>
      </p:sp>
      <p:sp>
        <p:nvSpPr>
          <p:cNvPr id="5" name="Rectangle 4"/>
          <p:cNvSpPr/>
          <p:nvPr/>
        </p:nvSpPr>
        <p:spPr>
          <a:xfrm>
            <a:off x="216000" y="912488"/>
            <a:ext cx="4093906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000" y="3657587"/>
            <a:ext cx="4062584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68830" y="2179176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Down Arrow 7"/>
          <p:cNvSpPr/>
          <p:nvPr/>
        </p:nvSpPr>
        <p:spPr>
          <a:xfrm>
            <a:off x="1536644" y="3208494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Down Arrow 8"/>
          <p:cNvSpPr/>
          <p:nvPr/>
        </p:nvSpPr>
        <p:spPr>
          <a:xfrm rot="10800000">
            <a:off x="1551795" y="1661030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275077" y="2238255"/>
            <a:ext cx="915434" cy="834052"/>
            <a:chOff x="2913806" y="5010105"/>
            <a:chExt cx="915434" cy="834052"/>
          </a:xfrm>
        </p:grpSpPr>
        <p:sp>
          <p:nvSpPr>
            <p:cNvPr id="11" name="Circular Arrow 10"/>
            <p:cNvSpPr/>
            <p:nvPr/>
          </p:nvSpPr>
          <p:spPr>
            <a:xfrm rot="20292841">
              <a:off x="2913806" y="5023371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Circular Arrow 11"/>
            <p:cNvSpPr/>
            <p:nvPr/>
          </p:nvSpPr>
          <p:spPr>
            <a:xfrm rot="9514601">
              <a:off x="3031829" y="5010105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810721"/>
              </p:ext>
            </p:extLst>
          </p:nvPr>
        </p:nvGraphicFramePr>
        <p:xfrm>
          <a:off x="1882775" y="1560513"/>
          <a:ext cx="1960563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75" name="Equation" r:id="rId3" imgW="888840" imgH="253800" progId="Equation.DSMT4">
                  <p:embed/>
                </p:oleObj>
              </mc:Choice>
              <mc:Fallback>
                <p:oleObj name="Equation" r:id="rId3" imgW="888840" imgH="253800" progId="Equation.DSMT4">
                  <p:embed/>
                  <p:pic>
                    <p:nvPicPr>
                      <p:cNvPr id="0" name="Picture 15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1560513"/>
                        <a:ext cx="1960563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884299"/>
              </p:ext>
            </p:extLst>
          </p:nvPr>
        </p:nvGraphicFramePr>
        <p:xfrm>
          <a:off x="1935163" y="3117873"/>
          <a:ext cx="557212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76" name="Equation" r:id="rId5" imgW="253800" imgH="253800" progId="Equation.DSMT4">
                  <p:embed/>
                </p:oleObj>
              </mc:Choice>
              <mc:Fallback>
                <p:oleObj name="Equation" r:id="rId5" imgW="253800" imgH="253800" progId="Equation.DSMT4">
                  <p:embed/>
                  <p:pic>
                    <p:nvPicPr>
                      <p:cNvPr id="0" name="Picture 15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5163" y="3117873"/>
                        <a:ext cx="557212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139763"/>
              </p:ext>
            </p:extLst>
          </p:nvPr>
        </p:nvGraphicFramePr>
        <p:xfrm>
          <a:off x="193847" y="1649920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77" name="Equation" r:id="rId7" imgW="419040" imgH="228600" progId="Equation.DSMT4">
                  <p:embed/>
                </p:oleObj>
              </mc:Choice>
              <mc:Fallback>
                <p:oleObj name="Equation" r:id="rId7" imgW="419040" imgH="228600" progId="Equation.DSMT4">
                  <p:embed/>
                  <p:pic>
                    <p:nvPicPr>
                      <p:cNvPr id="0" name="Picture 15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847" y="1649920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687768"/>
              </p:ext>
            </p:extLst>
          </p:nvPr>
        </p:nvGraphicFramePr>
        <p:xfrm>
          <a:off x="3258699" y="2474426"/>
          <a:ext cx="8096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78" name="Equation" r:id="rId9" imgW="368280" imgH="177480" progId="Equation.DSMT4">
                  <p:embed/>
                </p:oleObj>
              </mc:Choice>
              <mc:Fallback>
                <p:oleObj name="Equation" r:id="rId9" imgW="368280" imgH="177480" progId="Equation.DSMT4">
                  <p:embed/>
                  <p:pic>
                    <p:nvPicPr>
                      <p:cNvPr id="0" name="Picture 15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8699" y="2474426"/>
                        <a:ext cx="8096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Down Arrow 23"/>
          <p:cNvSpPr/>
          <p:nvPr/>
        </p:nvSpPr>
        <p:spPr>
          <a:xfrm rot="5400000">
            <a:off x="2655933" y="2385778"/>
            <a:ext cx="375750" cy="57606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7"/>
          <p:cNvSpPr/>
          <p:nvPr/>
        </p:nvSpPr>
        <p:spPr>
          <a:xfrm>
            <a:off x="4511817" y="836712"/>
            <a:ext cx="43806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Запуск тепловой машины производится в обратном направлении за счет работы внешних сил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A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7"/>
          <p:cNvSpPr/>
          <p:nvPr/>
        </p:nvSpPr>
        <p:spPr>
          <a:xfrm>
            <a:off x="4499992" y="2204864"/>
            <a:ext cx="4463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этом теплота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забирается от холодильника и в сумме с эквивалентным работе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A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количеством теплоты передается нагревателю  в виде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Q</a:t>
            </a:r>
            <a:r>
              <a:rPr lang="ru-RU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7"/>
          <p:cNvSpPr/>
          <p:nvPr/>
        </p:nvSpPr>
        <p:spPr>
          <a:xfrm>
            <a:off x="229374" y="4293096"/>
            <a:ext cx="87950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Результат: тело с меньшей температурой охлаждается, тело с большей температурой нагревается (но не самопроизвольно, а за счет работы!)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935405"/>
              </p:ext>
            </p:extLst>
          </p:nvPr>
        </p:nvGraphicFramePr>
        <p:xfrm>
          <a:off x="258763" y="5610225"/>
          <a:ext cx="5253037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79" name="Equation" r:id="rId11" imgW="2501640" imgH="469800" progId="Equation.DSMT4">
                  <p:embed/>
                </p:oleObj>
              </mc:Choice>
              <mc:Fallback>
                <p:oleObj name="Equation" r:id="rId11" imgW="2501640" imgH="469800" progId="Equation.DSMT4">
                  <p:embed/>
                  <p:pic>
                    <p:nvPicPr>
                      <p:cNvPr id="0" name="Picture 15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3" y="5610225"/>
                        <a:ext cx="5253037" cy="9858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4110F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021272"/>
              </p:ext>
            </p:extLst>
          </p:nvPr>
        </p:nvGraphicFramePr>
        <p:xfrm>
          <a:off x="6035027" y="5609927"/>
          <a:ext cx="285432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80" name="Equation" r:id="rId13" imgW="1358640" imgH="469800" progId="Equation.DSMT4">
                  <p:embed/>
                </p:oleObj>
              </mc:Choice>
              <mc:Fallback>
                <p:oleObj name="Equation" r:id="rId13" imgW="1358640" imgH="469800" progId="Equation.DSMT4">
                  <p:embed/>
                  <p:pic>
                    <p:nvPicPr>
                      <p:cNvPr id="0" name="Picture 15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027" y="5609927"/>
                        <a:ext cx="2854325" cy="987425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5191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Прямоугольник 37"/>
          <p:cNvSpPr/>
          <p:nvPr/>
        </p:nvSpPr>
        <p:spPr>
          <a:xfrm>
            <a:off x="1218614" y="5030404"/>
            <a:ext cx="3371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холодильной машины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37"/>
          <p:cNvSpPr/>
          <p:nvPr/>
        </p:nvSpPr>
        <p:spPr>
          <a:xfrm>
            <a:off x="6012160" y="5038432"/>
            <a:ext cx="3012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теплового насоса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419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-27384"/>
            <a:ext cx="76328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Первая теорема Карно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179512" y="836712"/>
            <a:ext cx="8568952" cy="707886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Вся обратимые машины, работающие по циклу Карно с данными нагревателем и холодильником, имеют одинаковый КПД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79512" y="2045746"/>
            <a:ext cx="8568952" cy="707886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обратимого цикла Карно не зависит от рабочего вещества и конструктивных особенностей цикла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2843808" y="1594320"/>
            <a:ext cx="352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 в иной формулировке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09" y="3345752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131" y="6090851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28671" y="4612440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Group 12"/>
          <p:cNvGrpSpPr/>
          <p:nvPr/>
        </p:nvGrpSpPr>
        <p:grpSpPr>
          <a:xfrm>
            <a:off x="1285655" y="4680233"/>
            <a:ext cx="812562" cy="844250"/>
            <a:chOff x="2964543" y="5018819"/>
            <a:chExt cx="812562" cy="844250"/>
          </a:xfrm>
        </p:grpSpPr>
        <p:sp>
          <p:nvSpPr>
            <p:cNvPr id="14" name="Circular Arrow 13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5" name="Circular Arrow 14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396007"/>
              </p:ext>
            </p:extLst>
          </p:nvPr>
        </p:nvGraphicFramePr>
        <p:xfrm>
          <a:off x="1939826" y="3963590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298" name="Equation" r:id="rId3" imgW="279360" imgH="279360" progId="Equation.DSMT4">
                  <p:embed/>
                </p:oleObj>
              </mc:Choice>
              <mc:Fallback>
                <p:oleObj name="Equation" r:id="rId3" imgW="279360" imgH="279360" progId="Equation.DSMT4">
                  <p:embed/>
                  <p:pic>
                    <p:nvPicPr>
                      <p:cNvPr id="0" name="Picture 32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826" y="3963590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364786"/>
              </p:ext>
            </p:extLst>
          </p:nvPr>
        </p:nvGraphicFramePr>
        <p:xfrm>
          <a:off x="153688" y="4083184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299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Picture 32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88" y="4083184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179512" y="2843644"/>
            <a:ext cx="8630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Доказательство от противного: пусть КПД одной машины больше КПД другой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48902" y="4561568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Group 20"/>
          <p:cNvGrpSpPr/>
          <p:nvPr/>
        </p:nvGrpSpPr>
        <p:grpSpPr>
          <a:xfrm>
            <a:off x="4405886" y="4629361"/>
            <a:ext cx="812562" cy="844250"/>
            <a:chOff x="2964543" y="5018819"/>
            <a:chExt cx="812562" cy="844250"/>
          </a:xfrm>
        </p:grpSpPr>
        <p:sp>
          <p:nvSpPr>
            <p:cNvPr id="22" name="Circular Arrow 21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3" name="Circular Arrow 22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4" name="Down Arrow 23"/>
          <p:cNvSpPr/>
          <p:nvPr/>
        </p:nvSpPr>
        <p:spPr>
          <a:xfrm rot="10800000">
            <a:off x="1496380" y="410206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Down Arrow 24"/>
          <p:cNvSpPr/>
          <p:nvPr/>
        </p:nvSpPr>
        <p:spPr>
          <a:xfrm>
            <a:off x="1494772" y="5679829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159292"/>
              </p:ext>
            </p:extLst>
          </p:nvPr>
        </p:nvGraphicFramePr>
        <p:xfrm>
          <a:off x="2843808" y="4535325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0" name="Equation" r:id="rId7" imgW="190440" imgH="228600" progId="Equation.DSMT4">
                  <p:embed/>
                </p:oleObj>
              </mc:Choice>
              <mc:Fallback>
                <p:oleObj name="Equation" r:id="rId7" imgW="190440" imgH="228600" progId="Equation.DSMT4">
                  <p:embed/>
                  <p:pic>
                    <p:nvPicPr>
                      <p:cNvPr id="0" name="Picture 32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535325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Down Arrow 27"/>
          <p:cNvSpPr/>
          <p:nvPr/>
        </p:nvSpPr>
        <p:spPr>
          <a:xfrm rot="16200000">
            <a:off x="5502874" y="4860297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Down Arrow 38"/>
          <p:cNvSpPr/>
          <p:nvPr/>
        </p:nvSpPr>
        <p:spPr>
          <a:xfrm rot="10800000">
            <a:off x="4611658" y="407389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484789"/>
              </p:ext>
            </p:extLst>
          </p:nvPr>
        </p:nvGraphicFramePr>
        <p:xfrm>
          <a:off x="1543050" y="4954816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1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0" name="Picture 32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3050" y="4954816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407030"/>
              </p:ext>
            </p:extLst>
          </p:nvPr>
        </p:nvGraphicFramePr>
        <p:xfrm>
          <a:off x="4699000" y="4843463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2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Picture 32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0" y="4843463"/>
                        <a:ext cx="279400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79518"/>
              </p:ext>
            </p:extLst>
          </p:nvPr>
        </p:nvGraphicFramePr>
        <p:xfrm>
          <a:off x="1979712" y="5547766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3" name="Equation" r:id="rId13" imgW="279360" imgH="279360" progId="Equation.DSMT4">
                  <p:embed/>
                </p:oleObj>
              </mc:Choice>
              <mc:Fallback>
                <p:oleObj name="Equation" r:id="rId13" imgW="279360" imgH="279360" progId="Equation.DSMT4">
                  <p:embed/>
                  <p:pic>
                    <p:nvPicPr>
                      <p:cNvPr id="0" name="Picture 3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547766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191183"/>
              </p:ext>
            </p:extLst>
          </p:nvPr>
        </p:nvGraphicFramePr>
        <p:xfrm>
          <a:off x="5003754" y="3914942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4" name="Equation" r:id="rId15" imgW="279360" imgH="279360" progId="Equation.DSMT4">
                  <p:embed/>
                </p:oleObj>
              </mc:Choice>
              <mc:Fallback>
                <p:oleObj name="Equation" r:id="rId15" imgW="279360" imgH="279360" progId="Equation.DSMT4">
                  <p:embed/>
                  <p:pic>
                    <p:nvPicPr>
                      <p:cNvPr id="0" name="Picture 32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754" y="3914942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329010"/>
              </p:ext>
            </p:extLst>
          </p:nvPr>
        </p:nvGraphicFramePr>
        <p:xfrm>
          <a:off x="5153859" y="5473313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5" name="Equation" r:id="rId17" imgW="279360" imgH="279360" progId="Equation.DSMT4">
                  <p:embed/>
                </p:oleObj>
              </mc:Choice>
              <mc:Fallback>
                <p:oleObj name="Equation" r:id="rId17" imgW="279360" imgH="279360" progId="Equation.DSMT4">
                  <p:embed/>
                  <p:pic>
                    <p:nvPicPr>
                      <p:cNvPr id="0" name="Picture 32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3859" y="5473313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Down Arrow 44"/>
          <p:cNvSpPr/>
          <p:nvPr/>
        </p:nvSpPr>
        <p:spPr>
          <a:xfrm>
            <a:off x="4446199" y="5640794"/>
            <a:ext cx="716783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Down Arrow 45"/>
          <p:cNvSpPr/>
          <p:nvPr/>
        </p:nvSpPr>
        <p:spPr>
          <a:xfrm rot="16200000">
            <a:off x="2424683" y="4820233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513669"/>
              </p:ext>
            </p:extLst>
          </p:nvPr>
        </p:nvGraphicFramePr>
        <p:xfrm>
          <a:off x="5930540" y="4492175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6" name="Equation" r:id="rId19" imgW="190440" imgH="228600" progId="Equation.DSMT4">
                  <p:embed/>
                </p:oleObj>
              </mc:Choice>
              <mc:Fallback>
                <p:oleObj name="Equation" r:id="rId19" imgW="190440" imgH="228600" progId="Equation.DSMT4">
                  <p:embed/>
                  <p:pic>
                    <p:nvPicPr>
                      <p:cNvPr id="0" name="Picture 32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0540" y="4492175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3860343"/>
              </p:ext>
            </p:extLst>
          </p:nvPr>
        </p:nvGraphicFramePr>
        <p:xfrm>
          <a:off x="6859091" y="4437112"/>
          <a:ext cx="14573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7" name="Equation" r:id="rId21" imgW="660240" imgH="279360" progId="Equation.DSMT4">
                  <p:embed/>
                </p:oleObj>
              </mc:Choice>
              <mc:Fallback>
                <p:oleObj name="Equation" r:id="rId21" imgW="660240" imgH="279360" progId="Equation.DSMT4">
                  <p:embed/>
                  <p:pic>
                    <p:nvPicPr>
                      <p:cNvPr id="0" name="Picture 3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9091" y="4437112"/>
                        <a:ext cx="145732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141598"/>
              </p:ext>
            </p:extLst>
          </p:nvPr>
        </p:nvGraphicFramePr>
        <p:xfrm>
          <a:off x="7069138" y="3970338"/>
          <a:ext cx="10366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8" name="Equation" r:id="rId23" imgW="469800" imgH="228600" progId="Equation.DSMT4">
                  <p:embed/>
                </p:oleObj>
              </mc:Choice>
              <mc:Fallback>
                <p:oleObj name="Equation" r:id="rId23" imgW="469800" imgH="228600" progId="Equation.DSMT4">
                  <p:embed/>
                  <p:pic>
                    <p:nvPicPr>
                      <p:cNvPr id="0" name="Picture 3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9138" y="3970338"/>
                        <a:ext cx="10366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741285"/>
              </p:ext>
            </p:extLst>
          </p:nvPr>
        </p:nvGraphicFramePr>
        <p:xfrm>
          <a:off x="6880008" y="5445224"/>
          <a:ext cx="14573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09" name="Equation" r:id="rId25" imgW="660240" imgH="279360" progId="Equation.DSMT4">
                  <p:embed/>
                </p:oleObj>
              </mc:Choice>
              <mc:Fallback>
                <p:oleObj name="Equation" r:id="rId25" imgW="660240" imgH="279360" progId="Equation.DSMT4">
                  <p:embed/>
                  <p:pic>
                    <p:nvPicPr>
                      <p:cNvPr id="0" name="Picture 32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008" y="5445224"/>
                        <a:ext cx="145732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205438"/>
              </p:ext>
            </p:extLst>
          </p:nvPr>
        </p:nvGraphicFramePr>
        <p:xfrm>
          <a:off x="7020272" y="5013176"/>
          <a:ext cx="108426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10" name="Equation" r:id="rId27" imgW="495000" imgH="228600" progId="Equation.DSMT4">
                  <p:embed/>
                </p:oleObj>
              </mc:Choice>
              <mc:Fallback>
                <p:oleObj name="Equation" r:id="rId27" imgW="495000" imgH="228600" progId="Equation.DSMT4">
                  <p:embed/>
                  <p:pic>
                    <p:nvPicPr>
                      <p:cNvPr id="0" name="Picture 32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5013176"/>
                        <a:ext cx="1084263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8594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123728" y="45486"/>
            <a:ext cx="439248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Первая теорема Карно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177" y="1872093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499" y="4617192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3138781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624528" y="3206574"/>
            <a:ext cx="812562" cy="844250"/>
            <a:chOff x="2964543" y="5018819"/>
            <a:chExt cx="812562" cy="844250"/>
          </a:xfrm>
        </p:grpSpPr>
        <p:sp>
          <p:nvSpPr>
            <p:cNvPr id="9" name="Circular Arrow 8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Circular Arrow 9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77246"/>
              </p:ext>
            </p:extLst>
          </p:nvPr>
        </p:nvGraphicFramePr>
        <p:xfrm>
          <a:off x="1278699" y="2489931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76" name="Equation" r:id="rId3" imgW="279360" imgH="279360" progId="Equation.DSMT4">
                  <p:embed/>
                </p:oleObj>
              </mc:Choice>
              <mc:Fallback>
                <p:oleObj name="Equation" r:id="rId3" imgW="279360" imgH="279360" progId="Equation.DSMT4">
                  <p:embed/>
                  <p:pic>
                    <p:nvPicPr>
                      <p:cNvPr id="0" name="Picture 26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8699" y="2489931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563813"/>
              </p:ext>
            </p:extLst>
          </p:nvPr>
        </p:nvGraphicFramePr>
        <p:xfrm>
          <a:off x="392960" y="1908855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77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Picture 26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60" y="1908855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313179" y="697110"/>
            <a:ext cx="8630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Машина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(a)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работает в прямом направлении, как тепловой двигатель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65182" y="3087909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Group 14"/>
          <p:cNvGrpSpPr/>
          <p:nvPr/>
        </p:nvGrpSpPr>
        <p:grpSpPr>
          <a:xfrm>
            <a:off x="3674666" y="3143541"/>
            <a:ext cx="907562" cy="832947"/>
            <a:chOff x="2917043" y="5006658"/>
            <a:chExt cx="907562" cy="832947"/>
          </a:xfrm>
        </p:grpSpPr>
        <p:sp>
          <p:nvSpPr>
            <p:cNvPr id="16" name="Circular Arrow 15"/>
            <p:cNvSpPr/>
            <p:nvPr/>
          </p:nvSpPr>
          <p:spPr>
            <a:xfrm rot="20292841">
              <a:off x="29170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Circular Arrow 16"/>
            <p:cNvSpPr/>
            <p:nvPr/>
          </p:nvSpPr>
          <p:spPr>
            <a:xfrm rot="9514601">
              <a:off x="3027194" y="5006658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" name="Down Arrow 17"/>
          <p:cNvSpPr/>
          <p:nvPr/>
        </p:nvSpPr>
        <p:spPr>
          <a:xfrm rot="10800000">
            <a:off x="835253" y="2628402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Down Arrow 18"/>
          <p:cNvSpPr/>
          <p:nvPr/>
        </p:nvSpPr>
        <p:spPr>
          <a:xfrm>
            <a:off x="833645" y="4206170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336464"/>
              </p:ext>
            </p:extLst>
          </p:nvPr>
        </p:nvGraphicFramePr>
        <p:xfrm>
          <a:off x="2182681" y="3061666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78" name="Equation" r:id="rId7" imgW="190440" imgH="228600" progId="Equation.DSMT4">
                  <p:embed/>
                </p:oleObj>
              </mc:Choice>
              <mc:Fallback>
                <p:oleObj name="Equation" r:id="rId7" imgW="190440" imgH="228600" progId="Equation.DSMT4">
                  <p:embed/>
                  <p:pic>
                    <p:nvPicPr>
                      <p:cNvPr id="0" name="Picture 26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2681" y="3061666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own Arrow 21"/>
          <p:cNvSpPr/>
          <p:nvPr/>
        </p:nvSpPr>
        <p:spPr>
          <a:xfrm>
            <a:off x="3927938" y="2600232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794520"/>
              </p:ext>
            </p:extLst>
          </p:nvPr>
        </p:nvGraphicFramePr>
        <p:xfrm>
          <a:off x="881923" y="3481157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79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0" name="Picture 26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923" y="3481157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117511"/>
              </p:ext>
            </p:extLst>
          </p:nvPr>
        </p:nvGraphicFramePr>
        <p:xfrm>
          <a:off x="4015280" y="3369804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0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Picture 26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5280" y="3369804"/>
                        <a:ext cx="279400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449979"/>
              </p:ext>
            </p:extLst>
          </p:nvPr>
        </p:nvGraphicFramePr>
        <p:xfrm>
          <a:off x="1318585" y="4074107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1" name="Equation" r:id="rId13" imgW="279360" imgH="279360" progId="Equation.DSMT4">
                  <p:embed/>
                </p:oleObj>
              </mc:Choice>
              <mc:Fallback>
                <p:oleObj name="Equation" r:id="rId13" imgW="279360" imgH="279360" progId="Equation.DSMT4">
                  <p:embed/>
                  <p:pic>
                    <p:nvPicPr>
                      <p:cNvPr id="0" name="Picture 26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8585" y="4074107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881320"/>
              </p:ext>
            </p:extLst>
          </p:nvPr>
        </p:nvGraphicFramePr>
        <p:xfrm>
          <a:off x="4320034" y="2441283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2" name="Equation" r:id="rId15" imgW="279360" imgH="279360" progId="Equation.DSMT4">
                  <p:embed/>
                </p:oleObj>
              </mc:Choice>
              <mc:Fallback>
                <p:oleObj name="Equation" r:id="rId15" imgW="279360" imgH="279360" progId="Equation.DSMT4">
                  <p:embed/>
                  <p:pic>
                    <p:nvPicPr>
                      <p:cNvPr id="0" name="Picture 26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034" y="2441283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338708"/>
              </p:ext>
            </p:extLst>
          </p:nvPr>
        </p:nvGraphicFramePr>
        <p:xfrm>
          <a:off x="4470139" y="3999654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3" name="Equation" r:id="rId17" imgW="279360" imgH="279360" progId="Equation.DSMT4">
                  <p:embed/>
                </p:oleObj>
              </mc:Choice>
              <mc:Fallback>
                <p:oleObj name="Equation" r:id="rId17" imgW="279360" imgH="279360" progId="Equation.DSMT4">
                  <p:embed/>
                  <p:pic>
                    <p:nvPicPr>
                      <p:cNvPr id="0" name="Picture 26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139" y="3999654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Down Arrow 27"/>
          <p:cNvSpPr/>
          <p:nvPr/>
        </p:nvSpPr>
        <p:spPr>
          <a:xfrm rot="10800000">
            <a:off x="3762479" y="4167135"/>
            <a:ext cx="716783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Down Arrow 28"/>
          <p:cNvSpPr/>
          <p:nvPr/>
        </p:nvSpPr>
        <p:spPr>
          <a:xfrm rot="16200000">
            <a:off x="1763556" y="3346574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451051"/>
              </p:ext>
            </p:extLst>
          </p:nvPr>
        </p:nvGraphicFramePr>
        <p:xfrm>
          <a:off x="2900252" y="2870099"/>
          <a:ext cx="55562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4" name="Equation" r:id="rId19" imgW="253800" imgH="253800" progId="Equation.DSMT4">
                  <p:embed/>
                </p:oleObj>
              </mc:Choice>
              <mc:Fallback>
                <p:oleObj name="Equation" r:id="rId19" imgW="253800" imgH="253800" progId="Equation.DSMT4">
                  <p:embed/>
                  <p:pic>
                    <p:nvPicPr>
                      <p:cNvPr id="0" name="Picture 26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0252" y="2870099"/>
                        <a:ext cx="555625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6767626"/>
              </p:ext>
            </p:extLst>
          </p:nvPr>
        </p:nvGraphicFramePr>
        <p:xfrm>
          <a:off x="7283935" y="3986721"/>
          <a:ext cx="140017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5" name="Equation" r:id="rId21" imgW="634680" imgH="279360" progId="Equation.DSMT4">
                  <p:embed/>
                </p:oleObj>
              </mc:Choice>
              <mc:Fallback>
                <p:oleObj name="Equation" r:id="rId21" imgW="634680" imgH="279360" progId="Equation.DSMT4">
                  <p:embed/>
                  <p:pic>
                    <p:nvPicPr>
                      <p:cNvPr id="0" name="Picture 2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3935" y="3986721"/>
                        <a:ext cx="140017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298254"/>
              </p:ext>
            </p:extLst>
          </p:nvPr>
        </p:nvGraphicFramePr>
        <p:xfrm>
          <a:off x="7560174" y="2780252"/>
          <a:ext cx="1168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86" name="Equation" r:id="rId23" imgW="533160" imgH="253800" progId="Equation.DSMT4">
                  <p:embed/>
                </p:oleObj>
              </mc:Choice>
              <mc:Fallback>
                <p:oleObj name="Equation" r:id="rId23" imgW="533160" imgH="253800" progId="Equation.DSMT4">
                  <p:embed/>
                  <p:pic>
                    <p:nvPicPr>
                      <p:cNvPr id="0" name="Picture 26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0174" y="2780252"/>
                        <a:ext cx="1168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7"/>
          <p:cNvSpPr/>
          <p:nvPr/>
        </p:nvSpPr>
        <p:spPr>
          <a:xfrm>
            <a:off x="333880" y="1156682"/>
            <a:ext cx="8630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Машина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(b)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работает в обратном направлении, как холодильник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7"/>
          <p:cNvSpPr/>
          <p:nvPr/>
        </p:nvSpPr>
        <p:spPr>
          <a:xfrm>
            <a:off x="107504" y="5373216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Чистый итог – извлечение теплоты из холодильника и превращение ее целиком  в работу без изменения состояния нагревателя, что невозможно согласно формулировке ВНТ по Кельвину. Значит, исходная посылка неверна и КПД обратимых циклов Карно должны быть равны.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302385" y="3032733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Group 37"/>
          <p:cNvGrpSpPr/>
          <p:nvPr/>
        </p:nvGrpSpPr>
        <p:grpSpPr>
          <a:xfrm>
            <a:off x="6459369" y="3100526"/>
            <a:ext cx="812562" cy="844250"/>
            <a:chOff x="2964543" y="5018819"/>
            <a:chExt cx="812562" cy="844250"/>
          </a:xfrm>
        </p:grpSpPr>
        <p:sp>
          <p:nvSpPr>
            <p:cNvPr id="39" name="Circular Arrow 38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0" name="Circular Arrow 39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4" name="Down Arrow 43"/>
          <p:cNvSpPr/>
          <p:nvPr/>
        </p:nvSpPr>
        <p:spPr>
          <a:xfrm>
            <a:off x="6732240" y="4098906"/>
            <a:ext cx="288032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Down Arrow 44"/>
          <p:cNvSpPr/>
          <p:nvPr/>
        </p:nvSpPr>
        <p:spPr>
          <a:xfrm rot="16200000">
            <a:off x="3068696" y="3391536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Down Arrow 45"/>
          <p:cNvSpPr/>
          <p:nvPr/>
        </p:nvSpPr>
        <p:spPr>
          <a:xfrm rot="5400000">
            <a:off x="7632340" y="3384883"/>
            <a:ext cx="288032" cy="360040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49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Первая теорема Карно. Итоги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179512" y="836712"/>
            <a:ext cx="8568952" cy="1015663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обратимого цикла Карно не зависит от рабочего вещества и деталей конструкции машины, а зависит только от отношения температур нагревателя и холодильника.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10457"/>
              </p:ext>
            </p:extLst>
          </p:nvPr>
        </p:nvGraphicFramePr>
        <p:xfrm>
          <a:off x="252636" y="2086232"/>
          <a:ext cx="1430338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47" name="Equation" r:id="rId3" imgW="622030" imgH="431613" progId="Equation.DSMT4">
                  <p:embed/>
                </p:oleObj>
              </mc:Choice>
              <mc:Fallback>
                <p:oleObj name="Equation" r:id="rId3" imgW="622030" imgH="431613" progId="Equation.DSMT4">
                  <p:embed/>
                  <p:pic>
                    <p:nvPicPr>
                      <p:cNvPr id="0" name="Picture 19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636" y="2086232"/>
                        <a:ext cx="1430338" cy="992188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251520" y="3212976"/>
            <a:ext cx="863060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КПД всегда меньше единицы и приближается к единице либо при стремлении температуры холодильника у нулю, либо при стремлении температуры нагревателя к бесконечности</a:t>
            </a:r>
          </a:p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КПД приближается к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нулю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 стремлении температуры холодильника к температуре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нагревателя, т.е. при выравнивании температур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541047"/>
              </p:ext>
            </p:extLst>
          </p:nvPr>
        </p:nvGraphicFramePr>
        <p:xfrm>
          <a:off x="2349631" y="2101694"/>
          <a:ext cx="90487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48" name="Equation" r:id="rId5" imgW="393480" imgH="203040" progId="Equation.DSMT4">
                  <p:embed/>
                </p:oleObj>
              </mc:Choice>
              <mc:Fallback>
                <p:oleObj name="Equation" r:id="rId5" imgW="393480" imgH="203040" progId="Equation.DSMT4">
                  <p:embed/>
                  <p:pic>
                    <p:nvPicPr>
                      <p:cNvPr id="0" name="Picture 19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631" y="2101694"/>
                        <a:ext cx="904875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3429751" y="2124318"/>
            <a:ext cx="64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131708"/>
              </p:ext>
            </p:extLst>
          </p:nvPr>
        </p:nvGraphicFramePr>
        <p:xfrm>
          <a:off x="4283968" y="2060848"/>
          <a:ext cx="10509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49" name="Equation" r:id="rId7" imgW="457200" imgH="228600" progId="Equation.DSMT4">
                  <p:embed/>
                </p:oleObj>
              </mc:Choice>
              <mc:Fallback>
                <p:oleObj name="Equation" r:id="rId7" imgW="457200" imgH="228600" progId="Equation.DSMT4">
                  <p:embed/>
                  <p:pic>
                    <p:nvPicPr>
                      <p:cNvPr id="0" name="Picture 19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060848"/>
                        <a:ext cx="105092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791968"/>
              </p:ext>
            </p:extLst>
          </p:nvPr>
        </p:nvGraphicFramePr>
        <p:xfrm>
          <a:off x="6382079" y="2060848"/>
          <a:ext cx="110966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50" name="Equation" r:id="rId9" imgW="482400" imgH="228600" progId="Equation.DSMT4">
                  <p:embed/>
                </p:oleObj>
              </mc:Choice>
              <mc:Fallback>
                <p:oleObj name="Equation" r:id="rId9" imgW="482400" imgH="228600" progId="Equation.DSMT4">
                  <p:embed/>
                  <p:pic>
                    <p:nvPicPr>
                      <p:cNvPr id="0" name="Picture 19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2079" y="2060848"/>
                        <a:ext cx="1109663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5508104" y="2124318"/>
            <a:ext cx="648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140711"/>
              </p:ext>
            </p:extLst>
          </p:nvPr>
        </p:nvGraphicFramePr>
        <p:xfrm>
          <a:off x="2325048" y="2632956"/>
          <a:ext cx="963613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51" name="Equation" r:id="rId11" imgW="419040" imgH="203040" progId="Equation.DSMT4">
                  <p:embed/>
                </p:oleObj>
              </mc:Choice>
              <mc:Fallback>
                <p:oleObj name="Equation" r:id="rId11" imgW="419040" imgH="203040" progId="Equation.DSMT4">
                  <p:embed/>
                  <p:pic>
                    <p:nvPicPr>
                      <p:cNvPr id="0" name="Picture 19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048" y="2632956"/>
                        <a:ext cx="963613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680327"/>
              </p:ext>
            </p:extLst>
          </p:nvPr>
        </p:nvGraphicFramePr>
        <p:xfrm>
          <a:off x="4283968" y="2613918"/>
          <a:ext cx="110966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52" name="Equation" r:id="rId13" imgW="482400" imgH="228600" progId="Equation.DSMT4">
                  <p:embed/>
                </p:oleObj>
              </mc:Choice>
              <mc:Fallback>
                <p:oleObj name="Equation" r:id="rId13" imgW="482400" imgH="228600" progId="Equation.DSMT4">
                  <p:embed/>
                  <p:pic>
                    <p:nvPicPr>
                      <p:cNvPr id="0" name="Picture 19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613918"/>
                        <a:ext cx="110966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1736749"/>
              </p:ext>
            </p:extLst>
          </p:nvPr>
        </p:nvGraphicFramePr>
        <p:xfrm>
          <a:off x="569448" y="5733256"/>
          <a:ext cx="350837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53" name="Equation" r:id="rId15" imgW="1523880" imgH="444240" progId="Equation.DSMT4">
                  <p:embed/>
                </p:oleObj>
              </mc:Choice>
              <mc:Fallback>
                <p:oleObj name="Equation" r:id="rId15" imgW="1523880" imgH="444240" progId="Equation.DSMT4">
                  <p:embed/>
                  <p:pic>
                    <p:nvPicPr>
                      <p:cNvPr id="0" name="Picture 19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448" y="5733256"/>
                        <a:ext cx="350837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831156"/>
              </p:ext>
            </p:extLst>
          </p:nvPr>
        </p:nvGraphicFramePr>
        <p:xfrm>
          <a:off x="5634038" y="5705370"/>
          <a:ext cx="210502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54" name="Equation" r:id="rId17" imgW="914400" imgH="444240" progId="Equation.DSMT4">
                  <p:embed/>
                </p:oleObj>
              </mc:Choice>
              <mc:Fallback>
                <p:oleObj name="Equation" r:id="rId17" imgW="914400" imgH="444240" progId="Equation.DSMT4">
                  <p:embed/>
                  <p:pic>
                    <p:nvPicPr>
                      <p:cNvPr id="0" name="Picture 19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038" y="5705370"/>
                        <a:ext cx="210502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/>
          <p:cNvSpPr/>
          <p:nvPr/>
        </p:nvSpPr>
        <p:spPr>
          <a:xfrm>
            <a:off x="251520" y="5013176"/>
            <a:ext cx="8568952" cy="707886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Отношение количеств теплоты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Q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является функцией только температур  (степеней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нагретости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холодильника и нагревателя </a:t>
            </a:r>
          </a:p>
        </p:txBody>
      </p:sp>
    </p:spTree>
    <p:extLst>
      <p:ext uri="{BB962C8B-B14F-4D97-AF65-F5344CB8AC3E}">
        <p14:creationId xmlns:p14="http://schemas.microsoft.com/office/powerpoint/2010/main" val="1567078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56119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Термодинамическая шкала температур 1</a:t>
            </a:r>
          </a:p>
        </p:txBody>
      </p:sp>
      <p:sp>
        <p:nvSpPr>
          <p:cNvPr id="5" name="Rectangle 4"/>
          <p:cNvSpPr/>
          <p:nvPr/>
        </p:nvSpPr>
        <p:spPr>
          <a:xfrm>
            <a:off x="170675" y="901095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1997" y="6165304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1158" y="2061626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68142" y="2129419"/>
            <a:ext cx="812562" cy="844250"/>
            <a:chOff x="2964543" y="5018819"/>
            <a:chExt cx="812562" cy="844250"/>
          </a:xfrm>
        </p:grpSpPr>
        <p:sp>
          <p:nvSpPr>
            <p:cNvPr id="9" name="Circular Arrow 8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Circular Arrow 9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924027"/>
              </p:ext>
            </p:extLst>
          </p:nvPr>
        </p:nvGraphicFramePr>
        <p:xfrm>
          <a:off x="1522313" y="1412776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15" name="Equation" r:id="rId3" imgW="279360" imgH="279360" progId="Equation.DSMT4">
                  <p:embed/>
                </p:oleObj>
              </mc:Choice>
              <mc:Fallback>
                <p:oleObj name="Equation" r:id="rId3" imgW="279360" imgH="279360" progId="Equation.DSMT4">
                  <p:embed/>
                  <p:pic>
                    <p:nvPicPr>
                      <p:cNvPr id="0" name="Picture 40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313" y="1412776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Down Arrow 16"/>
          <p:cNvSpPr/>
          <p:nvPr/>
        </p:nvSpPr>
        <p:spPr>
          <a:xfrm rot="10800000">
            <a:off x="1078867" y="1551247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Down Arrow 17"/>
          <p:cNvSpPr/>
          <p:nvPr/>
        </p:nvSpPr>
        <p:spPr>
          <a:xfrm>
            <a:off x="1077259" y="3129015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138982"/>
              </p:ext>
            </p:extLst>
          </p:nvPr>
        </p:nvGraphicFramePr>
        <p:xfrm>
          <a:off x="2426295" y="1984511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16" name="Equation" r:id="rId5" imgW="190440" imgH="228600" progId="Equation.DSMT4">
                  <p:embed/>
                </p:oleObj>
              </mc:Choice>
              <mc:Fallback>
                <p:oleObj name="Equation" r:id="rId5" imgW="190440" imgH="228600" progId="Equation.DSMT4">
                  <p:embed/>
                  <p:pic>
                    <p:nvPicPr>
                      <p:cNvPr id="0" name="Picture 40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6295" y="1984511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154420"/>
              </p:ext>
            </p:extLst>
          </p:nvPr>
        </p:nvGraphicFramePr>
        <p:xfrm>
          <a:off x="1125537" y="2404002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17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Picture 40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7" y="2404002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212373"/>
              </p:ext>
            </p:extLst>
          </p:nvPr>
        </p:nvGraphicFramePr>
        <p:xfrm>
          <a:off x="1475656" y="3010600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18" name="Equation" r:id="rId9" imgW="279360" imgH="279360" progId="Equation.DSMT4">
                  <p:embed/>
                </p:oleObj>
              </mc:Choice>
              <mc:Fallback>
                <p:oleObj name="Equation" r:id="rId9" imgW="279360" imgH="279360" progId="Equation.DSMT4">
                  <p:embed/>
                  <p:pic>
                    <p:nvPicPr>
                      <p:cNvPr id="0" name="Picture 40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10600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388196"/>
              </p:ext>
            </p:extLst>
          </p:nvPr>
        </p:nvGraphicFramePr>
        <p:xfrm>
          <a:off x="7308304" y="3090993"/>
          <a:ext cx="16938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19" name="Equation" r:id="rId11" imgW="774360" imgH="228600" progId="Equation.DSMT4">
                  <p:embed/>
                </p:oleObj>
              </mc:Choice>
              <mc:Fallback>
                <p:oleObj name="Equation" r:id="rId11" imgW="774360" imgH="228600" progId="Equation.DSMT4">
                  <p:embed/>
                  <p:pic>
                    <p:nvPicPr>
                      <p:cNvPr id="0" name="Picture 40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090993"/>
                        <a:ext cx="169386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6012160" y="3393484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Group 31"/>
          <p:cNvGrpSpPr/>
          <p:nvPr/>
        </p:nvGrpSpPr>
        <p:grpSpPr>
          <a:xfrm>
            <a:off x="6169144" y="3461277"/>
            <a:ext cx="812562" cy="844250"/>
            <a:chOff x="2964543" y="5018819"/>
            <a:chExt cx="812562" cy="844250"/>
          </a:xfrm>
        </p:grpSpPr>
        <p:sp>
          <p:nvSpPr>
            <p:cNvPr id="33" name="Circular Arrow 32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Circular Arrow 33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228009" y="3626496"/>
            <a:ext cx="3294935" cy="540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ru-RU" sz="2400" baseline="-25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83568" y="4725144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Group 39"/>
          <p:cNvGrpSpPr/>
          <p:nvPr/>
        </p:nvGrpSpPr>
        <p:grpSpPr>
          <a:xfrm>
            <a:off x="840552" y="4792937"/>
            <a:ext cx="812562" cy="844250"/>
            <a:chOff x="2964543" y="5018819"/>
            <a:chExt cx="812562" cy="844250"/>
          </a:xfrm>
        </p:grpSpPr>
        <p:sp>
          <p:nvSpPr>
            <p:cNvPr id="41" name="Circular Arrow 40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2" name="Circular Arrow 41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227271"/>
              </p:ext>
            </p:extLst>
          </p:nvPr>
        </p:nvGraphicFramePr>
        <p:xfrm>
          <a:off x="1133666" y="5007039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0" name="Equation" r:id="rId13" imgW="126720" imgH="177480" progId="Equation.DSMT4">
                  <p:embed/>
                </p:oleObj>
              </mc:Choice>
              <mc:Fallback>
                <p:oleObj name="Equation" r:id="rId13" imgW="126720" imgH="177480" progId="Equation.DSMT4">
                  <p:embed/>
                  <p:pic>
                    <p:nvPicPr>
                      <p:cNvPr id="0" name="Picture 40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666" y="5007039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432512"/>
              </p:ext>
            </p:extLst>
          </p:nvPr>
        </p:nvGraphicFramePr>
        <p:xfrm>
          <a:off x="1481415" y="4107606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1" name="Equation" r:id="rId15" imgW="279360" imgH="279360" progId="Equation.DSMT4">
                  <p:embed/>
                </p:oleObj>
              </mc:Choice>
              <mc:Fallback>
                <p:oleObj name="Equation" r:id="rId15" imgW="279360" imgH="279360" progId="Equation.DSMT4">
                  <p:embed/>
                  <p:pic>
                    <p:nvPicPr>
                      <p:cNvPr id="0" name="Picture 4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1415" y="4107606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603135"/>
              </p:ext>
            </p:extLst>
          </p:nvPr>
        </p:nvGraphicFramePr>
        <p:xfrm>
          <a:off x="1502123" y="5622475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2" name="Equation" r:id="rId17" imgW="279360" imgH="279360" progId="Equation.DSMT4">
                  <p:embed/>
                </p:oleObj>
              </mc:Choice>
              <mc:Fallback>
                <p:oleObj name="Equation" r:id="rId17" imgW="279360" imgH="279360" progId="Equation.DSMT4">
                  <p:embed/>
                  <p:pic>
                    <p:nvPicPr>
                      <p:cNvPr id="0" name="Picture 4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123" y="5622475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Down Arrow 48"/>
          <p:cNvSpPr/>
          <p:nvPr/>
        </p:nvSpPr>
        <p:spPr>
          <a:xfrm rot="16200000">
            <a:off x="2034225" y="2365255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Down Arrow 49"/>
          <p:cNvSpPr/>
          <p:nvPr/>
        </p:nvSpPr>
        <p:spPr>
          <a:xfrm rot="10800000">
            <a:off x="1066533" y="4278620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Down Arrow 50"/>
          <p:cNvSpPr/>
          <p:nvPr/>
        </p:nvSpPr>
        <p:spPr>
          <a:xfrm>
            <a:off x="1051382" y="5746904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Down Arrow 51"/>
          <p:cNvSpPr/>
          <p:nvPr/>
        </p:nvSpPr>
        <p:spPr>
          <a:xfrm rot="16200000">
            <a:off x="2034225" y="5004115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482329"/>
              </p:ext>
            </p:extLst>
          </p:nvPr>
        </p:nvGraphicFramePr>
        <p:xfrm>
          <a:off x="2391646" y="4509741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3" name="Equation" r:id="rId19" imgW="190440" imgH="228600" progId="Equation.DSMT4">
                  <p:embed/>
                </p:oleObj>
              </mc:Choice>
              <mc:Fallback>
                <p:oleObj name="Equation" r:id="rId19" imgW="190440" imgH="228600" progId="Equation.DSMT4">
                  <p:embed/>
                  <p:pic>
                    <p:nvPicPr>
                      <p:cNvPr id="0" name="Picture 40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1646" y="4509741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Down Arrow 53"/>
          <p:cNvSpPr/>
          <p:nvPr/>
        </p:nvSpPr>
        <p:spPr>
          <a:xfrm rot="16200000">
            <a:off x="7484698" y="3698474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370639"/>
              </p:ext>
            </p:extLst>
          </p:nvPr>
        </p:nvGraphicFramePr>
        <p:xfrm>
          <a:off x="6730843" y="1444088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4" name="Equation" r:id="rId21" imgW="279360" imgH="279360" progId="Equation.DSMT4">
                  <p:embed/>
                </p:oleObj>
              </mc:Choice>
              <mc:Fallback>
                <p:oleObj name="Equation" r:id="rId21" imgW="279360" imgH="279360" progId="Equation.DSMT4">
                  <p:embed/>
                  <p:pic>
                    <p:nvPicPr>
                      <p:cNvPr id="0" name="Picture 4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0843" y="1444088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6865693"/>
              </p:ext>
            </p:extLst>
          </p:nvPr>
        </p:nvGraphicFramePr>
        <p:xfrm>
          <a:off x="6859884" y="5547766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5" name="Equation" r:id="rId23" imgW="279360" imgH="279360" progId="Equation.DSMT4">
                  <p:embed/>
                </p:oleObj>
              </mc:Choice>
              <mc:Fallback>
                <p:oleObj name="Equation" r:id="rId23" imgW="279360" imgH="279360" progId="Equation.DSMT4">
                  <p:embed/>
                  <p:pic>
                    <p:nvPicPr>
                      <p:cNvPr id="0" name="Picture 4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9884" y="5547766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own Arrow 56"/>
          <p:cNvSpPr/>
          <p:nvPr/>
        </p:nvSpPr>
        <p:spPr>
          <a:xfrm rot="10800000">
            <a:off x="6379974" y="1551247"/>
            <a:ext cx="375750" cy="175778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Down Arrow 57"/>
          <p:cNvSpPr/>
          <p:nvPr/>
        </p:nvSpPr>
        <p:spPr>
          <a:xfrm>
            <a:off x="6395125" y="4458640"/>
            <a:ext cx="375750" cy="1648304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543781"/>
              </p:ext>
            </p:extLst>
          </p:nvPr>
        </p:nvGraphicFramePr>
        <p:xfrm>
          <a:off x="3965501" y="1565496"/>
          <a:ext cx="1203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6" name="Equation" r:id="rId25" imgW="545760" imgH="241200" progId="Equation.DSMT4">
                  <p:embed/>
                </p:oleObj>
              </mc:Choice>
              <mc:Fallback>
                <p:oleObj name="Equation" r:id="rId25" imgW="545760" imgH="241200" progId="Equation.DSMT4">
                  <p:embed/>
                  <p:pic>
                    <p:nvPicPr>
                      <p:cNvPr id="0" name="Picture 4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501" y="1565496"/>
                        <a:ext cx="12033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661864"/>
              </p:ext>
            </p:extLst>
          </p:nvPr>
        </p:nvGraphicFramePr>
        <p:xfrm>
          <a:off x="4037509" y="5561667"/>
          <a:ext cx="1203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7" name="Equation" r:id="rId27" imgW="545760" imgH="241200" progId="Equation.DSMT4">
                  <p:embed/>
                </p:oleObj>
              </mc:Choice>
              <mc:Fallback>
                <p:oleObj name="Equation" r:id="rId27" imgW="545760" imgH="241200" progId="Equation.DSMT4">
                  <p:embed/>
                  <p:pic>
                    <p:nvPicPr>
                      <p:cNvPr id="0" name="Picture 40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7509" y="5561667"/>
                        <a:ext cx="12033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821988"/>
              </p:ext>
            </p:extLst>
          </p:nvPr>
        </p:nvGraphicFramePr>
        <p:xfrm>
          <a:off x="3857464" y="2756862"/>
          <a:ext cx="1285056" cy="52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8" name="Equation" r:id="rId29" imgW="558720" imgH="228600" progId="Equation.DSMT4">
                  <p:embed/>
                </p:oleObj>
              </mc:Choice>
              <mc:Fallback>
                <p:oleObj name="Equation" r:id="rId29" imgW="558720" imgH="228600" progId="Equation.DSMT4">
                  <p:embed/>
                  <p:pic>
                    <p:nvPicPr>
                      <p:cNvPr id="0" name="Picture 40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464" y="2756862"/>
                        <a:ext cx="1285056" cy="52578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953735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403129"/>
              </p:ext>
            </p:extLst>
          </p:nvPr>
        </p:nvGraphicFramePr>
        <p:xfrm>
          <a:off x="3893493" y="3651718"/>
          <a:ext cx="13985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29" name="Equation" r:id="rId31" imgW="634680" imgH="241200" progId="Equation.DSMT4">
                  <p:embed/>
                </p:oleObj>
              </mc:Choice>
              <mc:Fallback>
                <p:oleObj name="Equation" r:id="rId31" imgW="634680" imgH="241200" progId="Equation.DSMT4">
                  <p:embed/>
                  <p:pic>
                    <p:nvPicPr>
                      <p:cNvPr id="0" name="Picture 40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3493" y="3651718"/>
                        <a:ext cx="13985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293584"/>
              </p:ext>
            </p:extLst>
          </p:nvPr>
        </p:nvGraphicFramePr>
        <p:xfrm>
          <a:off x="273398" y="923186"/>
          <a:ext cx="153670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30" name="Equation" r:id="rId33" imgW="698400" imgH="228600" progId="Equation.DSMT4">
                  <p:embed/>
                </p:oleObj>
              </mc:Choice>
              <mc:Fallback>
                <p:oleObj name="Equation" r:id="rId33" imgW="698400" imgH="228600" progId="Equation.DSMT4">
                  <p:embed/>
                  <p:pic>
                    <p:nvPicPr>
                      <p:cNvPr id="0" name="Picture 40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98" y="923186"/>
                        <a:ext cx="153670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66000"/>
              </p:ext>
            </p:extLst>
          </p:nvPr>
        </p:nvGraphicFramePr>
        <p:xfrm>
          <a:off x="6456363" y="3748088"/>
          <a:ext cx="25241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331" name="Equation" r:id="rId35" imgW="114120" imgH="139680" progId="Equation.DSMT4">
                  <p:embed/>
                </p:oleObj>
              </mc:Choice>
              <mc:Fallback>
                <p:oleObj name="Equation" r:id="rId35" imgW="114120" imgH="139680" progId="Equation.DSMT4">
                  <p:embed/>
                  <p:pic>
                    <p:nvPicPr>
                      <p:cNvPr id="0" name="Picture 40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3748088"/>
                        <a:ext cx="252412" cy="30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37"/>
          <p:cNvSpPr/>
          <p:nvPr/>
        </p:nvSpPr>
        <p:spPr>
          <a:xfrm>
            <a:off x="3482234" y="2276872"/>
            <a:ext cx="21698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Равенство КПД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6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55932" y="799539"/>
            <a:ext cx="3240360" cy="2699903"/>
            <a:chOff x="255932" y="798145"/>
            <a:chExt cx="3240360" cy="2699903"/>
          </a:xfrm>
        </p:grpSpPr>
        <p:pic>
          <p:nvPicPr>
            <p:cNvPr id="7" name="Picture 2" descr="D:\documentsECLbureau\CondMatter\Molecule\LecturePPT\fig_im\fig_Carno_cycle_full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32" y="798145"/>
              <a:ext cx="3240360" cy="2699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>
            <a:xfrm flipV="1">
              <a:off x="971600" y="1267406"/>
              <a:ext cx="720080" cy="504056"/>
            </a:xfrm>
            <a:prstGeom prst="straightConnector1">
              <a:avLst/>
            </a:prstGeom>
            <a:ln w="41275">
              <a:solidFill>
                <a:schemeClr val="accent1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Прямоугольник 37"/>
          <p:cNvSpPr/>
          <p:nvPr/>
        </p:nvSpPr>
        <p:spPr>
          <a:xfrm>
            <a:off x="0" y="4221088"/>
            <a:ext cx="4554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участке 1-2, равна площади под этим участком кривой (красный цвет заливки). Эта работа положительна.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62995"/>
              </p:ext>
            </p:extLst>
          </p:nvPr>
        </p:nvGraphicFramePr>
        <p:xfrm>
          <a:off x="4211960" y="1334396"/>
          <a:ext cx="38623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56" name="Equation" r:id="rId4" imgW="1854000" imgH="495000" progId="Equation.DSMT4">
                  <p:embed/>
                </p:oleObj>
              </mc:Choice>
              <mc:Fallback>
                <p:oleObj name="Equation" r:id="rId4" imgW="1854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334396"/>
                        <a:ext cx="38623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Работа цикла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5536" y="3370618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95536" y="598310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5417839"/>
              </p:ext>
            </p:extLst>
          </p:nvPr>
        </p:nvGraphicFramePr>
        <p:xfrm>
          <a:off x="549291" y="436122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57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91" y="436122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321963"/>
              </p:ext>
            </p:extLst>
          </p:nvPr>
        </p:nvGraphicFramePr>
        <p:xfrm>
          <a:off x="2998614" y="2870944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58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2870944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739301"/>
              </p:ext>
            </p:extLst>
          </p:nvPr>
        </p:nvGraphicFramePr>
        <p:xfrm>
          <a:off x="427435" y="2955015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59"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2955015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>
          <a:xfrm>
            <a:off x="775086" y="2342949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2826392" y="178646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827361"/>
              </p:ext>
            </p:extLst>
          </p:nvPr>
        </p:nvGraphicFramePr>
        <p:xfrm>
          <a:off x="565150" y="2009775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0" name="Equation" r:id="rId12" imgW="88560" imgH="164880" progId="Equation.DSMT4">
                  <p:embed/>
                </p:oleObj>
              </mc:Choice>
              <mc:Fallback>
                <p:oleObj name="Equation" r:id="rId12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2009775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975489"/>
              </p:ext>
            </p:extLst>
          </p:nvPr>
        </p:nvGraphicFramePr>
        <p:xfrm>
          <a:off x="2987824" y="1330521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1" name="Equation" r:id="rId14" imgW="126720" imgH="164880" progId="Equation.DSMT4">
                  <p:embed/>
                </p:oleObj>
              </mc:Choice>
              <mc:Fallback>
                <p:oleObj name="Equation" r:id="rId14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330521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143470"/>
              </p:ext>
            </p:extLst>
          </p:nvPr>
        </p:nvGraphicFramePr>
        <p:xfrm>
          <a:off x="673100" y="3410768"/>
          <a:ext cx="349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2" name="Equation" r:id="rId16" imgW="152280" imgH="228600" progId="Equation.DSMT4">
                  <p:embed/>
                </p:oleObj>
              </mc:Choice>
              <mc:Fallback>
                <p:oleObj name="Equation" r:id="rId16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3410768"/>
                        <a:ext cx="349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13968"/>
              </p:ext>
            </p:extLst>
          </p:nvPr>
        </p:nvGraphicFramePr>
        <p:xfrm>
          <a:off x="2724150" y="3411538"/>
          <a:ext cx="3778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3" name="Equation" r:id="rId18" imgW="164880" imgH="228600" progId="Equation.DSMT4">
                  <p:embed/>
                </p:oleObj>
              </mc:Choice>
              <mc:Fallback>
                <p:oleObj name="Equation" r:id="rId1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411538"/>
                        <a:ext cx="377825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-36512" y="3813289"/>
            <a:ext cx="1871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Мин. объем</a:t>
            </a:r>
          </a:p>
        </p:txBody>
      </p:sp>
      <p:sp>
        <p:nvSpPr>
          <p:cNvPr id="22" name="Прямоугольник 37"/>
          <p:cNvSpPr/>
          <p:nvPr/>
        </p:nvSpPr>
        <p:spPr>
          <a:xfrm>
            <a:off x="1763688" y="3818853"/>
            <a:ext cx="1989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Макс. объем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570320"/>
              </p:ext>
            </p:extLst>
          </p:nvPr>
        </p:nvGraphicFramePr>
        <p:xfrm>
          <a:off x="935877" y="5640967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4" name="Equation" r:id="rId20" imgW="1041120" imgH="495000" progId="Equation.DSMT4">
                  <p:embed/>
                </p:oleObj>
              </mc:Choice>
              <mc:Fallback>
                <p:oleObj name="Equation" r:id="rId20" imgW="10411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877" y="5640967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37"/>
          <p:cNvSpPr/>
          <p:nvPr/>
        </p:nvSpPr>
        <p:spPr>
          <a:xfrm>
            <a:off x="3496292" y="692696"/>
            <a:ext cx="53907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Полная работа, совершаемая системой за цикл, суммируется по всем участкам цикла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4716016" y="422108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обратном участке 2-1, равна площади (синий цвет заливки), взятой с обратным знаком, т.к.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&lt;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0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Эта работа отрицательна.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364946"/>
              </p:ext>
            </p:extLst>
          </p:nvPr>
        </p:nvGraphicFramePr>
        <p:xfrm>
          <a:off x="5786264" y="5661248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5" name="Equation" r:id="rId22" imgW="1041120" imgH="495000" progId="Equation.DSMT4">
                  <p:embed/>
                </p:oleObj>
              </mc:Choice>
              <mc:Fallback>
                <p:oleObj name="Equation" r:id="rId22" imgW="10411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264" y="5661248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3734480" y="2414957"/>
            <a:ext cx="5152609" cy="1323439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цикла, равная сумме двух интегралов, дается площадью, заключенной внутри замкнутой кривой, изображающей цикл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7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128127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Термодинамическая шкала температур 2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375660"/>
              </p:ext>
            </p:extLst>
          </p:nvPr>
        </p:nvGraphicFramePr>
        <p:xfrm>
          <a:off x="395536" y="2652285"/>
          <a:ext cx="21050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47" name="Equation" r:id="rId3" imgW="914400" imgH="457200" progId="Equation.DSMT4">
                  <p:embed/>
                </p:oleObj>
              </mc:Choice>
              <mc:Fallback>
                <p:oleObj name="Equation" r:id="rId3" imgW="914400" imgH="457200" progId="Equation.DSMT4">
                  <p:embed/>
                  <p:pic>
                    <p:nvPicPr>
                      <p:cNvPr id="0" name="Picture 23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652285"/>
                        <a:ext cx="210502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042104"/>
              </p:ext>
            </p:extLst>
          </p:nvPr>
        </p:nvGraphicFramePr>
        <p:xfrm>
          <a:off x="374350" y="1340768"/>
          <a:ext cx="1203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48" name="Equation" r:id="rId5" imgW="545863" imgH="241195" progId="Equation.DSMT4">
                  <p:embed/>
                </p:oleObj>
              </mc:Choice>
              <mc:Fallback>
                <p:oleObj name="Equation" r:id="rId5" imgW="545863" imgH="241195" progId="Equation.DSMT4">
                  <p:embed/>
                  <p:pic>
                    <p:nvPicPr>
                      <p:cNvPr id="0" name="Picture 23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50" y="1340768"/>
                        <a:ext cx="12033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563431"/>
              </p:ext>
            </p:extLst>
          </p:nvPr>
        </p:nvGraphicFramePr>
        <p:xfrm>
          <a:off x="3707904" y="1340768"/>
          <a:ext cx="13985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49" name="Equation" r:id="rId7" imgW="634725" imgH="241195" progId="Equation.DSMT4">
                  <p:embed/>
                </p:oleObj>
              </mc:Choice>
              <mc:Fallback>
                <p:oleObj name="Equation" r:id="rId7" imgW="634725" imgH="241195" progId="Equation.DSMT4">
                  <p:embed/>
                  <p:pic>
                    <p:nvPicPr>
                      <p:cNvPr id="0" name="Picture 23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340768"/>
                        <a:ext cx="13985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10189"/>
              </p:ext>
            </p:extLst>
          </p:nvPr>
        </p:nvGraphicFramePr>
        <p:xfrm>
          <a:off x="2051720" y="1340768"/>
          <a:ext cx="1203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0" name="Equation" r:id="rId9" imgW="545760" imgH="241200" progId="Equation.DSMT4">
                  <p:embed/>
                </p:oleObj>
              </mc:Choice>
              <mc:Fallback>
                <p:oleObj name="Equation" r:id="rId9" imgW="545760" imgH="241200" progId="Equation.DSMT4">
                  <p:embed/>
                  <p:pic>
                    <p:nvPicPr>
                      <p:cNvPr id="0" name="Picture 23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340768"/>
                        <a:ext cx="12033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246823"/>
              </p:ext>
            </p:extLst>
          </p:nvPr>
        </p:nvGraphicFramePr>
        <p:xfrm>
          <a:off x="5374721" y="1392329"/>
          <a:ext cx="16938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1" name="Equation" r:id="rId11" imgW="774364" imgH="228501" progId="Equation.DSMT4">
                  <p:embed/>
                </p:oleObj>
              </mc:Choice>
              <mc:Fallback>
                <p:oleObj name="Equation" r:id="rId11" imgW="774364" imgH="228501" progId="Equation.DSMT4">
                  <p:embed/>
                  <p:pic>
                    <p:nvPicPr>
                      <p:cNvPr id="0" name="Picture 23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4721" y="1392329"/>
                        <a:ext cx="169386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323528" y="83671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Условие равенства КПД машины с и составной машины (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 + b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дает: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836886"/>
              </p:ext>
            </p:extLst>
          </p:nvPr>
        </p:nvGraphicFramePr>
        <p:xfrm>
          <a:off x="3073400" y="2652459"/>
          <a:ext cx="2076450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2" name="Equation" r:id="rId13" imgW="901440" imgH="457200" progId="Equation.DSMT4">
                  <p:embed/>
                </p:oleObj>
              </mc:Choice>
              <mc:Fallback>
                <p:oleObj name="Equation" r:id="rId13" imgW="901440" imgH="457200" progId="Equation.DSMT4">
                  <p:embed/>
                  <p:pic>
                    <p:nvPicPr>
                      <p:cNvPr id="0" name="Picture 23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3400" y="2652459"/>
                        <a:ext cx="2076450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007399"/>
              </p:ext>
            </p:extLst>
          </p:nvPr>
        </p:nvGraphicFramePr>
        <p:xfrm>
          <a:off x="5911850" y="2652459"/>
          <a:ext cx="2135188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3" name="Equation" r:id="rId15" imgW="927000" imgH="457200" progId="Equation.DSMT4">
                  <p:embed/>
                </p:oleObj>
              </mc:Choice>
              <mc:Fallback>
                <p:oleObj name="Equation" r:id="rId15" imgW="927000" imgH="457200" progId="Equation.DSMT4">
                  <p:embed/>
                  <p:pic>
                    <p:nvPicPr>
                      <p:cNvPr id="0" name="Picture 23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1850" y="2652459"/>
                        <a:ext cx="2135188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293223"/>
              </p:ext>
            </p:extLst>
          </p:nvPr>
        </p:nvGraphicFramePr>
        <p:xfrm>
          <a:off x="132779" y="3641256"/>
          <a:ext cx="8734426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4" name="Equation" r:id="rId17" imgW="3797280" imgH="457200" progId="Equation.DSMT4">
                  <p:embed/>
                </p:oleObj>
              </mc:Choice>
              <mc:Fallback>
                <p:oleObj name="Equation" r:id="rId17" imgW="3797280" imgH="457200" progId="Equation.DSMT4">
                  <p:embed/>
                  <p:pic>
                    <p:nvPicPr>
                      <p:cNvPr id="0" name="Picture 23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79" y="3641256"/>
                        <a:ext cx="8734426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320401" y="19888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Для каждой из трех машин есть связь количества теплоты с температурами холодильника и нагревателя:</a:t>
            </a:r>
          </a:p>
        </p:txBody>
      </p:sp>
      <p:sp>
        <p:nvSpPr>
          <p:cNvPr id="15" name="Прямоугольник 37"/>
          <p:cNvSpPr/>
          <p:nvPr/>
        </p:nvSpPr>
        <p:spPr>
          <a:xfrm>
            <a:off x="251520" y="480934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Левая часть равенства от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 зависит, поэтому в правой части зависимости от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также быть не должно. Это возможно, если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393416"/>
              </p:ext>
            </p:extLst>
          </p:nvPr>
        </p:nvGraphicFramePr>
        <p:xfrm>
          <a:off x="2602359" y="5661248"/>
          <a:ext cx="365125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5" name="Equation" r:id="rId19" imgW="1587240" imgH="253800" progId="Equation.DSMT4">
                  <p:embed/>
                </p:oleObj>
              </mc:Choice>
              <mc:Fallback>
                <p:oleObj name="Equation" r:id="rId19" imgW="1587240" imgH="253800" progId="Equation.DSMT4">
                  <p:embed/>
                  <p:pic>
                    <p:nvPicPr>
                      <p:cNvPr id="0" name="Picture 23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359" y="5661248"/>
                        <a:ext cx="3651250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265168" y="6232002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где       некоторая функция, которую можно выбрать произвольно        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203768"/>
              </p:ext>
            </p:extLst>
          </p:nvPr>
        </p:nvGraphicFramePr>
        <p:xfrm>
          <a:off x="841232" y="6272946"/>
          <a:ext cx="32067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56" name="Equation" r:id="rId21" imgW="139680" imgH="164880" progId="Equation.DSMT4">
                  <p:embed/>
                </p:oleObj>
              </mc:Choice>
              <mc:Fallback>
                <p:oleObj name="Equation" r:id="rId21" imgW="139680" imgH="164880" progId="Equation.DSMT4">
                  <p:embed/>
                  <p:pic>
                    <p:nvPicPr>
                      <p:cNvPr id="0" name="Picture 23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232" y="6272946"/>
                        <a:ext cx="320675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2812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Термодинамическая шкала температур 3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87260"/>
              </p:ext>
            </p:extLst>
          </p:nvPr>
        </p:nvGraphicFramePr>
        <p:xfrm>
          <a:off x="827584" y="892263"/>
          <a:ext cx="1693863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428" name="Equation" r:id="rId3" imgW="736560" imgH="469800" progId="Equation.DSMT4">
                  <p:embed/>
                </p:oleObj>
              </mc:Choice>
              <mc:Fallback>
                <p:oleObj name="Equation" r:id="rId3" imgW="736560" imgH="469800" progId="Equation.DSMT4">
                  <p:embed/>
                  <p:pic>
                    <p:nvPicPr>
                      <p:cNvPr id="0" name="Picture 7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892263"/>
                        <a:ext cx="1693863" cy="107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3491880" y="920914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Кельвин предложил выбрать простейшую линейную зависимость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819657"/>
              </p:ext>
            </p:extLst>
          </p:nvPr>
        </p:nvGraphicFramePr>
        <p:xfrm>
          <a:off x="328564" y="2420888"/>
          <a:ext cx="298291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429" name="Equation" r:id="rId5" imgW="1295280" imgH="469800" progId="Equation.DSMT4">
                  <p:embed/>
                </p:oleObj>
              </mc:Choice>
              <mc:Fallback>
                <p:oleObj name="Equation" r:id="rId5" imgW="1295280" imgH="469800" progId="Equation.DSMT4">
                  <p:embed/>
                  <p:pic>
                    <p:nvPicPr>
                      <p:cNvPr id="0" name="Picture 7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564" y="2420888"/>
                        <a:ext cx="2982913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3491880" y="2393593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Это соотношение фиксирует термодинамическую шкалу температур, в которой КПД обратимой машины, работающей по циклу Карно, равен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985541"/>
              </p:ext>
            </p:extLst>
          </p:nvPr>
        </p:nvGraphicFramePr>
        <p:xfrm>
          <a:off x="3491880" y="3907350"/>
          <a:ext cx="1433512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430" name="Equation" r:id="rId7" imgW="622080" imgH="431640" progId="Equation.DSMT4">
                  <p:embed/>
                </p:oleObj>
              </mc:Choice>
              <mc:Fallback>
                <p:oleObj name="Equation" r:id="rId7" imgW="622080" imgH="431640" progId="Equation.DSMT4">
                  <p:embed/>
                  <p:pic>
                    <p:nvPicPr>
                      <p:cNvPr id="0" name="Picture 7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907350"/>
                        <a:ext cx="1433512" cy="99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79512" y="5013176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Таким образом, температура, установленная по идеально-газовому термометру, а также эквивалентная формальному параметру распределения Гиббса,  совпадает с термодинамической температурой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945478"/>
              </p:ext>
            </p:extLst>
          </p:nvPr>
        </p:nvGraphicFramePr>
        <p:xfrm>
          <a:off x="5135563" y="1766268"/>
          <a:ext cx="1430337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431" name="Equation" r:id="rId9" imgW="622080" imgH="253800" progId="Equation.DSMT4">
                  <p:embed/>
                </p:oleObj>
              </mc:Choice>
              <mc:Fallback>
                <p:oleObj name="Equation" r:id="rId9" imgW="6220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5563" y="1766268"/>
                        <a:ext cx="1430337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6503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606" name="Picture 14" descr="C:\Users\Pierre\Downloads\Dollarphotoclub_62486332-70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61199"/>
            <a:ext cx="1281817" cy="117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2595" name="Picture 3" descr="D:\documentsECLbureau\CondMatter\Molecule\LecturePPT\fig_im\781295969_w640_h640_chugunnaya-ugolnaya-pe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692696"/>
            <a:ext cx="2736304" cy="2736304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Принцип динамического отопления 1</a:t>
            </a:r>
          </a:p>
        </p:txBody>
      </p:sp>
      <p:pic>
        <p:nvPicPr>
          <p:cNvPr id="622596" name="Picture 4" descr="D:\documentsECLbureau\CondMatter\Molecule\LecturePPT\fig_im\vidy-lopat-i-ih-osobennosti-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052736"/>
            <a:ext cx="2137291" cy="1781076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Прямоугольник 37"/>
          <p:cNvSpPr/>
          <p:nvPr/>
        </p:nvSpPr>
        <p:spPr>
          <a:xfrm>
            <a:off x="251520" y="602128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такой  простой схеме отопления передать в систему отопления больше тепла, чем получено при сгорании топлива, не получится. 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3510135" y="2993757"/>
            <a:ext cx="550810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Топливо (например, уголь) сжигается в топке.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Теплота передается в батарею отопления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посредством циркуляции теплоносителя (воды)</a:t>
            </a:r>
          </a:p>
        </p:txBody>
      </p:sp>
      <p:sp>
        <p:nvSpPr>
          <p:cNvPr id="10" name="Rectangle 4"/>
          <p:cNvSpPr/>
          <p:nvPr/>
        </p:nvSpPr>
        <p:spPr>
          <a:xfrm>
            <a:off x="251520" y="1772816"/>
            <a:ext cx="3816424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1" name="Rectangle 5"/>
          <p:cNvSpPr/>
          <p:nvPr/>
        </p:nvSpPr>
        <p:spPr>
          <a:xfrm>
            <a:off x="251520" y="4437112"/>
            <a:ext cx="388843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924027"/>
              </p:ext>
            </p:extLst>
          </p:nvPr>
        </p:nvGraphicFramePr>
        <p:xfrm>
          <a:off x="2339752" y="3068960"/>
          <a:ext cx="531813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119" name="Equation" r:id="rId6" imgW="241200" imgH="253800" progId="Equation.DSMT4">
                  <p:embed/>
                </p:oleObj>
              </mc:Choice>
              <mc:Fallback>
                <p:oleObj name="Equation" r:id="rId6" imgW="24120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068960"/>
                        <a:ext cx="531813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own Arrow 16"/>
          <p:cNvSpPr/>
          <p:nvPr/>
        </p:nvSpPr>
        <p:spPr>
          <a:xfrm rot="10800000">
            <a:off x="1763688" y="2636911"/>
            <a:ext cx="447758" cy="1589721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2598" name="Picture 6" descr="D:\documentsECLbureau\CondMatter\Molecule\LecturePPT\fig_im\Charbon1_trans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2060848"/>
            <a:ext cx="828532" cy="576064"/>
          </a:xfrm>
          <a:prstGeom prst="rect">
            <a:avLst/>
          </a:prstGeom>
          <a:noFill/>
        </p:spPr>
      </p:pic>
      <p:pic>
        <p:nvPicPr>
          <p:cNvPr id="622600" name="Picture 8" descr="D:\documentsECLbureau\CondMatter\Molecule\LecturePPT\fig_im\721474947146600183bcfec8292d73f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088" y="4437112"/>
            <a:ext cx="1800199" cy="1350149"/>
          </a:xfrm>
          <a:prstGeom prst="rect">
            <a:avLst/>
          </a:prstGeom>
          <a:noFill/>
        </p:spPr>
      </p:pic>
      <p:sp>
        <p:nvSpPr>
          <p:cNvPr id="18" name="Прямоугольник 37"/>
          <p:cNvSpPr/>
          <p:nvPr/>
        </p:nvSpPr>
        <p:spPr>
          <a:xfrm>
            <a:off x="251520" y="2420888"/>
            <a:ext cx="9361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топка</a:t>
            </a:r>
          </a:p>
        </p:txBody>
      </p:sp>
      <p:sp>
        <p:nvSpPr>
          <p:cNvPr id="19" name="Прямоугольник 37"/>
          <p:cNvSpPr/>
          <p:nvPr/>
        </p:nvSpPr>
        <p:spPr>
          <a:xfrm>
            <a:off x="251520" y="3933056"/>
            <a:ext cx="1296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батарея</a:t>
            </a:r>
          </a:p>
        </p:txBody>
      </p:sp>
      <p:pic>
        <p:nvPicPr>
          <p:cNvPr id="622601" name="Picture 9" descr="C:\Users\PierreA\Downloads\flame_PNG13218.web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60" y="730198"/>
            <a:ext cx="3024336" cy="1030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D:\documentsECLbureau\CondMatter\Molecule\LecturePPT\fig_im\781295969_w640_h640_chugunnaya-ugolnaya-pe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76672"/>
            <a:ext cx="1872208" cy="1872208"/>
          </a:xfrm>
          <a:prstGeom prst="rect">
            <a:avLst/>
          </a:prstGeom>
          <a:noFill/>
        </p:spPr>
      </p:pic>
      <p:sp>
        <p:nvSpPr>
          <p:cNvPr id="51" name="Стрелка углом 50"/>
          <p:cNvSpPr/>
          <p:nvPr/>
        </p:nvSpPr>
        <p:spPr>
          <a:xfrm rot="10800000">
            <a:off x="1834939" y="4581128"/>
            <a:ext cx="2124614" cy="864096"/>
          </a:xfrm>
          <a:prstGeom prst="bentArrow">
            <a:avLst/>
          </a:prstGeom>
          <a:solidFill>
            <a:srgbClr val="00B050"/>
          </a:solidFill>
          <a:ln>
            <a:solidFill>
              <a:schemeClr val="tx1"/>
            </a:solidFill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0675" y="901095"/>
            <a:ext cx="3393213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1997" y="6165304"/>
            <a:ext cx="343389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1158" y="2061626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68142" y="2129419"/>
            <a:ext cx="812562" cy="844250"/>
            <a:chOff x="2964543" y="5018819"/>
            <a:chExt cx="812562" cy="844250"/>
          </a:xfrm>
        </p:grpSpPr>
        <p:sp>
          <p:nvSpPr>
            <p:cNvPr id="9" name="Circular Arrow 8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Circular Arrow 9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924027"/>
              </p:ext>
            </p:extLst>
          </p:nvPr>
        </p:nvGraphicFramePr>
        <p:xfrm>
          <a:off x="1573610" y="1426865"/>
          <a:ext cx="18462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3" name="Equation" r:id="rId4" imgW="838080" imgH="253800" progId="Equation.DSMT4">
                  <p:embed/>
                </p:oleObj>
              </mc:Choice>
              <mc:Fallback>
                <p:oleObj name="Equation" r:id="rId4" imgW="838080" imgH="253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610" y="1426865"/>
                        <a:ext cx="18462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own Arrow 16"/>
          <p:cNvSpPr/>
          <p:nvPr/>
        </p:nvSpPr>
        <p:spPr>
          <a:xfrm rot="10800000">
            <a:off x="1078867" y="1551247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Down Arrow 17"/>
          <p:cNvSpPr/>
          <p:nvPr/>
        </p:nvSpPr>
        <p:spPr>
          <a:xfrm>
            <a:off x="1077259" y="3129015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138982"/>
              </p:ext>
            </p:extLst>
          </p:nvPr>
        </p:nvGraphicFramePr>
        <p:xfrm>
          <a:off x="2699792" y="2708920"/>
          <a:ext cx="3333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4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920"/>
                        <a:ext cx="3333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154420"/>
              </p:ext>
            </p:extLst>
          </p:nvPr>
        </p:nvGraphicFramePr>
        <p:xfrm>
          <a:off x="1125537" y="2404002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5" name="Equation" r:id="rId8" imgW="126720" imgH="139680" progId="Equation.DSMT4">
                  <p:embed/>
                </p:oleObj>
              </mc:Choice>
              <mc:Fallback>
                <p:oleObj name="Equation" r:id="rId8" imgW="126720" imgH="1396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7" y="2404002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212373"/>
              </p:ext>
            </p:extLst>
          </p:nvPr>
        </p:nvGraphicFramePr>
        <p:xfrm>
          <a:off x="1503363" y="3038475"/>
          <a:ext cx="560387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6" name="Equation" r:id="rId10" imgW="253800" imgH="253800" progId="Equation.DSMT4">
                  <p:embed/>
                </p:oleObj>
              </mc:Choice>
              <mc:Fallback>
                <p:oleObj name="Equation" r:id="rId10" imgW="25380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3363" y="3038475"/>
                        <a:ext cx="560387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37"/>
          <p:cNvSpPr/>
          <p:nvPr/>
        </p:nvSpPr>
        <p:spPr>
          <a:xfrm>
            <a:off x="228009" y="3626496"/>
            <a:ext cx="3294935" cy="540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ru-RU" sz="2400" baseline="-25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3" name="Rectangle 38"/>
          <p:cNvSpPr/>
          <p:nvPr/>
        </p:nvSpPr>
        <p:spPr>
          <a:xfrm>
            <a:off x="683568" y="4725144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Group 39"/>
          <p:cNvGrpSpPr/>
          <p:nvPr/>
        </p:nvGrpSpPr>
        <p:grpSpPr>
          <a:xfrm>
            <a:off x="781177" y="4792651"/>
            <a:ext cx="907562" cy="821072"/>
            <a:chOff x="2905168" y="5018533"/>
            <a:chExt cx="907562" cy="821072"/>
          </a:xfrm>
        </p:grpSpPr>
        <p:sp>
          <p:nvSpPr>
            <p:cNvPr id="25" name="Circular Arrow 40"/>
            <p:cNvSpPr/>
            <p:nvPr/>
          </p:nvSpPr>
          <p:spPr>
            <a:xfrm rot="20292841">
              <a:off x="2905168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6" name="Circular Arrow 41"/>
            <p:cNvSpPr/>
            <p:nvPr/>
          </p:nvSpPr>
          <p:spPr>
            <a:xfrm rot="9514601">
              <a:off x="3015319" y="5018533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7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227271"/>
              </p:ext>
            </p:extLst>
          </p:nvPr>
        </p:nvGraphicFramePr>
        <p:xfrm>
          <a:off x="1133666" y="5007039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7" name="Equation" r:id="rId12" imgW="126720" imgH="177480" progId="Equation.DSMT4">
                  <p:embed/>
                </p:oleObj>
              </mc:Choice>
              <mc:Fallback>
                <p:oleObj name="Equation" r:id="rId12" imgW="12672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666" y="5007039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432512"/>
              </p:ext>
            </p:extLst>
          </p:nvPr>
        </p:nvGraphicFramePr>
        <p:xfrm>
          <a:off x="1476202" y="4221088"/>
          <a:ext cx="187166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8" name="Equation" r:id="rId14" imgW="850680" imgH="253800" progId="Equation.DSMT4">
                  <p:embed/>
                </p:oleObj>
              </mc:Choice>
              <mc:Fallback>
                <p:oleObj name="Equation" r:id="rId14" imgW="850680" imgH="2538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202" y="4221088"/>
                        <a:ext cx="1871662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603135"/>
              </p:ext>
            </p:extLst>
          </p:nvPr>
        </p:nvGraphicFramePr>
        <p:xfrm>
          <a:off x="1528763" y="5649913"/>
          <a:ext cx="5603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19" name="Equation" r:id="rId16" imgW="253800" imgH="253800" progId="Equation.DSMT4">
                  <p:embed/>
                </p:oleObj>
              </mc:Choice>
              <mc:Fallback>
                <p:oleObj name="Equation" r:id="rId16" imgW="253800" imgH="253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763" y="5649913"/>
                        <a:ext cx="560387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Down Arrow 49"/>
          <p:cNvSpPr/>
          <p:nvPr/>
        </p:nvSpPr>
        <p:spPr>
          <a:xfrm>
            <a:off x="1043608" y="573325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Down Arrow 50"/>
          <p:cNvSpPr/>
          <p:nvPr/>
        </p:nvSpPr>
        <p:spPr>
          <a:xfrm rot="10800000">
            <a:off x="1039773" y="4233289"/>
            <a:ext cx="375750" cy="42032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4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829634"/>
              </p:ext>
            </p:extLst>
          </p:nvPr>
        </p:nvGraphicFramePr>
        <p:xfrm>
          <a:off x="2579514" y="5335464"/>
          <a:ext cx="3333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20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514" y="5335464"/>
                        <a:ext cx="3333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Down Arrow 56"/>
          <p:cNvSpPr/>
          <p:nvPr/>
        </p:nvSpPr>
        <p:spPr>
          <a:xfrm rot="7105441">
            <a:off x="6306690" y="1631884"/>
            <a:ext cx="375750" cy="893691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661864"/>
              </p:ext>
            </p:extLst>
          </p:nvPr>
        </p:nvGraphicFramePr>
        <p:xfrm>
          <a:off x="6246813" y="3141663"/>
          <a:ext cx="2584450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021" name="Equation" r:id="rId20" imgW="1295280" imgH="761760" progId="Equation.DSMT4">
                  <p:embed/>
                </p:oleObj>
              </mc:Choice>
              <mc:Fallback>
                <p:oleObj name="Equation" r:id="rId20" imgW="1295280" imgH="76176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6813" y="3141663"/>
                        <a:ext cx="2584450" cy="152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" name="Picture 8" descr="D:\documentsECLbureau\CondMatter\Molecule\LecturePPT\fig_im\721474947146600183bcfec8292d73f3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283968" y="3140968"/>
            <a:ext cx="1800199" cy="1350149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Принцип динамического отопления 2</a:t>
            </a:r>
          </a:p>
        </p:txBody>
      </p:sp>
      <p:sp>
        <p:nvSpPr>
          <p:cNvPr id="48" name="Down Arrow 48"/>
          <p:cNvSpPr/>
          <p:nvPr/>
        </p:nvSpPr>
        <p:spPr>
          <a:xfrm>
            <a:off x="3635896" y="2852936"/>
            <a:ext cx="432048" cy="1944216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углом 49"/>
          <p:cNvSpPr/>
          <p:nvPr/>
        </p:nvSpPr>
        <p:spPr>
          <a:xfrm rot="5400000">
            <a:off x="2519772" y="1736811"/>
            <a:ext cx="864096" cy="2232248"/>
          </a:xfrm>
          <a:prstGeom prst="ben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23635" name="Picture 19" descr="D:\documentsECLbureau\CondMatter\Molecule\LecturePPT\fig_im\StirlingAni.gif"/>
          <p:cNvPicPr>
            <a:picLocks noChangeAspect="1" noChangeArrowheads="1" noCrop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020272" y="1484784"/>
            <a:ext cx="761566" cy="1523132"/>
          </a:xfrm>
          <a:prstGeom prst="rect">
            <a:avLst/>
          </a:prstGeom>
          <a:noFill/>
        </p:spPr>
      </p:pic>
      <p:sp>
        <p:nvSpPr>
          <p:cNvPr id="53" name="Down Arrow 17"/>
          <p:cNvSpPr/>
          <p:nvPr/>
        </p:nvSpPr>
        <p:spPr>
          <a:xfrm rot="3610056">
            <a:off x="6365505" y="2294186"/>
            <a:ext cx="375750" cy="8663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37"/>
          <p:cNvSpPr/>
          <p:nvPr/>
        </p:nvSpPr>
        <p:spPr>
          <a:xfrm>
            <a:off x="6300192" y="764704"/>
            <a:ext cx="2843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Двигатель, работающий в прямом направлении</a:t>
            </a:r>
          </a:p>
        </p:txBody>
      </p:sp>
      <p:pic>
        <p:nvPicPr>
          <p:cNvPr id="623638" name="Picture 22" descr="D:\documentsECLbureau\CondMatter\Molecule\LecturePPT\fig_im\281abd0d8d43c0d1b81bb51d130f34c2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572000" y="5085184"/>
            <a:ext cx="1001197" cy="1559496"/>
          </a:xfrm>
          <a:prstGeom prst="rect">
            <a:avLst/>
          </a:prstGeom>
          <a:noFill/>
        </p:spPr>
      </p:pic>
      <p:pic>
        <p:nvPicPr>
          <p:cNvPr id="58" name="Picture 22" descr="D:\documentsECLbureau\CondMatter\Molecule\LecturePPT\fig_im\281abd0d8d43c0d1b81bb51d130f34c2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508104" y="5085184"/>
            <a:ext cx="1001197" cy="1559496"/>
          </a:xfrm>
          <a:prstGeom prst="rect">
            <a:avLst/>
          </a:prstGeom>
          <a:noFill/>
        </p:spPr>
      </p:pic>
      <p:pic>
        <p:nvPicPr>
          <p:cNvPr id="59" name="Picture 22" descr="D:\documentsECLbureau\CondMatter\Molecule\LecturePPT\fig_im\281abd0d8d43c0d1b81bb51d130f34c2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444208" y="5085184"/>
            <a:ext cx="1001197" cy="1559496"/>
          </a:xfrm>
          <a:prstGeom prst="rect">
            <a:avLst/>
          </a:prstGeom>
          <a:noFill/>
        </p:spPr>
      </p:pic>
      <p:sp>
        <p:nvSpPr>
          <p:cNvPr id="63" name="Прямоугольник 37"/>
          <p:cNvSpPr/>
          <p:nvPr/>
        </p:nvSpPr>
        <p:spPr>
          <a:xfrm>
            <a:off x="7740352" y="5877272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Грунт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267744" y="45486"/>
            <a:ext cx="439248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Вторая теорема Карно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179512" y="836712"/>
            <a:ext cx="8568952" cy="1015663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необратимой машины, работающей по циклу Карно, всегда меньше, чем КПД обратимой машины, работающей по тому же циклу и с тем же холодильником и нагревателем.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09" y="3345752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131" y="6090851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28671" y="4612440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1285655" y="4680233"/>
            <a:ext cx="812562" cy="844250"/>
            <a:chOff x="2964543" y="5018819"/>
            <a:chExt cx="812562" cy="844250"/>
          </a:xfrm>
        </p:grpSpPr>
        <p:sp>
          <p:nvSpPr>
            <p:cNvPr id="10" name="Circular Arrow 9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Circular Arrow 10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735022"/>
              </p:ext>
            </p:extLst>
          </p:nvPr>
        </p:nvGraphicFramePr>
        <p:xfrm>
          <a:off x="1939826" y="3963590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39" name="Equation" r:id="rId3" imgW="279360" imgH="279360" progId="Equation.DSMT4">
                  <p:embed/>
                </p:oleObj>
              </mc:Choice>
              <mc:Fallback>
                <p:oleObj name="Equation" r:id="rId3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826" y="3963590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077412"/>
              </p:ext>
            </p:extLst>
          </p:nvPr>
        </p:nvGraphicFramePr>
        <p:xfrm>
          <a:off x="239480" y="3345752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0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480" y="3345752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196821" y="2628020"/>
            <a:ext cx="8613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Доказательство от противного: пусть КПД необратимой машины (а) больше КПД обратимой машины (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48902" y="4561568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405886" y="4629361"/>
            <a:ext cx="812562" cy="844250"/>
            <a:chOff x="2964543" y="5018819"/>
            <a:chExt cx="812562" cy="844250"/>
          </a:xfrm>
        </p:grpSpPr>
        <p:sp>
          <p:nvSpPr>
            <p:cNvPr id="17" name="Circular Arrow 16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8" name="Circular Arrow 17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9" name="Down Arrow 18"/>
          <p:cNvSpPr/>
          <p:nvPr/>
        </p:nvSpPr>
        <p:spPr>
          <a:xfrm rot="10800000">
            <a:off x="1496380" y="410206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Down Arrow 19"/>
          <p:cNvSpPr/>
          <p:nvPr/>
        </p:nvSpPr>
        <p:spPr>
          <a:xfrm>
            <a:off x="1494772" y="5679829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55991"/>
              </p:ext>
            </p:extLst>
          </p:nvPr>
        </p:nvGraphicFramePr>
        <p:xfrm>
          <a:off x="2843808" y="4535325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1" name="Equation" r:id="rId7" imgW="190440" imgH="228600" progId="Equation.DSMT4">
                  <p:embed/>
                </p:oleObj>
              </mc:Choice>
              <mc:Fallback>
                <p:oleObj name="Equation" r:id="rId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535325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own Arrow 21"/>
          <p:cNvSpPr/>
          <p:nvPr/>
        </p:nvSpPr>
        <p:spPr>
          <a:xfrm rot="16200000">
            <a:off x="5502874" y="4860297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Down Arrow 22"/>
          <p:cNvSpPr/>
          <p:nvPr/>
        </p:nvSpPr>
        <p:spPr>
          <a:xfrm rot="10800000">
            <a:off x="4611658" y="4073891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026282"/>
              </p:ext>
            </p:extLst>
          </p:nvPr>
        </p:nvGraphicFramePr>
        <p:xfrm>
          <a:off x="1543050" y="4954816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2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3050" y="4954816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91321"/>
              </p:ext>
            </p:extLst>
          </p:nvPr>
        </p:nvGraphicFramePr>
        <p:xfrm>
          <a:off x="4699000" y="4843463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3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0" y="4843463"/>
                        <a:ext cx="279400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268211"/>
              </p:ext>
            </p:extLst>
          </p:nvPr>
        </p:nvGraphicFramePr>
        <p:xfrm>
          <a:off x="1979712" y="5547766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4" name="Equation" r:id="rId13" imgW="279360" imgH="279360" progId="Equation.DSMT4">
                  <p:embed/>
                </p:oleObj>
              </mc:Choice>
              <mc:Fallback>
                <p:oleObj name="Equation" r:id="rId13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547766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754594"/>
              </p:ext>
            </p:extLst>
          </p:nvPr>
        </p:nvGraphicFramePr>
        <p:xfrm>
          <a:off x="5003754" y="3914942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5" name="Equation" r:id="rId15" imgW="279360" imgH="279360" progId="Equation.DSMT4">
                  <p:embed/>
                </p:oleObj>
              </mc:Choice>
              <mc:Fallback>
                <p:oleObj name="Equation" r:id="rId15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754" y="3914942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718065"/>
              </p:ext>
            </p:extLst>
          </p:nvPr>
        </p:nvGraphicFramePr>
        <p:xfrm>
          <a:off x="5153859" y="5473313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6" name="Equation" r:id="rId17" imgW="279360" imgH="279360" progId="Equation.DSMT4">
                  <p:embed/>
                </p:oleObj>
              </mc:Choice>
              <mc:Fallback>
                <p:oleObj name="Equation" r:id="rId17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3859" y="5473313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Down Arrow 28"/>
          <p:cNvSpPr/>
          <p:nvPr/>
        </p:nvSpPr>
        <p:spPr>
          <a:xfrm>
            <a:off x="4446199" y="5640794"/>
            <a:ext cx="716783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Down Arrow 29"/>
          <p:cNvSpPr/>
          <p:nvPr/>
        </p:nvSpPr>
        <p:spPr>
          <a:xfrm rot="16200000">
            <a:off x="2424683" y="4820233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414885"/>
              </p:ext>
            </p:extLst>
          </p:nvPr>
        </p:nvGraphicFramePr>
        <p:xfrm>
          <a:off x="5930540" y="4492175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7" name="Equation" r:id="rId19" imgW="190440" imgH="228600" progId="Equation.DSMT4">
                  <p:embed/>
                </p:oleObj>
              </mc:Choice>
              <mc:Fallback>
                <p:oleObj name="Equation" r:id="rId19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0540" y="4492175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968532"/>
              </p:ext>
            </p:extLst>
          </p:nvPr>
        </p:nvGraphicFramePr>
        <p:xfrm>
          <a:off x="7297671" y="4370354"/>
          <a:ext cx="14573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8" name="Equation" r:id="rId21" imgW="660240" imgH="279360" progId="Equation.DSMT4">
                  <p:embed/>
                </p:oleObj>
              </mc:Choice>
              <mc:Fallback>
                <p:oleObj name="Equation" r:id="rId21" imgW="6602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671" y="4370354"/>
                        <a:ext cx="145732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670656"/>
              </p:ext>
            </p:extLst>
          </p:nvPr>
        </p:nvGraphicFramePr>
        <p:xfrm>
          <a:off x="7507718" y="3903580"/>
          <a:ext cx="10366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49" name="Equation" r:id="rId23" imgW="469800" imgH="228600" progId="Equation.DSMT4">
                  <p:embed/>
                </p:oleObj>
              </mc:Choice>
              <mc:Fallback>
                <p:oleObj name="Equation" r:id="rId23" imgW="469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7718" y="3903580"/>
                        <a:ext cx="10366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66331"/>
              </p:ext>
            </p:extLst>
          </p:nvPr>
        </p:nvGraphicFramePr>
        <p:xfrm>
          <a:off x="7318588" y="5378466"/>
          <a:ext cx="14573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50" name="Equation" r:id="rId25" imgW="660240" imgH="279360" progId="Equation.DSMT4">
                  <p:embed/>
                </p:oleObj>
              </mc:Choice>
              <mc:Fallback>
                <p:oleObj name="Equation" r:id="rId25" imgW="6602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588" y="5378466"/>
                        <a:ext cx="145732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67754"/>
              </p:ext>
            </p:extLst>
          </p:nvPr>
        </p:nvGraphicFramePr>
        <p:xfrm>
          <a:off x="7458852" y="4946418"/>
          <a:ext cx="108426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51" name="Equation" r:id="rId27" imgW="495000" imgH="228600" progId="Equation.DSMT4">
                  <p:embed/>
                </p:oleObj>
              </mc:Choice>
              <mc:Fallback>
                <p:oleObj name="Equation" r:id="rId27" imgW="495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8852" y="4946418"/>
                        <a:ext cx="1084263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7"/>
          <p:cNvSpPr/>
          <p:nvPr/>
        </p:nvSpPr>
        <p:spPr>
          <a:xfrm>
            <a:off x="219619" y="1988840"/>
            <a:ext cx="4600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Необратимая машина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по циклу Карно (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Обратимая машина по циклу Карно (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b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27979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17328" y="45486"/>
            <a:ext cx="794310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Вторая теорема Карно (доказательство)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177" y="1872093"/>
            <a:ext cx="8640960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499" y="4649091"/>
            <a:ext cx="8595989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3128148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624528" y="3195941"/>
            <a:ext cx="812562" cy="844250"/>
            <a:chOff x="2964543" y="5018819"/>
            <a:chExt cx="812562" cy="844250"/>
          </a:xfrm>
        </p:grpSpPr>
        <p:sp>
          <p:nvSpPr>
            <p:cNvPr id="9" name="Circular Arrow 8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Circular Arrow 9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012882"/>
              </p:ext>
            </p:extLst>
          </p:nvPr>
        </p:nvGraphicFramePr>
        <p:xfrm>
          <a:off x="1278699" y="2489931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0" name="Equation" r:id="rId3" imgW="279360" imgH="279360" progId="Equation.DSMT4">
                  <p:embed/>
                </p:oleObj>
              </mc:Choice>
              <mc:Fallback>
                <p:oleObj name="Equation" r:id="rId3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8699" y="2489931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076962"/>
              </p:ext>
            </p:extLst>
          </p:nvPr>
        </p:nvGraphicFramePr>
        <p:xfrm>
          <a:off x="392960" y="1908855"/>
          <a:ext cx="9223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1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60" y="1908855"/>
                        <a:ext cx="92233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313179" y="697110"/>
            <a:ext cx="8630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Необратимая машина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 (a) </a:t>
            </a:r>
            <a:r>
              <a:rPr lang="ru-RU" dirty="0">
                <a:latin typeface="Arial" pitchFamily="34" charset="0"/>
                <a:cs typeface="Arial" pitchFamily="34" charset="0"/>
              </a:rPr>
              <a:t>всегда работает только в прямом направлении,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как тепловой двигатель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65182" y="3087909"/>
            <a:ext cx="1126530" cy="953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Group 14"/>
          <p:cNvGrpSpPr/>
          <p:nvPr/>
        </p:nvGrpSpPr>
        <p:grpSpPr>
          <a:xfrm>
            <a:off x="3674666" y="3143541"/>
            <a:ext cx="907562" cy="832947"/>
            <a:chOff x="2917043" y="5006658"/>
            <a:chExt cx="907562" cy="832947"/>
          </a:xfrm>
        </p:grpSpPr>
        <p:sp>
          <p:nvSpPr>
            <p:cNvPr id="16" name="Circular Arrow 15"/>
            <p:cNvSpPr/>
            <p:nvPr/>
          </p:nvSpPr>
          <p:spPr>
            <a:xfrm rot="20292841">
              <a:off x="2917043" y="5018819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Circular Arrow 16"/>
            <p:cNvSpPr/>
            <p:nvPr/>
          </p:nvSpPr>
          <p:spPr>
            <a:xfrm rot="9514601">
              <a:off x="3027194" y="5006658"/>
              <a:ext cx="797411" cy="820786"/>
            </a:xfrm>
            <a:prstGeom prst="circular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" name="Down Arrow 17"/>
          <p:cNvSpPr/>
          <p:nvPr/>
        </p:nvSpPr>
        <p:spPr>
          <a:xfrm rot="10800000">
            <a:off x="835253" y="2628402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Down Arrow 18"/>
          <p:cNvSpPr/>
          <p:nvPr/>
        </p:nvSpPr>
        <p:spPr>
          <a:xfrm>
            <a:off x="833645" y="4206170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922834"/>
              </p:ext>
            </p:extLst>
          </p:nvPr>
        </p:nvGraphicFramePr>
        <p:xfrm>
          <a:off x="2182681" y="3061666"/>
          <a:ext cx="4175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2" name="Equation" r:id="rId7" imgW="190440" imgH="228600" progId="Equation.DSMT4">
                  <p:embed/>
                </p:oleObj>
              </mc:Choice>
              <mc:Fallback>
                <p:oleObj name="Equation" r:id="rId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2681" y="3061666"/>
                        <a:ext cx="41751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Down Arrow 20"/>
          <p:cNvSpPr/>
          <p:nvPr/>
        </p:nvSpPr>
        <p:spPr>
          <a:xfrm>
            <a:off x="3927938" y="2600232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283263"/>
              </p:ext>
            </p:extLst>
          </p:nvPr>
        </p:nvGraphicFramePr>
        <p:xfrm>
          <a:off x="881923" y="3470524"/>
          <a:ext cx="279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3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923" y="3470524"/>
                        <a:ext cx="279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199170"/>
              </p:ext>
            </p:extLst>
          </p:nvPr>
        </p:nvGraphicFramePr>
        <p:xfrm>
          <a:off x="4015280" y="3369804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4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5280" y="3369804"/>
                        <a:ext cx="279400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280264"/>
              </p:ext>
            </p:extLst>
          </p:nvPr>
        </p:nvGraphicFramePr>
        <p:xfrm>
          <a:off x="1318585" y="4052841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5" name="Equation" r:id="rId13" imgW="279360" imgH="279360" progId="Equation.DSMT4">
                  <p:embed/>
                </p:oleObj>
              </mc:Choice>
              <mc:Fallback>
                <p:oleObj name="Equation" r:id="rId13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8585" y="4052841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432118"/>
              </p:ext>
            </p:extLst>
          </p:nvPr>
        </p:nvGraphicFramePr>
        <p:xfrm>
          <a:off x="4320034" y="2441283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6" name="Equation" r:id="rId15" imgW="279360" imgH="279360" progId="Equation.DSMT4">
                  <p:embed/>
                </p:oleObj>
              </mc:Choice>
              <mc:Fallback>
                <p:oleObj name="Equation" r:id="rId15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034" y="2441283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344653"/>
              </p:ext>
            </p:extLst>
          </p:nvPr>
        </p:nvGraphicFramePr>
        <p:xfrm>
          <a:off x="4470139" y="4020920"/>
          <a:ext cx="615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7" name="Equation" r:id="rId17" imgW="279360" imgH="279360" progId="Equation.DSMT4">
                  <p:embed/>
                </p:oleObj>
              </mc:Choice>
              <mc:Fallback>
                <p:oleObj name="Equation" r:id="rId17" imgW="2793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139" y="4020920"/>
                        <a:ext cx="6159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Down Arrow 26"/>
          <p:cNvSpPr/>
          <p:nvPr/>
        </p:nvSpPr>
        <p:spPr>
          <a:xfrm rot="10800000">
            <a:off x="3762479" y="4167135"/>
            <a:ext cx="716783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Down Arrow 27"/>
          <p:cNvSpPr/>
          <p:nvPr/>
        </p:nvSpPr>
        <p:spPr>
          <a:xfrm rot="16200000">
            <a:off x="1763556" y="3346574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813413"/>
              </p:ext>
            </p:extLst>
          </p:nvPr>
        </p:nvGraphicFramePr>
        <p:xfrm>
          <a:off x="2900252" y="2870099"/>
          <a:ext cx="55562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8" name="Equation" r:id="rId19" imgW="253800" imgH="253800" progId="Equation.DSMT4">
                  <p:embed/>
                </p:oleObj>
              </mc:Choice>
              <mc:Fallback>
                <p:oleObj name="Equation" r:id="rId19" imgW="253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0252" y="2870099"/>
                        <a:ext cx="555625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514112"/>
              </p:ext>
            </p:extLst>
          </p:nvPr>
        </p:nvGraphicFramePr>
        <p:xfrm>
          <a:off x="7283935" y="3986721"/>
          <a:ext cx="140017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29" name="Equation" r:id="rId21" imgW="634680" imgH="279360" progId="Equation.DSMT4">
                  <p:embed/>
                </p:oleObj>
              </mc:Choice>
              <mc:Fallback>
                <p:oleObj name="Equation" r:id="rId21" imgW="6346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3935" y="3986721"/>
                        <a:ext cx="140017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099931"/>
              </p:ext>
            </p:extLst>
          </p:nvPr>
        </p:nvGraphicFramePr>
        <p:xfrm>
          <a:off x="7560174" y="2780252"/>
          <a:ext cx="1168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130" name="Equation" r:id="rId23" imgW="533160" imgH="253800" progId="Equation.DSMT4">
                  <p:embed/>
                </p:oleObj>
              </mc:Choice>
              <mc:Fallback>
                <p:oleObj name="Equation" r:id="rId23" imgW="5331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0174" y="2780252"/>
                        <a:ext cx="1168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7"/>
          <p:cNvSpPr/>
          <p:nvPr/>
        </p:nvSpPr>
        <p:spPr>
          <a:xfrm>
            <a:off x="323528" y="1343441"/>
            <a:ext cx="8630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Обратимая машина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 (b) </a:t>
            </a:r>
            <a:r>
              <a:rPr lang="ru-RU" dirty="0">
                <a:latin typeface="Arial" pitchFamily="34" charset="0"/>
                <a:cs typeface="Arial" pitchFamily="34" charset="0"/>
              </a:rPr>
              <a:t>работает в обратном направлении, как холодильник</a:t>
            </a:r>
          </a:p>
        </p:txBody>
      </p:sp>
      <p:sp>
        <p:nvSpPr>
          <p:cNvPr id="33" name="Прямоугольник 37"/>
          <p:cNvSpPr/>
          <p:nvPr/>
        </p:nvSpPr>
        <p:spPr>
          <a:xfrm>
            <a:off x="179512" y="5373216"/>
            <a:ext cx="8738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Чистый итог – извлечение теплоты из холодильника и превращение ее целиком  в работу без изменения состояния нагревателя, что невозможно согласно формулировке ВНТ по Кельвину. Значит, исходная посылка, что КПД необратимого цикла Карно  больше КПД обратимого цикла Карно неверна.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302385" y="3032733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Group 34"/>
          <p:cNvGrpSpPr/>
          <p:nvPr/>
        </p:nvGrpSpPr>
        <p:grpSpPr>
          <a:xfrm>
            <a:off x="6459369" y="3100526"/>
            <a:ext cx="812562" cy="844250"/>
            <a:chOff x="2964543" y="5018819"/>
            <a:chExt cx="812562" cy="844250"/>
          </a:xfrm>
        </p:grpSpPr>
        <p:sp>
          <p:nvSpPr>
            <p:cNvPr id="36" name="Circular Arrow 35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7" name="Circular Arrow 36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8" name="Down Arrow 37"/>
          <p:cNvSpPr/>
          <p:nvPr/>
        </p:nvSpPr>
        <p:spPr>
          <a:xfrm>
            <a:off x="6732240" y="4098906"/>
            <a:ext cx="288032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Down Arrow 38"/>
          <p:cNvSpPr/>
          <p:nvPr/>
        </p:nvSpPr>
        <p:spPr>
          <a:xfrm rot="16200000">
            <a:off x="3068696" y="3391536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Down Arrow 39"/>
          <p:cNvSpPr/>
          <p:nvPr/>
        </p:nvSpPr>
        <p:spPr>
          <a:xfrm rot="5400000">
            <a:off x="7632340" y="3384883"/>
            <a:ext cx="288032" cy="360040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1925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11560" y="34853"/>
            <a:ext cx="799288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для цикла Карно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313179" y="827420"/>
            <a:ext cx="40427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КПД необратимой машины Карно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107044"/>
              </p:ext>
            </p:extLst>
          </p:nvPr>
        </p:nvGraphicFramePr>
        <p:xfrm>
          <a:off x="1115616" y="1186119"/>
          <a:ext cx="1541463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0" name="Equation" r:id="rId3" imgW="698400" imgH="444240" progId="Equation.DSMT4">
                  <p:embed/>
                </p:oleObj>
              </mc:Choice>
              <mc:Fallback>
                <p:oleObj name="Equation" r:id="rId3" imgW="698400" imgH="44424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186119"/>
                        <a:ext cx="1541463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4716016" y="827420"/>
            <a:ext cx="40427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КПД обратимой машины Карно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772739"/>
              </p:ext>
            </p:extLst>
          </p:nvPr>
        </p:nvGraphicFramePr>
        <p:xfrm>
          <a:off x="5721350" y="1230941"/>
          <a:ext cx="1401763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1" name="Equation" r:id="rId5" imgW="634680" imgH="431640" progId="Equation.DSMT4">
                  <p:embed/>
                </p:oleObj>
              </mc:Choice>
              <mc:Fallback>
                <p:oleObj name="Equation" r:id="rId5" imgW="6346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1350" y="1230941"/>
                        <a:ext cx="1401763" cy="95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403648" y="2204864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Вторая теорема Карно, записанная математически: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326823"/>
              </p:ext>
            </p:extLst>
          </p:nvPr>
        </p:nvGraphicFramePr>
        <p:xfrm>
          <a:off x="898823" y="2829288"/>
          <a:ext cx="10096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2" name="Equation" r:id="rId7" imgW="457200" imgH="228600" progId="Equation.DSMT4">
                  <p:embed/>
                </p:oleObj>
              </mc:Choice>
              <mc:Fallback>
                <p:oleObj name="Equation" r:id="rId7" imgW="457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823" y="2829288"/>
                        <a:ext cx="10096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750242"/>
              </p:ext>
            </p:extLst>
          </p:nvPr>
        </p:nvGraphicFramePr>
        <p:xfrm>
          <a:off x="3059832" y="2651106"/>
          <a:ext cx="1874837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3" name="Equation" r:id="rId9" imgW="850680" imgH="457200" progId="Equation.DSMT4">
                  <p:embed/>
                </p:oleObj>
              </mc:Choice>
              <mc:Fallback>
                <p:oleObj name="Equation" r:id="rId9" imgW="8506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651106"/>
                        <a:ext cx="1874837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2180330" y="2924944"/>
            <a:ext cx="519461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ight Arrow 12"/>
          <p:cNvSpPr/>
          <p:nvPr/>
        </p:nvSpPr>
        <p:spPr>
          <a:xfrm>
            <a:off x="5292080" y="2924944"/>
            <a:ext cx="504056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365815"/>
              </p:ext>
            </p:extLst>
          </p:nvPr>
        </p:nvGraphicFramePr>
        <p:xfrm>
          <a:off x="6149975" y="2669067"/>
          <a:ext cx="1455738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4" name="Equation" r:id="rId11" imgW="660240" imgH="457200" progId="Equation.DSMT4">
                  <p:embed/>
                </p:oleObj>
              </mc:Choice>
              <mc:Fallback>
                <p:oleObj name="Equation" r:id="rId11" imgW="6602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975" y="2669067"/>
                        <a:ext cx="1455738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826228"/>
              </p:ext>
            </p:extLst>
          </p:nvPr>
        </p:nvGraphicFramePr>
        <p:xfrm>
          <a:off x="1284981" y="3896205"/>
          <a:ext cx="17907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5" name="Equation" r:id="rId13" imgW="812520" imgH="457200" progId="Equation.DSMT4">
                  <p:embed/>
                </p:oleObj>
              </mc:Choice>
              <mc:Fallback>
                <p:oleObj name="Equation" r:id="rId13" imgW="812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981" y="3896205"/>
                        <a:ext cx="1790700" cy="1008063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3567641" y="4197625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dirty="0">
                <a:latin typeface="Arial" pitchFamily="34" charset="0"/>
                <a:cs typeface="Arial" pitchFamily="34" charset="0"/>
              </a:rPr>
              <a:t> для цикла Карно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339527"/>
              </p:ext>
            </p:extLst>
          </p:nvPr>
        </p:nvGraphicFramePr>
        <p:xfrm>
          <a:off x="1259632" y="5311841"/>
          <a:ext cx="17907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126" name="Equation" r:id="rId15" imgW="812520" imgH="457200" progId="Equation.DSMT4">
                  <p:embed/>
                </p:oleObj>
              </mc:Choice>
              <mc:Fallback>
                <p:oleObj name="Equation" r:id="rId15" imgW="812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311841"/>
                        <a:ext cx="1790700" cy="1008063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3554646" y="5492706"/>
            <a:ext cx="5049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Знак равенства относится к обратимому циклу Карно</a:t>
            </a:r>
          </a:p>
        </p:txBody>
      </p:sp>
    </p:spTree>
    <p:extLst>
      <p:ext uri="{BB962C8B-B14F-4D97-AF65-F5344CB8AC3E}">
        <p14:creationId xmlns:p14="http://schemas.microsoft.com/office/powerpoint/2010/main" val="50250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79712" y="34853"/>
            <a:ext cx="496855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2528" y="2082722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1799512" y="2150515"/>
            <a:ext cx="812562" cy="844250"/>
            <a:chOff x="2964543" y="5018819"/>
            <a:chExt cx="812562" cy="844250"/>
          </a:xfrm>
        </p:grpSpPr>
        <p:sp>
          <p:nvSpPr>
            <p:cNvPr id="7" name="Circular Arrow 6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102194"/>
              </p:ext>
            </p:extLst>
          </p:nvPr>
        </p:nvGraphicFramePr>
        <p:xfrm>
          <a:off x="2522538" y="1468884"/>
          <a:ext cx="6731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26" name="Equation" r:id="rId3" imgW="304560" imgH="241200" progId="Equation.DSMT4">
                  <p:embed/>
                </p:oleObj>
              </mc:Choice>
              <mc:Fallback>
                <p:oleObj name="Equation" r:id="rId3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1468884"/>
                        <a:ext cx="67310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 rot="10800000">
            <a:off x="2004227" y="4089159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Down Arrow 14"/>
          <p:cNvSpPr/>
          <p:nvPr/>
        </p:nvSpPr>
        <p:spPr>
          <a:xfrm>
            <a:off x="2008629" y="315011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74154"/>
              </p:ext>
            </p:extLst>
          </p:nvPr>
        </p:nvGraphicFramePr>
        <p:xfrm>
          <a:off x="3498850" y="2267397"/>
          <a:ext cx="6127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27" name="Equation" r:id="rId5" imgW="279360" imgH="228600" progId="Equation.DSMT4">
                  <p:embed/>
                </p:oleObj>
              </mc:Choice>
              <mc:Fallback>
                <p:oleObj name="Equation" r:id="rId5" imgW="27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2267397"/>
                        <a:ext cx="61277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Down Arrow 16"/>
          <p:cNvSpPr/>
          <p:nvPr/>
        </p:nvSpPr>
        <p:spPr>
          <a:xfrm rot="10800000">
            <a:off x="2039143" y="557498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342249"/>
              </p:ext>
            </p:extLst>
          </p:nvPr>
        </p:nvGraphicFramePr>
        <p:xfrm>
          <a:off x="2057400" y="2426147"/>
          <a:ext cx="277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28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26147"/>
                        <a:ext cx="277813" cy="30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37517"/>
              </p:ext>
            </p:extLst>
          </p:nvPr>
        </p:nvGraphicFramePr>
        <p:xfrm>
          <a:off x="2547938" y="3035747"/>
          <a:ext cx="6715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29" name="Equation" r:id="rId9" imgW="304560" imgH="241200" progId="Equation.DSMT4">
                  <p:embed/>
                </p:oleObj>
              </mc:Choice>
              <mc:Fallback>
                <p:oleObj name="Equation" r:id="rId9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035747"/>
                        <a:ext cx="671512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Down Arrow 22"/>
          <p:cNvSpPr/>
          <p:nvPr/>
        </p:nvSpPr>
        <p:spPr>
          <a:xfrm>
            <a:off x="1902627" y="1436876"/>
            <a:ext cx="571598" cy="50122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Down Arrow 23"/>
          <p:cNvSpPr/>
          <p:nvPr/>
        </p:nvSpPr>
        <p:spPr>
          <a:xfrm rot="16200000">
            <a:off x="2956739" y="4841231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Down Arrow 25"/>
          <p:cNvSpPr/>
          <p:nvPr/>
        </p:nvSpPr>
        <p:spPr>
          <a:xfrm rot="16200000">
            <a:off x="2988683" y="2331010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26"/>
          <p:cNvSpPr/>
          <p:nvPr/>
        </p:nvSpPr>
        <p:spPr>
          <a:xfrm>
            <a:off x="919886" y="836712"/>
            <a:ext cx="2772308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37"/>
          <p:cNvSpPr/>
          <p:nvPr/>
        </p:nvSpPr>
        <p:spPr>
          <a:xfrm>
            <a:off x="107504" y="2339874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37"/>
          <p:cNvSpPr/>
          <p:nvPr/>
        </p:nvSpPr>
        <p:spPr>
          <a:xfrm>
            <a:off x="107504" y="4869160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619672" y="4563244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Group 31"/>
          <p:cNvGrpSpPr/>
          <p:nvPr/>
        </p:nvGrpSpPr>
        <p:grpSpPr>
          <a:xfrm>
            <a:off x="1776656" y="4631037"/>
            <a:ext cx="812562" cy="844250"/>
            <a:chOff x="2964543" y="5018819"/>
            <a:chExt cx="812562" cy="844250"/>
          </a:xfrm>
        </p:grpSpPr>
        <p:sp>
          <p:nvSpPr>
            <p:cNvPr id="33" name="Circular Arrow 32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Circular Arrow 33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612503"/>
              </p:ext>
            </p:extLst>
          </p:nvPr>
        </p:nvGraphicFramePr>
        <p:xfrm>
          <a:off x="2051050" y="4877495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0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877495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184972"/>
              </p:ext>
            </p:extLst>
          </p:nvPr>
        </p:nvGraphicFramePr>
        <p:xfrm>
          <a:off x="2481263" y="3981450"/>
          <a:ext cx="17907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1" name="Equation" r:id="rId13" imgW="812520" imgH="241200" progId="Equation.DSMT4">
                  <p:embed/>
                </p:oleObj>
              </mc:Choice>
              <mc:Fallback>
                <p:oleObj name="Equation" r:id="rId13" imgW="8125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3981450"/>
                        <a:ext cx="17907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6"/>
          <p:cNvSpPr/>
          <p:nvPr/>
        </p:nvSpPr>
        <p:spPr>
          <a:xfrm>
            <a:off x="827584" y="6057352"/>
            <a:ext cx="288166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Холодильники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509177"/>
              </p:ext>
            </p:extLst>
          </p:nvPr>
        </p:nvGraphicFramePr>
        <p:xfrm>
          <a:off x="3633788" y="4790182"/>
          <a:ext cx="4175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2" name="Equation" r:id="rId15" imgW="190440" imgH="228600" progId="Equation.DSMT4">
                  <p:embed/>
                </p:oleObj>
              </mc:Choice>
              <mc:Fallback>
                <p:oleObj name="Equation" r:id="rId1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4790182"/>
                        <a:ext cx="4175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8"/>
          <p:cNvSpPr/>
          <p:nvPr/>
        </p:nvSpPr>
        <p:spPr>
          <a:xfrm>
            <a:off x="85037" y="1969886"/>
            <a:ext cx="4270940" cy="4771482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7"/>
          <p:cNvSpPr/>
          <p:nvPr/>
        </p:nvSpPr>
        <p:spPr>
          <a:xfrm>
            <a:off x="4398509" y="836712"/>
            <a:ext cx="46805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Обратимая 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(a) </a:t>
            </a:r>
            <a:r>
              <a:rPr lang="ru-RU" dirty="0">
                <a:latin typeface="Arial" pitchFamily="34" charset="0"/>
                <a:cs typeface="Arial" pitchFamily="34" charset="0"/>
              </a:rPr>
              <a:t>работает по циклу Карно периодически</a:t>
            </a:r>
            <a:r>
              <a:rPr lang="en-US" dirty="0">
                <a:latin typeface="Arial" pitchFamily="34" charset="0"/>
                <a:cs typeface="Arial" pitchFamily="34" charset="0"/>
              </a:rPr>
              <a:t> c </a:t>
            </a:r>
            <a:r>
              <a:rPr lang="ru-RU" dirty="0">
                <a:latin typeface="Arial" pitchFamily="34" charset="0"/>
                <a:cs typeface="Arial" pitchFamily="34" charset="0"/>
              </a:rPr>
              <a:t>большой частотой. Нагреватель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>
                <a:latin typeface="Arial" pitchFamily="34" charset="0"/>
                <a:cs typeface="Arial" pitchFamily="34" charset="0"/>
              </a:rPr>
              <a:t>холодильник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T</a:t>
            </a:r>
            <a:r>
              <a:rPr lang="ru-RU" dirty="0">
                <a:latin typeface="Arial" pitchFamily="34" charset="0"/>
                <a:cs typeface="Arial" pitchFamily="34" charset="0"/>
              </a:rPr>
              <a:t>, он же нагреватель машины </a:t>
            </a:r>
            <a:r>
              <a:rPr lang="en-US" dirty="0">
                <a:latin typeface="Arial" pitchFamily="34" charset="0"/>
                <a:cs typeface="Arial" pitchFamily="34" charset="0"/>
              </a:rPr>
              <a:t>(b).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19886" y="3549158"/>
            <a:ext cx="2772308" cy="3838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349816"/>
              </p:ext>
            </p:extLst>
          </p:nvPr>
        </p:nvGraphicFramePr>
        <p:xfrm>
          <a:off x="7970613" y="2989470"/>
          <a:ext cx="1074384" cy="7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3" name="Equation" r:id="rId17" imgW="596880" imgH="431640" progId="Equation.DSMT4">
                  <p:embed/>
                </p:oleObj>
              </mc:Choice>
              <mc:Fallback>
                <p:oleObj name="Equation" r:id="rId17" imgW="596880" imgH="431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0613" y="2989470"/>
                        <a:ext cx="1074384" cy="776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065419"/>
              </p:ext>
            </p:extLst>
          </p:nvPr>
        </p:nvGraphicFramePr>
        <p:xfrm>
          <a:off x="4463988" y="3569018"/>
          <a:ext cx="3039768" cy="868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4" name="Equation" r:id="rId19" imgW="1688760" imgH="482400" progId="Equation.DSMT4">
                  <p:embed/>
                </p:oleObj>
              </mc:Choice>
              <mc:Fallback>
                <p:oleObj name="Equation" r:id="rId19" imgW="16887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3988" y="3569018"/>
                        <a:ext cx="3039768" cy="868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216119"/>
              </p:ext>
            </p:extLst>
          </p:nvPr>
        </p:nvGraphicFramePr>
        <p:xfrm>
          <a:off x="4489579" y="5050314"/>
          <a:ext cx="1782648" cy="822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5" name="Equation" r:id="rId21" imgW="990360" imgH="457200" progId="Equation.DSMT4">
                  <p:embed/>
                </p:oleObj>
              </mc:Choice>
              <mc:Fallback>
                <p:oleObj name="Equation" r:id="rId21" imgW="99036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579" y="5050314"/>
                        <a:ext cx="1782648" cy="822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рямоугольник 37"/>
          <p:cNvSpPr/>
          <p:nvPr/>
        </p:nvSpPr>
        <p:spPr>
          <a:xfrm>
            <a:off x="4427984" y="4361106"/>
            <a:ext cx="4500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dirty="0">
                <a:latin typeface="Arial" pitchFamily="34" charset="0"/>
                <a:cs typeface="Arial" pitchFamily="34" charset="0"/>
              </a:rPr>
              <a:t> для обратимой машины Карно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856098"/>
              </p:ext>
            </p:extLst>
          </p:nvPr>
        </p:nvGraphicFramePr>
        <p:xfrm>
          <a:off x="7031641" y="5075632"/>
          <a:ext cx="1955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6" name="Equation" r:id="rId23" imgW="977760" imgH="393480" progId="Equation.DSMT4">
                  <p:embed/>
                </p:oleObj>
              </mc:Choice>
              <mc:Fallback>
                <p:oleObj name="Equation" r:id="rId23" imgW="977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1641" y="5075632"/>
                        <a:ext cx="1955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Прямоугольник 37"/>
          <p:cNvSpPr/>
          <p:nvPr/>
        </p:nvSpPr>
        <p:spPr>
          <a:xfrm>
            <a:off x="4409141" y="3147146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КПД обратимой машины Карно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ight Arrow 48"/>
          <p:cNvSpPr/>
          <p:nvPr/>
        </p:nvSpPr>
        <p:spPr>
          <a:xfrm>
            <a:off x="6372200" y="5239138"/>
            <a:ext cx="519489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70765"/>
              </p:ext>
            </p:extLst>
          </p:nvPr>
        </p:nvGraphicFramePr>
        <p:xfrm>
          <a:off x="4463988" y="5877272"/>
          <a:ext cx="4229100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37" name="Equation" r:id="rId25" imgW="2349360" imgH="482400" progId="Equation.DSMT4">
                  <p:embed/>
                </p:oleObj>
              </mc:Choice>
              <mc:Fallback>
                <p:oleObj name="Equation" r:id="rId25" imgW="2349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3988" y="5877272"/>
                        <a:ext cx="4229100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Прямоугольник 37"/>
          <p:cNvSpPr/>
          <p:nvPr/>
        </p:nvSpPr>
        <p:spPr>
          <a:xfrm>
            <a:off x="4427985" y="2205866"/>
            <a:ext cx="4680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не является постоянной и зависит от процессов в машине </a:t>
            </a:r>
            <a:r>
              <a:rPr lang="en-US" dirty="0">
                <a:latin typeface="Arial" pitchFamily="34" charset="0"/>
                <a:cs typeface="Arial" pitchFamily="34" charset="0"/>
              </a:rPr>
              <a:t>(b)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263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79712" y="34853"/>
            <a:ext cx="496855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2528" y="2082722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1799512" y="2150515"/>
            <a:ext cx="812562" cy="844250"/>
            <a:chOff x="2964543" y="5018819"/>
            <a:chExt cx="812562" cy="844250"/>
          </a:xfrm>
        </p:grpSpPr>
        <p:sp>
          <p:nvSpPr>
            <p:cNvPr id="7" name="Circular Arrow 6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772500"/>
              </p:ext>
            </p:extLst>
          </p:nvPr>
        </p:nvGraphicFramePr>
        <p:xfrm>
          <a:off x="2522538" y="1468884"/>
          <a:ext cx="6731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05" name="Equation" r:id="rId3" imgW="304560" imgH="241200" progId="Equation.DSMT4">
                  <p:embed/>
                </p:oleObj>
              </mc:Choice>
              <mc:Fallback>
                <p:oleObj name="Equation" r:id="rId3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1468884"/>
                        <a:ext cx="67310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own Arrow 9"/>
          <p:cNvSpPr/>
          <p:nvPr/>
        </p:nvSpPr>
        <p:spPr>
          <a:xfrm rot="10800000">
            <a:off x="2004227" y="4089159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Down Arrow 10"/>
          <p:cNvSpPr/>
          <p:nvPr/>
        </p:nvSpPr>
        <p:spPr>
          <a:xfrm>
            <a:off x="2008629" y="315011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469195"/>
              </p:ext>
            </p:extLst>
          </p:nvPr>
        </p:nvGraphicFramePr>
        <p:xfrm>
          <a:off x="3498850" y="2267397"/>
          <a:ext cx="6127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06" name="Equation" r:id="rId5" imgW="279360" imgH="228600" progId="Equation.DSMT4">
                  <p:embed/>
                </p:oleObj>
              </mc:Choice>
              <mc:Fallback>
                <p:oleObj name="Equation" r:id="rId5" imgW="27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2267397"/>
                        <a:ext cx="61277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own Arrow 12"/>
          <p:cNvSpPr/>
          <p:nvPr/>
        </p:nvSpPr>
        <p:spPr>
          <a:xfrm rot="10800000">
            <a:off x="2039143" y="557498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04343"/>
              </p:ext>
            </p:extLst>
          </p:nvPr>
        </p:nvGraphicFramePr>
        <p:xfrm>
          <a:off x="2057400" y="2426147"/>
          <a:ext cx="277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07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26147"/>
                        <a:ext cx="277813" cy="30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011148"/>
              </p:ext>
            </p:extLst>
          </p:nvPr>
        </p:nvGraphicFramePr>
        <p:xfrm>
          <a:off x="2547938" y="3035747"/>
          <a:ext cx="6715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08" name="Equation" r:id="rId9" imgW="304560" imgH="241200" progId="Equation.DSMT4">
                  <p:embed/>
                </p:oleObj>
              </mc:Choice>
              <mc:Fallback>
                <p:oleObj name="Equation" r:id="rId9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035747"/>
                        <a:ext cx="671512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15"/>
          <p:cNvSpPr/>
          <p:nvPr/>
        </p:nvSpPr>
        <p:spPr>
          <a:xfrm>
            <a:off x="1902627" y="1436876"/>
            <a:ext cx="571598" cy="50122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Down Arrow 16"/>
          <p:cNvSpPr/>
          <p:nvPr/>
        </p:nvSpPr>
        <p:spPr>
          <a:xfrm rot="16200000">
            <a:off x="2956739" y="4841231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Down Arrow 17"/>
          <p:cNvSpPr/>
          <p:nvPr/>
        </p:nvSpPr>
        <p:spPr>
          <a:xfrm rot="16200000">
            <a:off x="2988683" y="2331010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919886" y="836712"/>
            <a:ext cx="2772308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37"/>
          <p:cNvSpPr/>
          <p:nvPr/>
        </p:nvSpPr>
        <p:spPr>
          <a:xfrm>
            <a:off x="107504" y="2339874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37"/>
          <p:cNvSpPr/>
          <p:nvPr/>
        </p:nvSpPr>
        <p:spPr>
          <a:xfrm>
            <a:off x="107504" y="4869160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19672" y="4563244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1776656" y="4631037"/>
            <a:ext cx="812562" cy="844250"/>
            <a:chOff x="2964543" y="5018819"/>
            <a:chExt cx="812562" cy="844250"/>
          </a:xfrm>
        </p:grpSpPr>
        <p:sp>
          <p:nvSpPr>
            <p:cNvPr id="24" name="Circular Arrow 23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5" name="Circular Arrow 24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14559"/>
              </p:ext>
            </p:extLst>
          </p:nvPr>
        </p:nvGraphicFramePr>
        <p:xfrm>
          <a:off x="2051050" y="4877495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09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877495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61896"/>
              </p:ext>
            </p:extLst>
          </p:nvPr>
        </p:nvGraphicFramePr>
        <p:xfrm>
          <a:off x="2481263" y="3981450"/>
          <a:ext cx="17907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0" name="Equation" r:id="rId13" imgW="812520" imgH="241200" progId="Equation.DSMT4">
                  <p:embed/>
                </p:oleObj>
              </mc:Choice>
              <mc:Fallback>
                <p:oleObj name="Equation" r:id="rId13" imgW="8125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3981450"/>
                        <a:ext cx="17907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>
          <a:xfrm>
            <a:off x="827584" y="6057352"/>
            <a:ext cx="288166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Холодильники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165131"/>
              </p:ext>
            </p:extLst>
          </p:nvPr>
        </p:nvGraphicFramePr>
        <p:xfrm>
          <a:off x="3633788" y="4790182"/>
          <a:ext cx="4175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1" name="Equation" r:id="rId15" imgW="190440" imgH="228600" progId="Equation.DSMT4">
                  <p:embed/>
                </p:oleObj>
              </mc:Choice>
              <mc:Fallback>
                <p:oleObj name="Equation" r:id="rId1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4790182"/>
                        <a:ext cx="4175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85037" y="1969886"/>
            <a:ext cx="4270940" cy="4771482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7"/>
          <p:cNvSpPr/>
          <p:nvPr/>
        </p:nvSpPr>
        <p:spPr>
          <a:xfrm>
            <a:off x="4398509" y="764704"/>
            <a:ext cx="46805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(b) – </a:t>
            </a:r>
            <a:r>
              <a:rPr lang="ru-RU" dirty="0">
                <a:latin typeface="Arial" pitchFamily="34" charset="0"/>
                <a:cs typeface="Arial" pitchFamily="34" charset="0"/>
              </a:rPr>
              <a:t>любая машина, совершающая любой цикл, как обратимый, так и необратимый. Пока 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(b)</a:t>
            </a:r>
            <a:r>
              <a:rPr lang="ru-RU" dirty="0">
                <a:latin typeface="Arial" pitchFamily="34" charset="0"/>
                <a:cs typeface="Arial" pitchFamily="34" charset="0"/>
              </a:rPr>
              <a:t> производит один цикл, 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(a) </a:t>
            </a:r>
            <a:r>
              <a:rPr lang="ru-RU" dirty="0">
                <a:latin typeface="Arial" pitchFamily="34" charset="0"/>
                <a:cs typeface="Arial" pitchFamily="34" charset="0"/>
              </a:rPr>
              <a:t>успевает совершить много циклов (в пределе – бесконечно много)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9886" y="3549158"/>
            <a:ext cx="2772308" cy="3838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964562"/>
              </p:ext>
            </p:extLst>
          </p:nvPr>
        </p:nvGraphicFramePr>
        <p:xfrm>
          <a:off x="4485668" y="5127345"/>
          <a:ext cx="4532313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2" name="Equation" r:id="rId17" imgW="2514600" imgH="431640" progId="Equation.DSMT4">
                  <p:embed/>
                </p:oleObj>
              </mc:Choice>
              <mc:Fallback>
                <p:oleObj name="Equation" r:id="rId17" imgW="25146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5668" y="5127345"/>
                        <a:ext cx="4532313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745279"/>
              </p:ext>
            </p:extLst>
          </p:nvPr>
        </p:nvGraphicFramePr>
        <p:xfrm>
          <a:off x="4498443" y="2852936"/>
          <a:ext cx="13493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3" name="Equation" r:id="rId19" imgW="749160" imgH="279360" progId="Equation.DSMT4">
                  <p:embed/>
                </p:oleObj>
              </mc:Choice>
              <mc:Fallback>
                <p:oleObj name="Equation" r:id="rId19" imgW="7491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443" y="2852936"/>
                        <a:ext cx="1349375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7"/>
          <p:cNvSpPr/>
          <p:nvPr/>
        </p:nvSpPr>
        <p:spPr>
          <a:xfrm>
            <a:off x="4488518" y="4653136"/>
            <a:ext cx="4500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Суммарная работа обеих машин за цикл машины (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) 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845086" y="2910625"/>
            <a:ext cx="3143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Работа машины </a:t>
            </a:r>
            <a:r>
              <a:rPr lang="en-US" dirty="0">
                <a:latin typeface="Arial" pitchFamily="34" charset="0"/>
                <a:cs typeface="Arial" pitchFamily="34" charset="0"/>
              </a:rPr>
              <a:t>(b) </a:t>
            </a:r>
            <a:r>
              <a:rPr lang="ru-RU" dirty="0">
                <a:latin typeface="Arial" pitchFamily="34" charset="0"/>
                <a:cs typeface="Arial" pitchFamily="34" charset="0"/>
              </a:rPr>
              <a:t>за цикл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411359"/>
              </p:ext>
            </p:extLst>
          </p:nvPr>
        </p:nvGraphicFramePr>
        <p:xfrm>
          <a:off x="4471899" y="5870566"/>
          <a:ext cx="274637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4" name="Equation" r:id="rId21" imgW="1523880" imgH="419040" progId="Equation.DSMT4">
                  <p:embed/>
                </p:oleObj>
              </mc:Choice>
              <mc:Fallback>
                <p:oleObj name="Equation" r:id="rId21" imgW="15238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1899" y="5870566"/>
                        <a:ext cx="2746375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071335"/>
              </p:ext>
            </p:extLst>
          </p:nvPr>
        </p:nvGraphicFramePr>
        <p:xfrm>
          <a:off x="4498443" y="3488452"/>
          <a:ext cx="1303337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15" name="Equation" r:id="rId23" imgW="723600" imgH="279360" progId="Equation.DSMT4">
                  <p:embed/>
                </p:oleObj>
              </mc:Choice>
              <mc:Fallback>
                <p:oleObj name="Equation" r:id="rId23" imgW="723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443" y="3488452"/>
                        <a:ext cx="1303337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37"/>
          <p:cNvSpPr/>
          <p:nvPr/>
        </p:nvSpPr>
        <p:spPr>
          <a:xfrm>
            <a:off x="5845086" y="3480495"/>
            <a:ext cx="31928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Интегрирование работы по многим циклам машины </a:t>
            </a:r>
            <a:r>
              <a:rPr lang="en-US" dirty="0">
                <a:latin typeface="Arial" pitchFamily="34" charset="0"/>
                <a:cs typeface="Arial" pitchFamily="34" charset="0"/>
              </a:rPr>
              <a:t>(a) </a:t>
            </a:r>
            <a:r>
              <a:rPr lang="ru-RU" dirty="0">
                <a:latin typeface="Arial" pitchFamily="34" charset="0"/>
                <a:cs typeface="Arial" pitchFamily="34" charset="0"/>
              </a:rPr>
              <a:t>за время цикла машины </a:t>
            </a:r>
            <a:r>
              <a:rPr lang="en-US" dirty="0">
                <a:latin typeface="Arial" pitchFamily="34" charset="0"/>
                <a:cs typeface="Arial" pitchFamily="34" charset="0"/>
              </a:rPr>
              <a:t>(b)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5758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79712" y="34853"/>
            <a:ext cx="496855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2528" y="2082722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1799512" y="2150515"/>
            <a:ext cx="812562" cy="844250"/>
            <a:chOff x="2964543" y="5018819"/>
            <a:chExt cx="812562" cy="844250"/>
          </a:xfrm>
        </p:grpSpPr>
        <p:sp>
          <p:nvSpPr>
            <p:cNvPr id="7" name="Circular Arrow 6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962277"/>
              </p:ext>
            </p:extLst>
          </p:nvPr>
        </p:nvGraphicFramePr>
        <p:xfrm>
          <a:off x="2522538" y="1468884"/>
          <a:ext cx="6731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3" name="Equation" r:id="rId3" imgW="304560" imgH="241200" progId="Equation.DSMT4">
                  <p:embed/>
                </p:oleObj>
              </mc:Choice>
              <mc:Fallback>
                <p:oleObj name="Equation" r:id="rId3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1468884"/>
                        <a:ext cx="67310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own Arrow 9"/>
          <p:cNvSpPr/>
          <p:nvPr/>
        </p:nvSpPr>
        <p:spPr>
          <a:xfrm rot="10800000">
            <a:off x="2004227" y="4089159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Down Arrow 10"/>
          <p:cNvSpPr/>
          <p:nvPr/>
        </p:nvSpPr>
        <p:spPr>
          <a:xfrm>
            <a:off x="2008629" y="315011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147662"/>
              </p:ext>
            </p:extLst>
          </p:nvPr>
        </p:nvGraphicFramePr>
        <p:xfrm>
          <a:off x="3498850" y="2267397"/>
          <a:ext cx="6127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4" name="Equation" r:id="rId5" imgW="279360" imgH="228600" progId="Equation.DSMT4">
                  <p:embed/>
                </p:oleObj>
              </mc:Choice>
              <mc:Fallback>
                <p:oleObj name="Equation" r:id="rId5" imgW="27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2267397"/>
                        <a:ext cx="61277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own Arrow 12"/>
          <p:cNvSpPr/>
          <p:nvPr/>
        </p:nvSpPr>
        <p:spPr>
          <a:xfrm rot="10800000">
            <a:off x="2039143" y="557498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162283"/>
              </p:ext>
            </p:extLst>
          </p:nvPr>
        </p:nvGraphicFramePr>
        <p:xfrm>
          <a:off x="2057400" y="2426147"/>
          <a:ext cx="277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5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26147"/>
                        <a:ext cx="277813" cy="30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134340"/>
              </p:ext>
            </p:extLst>
          </p:nvPr>
        </p:nvGraphicFramePr>
        <p:xfrm>
          <a:off x="2547938" y="3035747"/>
          <a:ext cx="6715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6" name="Equation" r:id="rId9" imgW="304560" imgH="241200" progId="Equation.DSMT4">
                  <p:embed/>
                </p:oleObj>
              </mc:Choice>
              <mc:Fallback>
                <p:oleObj name="Equation" r:id="rId9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035747"/>
                        <a:ext cx="671512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15"/>
          <p:cNvSpPr/>
          <p:nvPr/>
        </p:nvSpPr>
        <p:spPr>
          <a:xfrm>
            <a:off x="1902627" y="1436876"/>
            <a:ext cx="571598" cy="50122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Down Arrow 16"/>
          <p:cNvSpPr/>
          <p:nvPr/>
        </p:nvSpPr>
        <p:spPr>
          <a:xfrm rot="16200000">
            <a:off x="2956739" y="4841231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Down Arrow 17"/>
          <p:cNvSpPr/>
          <p:nvPr/>
        </p:nvSpPr>
        <p:spPr>
          <a:xfrm rot="16200000">
            <a:off x="2988683" y="2331010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919886" y="836712"/>
            <a:ext cx="2772308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37"/>
          <p:cNvSpPr/>
          <p:nvPr/>
        </p:nvSpPr>
        <p:spPr>
          <a:xfrm>
            <a:off x="107504" y="2339874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37"/>
          <p:cNvSpPr/>
          <p:nvPr/>
        </p:nvSpPr>
        <p:spPr>
          <a:xfrm>
            <a:off x="107504" y="4869160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19672" y="4563244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1776656" y="4631037"/>
            <a:ext cx="812562" cy="844250"/>
            <a:chOff x="2964543" y="5018819"/>
            <a:chExt cx="812562" cy="844250"/>
          </a:xfrm>
        </p:grpSpPr>
        <p:sp>
          <p:nvSpPr>
            <p:cNvPr id="24" name="Circular Arrow 23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5" name="Circular Arrow 24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983150"/>
              </p:ext>
            </p:extLst>
          </p:nvPr>
        </p:nvGraphicFramePr>
        <p:xfrm>
          <a:off x="2051050" y="4877495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7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877495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59153"/>
              </p:ext>
            </p:extLst>
          </p:nvPr>
        </p:nvGraphicFramePr>
        <p:xfrm>
          <a:off x="2481263" y="3981450"/>
          <a:ext cx="17907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8" name="Equation" r:id="rId13" imgW="812520" imgH="241200" progId="Equation.DSMT4">
                  <p:embed/>
                </p:oleObj>
              </mc:Choice>
              <mc:Fallback>
                <p:oleObj name="Equation" r:id="rId13" imgW="8125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3981450"/>
                        <a:ext cx="17907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>
          <a:xfrm>
            <a:off x="827584" y="6057352"/>
            <a:ext cx="288166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Холодильники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039162"/>
              </p:ext>
            </p:extLst>
          </p:nvPr>
        </p:nvGraphicFramePr>
        <p:xfrm>
          <a:off x="3633788" y="4790182"/>
          <a:ext cx="4175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59" name="Equation" r:id="rId15" imgW="190440" imgH="228600" progId="Equation.DSMT4">
                  <p:embed/>
                </p:oleObj>
              </mc:Choice>
              <mc:Fallback>
                <p:oleObj name="Equation" r:id="rId1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4790182"/>
                        <a:ext cx="4175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85037" y="1969886"/>
            <a:ext cx="4270940" cy="4771482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7"/>
          <p:cNvSpPr/>
          <p:nvPr/>
        </p:nvSpPr>
        <p:spPr>
          <a:xfrm>
            <a:off x="4398509" y="764704"/>
            <a:ext cx="46805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 рассмотренной схеме пунктирной линией обозначены как две машины, так и все остальное, что связано с их функционированием. Выхода теплоты из системы, т.е. за пределы пунктирной линии нет. 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9886" y="3549158"/>
            <a:ext cx="2772308" cy="3838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7"/>
          <p:cNvSpPr/>
          <p:nvPr/>
        </p:nvSpPr>
        <p:spPr>
          <a:xfrm>
            <a:off x="6643821" y="4855572"/>
            <a:ext cx="720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Т.к.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7"/>
          <p:cNvSpPr/>
          <p:nvPr/>
        </p:nvSpPr>
        <p:spPr>
          <a:xfrm>
            <a:off x="4424977" y="2737738"/>
            <a:ext cx="45640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 соответствии с принципом Кельвина такая система из двух машин не может производить положительную  работу.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Суммарная работа либо отрицательна, либо равна нулю</a:t>
            </a:r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715158"/>
              </p:ext>
            </p:extLst>
          </p:nvPr>
        </p:nvGraphicFramePr>
        <p:xfrm>
          <a:off x="4572000" y="4622329"/>
          <a:ext cx="189865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60" name="Equation" r:id="rId17" imgW="1054080" imgH="419040" progId="Equation.DSMT4">
                  <p:embed/>
                </p:oleObj>
              </mc:Choice>
              <mc:Fallback>
                <p:oleObj name="Equation" r:id="rId17" imgW="1054080" imgH="41904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622329"/>
                        <a:ext cx="1898650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955363"/>
              </p:ext>
            </p:extLst>
          </p:nvPr>
        </p:nvGraphicFramePr>
        <p:xfrm>
          <a:off x="7426743" y="4828917"/>
          <a:ext cx="6858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61" name="Equation" r:id="rId19" imgW="380880" imgH="228600" progId="Equation.DSMT4">
                  <p:embed/>
                </p:oleObj>
              </mc:Choice>
              <mc:Fallback>
                <p:oleObj name="Equation" r:id="rId19" imgW="380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6743" y="4828917"/>
                        <a:ext cx="6858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94801"/>
              </p:ext>
            </p:extLst>
          </p:nvPr>
        </p:nvGraphicFramePr>
        <p:xfrm>
          <a:off x="4528476" y="5755007"/>
          <a:ext cx="137160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062" name="Equation" r:id="rId21" imgW="685800" imgH="419040" progId="Equation.DSMT4">
                  <p:embed/>
                </p:oleObj>
              </mc:Choice>
              <mc:Fallback>
                <p:oleObj name="Equation" r:id="rId21" imgW="6858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8476" y="5755007"/>
                        <a:ext cx="1371600" cy="83808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Прямоугольник 37"/>
          <p:cNvSpPr/>
          <p:nvPr/>
        </p:nvSpPr>
        <p:spPr>
          <a:xfrm>
            <a:off x="6012160" y="5840937"/>
            <a:ext cx="2976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Неравенство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dirty="0">
                <a:latin typeface="Arial" pitchFamily="34" charset="0"/>
                <a:cs typeface="Arial" pitchFamily="34" charset="0"/>
              </a:rPr>
              <a:t> для произвольного цикла</a:t>
            </a:r>
          </a:p>
        </p:txBody>
      </p:sp>
    </p:spTree>
    <p:extLst>
      <p:ext uri="{BB962C8B-B14F-4D97-AF65-F5344CB8AC3E}">
        <p14:creationId xmlns:p14="http://schemas.microsoft.com/office/powerpoint/2010/main" val="710765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470" name="Picture 6" descr="D:\documentsECLbureau\CondMatter\Molecule\LecturePPT\fig_im\fig_Carno_cycle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80" y="810788"/>
            <a:ext cx="3240412" cy="27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7"/>
          <p:cNvSpPr/>
          <p:nvPr/>
        </p:nvSpPr>
        <p:spPr>
          <a:xfrm>
            <a:off x="0" y="4221088"/>
            <a:ext cx="4554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участке 1-2, равна площади под этим участком кривой (красный цвет заливки). Эта работа положительна.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62995"/>
              </p:ext>
            </p:extLst>
          </p:nvPr>
        </p:nvGraphicFramePr>
        <p:xfrm>
          <a:off x="4211960" y="1334396"/>
          <a:ext cx="38623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0" name="Equation" r:id="rId4" imgW="1854000" imgH="495000" progId="Equation.DSMT4">
                  <p:embed/>
                </p:oleObj>
              </mc:Choice>
              <mc:Fallback>
                <p:oleObj name="Equation" r:id="rId4" imgW="1854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334396"/>
                        <a:ext cx="38623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Работа цикла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5536" y="3370618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95536" y="598310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5417839"/>
              </p:ext>
            </p:extLst>
          </p:nvPr>
        </p:nvGraphicFramePr>
        <p:xfrm>
          <a:off x="549291" y="436122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91" y="436122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321963"/>
              </p:ext>
            </p:extLst>
          </p:nvPr>
        </p:nvGraphicFramePr>
        <p:xfrm>
          <a:off x="2998614" y="2870944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2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2870944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739301"/>
              </p:ext>
            </p:extLst>
          </p:nvPr>
        </p:nvGraphicFramePr>
        <p:xfrm>
          <a:off x="427435" y="2955015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3"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2955015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>
          <a:xfrm>
            <a:off x="775086" y="2342949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2826392" y="178646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827361"/>
              </p:ext>
            </p:extLst>
          </p:nvPr>
        </p:nvGraphicFramePr>
        <p:xfrm>
          <a:off x="565150" y="2009775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4" name="Equation" r:id="rId12" imgW="88560" imgH="164880" progId="Equation.DSMT4">
                  <p:embed/>
                </p:oleObj>
              </mc:Choice>
              <mc:Fallback>
                <p:oleObj name="Equation" r:id="rId12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2009775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975489"/>
              </p:ext>
            </p:extLst>
          </p:nvPr>
        </p:nvGraphicFramePr>
        <p:xfrm>
          <a:off x="2987824" y="1330521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5" name="Equation" r:id="rId14" imgW="126720" imgH="164880" progId="Equation.DSMT4">
                  <p:embed/>
                </p:oleObj>
              </mc:Choice>
              <mc:Fallback>
                <p:oleObj name="Equation" r:id="rId14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330521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143470"/>
              </p:ext>
            </p:extLst>
          </p:nvPr>
        </p:nvGraphicFramePr>
        <p:xfrm>
          <a:off x="673100" y="3410768"/>
          <a:ext cx="349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6" name="Equation" r:id="rId16" imgW="152280" imgH="228600" progId="Equation.DSMT4">
                  <p:embed/>
                </p:oleObj>
              </mc:Choice>
              <mc:Fallback>
                <p:oleObj name="Equation" r:id="rId16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3410768"/>
                        <a:ext cx="349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13968"/>
              </p:ext>
            </p:extLst>
          </p:nvPr>
        </p:nvGraphicFramePr>
        <p:xfrm>
          <a:off x="2724150" y="3411538"/>
          <a:ext cx="3778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7" name="Equation" r:id="rId18" imgW="164880" imgH="228600" progId="Equation.DSMT4">
                  <p:embed/>
                </p:oleObj>
              </mc:Choice>
              <mc:Fallback>
                <p:oleObj name="Equation" r:id="rId1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411538"/>
                        <a:ext cx="377825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-36512" y="3813289"/>
            <a:ext cx="1871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Мин. объем</a:t>
            </a:r>
          </a:p>
        </p:txBody>
      </p:sp>
      <p:sp>
        <p:nvSpPr>
          <p:cNvPr id="22" name="Прямоугольник 37"/>
          <p:cNvSpPr/>
          <p:nvPr/>
        </p:nvSpPr>
        <p:spPr>
          <a:xfrm>
            <a:off x="1763688" y="3818853"/>
            <a:ext cx="1989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Макс. объем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570320"/>
              </p:ext>
            </p:extLst>
          </p:nvPr>
        </p:nvGraphicFramePr>
        <p:xfrm>
          <a:off x="935877" y="5640967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8" name="Equation" r:id="rId20" imgW="1041120" imgH="495000" progId="Equation.DSMT4">
                  <p:embed/>
                </p:oleObj>
              </mc:Choice>
              <mc:Fallback>
                <p:oleObj name="Equation" r:id="rId20" imgW="10411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877" y="5640967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37"/>
          <p:cNvSpPr/>
          <p:nvPr/>
        </p:nvSpPr>
        <p:spPr>
          <a:xfrm>
            <a:off x="3496292" y="692696"/>
            <a:ext cx="53907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Полная работа, совершаемая системой за цикл, суммируется по всем участкам цикла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4716016" y="422108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обратном участке 2-1, равна площади (синий цвет заливки), взятой с обратным знаком, т.к.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&lt;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0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Эта работа отрицательна.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364946"/>
              </p:ext>
            </p:extLst>
          </p:nvPr>
        </p:nvGraphicFramePr>
        <p:xfrm>
          <a:off x="5786264" y="5661248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89" name="Equation" r:id="rId22" imgW="1041120" imgH="495000" progId="Equation.DSMT4">
                  <p:embed/>
                </p:oleObj>
              </mc:Choice>
              <mc:Fallback>
                <p:oleObj name="Equation" r:id="rId22" imgW="10411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264" y="5661248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3734480" y="2414957"/>
            <a:ext cx="5152609" cy="1323439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цикла, равная сумме двух интегралов, дается площадью, заключенной внутри замкнутой кривой, изображающей цикл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7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18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79712" y="34853"/>
            <a:ext cx="496855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Равенство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Клаузиуса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2528" y="2082722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1799512" y="2150515"/>
            <a:ext cx="812562" cy="844250"/>
            <a:chOff x="2964543" y="5018819"/>
            <a:chExt cx="812562" cy="844250"/>
          </a:xfrm>
        </p:grpSpPr>
        <p:sp>
          <p:nvSpPr>
            <p:cNvPr id="7" name="Circular Arrow 6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36388"/>
              </p:ext>
            </p:extLst>
          </p:nvPr>
        </p:nvGraphicFramePr>
        <p:xfrm>
          <a:off x="2522538" y="1468884"/>
          <a:ext cx="6731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097" name="Equation" r:id="rId3" imgW="304560" imgH="241200" progId="Equation.DSMT4">
                  <p:embed/>
                </p:oleObj>
              </mc:Choice>
              <mc:Fallback>
                <p:oleObj name="Equation" r:id="rId3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1468884"/>
                        <a:ext cx="67310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own Arrow 9"/>
          <p:cNvSpPr/>
          <p:nvPr/>
        </p:nvSpPr>
        <p:spPr>
          <a:xfrm rot="10800000">
            <a:off x="2004227" y="4089159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Down Arrow 10"/>
          <p:cNvSpPr/>
          <p:nvPr/>
        </p:nvSpPr>
        <p:spPr>
          <a:xfrm>
            <a:off x="2008629" y="315011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4341399"/>
              </p:ext>
            </p:extLst>
          </p:nvPr>
        </p:nvGraphicFramePr>
        <p:xfrm>
          <a:off x="3498850" y="2267397"/>
          <a:ext cx="6127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098" name="Equation" r:id="rId5" imgW="279360" imgH="228600" progId="Equation.DSMT4">
                  <p:embed/>
                </p:oleObj>
              </mc:Choice>
              <mc:Fallback>
                <p:oleObj name="Equation" r:id="rId5" imgW="27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2267397"/>
                        <a:ext cx="61277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own Arrow 12"/>
          <p:cNvSpPr/>
          <p:nvPr/>
        </p:nvSpPr>
        <p:spPr>
          <a:xfrm rot="10800000">
            <a:off x="2039143" y="557498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948494"/>
              </p:ext>
            </p:extLst>
          </p:nvPr>
        </p:nvGraphicFramePr>
        <p:xfrm>
          <a:off x="2057400" y="2426147"/>
          <a:ext cx="277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099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26147"/>
                        <a:ext cx="277813" cy="30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98473"/>
              </p:ext>
            </p:extLst>
          </p:nvPr>
        </p:nvGraphicFramePr>
        <p:xfrm>
          <a:off x="2547938" y="3035747"/>
          <a:ext cx="6715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0" name="Equation" r:id="rId9" imgW="304560" imgH="241200" progId="Equation.DSMT4">
                  <p:embed/>
                </p:oleObj>
              </mc:Choice>
              <mc:Fallback>
                <p:oleObj name="Equation" r:id="rId9" imgW="3045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035747"/>
                        <a:ext cx="671512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15"/>
          <p:cNvSpPr/>
          <p:nvPr/>
        </p:nvSpPr>
        <p:spPr>
          <a:xfrm>
            <a:off x="1902627" y="1436876"/>
            <a:ext cx="571598" cy="50122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Down Arrow 16"/>
          <p:cNvSpPr/>
          <p:nvPr/>
        </p:nvSpPr>
        <p:spPr>
          <a:xfrm rot="16200000">
            <a:off x="2956739" y="4841231"/>
            <a:ext cx="514214" cy="468051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Down Arrow 17"/>
          <p:cNvSpPr/>
          <p:nvPr/>
        </p:nvSpPr>
        <p:spPr>
          <a:xfrm rot="16200000">
            <a:off x="2988683" y="2331010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919886" y="836712"/>
            <a:ext cx="2772308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37"/>
          <p:cNvSpPr/>
          <p:nvPr/>
        </p:nvSpPr>
        <p:spPr>
          <a:xfrm>
            <a:off x="107504" y="2339874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37"/>
          <p:cNvSpPr/>
          <p:nvPr/>
        </p:nvSpPr>
        <p:spPr>
          <a:xfrm>
            <a:off x="107504" y="4869160"/>
            <a:ext cx="14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Машина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19672" y="4563244"/>
            <a:ext cx="1126530" cy="953988"/>
          </a:xfrm>
          <a:prstGeom prst="rect">
            <a:avLst/>
          </a:prstGeom>
          <a:solidFill>
            <a:srgbClr val="FCDD8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1776656" y="4631037"/>
            <a:ext cx="812562" cy="844250"/>
            <a:chOff x="2964543" y="5018819"/>
            <a:chExt cx="812562" cy="844250"/>
          </a:xfrm>
        </p:grpSpPr>
        <p:sp>
          <p:nvSpPr>
            <p:cNvPr id="24" name="Circular Arrow 23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5" name="Circular Arrow 24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333527"/>
              </p:ext>
            </p:extLst>
          </p:nvPr>
        </p:nvGraphicFramePr>
        <p:xfrm>
          <a:off x="2051050" y="4877495"/>
          <a:ext cx="2794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1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877495"/>
                        <a:ext cx="2794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198875"/>
              </p:ext>
            </p:extLst>
          </p:nvPr>
        </p:nvGraphicFramePr>
        <p:xfrm>
          <a:off x="2481263" y="3981450"/>
          <a:ext cx="17907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2" name="Equation" r:id="rId13" imgW="812520" imgH="241200" progId="Equation.DSMT4">
                  <p:embed/>
                </p:oleObj>
              </mc:Choice>
              <mc:Fallback>
                <p:oleObj name="Equation" r:id="rId13" imgW="8125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3981450"/>
                        <a:ext cx="17907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>
          <a:xfrm>
            <a:off x="827584" y="6057352"/>
            <a:ext cx="288166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Холодильники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911136"/>
              </p:ext>
            </p:extLst>
          </p:nvPr>
        </p:nvGraphicFramePr>
        <p:xfrm>
          <a:off x="3633788" y="4790182"/>
          <a:ext cx="4175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3" name="Equation" r:id="rId15" imgW="190440" imgH="228600" progId="Equation.DSMT4">
                  <p:embed/>
                </p:oleObj>
              </mc:Choice>
              <mc:Fallback>
                <p:oleObj name="Equation" r:id="rId1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4790182"/>
                        <a:ext cx="4175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9"/>
          <p:cNvSpPr/>
          <p:nvPr/>
        </p:nvSpPr>
        <p:spPr>
          <a:xfrm>
            <a:off x="85037" y="1969886"/>
            <a:ext cx="4270940" cy="4771482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7"/>
          <p:cNvSpPr/>
          <p:nvPr/>
        </p:nvSpPr>
        <p:spPr>
          <a:xfrm>
            <a:off x="4398509" y="764704"/>
            <a:ext cx="4680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Допустим, машина (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обратима и при этом 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9886" y="3549158"/>
            <a:ext cx="2772308" cy="3838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Термостат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7"/>
          <p:cNvSpPr/>
          <p:nvPr/>
        </p:nvSpPr>
        <p:spPr>
          <a:xfrm>
            <a:off x="4463988" y="1794832"/>
            <a:ext cx="4564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Запустим машину (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 обратном направлении, тогда работа должна поменять знак</a:t>
            </a: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246629"/>
              </p:ext>
            </p:extLst>
          </p:nvPr>
        </p:nvGraphicFramePr>
        <p:xfrm>
          <a:off x="6172200" y="5032375"/>
          <a:ext cx="1371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4" name="Equation" r:id="rId17" imgW="685800" imgH="419040" progId="Equation.DSMT4">
                  <p:embed/>
                </p:oleObj>
              </mc:Choice>
              <mc:Fallback>
                <p:oleObj name="Equation" r:id="rId17" imgW="6858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5032375"/>
                        <a:ext cx="1371600" cy="8382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4489359" y="3140968"/>
            <a:ext cx="4538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Это противоречит тому, что было доказано ранее. Поэтому для обратимой машины работа равна нулю: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543341"/>
              </p:ext>
            </p:extLst>
          </p:nvPr>
        </p:nvGraphicFramePr>
        <p:xfrm>
          <a:off x="6370488" y="1391783"/>
          <a:ext cx="7365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5" name="Equation" r:id="rId19" imgW="368280" imgH="177480" progId="Equation.DSMT4">
                  <p:embed/>
                </p:oleObj>
              </mc:Choice>
              <mc:Fallback>
                <p:oleObj name="Equation" r:id="rId19" imgW="368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0488" y="1391783"/>
                        <a:ext cx="7365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16757"/>
              </p:ext>
            </p:extLst>
          </p:nvPr>
        </p:nvGraphicFramePr>
        <p:xfrm>
          <a:off x="6364288" y="2789238"/>
          <a:ext cx="7620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6" name="Equation" r:id="rId21" imgW="380880" imgH="177480" progId="Equation.DSMT4">
                  <p:embed/>
                </p:oleObj>
              </mc:Choice>
              <mc:Fallback>
                <p:oleObj name="Equation" r:id="rId21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4288" y="2789238"/>
                        <a:ext cx="762000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958287"/>
              </p:ext>
            </p:extLst>
          </p:nvPr>
        </p:nvGraphicFramePr>
        <p:xfrm>
          <a:off x="6444208" y="4214022"/>
          <a:ext cx="7620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107" name="Equation" r:id="rId23" imgW="380880" imgH="177480" progId="Equation.DSMT4">
                  <p:embed/>
                </p:oleObj>
              </mc:Choice>
              <mc:Fallback>
                <p:oleObj name="Equation" r:id="rId23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4214022"/>
                        <a:ext cx="762000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/>
        </p:nvSpPr>
        <p:spPr>
          <a:xfrm>
            <a:off x="4499992" y="6004186"/>
            <a:ext cx="44555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dirty="0">
                <a:latin typeface="Arial" pitchFamily="34" charset="0"/>
                <a:cs typeface="Arial" pitchFamily="34" charset="0"/>
              </a:rPr>
              <a:t> для обратимого цикла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499992" y="4537226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 следовательно</a:t>
            </a:r>
          </a:p>
        </p:txBody>
      </p:sp>
    </p:spTree>
    <p:extLst>
      <p:ext uri="{BB962C8B-B14F-4D97-AF65-F5344CB8AC3E}">
        <p14:creationId xmlns:p14="http://schemas.microsoft.com/office/powerpoint/2010/main" val="257441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066079" y="34853"/>
            <a:ext cx="3378129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407916"/>
              </p:ext>
            </p:extLst>
          </p:nvPr>
        </p:nvGraphicFramePr>
        <p:xfrm>
          <a:off x="539552" y="908720"/>
          <a:ext cx="1244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16" name="Equation" r:id="rId3" imgW="622080" imgH="393480" progId="Equation.DSMT4">
                  <p:embed/>
                </p:oleObj>
              </mc:Choice>
              <mc:Fallback>
                <p:oleObj name="Equation" r:id="rId3" imgW="6220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908720"/>
                        <a:ext cx="1244600" cy="7874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195736" y="1095013"/>
            <a:ext cx="5417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r>
              <a:rPr lang="ru-RU" dirty="0">
                <a:latin typeface="Arial" pitchFamily="34" charset="0"/>
                <a:cs typeface="Arial" pitchFamily="34" charset="0"/>
              </a:rPr>
              <a:t> для обратимого цикла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544" y="184482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Если интеграл по любому замкнутому циклу от какой-либо величины равен нулю, то эта величина – полный дифференциал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723048"/>
              </p:ext>
            </p:extLst>
          </p:nvPr>
        </p:nvGraphicFramePr>
        <p:xfrm>
          <a:off x="539552" y="2780928"/>
          <a:ext cx="1168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17" name="Equation" r:id="rId5" imgW="583920" imgH="393480" progId="Equation.DSMT4">
                  <p:embed/>
                </p:oleObj>
              </mc:Choice>
              <mc:Fallback>
                <p:oleObj name="Equation" r:id="rId5" imgW="583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780928"/>
                        <a:ext cx="1168400" cy="7874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195736" y="2924944"/>
            <a:ext cx="5663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>
                <a:latin typeface="Arial" pitchFamily="34" charset="0"/>
                <a:cs typeface="Arial" pitchFamily="34" charset="0"/>
              </a:rPr>
              <a:t>энтропия, функция состояния. Формула справедлива только для обратимого процесса.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7544" y="371703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Изменение энтропии не зависит от пути, по которому произошло изменение состояние системы, а зависит только от начального и конечных состояний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114220"/>
              </p:ext>
            </p:extLst>
          </p:nvPr>
        </p:nvGraphicFramePr>
        <p:xfrm>
          <a:off x="471582" y="4447093"/>
          <a:ext cx="2641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18" name="Equation" r:id="rId7" imgW="1320480" imgH="457200" progId="Equation.DSMT4">
                  <p:embed/>
                </p:oleObj>
              </mc:Choice>
              <mc:Fallback>
                <p:oleObj name="Equation" r:id="rId7" imgW="13204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582" y="4447093"/>
                        <a:ext cx="2641600" cy="9144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318211" y="4581128"/>
            <a:ext cx="5663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Формула для приращения энтропии справедлива только для обратимого процесса.</a:t>
            </a:r>
          </a:p>
        </p:txBody>
      </p:sp>
      <p:sp>
        <p:nvSpPr>
          <p:cNvPr id="15" name="Freeform 14"/>
          <p:cNvSpPr/>
          <p:nvPr/>
        </p:nvSpPr>
        <p:spPr>
          <a:xfrm>
            <a:off x="776274" y="5702738"/>
            <a:ext cx="1315707" cy="864185"/>
          </a:xfrm>
          <a:custGeom>
            <a:avLst/>
            <a:gdLst>
              <a:gd name="connsiteX0" fmla="*/ 7902 w 1315707"/>
              <a:gd name="connsiteY0" fmla="*/ 864185 h 864185"/>
              <a:gd name="connsiteX1" fmla="*/ 92963 w 1315707"/>
              <a:gd name="connsiteY1" fmla="*/ 385720 h 864185"/>
              <a:gd name="connsiteX2" fmla="*/ 667121 w 1315707"/>
              <a:gd name="connsiteY2" fmla="*/ 56111 h 864185"/>
              <a:gd name="connsiteX3" fmla="*/ 1315707 w 1315707"/>
              <a:gd name="connsiteY3" fmla="*/ 2948 h 86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707" h="864185">
                <a:moveTo>
                  <a:pt x="7902" y="864185"/>
                </a:moveTo>
                <a:cubicBezTo>
                  <a:pt x="-4503" y="692292"/>
                  <a:pt x="-16907" y="520399"/>
                  <a:pt x="92963" y="385720"/>
                </a:cubicBezTo>
                <a:cubicBezTo>
                  <a:pt x="202833" y="251041"/>
                  <a:pt x="463330" y="119906"/>
                  <a:pt x="667121" y="56111"/>
                </a:cubicBezTo>
                <a:cubicBezTo>
                  <a:pt x="870912" y="-7684"/>
                  <a:pt x="1093309" y="-2368"/>
                  <a:pt x="1315707" y="2948"/>
                </a:cubicBezTo>
              </a:path>
            </a:pathLst>
          </a:custGeom>
          <a:ln w="31750">
            <a:solidFill>
              <a:srgbClr val="FF0000"/>
            </a:solidFill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Freeform 15"/>
          <p:cNvSpPr/>
          <p:nvPr/>
        </p:nvSpPr>
        <p:spPr>
          <a:xfrm>
            <a:off x="784176" y="5726951"/>
            <a:ext cx="1318438" cy="917042"/>
          </a:xfrm>
          <a:custGeom>
            <a:avLst/>
            <a:gdLst>
              <a:gd name="connsiteX0" fmla="*/ 0 w 1318438"/>
              <a:gd name="connsiteY0" fmla="*/ 839972 h 917042"/>
              <a:gd name="connsiteX1" fmla="*/ 712382 w 1318438"/>
              <a:gd name="connsiteY1" fmla="*/ 893135 h 917042"/>
              <a:gd name="connsiteX2" fmla="*/ 893135 w 1318438"/>
              <a:gd name="connsiteY2" fmla="*/ 499730 h 917042"/>
              <a:gd name="connsiteX3" fmla="*/ 1318438 w 1318438"/>
              <a:gd name="connsiteY3" fmla="*/ 0 h 91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8438" h="917042">
                <a:moveTo>
                  <a:pt x="0" y="839972"/>
                </a:moveTo>
                <a:cubicBezTo>
                  <a:pt x="281763" y="894907"/>
                  <a:pt x="563526" y="949842"/>
                  <a:pt x="712382" y="893135"/>
                </a:cubicBezTo>
                <a:cubicBezTo>
                  <a:pt x="861238" y="836428"/>
                  <a:pt x="792126" y="648586"/>
                  <a:pt x="893135" y="499730"/>
                </a:cubicBezTo>
                <a:cubicBezTo>
                  <a:pt x="994144" y="350874"/>
                  <a:pt x="1156291" y="175437"/>
                  <a:pt x="1318438" y="0"/>
                </a:cubicBezTo>
              </a:path>
            </a:pathLst>
          </a:custGeom>
          <a:ln w="31750">
            <a:solidFill>
              <a:srgbClr val="4110F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568742"/>
              </p:ext>
            </p:extLst>
          </p:nvPr>
        </p:nvGraphicFramePr>
        <p:xfrm>
          <a:off x="482653" y="6566923"/>
          <a:ext cx="1587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19" name="Equation" r:id="rId9" imgW="88560" imgH="164880" progId="Equation.DSMT4">
                  <p:embed/>
                </p:oleObj>
              </mc:Choice>
              <mc:Fallback>
                <p:oleObj name="Equation" r:id="rId9" imgW="88560" imgH="16488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53" y="6566923"/>
                        <a:ext cx="1587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049432"/>
              </p:ext>
            </p:extLst>
          </p:nvPr>
        </p:nvGraphicFramePr>
        <p:xfrm>
          <a:off x="2322169" y="5464386"/>
          <a:ext cx="227012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20" name="Equation" r:id="rId11" imgW="126720" imgH="164880" progId="Equation.DSMT4">
                  <p:embed/>
                </p:oleObj>
              </mc:Choice>
              <mc:Fallback>
                <p:oleObj name="Equation" r:id="rId11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2169" y="5464386"/>
                        <a:ext cx="227012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067869"/>
              </p:ext>
            </p:extLst>
          </p:nvPr>
        </p:nvGraphicFramePr>
        <p:xfrm>
          <a:off x="885300" y="5579661"/>
          <a:ext cx="2730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21" name="Equation" r:id="rId13" imgW="152280" imgH="164880" progId="Equation.DSMT4">
                  <p:embed/>
                </p:oleObj>
              </mc:Choice>
              <mc:Fallback>
                <p:oleObj name="Equation" r:id="rId13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300" y="5579661"/>
                        <a:ext cx="2730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403330"/>
              </p:ext>
            </p:extLst>
          </p:nvPr>
        </p:nvGraphicFramePr>
        <p:xfrm>
          <a:off x="1726799" y="6192619"/>
          <a:ext cx="2730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5522" name="Equation" r:id="rId15" imgW="152280" imgH="164880" progId="Equation.DSMT4">
                  <p:embed/>
                </p:oleObj>
              </mc:Choice>
              <mc:Fallback>
                <p:oleObj name="Equation" r:id="rId1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6799" y="6192619"/>
                        <a:ext cx="2730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779369" y="5688108"/>
            <a:ext cx="62571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Чтобы подсчитать изменение энтропии в необратимом процессе нужно перевести систему из начального состояния в конечное обратимым образом.</a:t>
            </a:r>
          </a:p>
        </p:txBody>
      </p:sp>
    </p:spTree>
    <p:extLst>
      <p:ext uri="{BB962C8B-B14F-4D97-AF65-F5344CB8AC3E}">
        <p14:creationId xmlns:p14="http://schemas.microsoft.com/office/powerpoint/2010/main" val="2143188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547664" y="34853"/>
            <a:ext cx="6120680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Второе начало термодинамики</a:t>
            </a:r>
          </a:p>
        </p:txBody>
      </p:sp>
      <p:sp>
        <p:nvSpPr>
          <p:cNvPr id="5" name="Freeform 4"/>
          <p:cNvSpPr/>
          <p:nvPr/>
        </p:nvSpPr>
        <p:spPr>
          <a:xfrm>
            <a:off x="551870" y="880196"/>
            <a:ext cx="1649070" cy="1690577"/>
          </a:xfrm>
          <a:custGeom>
            <a:avLst/>
            <a:gdLst>
              <a:gd name="connsiteX0" fmla="*/ 1023 w 1649070"/>
              <a:gd name="connsiteY0" fmla="*/ 1690577 h 1690577"/>
              <a:gd name="connsiteX1" fmla="*/ 64818 w 1649070"/>
              <a:gd name="connsiteY1" fmla="*/ 1148316 h 1690577"/>
              <a:gd name="connsiteX2" fmla="*/ 415693 w 1649070"/>
              <a:gd name="connsiteY2" fmla="*/ 531628 h 1690577"/>
              <a:gd name="connsiteX3" fmla="*/ 979218 w 1649070"/>
              <a:gd name="connsiteY3" fmla="*/ 159488 h 1690577"/>
              <a:gd name="connsiteX4" fmla="*/ 1649070 w 1649070"/>
              <a:gd name="connsiteY4" fmla="*/ 0 h 169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9070" h="1690577">
                <a:moveTo>
                  <a:pt x="1023" y="1690577"/>
                </a:moveTo>
                <a:cubicBezTo>
                  <a:pt x="-1636" y="1516025"/>
                  <a:pt x="-4294" y="1341474"/>
                  <a:pt x="64818" y="1148316"/>
                </a:cubicBezTo>
                <a:cubicBezTo>
                  <a:pt x="133930" y="955158"/>
                  <a:pt x="263293" y="696433"/>
                  <a:pt x="415693" y="531628"/>
                </a:cubicBezTo>
                <a:cubicBezTo>
                  <a:pt x="568093" y="366823"/>
                  <a:pt x="773655" y="248093"/>
                  <a:pt x="979218" y="159488"/>
                </a:cubicBezTo>
                <a:cubicBezTo>
                  <a:pt x="1184781" y="70883"/>
                  <a:pt x="1649070" y="0"/>
                  <a:pt x="1649070" y="0"/>
                </a:cubicBezTo>
              </a:path>
            </a:pathLst>
          </a:custGeom>
          <a:ln w="38100">
            <a:solidFill>
              <a:srgbClr val="C00000"/>
            </a:solidFill>
            <a:prstDash val="dash"/>
            <a:headEnd type="none"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067220"/>
              </p:ext>
            </p:extLst>
          </p:nvPr>
        </p:nvGraphicFramePr>
        <p:xfrm>
          <a:off x="179512" y="2423135"/>
          <a:ext cx="1587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56" name="Equation" r:id="rId3" imgW="88560" imgH="164880" progId="Equation.DSMT4">
                  <p:embed/>
                </p:oleObj>
              </mc:Choice>
              <mc:Fallback>
                <p:oleObj name="Equation" r:id="rId3" imgW="88560" imgH="1648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23135"/>
                        <a:ext cx="1587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366976"/>
              </p:ext>
            </p:extLst>
          </p:nvPr>
        </p:nvGraphicFramePr>
        <p:xfrm>
          <a:off x="551870" y="1013692"/>
          <a:ext cx="2730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57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70" y="1013692"/>
                        <a:ext cx="2730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602552"/>
              </p:ext>
            </p:extLst>
          </p:nvPr>
        </p:nvGraphicFramePr>
        <p:xfrm>
          <a:off x="2087433" y="548680"/>
          <a:ext cx="22701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58" name="Equation" r:id="rId7" imgW="126720" imgH="164880" progId="Equation.DSMT4">
                  <p:embed/>
                </p:oleObj>
              </mc:Choice>
              <mc:Fallback>
                <p:oleObj name="Equation" r:id="rId7" imgW="126720" imgH="16488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433" y="548680"/>
                        <a:ext cx="227013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609790"/>
              </p:ext>
            </p:extLst>
          </p:nvPr>
        </p:nvGraphicFramePr>
        <p:xfrm>
          <a:off x="1602813" y="1601737"/>
          <a:ext cx="2730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59" name="Equation" r:id="rId9" imgW="152280" imgH="164880" progId="Equation.DSMT4">
                  <p:embed/>
                </p:oleObj>
              </mc:Choice>
              <mc:Fallback>
                <p:oleObj name="Equation" r:id="rId9" imgW="152280" imgH="1648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2813" y="1601737"/>
                        <a:ext cx="27305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2699792" y="797667"/>
            <a:ext cx="5705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Изолированная система переходит из некоторого состояния 1 в состояние 2 (путь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2" name="Freeform 11"/>
          <p:cNvSpPr/>
          <p:nvPr/>
        </p:nvSpPr>
        <p:spPr>
          <a:xfrm>
            <a:off x="574158" y="890828"/>
            <a:ext cx="1564972" cy="1669501"/>
          </a:xfrm>
          <a:custGeom>
            <a:avLst/>
            <a:gdLst>
              <a:gd name="connsiteX0" fmla="*/ 0 w 1564972"/>
              <a:gd name="connsiteY0" fmla="*/ 1669312 h 1669501"/>
              <a:gd name="connsiteX1" fmla="*/ 616689 w 1564972"/>
              <a:gd name="connsiteY1" fmla="*/ 1594884 h 1669501"/>
              <a:gd name="connsiteX2" fmla="*/ 1212112 w 1564972"/>
              <a:gd name="connsiteY2" fmla="*/ 1212112 h 1669501"/>
              <a:gd name="connsiteX3" fmla="*/ 1520456 w 1564972"/>
              <a:gd name="connsiteY3" fmla="*/ 584791 h 1669501"/>
              <a:gd name="connsiteX4" fmla="*/ 1562986 w 1564972"/>
              <a:gd name="connsiteY4" fmla="*/ 0 h 166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972" h="1669501">
                <a:moveTo>
                  <a:pt x="0" y="1669312"/>
                </a:moveTo>
                <a:cubicBezTo>
                  <a:pt x="207335" y="1670198"/>
                  <a:pt x="414670" y="1671084"/>
                  <a:pt x="616689" y="1594884"/>
                </a:cubicBezTo>
                <a:cubicBezTo>
                  <a:pt x="818708" y="1518684"/>
                  <a:pt x="1061484" y="1380461"/>
                  <a:pt x="1212112" y="1212112"/>
                </a:cubicBezTo>
                <a:cubicBezTo>
                  <a:pt x="1362740" y="1043763"/>
                  <a:pt x="1461977" y="786810"/>
                  <a:pt x="1520456" y="584791"/>
                </a:cubicBezTo>
                <a:cubicBezTo>
                  <a:pt x="1578935" y="382772"/>
                  <a:pt x="1562986" y="0"/>
                  <a:pt x="1562986" y="0"/>
                </a:cubicBezTo>
              </a:path>
            </a:pathLst>
          </a:custGeom>
          <a:ln w="38100">
            <a:solidFill>
              <a:srgbClr val="4110F6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2699792" y="1628800"/>
            <a:ext cx="5705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Возвратим систему из состояния 2 в состояние 1 с помощью обратимого процесса (путь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). Система в этом случае перестает быть изолированной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3528" y="2713823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 циклическому процессу                         применим неравенство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Клаузиуса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678958"/>
              </p:ext>
            </p:extLst>
          </p:nvPr>
        </p:nvGraphicFramePr>
        <p:xfrm>
          <a:off x="3257013" y="2708920"/>
          <a:ext cx="12954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0" name="Equation" r:id="rId11" imgW="647640" imgH="177480" progId="Equation.DSMT4">
                  <p:embed/>
                </p:oleObj>
              </mc:Choice>
              <mc:Fallback>
                <p:oleObj name="Equation" r:id="rId11" imgW="647640" imgH="17748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7013" y="2708920"/>
                        <a:ext cx="1295400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097318"/>
              </p:ext>
            </p:extLst>
          </p:nvPr>
        </p:nvGraphicFramePr>
        <p:xfrm>
          <a:off x="2411760" y="3116064"/>
          <a:ext cx="3327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1" name="Equation" r:id="rId13" imgW="1663560" imgH="444240" progId="Equation.DSMT4">
                  <p:embed/>
                </p:oleObj>
              </mc:Choice>
              <mc:Fallback>
                <p:oleObj name="Equation" r:id="rId13" imgW="1663560" imgH="44424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116064"/>
                        <a:ext cx="3327400" cy="889000"/>
                      </a:xfrm>
                      <a:prstGeom prst="rect">
                        <a:avLst/>
                      </a:prstGeom>
                      <a:noFill/>
                      <a:ln w="3175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183596" y="4005064"/>
            <a:ext cx="272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На участке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система изолирована             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034489"/>
              </p:ext>
            </p:extLst>
          </p:nvPr>
        </p:nvGraphicFramePr>
        <p:xfrm>
          <a:off x="1766111" y="4029392"/>
          <a:ext cx="685584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2" name="Equation" r:id="rId15" imgW="380880" imgH="177480" progId="Equation.DSMT4">
                  <p:embed/>
                </p:oleObj>
              </mc:Choice>
              <mc:Fallback>
                <p:oleObj name="Equation" r:id="rId15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6111" y="4029392"/>
                        <a:ext cx="685584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954170"/>
              </p:ext>
            </p:extLst>
          </p:nvPr>
        </p:nvGraphicFramePr>
        <p:xfrm>
          <a:off x="2699792" y="4171453"/>
          <a:ext cx="845640" cy="36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3" name="Equation" r:id="rId17" imgW="469800" imgH="203040" progId="Equation.DSMT4">
                  <p:embed/>
                </p:oleObj>
              </mc:Choice>
              <mc:Fallback>
                <p:oleObj name="Equation" r:id="rId17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171453"/>
                        <a:ext cx="845640" cy="365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4903197"/>
              </p:ext>
            </p:extLst>
          </p:nvPr>
        </p:nvGraphicFramePr>
        <p:xfrm>
          <a:off x="7142816" y="4005064"/>
          <a:ext cx="1051056" cy="7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4" name="Equation" r:id="rId19" imgW="583920" imgH="393480" progId="Equation.DSMT4">
                  <p:embed/>
                </p:oleObj>
              </mc:Choice>
              <mc:Fallback>
                <p:oleObj name="Equation" r:id="rId19" imgW="583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2816" y="4005064"/>
                        <a:ext cx="1051056" cy="708264"/>
                      </a:xfrm>
                      <a:prstGeom prst="rect">
                        <a:avLst/>
                      </a:prstGeom>
                      <a:noFill/>
                      <a:ln w="3175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4658678" y="4050695"/>
            <a:ext cx="272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На участке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процесс обратимый            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15420"/>
              </p:ext>
            </p:extLst>
          </p:nvPr>
        </p:nvGraphicFramePr>
        <p:xfrm>
          <a:off x="6084168" y="4062380"/>
          <a:ext cx="685584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5" name="Equation" r:id="rId21" imgW="380880" imgH="177480" progId="Equation.DSMT4">
                  <p:embed/>
                </p:oleObj>
              </mc:Choice>
              <mc:Fallback>
                <p:oleObj name="Equation" r:id="rId21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4062380"/>
                        <a:ext cx="685584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327715"/>
              </p:ext>
            </p:extLst>
          </p:nvPr>
        </p:nvGraphicFramePr>
        <p:xfrm>
          <a:off x="4932040" y="4628232"/>
          <a:ext cx="2651616" cy="799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6" name="Equation" r:id="rId23" imgW="1473120" imgH="444240" progId="Equation.DSMT4">
                  <p:embed/>
                </p:oleObj>
              </mc:Choice>
              <mc:Fallback>
                <p:oleObj name="Equation" r:id="rId23" imgW="14731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628232"/>
                        <a:ext cx="2651616" cy="799632"/>
                      </a:xfrm>
                      <a:prstGeom prst="rect">
                        <a:avLst/>
                      </a:prstGeom>
                      <a:noFill/>
                      <a:ln w="3175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513701"/>
              </p:ext>
            </p:extLst>
          </p:nvPr>
        </p:nvGraphicFramePr>
        <p:xfrm>
          <a:off x="1043608" y="4651395"/>
          <a:ext cx="1165752" cy="799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7" name="Equation" r:id="rId25" imgW="647640" imgH="444240" progId="Equation.DSMT4">
                  <p:embed/>
                </p:oleObj>
              </mc:Choice>
              <mc:Fallback>
                <p:oleObj name="Equation" r:id="rId25" imgW="6476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651395"/>
                        <a:ext cx="1165752" cy="799632"/>
                      </a:xfrm>
                      <a:prstGeom prst="rect">
                        <a:avLst/>
                      </a:prstGeom>
                      <a:noFill/>
                      <a:ln w="3175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976831"/>
              </p:ext>
            </p:extLst>
          </p:nvPr>
        </p:nvGraphicFramePr>
        <p:xfrm>
          <a:off x="6995244" y="3288172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8" name="Equation" r:id="rId27" imgW="672840" imgH="228600" progId="Equation.DSMT4">
                  <p:embed/>
                </p:oleObj>
              </mc:Choice>
              <mc:Fallback>
                <p:oleObj name="Equation" r:id="rId27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5244" y="3288172"/>
                        <a:ext cx="1346200" cy="457200"/>
                      </a:xfrm>
                      <a:prstGeom prst="rect">
                        <a:avLst/>
                      </a:prstGeom>
                      <a:noFill/>
                      <a:ln w="3175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840515"/>
              </p:ext>
            </p:extLst>
          </p:nvPr>
        </p:nvGraphicFramePr>
        <p:xfrm>
          <a:off x="395536" y="5611797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369" name="Equation" r:id="rId29" imgW="457200" imgH="228600" progId="Equation.DSMT4">
                  <p:embed/>
                </p:oleObj>
              </mc:Choice>
              <mc:Fallback>
                <p:oleObj name="Equation" r:id="rId29" imgW="457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611797"/>
                        <a:ext cx="914400" cy="4572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ight Arrow 26"/>
          <p:cNvSpPr/>
          <p:nvPr/>
        </p:nvSpPr>
        <p:spPr>
          <a:xfrm>
            <a:off x="6120315" y="3284984"/>
            <a:ext cx="519489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Rectangle 27"/>
          <p:cNvSpPr/>
          <p:nvPr/>
        </p:nvSpPr>
        <p:spPr>
          <a:xfrm>
            <a:off x="1722773" y="5517232"/>
            <a:ext cx="6912768" cy="646331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Второе начало термодинамики: в процессах изолированной системы энтропия не убывает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91680" y="6235571"/>
            <a:ext cx="71017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В неизолированной системе энтропия может возрастать, убывать или оставаться неизменной в зависимости от характера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844654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7"/>
          <p:cNvSpPr/>
          <p:nvPr/>
        </p:nvSpPr>
        <p:spPr>
          <a:xfrm>
            <a:off x="251520" y="126876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Чем сильнее упорядочена система, тем меньше число микросостояний, которыми осуществляется данное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макросостояние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Чем больше число микросостояний, тем больше разупорядочена система. 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Энтропия – мера упорядоченности системы. В состоянии равновесия энтропия достигает своего максимального значения, поскольку равновесие есть наиболее вероятное состояние, совместимое с фиксированными условиями существования системы, и следовательно, является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макросостоянием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осуществляемым посредством максимального числа микросостояний.  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287524" y="3789040"/>
            <a:ext cx="8568952" cy="1323439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Система, предоставленная самой себе, движется в направлении равновесного состояния, как правило, необратимым образом, т.е. энтропия  должна возрастать. Рост энтропии в изолированной системе означает движение системы в направлении наиболее вероятного, т.е. равновесного состояния. Второе начало указывает на направление изменений в системе, если они должны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произойти.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827584" y="48441"/>
            <a:ext cx="7488832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Физический смысл  энтропии и формулы Больцмана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429740"/>
              </p:ext>
            </p:extLst>
          </p:nvPr>
        </p:nvGraphicFramePr>
        <p:xfrm>
          <a:off x="277292" y="836712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9796" name="Equation" r:id="rId3" imgW="622080" imgH="177480" progId="Equation.DSMT4">
                  <p:embed/>
                </p:oleObj>
              </mc:Choice>
              <mc:Fallback>
                <p:oleObj name="Equation" r:id="rId3" imgW="622080" imgH="17748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292" y="836712"/>
                        <a:ext cx="1244600" cy="355600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1835696" y="83671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формула Больцмана – связь энтропии с числом микросостояний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251520" y="524371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Второе начало термодинамики носит статистический характер. В результате флуктуаций на каком-то отрезке времени энтропия может и уменьшиться. Для малых систем с небольшим числом частиц относительная роль флуктуаций велика. Т.е. закон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неубывания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энтропии не содержит абсолютного запрета убывания энтропии. Однако на практике для систем с большим числом частиц закон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неубывания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энтропии в изолированных системах носит абсолютный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характер.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37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128127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Аддитивность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энтропии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1619672" y="836712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Общая система состоит из двух подсистем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1720" y="1423530"/>
            <a:ext cx="2340000" cy="1260000"/>
          </a:xfrm>
          <a:prstGeom prst="rect">
            <a:avLst/>
          </a:prstGeom>
          <a:solidFill>
            <a:srgbClr val="F5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4396008" y="1412776"/>
            <a:ext cx="2340000" cy="126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768731"/>
              </p:ext>
            </p:extLst>
          </p:nvPr>
        </p:nvGraphicFramePr>
        <p:xfrm>
          <a:off x="3635896" y="4149080"/>
          <a:ext cx="131445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1" name="Equation" r:id="rId4" imgW="571320" imgH="228600" progId="Equation.DSMT4">
                  <p:embed/>
                </p:oleObj>
              </mc:Choice>
              <mc:Fallback>
                <p:oleObj name="Equation" r:id="rId4" imgW="571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149080"/>
                        <a:ext cx="1314450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162494"/>
              </p:ext>
            </p:extLst>
          </p:nvPr>
        </p:nvGraphicFramePr>
        <p:xfrm>
          <a:off x="2267744" y="1453844"/>
          <a:ext cx="20478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2" name="Equation" r:id="rId6" imgW="88560" imgH="164880" progId="Equation.DSMT4">
                  <p:embed/>
                </p:oleObj>
              </mc:Choice>
              <mc:Fallback>
                <p:oleObj name="Equation" r:id="rId6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53844"/>
                        <a:ext cx="204788" cy="37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0730341"/>
              </p:ext>
            </p:extLst>
          </p:nvPr>
        </p:nvGraphicFramePr>
        <p:xfrm>
          <a:off x="4565650" y="1494819"/>
          <a:ext cx="2921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3" name="Equation" r:id="rId8" imgW="126720" imgH="164880" progId="Equation.DSMT4">
                  <p:embed/>
                </p:oleObj>
              </mc:Choice>
              <mc:Fallback>
                <p:oleObj name="Equation" r:id="rId8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5650" y="1494819"/>
                        <a:ext cx="292100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736055"/>
              </p:ext>
            </p:extLst>
          </p:nvPr>
        </p:nvGraphicFramePr>
        <p:xfrm>
          <a:off x="827584" y="2188775"/>
          <a:ext cx="40957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4" name="Equation" r:id="rId10" imgW="177480" imgH="228600" progId="Equation.DSMT4">
                  <p:embed/>
                </p:oleObj>
              </mc:Choice>
              <mc:Fallback>
                <p:oleObj name="Equation" r:id="rId10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188775"/>
                        <a:ext cx="409575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833234"/>
              </p:ext>
            </p:extLst>
          </p:nvPr>
        </p:nvGraphicFramePr>
        <p:xfrm>
          <a:off x="7668344" y="2147314"/>
          <a:ext cx="439738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5" name="Equation" r:id="rId12" imgW="190440" imgH="228600" progId="Equation.DSMT4">
                  <p:embed/>
                </p:oleObj>
              </mc:Choice>
              <mc:Fallback>
                <p:oleObj name="Equation" r:id="rId12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2147314"/>
                        <a:ext cx="439738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0" y="2780928"/>
            <a:ext cx="3995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Число микросостояний, которым реализуется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макросостояние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системы 1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5004048" y="2775373"/>
            <a:ext cx="40324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Число микросостояний, которым реализуется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макросостояние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системы 2</a:t>
            </a:r>
          </a:p>
        </p:txBody>
      </p:sp>
      <p:sp>
        <p:nvSpPr>
          <p:cNvPr id="15" name="Прямоугольник 37"/>
          <p:cNvSpPr/>
          <p:nvPr/>
        </p:nvSpPr>
        <p:spPr>
          <a:xfrm>
            <a:off x="179512" y="3514810"/>
            <a:ext cx="87849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Каждое микросостояние одной системы комбинируется с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микростоянием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другой системы. Поэтому общее число микросостояний составной системы равно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309046"/>
              </p:ext>
            </p:extLst>
          </p:nvPr>
        </p:nvGraphicFramePr>
        <p:xfrm>
          <a:off x="1140842" y="4740677"/>
          <a:ext cx="671830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6" name="Equation" r:id="rId14" imgW="2920680" imgH="228600" progId="Equation.DSMT4">
                  <p:embed/>
                </p:oleObj>
              </mc:Choice>
              <mc:Fallback>
                <p:oleObj name="Equation" r:id="rId14" imgW="2920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0842" y="4740677"/>
                        <a:ext cx="671830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1162274" y="5292824"/>
            <a:ext cx="6675435" cy="400110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Энтропия является аддитивной функцией состояния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8100392" y="4796529"/>
            <a:ext cx="576064" cy="43204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624339"/>
              </p:ext>
            </p:extLst>
          </p:nvPr>
        </p:nvGraphicFramePr>
        <p:xfrm>
          <a:off x="3570089" y="5927874"/>
          <a:ext cx="157797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7" name="Equation" r:id="rId16" imgW="685800" imgH="228600" progId="Equation.DSMT4">
                  <p:embed/>
                </p:oleObj>
              </mc:Choice>
              <mc:Fallback>
                <p:oleObj name="Equation" r:id="rId16" imgW="685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089" y="5927874"/>
                        <a:ext cx="1577975" cy="52546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368176"/>
              </p:ext>
            </p:extLst>
          </p:nvPr>
        </p:nvGraphicFramePr>
        <p:xfrm>
          <a:off x="179512" y="1508627"/>
          <a:ext cx="160972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8" name="Equation" r:id="rId18" imgW="698400" imgH="228600" progId="Equation.DSMT4">
                  <p:embed/>
                </p:oleObj>
              </mc:Choice>
              <mc:Fallback>
                <p:oleObj name="Equation" r:id="rId18" imgW="698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508627"/>
                        <a:ext cx="1609725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24924"/>
              </p:ext>
            </p:extLst>
          </p:nvPr>
        </p:nvGraphicFramePr>
        <p:xfrm>
          <a:off x="7004050" y="1535113"/>
          <a:ext cx="1668463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49" name="Equation" r:id="rId20" imgW="723600" imgH="228600" progId="Equation.DSMT4">
                  <p:embed/>
                </p:oleObj>
              </mc:Choice>
              <mc:Fallback>
                <p:oleObj name="Equation" r:id="rId20" imgW="723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4050" y="1535113"/>
                        <a:ext cx="1668463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03536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251520" y="48441"/>
            <a:ext cx="849694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Специфичность теплоты как формы энергии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251520" y="757026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Почему бесконечно малое количество      теплоты не является полным дифференциалом? 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Количество теплоты характеризуется не только энергией, но и другой величиной, связанной с ним – энтропией. Два энергетически эквивалентных количества теплоты 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совсем не эквивалентных по содержащейся в них энтропии. Количество теплоты, которое связано с большей температурой, несет в себе меньше энтропии, чем то, которое связано с меньшей температурой: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894008"/>
              </p:ext>
            </p:extLst>
          </p:nvPr>
        </p:nvGraphicFramePr>
        <p:xfrm>
          <a:off x="1979712" y="3896347"/>
          <a:ext cx="3184525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248" name="Equation" r:id="rId3" imgW="1447560" imgH="431640" progId="Equation.DSMT4">
                  <p:embed/>
                </p:oleObj>
              </mc:Choice>
              <mc:Fallback>
                <p:oleObj name="Equation" r:id="rId3" imgW="144756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896347"/>
                        <a:ext cx="3184525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382797"/>
              </p:ext>
            </p:extLst>
          </p:nvPr>
        </p:nvGraphicFramePr>
        <p:xfrm>
          <a:off x="3635896" y="2420825"/>
          <a:ext cx="14811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249" name="Equation" r:id="rId5" imgW="672840" imgH="228600" progId="Equation.DSMT4">
                  <p:embed/>
                </p:oleObj>
              </mc:Choice>
              <mc:Fallback>
                <p:oleObj name="Equation" r:id="rId5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420825"/>
                        <a:ext cx="1481138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251520" y="486916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Поскольку энтропия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функция </a:t>
            </a:r>
            <a:r>
              <a:rPr lang="ru-RU" dirty="0">
                <a:latin typeface="Arial" pitchFamily="34" charset="0"/>
                <a:cs typeface="Arial" pitchFamily="34" charset="0"/>
              </a:rPr>
              <a:t>состояния, то одно и то же количество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теплоты, сообщенное системе при разных температурах, </a:t>
            </a:r>
            <a:r>
              <a:rPr lang="ru-RU" dirty="0">
                <a:latin typeface="Arial" pitchFamily="34" charset="0"/>
                <a:cs typeface="Arial" pitchFamily="34" charset="0"/>
              </a:rPr>
              <a:t>вызывает совершенно различные изменения состояния  системы.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911976"/>
              </p:ext>
            </p:extLst>
          </p:nvPr>
        </p:nvGraphicFramePr>
        <p:xfrm>
          <a:off x="7524328" y="4082921"/>
          <a:ext cx="9207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250" name="Equation" r:id="rId7" imgW="419040" imgH="228600" progId="Equation.DSMT4">
                  <p:embed/>
                </p:oleObj>
              </mc:Choice>
              <mc:Fallback>
                <p:oleObj name="Equation" r:id="rId7" imgW="419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4082921"/>
                        <a:ext cx="9207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5580112" y="4149080"/>
            <a:ext cx="1934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условии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598259"/>
              </p:ext>
            </p:extLst>
          </p:nvPr>
        </p:nvGraphicFramePr>
        <p:xfrm>
          <a:off x="4716016" y="757026"/>
          <a:ext cx="5302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251" name="Equation" r:id="rId9" imgW="241200" imgH="203040" progId="Equation.DSMT4">
                  <p:embed/>
                </p:oleObj>
              </mc:Choice>
              <mc:Fallback>
                <p:oleObj name="Equation" r:id="rId9" imgW="241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757026"/>
                        <a:ext cx="530225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8314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7"/>
          <p:cNvSpPr/>
          <p:nvPr/>
        </p:nvSpPr>
        <p:spPr>
          <a:xfrm>
            <a:off x="3131840" y="2760744"/>
            <a:ext cx="583264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Физической причиной этого являются требования второго начала термодинамики.  Превращение теплоты в работу нацело означало бы исчезновение соответствующей энтропии, что противоречит второму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началу</a:t>
            </a: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251520" y="48441"/>
            <a:ext cx="849694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Роль энтропии в производстве работы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3131840" y="856375"/>
            <a:ext cx="59046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Принцип Кельвина запрещает циклический процесс, результатом которого было бы превращение теплоты в работу в результате контакта с только одним тепловым резервуаром. Часть теплоты, полученной от нагревателя необходимо обязательно отдать в холодильник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компенсация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)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830146" y="2082722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987130" y="2150515"/>
            <a:ext cx="812562" cy="844250"/>
            <a:chOff x="2964543" y="5018819"/>
            <a:chExt cx="812562" cy="844250"/>
          </a:xfrm>
        </p:grpSpPr>
        <p:sp>
          <p:nvSpPr>
            <p:cNvPr id="10" name="Circular Arrow 9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Circular Arrow 10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543810"/>
              </p:ext>
            </p:extLst>
          </p:nvPr>
        </p:nvGraphicFramePr>
        <p:xfrm>
          <a:off x="1808581" y="1481138"/>
          <a:ext cx="4762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06" name="Equation" r:id="rId3" imgW="215640" imgH="228600" progId="Equation.DSMT4">
                  <p:embed/>
                </p:oleObj>
              </mc:Choice>
              <mc:Fallback>
                <p:oleObj name="Equation" r:id="rId3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581" y="1481138"/>
                        <a:ext cx="4762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>
            <a:off x="1196247" y="3150111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80"/>
              </p:ext>
            </p:extLst>
          </p:nvPr>
        </p:nvGraphicFramePr>
        <p:xfrm>
          <a:off x="2563482" y="2276872"/>
          <a:ext cx="334962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07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482" y="2276872"/>
                        <a:ext cx="334962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909645"/>
              </p:ext>
            </p:extLst>
          </p:nvPr>
        </p:nvGraphicFramePr>
        <p:xfrm>
          <a:off x="1245018" y="2426147"/>
          <a:ext cx="277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08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5018" y="2426147"/>
                        <a:ext cx="277813" cy="30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950747"/>
              </p:ext>
            </p:extLst>
          </p:nvPr>
        </p:nvGraphicFramePr>
        <p:xfrm>
          <a:off x="1832393" y="3048000"/>
          <a:ext cx="4762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09" name="Equation" r:id="rId9" imgW="215640" imgH="228600" progId="Equation.DSMT4">
                  <p:embed/>
                </p:oleObj>
              </mc:Choice>
              <mc:Fallback>
                <p:oleObj name="Equation" r:id="rId9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2393" y="3048000"/>
                        <a:ext cx="4762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Down Arrow 18"/>
          <p:cNvSpPr/>
          <p:nvPr/>
        </p:nvSpPr>
        <p:spPr>
          <a:xfrm>
            <a:off x="1090245" y="1436876"/>
            <a:ext cx="571598" cy="50122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Down Arrow 20"/>
          <p:cNvSpPr/>
          <p:nvPr/>
        </p:nvSpPr>
        <p:spPr>
          <a:xfrm rot="16200000">
            <a:off x="2176301" y="2331010"/>
            <a:ext cx="378317" cy="396044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7504" y="836712"/>
            <a:ext cx="2772308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7504" y="3645024"/>
            <a:ext cx="2881662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T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7"/>
          <p:cNvSpPr/>
          <p:nvPr/>
        </p:nvSpPr>
        <p:spPr>
          <a:xfrm>
            <a:off x="-36512" y="4365104"/>
            <a:ext cx="284431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Энтропия взятая в цикле Карно от нагревателя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006080"/>
              </p:ext>
            </p:extLst>
          </p:nvPr>
        </p:nvGraphicFramePr>
        <p:xfrm>
          <a:off x="3092450" y="4230688"/>
          <a:ext cx="1320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0" name="Equation" r:id="rId11" imgW="660240" imgH="457200" progId="Equation.DSMT4">
                  <p:embed/>
                </p:oleObj>
              </mc:Choice>
              <mc:Fallback>
                <p:oleObj name="Equation" r:id="rId11" imgW="6602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450" y="4230688"/>
                        <a:ext cx="13208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7"/>
          <p:cNvSpPr/>
          <p:nvPr/>
        </p:nvSpPr>
        <p:spPr>
          <a:xfrm>
            <a:off x="-36512" y="5199314"/>
            <a:ext cx="298916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Энтропия отданная в цикле Карно холодильнику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979426"/>
              </p:ext>
            </p:extLst>
          </p:nvPr>
        </p:nvGraphicFramePr>
        <p:xfrm>
          <a:off x="2943226" y="5085184"/>
          <a:ext cx="1524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1" name="Equation" r:id="rId13" imgW="761760" imgH="457200" progId="Equation.DSMT4">
                  <p:embed/>
                </p:oleObj>
              </mc:Choice>
              <mc:Fallback>
                <p:oleObj name="Equation" r:id="rId13" imgW="76176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6" y="5085184"/>
                        <a:ext cx="15240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Прямоугольник 37"/>
          <p:cNvSpPr/>
          <p:nvPr/>
        </p:nvSpPr>
        <p:spPr>
          <a:xfrm>
            <a:off x="4720267" y="4206913"/>
            <a:ext cx="40324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При совершении работы в холодильник должна быть передана по крайней мере такая же энтропия, какая была взята от нагревателя</a:t>
            </a: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881587"/>
              </p:ext>
            </p:extLst>
          </p:nvPr>
        </p:nvGraphicFramePr>
        <p:xfrm>
          <a:off x="4788024" y="5432418"/>
          <a:ext cx="1371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2" name="Equation" r:id="rId15" imgW="685800" imgH="203040" progId="Equation.DSMT4">
                  <p:embed/>
                </p:oleObj>
              </mc:Choice>
              <mc:Fallback>
                <p:oleObj name="Equation" r:id="rId15" imgW="685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5432418"/>
                        <a:ext cx="13716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58173"/>
              </p:ext>
            </p:extLst>
          </p:nvPr>
        </p:nvGraphicFramePr>
        <p:xfrm>
          <a:off x="7020272" y="5274894"/>
          <a:ext cx="1625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3" name="Equation" r:id="rId17" imgW="812520" imgH="457200" progId="Equation.DSMT4">
                  <p:embed/>
                </p:oleObj>
              </mc:Choice>
              <mc:Fallback>
                <p:oleObj name="Equation" r:id="rId17" imgW="812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5274894"/>
                        <a:ext cx="16256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Прямоугольник 37"/>
          <p:cNvSpPr/>
          <p:nvPr/>
        </p:nvSpPr>
        <p:spPr>
          <a:xfrm>
            <a:off x="6300192" y="5512590"/>
            <a:ext cx="57606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206156"/>
              </p:ext>
            </p:extLst>
          </p:nvPr>
        </p:nvGraphicFramePr>
        <p:xfrm>
          <a:off x="245946" y="1523297"/>
          <a:ext cx="584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4" name="Equation" r:id="rId19" imgW="291960" imgH="203040" progId="Equation.DSMT4">
                  <p:embed/>
                </p:oleObj>
              </mc:Choice>
              <mc:Fallback>
                <p:oleObj name="Equation" r:id="rId19" imgW="291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946" y="1523297"/>
                        <a:ext cx="5842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054812"/>
              </p:ext>
            </p:extLst>
          </p:nvPr>
        </p:nvGraphicFramePr>
        <p:xfrm>
          <a:off x="225127" y="3103751"/>
          <a:ext cx="584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115" name="Equation" r:id="rId21" imgW="291960" imgH="203040" progId="Equation.DSMT4">
                  <p:embed/>
                </p:oleObj>
              </mc:Choice>
              <mc:Fallback>
                <p:oleObj name="Equation" r:id="rId21" imgW="291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27" y="3103751"/>
                        <a:ext cx="5842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Прямоугольник 37"/>
          <p:cNvSpPr/>
          <p:nvPr/>
        </p:nvSpPr>
        <p:spPr>
          <a:xfrm>
            <a:off x="126177" y="6197823"/>
            <a:ext cx="8838311" cy="615553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Максимальный КПД достигается в обратимой машине, в этом случае холодильнику передается минимально возможная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энтропия</a:t>
            </a: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612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48441"/>
            <a:ext cx="849694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и теплоемкость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5700881" y="802001"/>
            <a:ext cx="3419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Т.к. в равновесном процессе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135473"/>
              </p:ext>
            </p:extLst>
          </p:nvPr>
        </p:nvGraphicFramePr>
        <p:xfrm>
          <a:off x="6619847" y="1175772"/>
          <a:ext cx="1270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1" name="Equation" r:id="rId3" imgW="634680" imgH="203040" progId="Equation.DSMT4">
                  <p:embed/>
                </p:oleObj>
              </mc:Choice>
              <mc:Fallback>
                <p:oleObj name="Equation" r:id="rId3" imgW="634680" imgH="20304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47" y="1175772"/>
                        <a:ext cx="1270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97880" y="92758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Определение теплоёмкости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668788"/>
              </p:ext>
            </p:extLst>
          </p:nvPr>
        </p:nvGraphicFramePr>
        <p:xfrm>
          <a:off x="3347864" y="757026"/>
          <a:ext cx="2006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2" name="Equation" r:id="rId5" imgW="1002960" imgH="393480" progId="Equation.DSMT4">
                  <p:embed/>
                </p:oleObj>
              </mc:Choice>
              <mc:Fallback>
                <p:oleObj name="Equation" r:id="rId5" imgW="10029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757026"/>
                        <a:ext cx="2006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14933" y="171370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Изохорическая теплоёмкость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288385"/>
              </p:ext>
            </p:extLst>
          </p:nvPr>
        </p:nvGraphicFramePr>
        <p:xfrm>
          <a:off x="3632692" y="1519100"/>
          <a:ext cx="1803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3" name="Equation" r:id="rId7" imgW="901440" imgH="444240" progId="Equation.DSMT4">
                  <p:embed/>
                </p:oleObj>
              </mc:Choice>
              <mc:Fallback>
                <p:oleObj name="Equation" r:id="rId7" imgW="9014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692" y="1519100"/>
                        <a:ext cx="1803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17428" y="2652148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Изобарическая теплоёмкость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331938"/>
              </p:ext>
            </p:extLst>
          </p:nvPr>
        </p:nvGraphicFramePr>
        <p:xfrm>
          <a:off x="3632171" y="2412816"/>
          <a:ext cx="1803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4" name="Equation" r:id="rId9" imgW="901440" imgH="457200" progId="Equation.DSMT4">
                  <p:embed/>
                </p:oleObj>
              </mc:Choice>
              <mc:Fallback>
                <p:oleObj name="Equation" r:id="rId9" imgW="9014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171" y="2412816"/>
                        <a:ext cx="18034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126500" y="3429000"/>
            <a:ext cx="8261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Зная теплоёмкость  как функцию температуры можно рассчитать энтропию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923243"/>
              </p:ext>
            </p:extLst>
          </p:nvPr>
        </p:nvGraphicFramePr>
        <p:xfrm>
          <a:off x="179512" y="3956738"/>
          <a:ext cx="1854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5" name="Equation" r:id="rId11" imgW="927000" imgH="393480" progId="Equation.DSMT4">
                  <p:embed/>
                </p:oleObj>
              </mc:Choice>
              <mc:Fallback>
                <p:oleObj name="Equation" r:id="rId11" imgW="927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956738"/>
                        <a:ext cx="18542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>
          <a:xfrm>
            <a:off x="2267744" y="4172762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027049"/>
              </p:ext>
            </p:extLst>
          </p:nvPr>
        </p:nvGraphicFramePr>
        <p:xfrm>
          <a:off x="3024514" y="3933056"/>
          <a:ext cx="25654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6" name="Equation" r:id="rId13" imgW="1282680" imgH="469800" progId="Equation.DSMT4">
                  <p:embed/>
                </p:oleObj>
              </mc:Choice>
              <mc:Fallback>
                <p:oleObj name="Equation" r:id="rId13" imgW="128268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514" y="3933056"/>
                        <a:ext cx="25654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118137" y="4988095"/>
            <a:ext cx="8717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Если при некоторой температуре           происходит фазовый переход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первого </a:t>
            </a:r>
            <a:r>
              <a:rPr lang="ru-RU" dirty="0">
                <a:latin typeface="Arial" pitchFamily="34" charset="0"/>
                <a:cs typeface="Arial" pitchFamily="34" charset="0"/>
              </a:rPr>
              <a:t>рода со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скрытой теплотой перехода     , то добавляется слагаемое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334288"/>
              </p:ext>
            </p:extLst>
          </p:nvPr>
        </p:nvGraphicFramePr>
        <p:xfrm>
          <a:off x="1787336" y="5689393"/>
          <a:ext cx="4826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7" name="Equation" r:id="rId15" imgW="2412720" imgH="495000" progId="Equation.DSMT4">
                  <p:embed/>
                </p:oleObj>
              </mc:Choice>
              <mc:Fallback>
                <p:oleObj name="Equation" r:id="rId15" imgW="24127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7336" y="5689393"/>
                        <a:ext cx="4826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680177"/>
              </p:ext>
            </p:extLst>
          </p:nvPr>
        </p:nvGraphicFramePr>
        <p:xfrm>
          <a:off x="3938296" y="4944161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8" name="Equation" r:id="rId17" imgW="139680" imgH="228600" progId="Equation.DSMT4">
                  <p:embed/>
                </p:oleObj>
              </mc:Choice>
              <mc:Fallback>
                <p:oleObj name="Equation" r:id="rId17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8296" y="4944161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6910"/>
              </p:ext>
            </p:extLst>
          </p:nvPr>
        </p:nvGraphicFramePr>
        <p:xfrm>
          <a:off x="4976398" y="5284660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29" name="Equation" r:id="rId19" imgW="139680" imgH="164880" progId="Equation.DSMT4">
                  <p:embed/>
                </p:oleObj>
              </mc:Choice>
              <mc:Fallback>
                <p:oleObj name="Equation" r:id="rId19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398" y="5284660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502645"/>
              </p:ext>
            </p:extLst>
          </p:nvPr>
        </p:nvGraphicFramePr>
        <p:xfrm>
          <a:off x="7875565" y="4175950"/>
          <a:ext cx="1244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30" name="Equation" r:id="rId21" imgW="622080" imgH="228600" progId="Equation.DSMT4">
                  <p:embed/>
                </p:oleObj>
              </mc:Choice>
              <mc:Fallback>
                <p:oleObj name="Equation" r:id="rId21" imgW="622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5565" y="4175950"/>
                        <a:ext cx="1244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5868144" y="4076678"/>
            <a:ext cx="2376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Энтропия при абсолютном нуле</a:t>
            </a:r>
          </a:p>
        </p:txBody>
      </p:sp>
    </p:spTree>
    <p:extLst>
      <p:ext uri="{BB962C8B-B14F-4D97-AF65-F5344CB8AC3E}">
        <p14:creationId xmlns:p14="http://schemas.microsoft.com/office/powerpoint/2010/main" val="3415983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56119"/>
            <a:ext cx="7632848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идеального газа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666927"/>
              </p:ext>
            </p:extLst>
          </p:nvPr>
        </p:nvGraphicFramePr>
        <p:xfrm>
          <a:off x="4948560" y="1123652"/>
          <a:ext cx="2792413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69" name="Equation" r:id="rId3" imgW="1269720" imgH="393480" progId="Equation.DSMT4">
                  <p:embed/>
                </p:oleObj>
              </mc:Choice>
              <mc:Fallback>
                <p:oleObj name="Equation" r:id="rId3" imgW="1269720" imgH="3934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560" y="1123652"/>
                        <a:ext cx="2792413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855471" y="694149"/>
            <a:ext cx="70197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Разделим первое начало термодинамики на температуру: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606930"/>
              </p:ext>
            </p:extLst>
          </p:nvPr>
        </p:nvGraphicFramePr>
        <p:xfrm>
          <a:off x="467544" y="1339453"/>
          <a:ext cx="25701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70" name="Equation" r:id="rId5" imgW="1168200" imgH="228600" progId="Equation.DSMT4">
                  <p:embed/>
                </p:oleObj>
              </mc:Choice>
              <mc:Fallback>
                <p:oleObj name="Equation" r:id="rId5" imgW="1168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339453"/>
                        <a:ext cx="2570163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ight Arrow 7"/>
          <p:cNvSpPr/>
          <p:nvPr/>
        </p:nvSpPr>
        <p:spPr>
          <a:xfrm>
            <a:off x="3654409" y="1339453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92590"/>
              </p:ext>
            </p:extLst>
          </p:nvPr>
        </p:nvGraphicFramePr>
        <p:xfrm>
          <a:off x="325438" y="2636838"/>
          <a:ext cx="79914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71" name="Equation" r:id="rId7" imgW="3632040" imgH="393480" progId="Equation.DSMT4">
                  <p:embed/>
                </p:oleObj>
              </mc:Choice>
              <mc:Fallback>
                <p:oleObj name="Equation" r:id="rId7" imgW="36320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8" y="2636838"/>
                        <a:ext cx="799147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179512" y="213285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Выразим давление через объем и температуру из уравнения состояния: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644960"/>
              </p:ext>
            </p:extLst>
          </p:nvPr>
        </p:nvGraphicFramePr>
        <p:xfrm>
          <a:off x="2339752" y="4293096"/>
          <a:ext cx="34639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72" name="Equation" r:id="rId9" imgW="1574640" imgH="393480" progId="Equation.DSMT4">
                  <p:embed/>
                </p:oleObj>
              </mc:Choice>
              <mc:Fallback>
                <p:oleObj name="Equation" r:id="rId9" imgW="1574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293096"/>
                        <a:ext cx="346392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365700" y="3645024"/>
            <a:ext cx="6268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Справа стоит полный дифференциал, поэтому слева -  тоже полный дифференциал – дифференциал энтропии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783116"/>
              </p:ext>
            </p:extLst>
          </p:nvPr>
        </p:nvGraphicFramePr>
        <p:xfrm>
          <a:off x="903672" y="5300627"/>
          <a:ext cx="12858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73" name="Equation" r:id="rId11" imgW="583920" imgH="393480" progId="Equation.DSMT4">
                  <p:embed/>
                </p:oleObj>
              </mc:Choice>
              <mc:Fallback>
                <p:oleObj name="Equation" r:id="rId11" imgW="583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672" y="5300627"/>
                        <a:ext cx="128587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792613"/>
              </p:ext>
            </p:extLst>
          </p:nvPr>
        </p:nvGraphicFramePr>
        <p:xfrm>
          <a:off x="5011474" y="5358339"/>
          <a:ext cx="335280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874" name="Equation" r:id="rId13" imgW="1523880" imgH="253800" progId="Equation.DSMT4">
                  <p:embed/>
                </p:oleObj>
              </mc:Choice>
              <mc:Fallback>
                <p:oleObj name="Equation" r:id="rId13" imgW="15238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474" y="5358339"/>
                        <a:ext cx="3352800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>
          <a:xfrm rot="8025582">
            <a:off x="1533708" y="4715497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ight Arrow 15"/>
          <p:cNvSpPr/>
          <p:nvPr/>
        </p:nvSpPr>
        <p:spPr>
          <a:xfrm rot="2364383">
            <a:off x="5919713" y="4701785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37"/>
          <p:cNvSpPr/>
          <p:nvPr/>
        </p:nvSpPr>
        <p:spPr>
          <a:xfrm>
            <a:off x="262483" y="6165303"/>
            <a:ext cx="3391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Это выражение справедливо только для обратимых процессов</a:t>
            </a:r>
          </a:p>
        </p:txBody>
      </p:sp>
      <p:sp>
        <p:nvSpPr>
          <p:cNvPr id="18" name="Прямоугольник 37"/>
          <p:cNvSpPr/>
          <p:nvPr/>
        </p:nvSpPr>
        <p:spPr>
          <a:xfrm>
            <a:off x="4991911" y="6165303"/>
            <a:ext cx="3391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Это выражение можно применять для любых процессов</a:t>
            </a:r>
          </a:p>
        </p:txBody>
      </p:sp>
    </p:spTree>
    <p:extLst>
      <p:ext uri="{BB962C8B-B14F-4D97-AF65-F5344CB8AC3E}">
        <p14:creationId xmlns:p14="http://schemas.microsoft.com/office/powerpoint/2010/main" val="23289912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2" y="34853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Физический смысл энтропии идеального газа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405909"/>
              </p:ext>
            </p:extLst>
          </p:nvPr>
        </p:nvGraphicFramePr>
        <p:xfrm>
          <a:off x="509313" y="1300659"/>
          <a:ext cx="212407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45" name="Equation" r:id="rId3" imgW="965160" imgH="253800" progId="Equation.DSMT4">
                  <p:embed/>
                </p:oleObj>
              </mc:Choice>
              <mc:Fallback>
                <p:oleObj name="Equation" r:id="rId3" imgW="965160" imgH="2538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313" y="1300659"/>
                        <a:ext cx="2124075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539544" y="694149"/>
            <a:ext cx="662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Рассмотрим расширение газа при постоянной температуре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017448"/>
              </p:ext>
            </p:extLst>
          </p:nvPr>
        </p:nvGraphicFramePr>
        <p:xfrm>
          <a:off x="3227388" y="1039962"/>
          <a:ext cx="4919662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46" name="Equation" r:id="rId5" imgW="2234880" imgH="482400" progId="Equation.DSMT4">
                  <p:embed/>
                </p:oleObj>
              </mc:Choice>
              <mc:Fallback>
                <p:oleObj name="Equation" r:id="rId5" imgW="22348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7388" y="1039962"/>
                        <a:ext cx="4919662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330155" y="2013347"/>
            <a:ext cx="3161725" cy="12241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959832"/>
              </p:ext>
            </p:extLst>
          </p:nvPr>
        </p:nvGraphicFramePr>
        <p:xfrm>
          <a:off x="2143840" y="3212368"/>
          <a:ext cx="3175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47" name="Equation" r:id="rId7" imgW="152280" imgH="228600" progId="Equation.DSMT4">
                  <p:embed/>
                </p:oleObj>
              </mc:Choice>
              <mc:Fallback>
                <p:oleObj name="Equation" r:id="rId7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840" y="3212368"/>
                        <a:ext cx="3175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>
          <a:xfrm>
            <a:off x="330155" y="2013347"/>
            <a:ext cx="2049553" cy="12241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Right Arrow 28"/>
          <p:cNvSpPr/>
          <p:nvPr/>
        </p:nvSpPr>
        <p:spPr>
          <a:xfrm>
            <a:off x="2379707" y="2395221"/>
            <a:ext cx="945085" cy="460388"/>
          </a:xfrm>
          <a:prstGeom prst="rightArrow">
            <a:avLst/>
          </a:prstGeom>
          <a:solidFill>
            <a:srgbClr val="4110F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092960"/>
              </p:ext>
            </p:extLst>
          </p:nvPr>
        </p:nvGraphicFramePr>
        <p:xfrm>
          <a:off x="3330575" y="3216341"/>
          <a:ext cx="3429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48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0575" y="3216341"/>
                        <a:ext cx="3429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30"/>
          <p:cNvSpPr/>
          <p:nvPr/>
        </p:nvSpPr>
        <p:spPr>
          <a:xfrm>
            <a:off x="467544" y="2157363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1091854" y="2395221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Oval 32"/>
          <p:cNvSpPr/>
          <p:nvPr/>
        </p:nvSpPr>
        <p:spPr>
          <a:xfrm>
            <a:off x="1784801" y="240307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val 33"/>
          <p:cNvSpPr/>
          <p:nvPr/>
        </p:nvSpPr>
        <p:spPr>
          <a:xfrm>
            <a:off x="738637" y="278360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Oval 34"/>
          <p:cNvSpPr/>
          <p:nvPr/>
        </p:nvSpPr>
        <p:spPr>
          <a:xfrm>
            <a:off x="1347235" y="292760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/>
          <p:cNvSpPr/>
          <p:nvPr/>
        </p:nvSpPr>
        <p:spPr>
          <a:xfrm>
            <a:off x="1491235" y="215534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/>
          <p:cNvSpPr/>
          <p:nvPr/>
        </p:nvSpPr>
        <p:spPr>
          <a:xfrm>
            <a:off x="2059302" y="2920893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/>
          <p:cNvSpPr/>
          <p:nvPr/>
        </p:nvSpPr>
        <p:spPr>
          <a:xfrm>
            <a:off x="1581580" y="2641511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/>
          <p:cNvSpPr/>
          <p:nvPr/>
        </p:nvSpPr>
        <p:spPr>
          <a:xfrm>
            <a:off x="2937194" y="215534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Oval 39"/>
          <p:cNvSpPr/>
          <p:nvPr/>
        </p:nvSpPr>
        <p:spPr>
          <a:xfrm>
            <a:off x="2570770" y="2920893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Oval 40"/>
          <p:cNvSpPr/>
          <p:nvPr/>
        </p:nvSpPr>
        <p:spPr>
          <a:xfrm>
            <a:off x="3252793" y="2999609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Oval 41"/>
          <p:cNvSpPr/>
          <p:nvPr/>
        </p:nvSpPr>
        <p:spPr>
          <a:xfrm>
            <a:off x="467544" y="2947428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Oval 42"/>
          <p:cNvSpPr/>
          <p:nvPr/>
        </p:nvSpPr>
        <p:spPr>
          <a:xfrm>
            <a:off x="594637" y="2467221"/>
            <a:ext cx="144000" cy="144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6793"/>
              </p:ext>
            </p:extLst>
          </p:nvPr>
        </p:nvGraphicFramePr>
        <p:xfrm>
          <a:off x="7236296" y="639102"/>
          <a:ext cx="10287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49" name="Equation" r:id="rId11" imgW="495000" imgH="228600" progId="Equation.DSMT4">
                  <p:embed/>
                </p:oleObj>
              </mc:Choice>
              <mc:Fallback>
                <p:oleObj name="Equation" r:id="rId11" imgW="495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639102"/>
                        <a:ext cx="10287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37"/>
          <p:cNvSpPr/>
          <p:nvPr/>
        </p:nvSpPr>
        <p:spPr>
          <a:xfrm>
            <a:off x="3635896" y="2128888"/>
            <a:ext cx="3312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Число молекул – один моль</a:t>
            </a: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82038"/>
              </p:ext>
            </p:extLst>
          </p:nvPr>
        </p:nvGraphicFramePr>
        <p:xfrm>
          <a:off x="6873833" y="2060848"/>
          <a:ext cx="197802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0" name="Equation" r:id="rId13" imgW="952200" imgH="241200" progId="Equation.DSMT4">
                  <p:embed/>
                </p:oleObj>
              </mc:Choice>
              <mc:Fallback>
                <p:oleObj name="Equation" r:id="rId13" imgW="9522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33" y="2060848"/>
                        <a:ext cx="1978025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Connector 47"/>
          <p:cNvCxnSpPr/>
          <p:nvPr/>
        </p:nvCxnSpPr>
        <p:spPr>
          <a:xfrm>
            <a:off x="2383515" y="2059688"/>
            <a:ext cx="0" cy="1173986"/>
          </a:xfrm>
          <a:prstGeom prst="line">
            <a:avLst/>
          </a:prstGeom>
          <a:ln w="31750"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37"/>
          <p:cNvSpPr/>
          <p:nvPr/>
        </p:nvSpPr>
        <p:spPr>
          <a:xfrm>
            <a:off x="3657162" y="2821411"/>
            <a:ext cx="2628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Число ячеек в ящиках</a:t>
            </a: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820502"/>
              </p:ext>
            </p:extLst>
          </p:nvPr>
        </p:nvGraphicFramePr>
        <p:xfrm>
          <a:off x="6412607" y="2600908"/>
          <a:ext cx="15033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1" name="Equation" r:id="rId15" imgW="723600" imgH="241200" progId="Equation.DSMT4">
                  <p:embed/>
                </p:oleObj>
              </mc:Choice>
              <mc:Fallback>
                <p:oleObj name="Equation" r:id="rId15" imgW="723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2607" y="2600908"/>
                        <a:ext cx="1503362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704848"/>
              </p:ext>
            </p:extLst>
          </p:nvPr>
        </p:nvGraphicFramePr>
        <p:xfrm>
          <a:off x="6386413" y="3007585"/>
          <a:ext cx="15557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2" name="Equation" r:id="rId17" imgW="749160" imgH="241200" progId="Equation.DSMT4">
                  <p:embed/>
                </p:oleObj>
              </mc:Choice>
              <mc:Fallback>
                <p:oleObj name="Equation" r:id="rId17" imgW="7491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6413" y="3007585"/>
                        <a:ext cx="15557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493451"/>
              </p:ext>
            </p:extLst>
          </p:nvPr>
        </p:nvGraphicFramePr>
        <p:xfrm>
          <a:off x="4114800" y="3213100"/>
          <a:ext cx="14763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3" name="Equation" r:id="rId19" imgW="711000" imgH="203040" progId="Equation.DSMT4">
                  <p:embed/>
                </p:oleObj>
              </mc:Choice>
              <mc:Fallback>
                <p:oleObj name="Equation" r:id="rId19" imgW="711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213100"/>
                        <a:ext cx="147637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Прямоугольник 37"/>
          <p:cNvSpPr/>
          <p:nvPr/>
        </p:nvSpPr>
        <p:spPr>
          <a:xfrm>
            <a:off x="403116" y="3933056"/>
            <a:ext cx="6761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Число микросостояний по пространственным переменным </a:t>
            </a: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375496"/>
              </p:ext>
            </p:extLst>
          </p:nvPr>
        </p:nvGraphicFramePr>
        <p:xfrm>
          <a:off x="1347235" y="4509120"/>
          <a:ext cx="22098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4" name="Equation" r:id="rId21" imgW="1002960" imgH="444240" progId="Equation.DSMT4">
                  <p:embed/>
                </p:oleObj>
              </mc:Choice>
              <mc:Fallback>
                <p:oleObj name="Equation" r:id="rId21" imgW="10029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7235" y="4509120"/>
                        <a:ext cx="220980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766035"/>
              </p:ext>
            </p:extLst>
          </p:nvPr>
        </p:nvGraphicFramePr>
        <p:xfrm>
          <a:off x="4929188" y="4508500"/>
          <a:ext cx="229552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5" name="Equation" r:id="rId23" imgW="1041120" imgH="444240" progId="Equation.DSMT4">
                  <p:embed/>
                </p:oleObj>
              </mc:Choice>
              <mc:Fallback>
                <p:oleObj name="Equation" r:id="rId23" imgW="10411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4508500"/>
                        <a:ext cx="229552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Прямоугольник 37"/>
          <p:cNvSpPr/>
          <p:nvPr/>
        </p:nvSpPr>
        <p:spPr>
          <a:xfrm>
            <a:off x="276576" y="5877272"/>
            <a:ext cx="7895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Это число размещений          молекул по         или         ячейкам</a:t>
            </a:r>
          </a:p>
        </p:txBody>
      </p:sp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2302384"/>
              </p:ext>
            </p:extLst>
          </p:nvPr>
        </p:nvGraphicFramePr>
        <p:xfrm>
          <a:off x="2924175" y="5837238"/>
          <a:ext cx="47307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6" name="Equation" r:id="rId25" imgW="228600" imgH="228600" progId="Equation.DSMT4">
                  <p:embed/>
                </p:oleObj>
              </mc:Choice>
              <mc:Fallback>
                <p:oleObj name="Equation" r:id="rId25" imgW="228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4175" y="5837238"/>
                        <a:ext cx="473075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591725"/>
              </p:ext>
            </p:extLst>
          </p:nvPr>
        </p:nvGraphicFramePr>
        <p:xfrm>
          <a:off x="4773613" y="5845655"/>
          <a:ext cx="395287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7" name="Equation" r:id="rId27" imgW="190440" imgH="228600" progId="Equation.DSMT4">
                  <p:embed/>
                </p:oleObj>
              </mc:Choice>
              <mc:Fallback>
                <p:oleObj name="Equation" r:id="rId2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13" y="5845655"/>
                        <a:ext cx="395287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913305"/>
              </p:ext>
            </p:extLst>
          </p:nvPr>
        </p:nvGraphicFramePr>
        <p:xfrm>
          <a:off x="5699125" y="5847796"/>
          <a:ext cx="44767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8" name="Equation" r:id="rId29" imgW="215640" imgH="228600" progId="Equation.DSMT4">
                  <p:embed/>
                </p:oleObj>
              </mc:Choice>
              <mc:Fallback>
                <p:oleObj name="Equation" r:id="rId29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25" y="5847796"/>
                        <a:ext cx="447675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Прямоугольник 37"/>
          <p:cNvSpPr/>
          <p:nvPr/>
        </p:nvSpPr>
        <p:spPr>
          <a:xfrm>
            <a:off x="294052" y="6381328"/>
            <a:ext cx="6761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Энергетические микросостояния не меняются, т.к.</a:t>
            </a:r>
          </a:p>
        </p:txBody>
      </p: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243072"/>
              </p:ext>
            </p:extLst>
          </p:nvPr>
        </p:nvGraphicFramePr>
        <p:xfrm>
          <a:off x="5869293" y="6358547"/>
          <a:ext cx="1306368" cy="37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59" name="Equation" r:id="rId31" imgW="622080" imgH="177480" progId="Equation.DSMT4">
                  <p:embed/>
                </p:oleObj>
              </mc:Choice>
              <mc:Fallback>
                <p:oleObj name="Equation" r:id="rId31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9293" y="6358547"/>
                        <a:ext cx="1306368" cy="3727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871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471" name="Picture 7" descr="D:\documentsECLbureau\CondMatter\Molecule\LecturePPT\fig_im\fig_Carno_cycle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80" y="798145"/>
            <a:ext cx="3240412" cy="27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7"/>
          <p:cNvSpPr/>
          <p:nvPr/>
        </p:nvSpPr>
        <p:spPr>
          <a:xfrm>
            <a:off x="0" y="4221088"/>
            <a:ext cx="45542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участке 1-2, равна площади под этим участком кривой (красный цвет заливки). Эта работа положительна.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242664"/>
              </p:ext>
            </p:extLst>
          </p:nvPr>
        </p:nvGraphicFramePr>
        <p:xfrm>
          <a:off x="4211960" y="1334396"/>
          <a:ext cx="38623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0" name="Equation" r:id="rId4" imgW="1854000" imgH="495000" progId="Equation.DSMT4">
                  <p:embed/>
                </p:oleObj>
              </mc:Choice>
              <mc:Fallback>
                <p:oleObj name="Equation" r:id="rId4" imgW="1854000" imgH="495000" progId="Equation.DSMT4">
                  <p:embed/>
                  <p:pic>
                    <p:nvPicPr>
                      <p:cNvPr id="0" name="Picture 28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334396"/>
                        <a:ext cx="38623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Работа цикла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5536" y="3370618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95536" y="598310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037679"/>
              </p:ext>
            </p:extLst>
          </p:nvPr>
        </p:nvGraphicFramePr>
        <p:xfrm>
          <a:off x="549291" y="436122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28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91" y="436122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591227"/>
              </p:ext>
            </p:extLst>
          </p:nvPr>
        </p:nvGraphicFramePr>
        <p:xfrm>
          <a:off x="2998614" y="2870944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2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0" name="Picture 28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2870944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326705"/>
              </p:ext>
            </p:extLst>
          </p:nvPr>
        </p:nvGraphicFramePr>
        <p:xfrm>
          <a:off x="427435" y="2955015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3"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Picture 28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2955015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>
          <a:xfrm>
            <a:off x="775086" y="2342949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2826392" y="178646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898501"/>
              </p:ext>
            </p:extLst>
          </p:nvPr>
        </p:nvGraphicFramePr>
        <p:xfrm>
          <a:off x="565150" y="2009775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4" name="Equation" r:id="rId12" imgW="88560" imgH="164880" progId="Equation.DSMT4">
                  <p:embed/>
                </p:oleObj>
              </mc:Choice>
              <mc:Fallback>
                <p:oleObj name="Equation" r:id="rId12" imgW="88560" imgH="164880" progId="Equation.DSMT4">
                  <p:embed/>
                  <p:pic>
                    <p:nvPicPr>
                      <p:cNvPr id="0" name="Picture 28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2009775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898684"/>
              </p:ext>
            </p:extLst>
          </p:nvPr>
        </p:nvGraphicFramePr>
        <p:xfrm>
          <a:off x="2987824" y="1330521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5" name="Equation" r:id="rId14" imgW="126720" imgH="164880" progId="Equation.DSMT4">
                  <p:embed/>
                </p:oleObj>
              </mc:Choice>
              <mc:Fallback>
                <p:oleObj name="Equation" r:id="rId14" imgW="126720" imgH="164880" progId="Equation.DSMT4">
                  <p:embed/>
                  <p:pic>
                    <p:nvPicPr>
                      <p:cNvPr id="0" name="Picture 28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330521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351066"/>
              </p:ext>
            </p:extLst>
          </p:nvPr>
        </p:nvGraphicFramePr>
        <p:xfrm>
          <a:off x="673100" y="3410768"/>
          <a:ext cx="349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6" name="Equation" r:id="rId16" imgW="152280" imgH="228600" progId="Equation.DSMT4">
                  <p:embed/>
                </p:oleObj>
              </mc:Choice>
              <mc:Fallback>
                <p:oleObj name="Equation" r:id="rId16" imgW="152280" imgH="228600" progId="Equation.DSMT4">
                  <p:embed/>
                  <p:pic>
                    <p:nvPicPr>
                      <p:cNvPr id="0" name="Picture 28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3410768"/>
                        <a:ext cx="349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885924"/>
              </p:ext>
            </p:extLst>
          </p:nvPr>
        </p:nvGraphicFramePr>
        <p:xfrm>
          <a:off x="2724150" y="3411538"/>
          <a:ext cx="3778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7" name="Equation" r:id="rId18" imgW="164880" imgH="228600" progId="Equation.DSMT4">
                  <p:embed/>
                </p:oleObj>
              </mc:Choice>
              <mc:Fallback>
                <p:oleObj name="Equation" r:id="rId18" imgW="164880" imgH="228600" progId="Equation.DSMT4">
                  <p:embed/>
                  <p:pic>
                    <p:nvPicPr>
                      <p:cNvPr id="0" name="Picture 28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411538"/>
                        <a:ext cx="377825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-36512" y="3813289"/>
            <a:ext cx="1871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Мин. объем</a:t>
            </a:r>
          </a:p>
        </p:txBody>
      </p:sp>
      <p:sp>
        <p:nvSpPr>
          <p:cNvPr id="22" name="Прямоугольник 37"/>
          <p:cNvSpPr/>
          <p:nvPr/>
        </p:nvSpPr>
        <p:spPr>
          <a:xfrm>
            <a:off x="1763688" y="3818853"/>
            <a:ext cx="1989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Макс. объем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516021"/>
              </p:ext>
            </p:extLst>
          </p:nvPr>
        </p:nvGraphicFramePr>
        <p:xfrm>
          <a:off x="935877" y="5640967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8" name="Equation" r:id="rId20" imgW="1041120" imgH="495000" progId="Equation.DSMT4">
                  <p:embed/>
                </p:oleObj>
              </mc:Choice>
              <mc:Fallback>
                <p:oleObj name="Equation" r:id="rId20" imgW="1041120" imgH="495000" progId="Equation.DSMT4">
                  <p:embed/>
                  <p:pic>
                    <p:nvPicPr>
                      <p:cNvPr id="0" name="Picture 28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877" y="5640967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37"/>
          <p:cNvSpPr/>
          <p:nvPr/>
        </p:nvSpPr>
        <p:spPr>
          <a:xfrm>
            <a:off x="3496292" y="692696"/>
            <a:ext cx="53907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Полная работа, совершаемая системой за цикл, суммируется по всем участкам цикла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4716016" y="422108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на обратном участке 2-1, равна площади (синий цвет заливки), взятой с обратным знаком, т.к.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&lt;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0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Эта работа отрицательна.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555306"/>
              </p:ext>
            </p:extLst>
          </p:nvPr>
        </p:nvGraphicFramePr>
        <p:xfrm>
          <a:off x="5786264" y="5661248"/>
          <a:ext cx="217011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69" name="Equation" r:id="rId22" imgW="1041120" imgH="495000" progId="Equation.DSMT4">
                  <p:embed/>
                </p:oleObj>
              </mc:Choice>
              <mc:Fallback>
                <p:oleObj name="Equation" r:id="rId22" imgW="1041120" imgH="495000" progId="Equation.DSMT4">
                  <p:embed/>
                  <p:pic>
                    <p:nvPicPr>
                      <p:cNvPr id="0" name="Picture 28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264" y="5661248"/>
                        <a:ext cx="217011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3734480" y="2414957"/>
            <a:ext cx="5152609" cy="1323439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цикла, равная сумме двух интегралов, дается площадью, заключенной внутри замкнутой кривой, изображающей цикл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8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2" y="34853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Физический смысл энтропии идеального газа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985908"/>
              </p:ext>
            </p:extLst>
          </p:nvPr>
        </p:nvGraphicFramePr>
        <p:xfrm>
          <a:off x="3995936" y="1556792"/>
          <a:ext cx="4266864" cy="639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3" name="Equation" r:id="rId3" imgW="2031840" imgH="304560" progId="Equation.DSMT4">
                  <p:embed/>
                </p:oleObj>
              </mc:Choice>
              <mc:Fallback>
                <p:oleObj name="Equation" r:id="rId3" imgW="2031840" imgH="304560" progId="Equation.DSMT4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556792"/>
                        <a:ext cx="4266864" cy="639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179512" y="743438"/>
            <a:ext cx="345638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Газ достаточно разреженный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На одну молекулу много ячеек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325874"/>
              </p:ext>
            </p:extLst>
          </p:nvPr>
        </p:nvGraphicFramePr>
        <p:xfrm>
          <a:off x="4139952" y="852662"/>
          <a:ext cx="1226232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4" name="Equation" r:id="rId5" imgW="583920" imgH="228600" progId="Equation.DSMT4">
                  <p:embed/>
                </p:oleObj>
              </mc:Choice>
              <mc:Fallback>
                <p:oleObj name="Equation" r:id="rId5" imgW="5839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852662"/>
                        <a:ext cx="1226232" cy="48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09853"/>
              </p:ext>
            </p:extLst>
          </p:nvPr>
        </p:nvGraphicFramePr>
        <p:xfrm>
          <a:off x="6228184" y="852662"/>
          <a:ext cx="1253448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5" name="Equation" r:id="rId7" imgW="596880" imgH="228600" progId="Equation.DSMT4">
                  <p:embed/>
                </p:oleObj>
              </mc:Choice>
              <mc:Fallback>
                <p:oleObj name="Equation" r:id="rId7" imgW="596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852662"/>
                        <a:ext cx="1253448" cy="48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205252" y="1800813"/>
            <a:ext cx="3358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Формула Стирлинга для факториалов больших чисел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173538"/>
              </p:ext>
            </p:extLst>
          </p:nvPr>
        </p:nvGraphicFramePr>
        <p:xfrm>
          <a:off x="3995936" y="2164978"/>
          <a:ext cx="1999620" cy="586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6" name="Equation" r:id="rId9" imgW="952200" imgH="279360" progId="Equation.DSMT4">
                  <p:embed/>
                </p:oleObj>
              </mc:Choice>
              <mc:Fallback>
                <p:oleObj name="Equation" r:id="rId9" imgW="9522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164978"/>
                        <a:ext cx="1999620" cy="586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253202"/>
              </p:ext>
            </p:extLst>
          </p:nvPr>
        </p:nvGraphicFramePr>
        <p:xfrm>
          <a:off x="179512" y="2780928"/>
          <a:ext cx="8774136" cy="1066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7" name="Equation" r:id="rId11" imgW="4178160" imgH="507960" progId="Equation.DSMT4">
                  <p:embed/>
                </p:oleObj>
              </mc:Choice>
              <mc:Fallback>
                <p:oleObj name="Equation" r:id="rId11" imgW="417816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780928"/>
                        <a:ext cx="8774136" cy="1066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142815"/>
              </p:ext>
            </p:extLst>
          </p:nvPr>
        </p:nvGraphicFramePr>
        <p:xfrm>
          <a:off x="251520" y="4091980"/>
          <a:ext cx="8296275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8" name="Equation" r:id="rId13" imgW="3949560" imgH="507960" progId="Equation.DSMT4">
                  <p:embed/>
                </p:oleObj>
              </mc:Choice>
              <mc:Fallback>
                <p:oleObj name="Equation" r:id="rId13" imgW="3949560" imgH="507960" progId="Equation.DSMT4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091980"/>
                        <a:ext cx="8296275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205252" y="3803948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Отношение числа микросостояний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916136"/>
              </p:ext>
            </p:extLst>
          </p:nvPr>
        </p:nvGraphicFramePr>
        <p:xfrm>
          <a:off x="3382831" y="5534751"/>
          <a:ext cx="1709738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89" name="Equation" r:id="rId15" imgW="812520" imgH="507960" progId="Equation.DSMT4">
                  <p:embed/>
                </p:oleObj>
              </mc:Choice>
              <mc:Fallback>
                <p:oleObj name="Equation" r:id="rId15" imgW="8125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831" y="5534751"/>
                        <a:ext cx="1709738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810865"/>
              </p:ext>
            </p:extLst>
          </p:nvPr>
        </p:nvGraphicFramePr>
        <p:xfrm>
          <a:off x="5940152" y="5569894"/>
          <a:ext cx="2484438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90" name="Equation" r:id="rId17" imgW="1180800" imgH="482400" progId="Equation.DSMT4">
                  <p:embed/>
                </p:oleObj>
              </mc:Choice>
              <mc:Fallback>
                <p:oleObj name="Equation" r:id="rId17" imgW="11808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5569894"/>
                        <a:ext cx="2484438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707651"/>
              </p:ext>
            </p:extLst>
          </p:nvPr>
        </p:nvGraphicFramePr>
        <p:xfrm>
          <a:off x="323528" y="5661248"/>
          <a:ext cx="1336675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91" name="Equation" r:id="rId19" imgW="634680" imgH="241200" progId="Equation.DSMT4">
                  <p:embed/>
                </p:oleObj>
              </mc:Choice>
              <mc:Fallback>
                <p:oleObj name="Equation" r:id="rId19" imgW="6346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661248"/>
                        <a:ext cx="1336675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789193"/>
              </p:ext>
            </p:extLst>
          </p:nvPr>
        </p:nvGraphicFramePr>
        <p:xfrm>
          <a:off x="323528" y="6093296"/>
          <a:ext cx="12827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192" name="Equation" r:id="rId21" imgW="609480" imgH="241200" progId="Equation.DSMT4">
                  <p:embed/>
                </p:oleObj>
              </mc:Choice>
              <mc:Fallback>
                <p:oleObj name="Equation" r:id="rId21" imgW="6094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6093296"/>
                        <a:ext cx="1282700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Arrow 17"/>
          <p:cNvSpPr/>
          <p:nvPr/>
        </p:nvSpPr>
        <p:spPr>
          <a:xfrm>
            <a:off x="2123728" y="5909171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37"/>
          <p:cNvSpPr/>
          <p:nvPr/>
        </p:nvSpPr>
        <p:spPr>
          <a:xfrm>
            <a:off x="322380" y="5229200"/>
            <a:ext cx="4285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Объем пропорционален числу ячеек</a:t>
            </a:r>
          </a:p>
        </p:txBody>
      </p:sp>
    </p:spTree>
    <p:extLst>
      <p:ext uri="{BB962C8B-B14F-4D97-AF65-F5344CB8AC3E}">
        <p14:creationId xmlns:p14="http://schemas.microsoft.com/office/powerpoint/2010/main" val="2325714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2" y="34853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Физический смысл энтропии идеального газа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277089"/>
              </p:ext>
            </p:extLst>
          </p:nvPr>
        </p:nvGraphicFramePr>
        <p:xfrm>
          <a:off x="5360069" y="980728"/>
          <a:ext cx="2600325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0" name="Equation" r:id="rId3" imgW="1180800" imgH="482400" progId="Equation.DSMT4">
                  <p:embed/>
                </p:oleObj>
              </mc:Choice>
              <mc:Fallback>
                <p:oleObj name="Equation" r:id="rId3" imgW="1180800" imgH="48240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0069" y="980728"/>
                        <a:ext cx="2600325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572233"/>
              </p:ext>
            </p:extLst>
          </p:nvPr>
        </p:nvGraphicFramePr>
        <p:xfrm>
          <a:off x="611560" y="1123403"/>
          <a:ext cx="2484438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1" name="Equation" r:id="rId5" imgW="1180800" imgH="482400" progId="Equation.DSMT4">
                  <p:embed/>
                </p:oleObj>
              </mc:Choice>
              <mc:Fallback>
                <p:oleObj name="Equation" r:id="rId5" imgW="1180800" imgH="4824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123403"/>
                        <a:ext cx="2484438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4427984" y="730787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Изменение энтропии из термодинамики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143727" y="730787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Изменение числа микросостояний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640959" y="2628591"/>
            <a:ext cx="1214448" cy="45759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ight Arrow 9"/>
          <p:cNvSpPr/>
          <p:nvPr/>
        </p:nvSpPr>
        <p:spPr>
          <a:xfrm rot="5400000">
            <a:off x="5918318" y="1938666"/>
            <a:ext cx="64807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202694"/>
              </p:ext>
            </p:extLst>
          </p:nvPr>
        </p:nvGraphicFramePr>
        <p:xfrm>
          <a:off x="5220072" y="2380346"/>
          <a:ext cx="2573338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2" name="Equation" r:id="rId7" imgW="1168200" imgH="431640" progId="Equation.DSMT4">
                  <p:embed/>
                </p:oleObj>
              </mc:Choice>
              <mc:Fallback>
                <p:oleObj name="Equation" r:id="rId7" imgW="11682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2380346"/>
                        <a:ext cx="2573338" cy="95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668590"/>
              </p:ext>
            </p:extLst>
          </p:nvPr>
        </p:nvGraphicFramePr>
        <p:xfrm>
          <a:off x="3700422" y="1252561"/>
          <a:ext cx="123031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3" name="Equation" r:id="rId9" imgW="558720" imgH="228600" progId="Equation.DSMT4">
                  <p:embed/>
                </p:oleObj>
              </mc:Choice>
              <mc:Fallback>
                <p:oleObj name="Equation" r:id="rId9" imgW="558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0422" y="1252561"/>
                        <a:ext cx="1230312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512370"/>
              </p:ext>
            </p:extLst>
          </p:nvPr>
        </p:nvGraphicFramePr>
        <p:xfrm>
          <a:off x="2195955" y="3645024"/>
          <a:ext cx="4586287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4" name="Equation" r:id="rId11" imgW="2082600" imgH="431640" progId="Equation.DSMT4">
                  <p:embed/>
                </p:oleObj>
              </mc:Choice>
              <mc:Fallback>
                <p:oleObj name="Equation" r:id="rId11" imgW="20826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955" y="3645024"/>
                        <a:ext cx="4586287" cy="95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952338"/>
              </p:ext>
            </p:extLst>
          </p:nvPr>
        </p:nvGraphicFramePr>
        <p:xfrm>
          <a:off x="611560" y="5157192"/>
          <a:ext cx="1370012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5" name="Equation" r:id="rId13" imgW="622080" imgH="177480" progId="Equation.DSMT4">
                  <p:embed/>
                </p:oleObj>
              </mc:Choice>
              <mc:Fallback>
                <p:oleObj name="Equation" r:id="rId13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157192"/>
                        <a:ext cx="1370012" cy="392113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2488163" y="5517232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Энтропия определяется логарифмом числа микросостояний, посредством которых реализуется данное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макросостояние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37"/>
          <p:cNvSpPr/>
          <p:nvPr/>
        </p:nvSpPr>
        <p:spPr>
          <a:xfrm>
            <a:off x="2483762" y="5077373"/>
            <a:ext cx="2433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Формула Больцмана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429349"/>
              </p:ext>
            </p:extLst>
          </p:nvPr>
        </p:nvGraphicFramePr>
        <p:xfrm>
          <a:off x="611560" y="2310175"/>
          <a:ext cx="2538412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6" name="Equation" r:id="rId15" imgW="1206360" imgH="482400" progId="Equation.DSMT4">
                  <p:embed/>
                </p:oleObj>
              </mc:Choice>
              <mc:Fallback>
                <p:oleObj name="Equation" r:id="rId15" imgW="1206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310175"/>
                        <a:ext cx="2538412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Arrow 17"/>
          <p:cNvSpPr/>
          <p:nvPr/>
        </p:nvSpPr>
        <p:spPr>
          <a:xfrm rot="5400000">
            <a:off x="1593677" y="1934506"/>
            <a:ext cx="368361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68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4470" y="65911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Расчет изменения энтропии в процессах идеального газа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332768" y="836712"/>
            <a:ext cx="2511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Бесконечно малые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218274"/>
              </p:ext>
            </p:extLst>
          </p:nvPr>
        </p:nvGraphicFramePr>
        <p:xfrm>
          <a:off x="395536" y="1683977"/>
          <a:ext cx="30477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198" name="Equation" r:id="rId3" imgW="1523880" imgH="253800" progId="Equation.DSMT4">
                  <p:embed/>
                </p:oleObj>
              </mc:Choice>
              <mc:Fallback>
                <p:oleObj name="Equation" r:id="rId3" imgW="1523880" imgH="2538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683977"/>
                        <a:ext cx="304776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449182"/>
              </p:ext>
            </p:extLst>
          </p:nvPr>
        </p:nvGraphicFramePr>
        <p:xfrm>
          <a:off x="4788024" y="1475492"/>
          <a:ext cx="345384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199" name="Equation" r:id="rId5" imgW="1726920" imgH="482400" progId="Equation.DSMT4">
                  <p:embed/>
                </p:oleObj>
              </mc:Choice>
              <mc:Fallback>
                <p:oleObj name="Equation" r:id="rId5" imgW="17269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475492"/>
                        <a:ext cx="3453840" cy="96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332769" y="2258029"/>
            <a:ext cx="301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Изотермический процесс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18091"/>
              </p:ext>
            </p:extLst>
          </p:nvPr>
        </p:nvGraphicFramePr>
        <p:xfrm>
          <a:off x="405160" y="2619375"/>
          <a:ext cx="2006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0" name="Equation" r:id="rId7" imgW="1002960" imgH="253800" progId="Equation.DSMT4">
                  <p:embed/>
                </p:oleObj>
              </mc:Choice>
              <mc:Fallback>
                <p:oleObj name="Equation" r:id="rId7" imgW="10029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60" y="2619375"/>
                        <a:ext cx="2006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620278"/>
              </p:ext>
            </p:extLst>
          </p:nvPr>
        </p:nvGraphicFramePr>
        <p:xfrm>
          <a:off x="4795838" y="2417763"/>
          <a:ext cx="2032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1" name="Equation" r:id="rId9" imgW="1015920" imgH="482400" progId="Equation.DSMT4">
                  <p:embed/>
                </p:oleObj>
              </mc:Choice>
              <mc:Fallback>
                <p:oleObj name="Equation" r:id="rId9" imgW="10159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5838" y="2417763"/>
                        <a:ext cx="20320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332769" y="3284984"/>
            <a:ext cx="301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Изохорический процесс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49905"/>
              </p:ext>
            </p:extLst>
          </p:nvPr>
        </p:nvGraphicFramePr>
        <p:xfrm>
          <a:off x="423764" y="3622675"/>
          <a:ext cx="21320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2" name="Equation" r:id="rId11" imgW="1066680" imgH="253800" progId="Equation.DSMT4">
                  <p:embed/>
                </p:oleObj>
              </mc:Choice>
              <mc:Fallback>
                <p:oleObj name="Equation" r:id="rId11" imgW="1066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64" y="3622675"/>
                        <a:ext cx="2132012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560819"/>
              </p:ext>
            </p:extLst>
          </p:nvPr>
        </p:nvGraphicFramePr>
        <p:xfrm>
          <a:off x="4814888" y="3470275"/>
          <a:ext cx="2159000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3" name="Equation" r:id="rId13" imgW="1079280" imgH="482400" progId="Equation.DSMT4">
                  <p:embed/>
                </p:oleObj>
              </mc:Choice>
              <mc:Fallback>
                <p:oleObj name="Equation" r:id="rId13" imgW="10792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4888" y="3470275"/>
                        <a:ext cx="2159000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53369"/>
              </p:ext>
            </p:extLst>
          </p:nvPr>
        </p:nvGraphicFramePr>
        <p:xfrm>
          <a:off x="7654654" y="3146284"/>
          <a:ext cx="1396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4" name="Equation" r:id="rId15" imgW="698400" imgH="228600" progId="Equation.DSMT4">
                  <p:embed/>
                </p:oleObj>
              </mc:Choice>
              <mc:Fallback>
                <p:oleObj name="Equation" r:id="rId15" imgW="698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4654" y="3146284"/>
                        <a:ext cx="1396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5076056" y="836712"/>
            <a:ext cx="34535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Конечные изменения 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V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37"/>
          <p:cNvSpPr/>
          <p:nvPr/>
        </p:nvSpPr>
        <p:spPr>
          <a:xfrm>
            <a:off x="323528" y="4293096"/>
            <a:ext cx="301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Адиабатический процесс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807293"/>
              </p:ext>
            </p:extLst>
          </p:nvPr>
        </p:nvGraphicFramePr>
        <p:xfrm>
          <a:off x="391902" y="4662428"/>
          <a:ext cx="8884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5" name="Equation" r:id="rId17" imgW="444240" imgH="177480" progId="Equation.DSMT4">
                  <p:embed/>
                </p:oleObj>
              </mc:Choice>
              <mc:Fallback>
                <p:oleObj name="Equation" r:id="rId17" imgW="444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02" y="4662428"/>
                        <a:ext cx="88848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34825" y="1340768"/>
            <a:ext cx="21136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В общем случае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821857"/>
              </p:ext>
            </p:extLst>
          </p:nvPr>
        </p:nvGraphicFramePr>
        <p:xfrm>
          <a:off x="4155814" y="5301208"/>
          <a:ext cx="489564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6" name="Equation" r:id="rId19" imgW="3263760" imgH="914400" progId="Equation.DSMT4">
                  <p:embed/>
                </p:oleObj>
              </mc:Choice>
              <mc:Fallback>
                <p:oleObj name="Equation" r:id="rId19" imgW="326376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5814" y="5301208"/>
                        <a:ext cx="489564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304635"/>
              </p:ext>
            </p:extLst>
          </p:nvPr>
        </p:nvGraphicFramePr>
        <p:xfrm>
          <a:off x="334825" y="5574754"/>
          <a:ext cx="1314360" cy="304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7" name="Equation" r:id="rId21" imgW="876240" imgH="203040" progId="Equation.DSMT4">
                  <p:embed/>
                </p:oleObj>
              </mc:Choice>
              <mc:Fallback>
                <p:oleObj name="Equation" r:id="rId21" imgW="8762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25" y="5574754"/>
                        <a:ext cx="1314360" cy="304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7722349"/>
              </p:ext>
            </p:extLst>
          </p:nvPr>
        </p:nvGraphicFramePr>
        <p:xfrm>
          <a:off x="323528" y="5934794"/>
          <a:ext cx="2704860" cy="38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8" name="Equation" r:id="rId23" imgW="1803240" imgH="253800" progId="Equation.DSMT4">
                  <p:embed/>
                </p:oleObj>
              </mc:Choice>
              <mc:Fallback>
                <p:oleObj name="Equation" r:id="rId23" imgW="18032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934794"/>
                        <a:ext cx="2704860" cy="38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190442"/>
              </p:ext>
            </p:extLst>
          </p:nvPr>
        </p:nvGraphicFramePr>
        <p:xfrm>
          <a:off x="4860032" y="4662488"/>
          <a:ext cx="914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09" name="Equation" r:id="rId25" imgW="457200" imgH="177480" progId="Equation.DSMT4">
                  <p:embed/>
                </p:oleObj>
              </mc:Choice>
              <mc:Fallback>
                <p:oleObj name="Equation" r:id="rId25" imgW="4572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662488"/>
                        <a:ext cx="914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ight Arrow 23"/>
          <p:cNvSpPr/>
          <p:nvPr/>
        </p:nvSpPr>
        <p:spPr>
          <a:xfrm rot="12455389">
            <a:off x="6800823" y="2513553"/>
            <a:ext cx="1085395" cy="25788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37"/>
          <p:cNvSpPr/>
          <p:nvPr/>
        </p:nvSpPr>
        <p:spPr>
          <a:xfrm>
            <a:off x="7569801" y="2915652"/>
            <a:ext cx="17100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При условии</a:t>
            </a:r>
          </a:p>
        </p:txBody>
      </p:sp>
      <p:sp>
        <p:nvSpPr>
          <p:cNvPr id="26" name="Right Arrow 25"/>
          <p:cNvSpPr/>
          <p:nvPr/>
        </p:nvSpPr>
        <p:spPr>
          <a:xfrm rot="9140464">
            <a:off x="6975792" y="3663808"/>
            <a:ext cx="900000" cy="25788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866459"/>
              </p:ext>
            </p:extLst>
          </p:nvPr>
        </p:nvGraphicFramePr>
        <p:xfrm>
          <a:off x="323528" y="6222826"/>
          <a:ext cx="16954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10" name="Equation" r:id="rId27" imgW="1130040" imgH="393480" progId="Equation.DSMT4">
                  <p:embed/>
                </p:oleObj>
              </mc:Choice>
              <mc:Fallback>
                <p:oleObj name="Equation" r:id="rId27" imgW="11300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6222826"/>
                        <a:ext cx="16954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262153" y="5318774"/>
            <a:ext cx="207899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Уравнение Пуассона</a:t>
            </a:r>
          </a:p>
        </p:txBody>
      </p:sp>
    </p:spTree>
    <p:extLst>
      <p:ext uri="{BB962C8B-B14F-4D97-AF65-F5344CB8AC3E}">
        <p14:creationId xmlns:p14="http://schemas.microsoft.com/office/powerpoint/2010/main" val="21770412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4470" y="18497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Обратимый цикл Карно в координатах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i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i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133077"/>
              </p:ext>
            </p:extLst>
          </p:nvPr>
        </p:nvGraphicFramePr>
        <p:xfrm>
          <a:off x="7496591" y="612456"/>
          <a:ext cx="162401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26" name="Equation" r:id="rId3" imgW="812520" imgH="393480" progId="Equation.DSMT4">
                  <p:embed/>
                </p:oleObj>
              </mc:Choice>
              <mc:Fallback>
                <p:oleObj name="Equation" r:id="rId3" imgW="812520" imgH="39348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6591" y="612456"/>
                        <a:ext cx="1624013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026063"/>
              </p:ext>
            </p:extLst>
          </p:nvPr>
        </p:nvGraphicFramePr>
        <p:xfrm>
          <a:off x="2483768" y="986794"/>
          <a:ext cx="9366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27" name="Equation" r:id="rId5" imgW="469800" imgH="203040" progId="Equation.DSMT4">
                  <p:embed/>
                </p:oleObj>
              </mc:Choice>
              <mc:Fallback>
                <p:oleObj name="Equation" r:id="rId5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986794"/>
                        <a:ext cx="93662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0" y="836712"/>
            <a:ext cx="262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На адиабатах система не обменивается теплом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3707913" y="774496"/>
            <a:ext cx="3760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Т.к. это обратимые процессы, то энтропия вдоль адиабат не меняется</a:t>
            </a:r>
          </a:p>
        </p:txBody>
      </p:sp>
      <p:pic>
        <p:nvPicPr>
          <p:cNvPr id="9" name="Picture 8" descr="D:\documentsECLbureau\CondMatter\Molecule\LecturePPT\fig_im\fig_Carno_cycl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70" y="2060848"/>
            <a:ext cx="4145043" cy="345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686710"/>
              </p:ext>
            </p:extLst>
          </p:nvPr>
        </p:nvGraphicFramePr>
        <p:xfrm>
          <a:off x="194470" y="1782383"/>
          <a:ext cx="93960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28" name="Equation" r:id="rId8" imgW="469800" imgH="164880" progId="Equation.DSMT4">
                  <p:embed/>
                </p:oleObj>
              </mc:Choice>
              <mc:Fallback>
                <p:oleObj name="Equation" r:id="rId8" imgW="46980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70" y="1782383"/>
                        <a:ext cx="93960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291631"/>
              </p:ext>
            </p:extLst>
          </p:nvPr>
        </p:nvGraphicFramePr>
        <p:xfrm>
          <a:off x="3450412" y="4691087"/>
          <a:ext cx="63432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29" name="Equation" r:id="rId10" imgW="317160" imgH="203040" progId="Equation.DSMT4">
                  <p:embed/>
                </p:oleObj>
              </mc:Choice>
              <mc:Fallback>
                <p:oleObj name="Equation" r:id="rId10" imgW="317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0412" y="4691087"/>
                        <a:ext cx="63432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10995"/>
              </p:ext>
            </p:extLst>
          </p:nvPr>
        </p:nvGraphicFramePr>
        <p:xfrm>
          <a:off x="1878013" y="2257425"/>
          <a:ext cx="431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0" name="Equation" r:id="rId12" imgW="215640" imgH="228600" progId="Equation.DSMT4">
                  <p:embed/>
                </p:oleObj>
              </mc:Choice>
              <mc:Fallback>
                <p:oleObj name="Equation" r:id="rId12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8013" y="2257425"/>
                        <a:ext cx="431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925001"/>
              </p:ext>
            </p:extLst>
          </p:nvPr>
        </p:nvGraphicFramePr>
        <p:xfrm>
          <a:off x="2598738" y="4373563"/>
          <a:ext cx="431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1" name="Equation" r:id="rId14" imgW="215640" imgH="228600" progId="Equation.DSMT4">
                  <p:embed/>
                </p:oleObj>
              </mc:Choice>
              <mc:Fallback>
                <p:oleObj name="Equation" r:id="rId14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8738" y="4373563"/>
                        <a:ext cx="431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>
            <a:off x="7012596" y="2276872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Down Arrow 14"/>
          <p:cNvSpPr/>
          <p:nvPr/>
        </p:nvSpPr>
        <p:spPr>
          <a:xfrm>
            <a:off x="2210192" y="4331047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545841"/>
              </p:ext>
            </p:extLst>
          </p:nvPr>
        </p:nvGraphicFramePr>
        <p:xfrm>
          <a:off x="2079117" y="3081678"/>
          <a:ext cx="12693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2" name="Equation" r:id="rId16" imgW="634680" imgH="228600" progId="Equation.DSMT4">
                  <p:embed/>
                </p:oleObj>
              </mc:Choice>
              <mc:Fallback>
                <p:oleObj name="Equation" r:id="rId16" imgW="634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117" y="3081678"/>
                        <a:ext cx="126936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450804"/>
              </p:ext>
            </p:extLst>
          </p:nvPr>
        </p:nvGraphicFramePr>
        <p:xfrm>
          <a:off x="971493" y="4102447"/>
          <a:ext cx="1320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3" name="Equation" r:id="rId18" imgW="660240" imgH="228600" progId="Equation.DSMT4">
                  <p:embed/>
                </p:oleObj>
              </mc:Choice>
              <mc:Fallback>
                <p:oleObj name="Equation" r:id="rId18" imgW="6602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493" y="4102447"/>
                        <a:ext cx="1320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926949"/>
              </p:ext>
            </p:extLst>
          </p:nvPr>
        </p:nvGraphicFramePr>
        <p:xfrm>
          <a:off x="2595563" y="3687763"/>
          <a:ext cx="13456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4" name="Equation" r:id="rId20" imgW="672840" imgH="228600" progId="Equation.DSMT4">
                  <p:embed/>
                </p:oleObj>
              </mc:Choice>
              <mc:Fallback>
                <p:oleObj name="Equation" r:id="rId20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563" y="3687763"/>
                        <a:ext cx="13456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854414"/>
              </p:ext>
            </p:extLst>
          </p:nvPr>
        </p:nvGraphicFramePr>
        <p:xfrm>
          <a:off x="2983803" y="2219306"/>
          <a:ext cx="104112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5" name="Equation" r:id="rId22" imgW="520560" imgH="203040" progId="Equation.DSMT4">
                  <p:embed/>
                </p:oleObj>
              </mc:Choice>
              <mc:Fallback>
                <p:oleObj name="Equation" r:id="rId22" imgW="520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3803" y="2219306"/>
                        <a:ext cx="104112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/>
          <p:nvPr/>
        </p:nvCxnSpPr>
        <p:spPr>
          <a:xfrm flipV="1">
            <a:off x="5292080" y="2060848"/>
            <a:ext cx="0" cy="3024336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4272061" y="3342822"/>
            <a:ext cx="70180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940947"/>
              </p:ext>
            </p:extLst>
          </p:nvPr>
        </p:nvGraphicFramePr>
        <p:xfrm>
          <a:off x="7520878" y="1361288"/>
          <a:ext cx="12430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6" name="Equation" r:id="rId24" imgW="622080" imgH="177480" progId="Equation.DSMT4">
                  <p:embed/>
                </p:oleObj>
              </mc:Choice>
              <mc:Fallback>
                <p:oleObj name="Equation" r:id="rId24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0878" y="1361288"/>
                        <a:ext cx="12430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858502"/>
              </p:ext>
            </p:extLst>
          </p:nvPr>
        </p:nvGraphicFramePr>
        <p:xfrm>
          <a:off x="467544" y="3155799"/>
          <a:ext cx="131921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7" name="Equation" r:id="rId26" imgW="660240" imgH="228600" progId="Equation.DSMT4">
                  <p:embed/>
                </p:oleObj>
              </mc:Choice>
              <mc:Fallback>
                <p:oleObj name="Equation" r:id="rId26" imgW="6602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155799"/>
                        <a:ext cx="131921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/>
          <p:nvPr/>
        </p:nvCxnSpPr>
        <p:spPr>
          <a:xfrm>
            <a:off x="5292080" y="5085184"/>
            <a:ext cx="3600400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827274"/>
              </p:ext>
            </p:extLst>
          </p:nvPr>
        </p:nvGraphicFramePr>
        <p:xfrm>
          <a:off x="4907867" y="1772816"/>
          <a:ext cx="2793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8" name="Equation" r:id="rId28" imgW="139680" imgH="164880" progId="Equation.DSMT4">
                  <p:embed/>
                </p:oleObj>
              </mc:Choice>
              <mc:Fallback>
                <p:oleObj name="Equation" r:id="rId28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7867" y="1772816"/>
                        <a:ext cx="2793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479567"/>
              </p:ext>
            </p:extLst>
          </p:nvPr>
        </p:nvGraphicFramePr>
        <p:xfrm>
          <a:off x="8841244" y="5159582"/>
          <a:ext cx="2793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39" name="Equation" r:id="rId30" imgW="139680" imgH="177480" progId="Equation.DSMT4">
                  <p:embed/>
                </p:oleObj>
              </mc:Choice>
              <mc:Fallback>
                <p:oleObj name="Equation" r:id="rId30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1244" y="5159582"/>
                        <a:ext cx="2793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34"/>
          <p:cNvSpPr/>
          <p:nvPr/>
        </p:nvSpPr>
        <p:spPr>
          <a:xfrm>
            <a:off x="5904148" y="2780928"/>
            <a:ext cx="2376264" cy="155011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904148" y="2766697"/>
            <a:ext cx="2368710" cy="0"/>
          </a:xfrm>
          <a:prstGeom prst="straightConnector1">
            <a:avLst/>
          </a:prstGeom>
          <a:ln w="3810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985804"/>
              </p:ext>
            </p:extLst>
          </p:nvPr>
        </p:nvGraphicFramePr>
        <p:xfrm>
          <a:off x="5971022" y="5100365"/>
          <a:ext cx="3302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0" name="Equation" r:id="rId32" imgW="164880" imgH="228600" progId="Equation.DSMT4">
                  <p:embed/>
                </p:oleObj>
              </mc:Choice>
              <mc:Fallback>
                <p:oleObj name="Equation" r:id="rId32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1022" y="5100365"/>
                        <a:ext cx="3302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8984086"/>
              </p:ext>
            </p:extLst>
          </p:nvPr>
        </p:nvGraphicFramePr>
        <p:xfrm>
          <a:off x="8308272" y="5072627"/>
          <a:ext cx="3556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1" name="Equation" r:id="rId34" imgW="177480" imgH="228600" progId="Equation.DSMT4">
                  <p:embed/>
                </p:oleObj>
              </mc:Choice>
              <mc:Fallback>
                <p:oleObj name="Equation" r:id="rId34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8272" y="5072627"/>
                        <a:ext cx="3556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/>
          <p:cNvCxnSpPr/>
          <p:nvPr/>
        </p:nvCxnSpPr>
        <p:spPr>
          <a:xfrm flipV="1">
            <a:off x="5904148" y="4337284"/>
            <a:ext cx="0" cy="76308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8272858" y="4309546"/>
            <a:ext cx="0" cy="76308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92080" y="2780929"/>
            <a:ext cx="612068" cy="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306524" y="4321851"/>
            <a:ext cx="612068" cy="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151616"/>
              </p:ext>
            </p:extLst>
          </p:nvPr>
        </p:nvGraphicFramePr>
        <p:xfrm>
          <a:off x="4884738" y="2344738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2" name="Equation" r:id="rId36" imgW="139680" imgH="228600" progId="Equation.DSMT4">
                  <p:embed/>
                </p:oleObj>
              </mc:Choice>
              <mc:Fallback>
                <p:oleObj name="Equation" r:id="rId36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738" y="2344738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808211"/>
              </p:ext>
            </p:extLst>
          </p:nvPr>
        </p:nvGraphicFramePr>
        <p:xfrm>
          <a:off x="4833938" y="3879850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3" name="Equation" r:id="rId38" imgW="164880" imgH="228600" progId="Equation.DSMT4">
                  <p:embed/>
                </p:oleObj>
              </mc:Choice>
              <mc:Fallback>
                <p:oleObj name="Equation" r:id="rId3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3879850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Straight Arrow Connector 50"/>
          <p:cNvCxnSpPr/>
          <p:nvPr/>
        </p:nvCxnSpPr>
        <p:spPr>
          <a:xfrm>
            <a:off x="5904148" y="4360781"/>
            <a:ext cx="2368710" cy="0"/>
          </a:xfrm>
          <a:prstGeom prst="straightConnector1">
            <a:avLst/>
          </a:prstGeom>
          <a:ln w="38100">
            <a:solidFill>
              <a:srgbClr val="4110F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8283120" y="2766697"/>
            <a:ext cx="0" cy="1564350"/>
          </a:xfrm>
          <a:prstGeom prst="straightConnector1">
            <a:avLst/>
          </a:prstGeom>
          <a:ln w="381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918949" y="2773812"/>
            <a:ext cx="0" cy="1564350"/>
          </a:xfrm>
          <a:prstGeom prst="straightConnector1">
            <a:avLst/>
          </a:prstGeom>
          <a:ln w="381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217039"/>
              </p:ext>
            </p:extLst>
          </p:nvPr>
        </p:nvGraphicFramePr>
        <p:xfrm>
          <a:off x="419100" y="5661025"/>
          <a:ext cx="29432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4" name="Equation" r:id="rId40" imgW="1473120" imgH="253800" progId="Equation.DSMT4">
                  <p:embed/>
                </p:oleObj>
              </mc:Choice>
              <mc:Fallback>
                <p:oleObj name="Equation" r:id="rId40" imgW="14731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5661025"/>
                        <a:ext cx="29432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473912"/>
              </p:ext>
            </p:extLst>
          </p:nvPr>
        </p:nvGraphicFramePr>
        <p:xfrm>
          <a:off x="303213" y="6237288"/>
          <a:ext cx="31734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5" name="Equation" r:id="rId42" imgW="1587240" imgH="253800" progId="Equation.DSMT4">
                  <p:embed/>
                </p:oleObj>
              </mc:Choice>
              <mc:Fallback>
                <p:oleObj name="Equation" r:id="rId42" imgW="15872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213" y="6237288"/>
                        <a:ext cx="3173412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064256"/>
              </p:ext>
            </p:extLst>
          </p:nvPr>
        </p:nvGraphicFramePr>
        <p:xfrm>
          <a:off x="4339513" y="5733256"/>
          <a:ext cx="43688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6" name="Equation" r:id="rId44" imgW="2184120" imgH="469800" progId="Equation.DSMT4">
                  <p:embed/>
                </p:oleObj>
              </mc:Choice>
              <mc:Fallback>
                <p:oleObj name="Equation" r:id="rId44" imgW="218412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513" y="5733256"/>
                        <a:ext cx="43688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543957"/>
              </p:ext>
            </p:extLst>
          </p:nvPr>
        </p:nvGraphicFramePr>
        <p:xfrm>
          <a:off x="6594475" y="2179638"/>
          <a:ext cx="430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7" name="Equation" r:id="rId46" imgW="215640" imgH="228600" progId="Equation.DSMT4">
                  <p:embed/>
                </p:oleObj>
              </mc:Choice>
              <mc:Fallback>
                <p:oleObj name="Equation" r:id="rId46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4475" y="2179638"/>
                        <a:ext cx="4302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Down Arrow 43"/>
          <p:cNvSpPr/>
          <p:nvPr/>
        </p:nvSpPr>
        <p:spPr>
          <a:xfrm>
            <a:off x="1834442" y="2744517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Down Arrow 44"/>
          <p:cNvSpPr/>
          <p:nvPr/>
        </p:nvSpPr>
        <p:spPr>
          <a:xfrm>
            <a:off x="7119287" y="4416806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691531"/>
              </p:ext>
            </p:extLst>
          </p:nvPr>
        </p:nvGraphicFramePr>
        <p:xfrm>
          <a:off x="6662067" y="4383088"/>
          <a:ext cx="430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8" name="Equation" r:id="rId48" imgW="215640" imgH="228600" progId="Equation.DSMT4">
                  <p:embed/>
                </p:oleObj>
              </mc:Choice>
              <mc:Fallback>
                <p:oleObj name="Equation" r:id="rId48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2067" y="4383088"/>
                        <a:ext cx="4302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>
            <a:extLst>
              <a:ext uri="{FF2B5EF4-FFF2-40B4-BE49-F238E27FC236}">
                <a16:creationId xmlns="" xmlns:a16="http://schemas.microsoft.com/office/drawing/2014/main" id="{4BF2C9D1-F101-4C3E-A783-08A4C9B9F4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427555"/>
              </p:ext>
            </p:extLst>
          </p:nvPr>
        </p:nvGraphicFramePr>
        <p:xfrm>
          <a:off x="6417976" y="3227406"/>
          <a:ext cx="129381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549" name="Equation" r:id="rId50" imgW="647640" imgH="279360" progId="Equation.DSMT4">
                  <p:embed/>
                </p:oleObj>
              </mc:Choice>
              <mc:Fallback>
                <p:oleObj name="Equation" r:id="rId50" imgW="647640" imgH="27936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7976" y="3227406"/>
                        <a:ext cx="1293813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12922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94470" y="18518"/>
            <a:ext cx="885698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Третья</a:t>
            </a:r>
            <a:r>
              <a:rPr lang="en-US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теорема Карно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72008" y="692696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КПД обратимого цикла Карно больше КПД любого другого обратимого цикла, в котором максимальные и минимальные температуры равны соответственно температуре нагревателя и температуре холодильника цикла Карно</a:t>
            </a:r>
          </a:p>
        </p:txBody>
      </p:sp>
      <p:sp>
        <p:nvSpPr>
          <p:cNvPr id="6" name="Down Arrow 5"/>
          <p:cNvSpPr/>
          <p:nvPr/>
        </p:nvSpPr>
        <p:spPr>
          <a:xfrm>
            <a:off x="2141969" y="1732305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21453" y="1516281"/>
            <a:ext cx="0" cy="3024336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1453" y="4540617"/>
            <a:ext cx="3600400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498649"/>
              </p:ext>
            </p:extLst>
          </p:nvPr>
        </p:nvGraphicFramePr>
        <p:xfrm>
          <a:off x="587807" y="1412776"/>
          <a:ext cx="2793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49" name="Equation" r:id="rId3" imgW="139680" imgH="164880" progId="Equation.DSMT4">
                  <p:embed/>
                </p:oleObj>
              </mc:Choice>
              <mc:Fallback>
                <p:oleObj name="Equation" r:id="rId3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07" y="1412776"/>
                        <a:ext cx="2793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700143"/>
              </p:ext>
            </p:extLst>
          </p:nvPr>
        </p:nvGraphicFramePr>
        <p:xfrm>
          <a:off x="3860592" y="4093877"/>
          <a:ext cx="2793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0" name="Equation" r:id="rId5" imgW="139680" imgH="177480" progId="Equation.DSMT4">
                  <p:embed/>
                </p:oleObj>
              </mc:Choice>
              <mc:Fallback>
                <p:oleObj name="Equation" r:id="rId5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592" y="4093877"/>
                        <a:ext cx="2793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033521" y="2236361"/>
            <a:ext cx="2376264" cy="155011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33521" y="2222130"/>
            <a:ext cx="2368710" cy="0"/>
          </a:xfrm>
          <a:prstGeom prst="straightConnector1">
            <a:avLst/>
          </a:prstGeom>
          <a:ln w="3810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250394"/>
              </p:ext>
            </p:extLst>
          </p:nvPr>
        </p:nvGraphicFramePr>
        <p:xfrm>
          <a:off x="1100395" y="4523899"/>
          <a:ext cx="3302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1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395" y="4523899"/>
                        <a:ext cx="3302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080422"/>
              </p:ext>
            </p:extLst>
          </p:nvPr>
        </p:nvGraphicFramePr>
        <p:xfrm>
          <a:off x="3437645" y="4528060"/>
          <a:ext cx="3556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2" name="Equation" r:id="rId9" imgW="177480" imgH="228600" progId="Equation.DSMT4">
                  <p:embed/>
                </p:oleObj>
              </mc:Choice>
              <mc:Fallback>
                <p:oleObj name="Equation" r:id="rId9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7645" y="4528060"/>
                        <a:ext cx="3556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1033521" y="3792717"/>
            <a:ext cx="0" cy="76308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02231" y="3764979"/>
            <a:ext cx="0" cy="76308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21453" y="2236362"/>
            <a:ext cx="612068" cy="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5897" y="3777284"/>
            <a:ext cx="612068" cy="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011501"/>
              </p:ext>
            </p:extLst>
          </p:nvPr>
        </p:nvGraphicFramePr>
        <p:xfrm>
          <a:off x="14288" y="1801242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3" name="Equation" r:id="rId11" imgW="139680" imgH="228600" progId="Equation.DSMT4">
                  <p:embed/>
                </p:oleObj>
              </mc:Choice>
              <mc:Fallback>
                <p:oleObj name="Equation" r:id="rId11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8" y="1801242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745215"/>
              </p:ext>
            </p:extLst>
          </p:nvPr>
        </p:nvGraphicFramePr>
        <p:xfrm>
          <a:off x="-36512" y="3334767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4" name="Equation" r:id="rId13" imgW="164880" imgH="228600" progId="Equation.DSMT4">
                  <p:embed/>
                </p:oleObj>
              </mc:Choice>
              <mc:Fallback>
                <p:oleObj name="Equation" r:id="rId13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512" y="3334767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/>
          <p:nvPr/>
        </p:nvCxnSpPr>
        <p:spPr>
          <a:xfrm>
            <a:off x="1033521" y="3816214"/>
            <a:ext cx="2368710" cy="0"/>
          </a:xfrm>
          <a:prstGeom prst="straightConnector1">
            <a:avLst/>
          </a:prstGeom>
          <a:ln w="38100">
            <a:solidFill>
              <a:srgbClr val="4110F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412493" y="2222130"/>
            <a:ext cx="0" cy="1564350"/>
          </a:xfrm>
          <a:prstGeom prst="straightConnector1">
            <a:avLst/>
          </a:prstGeom>
          <a:ln w="381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048322" y="2229245"/>
            <a:ext cx="0" cy="1564350"/>
          </a:xfrm>
          <a:prstGeom prst="straightConnector1">
            <a:avLst/>
          </a:prstGeom>
          <a:ln w="381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871004"/>
              </p:ext>
            </p:extLst>
          </p:nvPr>
        </p:nvGraphicFramePr>
        <p:xfrm>
          <a:off x="1723848" y="1635071"/>
          <a:ext cx="430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5" name="Equation" r:id="rId15" imgW="215640" imgH="228600" progId="Equation.DSMT4">
                  <p:embed/>
                </p:oleObj>
              </mc:Choice>
              <mc:Fallback>
                <p:oleObj name="Equation" r:id="rId15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3848" y="1635071"/>
                        <a:ext cx="4302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Down Arrow 24"/>
          <p:cNvSpPr/>
          <p:nvPr/>
        </p:nvSpPr>
        <p:spPr>
          <a:xfrm>
            <a:off x="2248660" y="3872239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278694"/>
              </p:ext>
            </p:extLst>
          </p:nvPr>
        </p:nvGraphicFramePr>
        <p:xfrm>
          <a:off x="1791440" y="3838521"/>
          <a:ext cx="430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6" name="Equation" r:id="rId17" imgW="215640" imgH="228600" progId="Equation.DSMT4">
                  <p:embed/>
                </p:oleObj>
              </mc:Choice>
              <mc:Fallback>
                <p:oleObj name="Equation" r:id="rId17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1440" y="3838521"/>
                        <a:ext cx="4302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705280"/>
              </p:ext>
            </p:extLst>
          </p:nvPr>
        </p:nvGraphicFramePr>
        <p:xfrm>
          <a:off x="4139952" y="1961649"/>
          <a:ext cx="2438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7" name="Equation" r:id="rId19" imgW="1218960" imgH="279360" progId="Equation.DSMT4">
                  <p:embed/>
                </p:oleObj>
              </mc:Choice>
              <mc:Fallback>
                <p:oleObj name="Equation" r:id="rId19" imgW="1218960" imgH="279360" progId="Equation.DSMT4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961649"/>
                        <a:ext cx="2438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214748"/>
              </p:ext>
            </p:extLst>
          </p:nvPr>
        </p:nvGraphicFramePr>
        <p:xfrm>
          <a:off x="4139952" y="2509854"/>
          <a:ext cx="38608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8" name="Equation" r:id="rId21" imgW="1930320" imgH="507960" progId="Equation.DSMT4">
                  <p:embed/>
                </p:oleObj>
              </mc:Choice>
              <mc:Fallback>
                <p:oleObj name="Equation" r:id="rId21" imgW="19303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509854"/>
                        <a:ext cx="38608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873322"/>
              </p:ext>
            </p:extLst>
          </p:nvPr>
        </p:nvGraphicFramePr>
        <p:xfrm>
          <a:off x="959065" y="1848748"/>
          <a:ext cx="177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59" name="Equation" r:id="rId23" imgW="88560" imgH="164880" progId="Equation.DSMT4">
                  <p:embed/>
                </p:oleObj>
              </mc:Choice>
              <mc:Fallback>
                <p:oleObj name="Equation" r:id="rId23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9065" y="1848748"/>
                        <a:ext cx="177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226100"/>
              </p:ext>
            </p:extLst>
          </p:nvPr>
        </p:nvGraphicFramePr>
        <p:xfrm>
          <a:off x="3286125" y="1891730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0" name="Equation" r:id="rId25" imgW="126720" imgH="164880" progId="Equation.DSMT4">
                  <p:embed/>
                </p:oleObj>
              </mc:Choice>
              <mc:Fallback>
                <p:oleObj name="Equation" r:id="rId25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1891730"/>
                        <a:ext cx="2540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386914"/>
              </p:ext>
            </p:extLst>
          </p:nvPr>
        </p:nvGraphicFramePr>
        <p:xfrm>
          <a:off x="3420267" y="3868945"/>
          <a:ext cx="228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1" name="Equation" r:id="rId27" imgW="114120" imgH="177480" progId="Equation.DSMT4">
                  <p:embed/>
                </p:oleObj>
              </mc:Choice>
              <mc:Fallback>
                <p:oleObj name="Equation" r:id="rId27" imgW="114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0267" y="3868945"/>
                        <a:ext cx="228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778603"/>
              </p:ext>
            </p:extLst>
          </p:nvPr>
        </p:nvGraphicFramePr>
        <p:xfrm>
          <a:off x="1071204" y="3816319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2" name="Equation" r:id="rId29" imgW="126720" imgH="164880" progId="Equation.DSMT4">
                  <p:embed/>
                </p:oleObj>
              </mc:Choice>
              <mc:Fallback>
                <p:oleObj name="Equation" r:id="rId29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204" y="3816319"/>
                        <a:ext cx="2540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Freeform 32"/>
          <p:cNvSpPr/>
          <p:nvPr/>
        </p:nvSpPr>
        <p:spPr>
          <a:xfrm>
            <a:off x="1008931" y="2235246"/>
            <a:ext cx="2396403" cy="1563350"/>
          </a:xfrm>
          <a:custGeom>
            <a:avLst/>
            <a:gdLst>
              <a:gd name="connsiteX0" fmla="*/ 45538 w 2396403"/>
              <a:gd name="connsiteY0" fmla="*/ 850616 h 1563350"/>
              <a:gd name="connsiteX1" fmla="*/ 56171 w 2396403"/>
              <a:gd name="connsiteY1" fmla="*/ 797453 h 1563350"/>
              <a:gd name="connsiteX2" fmla="*/ 353882 w 2396403"/>
              <a:gd name="connsiteY2" fmla="*/ 340253 h 1563350"/>
              <a:gd name="connsiteX3" fmla="*/ 1161957 w 2396403"/>
              <a:gd name="connsiteY3" fmla="*/ 11 h 1563350"/>
              <a:gd name="connsiteX4" fmla="*/ 2001929 w 2396403"/>
              <a:gd name="connsiteY4" fmla="*/ 350886 h 1563350"/>
              <a:gd name="connsiteX5" fmla="*/ 2395334 w 2396403"/>
              <a:gd name="connsiteY5" fmla="*/ 808086 h 1563350"/>
              <a:gd name="connsiteX6" fmla="*/ 1895603 w 2396403"/>
              <a:gd name="connsiteY6" fmla="*/ 1286551 h 1563350"/>
              <a:gd name="connsiteX7" fmla="*/ 1247017 w 2396403"/>
              <a:gd name="connsiteY7" fmla="*/ 1562997 h 1563350"/>
              <a:gd name="connsiteX8" fmla="*/ 534636 w 2396403"/>
              <a:gd name="connsiteY8" fmla="*/ 1233388 h 1563350"/>
              <a:gd name="connsiteX9" fmla="*/ 45538 w 2396403"/>
              <a:gd name="connsiteY9" fmla="*/ 850616 h 156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6403" h="1563350">
                <a:moveTo>
                  <a:pt x="45538" y="850616"/>
                </a:moveTo>
                <a:cubicBezTo>
                  <a:pt x="-34206" y="777960"/>
                  <a:pt x="4780" y="882513"/>
                  <a:pt x="56171" y="797453"/>
                </a:cubicBezTo>
                <a:cubicBezTo>
                  <a:pt x="107562" y="712393"/>
                  <a:pt x="169584" y="473160"/>
                  <a:pt x="353882" y="340253"/>
                </a:cubicBezTo>
                <a:cubicBezTo>
                  <a:pt x="538180" y="207346"/>
                  <a:pt x="887283" y="-1761"/>
                  <a:pt x="1161957" y="11"/>
                </a:cubicBezTo>
                <a:cubicBezTo>
                  <a:pt x="1436631" y="1783"/>
                  <a:pt x="1796366" y="216207"/>
                  <a:pt x="2001929" y="350886"/>
                </a:cubicBezTo>
                <a:cubicBezTo>
                  <a:pt x="2207492" y="485565"/>
                  <a:pt x="2413055" y="652142"/>
                  <a:pt x="2395334" y="808086"/>
                </a:cubicBezTo>
                <a:cubicBezTo>
                  <a:pt x="2377613" y="964030"/>
                  <a:pt x="2086989" y="1160732"/>
                  <a:pt x="1895603" y="1286551"/>
                </a:cubicBezTo>
                <a:cubicBezTo>
                  <a:pt x="1704217" y="1412370"/>
                  <a:pt x="1473845" y="1571857"/>
                  <a:pt x="1247017" y="1562997"/>
                </a:cubicBezTo>
                <a:cubicBezTo>
                  <a:pt x="1020189" y="1554137"/>
                  <a:pt x="733110" y="1352118"/>
                  <a:pt x="534636" y="1233388"/>
                </a:cubicBezTo>
                <a:cubicBezTo>
                  <a:pt x="336162" y="1114658"/>
                  <a:pt x="125282" y="923272"/>
                  <a:pt x="45538" y="85061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7"/>
          <p:cNvSpPr/>
          <p:nvPr/>
        </p:nvSpPr>
        <p:spPr>
          <a:xfrm>
            <a:off x="6372200" y="3093855"/>
            <a:ext cx="2664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Площадь прямоугольника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397218"/>
              </p:ext>
            </p:extLst>
          </p:nvPr>
        </p:nvGraphicFramePr>
        <p:xfrm>
          <a:off x="4182484" y="3604824"/>
          <a:ext cx="2971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3" name="Equation" r:id="rId31" imgW="1485720" imgH="279360" progId="Equation.DSMT4">
                  <p:embed/>
                </p:oleObj>
              </mc:Choice>
              <mc:Fallback>
                <p:oleObj name="Equation" r:id="rId31" imgW="148572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484" y="3604824"/>
                        <a:ext cx="29718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615731"/>
              </p:ext>
            </p:extLst>
          </p:nvPr>
        </p:nvGraphicFramePr>
        <p:xfrm>
          <a:off x="1048322" y="2208551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4" name="Equation" r:id="rId33" imgW="177480" imgH="228600" progId="Equation.DSMT4">
                  <p:embed/>
                </p:oleObj>
              </mc:Choice>
              <mc:Fallback>
                <p:oleObj name="Equation" r:id="rId33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8322" y="2208551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333716"/>
              </p:ext>
            </p:extLst>
          </p:nvPr>
        </p:nvGraphicFramePr>
        <p:xfrm>
          <a:off x="3033713" y="2191767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5" name="Equation" r:id="rId35" imgW="190440" imgH="228600" progId="Equation.DSMT4">
                  <p:embed/>
                </p:oleObj>
              </mc:Choice>
              <mc:Fallback>
                <p:oleObj name="Equation" r:id="rId3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2191767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282670"/>
              </p:ext>
            </p:extLst>
          </p:nvPr>
        </p:nvGraphicFramePr>
        <p:xfrm>
          <a:off x="3024334" y="3359014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6" name="Equation" r:id="rId37" imgW="190440" imgH="228600" progId="Equation.DSMT4">
                  <p:embed/>
                </p:oleObj>
              </mc:Choice>
              <mc:Fallback>
                <p:oleObj name="Equation" r:id="rId3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334" y="3359014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931152"/>
              </p:ext>
            </p:extLst>
          </p:nvPr>
        </p:nvGraphicFramePr>
        <p:xfrm>
          <a:off x="1091357" y="3337033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7" name="Equation" r:id="rId39" imgW="190440" imgH="228600" progId="Equation.DSMT4">
                  <p:embed/>
                </p:oleObj>
              </mc:Choice>
              <mc:Fallback>
                <p:oleObj name="Equation" r:id="rId39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1357" y="3337033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540565"/>
              </p:ext>
            </p:extLst>
          </p:nvPr>
        </p:nvGraphicFramePr>
        <p:xfrm>
          <a:off x="179512" y="5589240"/>
          <a:ext cx="6934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8" name="Equation" r:id="rId41" imgW="3466800" imgH="253800" progId="Equation.DSMT4">
                  <p:embed/>
                </p:oleObj>
              </mc:Choice>
              <mc:Fallback>
                <p:oleObj name="Equation" r:id="rId41" imgW="3466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589240"/>
                        <a:ext cx="6934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Прямоугольник 37"/>
          <p:cNvSpPr/>
          <p:nvPr/>
        </p:nvSpPr>
        <p:spPr>
          <a:xfrm>
            <a:off x="4139952" y="1593018"/>
            <a:ext cx="2122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Для цикла Карно</a:t>
            </a:r>
          </a:p>
        </p:txBody>
      </p:sp>
      <p:sp>
        <p:nvSpPr>
          <p:cNvPr id="42" name="Прямоугольник 37"/>
          <p:cNvSpPr/>
          <p:nvPr/>
        </p:nvSpPr>
        <p:spPr>
          <a:xfrm>
            <a:off x="2539385" y="5085184"/>
            <a:ext cx="40488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Для произвольного обратимого цикла</a:t>
            </a:r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773150"/>
              </p:ext>
            </p:extLst>
          </p:nvPr>
        </p:nvGraphicFramePr>
        <p:xfrm>
          <a:off x="179512" y="6165304"/>
          <a:ext cx="4521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69" name="Equation" r:id="rId43" imgW="2260440" imgH="253800" progId="Equation.DSMT4">
                  <p:embed/>
                </p:oleObj>
              </mc:Choice>
              <mc:Fallback>
                <p:oleObj name="Equation" r:id="rId43" imgW="22604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165304"/>
                        <a:ext cx="4521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071529"/>
              </p:ext>
            </p:extLst>
          </p:nvPr>
        </p:nvGraphicFramePr>
        <p:xfrm>
          <a:off x="7410896" y="5589240"/>
          <a:ext cx="162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70" name="Equation" r:id="rId45" imgW="812520" imgH="228600" progId="Equation.DSMT4">
                  <p:embed/>
                </p:oleObj>
              </mc:Choice>
              <mc:Fallback>
                <p:oleObj name="Equation" r:id="rId45" imgW="812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0896" y="5589240"/>
                        <a:ext cx="162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300721"/>
              </p:ext>
            </p:extLst>
          </p:nvPr>
        </p:nvGraphicFramePr>
        <p:xfrm>
          <a:off x="7405977" y="6093296"/>
          <a:ext cx="167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71" name="Equation" r:id="rId47" imgW="838080" imgH="228600" progId="Equation.DSMT4">
                  <p:embed/>
                </p:oleObj>
              </mc:Choice>
              <mc:Fallback>
                <p:oleObj name="Equation" r:id="rId47" imgW="838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5977" y="6093296"/>
                        <a:ext cx="167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339659"/>
              </p:ext>
            </p:extLst>
          </p:nvPr>
        </p:nvGraphicFramePr>
        <p:xfrm>
          <a:off x="6156176" y="4123998"/>
          <a:ext cx="2133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472" name="Equation" r:id="rId49" imgW="1066680" imgH="431640" progId="Equation.DSMT4">
                  <p:embed/>
                </p:oleObj>
              </mc:Choice>
              <mc:Fallback>
                <p:oleObj name="Equation" r:id="rId49" imgW="10666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123998"/>
                        <a:ext cx="21336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37"/>
          <p:cNvSpPr/>
          <p:nvPr/>
        </p:nvSpPr>
        <p:spPr>
          <a:xfrm>
            <a:off x="4230216" y="4386521"/>
            <a:ext cx="1853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КПД цикла Карно</a:t>
            </a:r>
          </a:p>
        </p:txBody>
      </p:sp>
    </p:spTree>
    <p:extLst>
      <p:ext uri="{BB962C8B-B14F-4D97-AF65-F5344CB8AC3E}">
        <p14:creationId xmlns:p14="http://schemas.microsoft.com/office/powerpoint/2010/main" val="41636664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345542" y="44644"/>
            <a:ext cx="4536504" cy="70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Третья</a:t>
            </a:r>
            <a:r>
              <a:rPr lang="en-US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теорема Карно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72008" y="692696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КПД обратимого цикла Карно больше КПД любого другого обратимого цикла, в котором максимальные и минимальные температуры равны соответственно температуре нагревателя и температуре холодильника цикла Карно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687097"/>
              </p:ext>
            </p:extLst>
          </p:nvPr>
        </p:nvGraphicFramePr>
        <p:xfrm>
          <a:off x="251520" y="1700808"/>
          <a:ext cx="5410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0" name="Equation" r:id="rId3" imgW="2705040" imgH="457200" progId="Equation.DSMT4">
                  <p:embed/>
                </p:oleObj>
              </mc:Choice>
              <mc:Fallback>
                <p:oleObj name="Equation" r:id="rId3" imgW="2705040" imgH="45720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700808"/>
                        <a:ext cx="5410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5983605" y="1795579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Добавим и прибавим в числителе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641049"/>
              </p:ext>
            </p:extLst>
          </p:nvPr>
        </p:nvGraphicFramePr>
        <p:xfrm>
          <a:off x="8287861" y="1859366"/>
          <a:ext cx="76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1" name="Equation" r:id="rId5" imgW="380880" imgH="228600" progId="Equation.DSMT4">
                  <p:embed/>
                </p:oleObj>
              </mc:Choice>
              <mc:Fallback>
                <p:oleObj name="Equation" r:id="rId5" imgW="380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7861" y="1859366"/>
                        <a:ext cx="762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352344"/>
              </p:ext>
            </p:extLst>
          </p:nvPr>
        </p:nvGraphicFramePr>
        <p:xfrm>
          <a:off x="99066" y="2924944"/>
          <a:ext cx="8890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2" name="Equation" r:id="rId7" imgW="4444920" imgH="495000" progId="Equation.DSMT4">
                  <p:embed/>
                </p:oleObj>
              </mc:Choice>
              <mc:Fallback>
                <p:oleObj name="Equation" r:id="rId7" imgW="44449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6" y="2924944"/>
                        <a:ext cx="8890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246502"/>
              </p:ext>
            </p:extLst>
          </p:nvPr>
        </p:nvGraphicFramePr>
        <p:xfrm>
          <a:off x="719942" y="4225280"/>
          <a:ext cx="3251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3" name="Equation" r:id="rId9" imgW="1625400" imgH="457200" progId="Equation.DSMT4">
                  <p:embed/>
                </p:oleObj>
              </mc:Choice>
              <mc:Fallback>
                <p:oleObj name="Equation" r:id="rId9" imgW="1625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942" y="4225280"/>
                        <a:ext cx="3251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10"/>
          <p:cNvSpPr/>
          <p:nvPr/>
        </p:nvSpPr>
        <p:spPr>
          <a:xfrm>
            <a:off x="4403219" y="4470581"/>
            <a:ext cx="1780535" cy="43146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659003"/>
              </p:ext>
            </p:extLst>
          </p:nvPr>
        </p:nvGraphicFramePr>
        <p:xfrm>
          <a:off x="6882046" y="4444841"/>
          <a:ext cx="863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4" name="Equation" r:id="rId11" imgW="431640" imgH="228600" progId="Equation.DSMT4">
                  <p:embed/>
                </p:oleObj>
              </mc:Choice>
              <mc:Fallback>
                <p:oleObj name="Equation" r:id="rId11" imgW="431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2046" y="4444841"/>
                        <a:ext cx="863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72008" y="5301208"/>
            <a:ext cx="4482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Равенство                  достигается только при 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416360"/>
              </p:ext>
            </p:extLst>
          </p:nvPr>
        </p:nvGraphicFramePr>
        <p:xfrm>
          <a:off x="1187624" y="5241885"/>
          <a:ext cx="863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5" name="Equation" r:id="rId13" imgW="431640" imgH="228600" progId="Equation.DSMT4">
                  <p:embed/>
                </p:oleObj>
              </mc:Choice>
              <mc:Fallback>
                <p:oleObj name="Equation" r:id="rId13" imgW="431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241885"/>
                        <a:ext cx="863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619872"/>
              </p:ext>
            </p:extLst>
          </p:nvPr>
        </p:nvGraphicFramePr>
        <p:xfrm>
          <a:off x="4513389" y="5241885"/>
          <a:ext cx="165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6" name="Equation" r:id="rId15" imgW="825480" imgH="228600" progId="Equation.DSMT4">
                  <p:embed/>
                </p:oleObj>
              </mc:Choice>
              <mc:Fallback>
                <p:oleObj name="Equation" r:id="rId15" imgW="825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3389" y="5241885"/>
                        <a:ext cx="165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79D94661-22BE-4BD3-9E70-B7726DEEB4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444574"/>
              </p:ext>
            </p:extLst>
          </p:nvPr>
        </p:nvGraphicFramePr>
        <p:xfrm>
          <a:off x="4237901" y="3958357"/>
          <a:ext cx="2201976" cy="431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97" name="Equation" r:id="rId17" imgW="1295280" imgH="253800" progId="Equation.DSMT4">
                  <p:embed/>
                </p:oleObj>
              </mc:Choice>
              <mc:Fallback>
                <p:oleObj name="Equation" r:id="rId17" imgW="1295280" imgH="25380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901" y="3958357"/>
                        <a:ext cx="2201976" cy="431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>
            <a:extLst>
              <a:ext uri="{FF2B5EF4-FFF2-40B4-BE49-F238E27FC236}">
                <a16:creationId xmlns="" xmlns:a16="http://schemas.microsoft.com/office/drawing/2014/main" id="{5BB86D6B-2416-44E1-BC14-DC91AAD721B2}"/>
              </a:ext>
            </a:extLst>
          </p:cNvPr>
          <p:cNvSpPr/>
          <p:nvPr/>
        </p:nvSpPr>
        <p:spPr>
          <a:xfrm>
            <a:off x="72008" y="5712517"/>
            <a:ext cx="80283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Т.е. когда рассматриваемый произвольный цикл «превращается» в цикл Карно</a:t>
            </a:r>
          </a:p>
        </p:txBody>
      </p:sp>
    </p:spTree>
    <p:extLst>
      <p:ext uri="{BB962C8B-B14F-4D97-AF65-F5344CB8AC3E}">
        <p14:creationId xmlns:p14="http://schemas.microsoft.com/office/powerpoint/2010/main" val="59606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Тепловой обмен в цикле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2" descr="D:\documentsECLbureau\CondMatter\Molecule\LecturePPT\fig_im\fig_Carno_cycle_fu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01105"/>
            <a:ext cx="3240360" cy="269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95536" y="3370618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95536" y="598310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035634"/>
              </p:ext>
            </p:extLst>
          </p:nvPr>
        </p:nvGraphicFramePr>
        <p:xfrm>
          <a:off x="539552" y="577044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89" name="Equation" r:id="rId4" imgW="152280" imgH="164880" progId="Equation.DSMT4">
                  <p:embed/>
                </p:oleObj>
              </mc:Choice>
              <mc:Fallback>
                <p:oleObj name="Equation" r:id="rId4" imgW="152280" imgH="164880" progId="Equation.DSMT4">
                  <p:embed/>
                  <p:pic>
                    <p:nvPicPr>
                      <p:cNvPr id="0" name="Picture 3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77044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132565"/>
              </p:ext>
            </p:extLst>
          </p:nvPr>
        </p:nvGraphicFramePr>
        <p:xfrm>
          <a:off x="2998614" y="2870944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0" name="Equation" r:id="rId6" imgW="152280" imgH="177480" progId="Equation.DSMT4">
                  <p:embed/>
                </p:oleObj>
              </mc:Choice>
              <mc:Fallback>
                <p:oleObj name="Equation" r:id="rId6" imgW="152280" imgH="177480" progId="Equation.DSMT4">
                  <p:embed/>
                  <p:pic>
                    <p:nvPicPr>
                      <p:cNvPr id="0" name="Picture 36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2870944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120354"/>
              </p:ext>
            </p:extLst>
          </p:nvPr>
        </p:nvGraphicFramePr>
        <p:xfrm>
          <a:off x="427435" y="2955015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1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0" name="Picture 36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2955015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971600" y="1267406"/>
            <a:ext cx="720080" cy="504056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862171" y="2708920"/>
            <a:ext cx="836455" cy="360040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775086" y="2428185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2799096" y="1772816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914792"/>
              </p:ext>
            </p:extLst>
          </p:nvPr>
        </p:nvGraphicFramePr>
        <p:xfrm>
          <a:off x="565150" y="2009775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2" name="Equation" r:id="rId10" imgW="88560" imgH="164880" progId="Equation.DSMT4">
                  <p:embed/>
                </p:oleObj>
              </mc:Choice>
              <mc:Fallback>
                <p:oleObj name="Equation" r:id="rId10" imgW="88560" imgH="164880" progId="Equation.DSMT4">
                  <p:embed/>
                  <p:pic>
                    <p:nvPicPr>
                      <p:cNvPr id="0" name="Picture 37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2009775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619467"/>
              </p:ext>
            </p:extLst>
          </p:nvPr>
        </p:nvGraphicFramePr>
        <p:xfrm>
          <a:off x="2987824" y="1330521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3" name="Equation" r:id="rId12" imgW="126720" imgH="164880" progId="Equation.DSMT4">
                  <p:embed/>
                </p:oleObj>
              </mc:Choice>
              <mc:Fallback>
                <p:oleObj name="Equation" r:id="rId12" imgW="126720" imgH="164880" progId="Equation.DSMT4">
                  <p:embed/>
                  <p:pic>
                    <p:nvPicPr>
                      <p:cNvPr id="0" name="Picture 37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330521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064030"/>
              </p:ext>
            </p:extLst>
          </p:nvPr>
        </p:nvGraphicFramePr>
        <p:xfrm>
          <a:off x="673100" y="3410768"/>
          <a:ext cx="3492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4" name="Equation" r:id="rId14" imgW="152280" imgH="228600" progId="Equation.DSMT4">
                  <p:embed/>
                </p:oleObj>
              </mc:Choice>
              <mc:Fallback>
                <p:oleObj name="Equation" r:id="rId14" imgW="152280" imgH="228600" progId="Equation.DSMT4">
                  <p:embed/>
                  <p:pic>
                    <p:nvPicPr>
                      <p:cNvPr id="0" name="Picture 37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3410768"/>
                        <a:ext cx="3492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688612"/>
              </p:ext>
            </p:extLst>
          </p:nvPr>
        </p:nvGraphicFramePr>
        <p:xfrm>
          <a:off x="2724150" y="3411538"/>
          <a:ext cx="3778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5" name="Equation" r:id="rId16" imgW="164880" imgH="228600" progId="Equation.DSMT4">
                  <p:embed/>
                </p:oleObj>
              </mc:Choice>
              <mc:Fallback>
                <p:oleObj name="Equation" r:id="rId16" imgW="164880" imgH="228600" progId="Equation.DSMT4">
                  <p:embed/>
                  <p:pic>
                    <p:nvPicPr>
                      <p:cNvPr id="0" name="Picture 37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411538"/>
                        <a:ext cx="377825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496292" y="692696"/>
            <a:ext cx="5390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каждом бесконечно малом участке цикла справедливо первое начало термодинамики (ПНТ)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449977"/>
              </p:ext>
            </p:extLst>
          </p:nvPr>
        </p:nvGraphicFramePr>
        <p:xfrm>
          <a:off x="4814888" y="1772816"/>
          <a:ext cx="23669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6" name="Equation" r:id="rId18" imgW="1028520" imgH="203040" progId="Equation.DSMT4">
                  <p:embed/>
                </p:oleObj>
              </mc:Choice>
              <mc:Fallback>
                <p:oleObj name="Equation" r:id="rId18" imgW="1028520" imgH="203040" progId="Equation.DSMT4">
                  <p:embed/>
                  <p:pic>
                    <p:nvPicPr>
                      <p:cNvPr id="0" name="Picture 3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4888" y="1772816"/>
                        <a:ext cx="2366962" cy="4667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899967"/>
              </p:ext>
            </p:extLst>
          </p:nvPr>
        </p:nvGraphicFramePr>
        <p:xfrm>
          <a:off x="4746272" y="2818183"/>
          <a:ext cx="28908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7" name="Equation" r:id="rId20" imgW="1257120" imgH="203040" progId="Equation.DSMT4">
                  <p:embed/>
                </p:oleObj>
              </mc:Choice>
              <mc:Fallback>
                <p:oleObj name="Equation" r:id="rId20" imgW="1257120" imgH="203040" progId="Equation.DSMT4">
                  <p:embed/>
                  <p:pic>
                    <p:nvPicPr>
                      <p:cNvPr id="0" name="Picture 37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272" y="2818183"/>
                        <a:ext cx="289083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3635896" y="2348880"/>
            <a:ext cx="53828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Система получает тепло на участках,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где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3635896" y="3311244"/>
            <a:ext cx="4968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Система отдает тепло на участках, где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801726"/>
              </p:ext>
            </p:extLst>
          </p:nvPr>
        </p:nvGraphicFramePr>
        <p:xfrm>
          <a:off x="4746272" y="3812647"/>
          <a:ext cx="289083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8" name="Equation" r:id="rId22" imgW="1257120" imgH="203040" progId="Equation.DSMT4">
                  <p:embed/>
                </p:oleObj>
              </mc:Choice>
              <mc:Fallback>
                <p:oleObj name="Equation" r:id="rId22" imgW="1257120" imgH="203040" progId="Equation.DSMT4">
                  <p:embed/>
                  <p:pic>
                    <p:nvPicPr>
                      <p:cNvPr id="0" name="Picture 3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272" y="3812647"/>
                        <a:ext cx="289083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442250"/>
              </p:ext>
            </p:extLst>
          </p:nvPr>
        </p:nvGraphicFramePr>
        <p:xfrm>
          <a:off x="482600" y="5027613"/>
          <a:ext cx="321151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199" name="Equation" r:id="rId24" imgW="1396800" imgH="279360" progId="Equation.DSMT4">
                  <p:embed/>
                </p:oleObj>
              </mc:Choice>
              <mc:Fallback>
                <p:oleObj name="Equation" r:id="rId24" imgW="1396800" imgH="279360" progId="Equation.DSMT4">
                  <p:embed/>
                  <p:pic>
                    <p:nvPicPr>
                      <p:cNvPr id="0" name="Picture 37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5027613"/>
                        <a:ext cx="3211513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37"/>
          <p:cNvSpPr/>
          <p:nvPr/>
        </p:nvSpPr>
        <p:spPr>
          <a:xfrm>
            <a:off x="583042" y="4365104"/>
            <a:ext cx="2799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Интегрирование ПНТ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 замкнутому циклу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928488"/>
              </p:ext>
            </p:extLst>
          </p:nvPr>
        </p:nvGraphicFramePr>
        <p:xfrm>
          <a:off x="5076056" y="5013176"/>
          <a:ext cx="274637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200" name="Equation" r:id="rId26" imgW="1193760" imgH="279360" progId="Equation.DSMT4">
                  <p:embed/>
                </p:oleObj>
              </mc:Choice>
              <mc:Fallback>
                <p:oleObj name="Equation" r:id="rId26" imgW="1193760" imgH="279360" progId="Equation.DSMT4">
                  <p:embed/>
                  <p:pic>
                    <p:nvPicPr>
                      <p:cNvPr id="0" name="Picture 37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5013176"/>
                        <a:ext cx="2746375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4499992" y="4365104"/>
            <a:ext cx="4171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Внутренняя энергия – функция состояния и не меняется за цикл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953688"/>
              </p:ext>
            </p:extLst>
          </p:nvPr>
        </p:nvGraphicFramePr>
        <p:xfrm>
          <a:off x="503238" y="6029325"/>
          <a:ext cx="2716212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201" name="Equation" r:id="rId28" imgW="1180800" imgH="279360" progId="Equation.DSMT4">
                  <p:embed/>
                </p:oleObj>
              </mc:Choice>
              <mc:Fallback>
                <p:oleObj name="Equation" r:id="rId28" imgW="1180800" imgH="279360" progId="Equation.DSMT4">
                  <p:embed/>
                  <p:pic>
                    <p:nvPicPr>
                      <p:cNvPr id="0" name="Picture 37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8" y="6029325"/>
                        <a:ext cx="2716212" cy="64293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3627964" y="5661248"/>
            <a:ext cx="5390798" cy="1015663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Вся работа, совершенная за цикл, получается  за счет количества теплоты, которое поступает в систему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539" name="Picture 3" descr="D:\documentsECLbureau\CondMatter\Molecule\LecturePPT\fig_im\fig_Carno_cycle_backwar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54437"/>
            <a:ext cx="3240412" cy="27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1538" name="Picture 2" descr="D:\documentsECLbureau\CondMatter\Molecule\LecturePPT\fig_im\fig_Carno_cycle_forwar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8" y="1888468"/>
            <a:ext cx="3240412" cy="27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95536" y="4422374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95536" y="1650066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843862"/>
              </p:ext>
            </p:extLst>
          </p:nvPr>
        </p:nvGraphicFramePr>
        <p:xfrm>
          <a:off x="539552" y="1628800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2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Picture 42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628800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586431"/>
              </p:ext>
            </p:extLst>
          </p:nvPr>
        </p:nvGraphicFramePr>
        <p:xfrm>
          <a:off x="2998614" y="3922700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3" name="Equation" r:id="rId7" imgW="152280" imgH="177480" progId="Equation.DSMT4">
                  <p:embed/>
                </p:oleObj>
              </mc:Choice>
              <mc:Fallback>
                <p:oleObj name="Equation" r:id="rId7" imgW="152280" imgH="177480" progId="Equation.DSMT4">
                  <p:embed/>
                  <p:pic>
                    <p:nvPicPr>
                      <p:cNvPr id="0" name="Picture 42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614" y="3922700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620507"/>
              </p:ext>
            </p:extLst>
          </p:nvPr>
        </p:nvGraphicFramePr>
        <p:xfrm>
          <a:off x="427435" y="4006771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4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Picture 42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35" y="4006771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971600" y="2319162"/>
            <a:ext cx="720080" cy="504056"/>
          </a:xfrm>
          <a:prstGeom prst="straightConnector1">
            <a:avLst/>
          </a:prstGeom>
          <a:ln w="508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75086" y="3479941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2799096" y="2824572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542714"/>
              </p:ext>
            </p:extLst>
          </p:nvPr>
        </p:nvGraphicFramePr>
        <p:xfrm>
          <a:off x="565150" y="3061531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5" name="Equation" r:id="rId11" imgW="88560" imgH="164880" progId="Equation.DSMT4">
                  <p:embed/>
                </p:oleObj>
              </mc:Choice>
              <mc:Fallback>
                <p:oleObj name="Equation" r:id="rId11" imgW="88560" imgH="164880" progId="Equation.DSMT4">
                  <p:embed/>
                  <p:pic>
                    <p:nvPicPr>
                      <p:cNvPr id="0" name="Picture 42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3061531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463682"/>
              </p:ext>
            </p:extLst>
          </p:nvPr>
        </p:nvGraphicFramePr>
        <p:xfrm>
          <a:off x="2987824" y="2382277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6" name="Equation" r:id="rId13" imgW="126720" imgH="164880" progId="Equation.DSMT4">
                  <p:embed/>
                </p:oleObj>
              </mc:Choice>
              <mc:Fallback>
                <p:oleObj name="Equation" r:id="rId13" imgW="126720" imgH="164880" progId="Equation.DSMT4">
                  <p:embed/>
                  <p:pic>
                    <p:nvPicPr>
                      <p:cNvPr id="0" name="Picture 4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382277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H="1">
            <a:off x="1691680" y="3774981"/>
            <a:ext cx="932838" cy="417743"/>
          </a:xfrm>
          <a:prstGeom prst="straightConnector1">
            <a:avLst/>
          </a:prstGeom>
          <a:ln w="508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Rot="1" noChangeArrowheads="1"/>
          </p:cNvSpPr>
          <p:nvPr/>
        </p:nvSpPr>
        <p:spPr bwMode="auto">
          <a:xfrm>
            <a:off x="251468" y="116632"/>
            <a:ext cx="84969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Работа цикла при обходе в прямом и обратном направлениях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220124" y="4422374"/>
            <a:ext cx="3096344" cy="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220124" y="1650066"/>
            <a:ext cx="0" cy="2793575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152986"/>
              </p:ext>
            </p:extLst>
          </p:nvPr>
        </p:nvGraphicFramePr>
        <p:xfrm>
          <a:off x="5364140" y="1628800"/>
          <a:ext cx="3492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7" name="Equation" r:id="rId15" imgW="152280" imgH="164880" progId="Equation.DSMT4">
                  <p:embed/>
                </p:oleObj>
              </mc:Choice>
              <mc:Fallback>
                <p:oleObj name="Equation" r:id="rId15" imgW="152280" imgH="164880" progId="Equation.DSMT4">
                  <p:embed/>
                  <p:pic>
                    <p:nvPicPr>
                      <p:cNvPr id="0" name="Picture 42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40" y="1628800"/>
                        <a:ext cx="34925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812946"/>
              </p:ext>
            </p:extLst>
          </p:nvPr>
        </p:nvGraphicFramePr>
        <p:xfrm>
          <a:off x="7823202" y="3922700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8" name="Equation" r:id="rId16" imgW="152280" imgH="177480" progId="Equation.DSMT4">
                  <p:embed/>
                </p:oleObj>
              </mc:Choice>
              <mc:Fallback>
                <p:oleObj name="Equation" r:id="rId16" imgW="152280" imgH="177480" progId="Equation.DSMT4">
                  <p:embed/>
                  <p:pic>
                    <p:nvPicPr>
                      <p:cNvPr id="0" name="Picture 4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3202" y="3922700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54013"/>
              </p:ext>
            </p:extLst>
          </p:nvPr>
        </p:nvGraphicFramePr>
        <p:xfrm>
          <a:off x="5252023" y="4006771"/>
          <a:ext cx="349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89" name="Equation" r:id="rId17" imgW="152280" imgH="177480" progId="Equation.DSMT4">
                  <p:embed/>
                </p:oleObj>
              </mc:Choice>
              <mc:Fallback>
                <p:oleObj name="Equation" r:id="rId17" imgW="152280" imgH="177480" progId="Equation.DSMT4">
                  <p:embed/>
                  <p:pic>
                    <p:nvPicPr>
                      <p:cNvPr id="0" name="Picture 42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2023" y="4006771"/>
                        <a:ext cx="34925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/>
          <p:nvPr/>
        </p:nvCxnSpPr>
        <p:spPr>
          <a:xfrm flipV="1">
            <a:off x="6696262" y="3688668"/>
            <a:ext cx="927422" cy="504056"/>
          </a:xfrm>
          <a:prstGeom prst="straightConnector1">
            <a:avLst/>
          </a:prstGeom>
          <a:ln w="508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599674" y="3479941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7623684" y="2824572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401292"/>
              </p:ext>
            </p:extLst>
          </p:nvPr>
        </p:nvGraphicFramePr>
        <p:xfrm>
          <a:off x="5389738" y="3061531"/>
          <a:ext cx="2047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0" name="Equation" r:id="rId18" imgW="88560" imgH="164880" progId="Equation.DSMT4">
                  <p:embed/>
                </p:oleObj>
              </mc:Choice>
              <mc:Fallback>
                <p:oleObj name="Equation" r:id="rId18" imgW="88560" imgH="164880" progId="Equation.DSMT4">
                  <p:embed/>
                  <p:pic>
                    <p:nvPicPr>
                      <p:cNvPr id="0" name="Picture 4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9738" y="3061531"/>
                        <a:ext cx="2047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644017"/>
              </p:ext>
            </p:extLst>
          </p:nvPr>
        </p:nvGraphicFramePr>
        <p:xfrm>
          <a:off x="7812412" y="2382277"/>
          <a:ext cx="29368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1" name="Equation" r:id="rId19" imgW="126720" imgH="164880" progId="Equation.DSMT4">
                  <p:embed/>
                </p:oleObj>
              </mc:Choice>
              <mc:Fallback>
                <p:oleObj name="Equation" r:id="rId19" imgW="126720" imgH="164880" progId="Equation.DSMT4">
                  <p:embed/>
                  <p:pic>
                    <p:nvPicPr>
                      <p:cNvPr id="0" name="Picture 42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412" y="2382277"/>
                        <a:ext cx="293687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Arrow Connector 36"/>
          <p:cNvCxnSpPr/>
          <p:nvPr/>
        </p:nvCxnSpPr>
        <p:spPr>
          <a:xfrm flipH="1">
            <a:off x="5743690" y="2319162"/>
            <a:ext cx="932838" cy="417743"/>
          </a:xfrm>
          <a:prstGeom prst="straightConnector1">
            <a:avLst/>
          </a:prstGeom>
          <a:ln w="508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37"/>
          <p:cNvSpPr/>
          <p:nvPr/>
        </p:nvSpPr>
        <p:spPr>
          <a:xfrm>
            <a:off x="971600" y="1052736"/>
            <a:ext cx="2695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проходится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 часовой стрелке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37"/>
          <p:cNvSpPr/>
          <p:nvPr/>
        </p:nvSpPr>
        <p:spPr>
          <a:xfrm>
            <a:off x="5767341" y="1052736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проходится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против часовой стрелки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114367"/>
              </p:ext>
            </p:extLst>
          </p:nvPr>
        </p:nvGraphicFramePr>
        <p:xfrm>
          <a:off x="35496" y="4725144"/>
          <a:ext cx="13239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2" name="Equation" r:id="rId20" imgW="634680" imgH="253800" progId="Equation.DSMT4">
                  <p:embed/>
                </p:oleObj>
              </mc:Choice>
              <mc:Fallback>
                <p:oleObj name="Equation" r:id="rId20" imgW="634680" imgH="253800" progId="Equation.DSMT4">
                  <p:embed/>
                  <p:pic>
                    <p:nvPicPr>
                      <p:cNvPr id="0" name="Picture 42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4725144"/>
                        <a:ext cx="13239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676726"/>
              </p:ext>
            </p:extLst>
          </p:nvPr>
        </p:nvGraphicFramePr>
        <p:xfrm>
          <a:off x="1979712" y="4763312"/>
          <a:ext cx="22780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3" name="Equation" r:id="rId22" imgW="1091880" imgH="253800" progId="Equation.DSMT4">
                  <p:embed/>
                </p:oleObj>
              </mc:Choice>
              <mc:Fallback>
                <p:oleObj name="Equation" r:id="rId22" imgW="1091880" imgH="253800" progId="Equation.DSMT4">
                  <p:embed/>
                  <p:pic>
                    <p:nvPicPr>
                      <p:cNvPr id="0" name="Picture 42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763312"/>
                        <a:ext cx="22780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565108"/>
              </p:ext>
            </p:extLst>
          </p:nvPr>
        </p:nvGraphicFramePr>
        <p:xfrm>
          <a:off x="6740249" y="4770529"/>
          <a:ext cx="23288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4" name="Equation" r:id="rId24" imgW="1117440" imgH="253800" progId="Equation.DSMT4">
                  <p:embed/>
                </p:oleObj>
              </mc:Choice>
              <mc:Fallback>
                <p:oleObj name="Equation" r:id="rId24" imgW="1117440" imgH="253800" progId="Equation.DSMT4">
                  <p:embed/>
                  <p:pic>
                    <p:nvPicPr>
                      <p:cNvPr id="0" name="Picture 4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0249" y="4770529"/>
                        <a:ext cx="232886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37"/>
          <p:cNvSpPr/>
          <p:nvPr/>
        </p:nvSpPr>
        <p:spPr>
          <a:xfrm>
            <a:off x="4860032" y="5233379"/>
            <a:ext cx="4176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Полная работа отрицательна,  т.е. внешние силы совершают над системой работу, система поглощает некоторое количество теплоты</a:t>
            </a:r>
          </a:p>
        </p:txBody>
      </p:sp>
      <p:sp>
        <p:nvSpPr>
          <p:cNvPr id="48" name="Прямоугольник 37"/>
          <p:cNvSpPr/>
          <p:nvPr/>
        </p:nvSpPr>
        <p:spPr>
          <a:xfrm>
            <a:off x="3450" y="5229200"/>
            <a:ext cx="4496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Полная работа положительна, т.е. система совершается работу за счет поступающего количество теплоты </a:t>
            </a:r>
          </a:p>
        </p:txBody>
      </p:sp>
      <p:sp>
        <p:nvSpPr>
          <p:cNvPr id="40" name="Right Arrow 39"/>
          <p:cNvSpPr/>
          <p:nvPr/>
        </p:nvSpPr>
        <p:spPr>
          <a:xfrm>
            <a:off x="1444762" y="4779682"/>
            <a:ext cx="42691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217498"/>
              </p:ext>
            </p:extLst>
          </p:nvPr>
        </p:nvGraphicFramePr>
        <p:xfrm>
          <a:off x="4911725" y="4779963"/>
          <a:ext cx="12715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5" name="Equation" r:id="rId26" imgW="609480" imgH="253800" progId="Equation.DSMT4">
                  <p:embed/>
                </p:oleObj>
              </mc:Choice>
              <mc:Fallback>
                <p:oleObj name="Equation" r:id="rId26" imgW="609480" imgH="253800" progId="Equation.DSMT4">
                  <p:embed/>
                  <p:pic>
                    <p:nvPicPr>
                      <p:cNvPr id="0" name="Picture 4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4779963"/>
                        <a:ext cx="12715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ight Arrow 50"/>
          <p:cNvSpPr/>
          <p:nvPr/>
        </p:nvSpPr>
        <p:spPr>
          <a:xfrm>
            <a:off x="6303484" y="4779682"/>
            <a:ext cx="42691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7750040"/>
              </p:ext>
            </p:extLst>
          </p:nvPr>
        </p:nvGraphicFramePr>
        <p:xfrm>
          <a:off x="3799557" y="3635268"/>
          <a:ext cx="111283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6" name="Equation" r:id="rId28" imgW="533160" imgH="228600" progId="Equation.DSMT4">
                  <p:embed/>
                </p:oleObj>
              </mc:Choice>
              <mc:Fallback>
                <p:oleObj name="Equation" r:id="rId28" imgW="533160" imgH="228600" progId="Equation.DSMT4">
                  <p:embed/>
                  <p:pic>
                    <p:nvPicPr>
                      <p:cNvPr id="0" name="Picture 4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9557" y="3635268"/>
                        <a:ext cx="1112837" cy="4794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20564"/>
              </p:ext>
            </p:extLst>
          </p:nvPr>
        </p:nvGraphicFramePr>
        <p:xfrm>
          <a:off x="960506" y="6199551"/>
          <a:ext cx="1332828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7" name="Equation" r:id="rId30" imgW="634680" imgH="203040" progId="Equation.DSMT4">
                  <p:embed/>
                </p:oleObj>
              </mc:Choice>
              <mc:Fallback>
                <p:oleObj name="Equation" r:id="rId30" imgW="634680" imgH="20304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0506" y="6199551"/>
                        <a:ext cx="1332828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34207"/>
              </p:ext>
            </p:extLst>
          </p:nvPr>
        </p:nvGraphicFramePr>
        <p:xfrm>
          <a:off x="5960070" y="6344584"/>
          <a:ext cx="14922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98" name="Equation" r:id="rId32" imgW="711000" imgH="228600" progId="Equation.DSMT4">
                  <p:embed/>
                </p:oleObj>
              </mc:Choice>
              <mc:Fallback>
                <p:oleObj name="Equation" r:id="rId32" imgW="711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0070" y="6344584"/>
                        <a:ext cx="14922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71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116632"/>
            <a:ext cx="874846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Коэффициент полезного действия цикла (КПД)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07504" y="908720"/>
            <a:ext cx="4824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Система, выполняющая циклический процесс, является машиной, которая производит работу за счет теплоты, поступающей из термостатов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07504" y="2420888"/>
            <a:ext cx="53349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цикла – эффективность машины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т.е.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отношение работы за цикл к полученному от термостатов количества теплоты  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80112" y="1028827"/>
            <a:ext cx="3168352" cy="6480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Нагреватель</a:t>
            </a:r>
          </a:p>
        </p:txBody>
      </p:sp>
      <p:sp>
        <p:nvSpPr>
          <p:cNvPr id="8" name="Rectangle 7"/>
          <p:cNvSpPr/>
          <p:nvPr/>
        </p:nvSpPr>
        <p:spPr>
          <a:xfrm>
            <a:off x="5599975" y="3645024"/>
            <a:ext cx="316835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Холодильник</a:t>
            </a:r>
          </a:p>
        </p:txBody>
      </p:sp>
      <p:sp>
        <p:nvSpPr>
          <p:cNvPr id="9" name="Rectangle 8"/>
          <p:cNvSpPr/>
          <p:nvPr/>
        </p:nvSpPr>
        <p:spPr>
          <a:xfrm>
            <a:off x="6500866" y="2200629"/>
            <a:ext cx="1126530" cy="9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441644"/>
              </p:ext>
            </p:extLst>
          </p:nvPr>
        </p:nvGraphicFramePr>
        <p:xfrm>
          <a:off x="827584" y="3541478"/>
          <a:ext cx="1089000" cy="92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1" name="Equation" r:id="rId3" imgW="495000" imgH="419040" progId="Equation.DSMT4">
                  <p:embed/>
                </p:oleObj>
              </mc:Choice>
              <mc:Fallback>
                <p:oleObj name="Equation" r:id="rId3" imgW="495000" imgH="419040" progId="Equation.DSMT4">
                  <p:embed/>
                  <p:pic>
                    <p:nvPicPr>
                      <p:cNvPr id="0" name="Picture 24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541478"/>
                        <a:ext cx="1089000" cy="92188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own Arrow 11"/>
          <p:cNvSpPr/>
          <p:nvPr/>
        </p:nvSpPr>
        <p:spPr>
          <a:xfrm>
            <a:off x="6845196" y="177281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Down Arrow 12"/>
          <p:cNvSpPr/>
          <p:nvPr/>
        </p:nvSpPr>
        <p:spPr>
          <a:xfrm>
            <a:off x="6860546" y="3212976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Group 17"/>
          <p:cNvGrpSpPr/>
          <p:nvPr/>
        </p:nvGrpSpPr>
        <p:grpSpPr>
          <a:xfrm>
            <a:off x="6657850" y="2268422"/>
            <a:ext cx="812562" cy="844250"/>
            <a:chOff x="2964543" y="5018819"/>
            <a:chExt cx="812562" cy="844250"/>
          </a:xfrm>
        </p:grpSpPr>
        <p:sp>
          <p:nvSpPr>
            <p:cNvPr id="15" name="Circular Arrow 14"/>
            <p:cNvSpPr/>
            <p:nvPr/>
          </p:nvSpPr>
          <p:spPr>
            <a:xfrm rot="20292841">
              <a:off x="2964543" y="5018819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Circular Arrow 16"/>
            <p:cNvSpPr/>
            <p:nvPr/>
          </p:nvSpPr>
          <p:spPr>
            <a:xfrm rot="9514601">
              <a:off x="2979694" y="5042283"/>
              <a:ext cx="797411" cy="820786"/>
            </a:xfrm>
            <a:prstGeom prst="circularArrow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431660"/>
              </p:ext>
            </p:extLst>
          </p:nvPr>
        </p:nvGraphicFramePr>
        <p:xfrm>
          <a:off x="7260858" y="1653430"/>
          <a:ext cx="474408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2" name="Equation" r:id="rId5" imgW="215640" imgH="228600" progId="Equation.DSMT4">
                  <p:embed/>
                </p:oleObj>
              </mc:Choice>
              <mc:Fallback>
                <p:oleObj name="Equation" r:id="rId5" imgW="215640" imgH="228600" progId="Equation.DSMT4">
                  <p:embed/>
                  <p:pic>
                    <p:nvPicPr>
                      <p:cNvPr id="0" name="Picture 24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0858" y="1653430"/>
                        <a:ext cx="474408" cy="502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196835"/>
              </p:ext>
            </p:extLst>
          </p:nvPr>
        </p:nvGraphicFramePr>
        <p:xfrm>
          <a:off x="7281830" y="3120886"/>
          <a:ext cx="474408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3" name="Equation" r:id="rId7" imgW="215640" imgH="228600" progId="Equation.DSMT4">
                  <p:embed/>
                </p:oleObj>
              </mc:Choice>
              <mc:Fallback>
                <p:oleObj name="Equation" r:id="rId7" imgW="215640" imgH="228600" progId="Equation.DSMT4">
                  <p:embed/>
                  <p:pic>
                    <p:nvPicPr>
                      <p:cNvPr id="0" name="Picture 24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1830" y="3120886"/>
                        <a:ext cx="474408" cy="502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307533"/>
              </p:ext>
            </p:extLst>
          </p:nvPr>
        </p:nvGraphicFramePr>
        <p:xfrm>
          <a:off x="7995062" y="2091912"/>
          <a:ext cx="335016" cy="362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4" name="Equation" r:id="rId9" imgW="152280" imgH="164880" progId="Equation.DSMT4">
                  <p:embed/>
                </p:oleObj>
              </mc:Choice>
              <mc:Fallback>
                <p:oleObj name="Equation" r:id="rId9" imgW="152280" imgH="164880" progId="Equation.DSMT4">
                  <p:embed/>
                  <p:pic>
                    <p:nvPicPr>
                      <p:cNvPr id="0" name="Picture 24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5062" y="2091912"/>
                        <a:ext cx="335016" cy="362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own Arrow 21"/>
          <p:cNvSpPr/>
          <p:nvPr/>
        </p:nvSpPr>
        <p:spPr>
          <a:xfrm rot="16200000">
            <a:off x="8020529" y="2312876"/>
            <a:ext cx="375750" cy="79208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146413"/>
              </p:ext>
            </p:extLst>
          </p:nvPr>
        </p:nvGraphicFramePr>
        <p:xfrm>
          <a:off x="182736" y="4509120"/>
          <a:ext cx="10048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5" name="Equation" r:id="rId11" imgW="457200" imgH="228600" progId="Equation.DSMT4">
                  <p:embed/>
                </p:oleObj>
              </mc:Choice>
              <mc:Fallback>
                <p:oleObj name="Equation" r:id="rId11" imgW="457200" imgH="228600" progId="Equation.DSMT4">
                  <p:embed/>
                  <p:pic>
                    <p:nvPicPr>
                      <p:cNvPr id="0" name="Picture 24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36" y="4509120"/>
                        <a:ext cx="1004888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/>
          <p:cNvSpPr/>
          <p:nvPr/>
        </p:nvSpPr>
        <p:spPr>
          <a:xfrm>
            <a:off x="1115616" y="4558140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количества теплоты, которое система получает от термостатов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608931"/>
              </p:ext>
            </p:extLst>
          </p:nvPr>
        </p:nvGraphicFramePr>
        <p:xfrm>
          <a:off x="179512" y="4971279"/>
          <a:ext cx="10048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6" name="Equation" r:id="rId13" imgW="457200" imgH="228600" progId="Equation.DSMT4">
                  <p:embed/>
                </p:oleObj>
              </mc:Choice>
              <mc:Fallback>
                <p:oleObj name="Equation" r:id="rId13" imgW="457200" imgH="228600" progId="Equation.DSMT4">
                  <p:embed/>
                  <p:pic>
                    <p:nvPicPr>
                      <p:cNvPr id="0" name="Picture 2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971279"/>
                        <a:ext cx="1004888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1115616" y="5030258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количества теплоты, которое система отдает термостатам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028151"/>
              </p:ext>
            </p:extLst>
          </p:nvPr>
        </p:nvGraphicFramePr>
        <p:xfrm>
          <a:off x="107504" y="5657588"/>
          <a:ext cx="3380256" cy="614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7" name="Equation" r:id="rId15" imgW="1536480" imgH="279360" progId="Equation.DSMT4">
                  <p:embed/>
                </p:oleObj>
              </mc:Choice>
              <mc:Fallback>
                <p:oleObj name="Equation" r:id="rId15" imgW="1536480" imgH="279360" progId="Equation.DSMT4">
                  <p:embed/>
                  <p:pic>
                    <p:nvPicPr>
                      <p:cNvPr id="0" name="Picture 2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657588"/>
                        <a:ext cx="3380256" cy="614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003251"/>
              </p:ext>
            </p:extLst>
          </p:nvPr>
        </p:nvGraphicFramePr>
        <p:xfrm>
          <a:off x="4499992" y="5386582"/>
          <a:ext cx="3407976" cy="977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8" name="Equation" r:id="rId17" imgW="1549080" imgH="444240" progId="Equation.DSMT4">
                  <p:embed/>
                </p:oleObj>
              </mc:Choice>
              <mc:Fallback>
                <p:oleObj name="Equation" r:id="rId17" imgW="1549080" imgH="444240" progId="Equation.DSMT4">
                  <p:embed/>
                  <p:pic>
                    <p:nvPicPr>
                      <p:cNvPr id="0" name="Picture 2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5386582"/>
                        <a:ext cx="3407976" cy="977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37"/>
          <p:cNvSpPr/>
          <p:nvPr/>
        </p:nvSpPr>
        <p:spPr>
          <a:xfrm>
            <a:off x="2098092" y="3796301"/>
            <a:ext cx="6905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916781"/>
              </p:ext>
            </p:extLst>
          </p:nvPr>
        </p:nvGraphicFramePr>
        <p:xfrm>
          <a:off x="2950592" y="3502599"/>
          <a:ext cx="1480248" cy="977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899" name="Equation" r:id="rId19" imgW="672840" imgH="444240" progId="Equation.DSMT4">
                  <p:embed/>
                </p:oleObj>
              </mc:Choice>
              <mc:Fallback>
                <p:oleObj name="Equation" r:id="rId19" imgW="672840" imgH="444240" progId="Equation.DSMT4">
                  <p:embed/>
                  <p:pic>
                    <p:nvPicPr>
                      <p:cNvPr id="0" name="Picture 2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0592" y="3502599"/>
                        <a:ext cx="1480248" cy="97732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7"/>
          <p:cNvSpPr/>
          <p:nvPr/>
        </p:nvSpPr>
        <p:spPr>
          <a:xfrm>
            <a:off x="1115616" y="6399407"/>
            <a:ext cx="6264696" cy="400110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КПД теплового двигателя всегда меньше единицы!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5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400" name="Picture 8" descr="D:\documentsECLbureau\CondMatter\Molecule\LecturePPT\fig_im\fig_Carno_cyc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4" y="692696"/>
            <a:ext cx="4145043" cy="345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Цикл Карно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696720"/>
              </p:ext>
            </p:extLst>
          </p:nvPr>
        </p:nvGraphicFramePr>
        <p:xfrm>
          <a:off x="177280" y="423403"/>
          <a:ext cx="10747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0" name="Equation" r:id="rId4" imgW="469800" imgH="164880" progId="Equation.DSMT4">
                  <p:embed/>
                </p:oleObj>
              </mc:Choice>
              <mc:Fallback>
                <p:oleObj name="Equation" r:id="rId4" imgW="469800" imgH="164880" progId="Equation.DSMT4">
                  <p:embed/>
                  <p:pic>
                    <p:nvPicPr>
                      <p:cNvPr id="0" name="Picture 37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280" y="423403"/>
                        <a:ext cx="107473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20507"/>
              </p:ext>
            </p:extLst>
          </p:nvPr>
        </p:nvGraphicFramePr>
        <p:xfrm>
          <a:off x="3275856" y="3284984"/>
          <a:ext cx="72707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1" name="Equation" r:id="rId6" imgW="317160" imgH="203040" progId="Equation.DSMT4">
                  <p:embed/>
                </p:oleObj>
              </mc:Choice>
              <mc:Fallback>
                <p:oleObj name="Equation" r:id="rId6" imgW="317160" imgH="203040" progId="Equation.DSMT4">
                  <p:embed/>
                  <p:pic>
                    <p:nvPicPr>
                      <p:cNvPr id="0" name="Picture 37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284984"/>
                        <a:ext cx="72707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828116"/>
              </p:ext>
            </p:extLst>
          </p:nvPr>
        </p:nvGraphicFramePr>
        <p:xfrm>
          <a:off x="2208213" y="1330325"/>
          <a:ext cx="493712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2" name="Equation" r:id="rId8" imgW="215640" imgH="228600" progId="Equation.DSMT4">
                  <p:embed/>
                </p:oleObj>
              </mc:Choice>
              <mc:Fallback>
                <p:oleObj name="Equation" r:id="rId8" imgW="215640" imgH="228600" progId="Equation.DSMT4">
                  <p:embed/>
                  <p:pic>
                    <p:nvPicPr>
                      <p:cNvPr id="0" name="Picture 37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1330325"/>
                        <a:ext cx="493712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683870"/>
              </p:ext>
            </p:extLst>
          </p:nvPr>
        </p:nvGraphicFramePr>
        <p:xfrm>
          <a:off x="2541588" y="3005138"/>
          <a:ext cx="493712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3" name="Equation" r:id="rId10" imgW="215640" imgH="228600" progId="Equation.DSMT4">
                  <p:embed/>
                </p:oleObj>
              </mc:Choice>
              <mc:Fallback>
                <p:oleObj name="Equation" r:id="rId10" imgW="215640" imgH="228600" progId="Equation.DSMT4">
                  <p:embed/>
                  <p:pic>
                    <p:nvPicPr>
                      <p:cNvPr id="0" name="Picture 37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1588" y="3005138"/>
                        <a:ext cx="493712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own Arrow 5"/>
          <p:cNvSpPr/>
          <p:nvPr/>
        </p:nvSpPr>
        <p:spPr>
          <a:xfrm>
            <a:off x="1835696" y="1412776"/>
            <a:ext cx="375750" cy="36004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Down Arrow 13"/>
          <p:cNvSpPr/>
          <p:nvPr/>
        </p:nvSpPr>
        <p:spPr>
          <a:xfrm>
            <a:off x="2154646" y="2962895"/>
            <a:ext cx="375750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5401" name="Picture 9" descr="D:\documentsECLbureau\CondMatter\Molecule\LecturePPT\fig_im\Sadi_Carnot_1.jpe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36" y="692696"/>
            <a:ext cx="2148336" cy="288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37"/>
          <p:cNvSpPr/>
          <p:nvPr/>
        </p:nvSpPr>
        <p:spPr>
          <a:xfrm>
            <a:off x="6084168" y="3687442"/>
            <a:ext cx="30269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Сади Карно (1796 - 1832), французский физик и военный инженер, один из основателей термодинамики.</a:t>
            </a:r>
          </a:p>
        </p:txBody>
      </p:sp>
      <p:sp>
        <p:nvSpPr>
          <p:cNvPr id="17" name="Прямоугольник 37"/>
          <p:cNvSpPr/>
          <p:nvPr/>
        </p:nvSpPr>
        <p:spPr>
          <a:xfrm>
            <a:off x="4283967" y="868347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Изотерма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 температуре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нагревателя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 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616623"/>
              </p:ext>
            </p:extLst>
          </p:nvPr>
        </p:nvGraphicFramePr>
        <p:xfrm>
          <a:off x="6135000" y="1466553"/>
          <a:ext cx="31908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4" name="Equation" r:id="rId13" imgW="139680" imgH="228600" progId="Equation.DSMT4">
                  <p:embed/>
                </p:oleObj>
              </mc:Choice>
              <mc:Fallback>
                <p:oleObj name="Equation" r:id="rId13" imgW="139680" imgH="228600" progId="Equation.DSMT4">
                  <p:embed/>
                  <p:pic>
                    <p:nvPicPr>
                      <p:cNvPr id="0" name="Picture 37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5000" y="1466553"/>
                        <a:ext cx="319088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4283967" y="1916832"/>
            <a:ext cx="19442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Изотерма при температуре </a:t>
            </a:r>
            <a:r>
              <a:rPr lang="ru-RU" sz="2000" dirty="0">
                <a:solidFill>
                  <a:srgbClr val="4110F6"/>
                </a:solidFill>
                <a:latin typeface="Arial" pitchFamily="34" charset="0"/>
                <a:cs typeface="Arial" pitchFamily="34" charset="0"/>
              </a:rPr>
              <a:t>холодильника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12397"/>
              </p:ext>
            </p:extLst>
          </p:nvPr>
        </p:nvGraphicFramePr>
        <p:xfrm>
          <a:off x="6138391" y="2451505"/>
          <a:ext cx="3778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5" name="Equation" r:id="rId15" imgW="164880" imgH="228600" progId="Equation.DSMT4">
                  <p:embed/>
                </p:oleObj>
              </mc:Choice>
              <mc:Fallback>
                <p:oleObj name="Equation" r:id="rId15" imgW="164880" imgH="228600" progId="Equation.DSMT4">
                  <p:embed/>
                  <p:pic>
                    <p:nvPicPr>
                      <p:cNvPr id="0" name="Picture 37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8391" y="2451505"/>
                        <a:ext cx="3778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280832"/>
              </p:ext>
            </p:extLst>
          </p:nvPr>
        </p:nvGraphicFramePr>
        <p:xfrm>
          <a:off x="1556642" y="868347"/>
          <a:ext cx="31908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6" name="Equation" r:id="rId17" imgW="139680" imgH="228600" progId="Equation.DSMT4">
                  <p:embed/>
                </p:oleObj>
              </mc:Choice>
              <mc:Fallback>
                <p:oleObj name="Equation" r:id="rId17" imgW="139680" imgH="228600" progId="Equation.DSMT4">
                  <p:embed/>
                  <p:pic>
                    <p:nvPicPr>
                      <p:cNvPr id="0" name="Picture 37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6642" y="868347"/>
                        <a:ext cx="319088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35276"/>
              </p:ext>
            </p:extLst>
          </p:nvPr>
        </p:nvGraphicFramePr>
        <p:xfrm>
          <a:off x="1685925" y="2606675"/>
          <a:ext cx="3778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7" name="Equation" r:id="rId19" imgW="164880" imgH="228600" progId="Equation.DSMT4">
                  <p:embed/>
                </p:oleObj>
              </mc:Choice>
              <mc:Fallback>
                <p:oleObj name="Equation" r:id="rId19" imgW="164880" imgH="228600" progId="Equation.DSMT4">
                  <p:embed/>
                  <p:pic>
                    <p:nvPicPr>
                      <p:cNvPr id="0" name="Picture 37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2606675"/>
                        <a:ext cx="3778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848111"/>
              </p:ext>
            </p:extLst>
          </p:nvPr>
        </p:nvGraphicFramePr>
        <p:xfrm>
          <a:off x="2771800" y="2348880"/>
          <a:ext cx="107473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8" name="Equation" r:id="rId21" imgW="469800" imgH="203040" progId="Equation.DSMT4">
                  <p:embed/>
                </p:oleObj>
              </mc:Choice>
              <mc:Fallback>
                <p:oleObj name="Equation" r:id="rId21" imgW="469800" imgH="203040" progId="Equation.DSMT4">
                  <p:embed/>
                  <p:pic>
                    <p:nvPicPr>
                      <p:cNvPr id="0" name="Picture 37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348880"/>
                        <a:ext cx="1074737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211368"/>
              </p:ext>
            </p:extLst>
          </p:nvPr>
        </p:nvGraphicFramePr>
        <p:xfrm>
          <a:off x="467544" y="1788716"/>
          <a:ext cx="107473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09" name="Equation" r:id="rId23" imgW="469800" imgH="203040" progId="Equation.DSMT4">
                  <p:embed/>
                </p:oleObj>
              </mc:Choice>
              <mc:Fallback>
                <p:oleObj name="Equation" r:id="rId23" imgW="469800" imgH="203040" progId="Equation.DSMT4">
                  <p:embed/>
                  <p:pic>
                    <p:nvPicPr>
                      <p:cNvPr id="0" name="Picture 37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88716"/>
                        <a:ext cx="1074737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37"/>
          <p:cNvSpPr/>
          <p:nvPr/>
        </p:nvSpPr>
        <p:spPr>
          <a:xfrm>
            <a:off x="56028" y="5444056"/>
            <a:ext cx="90463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Цикл Карно является наиболее простым в том смысле, что для его осуществления необходимо иметь всего два термостата (нагреватель и холодильник)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–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тепловых резервуара с постоянной температурой. В этом случае, такой цикл является единственно возможным рабочим циклом.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795548"/>
              </p:ext>
            </p:extLst>
          </p:nvPr>
        </p:nvGraphicFramePr>
        <p:xfrm>
          <a:off x="4777444" y="3067557"/>
          <a:ext cx="95726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10" name="Equation" r:id="rId25" imgW="419040" imgH="228600" progId="Equation.DSMT4">
                  <p:embed/>
                </p:oleObj>
              </mc:Choice>
              <mc:Fallback>
                <p:oleObj name="Equation" r:id="rId25" imgW="419040" imgH="228600" progId="Equation.DSMT4">
                  <p:embed/>
                  <p:pic>
                    <p:nvPicPr>
                      <p:cNvPr id="0" name="Picture 37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7444" y="3067557"/>
                        <a:ext cx="957262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35496" y="4312090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Переход между изотермами осуществляется посредством адиабатических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процессов        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которые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обозначены зелеными линиями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261635"/>
              </p:ext>
            </p:extLst>
          </p:nvPr>
        </p:nvGraphicFramePr>
        <p:xfrm>
          <a:off x="4972730" y="4656413"/>
          <a:ext cx="845640" cy="36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11" name="Equation" r:id="rId27" imgW="469800" imgH="203040" progId="Equation.DSMT4">
                  <p:embed/>
                </p:oleObj>
              </mc:Choice>
              <mc:Fallback>
                <p:oleObj name="Equation" r:id="rId27" imgW="469800" imgH="203040" progId="Equation.DSMT4">
                  <p:embed/>
                  <p:pic>
                    <p:nvPicPr>
                      <p:cNvPr id="0" name="Picture 37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730" y="4656413"/>
                        <a:ext cx="845640" cy="365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524117"/>
              </p:ext>
            </p:extLst>
          </p:nvPr>
        </p:nvGraphicFramePr>
        <p:xfrm>
          <a:off x="2928257" y="851154"/>
          <a:ext cx="119062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212" name="Equation" r:id="rId28" imgW="520560" imgH="203040" progId="Equation.DSMT4">
                  <p:embed/>
                </p:oleObj>
              </mc:Choice>
              <mc:Fallback>
                <p:oleObj name="Equation" r:id="rId28" imgW="520560" imgH="203040" progId="Equation.DSMT4">
                  <p:embed/>
                  <p:pic>
                    <p:nvPicPr>
                      <p:cNvPr id="0" name="Picture 37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257" y="851154"/>
                        <a:ext cx="119062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25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КПД обратимого цикла Карно 1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8" descr="D:\documentsECLbureau\CondMatter\Molecule\LecturePPT\fig_im\fig_Carno_cyc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4" y="692696"/>
            <a:ext cx="4145043" cy="345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696720"/>
              </p:ext>
            </p:extLst>
          </p:nvPr>
        </p:nvGraphicFramePr>
        <p:xfrm>
          <a:off x="177800" y="423863"/>
          <a:ext cx="10747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1" name="Equation" r:id="rId4" imgW="469696" imgH="165028" progId="Equation.DSMT4">
                  <p:embed/>
                </p:oleObj>
              </mc:Choice>
              <mc:Fallback>
                <p:oleObj name="Equation" r:id="rId4" imgW="469696" imgH="165028" progId="Equation.DSMT4">
                  <p:embed/>
                  <p:pic>
                    <p:nvPicPr>
                      <p:cNvPr id="0" name="Picture 5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423863"/>
                        <a:ext cx="107473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20507"/>
              </p:ext>
            </p:extLst>
          </p:nvPr>
        </p:nvGraphicFramePr>
        <p:xfrm>
          <a:off x="3276600" y="3284538"/>
          <a:ext cx="72707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2" name="Equation" r:id="rId6" imgW="317225" imgH="203024" progId="Equation.DSMT4">
                  <p:embed/>
                </p:oleObj>
              </mc:Choice>
              <mc:Fallback>
                <p:oleObj name="Equation" r:id="rId6" imgW="317225" imgH="203024" progId="Equation.DSMT4">
                  <p:embed/>
                  <p:pic>
                    <p:nvPicPr>
                      <p:cNvPr id="0" name="Picture 5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284538"/>
                        <a:ext cx="72707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530170"/>
              </p:ext>
            </p:extLst>
          </p:nvPr>
        </p:nvGraphicFramePr>
        <p:xfrm>
          <a:off x="2411760" y="2043305"/>
          <a:ext cx="288925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3" name="Equation" r:id="rId8" imgW="126720" imgH="164880" progId="Equation.DSMT4">
                  <p:embed/>
                </p:oleObj>
              </mc:Choice>
              <mc:Fallback>
                <p:oleObj name="Equation" r:id="rId8" imgW="126720" imgH="164880" progId="Equation.DSMT4">
                  <p:embed/>
                  <p:pic>
                    <p:nvPicPr>
                      <p:cNvPr id="0" name="Picture 5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043305"/>
                        <a:ext cx="288925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460841"/>
              </p:ext>
            </p:extLst>
          </p:nvPr>
        </p:nvGraphicFramePr>
        <p:xfrm>
          <a:off x="1728788" y="2678113"/>
          <a:ext cx="2905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4" name="Equation" r:id="rId10" imgW="126720" imgH="164880" progId="Equation.DSMT4">
                  <p:embed/>
                </p:oleObj>
              </mc:Choice>
              <mc:Fallback>
                <p:oleObj name="Equation" r:id="rId10" imgW="126720" imgH="164880" progId="Equation.DSMT4">
                  <p:embed/>
                  <p:pic>
                    <p:nvPicPr>
                      <p:cNvPr id="0" name="Picture 5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8788" y="2678113"/>
                        <a:ext cx="290512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487712"/>
              </p:ext>
            </p:extLst>
          </p:nvPr>
        </p:nvGraphicFramePr>
        <p:xfrm>
          <a:off x="971600" y="836712"/>
          <a:ext cx="2032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5" name="Equation" r:id="rId12" imgW="88560" imgH="164880" progId="Equation.DSMT4">
                  <p:embed/>
                </p:oleObj>
              </mc:Choice>
              <mc:Fallback>
                <p:oleObj name="Equation" r:id="rId12" imgW="88560" imgH="164880" progId="Equation.DSMT4">
                  <p:embed/>
                  <p:pic>
                    <p:nvPicPr>
                      <p:cNvPr id="0" name="Picture 5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836712"/>
                        <a:ext cx="20320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1331640" y="1052736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2219808" y="2316981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3203848" y="2996952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806220" y="2378356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477387"/>
              </p:ext>
            </p:extLst>
          </p:nvPr>
        </p:nvGraphicFramePr>
        <p:xfrm>
          <a:off x="3333750" y="2606675"/>
          <a:ext cx="2603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6" name="Equation" r:id="rId14" imgW="114120" imgH="177480" progId="Equation.DSMT4">
                  <p:embed/>
                </p:oleObj>
              </mc:Choice>
              <mc:Fallback>
                <p:oleObj name="Equation" r:id="rId14" imgW="114120" imgH="177480" progId="Equation.DSMT4">
                  <p:embed/>
                  <p:pic>
                    <p:nvPicPr>
                      <p:cNvPr id="0" name="Picture 5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0" y="2606675"/>
                        <a:ext cx="26035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586169"/>
              </p:ext>
            </p:extLst>
          </p:nvPr>
        </p:nvGraphicFramePr>
        <p:xfrm>
          <a:off x="4283967" y="720820"/>
          <a:ext cx="4480056" cy="103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7" name="Equation" r:id="rId16" imgW="2133360" imgH="495000" progId="Equation.DSMT4">
                  <p:embed/>
                </p:oleObj>
              </mc:Choice>
              <mc:Fallback>
                <p:oleObj name="Equation" r:id="rId16" imgW="2133360" imgH="495000" progId="Equation.DSMT4">
                  <p:embed/>
                  <p:pic>
                    <p:nvPicPr>
                      <p:cNvPr id="0" name="Picture 5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7" y="720820"/>
                        <a:ext cx="4480056" cy="103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672281"/>
              </p:ext>
            </p:extLst>
          </p:nvPr>
        </p:nvGraphicFramePr>
        <p:xfrm>
          <a:off x="4283967" y="1909564"/>
          <a:ext cx="25082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8" name="Equation" r:id="rId18" imgW="1193760" imgH="228600" progId="Equation.DSMT4">
                  <p:embed/>
                </p:oleObj>
              </mc:Choice>
              <mc:Fallback>
                <p:oleObj name="Equation" r:id="rId18" imgW="1193760" imgH="228600" progId="Equation.DSMT4">
                  <p:embed/>
                  <p:pic>
                    <p:nvPicPr>
                      <p:cNvPr id="0" name="Picture 5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7" y="1909564"/>
                        <a:ext cx="25082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01026"/>
              </p:ext>
            </p:extLst>
          </p:nvPr>
        </p:nvGraphicFramePr>
        <p:xfrm>
          <a:off x="7092280" y="1884010"/>
          <a:ext cx="18938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59" name="Equation" r:id="rId20" imgW="901440" imgH="228600" progId="Equation.DSMT4">
                  <p:embed/>
                </p:oleObj>
              </mc:Choice>
              <mc:Fallback>
                <p:oleObj name="Equation" r:id="rId20" imgW="901440" imgH="228600" progId="Equation.DSMT4">
                  <p:embed/>
                  <p:pic>
                    <p:nvPicPr>
                      <p:cNvPr id="0" name="Picture 5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884010"/>
                        <a:ext cx="18938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783957"/>
              </p:ext>
            </p:extLst>
          </p:nvPr>
        </p:nvGraphicFramePr>
        <p:xfrm>
          <a:off x="4271963" y="2432050"/>
          <a:ext cx="4506912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0" name="Equation" r:id="rId22" imgW="2145960" imgH="495000" progId="Equation.DSMT4">
                  <p:embed/>
                </p:oleObj>
              </mc:Choice>
              <mc:Fallback>
                <p:oleObj name="Equation" r:id="rId22" imgW="2145960" imgH="495000" progId="Equation.DSMT4">
                  <p:embed/>
                  <p:pic>
                    <p:nvPicPr>
                      <p:cNvPr id="0" name="Picture 5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432050"/>
                        <a:ext cx="4506912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197226"/>
              </p:ext>
            </p:extLst>
          </p:nvPr>
        </p:nvGraphicFramePr>
        <p:xfrm>
          <a:off x="4248150" y="3454400"/>
          <a:ext cx="25336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1" name="Equation" r:id="rId24" imgW="1206360" imgH="228600" progId="Equation.DSMT4">
                  <p:embed/>
                </p:oleObj>
              </mc:Choice>
              <mc:Fallback>
                <p:oleObj name="Equation" r:id="rId24" imgW="1206360" imgH="228600" progId="Equation.DSMT4">
                  <p:embed/>
                  <p:pic>
                    <p:nvPicPr>
                      <p:cNvPr id="0" name="Picture 5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150" y="3454400"/>
                        <a:ext cx="25336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048128"/>
              </p:ext>
            </p:extLst>
          </p:nvPr>
        </p:nvGraphicFramePr>
        <p:xfrm>
          <a:off x="7042150" y="3429000"/>
          <a:ext cx="19478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2" name="Equation" r:id="rId26" imgW="927000" imgH="228600" progId="Equation.DSMT4">
                  <p:embed/>
                </p:oleObj>
              </mc:Choice>
              <mc:Fallback>
                <p:oleObj name="Equation" r:id="rId26" imgW="927000" imgH="228600" progId="Equation.DSMT4">
                  <p:embed/>
                  <p:pic>
                    <p:nvPicPr>
                      <p:cNvPr id="0" name="Picture 5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2150" y="3429000"/>
                        <a:ext cx="1947863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022565"/>
              </p:ext>
            </p:extLst>
          </p:nvPr>
        </p:nvGraphicFramePr>
        <p:xfrm>
          <a:off x="6384855" y="4312989"/>
          <a:ext cx="192405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3" name="Equation" r:id="rId28" imgW="914400" imgH="241200" progId="Equation.DSMT4">
                  <p:embed/>
                </p:oleObj>
              </mc:Choice>
              <mc:Fallback>
                <p:oleObj name="Equation" r:id="rId28" imgW="914400" imgH="241200" progId="Equation.DSMT4">
                  <p:embed/>
                  <p:pic>
                    <p:nvPicPr>
                      <p:cNvPr id="0" name="Picture 5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855" y="4312989"/>
                        <a:ext cx="1924050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360041" y="4366141"/>
            <a:ext cx="3983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Согласно уравнению адиабаты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001350"/>
              </p:ext>
            </p:extLst>
          </p:nvPr>
        </p:nvGraphicFramePr>
        <p:xfrm>
          <a:off x="5076056" y="4366141"/>
          <a:ext cx="85566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4" name="Equation" r:id="rId30" imgW="406080" imgH="177480" progId="Equation.DSMT4">
                  <p:embed/>
                </p:oleObj>
              </mc:Choice>
              <mc:Fallback>
                <p:oleObj name="Equation" r:id="rId30" imgW="406080" imgH="177480" progId="Equation.DSMT4">
                  <p:embed/>
                  <p:pic>
                    <p:nvPicPr>
                      <p:cNvPr id="0" name="Picture 51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366141"/>
                        <a:ext cx="855662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242975"/>
              </p:ext>
            </p:extLst>
          </p:nvPr>
        </p:nvGraphicFramePr>
        <p:xfrm>
          <a:off x="5104710" y="4941888"/>
          <a:ext cx="801688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5" name="Equation" r:id="rId32" imgW="380880" imgH="177480" progId="Equation.DSMT4">
                  <p:embed/>
                </p:oleObj>
              </mc:Choice>
              <mc:Fallback>
                <p:oleObj name="Equation" r:id="rId32" imgW="380880" imgH="177480" progId="Equation.DSMT4">
                  <p:embed/>
                  <p:pic>
                    <p:nvPicPr>
                      <p:cNvPr id="0" name="Picture 5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4710" y="4941888"/>
                        <a:ext cx="801688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705342"/>
              </p:ext>
            </p:extLst>
          </p:nvPr>
        </p:nvGraphicFramePr>
        <p:xfrm>
          <a:off x="6384855" y="4869160"/>
          <a:ext cx="192405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6" name="Equation" r:id="rId34" imgW="914400" imgH="241200" progId="Equation.DSMT4">
                  <p:embed/>
                </p:oleObj>
              </mc:Choice>
              <mc:Fallback>
                <p:oleObj name="Equation" r:id="rId34" imgW="914400" imgH="241200" progId="Equation.DSMT4">
                  <p:embed/>
                  <p:pic>
                    <p:nvPicPr>
                      <p:cNvPr id="0" name="Picture 5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855" y="4869160"/>
                        <a:ext cx="1924050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0306"/>
              </p:ext>
            </p:extLst>
          </p:nvPr>
        </p:nvGraphicFramePr>
        <p:xfrm>
          <a:off x="518802" y="5483231"/>
          <a:ext cx="205740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7" name="Equation" r:id="rId36" imgW="977760" imgH="457200" progId="Equation.DSMT4">
                  <p:embed/>
                </p:oleObj>
              </mc:Choice>
              <mc:Fallback>
                <p:oleObj name="Equation" r:id="rId36" imgW="977760" imgH="457200" progId="Equation.DSMT4">
                  <p:embed/>
                  <p:pic>
                    <p:nvPicPr>
                      <p:cNvPr id="0" name="Picture 5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802" y="5483231"/>
                        <a:ext cx="2057400" cy="96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138924" y="4941168"/>
            <a:ext cx="48651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Деление одного уравнения на другое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2776936" y="5759930"/>
            <a:ext cx="42691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415845"/>
              </p:ext>
            </p:extLst>
          </p:nvPr>
        </p:nvGraphicFramePr>
        <p:xfrm>
          <a:off x="6012160" y="5536099"/>
          <a:ext cx="10953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8" name="Equation" r:id="rId38" imgW="520560" imgH="431640" progId="Equation.DSMT4">
                  <p:embed/>
                </p:oleObj>
              </mc:Choice>
              <mc:Fallback>
                <p:oleObj name="Equation" r:id="rId38" imgW="520560" imgH="431640" progId="Equation.DSMT4">
                  <p:embed/>
                  <p:pic>
                    <p:nvPicPr>
                      <p:cNvPr id="0" name="Picture 5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5536099"/>
                        <a:ext cx="109537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774089"/>
              </p:ext>
            </p:extLst>
          </p:nvPr>
        </p:nvGraphicFramePr>
        <p:xfrm>
          <a:off x="3482279" y="5509905"/>
          <a:ext cx="1603375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69" name="Equation" r:id="rId40" imgW="761760" imgH="457200" progId="Equation.DSMT4">
                  <p:embed/>
                </p:oleObj>
              </mc:Choice>
              <mc:Fallback>
                <p:oleObj name="Equation" r:id="rId40" imgW="761760" imgH="457200" progId="Equation.DSMT4">
                  <p:embed/>
                  <p:pic>
                    <p:nvPicPr>
                      <p:cNvPr id="0" name="Picture 51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279" y="5509905"/>
                        <a:ext cx="1603375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ight Arrow 33"/>
          <p:cNvSpPr/>
          <p:nvPr/>
        </p:nvSpPr>
        <p:spPr>
          <a:xfrm>
            <a:off x="5292080" y="5759930"/>
            <a:ext cx="426912" cy="4603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703913"/>
              </p:ext>
            </p:extLst>
          </p:nvPr>
        </p:nvGraphicFramePr>
        <p:xfrm>
          <a:off x="1718684" y="1340768"/>
          <a:ext cx="319087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70" name="Equation" r:id="rId42" imgW="139700" imgH="228600" progId="Equation.DSMT4">
                  <p:embed/>
                </p:oleObj>
              </mc:Choice>
              <mc:Fallback>
                <p:oleObj name="Equation" r:id="rId42" imgW="139700" imgH="2286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8684" y="1340768"/>
                        <a:ext cx="319087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066285"/>
              </p:ext>
            </p:extLst>
          </p:nvPr>
        </p:nvGraphicFramePr>
        <p:xfrm>
          <a:off x="2291816" y="2879824"/>
          <a:ext cx="3778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71" name="Equation" r:id="rId44" imgW="165028" imgH="228501" progId="Equation.DSMT4">
                  <p:embed/>
                </p:oleObj>
              </mc:Choice>
              <mc:Fallback>
                <p:oleObj name="Equation" r:id="rId44" imgW="165028" imgH="228501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1816" y="2879824"/>
                        <a:ext cx="3778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85405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26021</TotalTime>
  <Words>2941</Words>
  <Application>Microsoft Office PowerPoint</Application>
  <PresentationFormat>On-screen Show (4:3)</PresentationFormat>
  <Paragraphs>334</Paragraphs>
  <Slides>45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Thème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1957</cp:revision>
  <dcterms:created xsi:type="dcterms:W3CDTF">2012-04-18T08:51:00Z</dcterms:created>
  <dcterms:modified xsi:type="dcterms:W3CDTF">2023-04-20T16:44:08Z</dcterms:modified>
</cp:coreProperties>
</file>